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75" r:id="rId4"/>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10" r:id="rId39"/>
    <p:sldId id="411" r:id="rId40"/>
    <p:sldId id="412" r:id="rId41"/>
    <p:sldId id="413"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lang" initials="ma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7" autoAdjust="0"/>
    <p:restoredTop sz="69952" autoAdjust="0"/>
  </p:normalViewPr>
  <p:slideViewPr>
    <p:cSldViewPr>
      <p:cViewPr varScale="1">
        <p:scale>
          <a:sx n="73" d="100"/>
          <a:sy n="73" d="100"/>
        </p:scale>
        <p:origin x="-990"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849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849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849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849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09B07D80-619B-4BF9-802C-F47C754D9B9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40994" name="Text Box 2"/>
          <p:cNvSpPr txBox="1">
            <a:spLocks noChangeArrowheads="1"/>
          </p:cNvSpPr>
          <p:nvPr/>
        </p:nvSpPr>
        <p:spPr bwMode="auto">
          <a:xfrm>
            <a:off x="571500" y="1183599"/>
            <a:ext cx="1830975" cy="8816072"/>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Component-Based Development (CBD) seems to be the latest buzzword.  If your students are interested in this topic, you can get their attention by stressing the following:</a:t>
            </a:r>
            <a:endParaRPr lang="en-US" altLang="zh-CN">
              <a:latin typeface="ZapfHumnst BT" pitchFamily="34" charset="0"/>
            </a:endParaRPr>
          </a:p>
          <a:p>
            <a:pPr>
              <a:spcBef>
                <a:spcPct val="50000"/>
              </a:spcBef>
            </a:pPr>
            <a:r>
              <a:rPr lang="en-US" altLang="zh-CN">
                <a:latin typeface="ZapfHumnst BT" pitchFamily="34" charset="0"/>
              </a:rPr>
              <a:t>Component-Based Development is a best practice, and developing a component-based architecture is critical to successful CBD, as components are not divorced from architecture.  Components require an architecture in which to run.</a:t>
            </a:r>
            <a:endParaRPr lang="en-US" altLang="zh-CN">
              <a:latin typeface="ZapfHumnst BT" pitchFamily="34" charset="0"/>
            </a:endParaRPr>
          </a:p>
        </p:txBody>
      </p:sp>
      <p:sp>
        <p:nvSpPr>
          <p:cNvPr id="340995"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40996"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A focus on software architecture allows you to articulate the structure of the software system (the packages/components), and the ways in which they integrate (the fundamental mechanisms and patterns by which they interact).</a:t>
            </a:r>
            <a:endParaRPr lang="en-US" altLang="zh-CN" sz="1000" dirty="0">
              <a:latin typeface="ZapfHumnst BT" pitchFamily="34" charset="0"/>
            </a:endParaRPr>
          </a:p>
          <a:p>
            <a:r>
              <a:rPr lang="en-US" altLang="zh-CN" sz="1000" b="1" dirty="0">
                <a:latin typeface="ZapfHumnst BT" pitchFamily="34" charset="0"/>
              </a:rPr>
              <a:t>Architectural Analysis</a:t>
            </a:r>
            <a:r>
              <a:rPr lang="en-US" altLang="zh-CN" sz="1000" dirty="0">
                <a:latin typeface="ZapfHumnst BT" pitchFamily="34" charset="0"/>
              </a:rPr>
              <a:t> is where we make an initial attempt at defining the pieces/parts of the system and their relationships, organizing these pieces/parts into well-defined layers with explicit dependencies, concentrating on the upper layers of the system.  This will be refined, and the lower layers will be defined during Incorporate Existing Design Elements.</a:t>
            </a:r>
            <a:endParaRPr lang="en-US" altLang="zh-CN" sz="1000" dirty="0">
              <a:latin typeface="ZapfHumnst BT" pitchFamily="34" charset="0"/>
            </a:endParaRPr>
          </a:p>
          <a:p>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86050" name="Text Box 2"/>
          <p:cNvSpPr txBox="1">
            <a:spLocks noChangeArrowheads="1"/>
          </p:cNvSpPr>
          <p:nvPr/>
        </p:nvSpPr>
        <p:spPr bwMode="auto">
          <a:xfrm>
            <a:off x="571500" y="1186721"/>
            <a:ext cx="1837187" cy="20408476"/>
          </a:xfrm>
          <a:prstGeom prst="rect">
            <a:avLst/>
          </a:prstGeom>
          <a:noFill/>
          <a:ln w="12700">
            <a:noFill/>
            <a:miter lim="800000"/>
            <a:headEnd type="none" w="sm" len="sm"/>
            <a:tailEnd type="none" w="lg" len="lg"/>
          </a:ln>
          <a:effectLst/>
        </p:spPr>
        <p:txBody>
          <a:bodyPr lIns="89730" tIns="44865" rIns="89730" bIns="44865">
            <a:spAutoFit/>
          </a:bodyPr>
          <a:lstStyle/>
          <a:p>
            <a:pPr>
              <a:spcBef>
                <a:spcPct val="35000"/>
              </a:spcBef>
            </a:pPr>
            <a:r>
              <a:rPr lang="en-US" altLang="zh-CN">
                <a:latin typeface="ZapfHumnst BT" pitchFamily="34" charset="0"/>
              </a:rPr>
              <a:t>Frameworks enable scalability of development: the ability to develop and deliver systems as quickly as the market requires by using a leveraged solution.</a:t>
            </a:r>
            <a:endParaRPr lang="en-US" altLang="zh-CN">
              <a:latin typeface="ZapfHumnst BT" pitchFamily="34" charset="0"/>
            </a:endParaRPr>
          </a:p>
          <a:p>
            <a:pPr>
              <a:spcBef>
                <a:spcPct val="35000"/>
              </a:spcBef>
            </a:pPr>
            <a:endParaRPr lang="en-US" altLang="zh-CN">
              <a:latin typeface="ZapfHumnst BT" pitchFamily="34" charset="0"/>
            </a:endParaRPr>
          </a:p>
          <a:p>
            <a:r>
              <a:rPr lang="en-US" altLang="zh-CN">
                <a:latin typeface="ZapfHumnst BT" pitchFamily="34" charset="0"/>
              </a:rPr>
              <a:t>An analogy in bridge building may help clarify this. Examples of frameworks are suspension bridge, piling-and-trestle bridge,  and cantilever bridge. Examples of design patterns are rivet fastener, bolt, and weld.  In building a bridge, each is substitutable in some cases, and each is uniquely superior in other cases. (Both a weld and a bolt can be used to join two materials; the weld can be stronger if done correctly, but cannot be undone, or repaired, or replaced as the bolt can.)</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Taking the analogy a bit further, a suspension bridge can be a footbridge or the Golden Gate bridge. Both represent the same basic design approach and principles, so that one could readily say “that is a suspension bridge,” but the extensions and localizations cause the end result to be quite different.</a:t>
            </a:r>
            <a:endParaRPr lang="en-US" altLang="zh-CN">
              <a:latin typeface="ZapfHumnst BT" pitchFamily="34" charset="0"/>
            </a:endParaRPr>
          </a:p>
        </p:txBody>
      </p:sp>
      <p:sp>
        <p:nvSpPr>
          <p:cNvPr id="386051"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86052"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pPr>
              <a:spcBef>
                <a:spcPct val="35000"/>
              </a:spcBef>
            </a:pPr>
            <a:r>
              <a:rPr lang="en-US" altLang="zh-CN" sz="1000" dirty="0">
                <a:latin typeface="ZapfHumnst BT" pitchFamily="34" charset="0"/>
              </a:rPr>
              <a:t>The selection of the upper-level layers may be affected by the choice of an architectural pattern or framework.  Thus, it is important to define what these terms mean.</a:t>
            </a:r>
            <a:endParaRPr lang="en-US" altLang="zh-CN" sz="1000" dirty="0">
              <a:latin typeface="ZapfHumnst BT" pitchFamily="34" charset="0"/>
            </a:endParaRPr>
          </a:p>
          <a:p>
            <a:pPr>
              <a:spcBef>
                <a:spcPct val="35000"/>
              </a:spcBef>
            </a:pPr>
            <a:r>
              <a:rPr lang="en-US" altLang="zh-CN" sz="1000" dirty="0">
                <a:latin typeface="ZapfHumnst BT" pitchFamily="34" charset="0"/>
              </a:rPr>
              <a:t>A </a:t>
            </a:r>
            <a:r>
              <a:rPr lang="en-US" altLang="zh-CN" sz="1000" b="1" dirty="0">
                <a:latin typeface="ZapfHumnst BT" pitchFamily="34" charset="0"/>
              </a:rPr>
              <a:t>pattern</a:t>
            </a:r>
            <a:r>
              <a:rPr lang="en-US" altLang="zh-CN" sz="1000" dirty="0">
                <a:latin typeface="ZapfHumnst BT" pitchFamily="34" charset="0"/>
              </a:rPr>
              <a:t> codifies specific knowledge collected from experience. Patterns provide examples of how good modeling solves real problems, whether you come up with the pattern yourself or you reuse someone else’s.  Design patterns are discussed in more detail on the next slide. </a:t>
            </a:r>
            <a:endParaRPr lang="en-US" altLang="zh-CN" sz="1000" dirty="0">
              <a:latin typeface="ZapfHumnst BT" pitchFamily="34" charset="0"/>
            </a:endParaRPr>
          </a:p>
          <a:p>
            <a:pPr>
              <a:spcBef>
                <a:spcPct val="35000"/>
              </a:spcBef>
            </a:pPr>
            <a:r>
              <a:rPr lang="en-US" altLang="zh-CN" sz="1000" b="1" dirty="0">
                <a:latin typeface="ZapfHumnst BT" pitchFamily="34" charset="0"/>
              </a:rPr>
              <a:t>Frameworks</a:t>
            </a:r>
            <a:r>
              <a:rPr lang="en-US" altLang="zh-CN" sz="1000" dirty="0">
                <a:latin typeface="ZapfHumnst BT" pitchFamily="34" charset="0"/>
              </a:rPr>
              <a:t> differ from Analysis and Design patterns in their scale and scope. Frameworks describe a skeletal solution to a particular problem that may lack many of the details, and that may be filled in by applying various Analysis and Design patterns.</a:t>
            </a:r>
            <a:endParaRPr lang="en-US" altLang="zh-CN" sz="1000" dirty="0">
              <a:latin typeface="ZapfHumnst BT" pitchFamily="34" charset="0"/>
            </a:endParaRPr>
          </a:p>
          <a:p>
            <a:r>
              <a:rPr lang="en-US" altLang="zh-CN" sz="1000" dirty="0">
                <a:latin typeface="ZapfHumnst BT" pitchFamily="34" charset="0"/>
              </a:rPr>
              <a:t>A framework is a micro-architecture that provides an incomplete template for applications within a specific domain.  Architectural frameworks provide the context in which the components run.  They provide the infrastructure (plumbing, if you will) that allows the components to co-exist and perform in predictable ways.  These frameworks may provide communication mechanisms, distribution mechanisms, error processing capabilities, transaction support, and so forth. </a:t>
            </a:r>
            <a:endParaRPr lang="en-US" altLang="zh-CN" sz="1000" dirty="0">
              <a:latin typeface="ZapfHumnst BT" pitchFamily="34" charset="0"/>
            </a:endParaRPr>
          </a:p>
          <a:p>
            <a:r>
              <a:rPr lang="en-US" altLang="zh-CN" sz="1000" dirty="0">
                <a:latin typeface="ZapfHumnst BT" pitchFamily="34" charset="0"/>
              </a:rPr>
              <a:t>Frameworks may range in scope from persistence frameworks that describe the workings of a fairly complex but fragmentary part of an application to domain-specific frameworks that are intended to be customized (such as </a:t>
            </a:r>
            <a:r>
              <a:rPr lang="en-US" altLang="zh-CN" sz="1000" dirty="0" err="1">
                <a:latin typeface="ZapfHumnst BT" pitchFamily="34" charset="0"/>
              </a:rPr>
              <a:t>Peoplesoft</a:t>
            </a:r>
            <a:r>
              <a:rPr lang="en-US" altLang="zh-CN" sz="1000" dirty="0">
                <a:latin typeface="ZapfHumnst BT" pitchFamily="34" charset="0"/>
              </a:rPr>
              <a:t>, </a:t>
            </a:r>
            <a:r>
              <a:rPr lang="en-US" altLang="zh-CN" sz="1000" dirty="0" err="1">
                <a:latin typeface="ZapfHumnst BT" pitchFamily="34" charset="0"/>
              </a:rPr>
              <a:t>SanFransisco</a:t>
            </a:r>
            <a:r>
              <a:rPr lang="en-US" altLang="zh-CN" sz="1000" dirty="0">
                <a:latin typeface="ZapfHumnst BT" pitchFamily="34" charset="0"/>
              </a:rPr>
              <a:t>, Infinity, and SAP).  For example, SAP is a framework for manufacturing and finance.</a:t>
            </a:r>
            <a:endParaRPr lang="en-US" altLang="zh-CN" sz="1000" dirty="0">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88098" name="Text Box 2"/>
          <p:cNvSpPr txBox="1">
            <a:spLocks noChangeArrowheads="1"/>
          </p:cNvSpPr>
          <p:nvPr/>
        </p:nvSpPr>
        <p:spPr bwMode="auto">
          <a:xfrm>
            <a:off x="571500" y="1186722"/>
            <a:ext cx="1832527" cy="2306598"/>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OOAD is not intended to be a patterns course, but will use/introduce patterns to solve particular problems.</a:t>
            </a:r>
            <a:endParaRPr lang="en-US" altLang="zh-CN">
              <a:latin typeface="ZapfHumnst BT" pitchFamily="34" charset="0"/>
            </a:endParaRPr>
          </a:p>
        </p:txBody>
      </p:sp>
      <p:sp>
        <p:nvSpPr>
          <p:cNvPr id="388099"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88100"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We will look at a number of design patterns throughout this course. Thus, it is important to define what a design pattern is up front.</a:t>
            </a:r>
            <a:endParaRPr lang="en-US" altLang="zh-CN" sz="1000" dirty="0">
              <a:latin typeface="ZapfHumnst BT" pitchFamily="34" charset="0"/>
            </a:endParaRPr>
          </a:p>
          <a:p>
            <a:r>
              <a:rPr lang="en-US" altLang="zh-CN" sz="1000" dirty="0">
                <a:latin typeface="ZapfHumnst BT" pitchFamily="34" charset="0"/>
              </a:rPr>
              <a:t>Design patterns are being collected and cataloged in a number of publications and </a:t>
            </a:r>
            <a:r>
              <a:rPr lang="en-US" altLang="zh-CN" sz="1000" dirty="0" err="1">
                <a:latin typeface="ZapfHumnst BT" pitchFamily="34" charset="0"/>
              </a:rPr>
              <a:t>mediums.You</a:t>
            </a:r>
            <a:r>
              <a:rPr lang="en-US" altLang="zh-CN" sz="1000" dirty="0">
                <a:latin typeface="ZapfHumnst BT" pitchFamily="34" charset="0"/>
              </a:rPr>
              <a:t> can use design patterns to solve issues in your design without “reinventing the wheel.”  You can also use design patterns to validate and verify your current approaches.</a:t>
            </a:r>
            <a:endParaRPr lang="en-US" altLang="zh-CN" sz="1000" dirty="0">
              <a:latin typeface="ZapfHumnst BT" pitchFamily="34" charset="0"/>
            </a:endParaRPr>
          </a:p>
          <a:p>
            <a:r>
              <a:rPr lang="en-US" altLang="zh-CN" sz="1000" dirty="0">
                <a:latin typeface="ZapfHumnst BT" pitchFamily="34" charset="0"/>
              </a:rPr>
              <a:t>Using design patterns can lead to more maintainable systems and increased </a:t>
            </a:r>
            <a:r>
              <a:rPr lang="en-US" altLang="zh-CN" sz="1000" dirty="0" err="1">
                <a:latin typeface="ZapfHumnst BT" pitchFamily="34" charset="0"/>
              </a:rPr>
              <a:t>productivity.They</a:t>
            </a:r>
            <a:r>
              <a:rPr lang="en-US" altLang="zh-CN" sz="1000" dirty="0">
                <a:latin typeface="ZapfHumnst BT" pitchFamily="34" charset="0"/>
              </a:rPr>
              <a:t> provide excellent examples of good design heuristics and design vocabulary. In order to use design patterns effectively, you should become familiar with some common design patterns and the issues that they mitigate.</a:t>
            </a:r>
            <a:endParaRPr lang="en-US" altLang="zh-CN" sz="1000" dirty="0">
              <a:latin typeface="ZapfHumnst BT" pitchFamily="34" charset="0"/>
            </a:endParaRPr>
          </a:p>
          <a:p>
            <a:r>
              <a:rPr lang="en-US" altLang="zh-CN" sz="1000" dirty="0">
                <a:latin typeface="ZapfHumnst BT" pitchFamily="34" charset="0"/>
              </a:rPr>
              <a:t>A design pattern is modeled in the UML as a parameterized </a:t>
            </a:r>
            <a:r>
              <a:rPr lang="en-US" altLang="zh-CN" sz="1000" dirty="0" err="1">
                <a:latin typeface="ZapfHumnst BT" pitchFamily="34" charset="0"/>
              </a:rPr>
              <a:t>collaboration.Thus</a:t>
            </a:r>
            <a:r>
              <a:rPr lang="en-US" altLang="zh-CN" sz="1000" dirty="0">
                <a:latin typeface="ZapfHumnst BT" pitchFamily="34" charset="0"/>
              </a:rPr>
              <a:t> it has a structural aspect and a behavioral aspect.  The structural part is the classes whose instances implement the pattern, and their relationships (the static view).The behavioral aspect describes how the instance collaborate — usually by sending messages to each other — to implement the pattern (the dynamic view).</a:t>
            </a:r>
            <a:endParaRPr lang="en-US" altLang="zh-CN" sz="1000" dirty="0">
              <a:latin typeface="ZapfHumnst BT" pitchFamily="34" charset="0"/>
            </a:endParaRPr>
          </a:p>
          <a:p>
            <a:r>
              <a:rPr lang="en-US" altLang="zh-CN" sz="1000" dirty="0">
                <a:latin typeface="ZapfHumnst BT" pitchFamily="34" charset="0"/>
              </a:rPr>
              <a:t>A parameterized collaboration is a template for a </a:t>
            </a:r>
            <a:r>
              <a:rPr lang="en-US" altLang="zh-CN" sz="1000" dirty="0" err="1">
                <a:latin typeface="ZapfHumnst BT" pitchFamily="34" charset="0"/>
              </a:rPr>
              <a:t>collaboration.The</a:t>
            </a:r>
            <a:r>
              <a:rPr lang="en-US" altLang="zh-CN" sz="1000" dirty="0">
                <a:latin typeface="ZapfHumnst BT" pitchFamily="34" charset="0"/>
              </a:rPr>
              <a:t> Template Parameters are used to adapt the collaboration for a specific </a:t>
            </a:r>
            <a:r>
              <a:rPr lang="en-US" altLang="zh-CN" sz="1000" dirty="0" err="1">
                <a:latin typeface="ZapfHumnst BT" pitchFamily="34" charset="0"/>
              </a:rPr>
              <a:t>usage.These</a:t>
            </a:r>
            <a:r>
              <a:rPr lang="en-US" altLang="zh-CN" sz="1000" dirty="0">
                <a:latin typeface="ZapfHumnst BT" pitchFamily="34" charset="0"/>
              </a:rPr>
              <a:t> parameters may be bound to different sets of abstractions, depending on how they are applied in the design.</a:t>
            </a:r>
            <a:endParaRPr lang="en-US" altLang="zh-CN" sz="1000" dirty="0">
              <a:latin typeface="ZapfHumnst BT"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90146" name="Text Box 2"/>
          <p:cNvSpPr txBox="1">
            <a:spLocks noChangeArrowheads="1"/>
          </p:cNvSpPr>
          <p:nvPr/>
        </p:nvSpPr>
        <p:spPr bwMode="auto">
          <a:xfrm>
            <a:off x="571500" y="1186722"/>
            <a:ext cx="1846505" cy="20311526"/>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The chosen architectural pattern may change, in some significant ways, the approach taken to solving a problem (that is, choosing another pattern would require too much “tweaking” in design). Thus, you want to account for this in analysis; however, be careful not to make the analysis approach too vendor–specific.</a:t>
            </a:r>
            <a:endParaRPr lang="en-US" altLang="zh-CN">
              <a:latin typeface="ZapfHumnst BT" pitchFamily="34" charset="0"/>
            </a:endParaRPr>
          </a:p>
          <a:p>
            <a:pPr>
              <a:spcBef>
                <a:spcPct val="50000"/>
              </a:spcBef>
            </a:pPr>
            <a:r>
              <a:rPr lang="en-US" altLang="zh-CN">
                <a:latin typeface="ZapfHumnst BT" pitchFamily="34" charset="0"/>
              </a:rPr>
              <a:t>Some examples:</a:t>
            </a:r>
            <a:endParaRPr lang="en-US" altLang="zh-CN">
              <a:latin typeface="ZapfHumnst BT" pitchFamily="34" charset="0"/>
            </a:endParaRPr>
          </a:p>
          <a:p>
            <a:pPr>
              <a:spcBef>
                <a:spcPct val="50000"/>
              </a:spcBef>
              <a:buFontTx/>
              <a:buChar char="•"/>
            </a:pPr>
            <a:r>
              <a:rPr lang="en-US" altLang="zh-CN">
                <a:latin typeface="ZapfHumnst BT" pitchFamily="34" charset="0"/>
              </a:rPr>
              <a:t>Layers: The Course Registration and Payroll architecture; The OSI 7 layer model.  (This will be discussed shortly.)</a:t>
            </a:r>
            <a:endParaRPr lang="en-US" altLang="zh-CN">
              <a:latin typeface="ZapfHumnst BT" pitchFamily="34" charset="0"/>
            </a:endParaRPr>
          </a:p>
          <a:p>
            <a:pPr>
              <a:spcBef>
                <a:spcPct val="50000"/>
              </a:spcBef>
              <a:buFontTx/>
              <a:buChar char="•"/>
            </a:pPr>
            <a:r>
              <a:rPr lang="en-US" altLang="zh-CN">
                <a:latin typeface="ZapfHumnst BT" pitchFamily="34" charset="0"/>
              </a:rPr>
              <a:t>MVC: Visual Modeling Tools, GUI, Image Processing Tools</a:t>
            </a:r>
            <a:endParaRPr lang="en-US" altLang="zh-CN">
              <a:latin typeface="ZapfHumnst BT" pitchFamily="34" charset="0"/>
            </a:endParaRPr>
          </a:p>
          <a:p>
            <a:pPr>
              <a:spcBef>
                <a:spcPct val="50000"/>
              </a:spcBef>
              <a:buFontTx/>
              <a:buChar char="•"/>
            </a:pPr>
            <a:r>
              <a:rPr lang="en-US" altLang="zh-CN">
                <a:latin typeface="ZapfHumnst BT" pitchFamily="34" charset="0"/>
              </a:rPr>
              <a:t>Pipes and Filters: Telecom Billing (processing of incoming calls).</a:t>
            </a:r>
            <a:endParaRPr lang="en-US" altLang="zh-CN">
              <a:latin typeface="ZapfHumnst BT" pitchFamily="34" charset="0"/>
            </a:endParaRPr>
          </a:p>
          <a:p>
            <a:pPr>
              <a:spcBef>
                <a:spcPct val="50000"/>
              </a:spcBef>
            </a:pPr>
            <a:r>
              <a:rPr lang="en-US" altLang="zh-CN">
                <a:latin typeface="ZapfHumnst BT" pitchFamily="34" charset="0"/>
              </a:rPr>
              <a:t>Remind the students that this is not an architecture course. Thus, for scope reasons, our discussions will be limited to the layers pattern.</a:t>
            </a:r>
            <a:endParaRPr lang="en-US" altLang="zh-CN">
              <a:latin typeface="ZapfHumnst BT" pitchFamily="34" charset="0"/>
            </a:endParaRPr>
          </a:p>
          <a:p>
            <a:pPr>
              <a:spcBef>
                <a:spcPct val="50000"/>
              </a:spcBef>
            </a:pPr>
            <a:r>
              <a:rPr lang="en-US" altLang="zh-CN">
                <a:latin typeface="ZapfHumnst BT" pitchFamily="34" charset="0"/>
              </a:rPr>
              <a:t>Note: Client/Server and 2/3/n-tier have sometimes been called an analysis pattern, but in this course it will be treated as a distribution pattern and will be discussed in the Describe Distribution module.</a:t>
            </a:r>
            <a:endParaRPr lang="en-US" altLang="zh-CN">
              <a:latin typeface="ZapfHumnst BT" pitchFamily="34" charset="0"/>
            </a:endParaRPr>
          </a:p>
        </p:txBody>
      </p:sp>
      <p:sp>
        <p:nvSpPr>
          <p:cNvPr id="390147"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90148"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b="1" dirty="0">
                <a:latin typeface="ZapfHumnst BT" pitchFamily="34" charset="0"/>
              </a:rPr>
              <a:t>Architectural Analysis</a:t>
            </a:r>
            <a:r>
              <a:rPr lang="en-US" altLang="zh-CN" sz="1000" dirty="0">
                <a:latin typeface="ZapfHumnst BT" pitchFamily="34" charset="0"/>
              </a:rPr>
              <a:t> is where you consider architectural patterns, as this choice affects the high-level organization of your object model. </a:t>
            </a:r>
            <a:endParaRPr lang="en-US" altLang="zh-CN" sz="1000" dirty="0">
              <a:latin typeface="ZapfHumnst BT" pitchFamily="34" charset="0"/>
            </a:endParaRPr>
          </a:p>
          <a:p>
            <a:r>
              <a:rPr lang="en-US" altLang="zh-CN" sz="1000" b="1" dirty="0">
                <a:latin typeface="ZapfHumnst BT" pitchFamily="34" charset="0"/>
              </a:rPr>
              <a:t>Layers</a:t>
            </a:r>
            <a:r>
              <a:rPr lang="en-US" altLang="zh-CN" sz="1000" dirty="0">
                <a:latin typeface="ZapfHumnst BT" pitchFamily="34" charset="0"/>
              </a:rPr>
              <a:t>: The layers pattern is where an application is decomposed into different levels of abstraction. The layers range from application-specific layers at the top to implementation/technology-specific layers on the bottom.</a:t>
            </a:r>
            <a:endParaRPr lang="en-US" altLang="zh-CN" sz="1000" dirty="0">
              <a:latin typeface="ZapfHumnst BT" pitchFamily="34" charset="0"/>
            </a:endParaRPr>
          </a:p>
          <a:p>
            <a:r>
              <a:rPr lang="en-US" altLang="zh-CN" sz="1000" b="1" dirty="0">
                <a:latin typeface="ZapfHumnst BT" pitchFamily="34" charset="0"/>
              </a:rPr>
              <a:t>Model-View-Controller</a:t>
            </a:r>
            <a:r>
              <a:rPr lang="en-US" altLang="zh-CN" sz="1000" dirty="0">
                <a:latin typeface="ZapfHumnst BT" pitchFamily="34" charset="0"/>
              </a:rPr>
              <a:t>: The MVC pattern is where an application is divided into three partitions: The Model, which is the business rules and underlying data, the View, which is how information is displayed to the user, and the Controllers, which process the user input.</a:t>
            </a:r>
            <a:endParaRPr lang="en-US" altLang="zh-CN" sz="1000" dirty="0">
              <a:latin typeface="ZapfHumnst BT" pitchFamily="34" charset="0"/>
            </a:endParaRPr>
          </a:p>
          <a:p>
            <a:r>
              <a:rPr lang="en-US" altLang="zh-CN" sz="1000" b="1" dirty="0">
                <a:latin typeface="ZapfHumnst BT" pitchFamily="34" charset="0"/>
              </a:rPr>
              <a:t>Pipes and Filters</a:t>
            </a:r>
            <a:r>
              <a:rPr lang="en-US" altLang="zh-CN" sz="1000" dirty="0">
                <a:latin typeface="ZapfHumnst BT" pitchFamily="34" charset="0"/>
              </a:rPr>
              <a:t>: In the Pipes and Filters pattern, data is processed in streams that flow through pipes from filter to filter.  Each filter is a processing step.</a:t>
            </a:r>
            <a:endParaRPr lang="en-US" altLang="zh-CN" sz="1000" dirty="0">
              <a:latin typeface="ZapfHumnst BT" pitchFamily="34" charset="0"/>
            </a:endParaRPr>
          </a:p>
          <a:p>
            <a:r>
              <a:rPr lang="en-US" altLang="ko-KR" sz="1000" b="1" dirty="0">
                <a:latin typeface="ZapfHumnst BT" pitchFamily="34" charset="0"/>
                <a:ea typeface="Gulim" panose="020B0600000101010101" charset="-127"/>
              </a:rPr>
              <a:t>Blackboard</a:t>
            </a:r>
            <a:r>
              <a:rPr lang="en-US" altLang="ko-KR" sz="1000" dirty="0">
                <a:latin typeface="ZapfHumnst BT" pitchFamily="34" charset="0"/>
                <a:ea typeface="Gulim" panose="020B0600000101010101" charset="-127"/>
              </a:rPr>
              <a:t>: The Blackboard pattern is where independent, specialized applications collaborate to derive a solution, working on a common data structure.</a:t>
            </a:r>
            <a:endParaRPr lang="en-US" altLang="ko-KR" sz="1000" dirty="0">
              <a:latin typeface="ZapfHumnst BT" pitchFamily="34" charset="0"/>
              <a:ea typeface="Gulim" panose="020B0600000101010101" charset="-127"/>
            </a:endParaRPr>
          </a:p>
          <a:p>
            <a:r>
              <a:rPr lang="en-US" altLang="ko-KR" sz="1000" dirty="0">
                <a:latin typeface="ZapfHumnst BT" pitchFamily="34" charset="0"/>
                <a:ea typeface="Gulim" panose="020B0600000101010101" charset="-127"/>
              </a:rPr>
              <a:t>Architectural patterns can work together. (That is, more than one architectural pattern can be present in any one software architecture.)</a:t>
            </a:r>
            <a:endParaRPr lang="en-US" altLang="ko-KR" sz="1000" dirty="0">
              <a:latin typeface="ZapfHumnst BT" pitchFamily="34" charset="0"/>
              <a:ea typeface="Gulim" panose="020B0600000101010101" charset="-127"/>
            </a:endParaRPr>
          </a:p>
          <a:p>
            <a:r>
              <a:rPr lang="en-US" altLang="zh-CN" sz="1000" dirty="0">
                <a:latin typeface="ZapfHumnst BT" pitchFamily="34" charset="0"/>
              </a:rPr>
              <a:t>The architectural patterns listed above imply certain system characteristics, performance characteristics, and process and distribution architectures.  Each solves certain problems but also poses unique challenges.  For this course, you will concentrate on the Layers architectural pattern.</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15746" name="Text Box 2"/>
          <p:cNvSpPr txBox="1">
            <a:spLocks noChangeArrowheads="1"/>
          </p:cNvSpPr>
          <p:nvPr/>
        </p:nvSpPr>
        <p:spPr bwMode="auto">
          <a:xfrm>
            <a:off x="571500" y="1186722"/>
            <a:ext cx="1834081" cy="21419522"/>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Remind the students that during Architectural Analysis, the focus is normally on the high-level layers</a:t>
            </a:r>
            <a:r>
              <a:rPr lang="en-US" altLang="zh-CN" b="1">
                <a:latin typeface="ZapfHumnst BT" pitchFamily="34" charset="0"/>
              </a:rPr>
              <a:t> </a:t>
            </a:r>
            <a:r>
              <a:rPr lang="en-US" altLang="zh-CN">
                <a:latin typeface="ZapfHumnst BT" pitchFamily="34" charset="0"/>
                <a:cs typeface="Arial" panose="020B0604020202020204" pitchFamily="34" charset="0"/>
              </a:rPr>
              <a:t>—</a:t>
            </a:r>
            <a:r>
              <a:rPr lang="en-US" altLang="zh-CN">
                <a:latin typeface="ZapfHumnst BT" pitchFamily="34" charset="0"/>
              </a:rPr>
              <a:t> the application and business-specific layers. The other lower-level layers are focused on during Incorporate Existing Design Elements. </a:t>
            </a:r>
            <a:endParaRPr lang="en-US" altLang="zh-CN">
              <a:latin typeface="ZapfHumnst BT" pitchFamily="34" charset="0"/>
            </a:endParaRPr>
          </a:p>
          <a:p>
            <a:pPr>
              <a:spcBef>
                <a:spcPct val="50000"/>
              </a:spcBef>
            </a:pPr>
            <a:r>
              <a:rPr lang="en-US" altLang="zh-CN">
                <a:latin typeface="ZapfHumnst BT" pitchFamily="34" charset="0"/>
              </a:rPr>
              <a:t>Layering is a fundamental separation of concerns.</a:t>
            </a:r>
            <a:endParaRPr lang="en-US" altLang="zh-CN">
              <a:latin typeface="ZapfHumnst BT" pitchFamily="34" charset="0"/>
            </a:endParaRPr>
          </a:p>
          <a:p>
            <a:pPr>
              <a:spcBef>
                <a:spcPct val="50000"/>
              </a:spcBef>
            </a:pPr>
            <a:r>
              <a:rPr lang="en-US" altLang="zh-CN">
                <a:latin typeface="ZapfHumnst BT" pitchFamily="34" charset="0"/>
              </a:rPr>
              <a:t>Note: Most of the GUI and persistence frameworks cut across layers in a somewhat transparent way, so instead of visualizing layers in only two dimensions, think of a framework as layering in a third dimension that cuts across the normal layering dimensions (or “plugs into” the side of the layering diagram, cutting across layers). This is part of what makes frameworks so hard to explain — they don’t behave like “service providers” (classes and subsystems), but instead act more like skeletal architectures and proto-services that both extend and are extended by the project-specific stuff. The “GUI layer” is really not so much a layer as a framework that extends across a number of layers.</a:t>
            </a:r>
            <a:endParaRPr lang="en-US" altLang="zh-CN">
              <a:latin typeface="ZapfHumnst BT" pitchFamily="34" charset="0"/>
            </a:endParaRPr>
          </a:p>
        </p:txBody>
      </p:sp>
      <p:sp>
        <p:nvSpPr>
          <p:cNvPr id="415747"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415748"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Layering represents an ordered grouping of functionality, with the application-specific functions located in the upper layers, functionality that spans application domains in the middle layers, and functionality specific to the deployment environment at the lower layers.</a:t>
            </a:r>
            <a:endParaRPr lang="en-US" altLang="zh-CN" sz="1000" dirty="0">
              <a:latin typeface="ZapfHumnst BT" pitchFamily="34" charset="0"/>
            </a:endParaRPr>
          </a:p>
          <a:p>
            <a:pPr fontAlgn="t"/>
            <a:r>
              <a:rPr lang="en-US" altLang="zh-CN" sz="1000" dirty="0">
                <a:latin typeface="ZapfHumnst BT" pitchFamily="34" charset="0"/>
              </a:rPr>
              <a:t>The number and composition of layers is dependent upon the complexity of both the problem domain and the solution space: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There is generally only a single application-specific layer.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In domains with existing systems, or that have large systems composed of inter-operating smaller systems, the Business-Specific layer is likely to partially exist and may be structured into several layers for clarity.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Solution spaces, which are well-supported by middleware products and in which complex system software plays a greater role, have well-developed lower layers, with perhaps several layers of middleware and system software. </a:t>
            </a:r>
            <a:endParaRPr lang="en-US" altLang="zh-CN" sz="1000" dirty="0">
              <a:latin typeface="ZapfHumnst BT" pitchFamily="34" charset="0"/>
            </a:endParaRPr>
          </a:p>
          <a:p>
            <a:pPr fontAlgn="t"/>
            <a:r>
              <a:rPr lang="en-US" altLang="zh-CN" sz="1000" dirty="0">
                <a:latin typeface="ZapfHumnst BT" pitchFamily="34" charset="0"/>
              </a:rPr>
              <a:t>This slide shows a sample architecture with four layers: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The top layer, </a:t>
            </a:r>
            <a:r>
              <a:rPr lang="en-US" altLang="zh-CN" sz="1000" b="1" dirty="0">
                <a:latin typeface="ZapfHumnst BT" pitchFamily="34" charset="0"/>
              </a:rPr>
              <a:t>Application layer</a:t>
            </a:r>
            <a:r>
              <a:rPr lang="en-US" altLang="zh-CN" sz="1000" dirty="0">
                <a:latin typeface="ZapfHumnst BT" pitchFamily="34" charset="0"/>
              </a:rPr>
              <a:t>, contains the application-specific services.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The next layer, </a:t>
            </a:r>
            <a:r>
              <a:rPr lang="en-US" altLang="zh-CN" sz="1000" b="1" dirty="0">
                <a:latin typeface="ZapfHumnst BT" pitchFamily="34" charset="0"/>
              </a:rPr>
              <a:t>Business-Specific layer</a:t>
            </a:r>
            <a:r>
              <a:rPr lang="en-US" altLang="zh-CN" sz="1000" dirty="0">
                <a:latin typeface="ZapfHumnst BT" pitchFamily="34" charset="0"/>
              </a:rPr>
              <a:t>, contains business-specific components used in several applications.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The </a:t>
            </a:r>
            <a:r>
              <a:rPr lang="en-US" altLang="zh-CN" sz="1000" b="1" dirty="0">
                <a:latin typeface="ZapfHumnst BT" pitchFamily="34" charset="0"/>
              </a:rPr>
              <a:t>Middleware layer </a:t>
            </a:r>
            <a:r>
              <a:rPr lang="en-US" altLang="zh-CN" sz="1000" dirty="0">
                <a:latin typeface="ZapfHumnst BT" pitchFamily="34" charset="0"/>
              </a:rPr>
              <a:t>contains components such as GUI-builders, interfaces to database management systems, platform-independent operating system services, and OLE-components such as spreadsheets and diagram editors.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The bottom layer, </a:t>
            </a:r>
            <a:r>
              <a:rPr lang="en-US" altLang="zh-CN" sz="1000" b="1" dirty="0">
                <a:latin typeface="ZapfHumnst BT" pitchFamily="34" charset="0"/>
              </a:rPr>
              <a:t>System Software layer</a:t>
            </a:r>
            <a:r>
              <a:rPr lang="en-US" altLang="zh-CN" sz="1000" dirty="0">
                <a:latin typeface="ZapfHumnst BT" pitchFamily="34" charset="0"/>
              </a:rPr>
              <a:t>, contains components such as operating systems, databases, interfaces to specific hardware, and so on. </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92194" name="Text Box 2"/>
          <p:cNvSpPr txBox="1">
            <a:spLocks noChangeArrowheads="1"/>
          </p:cNvSpPr>
          <p:nvPr/>
        </p:nvSpPr>
        <p:spPr bwMode="auto">
          <a:xfrm>
            <a:off x="571500" y="1186722"/>
            <a:ext cx="1843399" cy="9785568"/>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This course will make use of the Layers architectural pattern.  Take a few moments to explain the context, problem, and solution that this pattern addresses.</a:t>
            </a:r>
            <a:endParaRPr lang="en-US" altLang="zh-CN">
              <a:latin typeface="ZapfHumnst BT" pitchFamily="34" charset="0"/>
            </a:endParaRPr>
          </a:p>
          <a:p>
            <a:pPr>
              <a:spcBef>
                <a:spcPct val="50000"/>
              </a:spcBef>
            </a:pPr>
            <a:r>
              <a:rPr lang="en-US" altLang="zh-CN">
                <a:latin typeface="ZapfHumnst BT" pitchFamily="34" charset="0"/>
              </a:rPr>
              <a:t>While this is not an architectural course, architecture does drive everything that occurs in design, so it is important for the designer to understand the architectural pattern that is being employed.</a:t>
            </a:r>
            <a:endParaRPr lang="en-US" altLang="zh-CN">
              <a:latin typeface="ZapfHumnst BT" pitchFamily="34" charset="0"/>
            </a:endParaRPr>
          </a:p>
          <a:p>
            <a:pPr>
              <a:spcBef>
                <a:spcPct val="50000"/>
              </a:spcBef>
            </a:pPr>
            <a:r>
              <a:rPr lang="en-US" altLang="zh-CN">
                <a:latin typeface="ZapfHumnst BT" pitchFamily="34" charset="0"/>
              </a:rPr>
              <a:t>A layer represents a horizontal slice through an architecture whereas a partition represents a vertical slice.</a:t>
            </a:r>
            <a:endParaRPr lang="en-US" altLang="zh-CN">
              <a:latin typeface="ZapfHumnst BT" pitchFamily="34" charset="0"/>
            </a:endParaRPr>
          </a:p>
        </p:txBody>
      </p:sp>
      <p:sp>
        <p:nvSpPr>
          <p:cNvPr id="392195"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92196" name="Rectangle 4"/>
          <p:cNvSpPr>
            <a:spLocks noGrp="1" noChangeArrowheads="1"/>
          </p:cNvSpPr>
          <p:nvPr>
            <p:ph type="body" idx="1"/>
          </p:nvPr>
        </p:nvSpPr>
        <p:spPr bwMode="auto">
          <a:xfrm>
            <a:off x="2494101" y="4045783"/>
            <a:ext cx="3950804" cy="3897443"/>
          </a:xfrm>
          <a:prstGeom prst="rect">
            <a:avLst/>
          </a:prstGeom>
          <a:noFill/>
          <a:ln>
            <a:miter lim="800000"/>
          </a:ln>
        </p:spPr>
        <p:txBody>
          <a:bodyPr/>
          <a:lstStyle/>
          <a:p>
            <a:pPr fontAlgn="t"/>
            <a:r>
              <a:rPr lang="en-US" altLang="zh-CN" sz="1000" b="1" dirty="0">
                <a:latin typeface="ZapfHumnst BT" pitchFamily="34" charset="0"/>
                <a:cs typeface="Arial" panose="020B0604020202020204" pitchFamily="34" charset="0"/>
              </a:rPr>
              <a:t>Context</a:t>
            </a:r>
            <a:endParaRPr lang="en-US" altLang="zh-CN" sz="1000" b="1" dirty="0">
              <a:latin typeface="ZapfHumnst BT" pitchFamily="34" charset="0"/>
              <a:cs typeface="Arial" panose="020B0604020202020204" pitchFamily="34" charset="0"/>
            </a:endParaRPr>
          </a:p>
          <a:p>
            <a:pPr fontAlgn="t"/>
            <a:r>
              <a:rPr lang="en-US" altLang="zh-CN" sz="1000" dirty="0">
                <a:latin typeface="ZapfHumnst BT" pitchFamily="34" charset="0"/>
                <a:cs typeface="Arial" panose="020B0604020202020204" pitchFamily="34" charset="0"/>
              </a:rPr>
              <a:t>A large system that requires decomposition.</a:t>
            </a:r>
            <a:endParaRPr lang="en-US" altLang="zh-CN" sz="1000" dirty="0">
              <a:latin typeface="ZapfHumnst BT" pitchFamily="34" charset="0"/>
              <a:cs typeface="Arial" panose="020B0604020202020204" pitchFamily="34" charset="0"/>
            </a:endParaRPr>
          </a:p>
          <a:p>
            <a:pPr fontAlgn="t"/>
            <a:r>
              <a:rPr lang="en-US" altLang="zh-CN" sz="1000" b="1" dirty="0">
                <a:latin typeface="ZapfHumnst BT" pitchFamily="34" charset="0"/>
                <a:cs typeface="Arial" panose="020B0604020202020204" pitchFamily="34" charset="0"/>
              </a:rPr>
              <a:t>Problem</a:t>
            </a:r>
            <a:endParaRPr lang="en-US" altLang="zh-CN" sz="1000" b="1" dirty="0">
              <a:latin typeface="ZapfHumnst BT" pitchFamily="34" charset="0"/>
              <a:cs typeface="Arial" panose="020B0604020202020204" pitchFamily="34" charset="0"/>
            </a:endParaRPr>
          </a:p>
          <a:p>
            <a:pPr fontAlgn="t"/>
            <a:r>
              <a:rPr lang="en-US" altLang="zh-CN" sz="1000" dirty="0">
                <a:latin typeface="ZapfHumnst BT" pitchFamily="34" charset="0"/>
              </a:rPr>
              <a:t>A system that must handle issues at different levels of abstraction; for example: hardware control issues, common services issues, and domain-specific issues. It would be extremely undesirable to write vertical components that handle issues at all levels. The same issue would have to be handled (possibly inconsistently) multiple times in different components.</a:t>
            </a:r>
            <a:endParaRPr lang="en-US" altLang="zh-CN" sz="1000" dirty="0">
              <a:latin typeface="ZapfHumnst BT" pitchFamily="34" charset="0"/>
            </a:endParaRPr>
          </a:p>
          <a:p>
            <a:pPr fontAlgn="t"/>
            <a:r>
              <a:rPr lang="en-US" altLang="zh-CN" sz="1000" b="1" dirty="0">
                <a:latin typeface="ZapfHumnst BT" pitchFamily="34" charset="0"/>
              </a:rPr>
              <a:t>Forces</a:t>
            </a:r>
            <a:endParaRPr lang="en-US" altLang="zh-CN" sz="1000" b="1" dirty="0">
              <a:latin typeface="ZapfHumnst BT" pitchFamily="34" charset="0"/>
            </a:endParaRPr>
          </a:p>
          <a:p>
            <a:pPr marL="224155" lvl="1" indent="-112395" fontAlgn="t">
              <a:buFontTx/>
              <a:buChar char="•"/>
            </a:pPr>
            <a:r>
              <a:rPr lang="en-US" altLang="zh-CN" sz="1000" dirty="0">
                <a:latin typeface="ZapfHumnst BT" pitchFamily="34" charset="0"/>
              </a:rPr>
              <a:t>Parts of the system should be replaceable.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Changes in components should not ripple.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Similar responsibilities should be grouped together. </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rPr>
              <a:t>Size of components — complex components may have to be  decomposed. </a:t>
            </a:r>
            <a:endParaRPr lang="en-US" altLang="zh-CN" sz="1000" dirty="0">
              <a:latin typeface="ZapfHumnst BT" pitchFamily="34" charset="0"/>
            </a:endParaRPr>
          </a:p>
          <a:p>
            <a:pPr fontAlgn="t"/>
            <a:r>
              <a:rPr lang="en-US" altLang="zh-CN" sz="1000" b="1" dirty="0">
                <a:latin typeface="ZapfHumnst BT" pitchFamily="34" charset="0"/>
              </a:rPr>
              <a:t>Solution</a:t>
            </a:r>
            <a:endParaRPr lang="en-US" altLang="zh-CN" sz="1000" b="1" dirty="0">
              <a:latin typeface="ZapfHumnst BT" pitchFamily="34" charset="0"/>
            </a:endParaRPr>
          </a:p>
          <a:p>
            <a:pPr fontAlgn="t"/>
            <a:r>
              <a:rPr lang="en-US" altLang="zh-CN" sz="1000" dirty="0">
                <a:latin typeface="ZapfHumnst BT" pitchFamily="34" charset="0"/>
              </a:rPr>
              <a:t>Structure the systems into groups of components that form layers on top of each other. Make upper layers use services of the layers below only (never above). Try not to use services other than those of the layer directly below. (Do not skip layers unless intermediate layers would only add pass-through components.)</a:t>
            </a:r>
            <a:endParaRPr lang="en-US" altLang="zh-CN" sz="1000" dirty="0">
              <a:latin typeface="ZapfHumnst BT" pitchFamily="34" charset="0"/>
            </a:endParaRPr>
          </a:p>
          <a:p>
            <a:pPr fontAlgn="t"/>
            <a:r>
              <a:rPr lang="en-US" altLang="zh-CN" sz="1000" dirty="0">
                <a:latin typeface="ZapfHumnst BT" pitchFamily="34" charset="0"/>
              </a:rPr>
              <a:t>A strict layered architecture states that design elements (classes, components, packages, and subsystems) only utilize the services of the layer below them. Services can include event-handling, error-handling, database access, and so forth.  It contains more palpable mechanisms, as opposed to the raw operating system level calls documented in the bottom layer.</a:t>
            </a:r>
            <a:endParaRPr lang="en-US" altLang="zh-CN" sz="1000" dirty="0">
              <a:latin typeface="ZapfHumnst BT" pitchFamily="34" charset="0"/>
            </a:endParaRPr>
          </a:p>
          <a:p>
            <a:pPr fontAlgn="t"/>
            <a:endParaRPr lang="zh-CN" altLang="en-US" sz="1000" dirty="0">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7"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94242" name="Text Box 2"/>
          <p:cNvSpPr txBox="1">
            <a:spLocks noChangeArrowheads="1"/>
          </p:cNvSpPr>
          <p:nvPr/>
        </p:nvSpPr>
        <p:spPr bwMode="auto">
          <a:xfrm>
            <a:off x="228290" y="1288218"/>
            <a:ext cx="2057710" cy="291632"/>
          </a:xfrm>
          <a:prstGeom prst="rect">
            <a:avLst/>
          </a:prstGeom>
          <a:noFill/>
          <a:ln w="9525">
            <a:noFill/>
            <a:miter lim="800000"/>
          </a:ln>
          <a:effectLst/>
        </p:spPr>
        <p:txBody>
          <a:bodyPr lIns="105931" tIns="52966" rIns="105931" bIns="52966">
            <a:spAutoFit/>
          </a:bodyPr>
          <a:lstStyle/>
          <a:p>
            <a:pPr>
              <a:spcBef>
                <a:spcPct val="50000"/>
              </a:spcBef>
            </a:pPr>
            <a:endParaRPr lang="zh-CN" altLang="en-US" sz="1200" dirty="0"/>
          </a:p>
        </p:txBody>
      </p:sp>
      <p:sp>
        <p:nvSpPr>
          <p:cNvPr id="394243"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94244"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Layers are used to encapsulate conceptual boundaries between different kinds of services and provide useful abstractions that make the design easier to understand.</a:t>
            </a:r>
            <a:endParaRPr lang="en-US" altLang="zh-CN" sz="1000" dirty="0">
              <a:latin typeface="ZapfHumnst BT" pitchFamily="34" charset="0"/>
            </a:endParaRPr>
          </a:p>
          <a:p>
            <a:r>
              <a:rPr lang="en-US" altLang="zh-CN" sz="1000" dirty="0">
                <a:latin typeface="ZapfHumnst BT" pitchFamily="34" charset="0"/>
              </a:rPr>
              <a:t>When layering, concentrate on grouping things that are similar together, as well as encapsulating change.</a:t>
            </a:r>
            <a:endParaRPr lang="en-US" altLang="zh-CN" sz="1000" dirty="0">
              <a:latin typeface="ZapfHumnst BT" pitchFamily="34" charset="0"/>
            </a:endParaRPr>
          </a:p>
          <a:p>
            <a:r>
              <a:rPr lang="en-US" altLang="zh-CN" sz="1000" dirty="0">
                <a:latin typeface="ZapfHumnst BT" pitchFamily="34" charset="0"/>
              </a:rPr>
              <a:t>There is generally only a single application layer. On the other hand, the number of domain layers is dependent upon the complexity of both the problem and the solution spaces. </a:t>
            </a:r>
            <a:endParaRPr lang="en-US" altLang="zh-CN" sz="1000" dirty="0">
              <a:latin typeface="ZapfHumnst BT" pitchFamily="34" charset="0"/>
            </a:endParaRPr>
          </a:p>
          <a:p>
            <a:r>
              <a:rPr lang="en-US" altLang="zh-CN" sz="1000" dirty="0">
                <a:latin typeface="ZapfHumnst BT" pitchFamily="34" charset="0"/>
              </a:rPr>
              <a:t>When a domain has existing systems, complex systems composed of inter-operating systems, and/or systems where there is a strong need to share information between design teams, the Business-Specific layer may be structured into several layers for clarity.</a:t>
            </a:r>
            <a:endParaRPr lang="en-US" altLang="zh-CN" sz="1000" dirty="0">
              <a:latin typeface="ZapfHumnst BT" pitchFamily="34" charset="0"/>
            </a:endParaRPr>
          </a:p>
          <a:p>
            <a:r>
              <a:rPr lang="en-US" altLang="zh-CN" sz="1000" dirty="0">
                <a:latin typeface="ZapfHumnst BT" pitchFamily="34" charset="0"/>
              </a:rPr>
              <a:t>In </a:t>
            </a:r>
            <a:r>
              <a:rPr lang="en-US" altLang="zh-CN" sz="1000" b="1" dirty="0">
                <a:latin typeface="ZapfHumnst BT" pitchFamily="34" charset="0"/>
              </a:rPr>
              <a:t>Architectural Analysis</a:t>
            </a:r>
            <a:r>
              <a:rPr lang="en-US" altLang="zh-CN" sz="1000" dirty="0">
                <a:latin typeface="ZapfHumnst BT" pitchFamily="34" charset="0"/>
              </a:rPr>
              <a:t>, we are concentrating on the upper-level layers (the Application and Business-Specific layers). The lower level layers (infrastructure and vendor-specific layers) will be defined in Incorporate Existing Design Elements.</a:t>
            </a:r>
            <a:endParaRPr lang="en-US" altLang="zh-CN" sz="1000" dirty="0">
              <a:latin typeface="ZapfHumnst BT" pitchFamily="34" charset="0"/>
            </a:endParaRPr>
          </a:p>
        </p:txBody>
      </p:sp>
      <p:sp>
        <p:nvSpPr>
          <p:cNvPr id="394245" name="Text Box 5"/>
          <p:cNvSpPr txBox="1">
            <a:spLocks noChangeArrowheads="1"/>
          </p:cNvSpPr>
          <p:nvPr/>
        </p:nvSpPr>
        <p:spPr bwMode="auto">
          <a:xfrm>
            <a:off x="571500" y="1189844"/>
            <a:ext cx="1739348" cy="6745574"/>
          </a:xfrm>
          <a:prstGeom prst="rect">
            <a:avLst/>
          </a:prstGeom>
          <a:noFill/>
          <a:ln w="9525">
            <a:noFill/>
            <a:miter lim="800000"/>
          </a:ln>
          <a:effectLst/>
        </p:spPr>
        <p:txBody>
          <a:bodyPr lIns="105931" tIns="52966" rIns="105931" bIns="52966"/>
          <a:lstStyle/>
          <a:p>
            <a:r>
              <a:rPr lang="en-US" altLang="zh-CN">
                <a:latin typeface="ZapfHumnst BT" pitchFamily="34" charset="0"/>
              </a:rPr>
              <a:t>Subsystems and packages within a particular layer should only depend upon subsystems within the same layer, and at the next lower layer. Failure to restrict dependencies in this way causes architectural degradation, and makes the system brittle and difficult to maintain.</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Exceptions include cases where subsystems need direct access to lower layer services: A conscious decision should be made on how to handle primitive services needed throughout the system, such as printing and sending messages. There is little value in restricting messages to lower layers if the solution is to effectively implement call pass-throughs in the intermediate layers.</a:t>
            </a:r>
            <a:endParaRPr lang="en-US" altLang="zh-CN">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96290" name="Rectangle 2"/>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96291" name="Rectangle 3"/>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Layers can be represented as packages with the &lt;&lt;layer&gt;&gt; stereotype.  The layer descriptions can be included in the documentation field of the specification of the package.</a:t>
            </a:r>
            <a:endParaRPr lang="en-US" altLang="zh-CN" sz="1000" dirty="0">
              <a:latin typeface="ZapfHumnst BT" pitchFamily="34" charset="0"/>
            </a:endParaRPr>
          </a:p>
        </p:txBody>
      </p:sp>
      <p:sp>
        <p:nvSpPr>
          <p:cNvPr id="396293" name="Text Box 5"/>
          <p:cNvSpPr txBox="1">
            <a:spLocks noChangeArrowheads="1"/>
          </p:cNvSpPr>
          <p:nvPr/>
        </p:nvSpPr>
        <p:spPr bwMode="auto">
          <a:xfrm>
            <a:off x="571500" y="1189844"/>
            <a:ext cx="1739348" cy="6745574"/>
          </a:xfrm>
          <a:prstGeom prst="rect">
            <a:avLst/>
          </a:prstGeom>
          <a:noFill/>
          <a:ln w="9525">
            <a:noFill/>
            <a:miter lim="800000"/>
          </a:ln>
          <a:effectLst/>
        </p:spPr>
        <p:txBody>
          <a:bodyPr lIns="105931" tIns="52966" rIns="105931" bIns="52966"/>
          <a:lstStyle/>
          <a:p>
            <a:pPr>
              <a:spcBef>
                <a:spcPct val="50000"/>
              </a:spcBef>
            </a:pPr>
            <a:r>
              <a:rPr lang="en-US" altLang="zh-CN">
                <a:solidFill>
                  <a:srgbClr val="000000"/>
                </a:solidFill>
                <a:latin typeface="ZapfHumnst BT" pitchFamily="34" charset="0"/>
              </a:rPr>
              <a:t>Layer is not a standard UML 2 stereotype but a commonly used one.</a:t>
            </a:r>
            <a:endParaRPr lang="en-US" altLang="zh-CN">
              <a:solidFill>
                <a:srgbClr val="000000"/>
              </a:solidFill>
              <a:latin typeface="ZapfHumnst BT"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47490" name="Rectangle 2"/>
          <p:cNvSpPr>
            <a:spLocks noGrp="1" noRot="1" noChangeAspect="1" noChangeArrowheads="1" noTextEdit="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447491" name="Rectangle 3"/>
          <p:cNvSpPr>
            <a:spLocks noGrp="1" noChangeArrowheads="1"/>
          </p:cNvSpPr>
          <p:nvPr>
            <p:ph type="body" idx="1"/>
          </p:nvPr>
        </p:nvSpPr>
        <p:spPr bwMode="auto">
          <a:xfrm>
            <a:off x="2494101" y="4045783"/>
            <a:ext cx="3972546" cy="4020799"/>
          </a:xfrm>
          <a:prstGeom prst="rect">
            <a:avLst/>
          </a:prstGeom>
          <a:noFill/>
          <a:ln>
            <a:miter lim="800000"/>
          </a:ln>
        </p:spPr>
        <p:txBody>
          <a:bodyPr/>
          <a:lstStyle/>
          <a:p>
            <a:r>
              <a:rPr lang="en-US" altLang="zh-CN" sz="1000" dirty="0">
                <a:latin typeface="ZapfHumnst BT" pitchFamily="34" charset="0"/>
              </a:rPr>
              <a:t>A</a:t>
            </a:r>
            <a:r>
              <a:rPr lang="en-US" altLang="zh-CN" sz="1000" b="1" dirty="0">
                <a:latin typeface="ZapfHumnst BT" pitchFamily="34" charset="0"/>
              </a:rPr>
              <a:t> stereotype </a:t>
            </a:r>
            <a:r>
              <a:rPr lang="en-US" altLang="zh-CN" sz="1000" dirty="0">
                <a:latin typeface="ZapfHumnst BT" pitchFamily="34" charset="0"/>
              </a:rPr>
              <a:t>can be defined as:</a:t>
            </a:r>
            <a:endParaRPr lang="en-US" altLang="zh-CN" sz="1000" dirty="0">
              <a:latin typeface="ZapfHumnst BT" pitchFamily="34" charset="0"/>
            </a:endParaRPr>
          </a:p>
          <a:p>
            <a:r>
              <a:rPr lang="en-US" altLang="zh-CN" sz="1000" dirty="0">
                <a:latin typeface="ZapfHumnst BT" pitchFamily="34" charset="0"/>
              </a:rPr>
              <a:t>An extension of the basic UML notation that allows you to define a new modeling element based on an existing modeling element.  </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The new element may contain additional semantics but still applies in all cases where the original element is used. In this way, the number of unique UML symbols is reduced, simplifying the overall notation.</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 The name of a stereotype is shown in </a:t>
            </a:r>
            <a:r>
              <a:rPr lang="en-US" altLang="zh-CN" sz="1000" dirty="0" err="1">
                <a:latin typeface="ZapfHumnst BT" pitchFamily="34" charset="0"/>
              </a:rPr>
              <a:t>guillemets</a:t>
            </a:r>
            <a:r>
              <a:rPr lang="en-US" altLang="zh-CN" sz="1000" dirty="0">
                <a:latin typeface="ZapfHumnst BT" pitchFamily="34" charset="0"/>
              </a:rPr>
              <a:t> (&lt;&lt; &gt;&gt;). </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 A unique icon may be defined for the stereotype, and the new element may be modeled using the defined icon or the original icon with the stereotype name displayed, or both.</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 Stereotypes can be applied to all modeling elements, including classes, relationships, components, and so on. </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 Each UML element can only have one stereotype.</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 Stereotype uses include modifying code generation behavior and using a different or domain-specific icon or color where an extension is needed or helpful to make a model more clear or useful.</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98338" name="Text Box 2"/>
          <p:cNvSpPr txBox="1">
            <a:spLocks noChangeArrowheads="1"/>
          </p:cNvSpPr>
          <p:nvPr/>
        </p:nvSpPr>
        <p:spPr bwMode="auto">
          <a:xfrm>
            <a:off x="571500" y="1186721"/>
            <a:ext cx="1838739" cy="5923944"/>
          </a:xfrm>
          <a:prstGeom prst="rect">
            <a:avLst/>
          </a:prstGeom>
          <a:noFill/>
          <a:ln w="9525">
            <a:noFill/>
            <a:miter lim="800000"/>
          </a:ln>
          <a:effectLst/>
        </p:spPr>
        <p:txBody>
          <a:bodyPr lIns="105931" tIns="52966" rIns="105931" bIns="52966">
            <a:spAutoFit/>
          </a:bodyPr>
          <a:lstStyle/>
          <a:p>
            <a:r>
              <a:rPr lang="en-US" altLang="zh-CN">
                <a:latin typeface="ZapfHumnst BT" pitchFamily="34" charset="0"/>
              </a:rPr>
              <a:t>Layers can be represented as packages with the &lt;&lt;layer&gt;&gt; stereotype.  The layer descriptions can be included in the documentation field of the specification of the package.</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This diagram could be included as the main diagram in the Analysis and/or Design Model package.</a:t>
            </a:r>
            <a:endParaRPr lang="en-US" altLang="zh-CN">
              <a:latin typeface="ZapfHumnst BT" pitchFamily="34" charset="0"/>
            </a:endParaRPr>
          </a:p>
        </p:txBody>
      </p:sp>
      <p:sp>
        <p:nvSpPr>
          <p:cNvPr id="398339"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98340"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The above example includes the Application and Business-Specific layers for the Course Registration System. </a:t>
            </a:r>
            <a:endParaRPr lang="en-US" altLang="zh-CN" sz="1000" dirty="0">
              <a:latin typeface="ZapfHumnst BT" pitchFamily="34" charset="0"/>
            </a:endParaRPr>
          </a:p>
          <a:p>
            <a:r>
              <a:rPr lang="en-US" altLang="zh-CN" sz="1000" dirty="0">
                <a:latin typeface="ZapfHumnst BT" pitchFamily="34" charset="0"/>
              </a:rPr>
              <a:t>The Application layer contains the design elements that are specific to the Course Registration application.</a:t>
            </a:r>
            <a:endParaRPr lang="en-US" altLang="zh-CN" sz="1000" dirty="0">
              <a:latin typeface="ZapfHumnst BT" pitchFamily="34" charset="0"/>
            </a:endParaRPr>
          </a:p>
          <a:p>
            <a:r>
              <a:rPr lang="en-US" altLang="zh-CN" sz="1000" dirty="0">
                <a:latin typeface="ZapfHumnst BT" pitchFamily="34" charset="0"/>
              </a:rPr>
              <a:t>We expect that multiple applications will share some key abstractions and common services.  These have been encapsulated in the Business Services layer, which is accessible to the Application layer.  The Business Services layer contains business-specific elements that are used in several applications, not necessarily just this one.</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63522" name="Text Box 2"/>
          <p:cNvSpPr txBox="1">
            <a:spLocks noChangeArrowheads="1"/>
          </p:cNvSpPr>
          <p:nvPr/>
        </p:nvSpPr>
        <p:spPr bwMode="auto">
          <a:xfrm>
            <a:off x="571500" y="1186721"/>
            <a:ext cx="1834081" cy="6477941"/>
          </a:xfrm>
          <a:prstGeom prst="rect">
            <a:avLst/>
          </a:prstGeom>
          <a:noFill/>
          <a:ln w="9525">
            <a:noFill/>
            <a:miter lim="800000"/>
          </a:ln>
          <a:effectLst/>
        </p:spPr>
        <p:txBody>
          <a:bodyPr lIns="105931" tIns="52966" rIns="105931" bIns="52966">
            <a:spAutoFit/>
          </a:bodyPr>
          <a:lstStyle/>
          <a:p>
            <a:pPr>
              <a:spcBef>
                <a:spcPct val="50000"/>
              </a:spcBef>
            </a:pPr>
            <a:r>
              <a:rPr lang="en-US" altLang="zh-CN">
                <a:latin typeface="ZapfHumnst BT" pitchFamily="34" charset="0"/>
              </a:rPr>
              <a:t>Emphasize that analysis mechanisms allow the designer to “build in” standard abstractions and conventions for the nonfunctional requirements right into the architecture.  Analysis mechanisms can be considered a shorthand representation for complex behavior.</a:t>
            </a:r>
            <a:endParaRPr lang="en-US" altLang="zh-CN">
              <a:latin typeface="ZapfHumnst BT" pitchFamily="34" charset="0"/>
            </a:endParaRPr>
          </a:p>
        </p:txBody>
      </p:sp>
      <p:sp>
        <p:nvSpPr>
          <p:cNvPr id="363523"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63524"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The architecture should be simple, but not simplistic. It should provide standard behavior through standard abstractions and mechanisms. Thus, a </a:t>
            </a:r>
            <a:r>
              <a:rPr lang="en-US" altLang="ko-KR" sz="1000" dirty="0">
                <a:latin typeface="ZapfHumnst BT" pitchFamily="34" charset="0"/>
                <a:ea typeface="Gulim" panose="020B0600000101010101" charset="-127"/>
              </a:rPr>
              <a:t>key aspect in designing a software architecture is the definition and the selection of the mechanisms that designers use to give "life" to their objects. </a:t>
            </a:r>
            <a:endParaRPr lang="en-US" altLang="ko-KR" sz="1000" dirty="0">
              <a:latin typeface="ZapfHumnst BT" pitchFamily="34" charset="0"/>
              <a:ea typeface="Gulim" panose="020B0600000101010101" charset="-127"/>
            </a:endParaRPr>
          </a:p>
          <a:p>
            <a:r>
              <a:rPr lang="en-US" altLang="zh-CN" sz="1000" dirty="0">
                <a:latin typeface="ZapfHumnst BT" pitchFamily="34" charset="0"/>
              </a:rPr>
              <a:t>In </a:t>
            </a:r>
            <a:r>
              <a:rPr lang="en-US" altLang="zh-CN" sz="1000" b="1" dirty="0">
                <a:latin typeface="ZapfHumnst BT" pitchFamily="34" charset="0"/>
              </a:rPr>
              <a:t>Architectural Analysis</a:t>
            </a:r>
            <a:r>
              <a:rPr lang="en-US" altLang="zh-CN" sz="1000" dirty="0">
                <a:latin typeface="ZapfHumnst BT" pitchFamily="34" charset="0"/>
              </a:rPr>
              <a:t>, it is important to identify the analysis mechanisms for the software system being developed.  Analysis mechanisms focus on and address the nonfunctional requirements of the system (that is, the need for persistence, reliability, and performance), and builds support for such non-functional requirements directly into the architecture.</a:t>
            </a:r>
            <a:endParaRPr lang="en-US" altLang="zh-CN" sz="1000" dirty="0">
              <a:latin typeface="ZapfHumnst BT" pitchFamily="34" charset="0"/>
            </a:endParaRPr>
          </a:p>
          <a:p>
            <a:r>
              <a:rPr lang="en-US" altLang="zh-CN" sz="1000" dirty="0">
                <a:latin typeface="ZapfHumnst BT" pitchFamily="34" charset="0"/>
              </a:rPr>
              <a:t>Analysis mechanisms are used during analysis to reduce the complexity of analysis, and to improve its consistency by providing designers with a shorthand representation for complex behavior. Mechanisms allow the analysis effort to focus on translating the functional requirements into software abstractions without becoming bogged down in the specification of relatively complex behavior that is needed to support the functionality but which is not central to it.</a:t>
            </a:r>
            <a:endParaRPr lang="en-US" altLang="zh-CN" sz="1000" dirty="0">
              <a:latin typeface="ZapfHumnst BT" pitchFamily="34" charset="0"/>
            </a:endParaRPr>
          </a:p>
          <a:p>
            <a:endParaRPr lang="en-US" altLang="zh-CN" sz="1000" dirty="0">
              <a:latin typeface="ZapfHumnst BT" pitchFamily="34" charset="0"/>
            </a:endParaRPr>
          </a:p>
          <a:p>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43042" name="Text Box 2"/>
          <p:cNvSpPr txBox="1">
            <a:spLocks noChangeArrowheads="1"/>
          </p:cNvSpPr>
          <p:nvPr/>
        </p:nvSpPr>
        <p:spPr bwMode="auto">
          <a:xfrm>
            <a:off x="571501" y="1186722"/>
            <a:ext cx="1905518" cy="10062567"/>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The architecture produced during Architectural Analysis is the “on the back of a paper napkin” architecture. It is the definition of the conceptual architecture. </a:t>
            </a:r>
            <a:endParaRPr lang="en-US" altLang="zh-CN">
              <a:latin typeface="ZapfHumnst BT" pitchFamily="34" charset="0"/>
            </a:endParaRPr>
          </a:p>
          <a:p>
            <a:pPr>
              <a:spcBef>
                <a:spcPct val="50000"/>
              </a:spcBef>
            </a:pPr>
            <a:r>
              <a:rPr lang="en-US" altLang="zh-CN">
                <a:latin typeface="ZapfHumnst BT" pitchFamily="34" charset="0"/>
              </a:rPr>
              <a:t>Architectural Analysis can be performed during Inception, but it is definitely done in early Elaboration.</a:t>
            </a:r>
            <a:endParaRPr lang="en-US" altLang="zh-CN">
              <a:latin typeface="ZapfHumnst BT" pitchFamily="34" charset="0"/>
            </a:endParaRPr>
          </a:p>
          <a:p>
            <a:pPr>
              <a:spcBef>
                <a:spcPct val="50000"/>
              </a:spcBef>
            </a:pPr>
            <a:r>
              <a:rPr lang="en-US" altLang="zh-CN">
                <a:latin typeface="ZapfHumnst BT" pitchFamily="34" charset="0"/>
              </a:rPr>
              <a:t>Starting with Architectural Analysis may make the course look like it is using a top-down approach. Explain to the students that this is not the case, but that a good architecture supporting all requirements is key for good software development.</a:t>
            </a:r>
            <a:endParaRPr lang="en-US" altLang="zh-CN">
              <a:latin typeface="ZapfHumnst BT" pitchFamily="34" charset="0"/>
            </a:endParaRPr>
          </a:p>
        </p:txBody>
      </p:sp>
      <p:sp>
        <p:nvSpPr>
          <p:cNvPr id="343043"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43044"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As you may recall, the above diagram illustrates the workflow that we are using in this course. It is a tailored version of the Analysis and Design core workflow of the Rational Unified Process. </a:t>
            </a:r>
            <a:r>
              <a:rPr lang="en-US" altLang="zh-CN" sz="1000" b="1" dirty="0">
                <a:latin typeface="ZapfHumnst BT" pitchFamily="34" charset="0"/>
              </a:rPr>
              <a:t>Architectural Analysis</a:t>
            </a:r>
            <a:r>
              <a:rPr lang="en-US" altLang="zh-CN" sz="1000" dirty="0">
                <a:latin typeface="ZapfHumnst BT" pitchFamily="34" charset="0"/>
              </a:rPr>
              <a:t> is an activity in the Define a Candidate Architecture workflow detail.</a:t>
            </a:r>
            <a:endParaRPr lang="en-US" altLang="zh-CN" sz="1000" dirty="0">
              <a:latin typeface="ZapfHumnst BT" pitchFamily="34" charset="0"/>
            </a:endParaRPr>
          </a:p>
          <a:p>
            <a:pPr eaLnBrk="0" hangingPunct="0">
              <a:lnSpc>
                <a:spcPct val="100000"/>
              </a:lnSpc>
              <a:spcBef>
                <a:spcPct val="0"/>
              </a:spcBef>
            </a:pPr>
            <a:r>
              <a:rPr lang="en-US" altLang="zh-CN" sz="1000" b="1" dirty="0">
                <a:latin typeface="ZapfHumnst BT" pitchFamily="34" charset="0"/>
              </a:rPr>
              <a:t>Architectural Analysis</a:t>
            </a:r>
            <a:r>
              <a:rPr lang="en-US" altLang="zh-CN" sz="1000" dirty="0">
                <a:latin typeface="ZapfHumnst BT" pitchFamily="34" charset="0"/>
              </a:rPr>
              <a:t> is how the project team (or the architect) decides to define the project’s high-level architecture. It is focused mostly on bounding the analysis effort in terms of agreed-upon architectural patterns and idioms, so that the “analysis” work is not working so much from “first principles.”  </a:t>
            </a:r>
            <a:r>
              <a:rPr lang="en-US" altLang="zh-CN" sz="1000" b="1" dirty="0">
                <a:latin typeface="ZapfHumnst BT" pitchFamily="34" charset="0"/>
              </a:rPr>
              <a:t>Architectural Analysis</a:t>
            </a:r>
            <a:r>
              <a:rPr lang="en-US" altLang="zh-CN" sz="1000" dirty="0">
                <a:latin typeface="ZapfHumnst BT" pitchFamily="34" charset="0"/>
              </a:rPr>
              <a:t> is very much a configuring of Use-Case Analysis.</a:t>
            </a:r>
            <a:endParaRPr lang="en-US" altLang="zh-CN" sz="1000" dirty="0">
              <a:latin typeface="ZapfHumnst BT" pitchFamily="34" charset="0"/>
            </a:endParaRPr>
          </a:p>
          <a:p>
            <a:pPr eaLnBrk="0" hangingPunct="0">
              <a:lnSpc>
                <a:spcPct val="100000"/>
              </a:lnSpc>
              <a:spcBef>
                <a:spcPct val="0"/>
              </a:spcBef>
            </a:pPr>
            <a:r>
              <a:rPr lang="en-US" altLang="zh-CN" sz="1000" dirty="0">
                <a:latin typeface="ZapfHumnst BT" pitchFamily="34" charset="0"/>
              </a:rPr>
              <a:t>During </a:t>
            </a:r>
            <a:r>
              <a:rPr lang="en-US" altLang="zh-CN" sz="1000" b="1" dirty="0">
                <a:latin typeface="ZapfHumnst BT" pitchFamily="34" charset="0"/>
              </a:rPr>
              <a:t>Architectural Analysis,</a:t>
            </a:r>
            <a:r>
              <a:rPr lang="en-US" altLang="zh-CN" sz="1000" dirty="0">
                <a:latin typeface="ZapfHumnst BT" pitchFamily="34" charset="0"/>
              </a:rPr>
              <a:t> we concentrate on the upper layers of the system, making an initial attempt at defining the pieces/parts of the system and their relationships and organizing these pieces/parts into well-defined layers with explicit dependencies.</a:t>
            </a:r>
            <a:endParaRPr lang="en-US" altLang="zh-CN" sz="1000" dirty="0">
              <a:latin typeface="ZapfHumnst BT" pitchFamily="34" charset="0"/>
            </a:endParaRPr>
          </a:p>
          <a:p>
            <a:r>
              <a:rPr lang="en-US" altLang="zh-CN" sz="1000" dirty="0">
                <a:latin typeface="ZapfHumnst BT" pitchFamily="34" charset="0"/>
              </a:rPr>
              <a:t>In Use-Case Analysis, we will expand on this architecture by identifying analysis classes from the requirements.  Then, in Incorporate Existing Design Elements, the initial architecture is refined, and the lower architecture layers are defined, taking into account the implementation environment and any other implementation constraints.</a:t>
            </a:r>
            <a:endParaRPr lang="en-US" altLang="zh-CN" sz="1000" dirty="0">
              <a:latin typeface="ZapfHumnst BT" pitchFamily="34" charset="0"/>
            </a:endParaRPr>
          </a:p>
          <a:p>
            <a:r>
              <a:rPr lang="en-US" altLang="zh-CN" sz="1000" b="1" dirty="0">
                <a:latin typeface="ZapfHumnst BT" pitchFamily="34" charset="0"/>
              </a:rPr>
              <a:t>Architectural Analysis</a:t>
            </a:r>
            <a:r>
              <a:rPr lang="en-US" altLang="zh-CN" sz="1000" dirty="0">
                <a:latin typeface="ZapfHumnst BT" pitchFamily="34" charset="0"/>
              </a:rPr>
              <a:t> is usually done once per project, early in the  Elaboration phase. The activity is performed by the software architect or architecture team. </a:t>
            </a:r>
            <a:endParaRPr lang="en-US" altLang="zh-CN" sz="1000" dirty="0">
              <a:latin typeface="ZapfHumnst BT" pitchFamily="34" charset="0"/>
            </a:endParaRPr>
          </a:p>
          <a:p>
            <a:r>
              <a:rPr lang="en-US" altLang="zh-CN" sz="1000" dirty="0">
                <a:latin typeface="ZapfHumnst BT" pitchFamily="34" charset="0"/>
              </a:rPr>
              <a:t>This activity can be skipped if the architectural risk is low.</a:t>
            </a:r>
            <a:endParaRPr lang="en-US" altLang="zh-CN" sz="1000" dirty="0">
              <a:latin typeface="ZapfHumnst BT"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7"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65570" name="Text Box 2"/>
          <p:cNvSpPr txBox="1">
            <a:spLocks noChangeArrowheads="1"/>
          </p:cNvSpPr>
          <p:nvPr/>
        </p:nvSpPr>
        <p:spPr bwMode="auto">
          <a:xfrm>
            <a:off x="304386" y="1136754"/>
            <a:ext cx="1981614" cy="598438"/>
          </a:xfrm>
          <a:prstGeom prst="rect">
            <a:avLst/>
          </a:prstGeom>
          <a:noFill/>
          <a:ln w="12700">
            <a:noFill/>
            <a:miter lim="800000"/>
            <a:headEnd type="none" w="sm" len="sm"/>
            <a:tailEnd type="none" w="lg" len="lg"/>
          </a:ln>
          <a:effectLst/>
        </p:spPr>
        <p:txBody>
          <a:bodyPr lIns="89730" tIns="44865" rIns="89730" bIns="44865">
            <a:spAutoFit/>
          </a:bodyPr>
          <a:lstStyle/>
          <a:p>
            <a:endParaRPr lang="zh-CN" altLang="en-US" sz="1100" dirty="0"/>
          </a:p>
          <a:p>
            <a:endParaRPr lang="zh-CN" altLang="en-US" sz="1100" dirty="0"/>
          </a:p>
          <a:p>
            <a:endParaRPr lang="zh-CN" altLang="en-US" sz="1100" dirty="0"/>
          </a:p>
        </p:txBody>
      </p:sp>
      <p:sp>
        <p:nvSpPr>
          <p:cNvPr id="365571" name="Text Box 3"/>
          <p:cNvSpPr txBox="1">
            <a:spLocks noChangeArrowheads="1"/>
          </p:cNvSpPr>
          <p:nvPr/>
        </p:nvSpPr>
        <p:spPr bwMode="auto">
          <a:xfrm>
            <a:off x="571500" y="1186721"/>
            <a:ext cx="1832527" cy="14310855"/>
          </a:xfrm>
          <a:prstGeom prst="rect">
            <a:avLst/>
          </a:prstGeom>
          <a:noFill/>
          <a:ln w="9525">
            <a:noFill/>
            <a:miter lim="800000"/>
          </a:ln>
          <a:effectLst/>
        </p:spPr>
        <p:txBody>
          <a:bodyPr lIns="105931" tIns="52966" rIns="105931" bIns="52966">
            <a:spAutoFit/>
          </a:bodyPr>
          <a:lstStyle/>
          <a:p>
            <a:pPr>
              <a:spcAft>
                <a:spcPts val="590"/>
              </a:spcAft>
            </a:pPr>
            <a:r>
              <a:rPr lang="en-US" altLang="zh-CN" dirty="0">
                <a:latin typeface="ZapfHumnst BT" pitchFamily="34" charset="0"/>
              </a:rPr>
              <a:t>Good sources for more information on mechanisms are the various documents on CORBA and COM. COM is usually only an implementation mechanism, but the CORBA documentation tends to be a bit more general. So you can look at the definitions for the CORBA services and, with a little abstraction, define general mechanisms for such functions as messaging, transaction management, and persistence.</a:t>
            </a:r>
            <a:endParaRPr lang="en-US" altLang="zh-CN" dirty="0">
              <a:latin typeface="ZapfHumnst BT" pitchFamily="34" charset="0"/>
            </a:endParaRPr>
          </a:p>
          <a:p>
            <a:pPr>
              <a:buFont typeface="Symbol" panose="05050102010706020507" pitchFamily="18" charset="2"/>
              <a:buNone/>
            </a:pPr>
            <a:r>
              <a:rPr lang="en-US" altLang="zh-CN" dirty="0">
                <a:latin typeface="ZapfHumnst BT" pitchFamily="34" charset="0"/>
              </a:rPr>
              <a:t>There are similar “standards” that can be gleaned for other kinds of mechanisms </a:t>
            </a:r>
            <a:r>
              <a:rPr lang="en-US" altLang="zh-CN" dirty="0">
                <a:latin typeface="ZapfHumnst BT" pitchFamily="34" charset="0"/>
                <a:cs typeface="Arial" panose="020B0604020202020204" pitchFamily="34" charset="0"/>
              </a:rPr>
              <a:t>—</a:t>
            </a:r>
            <a:r>
              <a:rPr lang="en-US" altLang="zh-CN" dirty="0">
                <a:latin typeface="ZapfHumnst BT" pitchFamily="34" charset="0"/>
              </a:rPr>
              <a:t>things like workflow management, and other more application-specific things. Using standards as a starting point for mechanisms tends to make the build- versus-buy decisions easier.</a:t>
            </a:r>
            <a:endParaRPr lang="en-US" altLang="zh-CN" dirty="0">
              <a:latin typeface="ZapfHumnst BT" pitchFamily="34" charset="0"/>
            </a:endParaRPr>
          </a:p>
        </p:txBody>
      </p:sp>
      <p:sp>
        <p:nvSpPr>
          <p:cNvPr id="365572" name="Rectangle 4"/>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65573" name="Rectangle 5"/>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In order to better understand what an analysis mechanism is, we have to understand what an architectural mechanism is.</a:t>
            </a:r>
            <a:endParaRPr lang="en-US" altLang="zh-CN" sz="1000" dirty="0">
              <a:latin typeface="ZapfHumnst BT" pitchFamily="34" charset="0"/>
            </a:endParaRPr>
          </a:p>
          <a:p>
            <a:r>
              <a:rPr lang="en-US" altLang="zh-CN" sz="1000" dirty="0">
                <a:latin typeface="ZapfHumnst BT" pitchFamily="34" charset="0"/>
              </a:rPr>
              <a:t>An architectural mechanism is a strategic decision regarding common standards, policies, and practices. </a:t>
            </a:r>
            <a:r>
              <a:rPr lang="en-US" altLang="ko-KR" sz="1000" dirty="0">
                <a:latin typeface="ZapfHumnst BT" pitchFamily="34" charset="0"/>
                <a:ea typeface="Gulim" panose="020B0600000101010101" charset="-127"/>
              </a:rPr>
              <a:t>It is </a:t>
            </a:r>
            <a:r>
              <a:rPr lang="en-US" altLang="zh-CN" sz="1000" dirty="0">
                <a:latin typeface="ZapfHumnst BT" pitchFamily="34" charset="0"/>
              </a:rPr>
              <a:t>the realization of topics that should be standardized on a project. Everyone on the project should utilize these concepts in the same way, and reuse the same mechanisms to perform the operations. </a:t>
            </a:r>
            <a:endParaRPr lang="en-US" altLang="zh-CN" sz="1000" dirty="0">
              <a:latin typeface="ZapfHumnst BT" pitchFamily="34" charset="0"/>
            </a:endParaRPr>
          </a:p>
          <a:p>
            <a:r>
              <a:rPr lang="en-US" altLang="zh-CN" sz="1000" dirty="0">
                <a:latin typeface="ZapfHumnst BT" pitchFamily="34" charset="0"/>
              </a:rPr>
              <a:t>An architectural mechanism represents a common solution to a frequently encountered problem. It may be patterns of structure, patterns of behavior, or both. </a:t>
            </a:r>
            <a:r>
              <a:rPr lang="en-US" altLang="ko-KR" sz="1000" dirty="0">
                <a:latin typeface="ZapfHumnst BT" pitchFamily="34" charset="0"/>
                <a:ea typeface="Gulim" panose="020B0600000101010101" charset="-127"/>
              </a:rPr>
              <a:t>Architectural mechanisms are an important part of the "glue" between the required functionality of the system and how this functionality is realized, given the constraints of the implementation environment. </a:t>
            </a:r>
            <a:endParaRPr lang="en-US" altLang="ko-KR" sz="1000" dirty="0">
              <a:latin typeface="ZapfHumnst BT" pitchFamily="34" charset="0"/>
              <a:ea typeface="Gulim" panose="020B0600000101010101" charset="-127"/>
            </a:endParaRPr>
          </a:p>
          <a:p>
            <a:r>
              <a:rPr lang="en-US" altLang="ko-KR" sz="1000" dirty="0">
                <a:latin typeface="ZapfHumnst BT" pitchFamily="34" charset="0"/>
                <a:ea typeface="Gulim" panose="020B0600000101010101" charset="-127"/>
              </a:rPr>
              <a:t>Support</a:t>
            </a:r>
            <a:r>
              <a:rPr lang="en-US" altLang="zh-CN" sz="1000" dirty="0">
                <a:latin typeface="ZapfHumnst BT" pitchFamily="34" charset="0"/>
              </a:rPr>
              <a:t> for architectural mechanisms needs to be built in to the architecture.  </a:t>
            </a:r>
            <a:r>
              <a:rPr lang="en-US" altLang="ko-KR" sz="1000" dirty="0">
                <a:latin typeface="ZapfHumnst BT" pitchFamily="34" charset="0"/>
                <a:ea typeface="Gulim" panose="020B0600000101010101" charset="-127"/>
              </a:rPr>
              <a:t>Architectural mechanisms are coordinated by the architect.  The architect chooses the mechanisms, validates them by building or integrating them, verifies that they do the job, and then consistently imposes them upon the rest of the design of the system. </a:t>
            </a:r>
            <a:endParaRPr lang="en-US" altLang="ko-KR" sz="1000" dirty="0">
              <a:latin typeface="ZapfHumnst BT" pitchFamily="34" charset="0"/>
              <a:ea typeface="Gulim" panose="020B0600000101010101" charset="-127"/>
            </a:endParaRPr>
          </a:p>
          <a:p>
            <a:endParaRPr lang="en-US" altLang="ko-KR" sz="1000" dirty="0">
              <a:latin typeface="ZapfHumnst BT" pitchFamily="34" charset="0"/>
              <a:ea typeface="Gulim" panose="020B0600000101010101"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67618" name="Text Box 2"/>
          <p:cNvSpPr txBox="1">
            <a:spLocks noChangeArrowheads="1"/>
          </p:cNvSpPr>
          <p:nvPr/>
        </p:nvSpPr>
        <p:spPr bwMode="auto">
          <a:xfrm>
            <a:off x="571500" y="1183599"/>
            <a:ext cx="1832527" cy="15325546"/>
          </a:xfrm>
          <a:prstGeom prst="rect">
            <a:avLst/>
          </a:prstGeom>
          <a:noFill/>
          <a:ln w="12700">
            <a:noFill/>
            <a:miter lim="800000"/>
            <a:headEnd type="none" w="sm" len="sm"/>
            <a:tailEnd type="none" w="lg" len="lg"/>
          </a:ln>
          <a:effectLst/>
        </p:spPr>
        <p:txBody>
          <a:bodyPr lIns="89730" tIns="44865" rIns="89730" bIns="44865">
            <a:spAutoFit/>
          </a:bodyPr>
          <a:lstStyle/>
          <a:p>
            <a:r>
              <a:rPr lang="en-US" altLang="zh-CN">
                <a:latin typeface="ZapfHumnst BT" pitchFamily="34" charset="0"/>
              </a:rPr>
              <a:t>Note that in this section, we will be concentrating on Analysis mechanisms.  Design and Implementation mechanisms will be discussed in the Identify Design mechanisms module.  </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In analysis, we just care that a mechanism must be provided; we don’t care how it is provided.  That’s decided during design.</a:t>
            </a:r>
            <a:endParaRPr lang="en-US" altLang="zh-CN">
              <a:latin typeface="ZapfHumnst BT" pitchFamily="34" charset="0"/>
            </a:endParaRPr>
          </a:p>
          <a:p>
            <a:r>
              <a:rPr lang="en-US" altLang="zh-CN">
                <a:latin typeface="ZapfHumnst BT" pitchFamily="34" charset="0"/>
              </a:rPr>
              <a:t>When doing use-case analysis and finding classes, you’re really finding things in the upper two layers of the system </a:t>
            </a:r>
            <a:r>
              <a:rPr lang="en-US" altLang="zh-CN">
                <a:latin typeface="ZapfHumnst BT" pitchFamily="34" charset="0"/>
                <a:cs typeface="Arial" panose="020B0604020202020204" pitchFamily="34" charset="0"/>
              </a:rPr>
              <a:t>— </a:t>
            </a:r>
            <a:r>
              <a:rPr lang="en-US" altLang="zh-CN">
                <a:latin typeface="ZapfHumnst BT" pitchFamily="34" charset="0"/>
              </a:rPr>
              <a:t>boundary and control classes which are application-specific; and boundary, entity, and control classes that are domain specific. Everything else at a lower layer is represented at this point using analysis mechanisms. The value of analysis mechanisms is that they prevent you from diving too deep too early.</a:t>
            </a:r>
            <a:endParaRPr lang="en-US" altLang="zh-CN">
              <a:latin typeface="ZapfHumnst BT" pitchFamily="34" charset="0"/>
            </a:endParaRPr>
          </a:p>
        </p:txBody>
      </p:sp>
      <p:sp>
        <p:nvSpPr>
          <p:cNvPr id="367619"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67620"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There are three categories of architectural mechanisms. The only difference between them is one of refinement.  </a:t>
            </a:r>
            <a:endParaRPr lang="en-US" altLang="zh-CN" sz="1000" dirty="0">
              <a:latin typeface="ZapfHumnst BT" pitchFamily="34" charset="0"/>
            </a:endParaRPr>
          </a:p>
          <a:p>
            <a:r>
              <a:rPr lang="en-US" altLang="zh-CN" sz="1000" b="1" dirty="0">
                <a:latin typeface="ZapfHumnst BT" pitchFamily="34" charset="0"/>
              </a:rPr>
              <a:t>Analysis mechanisms</a:t>
            </a:r>
            <a:r>
              <a:rPr lang="en-US" altLang="zh-CN" sz="1000" dirty="0">
                <a:latin typeface="ZapfHumnst BT" pitchFamily="34" charset="0"/>
              </a:rPr>
              <a:t> capture the key aspects of a solution in a way that is implementation-independent. They either provide specific behaviors to a domain-related class or component, or correspond to the implementation of cooperation between classes and/or components. They may be implemented as a framework. Examples include mechanisms to handle persistence, inter-process communication, error or fault handling, notification, and messaging, to name a few. </a:t>
            </a:r>
            <a:endParaRPr lang="en-US" altLang="zh-CN" sz="1000" dirty="0">
              <a:latin typeface="ZapfHumnst BT" pitchFamily="34" charset="0"/>
            </a:endParaRPr>
          </a:p>
          <a:p>
            <a:r>
              <a:rPr lang="en-US" altLang="zh-CN" sz="1000" b="1" dirty="0">
                <a:latin typeface="ZapfHumnst BT" pitchFamily="34" charset="0"/>
              </a:rPr>
              <a:t>Design mechanisms</a:t>
            </a:r>
            <a:r>
              <a:rPr lang="en-US" altLang="zh-CN" sz="1000" dirty="0">
                <a:latin typeface="ZapfHumnst BT" pitchFamily="34" charset="0"/>
              </a:rPr>
              <a:t> are more concrete. They assume some details of the implementation environment, but are not tied to a specific implementation (as is an implementation mechanism).</a:t>
            </a:r>
            <a:endParaRPr lang="en-US" altLang="zh-CN" sz="1000" dirty="0">
              <a:latin typeface="ZapfHumnst BT" pitchFamily="34" charset="0"/>
            </a:endParaRPr>
          </a:p>
          <a:p>
            <a:r>
              <a:rPr lang="en-US" altLang="zh-CN" sz="1000" b="1" dirty="0">
                <a:latin typeface="ZapfHumnst BT" pitchFamily="34" charset="0"/>
              </a:rPr>
              <a:t>Implementation mechanisms</a:t>
            </a:r>
            <a:r>
              <a:rPr lang="en-US" altLang="zh-CN" sz="1000" dirty="0">
                <a:latin typeface="ZapfHumnst BT" pitchFamily="34" charset="0"/>
              </a:rPr>
              <a:t> specify the exact implementation of the mechanism. Implementation mechanisms are </a:t>
            </a:r>
            <a:r>
              <a:rPr lang="en-US" altLang="zh-CN" sz="1000" dirty="0" err="1">
                <a:latin typeface="ZapfHumnst BT" pitchFamily="34" charset="0"/>
              </a:rPr>
              <a:t>are</a:t>
            </a:r>
            <a:r>
              <a:rPr lang="en-US" altLang="zh-CN" sz="1000" dirty="0">
                <a:latin typeface="ZapfHumnst BT" pitchFamily="34" charset="0"/>
              </a:rPr>
              <a:t> bound to a certain technology, implementation language, vendor, or other factor. </a:t>
            </a:r>
            <a:endParaRPr lang="en-US" altLang="zh-CN" sz="1000" dirty="0">
              <a:latin typeface="ZapfHumnst BT" pitchFamily="34" charset="0"/>
            </a:endParaRPr>
          </a:p>
          <a:p>
            <a:r>
              <a:rPr lang="en-US" altLang="zh-CN" sz="1000" dirty="0">
                <a:latin typeface="ZapfHumnst BT" pitchFamily="34" charset="0"/>
              </a:rPr>
              <a:t>In a design mechanism, some specific technology is chosen (for example, RDBMS vs. ODBMS), whereas in an implementation mechanism, a VERY specific technology is chosen (for example, Oracle vs. SYBASE).</a:t>
            </a:r>
            <a:endParaRPr lang="en-US" altLang="zh-CN" sz="1000" dirty="0">
              <a:latin typeface="ZapfHumnst BT" pitchFamily="34" charset="0"/>
            </a:endParaRPr>
          </a:p>
          <a:p>
            <a:r>
              <a:rPr lang="en-US" altLang="zh-CN" sz="1000" dirty="0">
                <a:latin typeface="ZapfHumnst BT" pitchFamily="34" charset="0"/>
              </a:rPr>
              <a:t>The overall strategy for the implementation of analysis mechanisms must be built into the architecture. This will be discussed in more detail in Identify Design mechanisms, when design and implementation mechanisms are discussed.</a:t>
            </a:r>
            <a:endParaRPr lang="en-US" altLang="zh-CN" sz="1000" dirty="0">
              <a:latin typeface="ZapfHumnst BT"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18818" name="Rectangle 2"/>
          <p:cNvSpPr>
            <a:spLocks noGrp="1" noRot="1" noChangeAspect="1" noChangeArrowheads="1" noTextEdit="1"/>
          </p:cNvSpPr>
          <p:nvPr>
            <p:ph type="sldImg"/>
          </p:nvPr>
        </p:nvSpPr>
        <p:spPr/>
      </p:sp>
      <p:sp>
        <p:nvSpPr>
          <p:cNvPr id="418819" name="Rectangle 3"/>
          <p:cNvSpPr>
            <a:spLocks noGrp="1" noChangeArrowheads="1"/>
          </p:cNvSpPr>
          <p:nvPr>
            <p:ph type="body" idx="1"/>
          </p:nvPr>
        </p:nvSpPr>
        <p:spPr/>
        <p:txBody>
          <a:bodyPr/>
          <a:lstStyle/>
          <a:p>
            <a:pPr fontAlgn="t">
              <a:lnSpc>
                <a:spcPct val="80000"/>
              </a:lnSpc>
            </a:pPr>
            <a:r>
              <a:rPr lang="en-US" altLang="zh-CN" sz="1000" dirty="0">
                <a:latin typeface="ZapfHumnst BT" pitchFamily="34" charset="0"/>
              </a:rPr>
              <a:t>An analysis mechanism represents a pattern that constitutes a common solution to a common problem. These mechanisms may show patterns of structure, patterns of behavior, or both. They are used during analysis to reduce the complexity of the analysis, and to improve its consistency by providing designers with a shorthand representation for complex behavior. Analysis mechanisms are primarily used as “placeholders” for complex technology in the middle and lower layers of the architecture. When mechanisms are used as “placeholders” in the architecture, the architecting effort is less likely to become distracted by the details of mechanism behavior. </a:t>
            </a:r>
            <a:endParaRPr lang="en-US" altLang="zh-CN" sz="1000" dirty="0">
              <a:latin typeface="ZapfHumnst BT" pitchFamily="34" charset="0"/>
            </a:endParaRPr>
          </a:p>
          <a:p>
            <a:pPr fontAlgn="t">
              <a:lnSpc>
                <a:spcPct val="80000"/>
              </a:lnSpc>
            </a:pPr>
            <a:r>
              <a:rPr lang="en-US" altLang="zh-CN" sz="1000" dirty="0">
                <a:latin typeface="ZapfHumnst BT" pitchFamily="34" charset="0"/>
              </a:rPr>
              <a:t>Mechanisms allow the analysis effort to focus on translating the functional requirements into software concepts without bogging down in the specification of relatively complex behavior needed to support the functionality but which is not central to it. Analysis mechanisms often result from the instantiation of one or more architectural or analysis patterns</a:t>
            </a:r>
            <a:r>
              <a:rPr lang="en-US" altLang="zh-CN" sz="1000" b="1" dirty="0">
                <a:latin typeface="ZapfHumnst BT" pitchFamily="34" charset="0"/>
              </a:rPr>
              <a:t>.</a:t>
            </a:r>
            <a:r>
              <a:rPr lang="en-US" altLang="zh-CN" sz="1000" dirty="0">
                <a:latin typeface="ZapfHumnst BT" pitchFamily="34" charset="0"/>
              </a:rPr>
              <a:t> </a:t>
            </a:r>
            <a:endParaRPr lang="en-US" altLang="zh-CN" sz="1000" dirty="0">
              <a:latin typeface="ZapfHumnst BT" pitchFamily="34" charset="0"/>
            </a:endParaRPr>
          </a:p>
          <a:p>
            <a:pPr fontAlgn="t">
              <a:lnSpc>
                <a:spcPct val="80000"/>
              </a:lnSpc>
            </a:pPr>
            <a:r>
              <a:rPr lang="en-US" altLang="zh-CN" sz="1000" dirty="0">
                <a:latin typeface="ZapfHumnst BT" pitchFamily="34" charset="0"/>
              </a:rPr>
              <a:t>Persistence provides an example of analysis mechanisms. A persistent object is one that logically exists beyond the scope of the program that created it. The need to have object lifetimes that span use cases, process lifetimes, or system shutdown and startup, defines the need for object persistence. Persistence is a particularly complex mechanism. During analysis we do not want to be distracted by the details of how we are going to achieve persistence. This gives rise to a “persistence” analysis mechanism that allows us to speak of persistent objects and capture the requirements we will have on the persistence mechanism without worrying about what exactly the persistence mechanism will do or how it will work.</a:t>
            </a:r>
            <a:endParaRPr lang="en-US" altLang="zh-CN" sz="1000" dirty="0">
              <a:latin typeface="ZapfHumnst BT" pitchFamily="34" charset="0"/>
            </a:endParaRPr>
          </a:p>
          <a:p>
            <a:pPr fontAlgn="t">
              <a:lnSpc>
                <a:spcPct val="80000"/>
              </a:lnSpc>
            </a:pPr>
            <a:r>
              <a:rPr lang="en-US" altLang="zh-CN" sz="1000" dirty="0">
                <a:latin typeface="ZapfHumnst BT" pitchFamily="34" charset="0"/>
              </a:rPr>
              <a:t>Analysis mechanisms are typically, but not necessarily, unrelated to the problem domain, but instead are "computer science" concepts. As a result, they typically occupy the middle and lower layers of the architecture. They provide specific behaviors to a domain-related class or component, or correspond to the implementation of cooperation between classes and/or components. </a:t>
            </a:r>
            <a:endParaRPr lang="en-US" altLang="zh-CN" sz="1000" dirty="0">
              <a:latin typeface="ZapfHumnst BT" pitchFamily="34" charset="0"/>
            </a:endParaRPr>
          </a:p>
          <a:p>
            <a:pPr fontAlgn="t">
              <a:lnSpc>
                <a:spcPct val="80000"/>
              </a:lnSpc>
            </a:pPr>
            <a:endParaRPr lang="zh-CN" altLang="en-US" sz="1000" dirty="0">
              <a:latin typeface="ZapfHumnst BT" pitchFamily="34" charset="0"/>
            </a:endParaRPr>
          </a:p>
        </p:txBody>
      </p:sp>
      <p:sp>
        <p:nvSpPr>
          <p:cNvPr id="418820" name="Text Box 4"/>
          <p:cNvSpPr txBox="1">
            <a:spLocks noChangeArrowheads="1"/>
          </p:cNvSpPr>
          <p:nvPr/>
        </p:nvSpPr>
        <p:spPr bwMode="auto">
          <a:xfrm>
            <a:off x="571500" y="1189844"/>
            <a:ext cx="1739348" cy="6745574"/>
          </a:xfrm>
          <a:prstGeom prst="rect">
            <a:avLst/>
          </a:prstGeom>
          <a:noFill/>
          <a:ln w="9525">
            <a:noFill/>
            <a:miter lim="800000"/>
          </a:ln>
          <a:effectLst/>
        </p:spPr>
        <p:txBody>
          <a:bodyPr lIns="105931" tIns="52966" rIns="105931" bIns="52966"/>
          <a:lstStyle/>
          <a:p>
            <a:r>
              <a:rPr lang="en-US" altLang="zh-CN">
                <a:latin typeface="ZapfHumnst BT" pitchFamily="34" charset="0"/>
              </a:rPr>
              <a:t>Analysis mechanisms are used during analysis to reduce the complexity of the analysis, and to improve its consistency.  They do this by providing designers with a short hand representation for complex behavior.</a:t>
            </a:r>
            <a:endParaRPr lang="en-US" altLang="zh-CN">
              <a:latin typeface="ZapfHumnst BT"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69666" name="Text Box 2"/>
          <p:cNvSpPr txBox="1">
            <a:spLocks noChangeArrowheads="1"/>
          </p:cNvSpPr>
          <p:nvPr/>
        </p:nvSpPr>
        <p:spPr bwMode="auto">
          <a:xfrm>
            <a:off x="571500" y="1186722"/>
            <a:ext cx="1832527" cy="2306598"/>
          </a:xfrm>
          <a:prstGeom prst="rect">
            <a:avLst/>
          </a:prstGeom>
          <a:noFill/>
          <a:ln w="12700">
            <a:noFill/>
            <a:miter lim="800000"/>
            <a:headEnd type="none" w="sm" len="sm"/>
            <a:tailEnd type="none" w="lg" len="lg"/>
          </a:ln>
          <a:effectLst/>
        </p:spPr>
        <p:txBody>
          <a:bodyPr lIns="89730" tIns="44865" rIns="89730" bIns="44865">
            <a:spAutoFit/>
          </a:bodyPr>
          <a:lstStyle/>
          <a:p>
            <a:r>
              <a:rPr lang="en-US" altLang="zh-CN">
                <a:latin typeface="ZapfHumnst BT" pitchFamily="34" charset="0"/>
              </a:rPr>
              <a:t>The “mechanisms” are, in a sense, shorthand for ‘complex stuff’ that we don’t want to explain right now. </a:t>
            </a:r>
            <a:endParaRPr lang="en-US" altLang="zh-CN">
              <a:latin typeface="ZapfHumnst BT" pitchFamily="34" charset="0"/>
            </a:endParaRPr>
          </a:p>
        </p:txBody>
      </p:sp>
      <p:sp>
        <p:nvSpPr>
          <p:cNvPr id="369667"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69668"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Analysis mechanisms either provide specific behaviors to a domain-related class or component, or they correspond to the implementation of cooperation between classes and/or components.</a:t>
            </a:r>
            <a:endParaRPr lang="en-US" altLang="zh-CN" sz="1000" dirty="0">
              <a:latin typeface="ZapfHumnst BT" pitchFamily="34" charset="0"/>
            </a:endParaRPr>
          </a:p>
          <a:p>
            <a:r>
              <a:rPr lang="en-US" altLang="zh-CN" sz="1000" dirty="0">
                <a:latin typeface="ZapfHumnst BT" pitchFamily="34" charset="0"/>
              </a:rPr>
              <a:t>Some examples of analysis mechanisms are listed on this slide.  This list is not meant to be exhaustive.</a:t>
            </a:r>
            <a:endParaRPr lang="en-US" altLang="zh-CN" sz="1000" dirty="0">
              <a:latin typeface="ZapfHumnst BT" pitchFamily="34" charset="0"/>
            </a:endParaRPr>
          </a:p>
          <a:p>
            <a:r>
              <a:rPr lang="en-US" altLang="zh-CN" sz="1000" dirty="0">
                <a:latin typeface="ZapfHumnst BT" pitchFamily="34" charset="0"/>
              </a:rPr>
              <a:t>Examples of communication mechanisms include inter-process communication (IPC) and inter-node communication (a.k.a. remote process communication or RPC). RPC has both a communication and a distribution aspect. </a:t>
            </a:r>
            <a:endParaRPr lang="en-US" altLang="zh-CN" sz="1000" dirty="0">
              <a:latin typeface="ZapfHumnst BT" pitchFamily="34" charset="0"/>
            </a:endParaRPr>
          </a:p>
          <a:p>
            <a:r>
              <a:rPr lang="en-US" altLang="zh-CN" sz="1000" dirty="0">
                <a:latin typeface="ZapfHumnst BT" pitchFamily="34" charset="0"/>
              </a:rPr>
              <a:t>Mechanisms are perhaps easier to discuss when one talks about them as “patterns” that are applied to the problem.  So the inter-process communication pattern (that is, “the application is partitioned into a number of communicating processes”) interacts with the distribution pattern (that is, “the application is distributed across a number of nodes”) to produce the RPC pattern (that is, “the application is partitioned into a number of processes, which are distributed across a number of nodes”).  This process provides us a way to implement remote IPC. </a:t>
            </a:r>
            <a:endParaRPr lang="en-US" altLang="zh-CN" sz="1000" dirty="0">
              <a:latin typeface="ZapfHumnst BT"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71714" name="Text Box 2"/>
          <p:cNvSpPr txBox="1">
            <a:spLocks noChangeArrowheads="1"/>
          </p:cNvSpPr>
          <p:nvPr/>
        </p:nvSpPr>
        <p:spPr bwMode="auto">
          <a:xfrm>
            <a:off x="571500" y="1186722"/>
            <a:ext cx="1832527" cy="8123575"/>
          </a:xfrm>
          <a:prstGeom prst="rect">
            <a:avLst/>
          </a:prstGeom>
          <a:noFill/>
          <a:ln w="12700">
            <a:noFill/>
            <a:miter lim="800000"/>
            <a:headEnd type="none" w="sm" len="sm"/>
            <a:tailEnd type="none" w="lg" len="lg"/>
          </a:ln>
          <a:effectLst/>
        </p:spPr>
        <p:txBody>
          <a:bodyPr lIns="89730" tIns="44865" rIns="89730" bIns="44865">
            <a:spAutoFit/>
          </a:bodyPr>
          <a:lstStyle/>
          <a:p>
            <a:r>
              <a:rPr lang="en-US" altLang="zh-CN">
                <a:latin typeface="ZapfHumnst BT" pitchFamily="34" charset="0"/>
              </a:rPr>
              <a:t>It is important for the students to note that analysis mechanisms can have characteristics and to understand what they look like.  However, we will not be emphasizing them in this class.</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These are just some sample characteristics for some analysis mechanisms.  The list is not meant to be exhaustive. A more complete list is provided in the Rational Unified Process.</a:t>
            </a:r>
            <a:endParaRPr lang="en-US" altLang="zh-CN">
              <a:latin typeface="ZapfHumnst BT" pitchFamily="34" charset="0"/>
            </a:endParaRPr>
          </a:p>
        </p:txBody>
      </p:sp>
      <p:sp>
        <p:nvSpPr>
          <p:cNvPr id="371715"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71716"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Analysis mechanism characteristics capture some nonfunctional requirements of the system.</a:t>
            </a:r>
            <a:endParaRPr lang="en-US" altLang="zh-CN" sz="1000" dirty="0">
              <a:latin typeface="ZapfHumnst BT" pitchFamily="34" charset="0"/>
            </a:endParaRPr>
          </a:p>
          <a:p>
            <a:r>
              <a:rPr lang="en-US" altLang="zh-CN" sz="1000" b="1" dirty="0">
                <a:latin typeface="ZapfHumnst BT" pitchFamily="34" charset="0"/>
              </a:rPr>
              <a:t>Persistency</a:t>
            </a:r>
            <a:r>
              <a:rPr lang="en-US" altLang="zh-CN" sz="1000" dirty="0">
                <a:latin typeface="ZapfHumnst BT" pitchFamily="34" charset="0"/>
              </a:rPr>
              <a:t>: For all classes whose instances may become persistent, we need to identify: </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Granularity</a:t>
            </a:r>
            <a:r>
              <a:rPr lang="en-US" altLang="zh-CN" sz="1000" dirty="0">
                <a:latin typeface="ZapfHumnst BT" pitchFamily="34" charset="0"/>
              </a:rPr>
              <a:t>: Range of size of the persistent objects</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Volume</a:t>
            </a:r>
            <a:r>
              <a:rPr lang="en-US" altLang="zh-CN" sz="1000" dirty="0">
                <a:latin typeface="ZapfHumnst BT" pitchFamily="34" charset="0"/>
              </a:rPr>
              <a:t>: Number of objects to keep persistent </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Duration</a:t>
            </a:r>
            <a:r>
              <a:rPr lang="en-US" altLang="zh-CN" sz="1000" dirty="0">
                <a:latin typeface="ZapfHumnst BT" pitchFamily="34" charset="0"/>
              </a:rPr>
              <a:t>: How long to keep persistent objects </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Access mechanism</a:t>
            </a:r>
            <a:r>
              <a:rPr lang="en-US" altLang="zh-CN" sz="1000" dirty="0">
                <a:latin typeface="ZapfHumnst BT" pitchFamily="34" charset="0"/>
              </a:rPr>
              <a:t>: How is a given object uniquely identified and retrieved? </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Access frequency</a:t>
            </a:r>
            <a:r>
              <a:rPr lang="en-US" altLang="zh-CN" sz="1000" dirty="0">
                <a:latin typeface="ZapfHumnst BT" pitchFamily="34" charset="0"/>
              </a:rPr>
              <a:t>: Are the objects more or less constant; are they permanently updated? </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Reliability</a:t>
            </a:r>
            <a:r>
              <a:rPr lang="en-US" altLang="zh-CN" sz="1000" dirty="0">
                <a:latin typeface="ZapfHumnst BT" pitchFamily="34" charset="0"/>
              </a:rPr>
              <a:t>: Shall the objects survive a crash of the process, the processor; the whole system?</a:t>
            </a:r>
            <a:endParaRPr lang="en-US" altLang="zh-CN" sz="1000" dirty="0">
              <a:latin typeface="ZapfHumnst BT" pitchFamily="34" charset="0"/>
            </a:endParaRPr>
          </a:p>
          <a:p>
            <a:r>
              <a:rPr lang="en-US" altLang="zh-CN" sz="1000" b="1" dirty="0">
                <a:latin typeface="ZapfHumnst BT" pitchFamily="34" charset="0"/>
              </a:rPr>
              <a:t>Inter-process Communication</a:t>
            </a:r>
            <a:r>
              <a:rPr lang="en-US" altLang="zh-CN" sz="1000" dirty="0">
                <a:latin typeface="ZapfHumnst BT" pitchFamily="34" charset="0"/>
              </a:rPr>
              <a:t>: For all model elements that need to communicate with objects, components, or services executing in other processes or threads, we need to identify:</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Latency</a:t>
            </a:r>
            <a:r>
              <a:rPr lang="en-US" altLang="zh-CN" sz="1000" dirty="0">
                <a:latin typeface="ZapfHumnst BT" pitchFamily="34" charset="0"/>
              </a:rPr>
              <a:t>: How fast must processes communicate with another? </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Synchronicity</a:t>
            </a:r>
            <a:r>
              <a:rPr lang="en-US" altLang="zh-CN" sz="1000" dirty="0">
                <a:latin typeface="ZapfHumnst BT" pitchFamily="34" charset="0"/>
              </a:rPr>
              <a:t>: Asynchronous communication </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Size of message</a:t>
            </a:r>
            <a:r>
              <a:rPr lang="en-US" altLang="zh-CN" sz="1000" dirty="0">
                <a:latin typeface="ZapfHumnst BT" pitchFamily="34" charset="0"/>
              </a:rPr>
              <a:t>: A spectrum might be more appropriate than a single number. </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Protocol</a:t>
            </a:r>
            <a:r>
              <a:rPr lang="en-US" altLang="zh-CN" sz="1000" dirty="0">
                <a:latin typeface="ZapfHumnst BT" pitchFamily="34" charset="0"/>
              </a:rPr>
              <a:t>, flow control, buffering, and so on. </a:t>
            </a:r>
            <a:endParaRPr lang="en-US" altLang="zh-CN" sz="1000" dirty="0">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73762" name="Rectangle 2"/>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73763" name="Rectangle 3"/>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b="1" dirty="0">
                <a:latin typeface="ZapfHumnst BT" pitchFamily="34" charset="0"/>
              </a:rPr>
              <a:t>Security</a:t>
            </a:r>
            <a:r>
              <a:rPr lang="en-US" altLang="zh-CN" sz="1000" dirty="0">
                <a:latin typeface="ZapfHumnst BT" pitchFamily="34" charset="0"/>
              </a:rPr>
              <a:t>:</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Data granularity</a:t>
            </a:r>
            <a:r>
              <a:rPr lang="en-US" altLang="zh-CN" sz="1000" dirty="0">
                <a:latin typeface="ZapfHumnst BT" pitchFamily="34" charset="0"/>
              </a:rPr>
              <a:t>: Package-level, class-level, attribute level</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User granularity</a:t>
            </a:r>
            <a:r>
              <a:rPr lang="en-US" altLang="zh-CN" sz="1000" dirty="0">
                <a:latin typeface="ZapfHumnst BT" pitchFamily="34" charset="0"/>
              </a:rPr>
              <a:t>: Single users, roles/groups</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Security Rules</a:t>
            </a:r>
            <a:r>
              <a:rPr lang="en-US" altLang="zh-CN" sz="1000" dirty="0">
                <a:latin typeface="ZapfHumnst BT" pitchFamily="34" charset="0"/>
              </a:rPr>
              <a:t>: Based on value of data, on algorithm based on data, and on algorithm based on user and data</a:t>
            </a:r>
            <a:endParaRPr lang="en-US" altLang="zh-CN" sz="1000" dirty="0">
              <a:latin typeface="ZapfHumnst BT" pitchFamily="34" charset="0"/>
            </a:endParaRPr>
          </a:p>
          <a:p>
            <a:pPr marL="224155" lvl="1" indent="-112395">
              <a:buFontTx/>
              <a:buChar char="•"/>
            </a:pPr>
            <a:r>
              <a:rPr lang="en-US" altLang="zh-CN" sz="1000" b="1" dirty="0">
                <a:latin typeface="ZapfHumnst BT" pitchFamily="34" charset="0"/>
              </a:rPr>
              <a:t>Privilege Types</a:t>
            </a:r>
            <a:r>
              <a:rPr lang="en-US" altLang="zh-CN" sz="1000" dirty="0">
                <a:latin typeface="ZapfHumnst BT" pitchFamily="34" charset="0"/>
              </a:rPr>
              <a:t>:  Read, write, create, delete, perform some other operation</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20866" name="Rectangle 2"/>
          <p:cNvSpPr>
            <a:spLocks noGrp="1" noRot="1" noChangeAspect="1" noChangeArrowheads="1" noTextEdit="1"/>
          </p:cNvSpPr>
          <p:nvPr>
            <p:ph type="sldImg"/>
          </p:nvPr>
        </p:nvSpPr>
        <p:spPr/>
      </p:sp>
      <p:sp>
        <p:nvSpPr>
          <p:cNvPr id="420867" name="Rectangle 3"/>
          <p:cNvSpPr>
            <a:spLocks noGrp="1" noChangeArrowheads="1"/>
          </p:cNvSpPr>
          <p:nvPr>
            <p:ph type="body" idx="1"/>
          </p:nvPr>
        </p:nvSpPr>
        <p:spPr/>
        <p:txBody>
          <a:bodyPr/>
          <a:lstStyle/>
          <a:p>
            <a:pPr marL="168275" indent="-168275" fontAlgn="t"/>
            <a:r>
              <a:rPr lang="en-US" altLang="zh-CN" sz="1000" dirty="0">
                <a:latin typeface="ZapfHumnst BT" pitchFamily="34" charset="0"/>
              </a:rPr>
              <a:t>The process for describing analysis mechanisms is: </a:t>
            </a:r>
            <a:endParaRPr lang="en-US" altLang="zh-CN" sz="1000" dirty="0">
              <a:latin typeface="ZapfHumnst BT" pitchFamily="34" charset="0"/>
            </a:endParaRPr>
          </a:p>
          <a:p>
            <a:pPr marL="168275" indent="-168275" fontAlgn="t">
              <a:buFontTx/>
              <a:buAutoNum type="arabicPeriod"/>
            </a:pPr>
            <a:r>
              <a:rPr lang="en-US" altLang="zh-CN" sz="1000" b="1" dirty="0">
                <a:latin typeface="ZapfHumnst BT" pitchFamily="34" charset="0"/>
              </a:rPr>
              <a:t>Collect all analysis mechanisms in a list. </a:t>
            </a:r>
            <a:r>
              <a:rPr lang="en-US" altLang="zh-CN" sz="1000" dirty="0">
                <a:latin typeface="ZapfHumnst BT" pitchFamily="34" charset="0"/>
              </a:rPr>
              <a:t>The same analysis mechanism may appear under several different names across different use-case realizations, or across different designers. For example, </a:t>
            </a:r>
            <a:r>
              <a:rPr lang="en-US" altLang="zh-CN" sz="1000" b="1" dirty="0">
                <a:latin typeface="ZapfHumnst BT" pitchFamily="34" charset="0"/>
              </a:rPr>
              <a:t>storage</a:t>
            </a:r>
            <a:r>
              <a:rPr lang="en-US" altLang="zh-CN" sz="1000" dirty="0">
                <a:latin typeface="ZapfHumnst BT" pitchFamily="34" charset="0"/>
              </a:rPr>
              <a:t>, </a:t>
            </a:r>
            <a:r>
              <a:rPr lang="en-US" altLang="zh-CN" sz="1000" b="1" dirty="0">
                <a:latin typeface="ZapfHumnst BT" pitchFamily="34" charset="0"/>
              </a:rPr>
              <a:t>persistency</a:t>
            </a:r>
            <a:r>
              <a:rPr lang="en-US" altLang="zh-CN" sz="1000" dirty="0">
                <a:latin typeface="ZapfHumnst BT" pitchFamily="34" charset="0"/>
              </a:rPr>
              <a:t>, </a:t>
            </a:r>
            <a:r>
              <a:rPr lang="en-US" altLang="zh-CN" sz="1000" b="1" dirty="0">
                <a:latin typeface="ZapfHumnst BT" pitchFamily="34" charset="0"/>
              </a:rPr>
              <a:t>database</a:t>
            </a:r>
            <a:r>
              <a:rPr lang="en-US" altLang="zh-CN" sz="1000" dirty="0">
                <a:latin typeface="ZapfHumnst BT" pitchFamily="34" charset="0"/>
              </a:rPr>
              <a:t>, and </a:t>
            </a:r>
            <a:r>
              <a:rPr lang="en-US" altLang="zh-CN" sz="1000" b="1" dirty="0">
                <a:latin typeface="ZapfHumnst BT" pitchFamily="34" charset="0"/>
              </a:rPr>
              <a:t>repository</a:t>
            </a:r>
            <a:r>
              <a:rPr lang="en-US" altLang="zh-CN" sz="1000" dirty="0">
                <a:latin typeface="ZapfHumnst BT" pitchFamily="34" charset="0"/>
              </a:rPr>
              <a:t> might all refer to a persistency mechanism. </a:t>
            </a:r>
            <a:r>
              <a:rPr lang="en-US" altLang="zh-CN" sz="1000" b="1" dirty="0">
                <a:latin typeface="ZapfHumnst BT" pitchFamily="34" charset="0"/>
              </a:rPr>
              <a:t>Inter-process communication</a:t>
            </a:r>
            <a:r>
              <a:rPr lang="en-US" altLang="zh-CN" sz="1000" dirty="0">
                <a:latin typeface="ZapfHumnst BT" pitchFamily="34" charset="0"/>
              </a:rPr>
              <a:t>, </a:t>
            </a:r>
            <a:r>
              <a:rPr lang="en-US" altLang="zh-CN" sz="1000" b="1" dirty="0">
                <a:latin typeface="ZapfHumnst BT" pitchFamily="34" charset="0"/>
              </a:rPr>
              <a:t>message passing</a:t>
            </a:r>
            <a:r>
              <a:rPr lang="en-US" altLang="zh-CN" sz="1000" dirty="0">
                <a:latin typeface="ZapfHumnst BT" pitchFamily="34" charset="0"/>
              </a:rPr>
              <a:t>, or </a:t>
            </a:r>
            <a:r>
              <a:rPr lang="en-US" altLang="zh-CN" sz="1000" b="1" dirty="0">
                <a:latin typeface="ZapfHumnst BT" pitchFamily="34" charset="0"/>
              </a:rPr>
              <a:t>remote invocation</a:t>
            </a:r>
            <a:r>
              <a:rPr lang="en-US" altLang="zh-CN" sz="1000" dirty="0">
                <a:latin typeface="ZapfHumnst BT" pitchFamily="34" charset="0"/>
              </a:rPr>
              <a:t> might all refer to an inter-process communication mechanism.</a:t>
            </a:r>
            <a:endParaRPr lang="en-US" altLang="zh-CN" sz="1000" dirty="0">
              <a:latin typeface="ZapfHumnst BT" pitchFamily="34" charset="0"/>
            </a:endParaRPr>
          </a:p>
          <a:p>
            <a:pPr marL="168275" indent="-168275" fontAlgn="t">
              <a:buFontTx/>
              <a:buAutoNum type="arabicPeriod"/>
            </a:pPr>
            <a:r>
              <a:rPr lang="en-US" altLang="zh-CN" sz="1000" b="1" dirty="0">
                <a:latin typeface="ZapfHumnst BT" pitchFamily="34" charset="0"/>
              </a:rPr>
              <a:t>Draw a map of the client classes to the analysis mechanisms</a:t>
            </a:r>
            <a:r>
              <a:rPr lang="en-US" altLang="zh-CN" sz="1000" dirty="0">
                <a:latin typeface="ZapfHumnst BT" pitchFamily="34" charset="0"/>
              </a:rPr>
              <a:t> (see graphic on slide).</a:t>
            </a:r>
            <a:endParaRPr lang="en-US" altLang="zh-CN" sz="1000" dirty="0">
              <a:latin typeface="ZapfHumnst BT" pitchFamily="34" charset="0"/>
            </a:endParaRPr>
          </a:p>
          <a:p>
            <a:pPr marL="168275" indent="-168275" fontAlgn="t">
              <a:buFontTx/>
              <a:buAutoNum type="arabicPeriod"/>
            </a:pPr>
            <a:r>
              <a:rPr lang="en-US" altLang="zh-CN" sz="1000" b="1" dirty="0">
                <a:latin typeface="ZapfHumnst BT" pitchFamily="34" charset="0"/>
              </a:rPr>
              <a:t>Identify Characteristics of the analysis mechanisms.</a:t>
            </a:r>
            <a:r>
              <a:rPr lang="en-US" altLang="zh-CN" sz="1000" dirty="0">
                <a:latin typeface="ZapfHumnst BT" pitchFamily="34" charset="0"/>
              </a:rPr>
              <a:t>  To discriminate across a range of potential designs, identify the key characteristics used to qualify each analysis mechanism. These characteristics are part functionality, part size, and performance.</a:t>
            </a:r>
            <a:endParaRPr lang="en-US" altLang="zh-CN" sz="1000" dirty="0">
              <a:latin typeface="ZapfHumnst BT" pitchFamily="34" charset="0"/>
            </a:endParaRPr>
          </a:p>
          <a:p>
            <a:pPr marL="168275" indent="-168275" fontAlgn="t">
              <a:buFontTx/>
              <a:buAutoNum type="arabicPeriod"/>
            </a:pPr>
            <a:r>
              <a:rPr lang="en-US" altLang="zh-CN" sz="1000" b="1" dirty="0">
                <a:latin typeface="ZapfHumnst BT" pitchFamily="34" charset="0"/>
              </a:rPr>
              <a:t>Model Using Collaborations.  </a:t>
            </a:r>
            <a:r>
              <a:rPr lang="en-US" altLang="zh-CN" sz="1000" dirty="0">
                <a:latin typeface="ZapfHumnst BT" pitchFamily="34" charset="0"/>
              </a:rPr>
              <a:t>Once all of the analysis mechanisms are identified and named, they should be modeled through the collaboration of a “society of classes.” Some of these classes do not directly deliver application functionality, but exist only to support it. Very often, these “support classes” are located in the middle or lower layers of a layered architecture, thus providing a common support service to all application-level classes.</a:t>
            </a:r>
            <a:endParaRPr lang="en-US" altLang="zh-CN" sz="1000" dirty="0">
              <a:latin typeface="ZapfHumnst BT" pitchFamily="34" charset="0"/>
            </a:endParaRPr>
          </a:p>
          <a:p>
            <a:pPr marL="168275" indent="-168275" fontAlgn="t"/>
            <a:r>
              <a:rPr lang="en-US" altLang="zh-CN" sz="1000" dirty="0">
                <a:latin typeface="ZapfHumnst BT" pitchFamily="34" charset="0"/>
              </a:rPr>
              <a:t>  </a:t>
            </a:r>
            <a:endParaRPr lang="en-US" altLang="zh-CN" sz="1000" dirty="0">
              <a:latin typeface="ZapfHumnst BT" pitchFamily="34" charset="0"/>
            </a:endParaRPr>
          </a:p>
          <a:p>
            <a:pPr marL="168275" indent="-168275" fontAlgn="t">
              <a:buFontTx/>
              <a:buAutoNum type="arabicPeriod"/>
            </a:pPr>
            <a:endParaRPr lang="zh-CN" altLang="en-US" sz="1000" dirty="0">
              <a:latin typeface="ZapfHumnst BT" pitchFamily="34" charset="0"/>
            </a:endParaRPr>
          </a:p>
        </p:txBody>
      </p:sp>
      <p:sp>
        <p:nvSpPr>
          <p:cNvPr id="420868" name="Text Box 4"/>
          <p:cNvSpPr txBox="1">
            <a:spLocks noChangeArrowheads="1"/>
          </p:cNvSpPr>
          <p:nvPr/>
        </p:nvSpPr>
        <p:spPr bwMode="auto">
          <a:xfrm>
            <a:off x="571500" y="1186722"/>
            <a:ext cx="1863587" cy="6826770"/>
          </a:xfrm>
          <a:prstGeom prst="rect">
            <a:avLst/>
          </a:prstGeom>
          <a:noFill/>
          <a:ln w="9525">
            <a:noFill/>
            <a:miter lim="800000"/>
          </a:ln>
          <a:effectLst/>
        </p:spPr>
        <p:txBody>
          <a:bodyPr lIns="105931" tIns="52966" rIns="105931" bIns="52966"/>
          <a:lstStyle/>
          <a:p>
            <a:r>
              <a:rPr lang="en-US" altLang="zh-CN">
                <a:latin typeface="ZapfHumnst BT" pitchFamily="34" charset="0"/>
              </a:rPr>
              <a:t>The architect is responsible for describing each analysis mechanism, but the designer is responsible for understanding how to interpret and properly use the analysis mechanisms.</a:t>
            </a:r>
            <a:endParaRPr lang="en-US" altLang="zh-CN">
              <a:latin typeface="ZapfHumnst BT" pitchFamily="34" charset="0"/>
            </a:endParaRPr>
          </a:p>
          <a:p>
            <a:r>
              <a:rPr lang="en-US" altLang="zh-CN">
                <a:latin typeface="ZapfHumnst BT" pitchFamily="34" charset="0"/>
              </a:rPr>
              <a:t>The idea of this slide is not to instruct the student how to create the mechanism, but to help the student understand how to use a mechanism properly.</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Note: This is not a UML diagram. You will need to create this chart with some other tool.</a:t>
            </a:r>
            <a:endParaRPr lang="en-US" altLang="zh-CN">
              <a:latin typeface="ZapfHumnst BT"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75810" name="Text Box 2"/>
          <p:cNvSpPr txBox="1">
            <a:spLocks noChangeArrowheads="1"/>
          </p:cNvSpPr>
          <p:nvPr/>
        </p:nvSpPr>
        <p:spPr bwMode="auto">
          <a:xfrm>
            <a:off x="571500" y="1186721"/>
            <a:ext cx="1834081" cy="5369946"/>
          </a:xfrm>
          <a:prstGeom prst="rect">
            <a:avLst/>
          </a:prstGeom>
          <a:noFill/>
          <a:ln w="9525">
            <a:noFill/>
            <a:miter lim="800000"/>
          </a:ln>
          <a:effectLst/>
        </p:spPr>
        <p:txBody>
          <a:bodyPr lIns="105931" tIns="52966" rIns="105931" bIns="52966">
            <a:spAutoFit/>
          </a:bodyPr>
          <a:lstStyle/>
          <a:p>
            <a:pPr>
              <a:spcBef>
                <a:spcPct val="50000"/>
              </a:spcBef>
            </a:pPr>
            <a:r>
              <a:rPr lang="en-US" altLang="zh-CN">
                <a:latin typeface="ZapfHumnst BT" pitchFamily="34" charset="0"/>
              </a:rPr>
              <a:t>Anytime, anyone has issues with the included mechanisms (that is, persistence, security, and so forth), emphasize that these are just one set of choices.  On your project, your architect may pick others.  If he does, your design will be different. </a:t>
            </a:r>
            <a:endParaRPr lang="en-US" altLang="zh-CN">
              <a:latin typeface="ZapfHumnst BT" pitchFamily="34" charset="0"/>
            </a:endParaRPr>
          </a:p>
        </p:txBody>
      </p:sp>
      <p:sp>
        <p:nvSpPr>
          <p:cNvPr id="375811"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75812"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The above are the selected analysis mechanisms for the Course Registration System.</a:t>
            </a:r>
            <a:endParaRPr lang="en-US" altLang="zh-CN" sz="1000" dirty="0">
              <a:latin typeface="ZapfHumnst BT" pitchFamily="34" charset="0"/>
            </a:endParaRPr>
          </a:p>
          <a:p>
            <a:r>
              <a:rPr lang="en-US" altLang="zh-CN" sz="1000" b="1" dirty="0">
                <a:latin typeface="ZapfHumnst BT" pitchFamily="34" charset="0"/>
              </a:rPr>
              <a:t>Persistency</a:t>
            </a:r>
            <a:r>
              <a:rPr lang="en-US" altLang="zh-CN" sz="1000" dirty="0">
                <a:latin typeface="ZapfHumnst BT" pitchFamily="34" charset="0"/>
              </a:rPr>
              <a:t>: A means to make an element persistent (that is, exist after the application that created it ceases to exist).</a:t>
            </a:r>
            <a:endParaRPr lang="en-US" altLang="zh-CN" sz="1000" dirty="0">
              <a:latin typeface="ZapfHumnst BT" pitchFamily="34" charset="0"/>
            </a:endParaRPr>
          </a:p>
          <a:p>
            <a:r>
              <a:rPr lang="en-US" altLang="zh-CN" sz="1000" b="1" dirty="0">
                <a:latin typeface="ZapfHumnst BT" pitchFamily="34" charset="0"/>
              </a:rPr>
              <a:t>Distribution</a:t>
            </a:r>
            <a:r>
              <a:rPr lang="en-US" altLang="zh-CN" sz="1000" dirty="0">
                <a:latin typeface="ZapfHumnst BT" pitchFamily="34" charset="0"/>
              </a:rPr>
              <a:t>: A means to distribute an element across existing nodes of the system.</a:t>
            </a:r>
            <a:endParaRPr lang="en-US" altLang="zh-CN" sz="1000" dirty="0">
              <a:latin typeface="ZapfHumnst BT" pitchFamily="34" charset="0"/>
            </a:endParaRPr>
          </a:p>
          <a:p>
            <a:r>
              <a:rPr lang="en-US" altLang="zh-CN" sz="1000" b="1" dirty="0">
                <a:latin typeface="ZapfHumnst BT" pitchFamily="34" charset="0"/>
              </a:rPr>
              <a:t>Security</a:t>
            </a:r>
            <a:r>
              <a:rPr lang="en-US" altLang="zh-CN" sz="1000" dirty="0">
                <a:latin typeface="ZapfHumnst BT" pitchFamily="34" charset="0"/>
              </a:rPr>
              <a:t>: A means to control access to an element.</a:t>
            </a:r>
            <a:endParaRPr lang="en-US" altLang="zh-CN" sz="1000" dirty="0">
              <a:latin typeface="ZapfHumnst BT" pitchFamily="34" charset="0"/>
            </a:endParaRPr>
          </a:p>
          <a:p>
            <a:r>
              <a:rPr lang="en-US" sz="1000" b="1" noProof="1">
                <a:latin typeface="ZapfHumnst BT" pitchFamily="34" charset="0"/>
              </a:rPr>
              <a:t>Legacy Interface</a:t>
            </a:r>
            <a:r>
              <a:rPr lang="en-US" sz="1000" noProof="1">
                <a:latin typeface="ZapfHumnst BT" pitchFamily="34" charset="0"/>
              </a:rPr>
              <a:t>: A means to access a legacy system with an existing interface.</a:t>
            </a:r>
            <a:endParaRPr lang="en-US" sz="1000" noProof="1">
              <a:latin typeface="ZapfHumnst BT" pitchFamily="34" charset="0"/>
            </a:endParaRPr>
          </a:p>
          <a:p>
            <a:r>
              <a:rPr lang="en-US" sz="1000" noProof="1">
                <a:latin typeface="ZapfHumnst BT" pitchFamily="34" charset="0"/>
              </a:rPr>
              <a:t>These are also documented in the </a:t>
            </a:r>
            <a:r>
              <a:rPr lang="en-US" sz="1000" i="1" noProof="1">
                <a:latin typeface="ZapfHumnst BT" pitchFamily="34" charset="0"/>
              </a:rPr>
              <a:t>Payroll Architecture Handbook</a:t>
            </a:r>
            <a:r>
              <a:rPr lang="en-US" sz="1000" noProof="1">
                <a:latin typeface="ZapfHumnst BT" pitchFamily="34" charset="0"/>
              </a:rPr>
              <a:t>, Architectural Mechanisms section.</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77858" name="Rectangle 2"/>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77859" name="Rectangle 3"/>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This is where the key abstractions for the problem domain are defined. Furthermore, this is where the “vocabulary” of the software system is established.</a:t>
            </a:r>
            <a:endParaRPr lang="en-US" altLang="zh-CN" sz="1000" dirty="0">
              <a:latin typeface="ZapfHumnst BT" pitchFamily="34" charset="0"/>
            </a:endParaRPr>
          </a:p>
          <a:p>
            <a:r>
              <a:rPr lang="en-US" altLang="zh-CN" sz="1000" dirty="0">
                <a:latin typeface="ZapfHumnst BT" pitchFamily="34" charset="0"/>
              </a:rPr>
              <a:t>The purpose of this step is to "prime the pump" for analysis by identifying and defining the key abstractions that the system must handle. These may have been initially identified during business modeling and requirement activities. However, during those activities, the focus was on the problem domain. During analysis and design, our focus is more on the solution domain.</a:t>
            </a:r>
            <a:endParaRPr lang="en-US" altLang="zh-CN" sz="1000" dirty="0">
              <a:latin typeface="ZapfHumnst BT" pitchFamily="34" charset="0"/>
            </a:endParaRPr>
          </a:p>
          <a:p>
            <a:endParaRPr lang="en-US" altLang="zh-CN" sz="1000" dirty="0">
              <a:latin typeface="ZapfHumnst BT" pitchFamily="34" charset="0"/>
            </a:endParaRPr>
          </a:p>
          <a:p>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22914" name="Rectangle 2"/>
          <p:cNvSpPr>
            <a:spLocks noGrp="1" noRot="1" noChangeAspect="1" noChangeArrowheads="1" noTextEdit="1"/>
          </p:cNvSpPr>
          <p:nvPr>
            <p:ph type="sldImg"/>
          </p:nvPr>
        </p:nvSpPr>
        <p:spPr/>
      </p:sp>
      <p:sp>
        <p:nvSpPr>
          <p:cNvPr id="422915" name="Rectangle 3"/>
          <p:cNvSpPr>
            <a:spLocks noGrp="1" noChangeArrowheads="1"/>
          </p:cNvSpPr>
          <p:nvPr>
            <p:ph type="body" idx="1"/>
          </p:nvPr>
        </p:nvSpPr>
        <p:spPr/>
        <p:txBody>
          <a:bodyPr/>
          <a:lstStyle/>
          <a:p>
            <a:pPr fontAlgn="t"/>
            <a:r>
              <a:rPr lang="en-US" altLang="zh-CN" sz="1000" dirty="0">
                <a:latin typeface="ZapfHumnst BT" pitchFamily="34" charset="0"/>
              </a:rPr>
              <a:t>Requirements and Business Modeling activities usually uncover key concepts that the system must be able to handle. These concepts manifest themselves as key design abstractions. Because of the work already done, there is no need to repeat the identification work again during Use-Case Analysis</a:t>
            </a:r>
            <a:r>
              <a:rPr lang="en-US" altLang="zh-CN" sz="1000" i="1" dirty="0">
                <a:latin typeface="ZapfHumnst BT" pitchFamily="34" charset="0"/>
              </a:rPr>
              <a:t>. </a:t>
            </a:r>
            <a:r>
              <a:rPr lang="en-US" altLang="zh-CN" sz="1000" dirty="0">
                <a:latin typeface="ZapfHumnst BT" pitchFamily="34" charset="0"/>
              </a:rPr>
              <a:t>To take advantage of existing knowledge, we identify preliminary entity analysis classes to represent these key abstractions on the basis of general knowledge of the system. Sources include the </a:t>
            </a:r>
            <a:r>
              <a:rPr lang="en-US" altLang="zh-CN" sz="1000" b="1" dirty="0">
                <a:latin typeface="ZapfHumnst BT" pitchFamily="34" charset="0"/>
              </a:rPr>
              <a:t>Requirements</a:t>
            </a:r>
            <a:r>
              <a:rPr lang="en-US" altLang="zh-CN" sz="1000" dirty="0">
                <a:latin typeface="ZapfHumnst BT" pitchFamily="34" charset="0"/>
              </a:rPr>
              <a:t>, the </a:t>
            </a:r>
            <a:r>
              <a:rPr lang="en-US" altLang="zh-CN" sz="1000" b="1" dirty="0">
                <a:latin typeface="ZapfHumnst BT" pitchFamily="34" charset="0"/>
              </a:rPr>
              <a:t>Glossary</a:t>
            </a:r>
            <a:r>
              <a:rPr lang="en-US" altLang="zh-CN" sz="1000" dirty="0">
                <a:latin typeface="ZapfHumnst BT" pitchFamily="34" charset="0"/>
              </a:rPr>
              <a:t>, and in particular, the </a:t>
            </a:r>
            <a:r>
              <a:rPr lang="en-US" altLang="zh-CN" sz="1000" b="1" dirty="0">
                <a:latin typeface="ZapfHumnst BT" pitchFamily="34" charset="0"/>
              </a:rPr>
              <a:t>Domain Model</a:t>
            </a:r>
            <a:r>
              <a:rPr lang="en-US" altLang="zh-CN" sz="1000" dirty="0">
                <a:latin typeface="ZapfHumnst BT" pitchFamily="34" charset="0"/>
              </a:rPr>
              <a:t>, or the </a:t>
            </a:r>
            <a:r>
              <a:rPr lang="en-US" altLang="zh-CN" sz="1000" b="1" dirty="0">
                <a:latin typeface="ZapfHumnst BT" pitchFamily="34" charset="0"/>
              </a:rPr>
              <a:t>Business Object Model</a:t>
            </a:r>
            <a:r>
              <a:rPr lang="en-US" altLang="zh-CN" sz="1000" dirty="0">
                <a:latin typeface="ZapfHumnst BT" pitchFamily="34" charset="0"/>
              </a:rPr>
              <a:t>, if you have one. </a:t>
            </a:r>
            <a:endParaRPr lang="en-US" altLang="zh-CN" sz="1000" dirty="0">
              <a:latin typeface="ZapfHumnst BT" pitchFamily="34" charset="0"/>
            </a:endParaRPr>
          </a:p>
          <a:p>
            <a:endParaRPr lang="en-US" altLang="zh-CN" sz="1000" dirty="0">
              <a:latin typeface="ZapfHumnst BT" pitchFamily="34" charset="0"/>
            </a:endParaRPr>
          </a:p>
        </p:txBody>
      </p:sp>
      <p:sp>
        <p:nvSpPr>
          <p:cNvPr id="422916" name="Text Box 4"/>
          <p:cNvSpPr txBox="1">
            <a:spLocks noChangeArrowheads="1"/>
          </p:cNvSpPr>
          <p:nvPr/>
        </p:nvSpPr>
        <p:spPr bwMode="auto">
          <a:xfrm>
            <a:off x="571500" y="1186722"/>
            <a:ext cx="1863587" cy="6826770"/>
          </a:xfrm>
          <a:prstGeom prst="rect">
            <a:avLst/>
          </a:prstGeom>
          <a:noFill/>
          <a:ln w="9525">
            <a:noFill/>
            <a:miter lim="800000"/>
          </a:ln>
          <a:effectLst/>
        </p:spPr>
        <p:txBody>
          <a:bodyPr lIns="105931" tIns="52966" rIns="105931" bIns="52966"/>
          <a:lstStyle/>
          <a:p>
            <a:r>
              <a:rPr lang="en-US" altLang="zh-CN">
                <a:latin typeface="ZapfHumnst BT" pitchFamily="34" charset="0"/>
              </a:rPr>
              <a:t>These key abstractions are the “essence of the system,” and identifying them now is meant to provide a starting point for Use-Case Analysis.  By identifying and modeling these key abstractions before Use-Case Analysis, you improve the consistency across the Use-Case Analysis activities for the different use cases. You reduce the possibility that different terms will model the same abstractions when the classes are being identified for the different use cases. This is especially important if separate use-case teams will be working on the use cases, as it gives everyone a common starting point.</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You need more than just the Glossary, because the Glossary should not document things purely in the solution space (for example, mechanisms, key abstractions related to the solution space, and architectural patterns being used.)  The Glossary is primarily a “user-oriented” document. </a:t>
            </a:r>
            <a:endParaRPr lang="en-US" altLang="zh-CN">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45090" name="Text Box 2"/>
          <p:cNvSpPr txBox="1">
            <a:spLocks noChangeArrowheads="1"/>
          </p:cNvSpPr>
          <p:nvPr/>
        </p:nvSpPr>
        <p:spPr bwMode="auto">
          <a:xfrm>
            <a:off x="571501" y="1186722"/>
            <a:ext cx="1905518" cy="7569577"/>
          </a:xfrm>
          <a:prstGeom prst="rect">
            <a:avLst/>
          </a:prstGeom>
          <a:noFill/>
          <a:ln w="12700">
            <a:noFill/>
            <a:miter lim="800000"/>
            <a:headEnd type="none" w="sm" len="sm"/>
            <a:tailEnd type="none" w="lg" len="lg"/>
          </a:ln>
          <a:effectLst/>
        </p:spPr>
        <p:txBody>
          <a:bodyPr lIns="89730" tIns="44865" rIns="89730" bIns="44865">
            <a:spAutoFit/>
          </a:bodyPr>
          <a:lstStyle/>
          <a:p>
            <a:r>
              <a:rPr lang="en-US" altLang="zh-CN">
                <a:latin typeface="ZapfHumnst BT" pitchFamily="34" charset="0"/>
              </a:rPr>
              <a:t>In Architectural Analysis — prior to the use-case realizations, you define what flow of events (and therefore what use-case realizations), you are going to work on during the current iteration.   The iteration planning is part of the Project Management discipline, performed by the project manager, but Architectural Analysis is where the actual use-case realization gets created.  </a:t>
            </a:r>
            <a:endParaRPr lang="en-US" altLang="zh-CN">
              <a:latin typeface="ZapfHumnst BT" pitchFamily="34" charset="0"/>
            </a:endParaRPr>
          </a:p>
        </p:txBody>
      </p:sp>
      <p:sp>
        <p:nvSpPr>
          <p:cNvPr id="345091"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45092"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b="1" dirty="0">
                <a:latin typeface="ZapfHumnst BT" pitchFamily="34" charset="0"/>
              </a:rPr>
              <a:t>Purpose</a:t>
            </a:r>
            <a:r>
              <a:rPr lang="en-US" altLang="zh-CN" sz="1000" dirty="0">
                <a:latin typeface="ZapfHumnst BT" pitchFamily="34" charset="0"/>
              </a:rPr>
              <a:t>:</a:t>
            </a:r>
            <a:endParaRPr lang="en-US" altLang="zh-CN" sz="1000" dirty="0">
              <a:latin typeface="ZapfHumnst BT" pitchFamily="34" charset="0"/>
            </a:endParaRPr>
          </a:p>
          <a:p>
            <a:pPr marL="224155" lvl="1" indent="-112395" fontAlgn="t">
              <a:buFontTx/>
              <a:buChar char="•"/>
            </a:pPr>
            <a:r>
              <a:rPr lang="en-US" altLang="zh-CN" sz="1000" dirty="0">
                <a:latin typeface="ZapfHumnst BT" pitchFamily="34" charset="0"/>
                <a:cs typeface="Arial" panose="020B0604020202020204" pitchFamily="34" charset="0"/>
              </a:rPr>
              <a:t>To define a candidate architecture for the system based on experience gained from similar systems or in similar problem domains. </a:t>
            </a:r>
            <a:endParaRPr lang="en-US" altLang="zh-CN" sz="1000" dirty="0">
              <a:latin typeface="ZapfHumnst BT" pitchFamily="34" charset="0"/>
              <a:cs typeface="Arial" panose="020B0604020202020204" pitchFamily="34" charset="0"/>
            </a:endParaRPr>
          </a:p>
          <a:p>
            <a:pPr marL="224155" lvl="1" indent="-112395" fontAlgn="t">
              <a:buFontTx/>
              <a:buChar char="•"/>
            </a:pPr>
            <a:r>
              <a:rPr lang="en-US" altLang="zh-CN" sz="1000" dirty="0">
                <a:latin typeface="ZapfHumnst BT" pitchFamily="34" charset="0"/>
                <a:cs typeface="Arial" panose="020B0604020202020204" pitchFamily="34" charset="0"/>
              </a:rPr>
              <a:t>To define the architectural patterns, key mechanisms, and modeling conventions for the system. </a:t>
            </a:r>
            <a:endParaRPr lang="en-US" altLang="zh-CN" sz="1000" dirty="0">
              <a:latin typeface="ZapfHumnst BT" pitchFamily="34" charset="0"/>
              <a:cs typeface="Arial" panose="020B0604020202020204" pitchFamily="34" charset="0"/>
            </a:endParaRPr>
          </a:p>
          <a:p>
            <a:pPr marL="224155" lvl="1" indent="-112395" fontAlgn="t">
              <a:buFontTx/>
              <a:buChar char="•"/>
            </a:pPr>
            <a:r>
              <a:rPr lang="en-US" altLang="zh-CN" sz="1000" dirty="0">
                <a:latin typeface="ZapfHumnst BT" pitchFamily="34" charset="0"/>
                <a:cs typeface="Arial" panose="020B0604020202020204" pitchFamily="34" charset="0"/>
              </a:rPr>
              <a:t>To define the reuse strategy. </a:t>
            </a:r>
            <a:endParaRPr lang="en-US" altLang="zh-CN" sz="1000" dirty="0">
              <a:latin typeface="ZapfHumnst BT" pitchFamily="34" charset="0"/>
              <a:cs typeface="Arial" panose="020B0604020202020204" pitchFamily="34" charset="0"/>
            </a:endParaRPr>
          </a:p>
          <a:p>
            <a:pPr marL="224155" lvl="1" indent="-112395" fontAlgn="t">
              <a:buFontTx/>
              <a:buChar char="•"/>
            </a:pPr>
            <a:r>
              <a:rPr lang="en-US" altLang="zh-CN" sz="1000" dirty="0">
                <a:latin typeface="ZapfHumnst BT" pitchFamily="34" charset="0"/>
                <a:cs typeface="Arial" panose="020B0604020202020204" pitchFamily="34" charset="0"/>
              </a:rPr>
              <a:t>To provide input to the planning process. </a:t>
            </a:r>
            <a:endParaRPr lang="en-US" altLang="zh-CN" sz="1000" dirty="0">
              <a:latin typeface="ZapfHumnst BT" pitchFamily="34" charset="0"/>
              <a:cs typeface="Arial" panose="020B0604020202020204" pitchFamily="34" charset="0"/>
            </a:endParaRPr>
          </a:p>
          <a:p>
            <a:r>
              <a:rPr lang="en-US" altLang="zh-CN" sz="1000" b="1" dirty="0">
                <a:latin typeface="ZapfHumnst BT" pitchFamily="34" charset="0"/>
              </a:rPr>
              <a:t>Input Artifacts</a:t>
            </a:r>
            <a:r>
              <a:rPr lang="en-US" altLang="zh-CN" sz="1000" dirty="0">
                <a:latin typeface="ZapfHumnst BT" pitchFamily="34" charset="0"/>
              </a:rPr>
              <a:t>:</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Use-Case Model</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Supplementary Specifications</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Glossary</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Design Model</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Reference Architecture</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Vision Document</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Project Specific Guidelines</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Software Architecture Document</a:t>
            </a:r>
            <a:endParaRPr lang="en-US" altLang="zh-CN" sz="1000" dirty="0">
              <a:latin typeface="ZapfHumnst BT" pitchFamily="34" charset="0"/>
            </a:endParaRPr>
          </a:p>
          <a:p>
            <a:r>
              <a:rPr lang="en-US" altLang="zh-CN" sz="1000" b="1" dirty="0">
                <a:latin typeface="ZapfHumnst BT" pitchFamily="34" charset="0"/>
              </a:rPr>
              <a:t>Resulting Artifacts</a:t>
            </a:r>
            <a:r>
              <a:rPr lang="en-US" altLang="zh-CN" sz="1000" dirty="0">
                <a:latin typeface="ZapfHumnst BT" pitchFamily="34" charset="0"/>
              </a:rPr>
              <a:t>:</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Software Architecture Document</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Design Model</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Deployment Model</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79906" name="Text Box 2"/>
          <p:cNvSpPr txBox="1">
            <a:spLocks noChangeArrowheads="1"/>
          </p:cNvSpPr>
          <p:nvPr/>
        </p:nvSpPr>
        <p:spPr bwMode="auto">
          <a:xfrm>
            <a:off x="571501" y="1186722"/>
            <a:ext cx="1848057" cy="7985075"/>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Relationships example: For a particular bank system, the relationship between a customer abstraction and an account abstraction is an important semantic relationship, since a customer has been defined as someone who has an account (or would like to open an account) at the bank. </a:t>
            </a:r>
            <a:endParaRPr lang="en-US" altLang="zh-CN">
              <a:latin typeface="ZapfHumnst BT" pitchFamily="34" charset="0"/>
            </a:endParaRPr>
          </a:p>
          <a:p>
            <a:pPr>
              <a:spcBef>
                <a:spcPct val="50000"/>
              </a:spcBef>
            </a:pPr>
            <a:r>
              <a:rPr lang="en-US" altLang="zh-CN">
                <a:latin typeface="ZapfHumnst BT" pitchFamily="34" charset="0"/>
              </a:rPr>
              <a:t>Enter the brief descriptions in the class specification documentation field.</a:t>
            </a:r>
            <a:endParaRPr lang="en-US" altLang="zh-CN">
              <a:latin typeface="ZapfHumnst BT" pitchFamily="34" charset="0"/>
            </a:endParaRPr>
          </a:p>
        </p:txBody>
      </p:sp>
      <p:sp>
        <p:nvSpPr>
          <p:cNvPr id="379907" name="Rectangle 3"/>
          <p:cNvSpPr>
            <a:spLocks noGrp="1" noRot="1" noChangeAspect="1" noChangeArrowheads="1"/>
          </p:cNvSpPr>
          <p:nvPr>
            <p:ph type="sldImg"/>
          </p:nvPr>
        </p:nvSpPr>
        <p:spPr bwMode="auto">
          <a:xfrm>
            <a:off x="2501900" y="815975"/>
            <a:ext cx="4041775" cy="3032125"/>
          </a:xfrm>
          <a:prstGeom prst="rect">
            <a:avLst/>
          </a:prstGeom>
          <a:solidFill>
            <a:srgbClr val="FFFFFF"/>
          </a:solidFill>
          <a:ln>
            <a:solidFill>
              <a:srgbClr val="000000"/>
            </a:solidFill>
            <a:miter lim="800000"/>
          </a:ln>
        </p:spPr>
      </p:sp>
      <p:sp>
        <p:nvSpPr>
          <p:cNvPr id="379908"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While defining the initial analysis classes, you can also define any relationships that exist between them. The relationships are those that support the basic definitions of the abstractions. It is not the objective to develop a complete class model at this point, but just to define some key abstractions and basic relationships to “kick off” the analysis effort. This will help to reduce any duplicate effort that may result when different teams analyze the individual use cases. </a:t>
            </a:r>
            <a:endParaRPr lang="en-US" altLang="zh-CN" sz="1000" dirty="0">
              <a:latin typeface="ZapfHumnst BT" pitchFamily="34" charset="0"/>
            </a:endParaRPr>
          </a:p>
          <a:p>
            <a:r>
              <a:rPr lang="en-US" altLang="zh-CN" sz="1000" dirty="0">
                <a:latin typeface="ZapfHumnst BT" pitchFamily="34" charset="0"/>
              </a:rPr>
              <a:t>Relationships defined at this point reflect the semantic connections between the defined abstractions, not the relationships necessary to support the implementation or the required communication among abstractions.</a:t>
            </a:r>
            <a:endParaRPr lang="en-US" altLang="zh-CN" sz="1000" dirty="0">
              <a:latin typeface="ZapfHumnst BT" pitchFamily="34" charset="0"/>
            </a:endParaRPr>
          </a:p>
          <a:p>
            <a:r>
              <a:rPr lang="en-US" altLang="zh-CN" sz="1000" dirty="0">
                <a:latin typeface="ZapfHumnst BT" pitchFamily="34" charset="0"/>
              </a:rPr>
              <a:t>The analysis classes identified at this point will probably change and evolve during the course of the project. The purpose of this step is not to identify a set of classes that will survive throughout design, but to identify the key abstractions the system must handle. Do not spend much time describing analysis classes in detail at this initial stage, because there is a risk that you might identify classes and relationships that are not actually needed by the use cases. Remember that you will find more analysis classes and relationships when looking at the use cases.</a:t>
            </a:r>
            <a:endParaRPr lang="en-US" altLang="zh-CN" sz="1000" dirty="0">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81954" name="Rectangle 2"/>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81955" name="Rectangle 3"/>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b="1" dirty="0">
                <a:latin typeface="ZapfHumnst BT" pitchFamily="34" charset="0"/>
              </a:rPr>
              <a:t>Professor</a:t>
            </a:r>
            <a:r>
              <a:rPr lang="en-US" altLang="zh-CN" sz="1000" dirty="0">
                <a:latin typeface="ZapfHumnst BT" pitchFamily="34" charset="0"/>
              </a:rPr>
              <a:t>: A person teaching classes at the university.</a:t>
            </a:r>
            <a:endParaRPr lang="en-US" altLang="zh-CN" sz="1000" dirty="0">
              <a:latin typeface="ZapfHumnst BT" pitchFamily="34" charset="0"/>
            </a:endParaRPr>
          </a:p>
          <a:p>
            <a:r>
              <a:rPr lang="en-US" altLang="zh-CN" sz="1000" b="1" dirty="0">
                <a:latin typeface="ZapfHumnst BT" pitchFamily="34" charset="0"/>
              </a:rPr>
              <a:t>Student</a:t>
            </a:r>
            <a:r>
              <a:rPr lang="en-US" altLang="zh-CN" sz="1000" dirty="0">
                <a:latin typeface="ZapfHumnst BT" pitchFamily="34" charset="0"/>
              </a:rPr>
              <a:t>: A person enrolled in classes at the university.</a:t>
            </a:r>
            <a:endParaRPr lang="en-US" altLang="zh-CN" sz="1000" dirty="0">
              <a:latin typeface="ZapfHumnst BT" pitchFamily="34" charset="0"/>
            </a:endParaRPr>
          </a:p>
          <a:p>
            <a:r>
              <a:rPr lang="en-US" altLang="zh-CN" sz="1000" b="1" dirty="0">
                <a:latin typeface="ZapfHumnst BT" pitchFamily="34" charset="0"/>
              </a:rPr>
              <a:t>Schedule</a:t>
            </a:r>
            <a:r>
              <a:rPr lang="en-US" altLang="zh-CN" sz="1000" dirty="0">
                <a:latin typeface="ZapfHumnst BT" pitchFamily="34" charset="0"/>
              </a:rPr>
              <a:t>: The courses a student has enrolled in for a semester.</a:t>
            </a:r>
            <a:endParaRPr lang="en-US" altLang="zh-CN" sz="1000" dirty="0">
              <a:latin typeface="ZapfHumnst BT" pitchFamily="34" charset="0"/>
            </a:endParaRPr>
          </a:p>
          <a:p>
            <a:r>
              <a:rPr lang="en-US" altLang="zh-CN" sz="1000" b="1" dirty="0" err="1">
                <a:latin typeface="ZapfHumnst BT" pitchFamily="34" charset="0"/>
              </a:rPr>
              <a:t>CourseCatalog</a:t>
            </a:r>
            <a:r>
              <a:rPr lang="en-US" altLang="zh-CN" sz="1000" dirty="0">
                <a:latin typeface="ZapfHumnst BT" pitchFamily="34" charset="0"/>
              </a:rPr>
              <a:t>: Unabridged catalog of all courses offered by the university.</a:t>
            </a:r>
            <a:endParaRPr lang="en-US" altLang="zh-CN" sz="1000" dirty="0">
              <a:latin typeface="ZapfHumnst BT" pitchFamily="34" charset="0"/>
            </a:endParaRPr>
          </a:p>
          <a:p>
            <a:r>
              <a:rPr lang="en-US" altLang="zh-CN" sz="1000" b="1" dirty="0" err="1">
                <a:latin typeface="ZapfHumnst BT" pitchFamily="34" charset="0"/>
              </a:rPr>
              <a:t>CourseOffering</a:t>
            </a:r>
            <a:r>
              <a:rPr lang="en-US" altLang="zh-CN" sz="1000" dirty="0">
                <a:latin typeface="ZapfHumnst BT" pitchFamily="34" charset="0"/>
              </a:rPr>
              <a:t>: A specific offering for a course, including days of the week and times.</a:t>
            </a:r>
            <a:endParaRPr lang="en-US" altLang="zh-CN" sz="1000" dirty="0">
              <a:latin typeface="ZapfHumnst BT" pitchFamily="34" charset="0"/>
            </a:endParaRPr>
          </a:p>
          <a:p>
            <a:r>
              <a:rPr lang="en-US" altLang="zh-CN" sz="1000" b="1" dirty="0">
                <a:latin typeface="ZapfHumnst BT" pitchFamily="34" charset="0"/>
              </a:rPr>
              <a:t>Course</a:t>
            </a:r>
            <a:r>
              <a:rPr lang="en-US" altLang="zh-CN" sz="1000" dirty="0">
                <a:latin typeface="ZapfHumnst BT" pitchFamily="34" charset="0"/>
              </a:rPr>
              <a:t>: A class offered by the university.</a:t>
            </a:r>
            <a:endParaRPr lang="en-US" altLang="zh-CN" sz="1000" dirty="0">
              <a:latin typeface="ZapfHumnst BT" pitchFamily="34" charset="0"/>
            </a:endParaRPr>
          </a:p>
          <a:p>
            <a:endParaRPr lang="en-US" altLang="zh-CN" sz="1000" dirty="0">
              <a:latin typeface="ZapfHumnst BT" pitchFamily="34" charset="0"/>
            </a:endParaRPr>
          </a:p>
          <a:p>
            <a:endParaRPr lang="en-US" altLang="zh-CN" sz="1000" dirty="0">
              <a:latin typeface="ZapfHumnst BT" pitchFamily="34" charset="0"/>
            </a:endParaRPr>
          </a:p>
        </p:txBody>
      </p:sp>
      <p:sp>
        <p:nvSpPr>
          <p:cNvPr id="381956" name="Text Box 4"/>
          <p:cNvSpPr txBox="1">
            <a:spLocks noChangeArrowheads="1"/>
          </p:cNvSpPr>
          <p:nvPr/>
        </p:nvSpPr>
        <p:spPr bwMode="auto">
          <a:xfrm>
            <a:off x="571500" y="1186721"/>
            <a:ext cx="1930366" cy="7031939"/>
          </a:xfrm>
          <a:prstGeom prst="rect">
            <a:avLst/>
          </a:prstGeom>
          <a:noFill/>
          <a:ln w="9525">
            <a:noFill/>
            <a:miter lim="800000"/>
          </a:ln>
          <a:effectLst/>
        </p:spPr>
        <p:txBody>
          <a:bodyPr lIns="105931" tIns="52966" rIns="105931" bIns="52966">
            <a:spAutoFit/>
          </a:bodyPr>
          <a:lstStyle/>
          <a:p>
            <a:pPr>
              <a:spcBef>
                <a:spcPct val="50000"/>
              </a:spcBef>
            </a:pPr>
            <a:r>
              <a:rPr lang="en-US" altLang="zh-CN">
                <a:latin typeface="ZapfHumnst BT" pitchFamily="34" charset="0"/>
              </a:rPr>
              <a:t>Note: Some of these abstractions map one-to-one with actors in the Use-Case Model.  This is acceptable, as it is reasonable that you might need to maintain some information concerning the actors within the system.  These abstractions, which correspond to external entities (that is, actors), have been called “surrogates or proxies.”</a:t>
            </a:r>
            <a:endParaRPr lang="en-US" altLang="zh-CN">
              <a:latin typeface="ZapfHumnst BT"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24962" name="Rectangle 2"/>
          <p:cNvSpPr>
            <a:spLocks noGrp="1" noRot="1" noChangeAspect="1" noChangeArrowheads="1" noTextEdit="1"/>
          </p:cNvSpPr>
          <p:nvPr>
            <p:ph type="sldImg"/>
          </p:nvPr>
        </p:nvSpPr>
        <p:spPr/>
      </p:sp>
      <p:sp>
        <p:nvSpPr>
          <p:cNvPr id="424963" name="Rectangle 3"/>
          <p:cNvSpPr>
            <a:spLocks noGrp="1" noChangeArrowheads="1"/>
          </p:cNvSpPr>
          <p:nvPr>
            <p:ph type="body" idx="1"/>
          </p:nvPr>
        </p:nvSpPr>
        <p:spPr/>
        <p:txBody>
          <a:bodyPr/>
          <a:lstStyle/>
          <a:p>
            <a:pPr fontAlgn="t"/>
            <a:r>
              <a:rPr lang="en-US" altLang="zh-CN" sz="1000" dirty="0">
                <a:latin typeface="ZapfHumnst BT" pitchFamily="34" charset="0"/>
              </a:rPr>
              <a:t>A use-case realization represents the design perspective of a use case. It is an organization model element used to group a number of artifacts related to the use-case design. Use cases are separate from use-case realizations, so you can manage each individually and change the design of the use case without affecting the baseline use case. For each use case in the Use-Case Model, there is a use-case realization in the design model with a realization relationship to the use case.</a:t>
            </a:r>
            <a:endParaRPr lang="en-US" altLang="zh-CN" sz="1000" dirty="0">
              <a:latin typeface="ZapfHumnst BT"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27010" name="Text Box 2"/>
          <p:cNvSpPr txBox="1">
            <a:spLocks noChangeArrowheads="1"/>
          </p:cNvSpPr>
          <p:nvPr/>
        </p:nvSpPr>
        <p:spPr bwMode="auto">
          <a:xfrm>
            <a:off x="571501" y="1186722"/>
            <a:ext cx="1848057" cy="2583596"/>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Be sure to tell the students that the architect is the one who decides what use cases are realized in which iteration.</a:t>
            </a:r>
            <a:endParaRPr lang="en-US" altLang="zh-CN">
              <a:latin typeface="ZapfHumnst BT" pitchFamily="34" charset="0"/>
            </a:endParaRPr>
          </a:p>
        </p:txBody>
      </p:sp>
      <p:sp>
        <p:nvSpPr>
          <p:cNvPr id="427011"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427012"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A use-case realization is the expression of a particular use case within the Design Model. It describes the use case in terms of collaborating objects. A use-case realization ties together the use cases from the Use-Case Model with the classes and relationships of the Design Model. A use-case realization specifies what classes must be built to implement each use case.  </a:t>
            </a:r>
            <a:endParaRPr lang="en-US" altLang="zh-CN" sz="1000" dirty="0">
              <a:latin typeface="ZapfHumnst BT" pitchFamily="34" charset="0"/>
            </a:endParaRPr>
          </a:p>
          <a:p>
            <a:r>
              <a:rPr lang="en-US" altLang="zh-CN" sz="1000" dirty="0">
                <a:latin typeface="ZapfHumnst BT" pitchFamily="34" charset="0"/>
              </a:rPr>
              <a:t>In the UML, use-case realizations are stereotyped collaborations.   The symbol for a collaboration is an oval containing the name of the collaboration. The symbol for a use-case realization is a “dotted line” version of the collaboration symbol.</a:t>
            </a:r>
            <a:endParaRPr lang="en-US" altLang="zh-CN" sz="1000" dirty="0">
              <a:latin typeface="ZapfHumnst BT" pitchFamily="34" charset="0"/>
            </a:endParaRPr>
          </a:p>
          <a:p>
            <a:r>
              <a:rPr lang="en-US" altLang="zh-CN" sz="1000" dirty="0">
                <a:latin typeface="ZapfHumnst BT" pitchFamily="34" charset="0"/>
              </a:rPr>
              <a:t>A use-case realization in the Design Model can be traced to a use case in the Use-Case Model. A realization relationship is drawn from the use-case realization to the use case it realizes.</a:t>
            </a:r>
            <a:endParaRPr lang="en-US" altLang="zh-CN" sz="1000" dirty="0">
              <a:latin typeface="ZapfHumnst BT" pitchFamily="34" charset="0"/>
            </a:endParaRPr>
          </a:p>
          <a:p>
            <a:r>
              <a:rPr lang="en-US" altLang="zh-CN" sz="1000" dirty="0">
                <a:latin typeface="ZapfHumnst BT" pitchFamily="34" charset="0"/>
              </a:rPr>
              <a:t>Within the UML, a use-case realization can be represented using a set of diagrams that model the context of the collaboration (the classes/objects that implement the use case and their relationships </a:t>
            </a:r>
            <a:r>
              <a:rPr lang="en-US" altLang="zh-CN" sz="1000" dirty="0">
                <a:latin typeface="ZapfHumnst BT" pitchFamily="34" charset="0"/>
                <a:cs typeface="Arial" panose="020B0604020202020204" pitchFamily="34" charset="0"/>
              </a:rPr>
              <a:t>— </a:t>
            </a:r>
            <a:r>
              <a:rPr lang="en-US" altLang="zh-CN" sz="1000" dirty="0">
                <a:latin typeface="ZapfHumnst BT" pitchFamily="34" charset="0"/>
              </a:rPr>
              <a:t>class diagrams), and the interactions of the collaborations (how these classes/objects interact to perform the use cases — collaboration and sequence diagrams).  </a:t>
            </a:r>
            <a:endParaRPr lang="en-US" altLang="zh-CN" sz="1000" dirty="0">
              <a:latin typeface="ZapfHumnst BT" pitchFamily="34" charset="0"/>
            </a:endParaRPr>
          </a:p>
          <a:p>
            <a:r>
              <a:rPr lang="en-US" altLang="zh-CN" sz="1000" dirty="0">
                <a:latin typeface="ZapfHumnst BT" pitchFamily="34" charset="0"/>
              </a:rPr>
              <a:t>The number and types of the diagrams that are used depend on what is needed to provide a complete picture of the collaboration and the guidelines developed for the project under development.</a:t>
            </a:r>
            <a:endParaRPr lang="en-US" altLang="zh-CN" sz="1000" dirty="0">
              <a:latin typeface="ZapfHumnst BT"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37250" name="Rectangle 2"/>
          <p:cNvSpPr>
            <a:spLocks noGrp="1" noRot="1" noChangeAspect="1" noChangeArrowheads="1" noTextEdit="1"/>
          </p:cNvSpPr>
          <p:nvPr>
            <p:ph type="sldImg"/>
          </p:nvPr>
        </p:nvSpPr>
        <p:spPr/>
      </p:sp>
      <p:sp>
        <p:nvSpPr>
          <p:cNvPr id="437251" name="Rectangle 3"/>
          <p:cNvSpPr>
            <a:spLocks noGrp="1" noChangeArrowheads="1"/>
          </p:cNvSpPr>
          <p:nvPr>
            <p:ph type="body" idx="1"/>
          </p:nvPr>
        </p:nvSpPr>
        <p:spPr/>
        <p:txBody>
          <a:bodyPr/>
          <a:lstStyle/>
          <a:p>
            <a:pPr fontAlgn="t"/>
            <a:r>
              <a:rPr lang="en-US" altLang="zh-CN" sz="1000" dirty="0">
                <a:latin typeface="ZapfHumnst BT" pitchFamily="34" charset="0"/>
              </a:rPr>
              <a:t>Use cases form the central focus of most of the early analysis and design work. To enable the transition between requirements-centric activities and design-centric activities, the use-case realization serves as a bridge, providing a way to trace behavior in the Design Model back to the Use-Case Model, as well as organizing collaborations in the Design Model around the use-case concept.</a:t>
            </a:r>
            <a:endParaRPr lang="en-US" altLang="zh-CN" sz="1000" dirty="0">
              <a:latin typeface="ZapfHumnst BT" pitchFamily="34" charset="0"/>
            </a:endParaRPr>
          </a:p>
          <a:p>
            <a:pPr fontAlgn="t"/>
            <a:r>
              <a:rPr lang="en-US" altLang="zh-CN" sz="1000" dirty="0">
                <a:latin typeface="ZapfHumnst BT" pitchFamily="34" charset="0"/>
              </a:rPr>
              <a:t>For each Use Case in the Use-Case Model, create a use-case realization in the Design </a:t>
            </a:r>
            <a:r>
              <a:rPr lang="en-US" altLang="zh-CN" sz="1000" dirty="0" err="1">
                <a:latin typeface="ZapfHumnst BT" pitchFamily="34" charset="0"/>
              </a:rPr>
              <a:t>Model.The</a:t>
            </a:r>
            <a:r>
              <a:rPr lang="en-US" altLang="zh-CN" sz="1000" dirty="0">
                <a:latin typeface="ZapfHumnst BT" pitchFamily="34" charset="0"/>
              </a:rPr>
              <a:t> name for the use-case realization should be the same as the associated use case, and a realize relationship should be established from the use-case realization to its associated use case.</a:t>
            </a:r>
            <a:endParaRPr lang="en-US" altLang="zh-CN" sz="1000" dirty="0">
              <a:latin typeface="ZapfHumnst BT" pitchFamily="34" charset="0"/>
            </a:endParaRPr>
          </a:p>
        </p:txBody>
      </p:sp>
      <p:sp>
        <p:nvSpPr>
          <p:cNvPr id="437252" name="Text Box 4"/>
          <p:cNvSpPr txBox="1">
            <a:spLocks noChangeArrowheads="1"/>
          </p:cNvSpPr>
          <p:nvPr/>
        </p:nvSpPr>
        <p:spPr bwMode="auto">
          <a:xfrm>
            <a:off x="571500" y="1186722"/>
            <a:ext cx="1863587" cy="6826770"/>
          </a:xfrm>
          <a:prstGeom prst="rect">
            <a:avLst/>
          </a:prstGeom>
          <a:noFill/>
          <a:ln w="9525">
            <a:noFill/>
            <a:miter lim="800000"/>
          </a:ln>
          <a:effectLst/>
        </p:spPr>
        <p:txBody>
          <a:bodyPr lIns="105931" tIns="52966" rIns="105931" bIns="52966"/>
          <a:lstStyle/>
          <a:p>
            <a:pPr fontAlgn="t"/>
            <a:endParaRPr lang="zh-CN" altLang="en-US">
              <a:latin typeface="ZapfHumnst BT"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02434" name="Text Box 2"/>
          <p:cNvSpPr txBox="1">
            <a:spLocks noChangeArrowheads="1"/>
          </p:cNvSpPr>
          <p:nvPr/>
        </p:nvSpPr>
        <p:spPr bwMode="auto">
          <a:xfrm>
            <a:off x="571500" y="1186722"/>
            <a:ext cx="1832527" cy="11863060"/>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You do not need to read each bullet to the students. Just discuss a few of the key checkpoints.</a:t>
            </a:r>
            <a:endParaRPr lang="en-US" altLang="zh-CN">
              <a:latin typeface="ZapfHumnst BT" pitchFamily="34" charset="0"/>
            </a:endParaRPr>
          </a:p>
          <a:p>
            <a:endParaRPr lang="en-US" altLang="ko-KR">
              <a:latin typeface="ZapfHumnst BT" pitchFamily="34" charset="0"/>
              <a:ea typeface="Gulim" panose="020B0600000101010101" charset="-127"/>
            </a:endParaRPr>
          </a:p>
          <a:p>
            <a:r>
              <a:rPr lang="en-US" altLang="ko-KR">
                <a:latin typeface="ZapfHumnst BT" pitchFamily="34" charset="0"/>
                <a:ea typeface="Gulim" panose="020B0600000101010101" charset="-127"/>
              </a:rPr>
              <a:t>The checklist shown on the next few slides represents an adaptation of the Design Model Checklist given in the Rational Unified Process, as </a:t>
            </a:r>
            <a:r>
              <a:rPr lang="en-US" altLang="zh-CN">
                <a:latin typeface="ZapfHumnst BT" pitchFamily="34" charset="0"/>
              </a:rPr>
              <a:t>only a subset of the Design Model review criteria really applies at Architectural Analysis.</a:t>
            </a:r>
            <a:endParaRPr lang="en-US" altLang="zh-CN">
              <a:latin typeface="ZapfHumnst BT" pitchFamily="34" charset="0"/>
            </a:endParaRPr>
          </a:p>
          <a:p>
            <a:r>
              <a:rPr lang="en-US" altLang="zh-CN">
                <a:latin typeface="ZapfHumnst BT" pitchFamily="34" charset="0"/>
              </a:rPr>
              <a:t>Also, we have only listed those checkpoints that a designer would care about. The architect has a much more detailed list of checkpoints.</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The complete checklist is provided in the </a:t>
            </a:r>
            <a:r>
              <a:rPr lang="en-US" altLang="ko-KR">
                <a:latin typeface="ZapfHumnst BT" pitchFamily="34" charset="0"/>
                <a:ea typeface="Gulim" panose="020B0600000101010101" charset="-127"/>
              </a:rPr>
              <a:t>Rational Unified Process</a:t>
            </a:r>
            <a:r>
              <a:rPr lang="en-US" altLang="zh-CN">
                <a:latin typeface="ZapfHumnst BT" pitchFamily="34" charset="0"/>
              </a:rPr>
              <a:t>.</a:t>
            </a:r>
            <a:endParaRPr lang="en-US" altLang="zh-CN">
              <a:latin typeface="ZapfHumnst BT" pitchFamily="34" charset="0"/>
            </a:endParaRPr>
          </a:p>
          <a:p>
            <a:pPr>
              <a:spcBef>
                <a:spcPct val="50000"/>
              </a:spcBef>
            </a:pPr>
            <a:endParaRPr lang="en-US" altLang="zh-CN">
              <a:latin typeface="ZapfHumnst BT" pitchFamily="34" charset="0"/>
            </a:endParaRPr>
          </a:p>
        </p:txBody>
      </p:sp>
      <p:sp>
        <p:nvSpPr>
          <p:cNvPr id="402435"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402436"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ko-KR" sz="1000" dirty="0">
                <a:latin typeface="ZapfHumnst BT" pitchFamily="34" charset="0"/>
                <a:ea typeface="Gulim" panose="020B0600000101010101" charset="-127"/>
              </a:rPr>
              <a:t>The next few slides </a:t>
            </a:r>
            <a:r>
              <a:rPr lang="en-US" altLang="zh-CN" sz="1000" dirty="0">
                <a:latin typeface="ZapfHumnst BT" pitchFamily="34" charset="0"/>
              </a:rPr>
              <a:t>contains the key things a designer would look for when assessing the results of </a:t>
            </a:r>
            <a:r>
              <a:rPr lang="en-US" altLang="zh-CN" sz="1000" b="1" dirty="0">
                <a:latin typeface="ZapfHumnst BT" pitchFamily="34" charset="0"/>
              </a:rPr>
              <a:t>Architectural Analysis</a:t>
            </a:r>
            <a:r>
              <a:rPr lang="en-US" altLang="zh-CN" sz="1000" dirty="0">
                <a:latin typeface="ZapfHumnst BT" pitchFamily="34" charset="0"/>
              </a:rPr>
              <a:t>.</a:t>
            </a:r>
            <a:r>
              <a:rPr lang="en-US" altLang="ko-KR" sz="1000" dirty="0">
                <a:latin typeface="ZapfHumnst BT" pitchFamily="34" charset="0"/>
                <a:ea typeface="Gulim" panose="020B0600000101010101" charset="-127"/>
              </a:rPr>
              <a:t> An architect would have a more detailed list.</a:t>
            </a:r>
            <a:endParaRPr lang="en-US" altLang="ko-KR" sz="1000" dirty="0">
              <a:latin typeface="ZapfHumnst BT" pitchFamily="34" charset="0"/>
              <a:ea typeface="Gulim" panose="020B0600000101010101" charset="-127"/>
            </a:endParaRPr>
          </a:p>
          <a:p>
            <a:r>
              <a:rPr lang="en-US" altLang="ko-KR" sz="1000" dirty="0">
                <a:latin typeface="ZapfHumnst BT" pitchFamily="34" charset="0"/>
                <a:ea typeface="Gulim" panose="020B0600000101010101" charset="-127"/>
              </a:rPr>
              <a:t>A well-structured architecture encompasses a set of classes, typically organized into multiple hierarchies</a:t>
            </a:r>
            <a:endParaRPr lang="en-US" altLang="ko-KR" sz="1000" dirty="0">
              <a:latin typeface="ZapfHumnst BT" pitchFamily="34" charset="0"/>
              <a:ea typeface="Gulim" panose="020B0600000101010101" charset="-127"/>
            </a:endParaRPr>
          </a:p>
          <a:p>
            <a:r>
              <a:rPr lang="en-US" altLang="zh-CN" sz="1000" b="1" dirty="0">
                <a:latin typeface="ZapfHumnst BT" pitchFamily="34" charset="0"/>
              </a:rPr>
              <a:t>Note</a:t>
            </a:r>
            <a:r>
              <a:rPr lang="en-US" altLang="zh-CN" sz="1000" dirty="0">
                <a:latin typeface="ZapfHumnst BT" pitchFamily="34" charset="0"/>
              </a:rPr>
              <a:t>: At this point, some of the packages/layers may not contain any classes, and that is okay.  More classes will be identified over time, starting in the next activity, Use-Case Analysis.</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04482" name="Text Box 2"/>
          <p:cNvSpPr txBox="1">
            <a:spLocks noChangeArrowheads="1"/>
          </p:cNvSpPr>
          <p:nvPr/>
        </p:nvSpPr>
        <p:spPr bwMode="auto">
          <a:xfrm>
            <a:off x="571500" y="1183599"/>
            <a:ext cx="1834081" cy="6046083"/>
          </a:xfrm>
          <a:prstGeom prst="rect">
            <a:avLst/>
          </a:prstGeom>
          <a:noFill/>
          <a:ln w="12700">
            <a:noFill/>
            <a:miter lim="800000"/>
            <a:headEnd type="none" w="sm" len="sm"/>
            <a:tailEnd type="none" w="lg" len="lg"/>
          </a:ln>
          <a:effectLst/>
        </p:spPr>
        <p:txBody>
          <a:bodyPr lIns="89730" tIns="44865" rIns="89730" bIns="44865">
            <a:spAutoFit/>
          </a:bodyPr>
          <a:lstStyle/>
          <a:p>
            <a:r>
              <a:rPr lang="en-US" altLang="zh-CN">
                <a:latin typeface="ZapfHumnst BT" pitchFamily="34" charset="0"/>
              </a:rPr>
              <a:t>Again, </a:t>
            </a:r>
            <a:r>
              <a:rPr lang="en-US" altLang="ko-KR">
                <a:latin typeface="ZapfHumnst BT" pitchFamily="34" charset="0"/>
                <a:ea typeface="Gulim" panose="020B0600000101010101" charset="-127"/>
              </a:rPr>
              <a:t>the checklist shown on the slide represents an adaptation of the Design Model Checklist given in the Rational Unified Process, as </a:t>
            </a:r>
            <a:r>
              <a:rPr lang="en-US" altLang="zh-CN">
                <a:latin typeface="ZapfHumnst BT" pitchFamily="34" charset="0"/>
              </a:rPr>
              <a:t>only a subset of the Design Model review criteria really applies at this stage of the software lifecycle (initial Architectural Analysis).</a:t>
            </a:r>
            <a:endParaRPr lang="en-US" altLang="zh-CN">
              <a:latin typeface="ZapfHumnst BT" pitchFamily="34" charset="0"/>
            </a:endParaRPr>
          </a:p>
          <a:p>
            <a:pPr>
              <a:spcBef>
                <a:spcPct val="50000"/>
              </a:spcBef>
            </a:pPr>
            <a:endParaRPr lang="en-US" altLang="zh-CN">
              <a:latin typeface="ZapfHumnst BT" pitchFamily="34" charset="0"/>
            </a:endParaRPr>
          </a:p>
        </p:txBody>
      </p:sp>
      <p:sp>
        <p:nvSpPr>
          <p:cNvPr id="404483"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404484"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ko-KR" sz="1000" dirty="0">
                <a:latin typeface="ZapfHumnst BT" pitchFamily="34" charset="0"/>
                <a:ea typeface="Gulim" panose="020B0600000101010101" charset="-127"/>
              </a:rPr>
              <a:t>A well-structured class provides a crisp abstraction of something drawn from the vocabulary of the problem domain or the solution domain.</a:t>
            </a:r>
            <a:endParaRPr lang="en-US" altLang="ko-KR" sz="1000" dirty="0">
              <a:latin typeface="ZapfHumnst BT" pitchFamily="34" charset="0"/>
              <a:ea typeface="Gulim" panose="020B0600000101010101" charset="-127"/>
            </a:endParaRPr>
          </a:p>
          <a:p>
            <a:endParaRPr lang="zh-CN" altLang="en-US" sz="1000" dirty="0">
              <a:latin typeface="ZapfHumnst BT"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06530" name="Rectangle 2"/>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406532" name="Text Box 4"/>
          <p:cNvSpPr txBox="1">
            <a:spLocks noChangeArrowheads="1"/>
          </p:cNvSpPr>
          <p:nvPr/>
        </p:nvSpPr>
        <p:spPr bwMode="auto">
          <a:xfrm>
            <a:off x="571500" y="1186722"/>
            <a:ext cx="1863587" cy="6826770"/>
          </a:xfrm>
          <a:prstGeom prst="rect">
            <a:avLst/>
          </a:prstGeom>
          <a:noFill/>
          <a:ln w="9525">
            <a:noFill/>
            <a:miter lim="800000"/>
          </a:ln>
          <a:effectLst/>
        </p:spPr>
        <p:txBody>
          <a:bodyPr lIns="105931" tIns="52966" rIns="105931" bIns="52966"/>
          <a:lstStyle/>
          <a:p>
            <a:r>
              <a:rPr lang="en-US" altLang="zh-CN">
                <a:latin typeface="ZapfHumnst BT" pitchFamily="34" charset="0"/>
              </a:rPr>
              <a:t>1. The purpose of Architectural Analysis is </a:t>
            </a:r>
            <a:r>
              <a:rPr lang="en-US" altLang="zh-CN">
                <a:latin typeface="ZapfHumnst BT" pitchFamily="34" charset="0"/>
                <a:cs typeface="Arial" panose="020B0604020202020204" pitchFamily="34" charset="0"/>
              </a:rPr>
              <a:t>to define a candidate architecture for the system based on experience gained from similar systems or in similar problem domains. </a:t>
            </a:r>
            <a:endParaRPr lang="en-US" altLang="zh-CN">
              <a:latin typeface="ZapfHumnst BT" pitchFamily="34" charset="0"/>
              <a:cs typeface="Arial" panose="020B0604020202020204" pitchFamily="34" charset="0"/>
            </a:endParaRPr>
          </a:p>
          <a:p>
            <a:r>
              <a:rPr lang="en-US" altLang="zh-CN">
                <a:latin typeface="ZapfHumnst BT" pitchFamily="34" charset="0"/>
              </a:rPr>
              <a:t>2. A </a:t>
            </a:r>
            <a:r>
              <a:rPr lang="en-US" altLang="zh-CN" b="1">
                <a:latin typeface="ZapfHumnst BT" pitchFamily="34" charset="0"/>
              </a:rPr>
              <a:t>package</a:t>
            </a:r>
            <a:r>
              <a:rPr lang="en-US" altLang="zh-CN">
                <a:latin typeface="ZapfHumnst BT" pitchFamily="34" charset="0"/>
              </a:rPr>
              <a:t> is a general-purpose mechanism for organizing elements into groups. </a:t>
            </a:r>
            <a:endParaRPr lang="en-US" altLang="zh-CN">
              <a:latin typeface="ZapfHumnst BT" pitchFamily="34" charset="0"/>
            </a:endParaRPr>
          </a:p>
          <a:p>
            <a:r>
              <a:rPr lang="en-US" altLang="zh-CN" i="1">
                <a:latin typeface="ZapfHumnst BT" pitchFamily="34" charset="0"/>
              </a:rPr>
              <a:t>3. </a:t>
            </a:r>
            <a:r>
              <a:rPr lang="en-US" altLang="zh-CN" b="1">
                <a:latin typeface="ZapfHumnst BT" pitchFamily="34" charset="0"/>
              </a:rPr>
              <a:t>Layers</a:t>
            </a:r>
            <a:r>
              <a:rPr lang="en-US" altLang="zh-CN">
                <a:latin typeface="ZapfHumnst BT" pitchFamily="34" charset="0"/>
              </a:rPr>
              <a:t> are used to encapsulate conceptual boundaries between different kinds of services and provide useful abstractions that make the design easier to understand. Typical layers include: Application, Business-Specific, Middleware, and System Software. </a:t>
            </a:r>
            <a:endParaRPr lang="en-US" altLang="zh-CN">
              <a:latin typeface="ZapfHumnst BT" pitchFamily="34" charset="0"/>
            </a:endParaRPr>
          </a:p>
          <a:p>
            <a:r>
              <a:rPr lang="en-US" altLang="zh-CN">
                <a:latin typeface="ZapfHumnst BT" pitchFamily="34" charset="0"/>
              </a:rPr>
              <a:t>4. </a:t>
            </a:r>
            <a:r>
              <a:rPr lang="en-US" altLang="zh-CN" b="1">
                <a:latin typeface="ZapfHumnst BT" pitchFamily="34" charset="0"/>
              </a:rPr>
              <a:t>Analysis mechanisms</a:t>
            </a:r>
            <a:r>
              <a:rPr lang="en-US" altLang="zh-CN">
                <a:latin typeface="ZapfHumnst BT" pitchFamily="34" charset="0"/>
              </a:rPr>
              <a:t> capture the key aspects of a solution in a way that is implementation-independent. Examples include mechanisms to handle persistence, inter-process communication, error or fault handling, notification, and messaging, to name a few. </a:t>
            </a:r>
            <a:endParaRPr lang="en-US" altLang="zh-CN">
              <a:latin typeface="ZapfHumnst BT" pitchFamily="34" charset="0"/>
            </a:endParaRPr>
          </a:p>
          <a:p>
            <a:r>
              <a:rPr lang="en-US" altLang="zh-CN">
                <a:latin typeface="ZapfHumnst BT" pitchFamily="34" charset="0"/>
              </a:rPr>
              <a:t>5. Requirements and Business Modeling activities usually uncover key concepts that the system must be able to handle. These concepts manifest themselves as key design abstractions. Because of the work already done, there is no need to repeat the identification work again during Use-Case Analysis</a:t>
            </a:r>
            <a:r>
              <a:rPr lang="en-US" altLang="zh-CN" i="1">
                <a:latin typeface="ZapfHumnst BT" pitchFamily="34" charset="0"/>
              </a:rPr>
              <a:t>. </a:t>
            </a:r>
            <a:endParaRPr lang="en-US" altLang="zh-CN" i="1">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47138" name="Rectangle 2"/>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47139" name="Rectangle 3"/>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The above are the topics we will be discussing within the </a:t>
            </a:r>
            <a:r>
              <a:rPr lang="en-US" altLang="zh-CN" sz="1000" b="1" dirty="0">
                <a:latin typeface="ZapfHumnst BT" pitchFamily="34" charset="0"/>
              </a:rPr>
              <a:t>Architectural Analysis</a:t>
            </a:r>
            <a:r>
              <a:rPr lang="en-US" altLang="zh-CN" sz="1000" dirty="0">
                <a:latin typeface="ZapfHumnst BT" pitchFamily="34" charset="0"/>
              </a:rPr>
              <a:t> module. Unlike the designer activity modules, you will not be discussing each step of the activity, as the objective of this module is to understand the important </a:t>
            </a:r>
            <a:r>
              <a:rPr lang="en-US" altLang="zh-CN" sz="1000" b="1" dirty="0">
                <a:latin typeface="ZapfHumnst BT" pitchFamily="34" charset="0"/>
              </a:rPr>
              <a:t>Architectural Analysis</a:t>
            </a:r>
            <a:r>
              <a:rPr lang="en-US" altLang="zh-CN" sz="1000" dirty="0">
                <a:latin typeface="ZapfHumnst BT" pitchFamily="34" charset="0"/>
              </a:rPr>
              <a:t> concepts, not to learn HOW to create an architecture. </a:t>
            </a:r>
            <a:endParaRPr lang="en-US" altLang="zh-CN" sz="1000" dirty="0">
              <a:latin typeface="ZapfHumnst BT" pitchFamily="34" charset="0"/>
            </a:endParaRPr>
          </a:p>
          <a:p>
            <a:r>
              <a:rPr lang="en-US" altLang="zh-CN" sz="1000" dirty="0">
                <a:latin typeface="ZapfHumnst BT" pitchFamily="34" charset="0"/>
              </a:rPr>
              <a:t>Before you discuss </a:t>
            </a:r>
            <a:r>
              <a:rPr lang="en-US" altLang="zh-CN" sz="1000" b="1" dirty="0">
                <a:latin typeface="ZapfHumnst BT" pitchFamily="34" charset="0"/>
              </a:rPr>
              <a:t>Architectural Analysis</a:t>
            </a:r>
            <a:r>
              <a:rPr lang="en-US" altLang="zh-CN" sz="1000" dirty="0">
                <a:latin typeface="ZapfHumnst BT" pitchFamily="34" charset="0"/>
              </a:rPr>
              <a:t> in any detail, it is important to review/define some key concepts.</a:t>
            </a:r>
            <a:endParaRPr lang="en-US" altLang="zh-CN" sz="1000" dirty="0">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49186" name="Text Box 2"/>
          <p:cNvSpPr txBox="1">
            <a:spLocks noChangeArrowheads="1"/>
          </p:cNvSpPr>
          <p:nvPr/>
        </p:nvSpPr>
        <p:spPr bwMode="auto">
          <a:xfrm>
            <a:off x="571500" y="1183599"/>
            <a:ext cx="1832527" cy="2860595"/>
          </a:xfrm>
          <a:prstGeom prst="rect">
            <a:avLst/>
          </a:prstGeom>
          <a:noFill/>
          <a:ln w="12700">
            <a:noFill/>
            <a:miter lim="800000"/>
            <a:headEnd type="none" w="sm" len="sm"/>
            <a:tailEnd type="none" w="lg" len="lg"/>
          </a:ln>
          <a:effectLst/>
        </p:spPr>
        <p:txBody>
          <a:bodyPr lIns="89730" tIns="44865" rIns="89730" bIns="44865">
            <a:spAutoFit/>
          </a:bodyPr>
          <a:lstStyle/>
          <a:p>
            <a:pPr>
              <a:spcBef>
                <a:spcPct val="50000"/>
              </a:spcBef>
            </a:pPr>
            <a:r>
              <a:rPr lang="en-US" altLang="zh-CN">
                <a:latin typeface="ZapfHumnst BT" pitchFamily="34" charset="0"/>
              </a:rPr>
              <a:t>This should be a review of the 4+1 views.  They were initially described in the Analysis and Design Overview module.</a:t>
            </a:r>
            <a:endParaRPr lang="en-US" altLang="zh-CN">
              <a:latin typeface="ZapfHumnst BT" pitchFamily="34" charset="0"/>
            </a:endParaRPr>
          </a:p>
        </p:txBody>
      </p:sp>
      <p:sp>
        <p:nvSpPr>
          <p:cNvPr id="349187"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49188"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ko-KR" sz="1000" dirty="0">
                <a:latin typeface="ZapfHumnst BT" pitchFamily="34" charset="0"/>
                <a:ea typeface="Gulim" panose="020B0600000101010101" charset="-127"/>
              </a:rPr>
              <a:t>The above diagram describes the model Rational uses to describe the software architecture.  This is the recommended way to represent a software architecture.  There may be other “precursor” architectures that are not in this format.  The goal is to mature those architectural representations into the 4+1 view representation.</a:t>
            </a:r>
            <a:endParaRPr lang="en-US" altLang="ko-KR" sz="1000" dirty="0">
              <a:latin typeface="ZapfHumnst BT" pitchFamily="34" charset="0"/>
              <a:ea typeface="Gulim" panose="020B0600000101010101" charset="-127"/>
            </a:endParaRPr>
          </a:p>
          <a:p>
            <a:r>
              <a:rPr lang="en-US" altLang="ko-KR" sz="1000" dirty="0">
                <a:latin typeface="ZapfHumnst BT" pitchFamily="34" charset="0"/>
                <a:ea typeface="Gulim" panose="020B0600000101010101" charset="-127"/>
              </a:rPr>
              <a:t>In </a:t>
            </a:r>
            <a:r>
              <a:rPr lang="en-US" altLang="ko-KR" sz="1000" b="1" dirty="0">
                <a:latin typeface="ZapfHumnst BT" pitchFamily="34" charset="0"/>
                <a:ea typeface="Gulim" panose="020B0600000101010101" charset="-127"/>
              </a:rPr>
              <a:t>Architectural Analysis,</a:t>
            </a:r>
            <a:r>
              <a:rPr lang="en-US" altLang="ko-KR" sz="1000" dirty="0">
                <a:latin typeface="ZapfHumnst BT" pitchFamily="34" charset="0"/>
                <a:ea typeface="Gulim" panose="020B0600000101010101" charset="-127"/>
              </a:rPr>
              <a:t> you will concentrate on the Logical View.  The other views will be addressed in later architecture modules:</a:t>
            </a:r>
            <a:endParaRPr lang="en-US" altLang="ko-KR" sz="1000" dirty="0">
              <a:latin typeface="ZapfHumnst BT" pitchFamily="34" charset="0"/>
              <a:ea typeface="Gulim" panose="020B0600000101010101" charset="-127"/>
            </a:endParaRPr>
          </a:p>
          <a:p>
            <a:pPr marL="224155" lvl="1" indent="-112395">
              <a:buFontTx/>
              <a:buChar char="•"/>
            </a:pPr>
            <a:r>
              <a:rPr lang="en-US" altLang="ko-KR" sz="1000" dirty="0">
                <a:latin typeface="ZapfHumnst BT" pitchFamily="34" charset="0"/>
                <a:ea typeface="Gulim" panose="020B0600000101010101" charset="-127"/>
              </a:rPr>
              <a:t>The Logical View will be refined in the Identify Design Mechanisms, Identify Design modules.</a:t>
            </a:r>
            <a:endParaRPr lang="en-US" altLang="ko-KR" sz="1000" dirty="0">
              <a:latin typeface="ZapfHumnst BT" pitchFamily="34" charset="0"/>
              <a:ea typeface="Gulim" panose="020B0600000101010101" charset="-127"/>
            </a:endParaRPr>
          </a:p>
          <a:p>
            <a:pPr marL="224155" lvl="1" indent="-112395">
              <a:buFontTx/>
              <a:buChar char="•"/>
            </a:pPr>
            <a:r>
              <a:rPr lang="en-US" altLang="ko-KR" sz="1000" dirty="0">
                <a:latin typeface="ZapfHumnst BT" pitchFamily="34" charset="0"/>
                <a:ea typeface="Gulim" panose="020B0600000101010101" charset="-127"/>
              </a:rPr>
              <a:t>The Process View will be discussed in the Describe Run-time Architecture module.</a:t>
            </a:r>
            <a:endParaRPr lang="en-US" altLang="ko-KR" sz="1000" dirty="0">
              <a:latin typeface="ZapfHumnst BT" pitchFamily="34" charset="0"/>
              <a:ea typeface="Gulim" panose="020B0600000101010101" charset="-127"/>
            </a:endParaRPr>
          </a:p>
          <a:p>
            <a:pPr marL="224155" lvl="1" indent="-112395">
              <a:buFontTx/>
              <a:buChar char="•"/>
            </a:pPr>
            <a:r>
              <a:rPr lang="en-US" altLang="ko-KR" sz="1000" dirty="0">
                <a:latin typeface="ZapfHumnst BT" pitchFamily="34" charset="0"/>
                <a:ea typeface="Gulim" panose="020B0600000101010101" charset="-127"/>
              </a:rPr>
              <a:t>The Deployment View will be discussed in the Describe Distribution module.</a:t>
            </a:r>
            <a:endParaRPr lang="en-US" altLang="ko-KR" sz="1000" dirty="0">
              <a:latin typeface="ZapfHumnst BT" pitchFamily="34" charset="0"/>
              <a:ea typeface="Gulim" panose="020B0600000101010101" charset="-127"/>
            </a:endParaRPr>
          </a:p>
          <a:p>
            <a:pPr marL="224155" lvl="1" indent="-112395">
              <a:buFontTx/>
              <a:buChar char="•"/>
            </a:pPr>
            <a:r>
              <a:rPr lang="en-US" altLang="ko-KR" sz="1000" dirty="0">
                <a:latin typeface="ZapfHumnst BT" pitchFamily="34" charset="0"/>
                <a:ea typeface="Gulim" panose="020B0600000101010101" charset="-127"/>
              </a:rPr>
              <a:t>The Implementation View is developed during Implementation and is thus considered out of scope for this Analysis and Design course.</a:t>
            </a:r>
            <a:endParaRPr lang="en-US" altLang="ko-KR" sz="1000" dirty="0">
              <a:latin typeface="ZapfHumnst BT" pitchFamily="34" charset="0"/>
              <a:ea typeface="Gulim" panose="020B0600000101010101" charset="-127"/>
            </a:endParaRPr>
          </a:p>
          <a:p>
            <a:pPr marL="224155" lvl="1" indent="-112395"/>
            <a:endParaRPr lang="zh-CN" altLang="en-US" sz="1000" dirty="0">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412674" name="Rectangle 2"/>
          <p:cNvSpPr>
            <a:spLocks noGrp="1" noRot="1" noChangeAspect="1" noChangeArrowheads="1" noTextEdit="1"/>
          </p:cNvSpPr>
          <p:nvPr>
            <p:ph type="sldImg"/>
          </p:nvPr>
        </p:nvSpPr>
        <p:spPr bwMode="auto">
          <a:xfrm>
            <a:off x="2503488" y="825500"/>
            <a:ext cx="3989387" cy="2994025"/>
          </a:xfrm>
          <a:prstGeom prst="rect">
            <a:avLst/>
          </a:prstGeom>
          <a:solidFill>
            <a:srgbClr val="FFFFFF"/>
          </a:solidFill>
          <a:ln>
            <a:solidFill>
              <a:srgbClr val="000000"/>
            </a:solidFill>
            <a:miter lim="800000"/>
          </a:ln>
        </p:spPr>
      </p:sp>
      <p:sp>
        <p:nvSpPr>
          <p:cNvPr id="412675" name="Rectangle 3"/>
          <p:cNvSpPr>
            <a:spLocks noGrp="1" noChangeArrowheads="1"/>
          </p:cNvSpPr>
          <p:nvPr>
            <p:ph type="body" idx="1"/>
          </p:nvPr>
        </p:nvSpPr>
        <p:spPr bwMode="auto">
          <a:xfrm>
            <a:off x="2494101" y="4045784"/>
            <a:ext cx="3988076" cy="3973954"/>
          </a:xfrm>
          <a:prstGeom prst="rect">
            <a:avLst/>
          </a:prstGeom>
          <a:noFill/>
          <a:ln>
            <a:miter lim="800000"/>
          </a:ln>
        </p:spPr>
        <p:txBody>
          <a:bodyPr/>
          <a:lstStyle/>
          <a:p>
            <a:r>
              <a:rPr lang="en-US" altLang="zh-CN" sz="1000" dirty="0">
                <a:latin typeface="ZapfHumnst BT" pitchFamily="34" charset="0"/>
              </a:rPr>
              <a:t>Packages were first introduced in the </a:t>
            </a:r>
            <a:r>
              <a:rPr lang="en-US" altLang="zh-CN" sz="1000" i="1" dirty="0">
                <a:latin typeface="ZapfHumnst BT" pitchFamily="34" charset="0"/>
              </a:rPr>
              <a:t>Essentials of Visual Modeling</a:t>
            </a:r>
            <a:r>
              <a:rPr lang="en-US" altLang="zh-CN" sz="1000" dirty="0">
                <a:latin typeface="ZapfHumnst BT" pitchFamily="34" charset="0"/>
              </a:rPr>
              <a:t> course: Concepts of Object </a:t>
            </a:r>
            <a:r>
              <a:rPr lang="en-US" altLang="zh-CN" sz="1000" dirty="0" err="1">
                <a:latin typeface="ZapfHumnst BT" pitchFamily="34" charset="0"/>
              </a:rPr>
              <a:t>Orientation.The</a:t>
            </a:r>
            <a:r>
              <a:rPr lang="en-US" altLang="zh-CN" sz="1000" dirty="0">
                <a:latin typeface="ZapfHumnst BT" pitchFamily="34" charset="0"/>
              </a:rPr>
              <a:t> slide is repeated here for review purposes.</a:t>
            </a:r>
            <a:endParaRPr lang="en-US" altLang="zh-CN" sz="1000" dirty="0">
              <a:latin typeface="ZapfHumnst BT" pitchFamily="34" charset="0"/>
            </a:endParaRPr>
          </a:p>
          <a:p>
            <a:r>
              <a:rPr lang="en-US" altLang="zh-CN" sz="1000" dirty="0">
                <a:latin typeface="ZapfHumnst BT" pitchFamily="34" charset="0"/>
              </a:rPr>
              <a:t>Packages can be used to group any model elements. However, in this module, we will be concentrating on how they are used within the Design Model.</a:t>
            </a:r>
            <a:endParaRPr lang="en-US" altLang="zh-CN" sz="1000" dirty="0">
              <a:latin typeface="ZapfHumnst BT" pitchFamily="34" charset="0"/>
            </a:endParaRPr>
          </a:p>
        </p:txBody>
      </p:sp>
      <p:sp>
        <p:nvSpPr>
          <p:cNvPr id="412676" name="Text Box 4"/>
          <p:cNvSpPr txBox="1">
            <a:spLocks noChangeArrowheads="1"/>
          </p:cNvSpPr>
          <p:nvPr/>
        </p:nvSpPr>
        <p:spPr bwMode="auto">
          <a:xfrm>
            <a:off x="571500" y="1186722"/>
            <a:ext cx="1863587" cy="6826770"/>
          </a:xfrm>
          <a:prstGeom prst="rect">
            <a:avLst/>
          </a:prstGeom>
          <a:noFill/>
          <a:ln w="9525">
            <a:noFill/>
            <a:miter lim="800000"/>
          </a:ln>
          <a:effectLst/>
        </p:spPr>
        <p:txBody>
          <a:bodyPr lIns="105931" tIns="52966" rIns="105931" bIns="52966"/>
          <a:lstStyle/>
          <a:p>
            <a:r>
              <a:rPr lang="en-US" altLang="zh-CN">
                <a:latin typeface="ZapfHumnst BT" pitchFamily="34" charset="0"/>
              </a:rPr>
              <a:t>Before discussing how to define the upper-level layers, let’s review some key concepts that we depend on in this step.</a:t>
            </a:r>
            <a:endParaRPr lang="en-US" altLang="zh-CN">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53282" name="Text Box 2"/>
          <p:cNvSpPr txBox="1">
            <a:spLocks noChangeArrowheads="1"/>
          </p:cNvSpPr>
          <p:nvPr/>
        </p:nvSpPr>
        <p:spPr bwMode="auto">
          <a:xfrm>
            <a:off x="571500" y="1186722"/>
            <a:ext cx="1834081" cy="2860595"/>
          </a:xfrm>
          <a:prstGeom prst="rect">
            <a:avLst/>
          </a:prstGeom>
          <a:noFill/>
          <a:ln w="12700">
            <a:noFill/>
            <a:miter lim="800000"/>
            <a:headEnd type="none" w="sm" len="sm"/>
            <a:tailEnd type="none" w="lg" len="lg"/>
          </a:ln>
          <a:effectLst/>
        </p:spPr>
        <p:txBody>
          <a:bodyPr lIns="89730" tIns="44865" rIns="89730" bIns="44865">
            <a:spAutoFit/>
          </a:bodyPr>
          <a:lstStyle/>
          <a:p>
            <a:r>
              <a:rPr lang="en-US" altLang="zh-CN">
                <a:latin typeface="ZapfHumnst BT" pitchFamily="34" charset="0"/>
              </a:rPr>
              <a:t>Generalization relationships are permitted between packages. </a:t>
            </a:r>
            <a:endParaRPr lang="en-US" altLang="zh-CN">
              <a:latin typeface="ZapfHumnst BT" pitchFamily="34" charset="0"/>
            </a:endParaRPr>
          </a:p>
          <a:p>
            <a:r>
              <a:rPr lang="en-US" altLang="zh-CN">
                <a:latin typeface="ZapfHumnst BT" pitchFamily="34" charset="0"/>
              </a:rPr>
              <a:t>Refinement relationships are also permitted for packages.  </a:t>
            </a:r>
            <a:endParaRPr lang="en-US" altLang="zh-CN">
              <a:latin typeface="ZapfHumnst BT" pitchFamily="34" charset="0"/>
            </a:endParaRPr>
          </a:p>
        </p:txBody>
      </p:sp>
      <p:sp>
        <p:nvSpPr>
          <p:cNvPr id="353283"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53284"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Elements in one package can import elements from another package. In the UML, this is represented as a dependency relationship.</a:t>
            </a:r>
            <a:endParaRPr lang="en-US" altLang="zh-CN" sz="1000" dirty="0">
              <a:latin typeface="ZapfHumnst BT" pitchFamily="34" charset="0"/>
            </a:endParaRPr>
          </a:p>
          <a:p>
            <a:r>
              <a:rPr lang="en-US" altLang="zh-CN" sz="1000" dirty="0">
                <a:latin typeface="ZapfHumnst BT" pitchFamily="34" charset="0"/>
              </a:rPr>
              <a:t>The relationships of the packages reflect the allowable relationships between the contained classes. A dependency relationship between packages indicates that the contents of the supplier packages may be referenced by the client. In the above example, if a dependency relationship exists between the Client package and the Supplier package, then classes in the Client package may access classes in the Supplier package.</a:t>
            </a:r>
            <a:endParaRPr lang="en-US" altLang="zh-CN" sz="1000" dirty="0">
              <a:latin typeface="ZapfHumnst BT" pitchFamily="34" charset="0"/>
            </a:endParaRPr>
          </a:p>
          <a:p>
            <a:r>
              <a:rPr lang="en-US" altLang="zh-CN" sz="1000" dirty="0">
                <a:latin typeface="ZapfHumnst BT" pitchFamily="34" charset="0"/>
              </a:rPr>
              <a:t>Some of the implications of package dependency are:</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Whenever a change is made to the Supplier package, the Client package potentially needs to be recompiled and re-tested.</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The Client package cannot be reused independently because it depends on the Supplier package.</a:t>
            </a:r>
            <a:endParaRPr lang="en-US" altLang="zh-CN" sz="1000" dirty="0">
              <a:latin typeface="ZapfHumnst BT" pitchFamily="34" charset="0"/>
            </a:endParaRPr>
          </a:p>
          <a:p>
            <a:r>
              <a:rPr lang="en-US" altLang="zh-CN" sz="1000" dirty="0">
                <a:latin typeface="ZapfHumnst BT" pitchFamily="34" charset="0"/>
              </a:rPr>
              <a:t>The grouping of classes into logical sets and the modeling of their relationships can occur anywhere in the process when a set of cohesive classes is identified.</a:t>
            </a:r>
            <a:endParaRPr lang="en-US" altLang="zh-CN" sz="1000" dirty="0">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55330" name="Text Box 2"/>
          <p:cNvSpPr txBox="1">
            <a:spLocks noChangeArrowheads="1"/>
          </p:cNvSpPr>
          <p:nvPr/>
        </p:nvSpPr>
        <p:spPr bwMode="auto">
          <a:xfrm>
            <a:off x="571500" y="1183599"/>
            <a:ext cx="1832527" cy="4799588"/>
          </a:xfrm>
          <a:prstGeom prst="rect">
            <a:avLst/>
          </a:prstGeom>
          <a:noFill/>
          <a:ln w="12700">
            <a:noFill/>
            <a:miter lim="800000"/>
            <a:headEnd type="none" w="sm" len="sm"/>
            <a:tailEnd type="none" w="lg" len="lg"/>
          </a:ln>
          <a:effectLst/>
        </p:spPr>
        <p:txBody>
          <a:bodyPr lIns="89730" tIns="44865" rIns="89730" bIns="44865">
            <a:spAutoFit/>
          </a:bodyPr>
          <a:lstStyle/>
          <a:p>
            <a:r>
              <a:rPr lang="en-US" altLang="zh-CN">
                <a:latin typeface="ZapfHumnst BT" pitchFamily="34" charset="0"/>
              </a:rPr>
              <a:t>In Architectural Analysis, it is important to recognize that cycles are bad and should be avoided when possible. However, resolving circular dependencies should really be focussed on in Incorporate Existing Design Elements.</a:t>
            </a:r>
            <a:endParaRPr lang="en-US" altLang="zh-CN">
              <a:latin typeface="ZapfHumnst BT" pitchFamily="34" charset="0"/>
            </a:endParaRPr>
          </a:p>
        </p:txBody>
      </p:sp>
      <p:sp>
        <p:nvSpPr>
          <p:cNvPr id="355331" name="Rectangle 3"/>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55332" name="Rectangle 4"/>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It is desirable that the package hierarchy be acyclic. This means that the following situation should be avoided (if possible):</a:t>
            </a:r>
            <a:endParaRPr lang="en-US" altLang="zh-CN" sz="1000" dirty="0">
              <a:latin typeface="ZapfHumnst BT" pitchFamily="34" charset="0"/>
            </a:endParaRPr>
          </a:p>
          <a:p>
            <a:pPr marL="224155" lvl="1" indent="-112395">
              <a:buFontTx/>
              <a:buChar char="•"/>
            </a:pPr>
            <a:r>
              <a:rPr lang="en-US" altLang="zh-CN" sz="1000" dirty="0">
                <a:latin typeface="ZapfHumnst BT" pitchFamily="34" charset="0"/>
              </a:rPr>
              <a:t>Package A uses package B, which uses package A.</a:t>
            </a:r>
            <a:br>
              <a:rPr lang="en-US" altLang="zh-CN" sz="1000" dirty="0">
                <a:latin typeface="ZapfHumnst BT" pitchFamily="34" charset="0"/>
              </a:rPr>
            </a:br>
            <a:endParaRPr lang="en-US" altLang="zh-CN" sz="1000" dirty="0">
              <a:latin typeface="ZapfHumnst BT" pitchFamily="34" charset="0"/>
            </a:endParaRPr>
          </a:p>
          <a:p>
            <a:r>
              <a:rPr lang="en-US" altLang="zh-CN" sz="1000" dirty="0">
                <a:latin typeface="ZapfHumnst BT" pitchFamily="34" charset="0"/>
              </a:rPr>
              <a:t>If a circular dependency exists between Package A and Package B, if you change Package A it might cause a change in Package B, which might cause a change in Package A, etc. A circular dependency between packages A and B means that they will effectively have to be treated as a single package.</a:t>
            </a:r>
            <a:endParaRPr lang="en-US" altLang="zh-CN" sz="1000" dirty="0">
              <a:latin typeface="ZapfHumnst BT" pitchFamily="34" charset="0"/>
            </a:endParaRPr>
          </a:p>
          <a:p>
            <a:r>
              <a:rPr lang="en-US" altLang="zh-CN" sz="1000" dirty="0">
                <a:latin typeface="ZapfHumnst BT" pitchFamily="34" charset="0"/>
              </a:rPr>
              <a:t>Circles wider than two packages must also be avoided.  For example, package A uses package B, which uses package C, which uses package A.</a:t>
            </a:r>
            <a:endParaRPr lang="en-US" altLang="zh-CN" sz="1000" dirty="0">
              <a:latin typeface="ZapfHumnst BT" pitchFamily="34" charset="0"/>
            </a:endParaRPr>
          </a:p>
          <a:p>
            <a:r>
              <a:rPr lang="en-US" altLang="zh-CN" sz="1000" dirty="0">
                <a:latin typeface="ZapfHumnst BT" pitchFamily="34" charset="0"/>
              </a:rPr>
              <a:t>Circular dependencies may be able to be broken by splitting one of the packages into two smaller ones. In the above example, the elements in package A that were needed by the other packages were factored out into their own package, A’, and the appropriate dependencies were added.</a:t>
            </a:r>
            <a:endParaRPr lang="en-US" altLang="zh-CN" sz="1000" dirty="0">
              <a:latin typeface="ZapfHumnst BT" pitchFamily="34" charset="0"/>
            </a:endParaRPr>
          </a:p>
          <a:p>
            <a:pPr marL="224155" lvl="1" indent="-112395"/>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5 - Architectural Analysis</a:t>
            </a:r>
            <a:endParaRPr lang="en-US" altLang="zh-CN">
              <a:latin typeface="ZapfHumnst BT" pitchFamily="34" charset="0"/>
            </a:endParaRPr>
          </a:p>
        </p:txBody>
      </p:sp>
      <p:sp>
        <p:nvSpPr>
          <p:cNvPr id="357378" name="Rectangle 2"/>
          <p:cNvSpPr>
            <a:spLocks noGrp="1" noRot="1" noChangeAspect="1" noChangeArrowheads="1"/>
          </p:cNvSpPr>
          <p:nvPr>
            <p:ph type="sldImg"/>
          </p:nvPr>
        </p:nvSpPr>
        <p:spPr bwMode="auto">
          <a:xfrm>
            <a:off x="2501900" y="825500"/>
            <a:ext cx="4041775" cy="3032125"/>
          </a:xfrm>
          <a:prstGeom prst="rect">
            <a:avLst/>
          </a:prstGeom>
          <a:solidFill>
            <a:srgbClr val="FFFFFF"/>
          </a:solidFill>
          <a:ln>
            <a:solidFill>
              <a:srgbClr val="000000"/>
            </a:solidFill>
            <a:miter lim="800000"/>
          </a:ln>
        </p:spPr>
      </p:sp>
      <p:sp>
        <p:nvSpPr>
          <p:cNvPr id="357379" name="Rectangle 3"/>
          <p:cNvSpPr>
            <a:spLocks noGrp="1" noChangeArrowheads="1"/>
          </p:cNvSpPr>
          <p:nvPr>
            <p:ph type="body" idx="1"/>
          </p:nvPr>
        </p:nvSpPr>
        <p:spPr bwMode="auto">
          <a:xfrm>
            <a:off x="2494101" y="4045784"/>
            <a:ext cx="3972546" cy="3938041"/>
          </a:xfrm>
          <a:prstGeom prst="rect">
            <a:avLst/>
          </a:prstGeom>
          <a:noFill/>
          <a:ln>
            <a:miter lim="800000"/>
          </a:ln>
        </p:spPr>
        <p:txBody>
          <a:bodyPr/>
          <a:lstStyle/>
          <a:p>
            <a:r>
              <a:rPr lang="en-US" altLang="zh-CN" sz="1000" dirty="0">
                <a:latin typeface="ZapfHumnst BT" pitchFamily="34" charset="0"/>
              </a:rPr>
              <a:t>Early in the software development lifecycle, it is important to define the modeling conventions that everyone on the project should use.  The modeling conventions ensure that the representation of the architecture and design are consistent across teams and iterations.</a:t>
            </a:r>
            <a:endParaRPr lang="en-US" altLang="zh-CN" sz="1000" dirty="0">
              <a:latin typeface="ZapfHumnst BT" pitchFamily="34" charset="0"/>
            </a:endParaRPr>
          </a:p>
          <a:p>
            <a:endParaRPr lang="en-US" altLang="zh-CN" sz="1000" dirty="0">
              <a:latin typeface="ZapfHumnst BT" pitchFamily="34" charset="0"/>
            </a:endParaRPr>
          </a:p>
          <a:p>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CE2E0A07-2B26-4473-8E59-7E5EA7D07096}"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1950"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3125"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lstStyle>
          <a:p>
            <a:fld id="{CE2E0A07-2B26-4473-8E59-7E5EA7D07096}" type="slidenum">
              <a:rPr lang="en-US" altLang="zh-CN" smtClean="0"/>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CE2E0A07-2B26-4473-8E59-7E5EA7D07096}"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276872"/>
            <a:ext cx="8915400" cy="720725"/>
          </a:xfrm>
        </p:spPr>
        <p:txBody>
          <a:bodyPr>
            <a:normAutofit fontScale="90000"/>
          </a:bodyPr>
          <a:lstStyle/>
          <a:p>
            <a:r>
              <a:rPr lang="en-US" altLang="zh-CN" sz="5600" b="1" dirty="0">
                <a:latin typeface="Arial" panose="020B0604020202020204" pitchFamily="34" charset="0"/>
                <a:ea typeface="Gungsuh" panose="02030600000101010101" pitchFamily="18" charset="-127"/>
              </a:rPr>
              <a:t>Object-Oriented Analysis and </a:t>
            </a:r>
            <a:r>
              <a:rPr lang="en-US" altLang="zh-CN" sz="5600" b="1" dirty="0" smtClean="0">
                <a:latin typeface="Arial" panose="020B0604020202020204" pitchFamily="34" charset="0"/>
                <a:ea typeface="Gungsuh" panose="02030600000101010101" pitchFamily="18" charset="-127"/>
              </a:rPr>
              <a:t>Design with UML</a:t>
            </a:r>
            <a:br>
              <a:rPr lang="en-US" altLang="zh-CN" sz="5600" b="1" dirty="0">
                <a:latin typeface="Arial" panose="020B0604020202020204" pitchFamily="34" charset="0"/>
                <a:ea typeface="Gungsuh" panose="02030600000101010101" pitchFamily="18" charset="-127"/>
              </a:rPr>
            </a:br>
            <a:endParaRPr lang="en-US" altLang="zh-CN" sz="2600" b="1" dirty="0">
              <a:latin typeface="Arial" panose="020B0604020202020204" pitchFamily="34" charset="0"/>
              <a:ea typeface="Gungsuh" panose="02030600000101010101" pitchFamily="18" charset="-127"/>
            </a:endParaRPr>
          </a:p>
        </p:txBody>
      </p:sp>
      <p:sp>
        <p:nvSpPr>
          <p:cNvPr id="2051" name="Rectangle 3"/>
          <p:cNvSpPr>
            <a:spLocks noGrp="1" noChangeArrowheads="1"/>
          </p:cNvSpPr>
          <p:nvPr>
            <p:ph type="subTitle" idx="1"/>
          </p:nvPr>
        </p:nvSpPr>
        <p:spPr>
          <a:xfrm>
            <a:off x="971600" y="3717032"/>
            <a:ext cx="7572428" cy="936625"/>
          </a:xfrm>
        </p:spPr>
        <p:txBody>
          <a:bodyPr/>
          <a:lstStyle/>
          <a:p>
            <a:pPr>
              <a:lnSpc>
                <a:spcPct val="80000"/>
              </a:lnSpc>
            </a:pPr>
            <a:r>
              <a:rPr lang="en-US" altLang="zh-CN" sz="3400" smtClean="0"/>
              <a:t>Lecture 7 </a:t>
            </a:r>
            <a:r>
              <a:rPr lang="en-US" altLang="zh-CN" sz="3400" dirty="0" smtClean="0"/>
              <a:t>Architectural Analysis</a:t>
            </a:r>
            <a:endParaRPr lang="en-US" altLang="zh-CN" sz="2100" dirty="0"/>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Rectangle 4"/>
          <p:cNvSpPr>
            <a:spLocks noGrp="1" noChangeArrowheads="1"/>
          </p:cNvSpPr>
          <p:nvPr>
            <p:ph idx="1"/>
          </p:nvPr>
        </p:nvSpPr>
        <p:spPr/>
        <p:txBody>
          <a:bodyPr/>
          <a:lstStyle/>
          <a:p>
            <a:r>
              <a:rPr lang="en-US" altLang="zh-CN" dirty="0">
                <a:solidFill>
                  <a:schemeClr val="folHlink"/>
                </a:solidFill>
                <a:ea typeface="宋体" panose="02010600030101010101" pitchFamily="2" charset="-122"/>
              </a:rPr>
              <a:t>Key Concepts</a:t>
            </a:r>
            <a:endParaRPr lang="en-US" altLang="zh-CN" dirty="0">
              <a:solidFill>
                <a:schemeClr val="folHlink"/>
              </a:solidFill>
              <a:ea typeface="宋体" panose="02010600030101010101" pitchFamily="2" charset="-122"/>
            </a:endParaRPr>
          </a:p>
          <a:p>
            <a:r>
              <a:rPr lang="en-US" altLang="zh-CN" dirty="0">
                <a:ea typeface="宋体" panose="02010600030101010101" pitchFamily="2" charset="-122"/>
              </a:rPr>
              <a:t>Define the High-Level Organization of the model</a:t>
            </a:r>
            <a:endParaRPr lang="en-US" altLang="zh-CN" dirty="0">
              <a:ea typeface="宋体" panose="02010600030101010101" pitchFamily="2" charset="-122"/>
            </a:endParaRPr>
          </a:p>
          <a:p>
            <a:r>
              <a:rPr lang="en-US" altLang="zh-CN" dirty="0">
                <a:solidFill>
                  <a:schemeClr val="folHlink"/>
                </a:solidFill>
                <a:ea typeface="宋体" panose="02010600030101010101" pitchFamily="2" charset="-122"/>
              </a:rPr>
              <a:t>Identify Analysis mechanisms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Identify Key Abstractions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Create Use-Case Realizations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Checkpoints</a:t>
            </a:r>
            <a:endParaRPr lang="en-US" altLang="zh-CN" dirty="0">
              <a:solidFill>
                <a:schemeClr val="folHlink"/>
              </a:solidFill>
              <a:ea typeface="宋体" panose="02010600030101010101" pitchFamily="2" charset="-122"/>
            </a:endParaRPr>
          </a:p>
        </p:txBody>
      </p:sp>
      <p:sp>
        <p:nvSpPr>
          <p:cNvPr id="356355" name="Rectangle 3"/>
          <p:cNvSpPr>
            <a:spLocks noGrp="1" noChangeArrowheads="1"/>
          </p:cNvSpPr>
          <p:nvPr>
            <p:ph type="title"/>
          </p:nvPr>
        </p:nvSpPr>
        <p:spPr/>
        <p:txBody>
          <a:bodyPr/>
          <a:lstStyle/>
          <a:p>
            <a:r>
              <a:rPr lang="en-US" altLang="zh-CN">
                <a:ea typeface="宋体" panose="02010600030101010101" pitchFamily="2" charset="-122"/>
              </a:rPr>
              <a:t>Architectural Analysis Steps</a:t>
            </a:r>
            <a:endParaRPr lang="en-US" altLang="zh-CN">
              <a:ea typeface="宋体" panose="02010600030101010101" pitchFamily="2" charset="-122"/>
            </a:endParaRPr>
          </a:p>
        </p:txBody>
      </p:sp>
      <p:sp>
        <p:nvSpPr>
          <p:cNvPr id="356357" name="AutoShape 5"/>
          <p:cNvSpPr>
            <a:spLocks noChangeArrowheads="1"/>
          </p:cNvSpPr>
          <p:nvPr/>
        </p:nvSpPr>
        <p:spPr bwMode="auto">
          <a:xfrm>
            <a:off x="280721" y="2047868"/>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2" name="Group 337"/>
          <p:cNvGrpSpPr/>
          <p:nvPr/>
        </p:nvGrpSpPr>
        <p:grpSpPr bwMode="auto">
          <a:xfrm>
            <a:off x="5905500" y="4343400"/>
            <a:ext cx="2728913" cy="1771650"/>
            <a:chOff x="3880" y="2752"/>
            <a:chExt cx="1719" cy="1116"/>
          </a:xfrm>
        </p:grpSpPr>
        <p:sp>
          <p:nvSpPr>
            <p:cNvPr id="356407" name="Freeform 55"/>
            <p:cNvSpPr/>
            <p:nvPr/>
          </p:nvSpPr>
          <p:spPr bwMode="auto">
            <a:xfrm>
              <a:off x="3892" y="3339"/>
              <a:ext cx="1699" cy="459"/>
            </a:xfrm>
            <a:custGeom>
              <a:avLst/>
              <a:gdLst/>
              <a:ahLst/>
              <a:cxnLst>
                <a:cxn ang="0">
                  <a:pos x="5" y="139"/>
                </a:cxn>
                <a:cxn ang="0">
                  <a:pos x="27" y="874"/>
                </a:cxn>
                <a:cxn ang="0">
                  <a:pos x="2842" y="881"/>
                </a:cxn>
                <a:cxn ang="0">
                  <a:pos x="3280" y="919"/>
                </a:cxn>
                <a:cxn ang="0">
                  <a:pos x="3371" y="912"/>
                </a:cxn>
                <a:cxn ang="0">
                  <a:pos x="3390" y="665"/>
                </a:cxn>
                <a:cxn ang="0">
                  <a:pos x="3397" y="71"/>
                </a:cxn>
                <a:cxn ang="0">
                  <a:pos x="0" y="0"/>
                </a:cxn>
                <a:cxn ang="0">
                  <a:pos x="5" y="139"/>
                </a:cxn>
                <a:cxn ang="0">
                  <a:pos x="5" y="139"/>
                </a:cxn>
              </a:cxnLst>
              <a:rect l="0" t="0" r="r" b="b"/>
              <a:pathLst>
                <a:path w="3397" h="919">
                  <a:moveTo>
                    <a:pt x="5" y="139"/>
                  </a:moveTo>
                  <a:lnTo>
                    <a:pt x="27" y="874"/>
                  </a:lnTo>
                  <a:lnTo>
                    <a:pt x="2842" y="881"/>
                  </a:lnTo>
                  <a:lnTo>
                    <a:pt x="3280" y="919"/>
                  </a:lnTo>
                  <a:lnTo>
                    <a:pt x="3371" y="912"/>
                  </a:lnTo>
                  <a:lnTo>
                    <a:pt x="3390" y="665"/>
                  </a:lnTo>
                  <a:lnTo>
                    <a:pt x="3397" y="71"/>
                  </a:lnTo>
                  <a:lnTo>
                    <a:pt x="0" y="0"/>
                  </a:lnTo>
                  <a:lnTo>
                    <a:pt x="5" y="139"/>
                  </a:lnTo>
                  <a:lnTo>
                    <a:pt x="5" y="139"/>
                  </a:lnTo>
                  <a:close/>
                </a:path>
              </a:pathLst>
            </a:custGeom>
            <a:solidFill>
              <a:srgbClr val="F7FFFF"/>
            </a:solidFill>
            <a:ln w="9525">
              <a:noFill/>
              <a:round/>
            </a:ln>
          </p:spPr>
          <p:txBody>
            <a:bodyPr/>
            <a:lstStyle/>
            <a:p>
              <a:endParaRPr lang="en-US"/>
            </a:p>
          </p:txBody>
        </p:sp>
        <p:sp>
          <p:nvSpPr>
            <p:cNvPr id="356408" name="Freeform 56"/>
            <p:cNvSpPr/>
            <p:nvPr/>
          </p:nvSpPr>
          <p:spPr bwMode="auto">
            <a:xfrm>
              <a:off x="3894" y="3185"/>
              <a:ext cx="1701" cy="269"/>
            </a:xfrm>
            <a:custGeom>
              <a:avLst/>
              <a:gdLst/>
              <a:ahLst/>
              <a:cxnLst>
                <a:cxn ang="0">
                  <a:pos x="14" y="0"/>
                </a:cxn>
                <a:cxn ang="0">
                  <a:pos x="0" y="537"/>
                </a:cxn>
                <a:cxn ang="0">
                  <a:pos x="3400" y="537"/>
                </a:cxn>
                <a:cxn ang="0">
                  <a:pos x="3385" y="7"/>
                </a:cxn>
                <a:cxn ang="0">
                  <a:pos x="14" y="0"/>
                </a:cxn>
                <a:cxn ang="0">
                  <a:pos x="14" y="0"/>
                </a:cxn>
              </a:cxnLst>
              <a:rect l="0" t="0" r="r" b="b"/>
              <a:pathLst>
                <a:path w="3400" h="537">
                  <a:moveTo>
                    <a:pt x="14" y="0"/>
                  </a:moveTo>
                  <a:lnTo>
                    <a:pt x="0" y="537"/>
                  </a:lnTo>
                  <a:lnTo>
                    <a:pt x="3400" y="537"/>
                  </a:lnTo>
                  <a:lnTo>
                    <a:pt x="3385" y="7"/>
                  </a:lnTo>
                  <a:lnTo>
                    <a:pt x="14" y="0"/>
                  </a:lnTo>
                  <a:lnTo>
                    <a:pt x="14" y="0"/>
                  </a:lnTo>
                  <a:close/>
                </a:path>
              </a:pathLst>
            </a:custGeom>
            <a:solidFill>
              <a:srgbClr val="E8FFFF"/>
            </a:solidFill>
            <a:ln w="9525">
              <a:noFill/>
              <a:round/>
            </a:ln>
          </p:spPr>
          <p:txBody>
            <a:bodyPr/>
            <a:lstStyle/>
            <a:p>
              <a:endParaRPr lang="en-US"/>
            </a:p>
          </p:txBody>
        </p:sp>
        <p:sp>
          <p:nvSpPr>
            <p:cNvPr id="356409" name="Freeform 57"/>
            <p:cNvSpPr/>
            <p:nvPr/>
          </p:nvSpPr>
          <p:spPr bwMode="auto">
            <a:xfrm>
              <a:off x="3894" y="3079"/>
              <a:ext cx="1701" cy="157"/>
            </a:xfrm>
            <a:custGeom>
              <a:avLst/>
              <a:gdLst/>
              <a:ahLst/>
              <a:cxnLst>
                <a:cxn ang="0">
                  <a:pos x="7" y="7"/>
                </a:cxn>
                <a:cxn ang="0">
                  <a:pos x="0" y="314"/>
                </a:cxn>
                <a:cxn ang="0">
                  <a:pos x="3400" y="314"/>
                </a:cxn>
                <a:cxn ang="0">
                  <a:pos x="3380" y="0"/>
                </a:cxn>
                <a:cxn ang="0">
                  <a:pos x="7" y="7"/>
                </a:cxn>
                <a:cxn ang="0">
                  <a:pos x="7" y="7"/>
                </a:cxn>
              </a:cxnLst>
              <a:rect l="0" t="0" r="r" b="b"/>
              <a:pathLst>
                <a:path w="3400" h="314">
                  <a:moveTo>
                    <a:pt x="7" y="7"/>
                  </a:moveTo>
                  <a:lnTo>
                    <a:pt x="0" y="314"/>
                  </a:lnTo>
                  <a:lnTo>
                    <a:pt x="3400" y="314"/>
                  </a:lnTo>
                  <a:lnTo>
                    <a:pt x="3380" y="0"/>
                  </a:lnTo>
                  <a:lnTo>
                    <a:pt x="7" y="7"/>
                  </a:lnTo>
                  <a:lnTo>
                    <a:pt x="7" y="7"/>
                  </a:lnTo>
                  <a:close/>
                </a:path>
              </a:pathLst>
            </a:custGeom>
            <a:solidFill>
              <a:srgbClr val="D1FFFF"/>
            </a:solidFill>
            <a:ln w="9525">
              <a:noFill/>
              <a:round/>
            </a:ln>
          </p:spPr>
          <p:txBody>
            <a:bodyPr/>
            <a:lstStyle/>
            <a:p>
              <a:endParaRPr lang="en-US"/>
            </a:p>
          </p:txBody>
        </p:sp>
        <p:sp>
          <p:nvSpPr>
            <p:cNvPr id="356410" name="Freeform 58"/>
            <p:cNvSpPr/>
            <p:nvPr/>
          </p:nvSpPr>
          <p:spPr bwMode="auto">
            <a:xfrm>
              <a:off x="3901" y="2988"/>
              <a:ext cx="1684" cy="131"/>
            </a:xfrm>
            <a:custGeom>
              <a:avLst/>
              <a:gdLst/>
              <a:ahLst/>
              <a:cxnLst>
                <a:cxn ang="0">
                  <a:pos x="8" y="0"/>
                </a:cxn>
                <a:cxn ang="0">
                  <a:pos x="0" y="262"/>
                </a:cxn>
                <a:cxn ang="0">
                  <a:pos x="3366" y="262"/>
                </a:cxn>
                <a:cxn ang="0">
                  <a:pos x="3366" y="46"/>
                </a:cxn>
                <a:cxn ang="0">
                  <a:pos x="8" y="0"/>
                </a:cxn>
                <a:cxn ang="0">
                  <a:pos x="8" y="0"/>
                </a:cxn>
              </a:cxnLst>
              <a:rect l="0" t="0" r="r" b="b"/>
              <a:pathLst>
                <a:path w="3366" h="262">
                  <a:moveTo>
                    <a:pt x="8" y="0"/>
                  </a:moveTo>
                  <a:lnTo>
                    <a:pt x="0" y="262"/>
                  </a:lnTo>
                  <a:lnTo>
                    <a:pt x="3366" y="262"/>
                  </a:lnTo>
                  <a:lnTo>
                    <a:pt x="3366" y="46"/>
                  </a:lnTo>
                  <a:lnTo>
                    <a:pt x="8" y="0"/>
                  </a:lnTo>
                  <a:lnTo>
                    <a:pt x="8" y="0"/>
                  </a:lnTo>
                  <a:close/>
                </a:path>
              </a:pathLst>
            </a:custGeom>
            <a:solidFill>
              <a:srgbClr val="B3FFFF"/>
            </a:solidFill>
            <a:ln w="9525">
              <a:noFill/>
              <a:round/>
            </a:ln>
          </p:spPr>
          <p:txBody>
            <a:bodyPr/>
            <a:lstStyle/>
            <a:p>
              <a:endParaRPr lang="en-US"/>
            </a:p>
          </p:txBody>
        </p:sp>
        <p:sp>
          <p:nvSpPr>
            <p:cNvPr id="356411" name="Freeform 59"/>
            <p:cNvSpPr/>
            <p:nvPr/>
          </p:nvSpPr>
          <p:spPr bwMode="auto">
            <a:xfrm>
              <a:off x="3905" y="2920"/>
              <a:ext cx="1682" cy="123"/>
            </a:xfrm>
            <a:custGeom>
              <a:avLst/>
              <a:gdLst/>
              <a:ahLst/>
              <a:cxnLst>
                <a:cxn ang="0">
                  <a:pos x="19" y="0"/>
                </a:cxn>
                <a:cxn ang="0">
                  <a:pos x="0" y="246"/>
                </a:cxn>
                <a:cxn ang="0">
                  <a:pos x="3363" y="246"/>
                </a:cxn>
                <a:cxn ang="0">
                  <a:pos x="3344" y="45"/>
                </a:cxn>
                <a:cxn ang="0">
                  <a:pos x="19" y="0"/>
                </a:cxn>
                <a:cxn ang="0">
                  <a:pos x="19" y="0"/>
                </a:cxn>
              </a:cxnLst>
              <a:rect l="0" t="0" r="r" b="b"/>
              <a:pathLst>
                <a:path w="3363" h="246">
                  <a:moveTo>
                    <a:pt x="19" y="0"/>
                  </a:moveTo>
                  <a:lnTo>
                    <a:pt x="0" y="246"/>
                  </a:lnTo>
                  <a:lnTo>
                    <a:pt x="3363" y="246"/>
                  </a:lnTo>
                  <a:lnTo>
                    <a:pt x="3344" y="45"/>
                  </a:lnTo>
                  <a:lnTo>
                    <a:pt x="19" y="0"/>
                  </a:lnTo>
                  <a:lnTo>
                    <a:pt x="19" y="0"/>
                  </a:lnTo>
                  <a:close/>
                </a:path>
              </a:pathLst>
            </a:custGeom>
            <a:solidFill>
              <a:srgbClr val="A0E5F7"/>
            </a:solidFill>
            <a:ln w="9525">
              <a:noFill/>
              <a:round/>
            </a:ln>
          </p:spPr>
          <p:txBody>
            <a:bodyPr/>
            <a:lstStyle/>
            <a:p>
              <a:endParaRPr lang="en-US"/>
            </a:p>
          </p:txBody>
        </p:sp>
        <p:sp>
          <p:nvSpPr>
            <p:cNvPr id="356412" name="Freeform 60"/>
            <p:cNvSpPr/>
            <p:nvPr/>
          </p:nvSpPr>
          <p:spPr bwMode="auto">
            <a:xfrm>
              <a:off x="3901" y="2877"/>
              <a:ext cx="1677" cy="91"/>
            </a:xfrm>
            <a:custGeom>
              <a:avLst/>
              <a:gdLst/>
              <a:ahLst/>
              <a:cxnLst>
                <a:cxn ang="0">
                  <a:pos x="20" y="0"/>
                </a:cxn>
                <a:cxn ang="0">
                  <a:pos x="0" y="182"/>
                </a:cxn>
                <a:cxn ang="0">
                  <a:pos x="3352" y="182"/>
                </a:cxn>
                <a:cxn ang="0">
                  <a:pos x="3345" y="19"/>
                </a:cxn>
                <a:cxn ang="0">
                  <a:pos x="20" y="0"/>
                </a:cxn>
                <a:cxn ang="0">
                  <a:pos x="20" y="0"/>
                </a:cxn>
              </a:cxnLst>
              <a:rect l="0" t="0" r="r" b="b"/>
              <a:pathLst>
                <a:path w="3352" h="182">
                  <a:moveTo>
                    <a:pt x="20" y="0"/>
                  </a:moveTo>
                  <a:lnTo>
                    <a:pt x="0" y="182"/>
                  </a:lnTo>
                  <a:lnTo>
                    <a:pt x="3352" y="182"/>
                  </a:lnTo>
                  <a:lnTo>
                    <a:pt x="3345" y="19"/>
                  </a:lnTo>
                  <a:lnTo>
                    <a:pt x="20" y="0"/>
                  </a:lnTo>
                  <a:lnTo>
                    <a:pt x="20" y="0"/>
                  </a:lnTo>
                  <a:close/>
                </a:path>
              </a:pathLst>
            </a:custGeom>
            <a:solidFill>
              <a:srgbClr val="8FCCF0"/>
            </a:solidFill>
            <a:ln w="9525">
              <a:noFill/>
              <a:round/>
            </a:ln>
          </p:spPr>
          <p:txBody>
            <a:bodyPr/>
            <a:lstStyle/>
            <a:p>
              <a:endParaRPr lang="en-US"/>
            </a:p>
          </p:txBody>
        </p:sp>
        <p:sp>
          <p:nvSpPr>
            <p:cNvPr id="356413" name="Freeform 61"/>
            <p:cNvSpPr/>
            <p:nvPr/>
          </p:nvSpPr>
          <p:spPr bwMode="auto">
            <a:xfrm>
              <a:off x="3908" y="2823"/>
              <a:ext cx="1673" cy="97"/>
            </a:xfrm>
            <a:custGeom>
              <a:avLst/>
              <a:gdLst/>
              <a:ahLst/>
              <a:cxnLst>
                <a:cxn ang="0">
                  <a:pos x="21" y="0"/>
                </a:cxn>
                <a:cxn ang="0">
                  <a:pos x="0" y="193"/>
                </a:cxn>
                <a:cxn ang="0">
                  <a:pos x="3346" y="193"/>
                </a:cxn>
                <a:cxn ang="0">
                  <a:pos x="3301" y="34"/>
                </a:cxn>
                <a:cxn ang="0">
                  <a:pos x="21" y="0"/>
                </a:cxn>
                <a:cxn ang="0">
                  <a:pos x="21" y="0"/>
                </a:cxn>
              </a:cxnLst>
              <a:rect l="0" t="0" r="r" b="b"/>
              <a:pathLst>
                <a:path w="3346" h="193">
                  <a:moveTo>
                    <a:pt x="21" y="0"/>
                  </a:moveTo>
                  <a:lnTo>
                    <a:pt x="0" y="193"/>
                  </a:lnTo>
                  <a:lnTo>
                    <a:pt x="3346" y="193"/>
                  </a:lnTo>
                  <a:lnTo>
                    <a:pt x="3301" y="34"/>
                  </a:lnTo>
                  <a:lnTo>
                    <a:pt x="21" y="0"/>
                  </a:lnTo>
                  <a:lnTo>
                    <a:pt x="21" y="0"/>
                  </a:lnTo>
                  <a:close/>
                </a:path>
              </a:pathLst>
            </a:custGeom>
            <a:solidFill>
              <a:srgbClr val="7DB2E8"/>
            </a:solidFill>
            <a:ln w="9525">
              <a:noFill/>
              <a:round/>
            </a:ln>
          </p:spPr>
          <p:txBody>
            <a:bodyPr/>
            <a:lstStyle/>
            <a:p>
              <a:endParaRPr lang="en-US"/>
            </a:p>
          </p:txBody>
        </p:sp>
        <p:sp>
          <p:nvSpPr>
            <p:cNvPr id="356414" name="Freeform 62"/>
            <p:cNvSpPr/>
            <p:nvPr/>
          </p:nvSpPr>
          <p:spPr bwMode="auto">
            <a:xfrm>
              <a:off x="3916" y="2774"/>
              <a:ext cx="1665" cy="93"/>
            </a:xfrm>
            <a:custGeom>
              <a:avLst/>
              <a:gdLst/>
              <a:ahLst/>
              <a:cxnLst>
                <a:cxn ang="0">
                  <a:pos x="1665" y="93"/>
                </a:cxn>
                <a:cxn ang="0">
                  <a:pos x="1590" y="26"/>
                </a:cxn>
                <a:cxn ang="0">
                  <a:pos x="711" y="0"/>
                </a:cxn>
                <a:cxn ang="0">
                  <a:pos x="13" y="14"/>
                </a:cxn>
                <a:cxn ang="0">
                  <a:pos x="0" y="90"/>
                </a:cxn>
                <a:cxn ang="0">
                  <a:pos x="1665" y="93"/>
                </a:cxn>
              </a:cxnLst>
              <a:rect l="0" t="0" r="r" b="b"/>
              <a:pathLst>
                <a:path w="1665" h="93">
                  <a:moveTo>
                    <a:pt x="1665" y="93"/>
                  </a:moveTo>
                  <a:lnTo>
                    <a:pt x="1590" y="26"/>
                  </a:lnTo>
                  <a:lnTo>
                    <a:pt x="711" y="0"/>
                  </a:lnTo>
                  <a:lnTo>
                    <a:pt x="13" y="14"/>
                  </a:lnTo>
                  <a:lnTo>
                    <a:pt x="0" y="90"/>
                  </a:lnTo>
                  <a:lnTo>
                    <a:pt x="1665" y="93"/>
                  </a:lnTo>
                  <a:close/>
                </a:path>
              </a:pathLst>
            </a:custGeom>
            <a:solidFill>
              <a:srgbClr val="6D99E0"/>
            </a:solidFill>
            <a:ln w="9525">
              <a:noFill/>
              <a:round/>
            </a:ln>
          </p:spPr>
          <p:txBody>
            <a:bodyPr/>
            <a:lstStyle/>
            <a:p>
              <a:endParaRPr lang="en-US"/>
            </a:p>
          </p:txBody>
        </p:sp>
        <p:sp>
          <p:nvSpPr>
            <p:cNvPr id="356415" name="Freeform 63"/>
            <p:cNvSpPr/>
            <p:nvPr/>
          </p:nvSpPr>
          <p:spPr bwMode="auto">
            <a:xfrm>
              <a:off x="3964" y="2882"/>
              <a:ext cx="1551" cy="923"/>
            </a:xfrm>
            <a:custGeom>
              <a:avLst/>
              <a:gdLst/>
              <a:ahLst/>
              <a:cxnLst>
                <a:cxn ang="0">
                  <a:pos x="2" y="1821"/>
                </a:cxn>
                <a:cxn ang="0">
                  <a:pos x="3102" y="1845"/>
                </a:cxn>
                <a:cxn ang="0">
                  <a:pos x="3102" y="903"/>
                </a:cxn>
                <a:cxn ang="0">
                  <a:pos x="2846" y="903"/>
                </a:cxn>
                <a:cxn ang="0">
                  <a:pos x="2846" y="1190"/>
                </a:cxn>
                <a:cxn ang="0">
                  <a:pos x="2671" y="1190"/>
                </a:cxn>
                <a:cxn ang="0">
                  <a:pos x="2671" y="444"/>
                </a:cxn>
                <a:cxn ang="0">
                  <a:pos x="2475" y="248"/>
                </a:cxn>
                <a:cxn ang="0">
                  <a:pos x="2249" y="444"/>
                </a:cxn>
                <a:cxn ang="0">
                  <a:pos x="1975" y="444"/>
                </a:cxn>
                <a:cxn ang="0">
                  <a:pos x="1975" y="288"/>
                </a:cxn>
                <a:cxn ang="0">
                  <a:pos x="1654" y="288"/>
                </a:cxn>
                <a:cxn ang="0">
                  <a:pos x="1654" y="607"/>
                </a:cxn>
                <a:cxn ang="0">
                  <a:pos x="1490" y="607"/>
                </a:cxn>
                <a:cxn ang="0">
                  <a:pos x="1490" y="0"/>
                </a:cxn>
                <a:cxn ang="0">
                  <a:pos x="874" y="0"/>
                </a:cxn>
                <a:cxn ang="0">
                  <a:pos x="874" y="343"/>
                </a:cxn>
                <a:cxn ang="0">
                  <a:pos x="797" y="341"/>
                </a:cxn>
                <a:cxn ang="0">
                  <a:pos x="826" y="96"/>
                </a:cxn>
                <a:cxn ang="0">
                  <a:pos x="615" y="39"/>
                </a:cxn>
                <a:cxn ang="0">
                  <a:pos x="615" y="211"/>
                </a:cxn>
                <a:cxn ang="0">
                  <a:pos x="471" y="214"/>
                </a:cxn>
                <a:cxn ang="0">
                  <a:pos x="471" y="55"/>
                </a:cxn>
                <a:cxn ang="0">
                  <a:pos x="168" y="55"/>
                </a:cxn>
                <a:cxn ang="0">
                  <a:pos x="171" y="644"/>
                </a:cxn>
                <a:cxn ang="0">
                  <a:pos x="0" y="644"/>
                </a:cxn>
                <a:cxn ang="0">
                  <a:pos x="2" y="1821"/>
                </a:cxn>
                <a:cxn ang="0">
                  <a:pos x="2" y="1821"/>
                </a:cxn>
              </a:cxnLst>
              <a:rect l="0" t="0" r="r" b="b"/>
              <a:pathLst>
                <a:path w="3102" h="1845">
                  <a:moveTo>
                    <a:pt x="2" y="1821"/>
                  </a:moveTo>
                  <a:lnTo>
                    <a:pt x="3102" y="1845"/>
                  </a:lnTo>
                  <a:lnTo>
                    <a:pt x="3102" y="903"/>
                  </a:lnTo>
                  <a:lnTo>
                    <a:pt x="2846" y="903"/>
                  </a:lnTo>
                  <a:lnTo>
                    <a:pt x="2846" y="1190"/>
                  </a:lnTo>
                  <a:lnTo>
                    <a:pt x="2671" y="1190"/>
                  </a:lnTo>
                  <a:lnTo>
                    <a:pt x="2671" y="444"/>
                  </a:lnTo>
                  <a:lnTo>
                    <a:pt x="2475" y="248"/>
                  </a:lnTo>
                  <a:lnTo>
                    <a:pt x="2249" y="444"/>
                  </a:lnTo>
                  <a:lnTo>
                    <a:pt x="1975" y="444"/>
                  </a:lnTo>
                  <a:lnTo>
                    <a:pt x="1975" y="288"/>
                  </a:lnTo>
                  <a:lnTo>
                    <a:pt x="1654" y="288"/>
                  </a:lnTo>
                  <a:lnTo>
                    <a:pt x="1654" y="607"/>
                  </a:lnTo>
                  <a:lnTo>
                    <a:pt x="1490" y="607"/>
                  </a:lnTo>
                  <a:lnTo>
                    <a:pt x="1490" y="0"/>
                  </a:lnTo>
                  <a:lnTo>
                    <a:pt x="874" y="0"/>
                  </a:lnTo>
                  <a:lnTo>
                    <a:pt x="874" y="343"/>
                  </a:lnTo>
                  <a:lnTo>
                    <a:pt x="797" y="341"/>
                  </a:lnTo>
                  <a:lnTo>
                    <a:pt x="826" y="96"/>
                  </a:lnTo>
                  <a:lnTo>
                    <a:pt x="615" y="39"/>
                  </a:lnTo>
                  <a:lnTo>
                    <a:pt x="615" y="211"/>
                  </a:lnTo>
                  <a:lnTo>
                    <a:pt x="471" y="214"/>
                  </a:lnTo>
                  <a:lnTo>
                    <a:pt x="471" y="55"/>
                  </a:lnTo>
                  <a:lnTo>
                    <a:pt x="168" y="55"/>
                  </a:lnTo>
                  <a:lnTo>
                    <a:pt x="171" y="644"/>
                  </a:lnTo>
                  <a:lnTo>
                    <a:pt x="0" y="644"/>
                  </a:lnTo>
                  <a:lnTo>
                    <a:pt x="2" y="1821"/>
                  </a:lnTo>
                  <a:lnTo>
                    <a:pt x="2" y="1821"/>
                  </a:lnTo>
                  <a:close/>
                </a:path>
              </a:pathLst>
            </a:custGeom>
            <a:solidFill>
              <a:srgbClr val="E6B380"/>
            </a:solidFill>
            <a:ln w="9525">
              <a:noFill/>
              <a:round/>
            </a:ln>
          </p:spPr>
          <p:txBody>
            <a:bodyPr/>
            <a:lstStyle/>
            <a:p>
              <a:endParaRPr lang="en-US"/>
            </a:p>
          </p:txBody>
        </p:sp>
        <p:sp>
          <p:nvSpPr>
            <p:cNvPr id="356416" name="Freeform 64"/>
            <p:cNvSpPr/>
            <p:nvPr/>
          </p:nvSpPr>
          <p:spPr bwMode="auto">
            <a:xfrm>
              <a:off x="4024" y="3146"/>
              <a:ext cx="1423" cy="662"/>
            </a:xfrm>
            <a:custGeom>
              <a:avLst/>
              <a:gdLst/>
              <a:ahLst/>
              <a:cxnLst>
                <a:cxn ang="0">
                  <a:pos x="1001" y="177"/>
                </a:cxn>
                <a:cxn ang="0">
                  <a:pos x="1637" y="177"/>
                </a:cxn>
                <a:cxn ang="0">
                  <a:pos x="1637" y="0"/>
                </a:cxn>
                <a:cxn ang="0">
                  <a:pos x="1991" y="0"/>
                </a:cxn>
                <a:cxn ang="0">
                  <a:pos x="1991" y="196"/>
                </a:cxn>
                <a:cxn ang="0">
                  <a:pos x="2078" y="196"/>
                </a:cxn>
                <a:cxn ang="0">
                  <a:pos x="2078" y="113"/>
                </a:cxn>
                <a:cxn ang="0">
                  <a:pos x="2189" y="113"/>
                </a:cxn>
                <a:cxn ang="0">
                  <a:pos x="2189" y="507"/>
                </a:cxn>
                <a:cxn ang="0">
                  <a:pos x="2393" y="507"/>
                </a:cxn>
                <a:cxn ang="0">
                  <a:pos x="2393" y="854"/>
                </a:cxn>
                <a:cxn ang="0">
                  <a:pos x="2681" y="854"/>
                </a:cxn>
                <a:cxn ang="0">
                  <a:pos x="2681" y="710"/>
                </a:cxn>
                <a:cxn ang="0">
                  <a:pos x="2847" y="710"/>
                </a:cxn>
                <a:cxn ang="0">
                  <a:pos x="2847" y="1322"/>
                </a:cxn>
                <a:cxn ang="0">
                  <a:pos x="0" y="1281"/>
                </a:cxn>
                <a:cxn ang="0">
                  <a:pos x="0" y="526"/>
                </a:cxn>
                <a:cxn ang="0">
                  <a:pos x="353" y="519"/>
                </a:cxn>
                <a:cxn ang="0">
                  <a:pos x="1001" y="177"/>
                </a:cxn>
                <a:cxn ang="0">
                  <a:pos x="1001" y="177"/>
                </a:cxn>
              </a:cxnLst>
              <a:rect l="0" t="0" r="r" b="b"/>
              <a:pathLst>
                <a:path w="2847" h="1322">
                  <a:moveTo>
                    <a:pt x="1001" y="177"/>
                  </a:moveTo>
                  <a:lnTo>
                    <a:pt x="1637" y="177"/>
                  </a:lnTo>
                  <a:lnTo>
                    <a:pt x="1637" y="0"/>
                  </a:lnTo>
                  <a:lnTo>
                    <a:pt x="1991" y="0"/>
                  </a:lnTo>
                  <a:lnTo>
                    <a:pt x="1991" y="196"/>
                  </a:lnTo>
                  <a:lnTo>
                    <a:pt x="2078" y="196"/>
                  </a:lnTo>
                  <a:lnTo>
                    <a:pt x="2078" y="113"/>
                  </a:lnTo>
                  <a:lnTo>
                    <a:pt x="2189" y="113"/>
                  </a:lnTo>
                  <a:lnTo>
                    <a:pt x="2189" y="507"/>
                  </a:lnTo>
                  <a:lnTo>
                    <a:pt x="2393" y="507"/>
                  </a:lnTo>
                  <a:lnTo>
                    <a:pt x="2393" y="854"/>
                  </a:lnTo>
                  <a:lnTo>
                    <a:pt x="2681" y="854"/>
                  </a:lnTo>
                  <a:lnTo>
                    <a:pt x="2681" y="710"/>
                  </a:lnTo>
                  <a:lnTo>
                    <a:pt x="2847" y="710"/>
                  </a:lnTo>
                  <a:lnTo>
                    <a:pt x="2847" y="1322"/>
                  </a:lnTo>
                  <a:lnTo>
                    <a:pt x="0" y="1281"/>
                  </a:lnTo>
                  <a:lnTo>
                    <a:pt x="0" y="526"/>
                  </a:lnTo>
                  <a:lnTo>
                    <a:pt x="353" y="519"/>
                  </a:lnTo>
                  <a:lnTo>
                    <a:pt x="1001" y="177"/>
                  </a:lnTo>
                  <a:lnTo>
                    <a:pt x="1001" y="177"/>
                  </a:lnTo>
                  <a:close/>
                </a:path>
              </a:pathLst>
            </a:custGeom>
            <a:solidFill>
              <a:srgbClr val="F2CC99"/>
            </a:solidFill>
            <a:ln w="9525">
              <a:noFill/>
              <a:round/>
            </a:ln>
          </p:spPr>
          <p:txBody>
            <a:bodyPr/>
            <a:lstStyle/>
            <a:p>
              <a:endParaRPr lang="en-US"/>
            </a:p>
          </p:txBody>
        </p:sp>
        <p:sp>
          <p:nvSpPr>
            <p:cNvPr id="356417" name="Freeform 65"/>
            <p:cNvSpPr/>
            <p:nvPr/>
          </p:nvSpPr>
          <p:spPr bwMode="auto">
            <a:xfrm>
              <a:off x="4629" y="3299"/>
              <a:ext cx="21" cy="37"/>
            </a:xfrm>
            <a:custGeom>
              <a:avLst/>
              <a:gdLst/>
              <a:ahLst/>
              <a:cxnLst>
                <a:cxn ang="0">
                  <a:pos x="0" y="0"/>
                </a:cxn>
                <a:cxn ang="0">
                  <a:pos x="41" y="0"/>
                </a:cxn>
                <a:cxn ang="0">
                  <a:pos x="41" y="75"/>
                </a:cxn>
                <a:cxn ang="0">
                  <a:pos x="0" y="75"/>
                </a:cxn>
                <a:cxn ang="0">
                  <a:pos x="0" y="0"/>
                </a:cxn>
                <a:cxn ang="0">
                  <a:pos x="0" y="0"/>
                </a:cxn>
              </a:cxnLst>
              <a:rect l="0" t="0" r="r" b="b"/>
              <a:pathLst>
                <a:path w="41" h="75">
                  <a:moveTo>
                    <a:pt x="0" y="0"/>
                  </a:moveTo>
                  <a:lnTo>
                    <a:pt x="41" y="0"/>
                  </a:lnTo>
                  <a:lnTo>
                    <a:pt x="41" y="75"/>
                  </a:lnTo>
                  <a:lnTo>
                    <a:pt x="0" y="75"/>
                  </a:lnTo>
                  <a:lnTo>
                    <a:pt x="0" y="0"/>
                  </a:lnTo>
                  <a:lnTo>
                    <a:pt x="0" y="0"/>
                  </a:lnTo>
                  <a:close/>
                </a:path>
              </a:pathLst>
            </a:custGeom>
            <a:solidFill>
              <a:srgbClr val="E6E6E6"/>
            </a:solidFill>
            <a:ln w="9525">
              <a:noFill/>
              <a:round/>
            </a:ln>
          </p:spPr>
          <p:txBody>
            <a:bodyPr/>
            <a:lstStyle/>
            <a:p>
              <a:endParaRPr lang="en-US"/>
            </a:p>
          </p:txBody>
        </p:sp>
        <p:sp>
          <p:nvSpPr>
            <p:cNvPr id="356418" name="Freeform 66"/>
            <p:cNvSpPr/>
            <p:nvPr/>
          </p:nvSpPr>
          <p:spPr bwMode="auto">
            <a:xfrm>
              <a:off x="4657" y="3299"/>
              <a:ext cx="19" cy="37"/>
            </a:xfrm>
            <a:custGeom>
              <a:avLst/>
              <a:gdLst/>
              <a:ahLst/>
              <a:cxnLst>
                <a:cxn ang="0">
                  <a:pos x="0" y="0"/>
                </a:cxn>
                <a:cxn ang="0">
                  <a:pos x="39" y="0"/>
                </a:cxn>
                <a:cxn ang="0">
                  <a:pos x="39" y="75"/>
                </a:cxn>
                <a:cxn ang="0">
                  <a:pos x="0" y="75"/>
                </a:cxn>
                <a:cxn ang="0">
                  <a:pos x="0" y="0"/>
                </a:cxn>
                <a:cxn ang="0">
                  <a:pos x="0" y="0"/>
                </a:cxn>
              </a:cxnLst>
              <a:rect l="0" t="0" r="r" b="b"/>
              <a:pathLst>
                <a:path w="39" h="75">
                  <a:moveTo>
                    <a:pt x="0" y="0"/>
                  </a:moveTo>
                  <a:lnTo>
                    <a:pt x="39" y="0"/>
                  </a:lnTo>
                  <a:lnTo>
                    <a:pt x="39" y="75"/>
                  </a:lnTo>
                  <a:lnTo>
                    <a:pt x="0" y="75"/>
                  </a:lnTo>
                  <a:lnTo>
                    <a:pt x="0" y="0"/>
                  </a:lnTo>
                  <a:lnTo>
                    <a:pt x="0" y="0"/>
                  </a:lnTo>
                  <a:close/>
                </a:path>
              </a:pathLst>
            </a:custGeom>
            <a:solidFill>
              <a:srgbClr val="E6E6E6"/>
            </a:solidFill>
            <a:ln w="9525">
              <a:noFill/>
              <a:round/>
            </a:ln>
          </p:spPr>
          <p:txBody>
            <a:bodyPr/>
            <a:lstStyle/>
            <a:p>
              <a:endParaRPr lang="en-US"/>
            </a:p>
          </p:txBody>
        </p:sp>
        <p:sp>
          <p:nvSpPr>
            <p:cNvPr id="356419" name="Freeform 67"/>
            <p:cNvSpPr/>
            <p:nvPr/>
          </p:nvSpPr>
          <p:spPr bwMode="auto">
            <a:xfrm>
              <a:off x="4683" y="3300"/>
              <a:ext cx="20" cy="37"/>
            </a:xfrm>
            <a:custGeom>
              <a:avLst/>
              <a:gdLst/>
              <a:ahLst/>
              <a:cxnLst>
                <a:cxn ang="0">
                  <a:pos x="0" y="0"/>
                </a:cxn>
                <a:cxn ang="0">
                  <a:pos x="41" y="0"/>
                </a:cxn>
                <a:cxn ang="0">
                  <a:pos x="41" y="75"/>
                </a:cxn>
                <a:cxn ang="0">
                  <a:pos x="0" y="75"/>
                </a:cxn>
                <a:cxn ang="0">
                  <a:pos x="0" y="0"/>
                </a:cxn>
                <a:cxn ang="0">
                  <a:pos x="0" y="0"/>
                </a:cxn>
              </a:cxnLst>
              <a:rect l="0" t="0" r="r" b="b"/>
              <a:pathLst>
                <a:path w="41" h="75">
                  <a:moveTo>
                    <a:pt x="0" y="0"/>
                  </a:moveTo>
                  <a:lnTo>
                    <a:pt x="41" y="0"/>
                  </a:lnTo>
                  <a:lnTo>
                    <a:pt x="41" y="75"/>
                  </a:lnTo>
                  <a:lnTo>
                    <a:pt x="0" y="75"/>
                  </a:lnTo>
                  <a:lnTo>
                    <a:pt x="0" y="0"/>
                  </a:lnTo>
                  <a:lnTo>
                    <a:pt x="0" y="0"/>
                  </a:lnTo>
                  <a:close/>
                </a:path>
              </a:pathLst>
            </a:custGeom>
            <a:solidFill>
              <a:srgbClr val="E6E6E6"/>
            </a:solidFill>
            <a:ln w="9525">
              <a:noFill/>
              <a:round/>
            </a:ln>
          </p:spPr>
          <p:txBody>
            <a:bodyPr/>
            <a:lstStyle/>
            <a:p>
              <a:endParaRPr lang="en-US"/>
            </a:p>
          </p:txBody>
        </p:sp>
        <p:sp>
          <p:nvSpPr>
            <p:cNvPr id="356420" name="Freeform 68"/>
            <p:cNvSpPr/>
            <p:nvPr/>
          </p:nvSpPr>
          <p:spPr bwMode="auto">
            <a:xfrm>
              <a:off x="4710" y="3300"/>
              <a:ext cx="20" cy="37"/>
            </a:xfrm>
            <a:custGeom>
              <a:avLst/>
              <a:gdLst/>
              <a:ahLst/>
              <a:cxnLst>
                <a:cxn ang="0">
                  <a:pos x="0" y="0"/>
                </a:cxn>
                <a:cxn ang="0">
                  <a:pos x="38" y="0"/>
                </a:cxn>
                <a:cxn ang="0">
                  <a:pos x="38" y="75"/>
                </a:cxn>
                <a:cxn ang="0">
                  <a:pos x="0" y="75"/>
                </a:cxn>
                <a:cxn ang="0">
                  <a:pos x="0" y="0"/>
                </a:cxn>
                <a:cxn ang="0">
                  <a:pos x="0" y="0"/>
                </a:cxn>
              </a:cxnLst>
              <a:rect l="0" t="0" r="r" b="b"/>
              <a:pathLst>
                <a:path w="38" h="75">
                  <a:moveTo>
                    <a:pt x="0" y="0"/>
                  </a:moveTo>
                  <a:lnTo>
                    <a:pt x="38" y="0"/>
                  </a:lnTo>
                  <a:lnTo>
                    <a:pt x="38" y="75"/>
                  </a:lnTo>
                  <a:lnTo>
                    <a:pt x="0" y="75"/>
                  </a:lnTo>
                  <a:lnTo>
                    <a:pt x="0" y="0"/>
                  </a:lnTo>
                  <a:lnTo>
                    <a:pt x="0" y="0"/>
                  </a:lnTo>
                  <a:close/>
                </a:path>
              </a:pathLst>
            </a:custGeom>
            <a:solidFill>
              <a:srgbClr val="E6E6E6"/>
            </a:solidFill>
            <a:ln w="9525">
              <a:noFill/>
              <a:round/>
            </a:ln>
          </p:spPr>
          <p:txBody>
            <a:bodyPr/>
            <a:lstStyle/>
            <a:p>
              <a:endParaRPr lang="en-US"/>
            </a:p>
          </p:txBody>
        </p:sp>
        <p:sp>
          <p:nvSpPr>
            <p:cNvPr id="356421" name="Freeform 69"/>
            <p:cNvSpPr/>
            <p:nvPr/>
          </p:nvSpPr>
          <p:spPr bwMode="auto">
            <a:xfrm>
              <a:off x="4737" y="3301"/>
              <a:ext cx="20" cy="38"/>
            </a:xfrm>
            <a:custGeom>
              <a:avLst/>
              <a:gdLst/>
              <a:ahLst/>
              <a:cxnLst>
                <a:cxn ang="0">
                  <a:pos x="0" y="0"/>
                </a:cxn>
                <a:cxn ang="0">
                  <a:pos x="40" y="0"/>
                </a:cxn>
                <a:cxn ang="0">
                  <a:pos x="40" y="75"/>
                </a:cxn>
                <a:cxn ang="0">
                  <a:pos x="0" y="75"/>
                </a:cxn>
                <a:cxn ang="0">
                  <a:pos x="0" y="0"/>
                </a:cxn>
                <a:cxn ang="0">
                  <a:pos x="0" y="0"/>
                </a:cxn>
              </a:cxnLst>
              <a:rect l="0" t="0" r="r" b="b"/>
              <a:pathLst>
                <a:path w="40" h="75">
                  <a:moveTo>
                    <a:pt x="0" y="0"/>
                  </a:moveTo>
                  <a:lnTo>
                    <a:pt x="40" y="0"/>
                  </a:lnTo>
                  <a:lnTo>
                    <a:pt x="40" y="75"/>
                  </a:lnTo>
                  <a:lnTo>
                    <a:pt x="0" y="75"/>
                  </a:lnTo>
                  <a:lnTo>
                    <a:pt x="0" y="0"/>
                  </a:lnTo>
                  <a:lnTo>
                    <a:pt x="0" y="0"/>
                  </a:lnTo>
                  <a:close/>
                </a:path>
              </a:pathLst>
            </a:custGeom>
            <a:solidFill>
              <a:srgbClr val="E6E6E6"/>
            </a:solidFill>
            <a:ln w="9525">
              <a:noFill/>
              <a:round/>
            </a:ln>
          </p:spPr>
          <p:txBody>
            <a:bodyPr/>
            <a:lstStyle/>
            <a:p>
              <a:endParaRPr lang="en-US"/>
            </a:p>
          </p:txBody>
        </p:sp>
        <p:sp>
          <p:nvSpPr>
            <p:cNvPr id="356422" name="Freeform 70"/>
            <p:cNvSpPr/>
            <p:nvPr/>
          </p:nvSpPr>
          <p:spPr bwMode="auto">
            <a:xfrm>
              <a:off x="5249" y="3655"/>
              <a:ext cx="111" cy="212"/>
            </a:xfrm>
            <a:custGeom>
              <a:avLst/>
              <a:gdLst/>
              <a:ahLst/>
              <a:cxnLst>
                <a:cxn ang="0">
                  <a:pos x="221" y="10"/>
                </a:cxn>
                <a:cxn ang="0">
                  <a:pos x="217" y="7"/>
                </a:cxn>
                <a:cxn ang="0">
                  <a:pos x="207" y="4"/>
                </a:cxn>
                <a:cxn ang="0">
                  <a:pos x="200" y="1"/>
                </a:cxn>
                <a:cxn ang="0">
                  <a:pos x="193" y="0"/>
                </a:cxn>
                <a:cxn ang="0">
                  <a:pos x="185" y="0"/>
                </a:cxn>
                <a:cxn ang="0">
                  <a:pos x="178" y="1"/>
                </a:cxn>
                <a:cxn ang="0">
                  <a:pos x="169" y="1"/>
                </a:cxn>
                <a:cxn ang="0">
                  <a:pos x="162" y="6"/>
                </a:cxn>
                <a:cxn ang="0">
                  <a:pos x="154" y="11"/>
                </a:cxn>
                <a:cxn ang="0">
                  <a:pos x="147" y="19"/>
                </a:cxn>
                <a:cxn ang="0">
                  <a:pos x="140" y="28"/>
                </a:cxn>
                <a:cxn ang="0">
                  <a:pos x="134" y="41"/>
                </a:cxn>
                <a:cxn ang="0">
                  <a:pos x="130" y="56"/>
                </a:cxn>
                <a:cxn ang="0">
                  <a:pos x="128" y="75"/>
                </a:cxn>
                <a:cxn ang="0">
                  <a:pos x="125" y="75"/>
                </a:cxn>
                <a:cxn ang="0">
                  <a:pos x="123" y="77"/>
                </a:cxn>
                <a:cxn ang="0">
                  <a:pos x="117" y="80"/>
                </a:cxn>
                <a:cxn ang="0">
                  <a:pos x="111" y="84"/>
                </a:cxn>
                <a:cxn ang="0">
                  <a:pos x="103" y="89"/>
                </a:cxn>
                <a:cxn ang="0">
                  <a:pos x="94" y="97"/>
                </a:cxn>
                <a:cxn ang="0">
                  <a:pos x="83" y="104"/>
                </a:cxn>
                <a:cxn ang="0">
                  <a:pos x="74" y="115"/>
                </a:cxn>
                <a:cxn ang="0">
                  <a:pos x="62" y="123"/>
                </a:cxn>
                <a:cxn ang="0">
                  <a:pos x="52" y="135"/>
                </a:cxn>
                <a:cxn ang="0">
                  <a:pos x="41" y="146"/>
                </a:cxn>
                <a:cxn ang="0">
                  <a:pos x="32" y="160"/>
                </a:cxn>
                <a:cxn ang="0">
                  <a:pos x="21" y="173"/>
                </a:cxn>
                <a:cxn ang="0">
                  <a:pos x="13" y="188"/>
                </a:cxn>
                <a:cxn ang="0">
                  <a:pos x="5" y="204"/>
                </a:cxn>
                <a:cxn ang="0">
                  <a:pos x="0" y="221"/>
                </a:cxn>
                <a:cxn ang="0">
                  <a:pos x="32" y="264"/>
                </a:cxn>
                <a:cxn ang="0">
                  <a:pos x="30" y="267"/>
                </a:cxn>
                <a:cxn ang="0">
                  <a:pos x="28" y="276"/>
                </a:cxn>
                <a:cxn ang="0">
                  <a:pos x="26" y="282"/>
                </a:cxn>
                <a:cxn ang="0">
                  <a:pos x="25" y="290"/>
                </a:cxn>
                <a:cxn ang="0">
                  <a:pos x="23" y="297"/>
                </a:cxn>
                <a:cxn ang="0">
                  <a:pos x="23" y="307"/>
                </a:cxn>
                <a:cxn ang="0">
                  <a:pos x="20" y="316"/>
                </a:cxn>
                <a:cxn ang="0">
                  <a:pos x="19" y="326"/>
                </a:cxn>
                <a:cxn ang="0">
                  <a:pos x="19" y="337"/>
                </a:cxn>
                <a:cxn ang="0">
                  <a:pos x="19" y="347"/>
                </a:cxn>
                <a:cxn ang="0">
                  <a:pos x="19" y="357"/>
                </a:cxn>
                <a:cxn ang="0">
                  <a:pos x="20" y="367"/>
                </a:cxn>
                <a:cxn ang="0">
                  <a:pos x="23" y="376"/>
                </a:cxn>
                <a:cxn ang="0">
                  <a:pos x="26" y="387"/>
                </a:cxn>
                <a:cxn ang="0">
                  <a:pos x="62" y="403"/>
                </a:cxn>
                <a:cxn ang="0">
                  <a:pos x="62" y="416"/>
                </a:cxn>
                <a:cxn ang="0">
                  <a:pos x="101" y="423"/>
                </a:cxn>
                <a:cxn ang="0">
                  <a:pos x="154" y="180"/>
                </a:cxn>
                <a:cxn ang="0">
                  <a:pos x="214" y="41"/>
                </a:cxn>
                <a:cxn ang="0">
                  <a:pos x="221" y="10"/>
                </a:cxn>
                <a:cxn ang="0">
                  <a:pos x="221" y="10"/>
                </a:cxn>
              </a:cxnLst>
              <a:rect l="0" t="0" r="r" b="b"/>
              <a:pathLst>
                <a:path w="221" h="423">
                  <a:moveTo>
                    <a:pt x="221" y="10"/>
                  </a:moveTo>
                  <a:lnTo>
                    <a:pt x="217" y="7"/>
                  </a:lnTo>
                  <a:lnTo>
                    <a:pt x="207" y="4"/>
                  </a:lnTo>
                  <a:lnTo>
                    <a:pt x="200" y="1"/>
                  </a:lnTo>
                  <a:lnTo>
                    <a:pt x="193" y="0"/>
                  </a:lnTo>
                  <a:lnTo>
                    <a:pt x="185" y="0"/>
                  </a:lnTo>
                  <a:lnTo>
                    <a:pt x="178" y="1"/>
                  </a:lnTo>
                  <a:lnTo>
                    <a:pt x="169" y="1"/>
                  </a:lnTo>
                  <a:lnTo>
                    <a:pt x="162" y="6"/>
                  </a:lnTo>
                  <a:lnTo>
                    <a:pt x="154" y="11"/>
                  </a:lnTo>
                  <a:lnTo>
                    <a:pt x="147" y="19"/>
                  </a:lnTo>
                  <a:lnTo>
                    <a:pt x="140" y="28"/>
                  </a:lnTo>
                  <a:lnTo>
                    <a:pt x="134" y="41"/>
                  </a:lnTo>
                  <a:lnTo>
                    <a:pt x="130" y="56"/>
                  </a:lnTo>
                  <a:lnTo>
                    <a:pt x="128" y="75"/>
                  </a:lnTo>
                  <a:lnTo>
                    <a:pt x="125" y="75"/>
                  </a:lnTo>
                  <a:lnTo>
                    <a:pt x="123" y="77"/>
                  </a:lnTo>
                  <a:lnTo>
                    <a:pt x="117" y="80"/>
                  </a:lnTo>
                  <a:lnTo>
                    <a:pt x="111" y="84"/>
                  </a:lnTo>
                  <a:lnTo>
                    <a:pt x="103" y="89"/>
                  </a:lnTo>
                  <a:lnTo>
                    <a:pt x="94" y="97"/>
                  </a:lnTo>
                  <a:lnTo>
                    <a:pt x="83" y="104"/>
                  </a:lnTo>
                  <a:lnTo>
                    <a:pt x="74" y="115"/>
                  </a:lnTo>
                  <a:lnTo>
                    <a:pt x="62" y="123"/>
                  </a:lnTo>
                  <a:lnTo>
                    <a:pt x="52" y="135"/>
                  </a:lnTo>
                  <a:lnTo>
                    <a:pt x="41" y="146"/>
                  </a:lnTo>
                  <a:lnTo>
                    <a:pt x="32" y="160"/>
                  </a:lnTo>
                  <a:lnTo>
                    <a:pt x="21" y="173"/>
                  </a:lnTo>
                  <a:lnTo>
                    <a:pt x="13" y="188"/>
                  </a:lnTo>
                  <a:lnTo>
                    <a:pt x="5" y="204"/>
                  </a:lnTo>
                  <a:lnTo>
                    <a:pt x="0" y="221"/>
                  </a:lnTo>
                  <a:lnTo>
                    <a:pt x="32" y="264"/>
                  </a:lnTo>
                  <a:lnTo>
                    <a:pt x="30" y="267"/>
                  </a:lnTo>
                  <a:lnTo>
                    <a:pt x="28" y="276"/>
                  </a:lnTo>
                  <a:lnTo>
                    <a:pt x="26" y="282"/>
                  </a:lnTo>
                  <a:lnTo>
                    <a:pt x="25" y="290"/>
                  </a:lnTo>
                  <a:lnTo>
                    <a:pt x="23" y="297"/>
                  </a:lnTo>
                  <a:lnTo>
                    <a:pt x="23" y="307"/>
                  </a:lnTo>
                  <a:lnTo>
                    <a:pt x="20" y="316"/>
                  </a:lnTo>
                  <a:lnTo>
                    <a:pt x="19" y="326"/>
                  </a:lnTo>
                  <a:lnTo>
                    <a:pt x="19" y="337"/>
                  </a:lnTo>
                  <a:lnTo>
                    <a:pt x="19" y="347"/>
                  </a:lnTo>
                  <a:lnTo>
                    <a:pt x="19" y="357"/>
                  </a:lnTo>
                  <a:lnTo>
                    <a:pt x="20" y="367"/>
                  </a:lnTo>
                  <a:lnTo>
                    <a:pt x="23" y="376"/>
                  </a:lnTo>
                  <a:lnTo>
                    <a:pt x="26" y="387"/>
                  </a:lnTo>
                  <a:lnTo>
                    <a:pt x="62" y="403"/>
                  </a:lnTo>
                  <a:lnTo>
                    <a:pt x="62" y="416"/>
                  </a:lnTo>
                  <a:lnTo>
                    <a:pt x="101" y="423"/>
                  </a:lnTo>
                  <a:lnTo>
                    <a:pt x="154" y="180"/>
                  </a:lnTo>
                  <a:lnTo>
                    <a:pt x="214" y="41"/>
                  </a:lnTo>
                  <a:lnTo>
                    <a:pt x="221" y="10"/>
                  </a:lnTo>
                  <a:lnTo>
                    <a:pt x="221" y="10"/>
                  </a:lnTo>
                  <a:close/>
                </a:path>
              </a:pathLst>
            </a:custGeom>
            <a:solidFill>
              <a:srgbClr val="CC804D"/>
            </a:solidFill>
            <a:ln w="9525">
              <a:noFill/>
              <a:round/>
            </a:ln>
          </p:spPr>
          <p:txBody>
            <a:bodyPr/>
            <a:lstStyle/>
            <a:p>
              <a:endParaRPr lang="en-US"/>
            </a:p>
          </p:txBody>
        </p:sp>
        <p:sp>
          <p:nvSpPr>
            <p:cNvPr id="356423" name="Freeform 71"/>
            <p:cNvSpPr/>
            <p:nvPr/>
          </p:nvSpPr>
          <p:spPr bwMode="auto">
            <a:xfrm>
              <a:off x="5388" y="3728"/>
              <a:ext cx="75" cy="139"/>
            </a:xfrm>
            <a:custGeom>
              <a:avLst/>
              <a:gdLst/>
              <a:ahLst/>
              <a:cxnLst>
                <a:cxn ang="0">
                  <a:pos x="149" y="6"/>
                </a:cxn>
                <a:cxn ang="0">
                  <a:pos x="146" y="4"/>
                </a:cxn>
                <a:cxn ang="0">
                  <a:pos x="140" y="3"/>
                </a:cxn>
                <a:cxn ang="0">
                  <a:pos x="129" y="0"/>
                </a:cxn>
                <a:cxn ang="0">
                  <a:pos x="120" y="1"/>
                </a:cxn>
                <a:cxn ang="0">
                  <a:pos x="108" y="5"/>
                </a:cxn>
                <a:cxn ang="0">
                  <a:pos x="98" y="13"/>
                </a:cxn>
                <a:cxn ang="0">
                  <a:pos x="93" y="19"/>
                </a:cxn>
                <a:cxn ang="0">
                  <a:pos x="90" y="28"/>
                </a:cxn>
                <a:cxn ang="0">
                  <a:pos x="86" y="38"/>
                </a:cxn>
                <a:cxn ang="0">
                  <a:pos x="86" y="52"/>
                </a:cxn>
                <a:cxn ang="0">
                  <a:pos x="83" y="53"/>
                </a:cxn>
                <a:cxn ang="0">
                  <a:pos x="74" y="58"/>
                </a:cxn>
                <a:cxn ang="0">
                  <a:pos x="69" y="61"/>
                </a:cxn>
                <a:cxn ang="0">
                  <a:pos x="63" y="66"/>
                </a:cxn>
                <a:cxn ang="0">
                  <a:pos x="56" y="72"/>
                </a:cxn>
                <a:cxn ang="0">
                  <a:pos x="50" y="79"/>
                </a:cxn>
                <a:cxn ang="0">
                  <a:pos x="42" y="84"/>
                </a:cxn>
                <a:cxn ang="0">
                  <a:pos x="35" y="93"/>
                </a:cxn>
                <a:cxn ang="0">
                  <a:pos x="28" y="100"/>
                </a:cxn>
                <a:cxn ang="0">
                  <a:pos x="21" y="110"/>
                </a:cxn>
                <a:cxn ang="0">
                  <a:pos x="14" y="118"/>
                </a:cxn>
                <a:cxn ang="0">
                  <a:pos x="8" y="129"/>
                </a:cxn>
                <a:cxn ang="0">
                  <a:pos x="3" y="139"/>
                </a:cxn>
                <a:cxn ang="0">
                  <a:pos x="0" y="152"/>
                </a:cxn>
                <a:cxn ang="0">
                  <a:pos x="22" y="181"/>
                </a:cxn>
                <a:cxn ang="0">
                  <a:pos x="21" y="183"/>
                </a:cxn>
                <a:cxn ang="0">
                  <a:pos x="18" y="188"/>
                </a:cxn>
                <a:cxn ang="0">
                  <a:pos x="16" y="198"/>
                </a:cxn>
                <a:cxn ang="0">
                  <a:pos x="14" y="209"/>
                </a:cxn>
                <a:cxn ang="0">
                  <a:pos x="12" y="215"/>
                </a:cxn>
                <a:cxn ang="0">
                  <a:pos x="11" y="222"/>
                </a:cxn>
                <a:cxn ang="0">
                  <a:pos x="11" y="228"/>
                </a:cxn>
                <a:cxn ang="0">
                  <a:pos x="11" y="235"/>
                </a:cxn>
                <a:cxn ang="0">
                  <a:pos x="11" y="241"/>
                </a:cxn>
                <a:cxn ang="0">
                  <a:pos x="12" y="248"/>
                </a:cxn>
                <a:cxn ang="0">
                  <a:pos x="14" y="255"/>
                </a:cxn>
                <a:cxn ang="0">
                  <a:pos x="17" y="262"/>
                </a:cxn>
                <a:cxn ang="0">
                  <a:pos x="41" y="275"/>
                </a:cxn>
                <a:cxn ang="0">
                  <a:pos x="41" y="277"/>
                </a:cxn>
                <a:cxn ang="0">
                  <a:pos x="67" y="277"/>
                </a:cxn>
                <a:cxn ang="0">
                  <a:pos x="104" y="121"/>
                </a:cxn>
                <a:cxn ang="0">
                  <a:pos x="145" y="27"/>
                </a:cxn>
                <a:cxn ang="0">
                  <a:pos x="149" y="6"/>
                </a:cxn>
                <a:cxn ang="0">
                  <a:pos x="149" y="6"/>
                </a:cxn>
              </a:cxnLst>
              <a:rect l="0" t="0" r="r" b="b"/>
              <a:pathLst>
                <a:path w="149" h="277">
                  <a:moveTo>
                    <a:pt x="149" y="6"/>
                  </a:moveTo>
                  <a:lnTo>
                    <a:pt x="146" y="4"/>
                  </a:lnTo>
                  <a:lnTo>
                    <a:pt x="140" y="3"/>
                  </a:lnTo>
                  <a:lnTo>
                    <a:pt x="129" y="0"/>
                  </a:lnTo>
                  <a:lnTo>
                    <a:pt x="120" y="1"/>
                  </a:lnTo>
                  <a:lnTo>
                    <a:pt x="108" y="5"/>
                  </a:lnTo>
                  <a:lnTo>
                    <a:pt x="98" y="13"/>
                  </a:lnTo>
                  <a:lnTo>
                    <a:pt x="93" y="19"/>
                  </a:lnTo>
                  <a:lnTo>
                    <a:pt x="90" y="28"/>
                  </a:lnTo>
                  <a:lnTo>
                    <a:pt x="86" y="38"/>
                  </a:lnTo>
                  <a:lnTo>
                    <a:pt x="86" y="52"/>
                  </a:lnTo>
                  <a:lnTo>
                    <a:pt x="83" y="53"/>
                  </a:lnTo>
                  <a:lnTo>
                    <a:pt x="74" y="58"/>
                  </a:lnTo>
                  <a:lnTo>
                    <a:pt x="69" y="61"/>
                  </a:lnTo>
                  <a:lnTo>
                    <a:pt x="63" y="66"/>
                  </a:lnTo>
                  <a:lnTo>
                    <a:pt x="56" y="72"/>
                  </a:lnTo>
                  <a:lnTo>
                    <a:pt x="50" y="79"/>
                  </a:lnTo>
                  <a:lnTo>
                    <a:pt x="42" y="84"/>
                  </a:lnTo>
                  <a:lnTo>
                    <a:pt x="35" y="93"/>
                  </a:lnTo>
                  <a:lnTo>
                    <a:pt x="28" y="100"/>
                  </a:lnTo>
                  <a:lnTo>
                    <a:pt x="21" y="110"/>
                  </a:lnTo>
                  <a:lnTo>
                    <a:pt x="14" y="118"/>
                  </a:lnTo>
                  <a:lnTo>
                    <a:pt x="8" y="129"/>
                  </a:lnTo>
                  <a:lnTo>
                    <a:pt x="3" y="139"/>
                  </a:lnTo>
                  <a:lnTo>
                    <a:pt x="0" y="152"/>
                  </a:lnTo>
                  <a:lnTo>
                    <a:pt x="22" y="181"/>
                  </a:lnTo>
                  <a:lnTo>
                    <a:pt x="21" y="183"/>
                  </a:lnTo>
                  <a:lnTo>
                    <a:pt x="18" y="188"/>
                  </a:lnTo>
                  <a:lnTo>
                    <a:pt x="16" y="198"/>
                  </a:lnTo>
                  <a:lnTo>
                    <a:pt x="14" y="209"/>
                  </a:lnTo>
                  <a:lnTo>
                    <a:pt x="12" y="215"/>
                  </a:lnTo>
                  <a:lnTo>
                    <a:pt x="11" y="222"/>
                  </a:lnTo>
                  <a:lnTo>
                    <a:pt x="11" y="228"/>
                  </a:lnTo>
                  <a:lnTo>
                    <a:pt x="11" y="235"/>
                  </a:lnTo>
                  <a:lnTo>
                    <a:pt x="11" y="241"/>
                  </a:lnTo>
                  <a:lnTo>
                    <a:pt x="12" y="248"/>
                  </a:lnTo>
                  <a:lnTo>
                    <a:pt x="14" y="255"/>
                  </a:lnTo>
                  <a:lnTo>
                    <a:pt x="17" y="262"/>
                  </a:lnTo>
                  <a:lnTo>
                    <a:pt x="41" y="275"/>
                  </a:lnTo>
                  <a:lnTo>
                    <a:pt x="41" y="277"/>
                  </a:lnTo>
                  <a:lnTo>
                    <a:pt x="67" y="277"/>
                  </a:lnTo>
                  <a:lnTo>
                    <a:pt x="104" y="121"/>
                  </a:lnTo>
                  <a:lnTo>
                    <a:pt x="145" y="27"/>
                  </a:lnTo>
                  <a:lnTo>
                    <a:pt x="149" y="6"/>
                  </a:lnTo>
                  <a:lnTo>
                    <a:pt x="149" y="6"/>
                  </a:lnTo>
                  <a:close/>
                </a:path>
              </a:pathLst>
            </a:custGeom>
            <a:solidFill>
              <a:srgbClr val="CC804D"/>
            </a:solidFill>
            <a:ln w="9525">
              <a:noFill/>
              <a:round/>
            </a:ln>
          </p:spPr>
          <p:txBody>
            <a:bodyPr/>
            <a:lstStyle/>
            <a:p>
              <a:endParaRPr lang="en-US"/>
            </a:p>
          </p:txBody>
        </p:sp>
        <p:sp>
          <p:nvSpPr>
            <p:cNvPr id="356424" name="Freeform 72"/>
            <p:cNvSpPr/>
            <p:nvPr/>
          </p:nvSpPr>
          <p:spPr bwMode="auto">
            <a:xfrm>
              <a:off x="5031" y="3514"/>
              <a:ext cx="180" cy="353"/>
            </a:xfrm>
            <a:custGeom>
              <a:avLst/>
              <a:gdLst/>
              <a:ahLst/>
              <a:cxnLst>
                <a:cxn ang="0">
                  <a:pos x="360" y="14"/>
                </a:cxn>
                <a:cxn ang="0">
                  <a:pos x="358" y="12"/>
                </a:cxn>
                <a:cxn ang="0">
                  <a:pos x="353" y="10"/>
                </a:cxn>
                <a:cxn ang="0">
                  <a:pos x="346" y="8"/>
                </a:cxn>
                <a:cxn ang="0">
                  <a:pos x="338" y="5"/>
                </a:cxn>
                <a:cxn ang="0">
                  <a:pos x="326" y="2"/>
                </a:cxn>
                <a:cxn ang="0">
                  <a:pos x="316" y="1"/>
                </a:cxn>
                <a:cxn ang="0">
                  <a:pos x="303" y="0"/>
                </a:cxn>
                <a:cxn ang="0">
                  <a:pos x="291" y="2"/>
                </a:cxn>
                <a:cxn ang="0">
                  <a:pos x="277" y="4"/>
                </a:cxn>
                <a:cxn ang="0">
                  <a:pos x="264" y="10"/>
                </a:cxn>
                <a:cxn ang="0">
                  <a:pos x="250" y="18"/>
                </a:cxn>
                <a:cxn ang="0">
                  <a:pos x="240" y="31"/>
                </a:cxn>
                <a:cxn ang="0">
                  <a:pos x="229" y="48"/>
                </a:cxn>
                <a:cxn ang="0">
                  <a:pos x="221" y="69"/>
                </a:cxn>
                <a:cxn ang="0">
                  <a:pos x="213" y="93"/>
                </a:cxn>
                <a:cxn ang="0">
                  <a:pos x="209" y="125"/>
                </a:cxn>
                <a:cxn ang="0">
                  <a:pos x="207" y="125"/>
                </a:cxn>
                <a:cxn ang="0">
                  <a:pos x="201" y="128"/>
                </a:cxn>
                <a:cxn ang="0">
                  <a:pos x="193" y="133"/>
                </a:cxn>
                <a:cxn ang="0">
                  <a:pos x="183" y="141"/>
                </a:cxn>
                <a:cxn ang="0">
                  <a:pos x="169" y="149"/>
                </a:cxn>
                <a:cxn ang="0">
                  <a:pos x="153" y="161"/>
                </a:cxn>
                <a:cxn ang="0">
                  <a:pos x="137" y="174"/>
                </a:cxn>
                <a:cxn ang="0">
                  <a:pos x="121" y="189"/>
                </a:cxn>
                <a:cxn ang="0">
                  <a:pos x="102" y="204"/>
                </a:cxn>
                <a:cxn ang="0">
                  <a:pos x="84" y="223"/>
                </a:cxn>
                <a:cxn ang="0">
                  <a:pos x="67" y="241"/>
                </a:cxn>
                <a:cxn ang="0">
                  <a:pos x="50" y="264"/>
                </a:cxn>
                <a:cxn ang="0">
                  <a:pos x="34" y="286"/>
                </a:cxn>
                <a:cxn ang="0">
                  <a:pos x="20" y="310"/>
                </a:cxn>
                <a:cxn ang="0">
                  <a:pos x="8" y="336"/>
                </a:cxn>
                <a:cxn ang="0">
                  <a:pos x="0" y="364"/>
                </a:cxn>
                <a:cxn ang="0">
                  <a:pos x="50" y="436"/>
                </a:cxn>
                <a:cxn ang="0">
                  <a:pos x="49" y="436"/>
                </a:cxn>
                <a:cxn ang="0">
                  <a:pos x="48" y="441"/>
                </a:cxn>
                <a:cxn ang="0">
                  <a:pos x="46" y="447"/>
                </a:cxn>
                <a:cxn ang="0">
                  <a:pos x="43" y="456"/>
                </a:cxn>
                <a:cxn ang="0">
                  <a:pos x="41" y="466"/>
                </a:cxn>
                <a:cxn ang="0">
                  <a:pos x="39" y="479"/>
                </a:cxn>
                <a:cxn ang="0">
                  <a:pos x="35" y="491"/>
                </a:cxn>
                <a:cxn ang="0">
                  <a:pos x="34" y="507"/>
                </a:cxn>
                <a:cxn ang="0">
                  <a:pos x="31" y="521"/>
                </a:cxn>
                <a:cxn ang="0">
                  <a:pos x="29" y="538"/>
                </a:cxn>
                <a:cxn ang="0">
                  <a:pos x="28" y="554"/>
                </a:cxn>
                <a:cxn ang="0">
                  <a:pos x="29" y="572"/>
                </a:cxn>
                <a:cxn ang="0">
                  <a:pos x="29" y="588"/>
                </a:cxn>
                <a:cxn ang="0">
                  <a:pos x="32" y="605"/>
                </a:cxn>
                <a:cxn ang="0">
                  <a:pos x="35" y="621"/>
                </a:cxn>
                <a:cxn ang="0">
                  <a:pos x="41" y="637"/>
                </a:cxn>
                <a:cxn ang="0">
                  <a:pos x="98" y="664"/>
                </a:cxn>
                <a:cxn ang="0">
                  <a:pos x="101" y="683"/>
                </a:cxn>
                <a:cxn ang="0">
                  <a:pos x="164" y="705"/>
                </a:cxn>
                <a:cxn ang="0">
                  <a:pos x="250" y="294"/>
                </a:cxn>
                <a:cxn ang="0">
                  <a:pos x="349" y="66"/>
                </a:cxn>
                <a:cxn ang="0">
                  <a:pos x="360" y="14"/>
                </a:cxn>
                <a:cxn ang="0">
                  <a:pos x="360" y="14"/>
                </a:cxn>
              </a:cxnLst>
              <a:rect l="0" t="0" r="r" b="b"/>
              <a:pathLst>
                <a:path w="360" h="705">
                  <a:moveTo>
                    <a:pt x="360" y="14"/>
                  </a:moveTo>
                  <a:lnTo>
                    <a:pt x="358" y="12"/>
                  </a:lnTo>
                  <a:lnTo>
                    <a:pt x="353" y="10"/>
                  </a:lnTo>
                  <a:lnTo>
                    <a:pt x="346" y="8"/>
                  </a:lnTo>
                  <a:lnTo>
                    <a:pt x="338" y="5"/>
                  </a:lnTo>
                  <a:lnTo>
                    <a:pt x="326" y="2"/>
                  </a:lnTo>
                  <a:lnTo>
                    <a:pt x="316" y="1"/>
                  </a:lnTo>
                  <a:lnTo>
                    <a:pt x="303" y="0"/>
                  </a:lnTo>
                  <a:lnTo>
                    <a:pt x="291" y="2"/>
                  </a:lnTo>
                  <a:lnTo>
                    <a:pt x="277" y="4"/>
                  </a:lnTo>
                  <a:lnTo>
                    <a:pt x="264" y="10"/>
                  </a:lnTo>
                  <a:lnTo>
                    <a:pt x="250" y="18"/>
                  </a:lnTo>
                  <a:lnTo>
                    <a:pt x="240" y="31"/>
                  </a:lnTo>
                  <a:lnTo>
                    <a:pt x="229" y="48"/>
                  </a:lnTo>
                  <a:lnTo>
                    <a:pt x="221" y="69"/>
                  </a:lnTo>
                  <a:lnTo>
                    <a:pt x="213" y="93"/>
                  </a:lnTo>
                  <a:lnTo>
                    <a:pt x="209" y="125"/>
                  </a:lnTo>
                  <a:lnTo>
                    <a:pt x="207" y="125"/>
                  </a:lnTo>
                  <a:lnTo>
                    <a:pt x="201" y="128"/>
                  </a:lnTo>
                  <a:lnTo>
                    <a:pt x="193" y="133"/>
                  </a:lnTo>
                  <a:lnTo>
                    <a:pt x="183" y="141"/>
                  </a:lnTo>
                  <a:lnTo>
                    <a:pt x="169" y="149"/>
                  </a:lnTo>
                  <a:lnTo>
                    <a:pt x="153" y="161"/>
                  </a:lnTo>
                  <a:lnTo>
                    <a:pt x="137" y="174"/>
                  </a:lnTo>
                  <a:lnTo>
                    <a:pt x="121" y="189"/>
                  </a:lnTo>
                  <a:lnTo>
                    <a:pt x="102" y="204"/>
                  </a:lnTo>
                  <a:lnTo>
                    <a:pt x="84" y="223"/>
                  </a:lnTo>
                  <a:lnTo>
                    <a:pt x="67" y="241"/>
                  </a:lnTo>
                  <a:lnTo>
                    <a:pt x="50" y="264"/>
                  </a:lnTo>
                  <a:lnTo>
                    <a:pt x="34" y="286"/>
                  </a:lnTo>
                  <a:lnTo>
                    <a:pt x="20" y="310"/>
                  </a:lnTo>
                  <a:lnTo>
                    <a:pt x="8" y="336"/>
                  </a:lnTo>
                  <a:lnTo>
                    <a:pt x="0" y="364"/>
                  </a:lnTo>
                  <a:lnTo>
                    <a:pt x="50" y="436"/>
                  </a:lnTo>
                  <a:lnTo>
                    <a:pt x="49" y="436"/>
                  </a:lnTo>
                  <a:lnTo>
                    <a:pt x="48" y="441"/>
                  </a:lnTo>
                  <a:lnTo>
                    <a:pt x="46" y="447"/>
                  </a:lnTo>
                  <a:lnTo>
                    <a:pt x="43" y="456"/>
                  </a:lnTo>
                  <a:lnTo>
                    <a:pt x="41" y="466"/>
                  </a:lnTo>
                  <a:lnTo>
                    <a:pt x="39" y="479"/>
                  </a:lnTo>
                  <a:lnTo>
                    <a:pt x="35" y="491"/>
                  </a:lnTo>
                  <a:lnTo>
                    <a:pt x="34" y="507"/>
                  </a:lnTo>
                  <a:lnTo>
                    <a:pt x="31" y="521"/>
                  </a:lnTo>
                  <a:lnTo>
                    <a:pt x="29" y="538"/>
                  </a:lnTo>
                  <a:lnTo>
                    <a:pt x="28" y="554"/>
                  </a:lnTo>
                  <a:lnTo>
                    <a:pt x="29" y="572"/>
                  </a:lnTo>
                  <a:lnTo>
                    <a:pt x="29" y="588"/>
                  </a:lnTo>
                  <a:lnTo>
                    <a:pt x="32" y="605"/>
                  </a:lnTo>
                  <a:lnTo>
                    <a:pt x="35" y="621"/>
                  </a:lnTo>
                  <a:lnTo>
                    <a:pt x="41" y="637"/>
                  </a:lnTo>
                  <a:lnTo>
                    <a:pt x="98" y="664"/>
                  </a:lnTo>
                  <a:lnTo>
                    <a:pt x="101" y="683"/>
                  </a:lnTo>
                  <a:lnTo>
                    <a:pt x="164" y="705"/>
                  </a:lnTo>
                  <a:lnTo>
                    <a:pt x="250" y="294"/>
                  </a:lnTo>
                  <a:lnTo>
                    <a:pt x="349" y="66"/>
                  </a:lnTo>
                  <a:lnTo>
                    <a:pt x="360" y="14"/>
                  </a:lnTo>
                  <a:lnTo>
                    <a:pt x="360" y="14"/>
                  </a:lnTo>
                  <a:close/>
                </a:path>
              </a:pathLst>
            </a:custGeom>
            <a:solidFill>
              <a:srgbClr val="CC804D"/>
            </a:solidFill>
            <a:ln w="9525">
              <a:noFill/>
              <a:round/>
            </a:ln>
          </p:spPr>
          <p:txBody>
            <a:bodyPr/>
            <a:lstStyle/>
            <a:p>
              <a:endParaRPr lang="en-US"/>
            </a:p>
          </p:txBody>
        </p:sp>
        <p:sp>
          <p:nvSpPr>
            <p:cNvPr id="356425" name="Freeform 73"/>
            <p:cNvSpPr/>
            <p:nvPr/>
          </p:nvSpPr>
          <p:spPr bwMode="auto">
            <a:xfrm>
              <a:off x="4630" y="3350"/>
              <a:ext cx="20" cy="36"/>
            </a:xfrm>
            <a:custGeom>
              <a:avLst/>
              <a:gdLst/>
              <a:ahLst/>
              <a:cxnLst>
                <a:cxn ang="0">
                  <a:pos x="0" y="0"/>
                </a:cxn>
                <a:cxn ang="0">
                  <a:pos x="39" y="0"/>
                </a:cxn>
                <a:cxn ang="0">
                  <a:pos x="39" y="72"/>
                </a:cxn>
                <a:cxn ang="0">
                  <a:pos x="0" y="72"/>
                </a:cxn>
                <a:cxn ang="0">
                  <a:pos x="0" y="0"/>
                </a:cxn>
                <a:cxn ang="0">
                  <a:pos x="0" y="0"/>
                </a:cxn>
              </a:cxnLst>
              <a:rect l="0" t="0" r="r" b="b"/>
              <a:pathLst>
                <a:path w="39" h="72">
                  <a:moveTo>
                    <a:pt x="0" y="0"/>
                  </a:moveTo>
                  <a:lnTo>
                    <a:pt x="39" y="0"/>
                  </a:lnTo>
                  <a:lnTo>
                    <a:pt x="39" y="72"/>
                  </a:lnTo>
                  <a:lnTo>
                    <a:pt x="0" y="72"/>
                  </a:lnTo>
                  <a:lnTo>
                    <a:pt x="0" y="0"/>
                  </a:lnTo>
                  <a:lnTo>
                    <a:pt x="0" y="0"/>
                  </a:lnTo>
                  <a:close/>
                </a:path>
              </a:pathLst>
            </a:custGeom>
            <a:solidFill>
              <a:srgbClr val="E6E6E6"/>
            </a:solidFill>
            <a:ln w="9525">
              <a:noFill/>
              <a:round/>
            </a:ln>
          </p:spPr>
          <p:txBody>
            <a:bodyPr/>
            <a:lstStyle/>
            <a:p>
              <a:endParaRPr lang="en-US"/>
            </a:p>
          </p:txBody>
        </p:sp>
        <p:sp>
          <p:nvSpPr>
            <p:cNvPr id="356426" name="Freeform 74"/>
            <p:cNvSpPr/>
            <p:nvPr/>
          </p:nvSpPr>
          <p:spPr bwMode="auto">
            <a:xfrm>
              <a:off x="4657" y="3350"/>
              <a:ext cx="20" cy="38"/>
            </a:xfrm>
            <a:custGeom>
              <a:avLst/>
              <a:gdLst/>
              <a:ahLst/>
              <a:cxnLst>
                <a:cxn ang="0">
                  <a:pos x="0" y="0"/>
                </a:cxn>
                <a:cxn ang="0">
                  <a:pos x="41" y="0"/>
                </a:cxn>
                <a:cxn ang="0">
                  <a:pos x="41" y="74"/>
                </a:cxn>
                <a:cxn ang="0">
                  <a:pos x="0" y="74"/>
                </a:cxn>
                <a:cxn ang="0">
                  <a:pos x="0" y="0"/>
                </a:cxn>
                <a:cxn ang="0">
                  <a:pos x="0" y="0"/>
                </a:cxn>
              </a:cxnLst>
              <a:rect l="0" t="0" r="r" b="b"/>
              <a:pathLst>
                <a:path w="41" h="74">
                  <a:moveTo>
                    <a:pt x="0" y="0"/>
                  </a:moveTo>
                  <a:lnTo>
                    <a:pt x="41" y="0"/>
                  </a:lnTo>
                  <a:lnTo>
                    <a:pt x="41" y="74"/>
                  </a:lnTo>
                  <a:lnTo>
                    <a:pt x="0" y="74"/>
                  </a:lnTo>
                  <a:lnTo>
                    <a:pt x="0" y="0"/>
                  </a:lnTo>
                  <a:lnTo>
                    <a:pt x="0" y="0"/>
                  </a:lnTo>
                  <a:close/>
                </a:path>
              </a:pathLst>
            </a:custGeom>
            <a:solidFill>
              <a:srgbClr val="E6E6E6"/>
            </a:solidFill>
            <a:ln w="9525">
              <a:noFill/>
              <a:round/>
            </a:ln>
          </p:spPr>
          <p:txBody>
            <a:bodyPr/>
            <a:lstStyle/>
            <a:p>
              <a:endParaRPr lang="en-US"/>
            </a:p>
          </p:txBody>
        </p:sp>
        <p:sp>
          <p:nvSpPr>
            <p:cNvPr id="356427" name="Freeform 75"/>
            <p:cNvSpPr/>
            <p:nvPr/>
          </p:nvSpPr>
          <p:spPr bwMode="auto">
            <a:xfrm>
              <a:off x="4684" y="3351"/>
              <a:ext cx="19" cy="38"/>
            </a:xfrm>
            <a:custGeom>
              <a:avLst/>
              <a:gdLst/>
              <a:ahLst/>
              <a:cxnLst>
                <a:cxn ang="0">
                  <a:pos x="0" y="0"/>
                </a:cxn>
                <a:cxn ang="0">
                  <a:pos x="39" y="0"/>
                </a:cxn>
                <a:cxn ang="0">
                  <a:pos x="39" y="75"/>
                </a:cxn>
                <a:cxn ang="0">
                  <a:pos x="0" y="75"/>
                </a:cxn>
                <a:cxn ang="0">
                  <a:pos x="0" y="0"/>
                </a:cxn>
                <a:cxn ang="0">
                  <a:pos x="0" y="0"/>
                </a:cxn>
              </a:cxnLst>
              <a:rect l="0" t="0" r="r" b="b"/>
              <a:pathLst>
                <a:path w="39" h="75">
                  <a:moveTo>
                    <a:pt x="0" y="0"/>
                  </a:moveTo>
                  <a:lnTo>
                    <a:pt x="39" y="0"/>
                  </a:lnTo>
                  <a:lnTo>
                    <a:pt x="39" y="75"/>
                  </a:lnTo>
                  <a:lnTo>
                    <a:pt x="0" y="75"/>
                  </a:lnTo>
                  <a:lnTo>
                    <a:pt x="0" y="0"/>
                  </a:lnTo>
                  <a:lnTo>
                    <a:pt x="0" y="0"/>
                  </a:lnTo>
                  <a:close/>
                </a:path>
              </a:pathLst>
            </a:custGeom>
            <a:solidFill>
              <a:srgbClr val="E6E6E6"/>
            </a:solidFill>
            <a:ln w="9525">
              <a:noFill/>
              <a:round/>
            </a:ln>
          </p:spPr>
          <p:txBody>
            <a:bodyPr/>
            <a:lstStyle/>
            <a:p>
              <a:endParaRPr lang="en-US"/>
            </a:p>
          </p:txBody>
        </p:sp>
        <p:sp>
          <p:nvSpPr>
            <p:cNvPr id="356428" name="Freeform 76"/>
            <p:cNvSpPr/>
            <p:nvPr/>
          </p:nvSpPr>
          <p:spPr bwMode="auto">
            <a:xfrm>
              <a:off x="4710" y="3351"/>
              <a:ext cx="21" cy="38"/>
            </a:xfrm>
            <a:custGeom>
              <a:avLst/>
              <a:gdLst/>
              <a:ahLst/>
              <a:cxnLst>
                <a:cxn ang="0">
                  <a:pos x="0" y="0"/>
                </a:cxn>
                <a:cxn ang="0">
                  <a:pos x="41" y="0"/>
                </a:cxn>
                <a:cxn ang="0">
                  <a:pos x="41" y="75"/>
                </a:cxn>
                <a:cxn ang="0">
                  <a:pos x="0" y="75"/>
                </a:cxn>
                <a:cxn ang="0">
                  <a:pos x="0" y="0"/>
                </a:cxn>
                <a:cxn ang="0">
                  <a:pos x="0" y="0"/>
                </a:cxn>
              </a:cxnLst>
              <a:rect l="0" t="0" r="r" b="b"/>
              <a:pathLst>
                <a:path w="41" h="75">
                  <a:moveTo>
                    <a:pt x="0" y="0"/>
                  </a:moveTo>
                  <a:lnTo>
                    <a:pt x="41" y="0"/>
                  </a:lnTo>
                  <a:lnTo>
                    <a:pt x="41" y="75"/>
                  </a:lnTo>
                  <a:lnTo>
                    <a:pt x="0" y="75"/>
                  </a:lnTo>
                  <a:lnTo>
                    <a:pt x="0" y="0"/>
                  </a:lnTo>
                  <a:lnTo>
                    <a:pt x="0" y="0"/>
                  </a:lnTo>
                  <a:close/>
                </a:path>
              </a:pathLst>
            </a:custGeom>
            <a:solidFill>
              <a:srgbClr val="E6E6E6"/>
            </a:solidFill>
            <a:ln w="9525">
              <a:noFill/>
              <a:round/>
            </a:ln>
          </p:spPr>
          <p:txBody>
            <a:bodyPr/>
            <a:lstStyle/>
            <a:p>
              <a:endParaRPr lang="en-US"/>
            </a:p>
          </p:txBody>
        </p:sp>
        <p:sp>
          <p:nvSpPr>
            <p:cNvPr id="356429" name="Freeform 77"/>
            <p:cNvSpPr/>
            <p:nvPr/>
          </p:nvSpPr>
          <p:spPr bwMode="auto">
            <a:xfrm>
              <a:off x="4738" y="3353"/>
              <a:ext cx="19" cy="37"/>
            </a:xfrm>
            <a:custGeom>
              <a:avLst/>
              <a:gdLst/>
              <a:ahLst/>
              <a:cxnLst>
                <a:cxn ang="0">
                  <a:pos x="0" y="0"/>
                </a:cxn>
                <a:cxn ang="0">
                  <a:pos x="37" y="0"/>
                </a:cxn>
                <a:cxn ang="0">
                  <a:pos x="37" y="75"/>
                </a:cxn>
                <a:cxn ang="0">
                  <a:pos x="0" y="75"/>
                </a:cxn>
                <a:cxn ang="0">
                  <a:pos x="0" y="0"/>
                </a:cxn>
                <a:cxn ang="0">
                  <a:pos x="0" y="0"/>
                </a:cxn>
              </a:cxnLst>
              <a:rect l="0" t="0" r="r" b="b"/>
              <a:pathLst>
                <a:path w="37" h="75">
                  <a:moveTo>
                    <a:pt x="0" y="0"/>
                  </a:moveTo>
                  <a:lnTo>
                    <a:pt x="37" y="0"/>
                  </a:lnTo>
                  <a:lnTo>
                    <a:pt x="37" y="75"/>
                  </a:lnTo>
                  <a:lnTo>
                    <a:pt x="0" y="75"/>
                  </a:lnTo>
                  <a:lnTo>
                    <a:pt x="0" y="0"/>
                  </a:lnTo>
                  <a:lnTo>
                    <a:pt x="0" y="0"/>
                  </a:lnTo>
                  <a:close/>
                </a:path>
              </a:pathLst>
            </a:custGeom>
            <a:solidFill>
              <a:srgbClr val="E6E6E6"/>
            </a:solidFill>
            <a:ln w="9525">
              <a:noFill/>
              <a:round/>
            </a:ln>
          </p:spPr>
          <p:txBody>
            <a:bodyPr/>
            <a:lstStyle/>
            <a:p>
              <a:endParaRPr lang="en-US"/>
            </a:p>
          </p:txBody>
        </p:sp>
        <p:sp>
          <p:nvSpPr>
            <p:cNvPr id="356430" name="Freeform 78"/>
            <p:cNvSpPr/>
            <p:nvPr/>
          </p:nvSpPr>
          <p:spPr bwMode="auto">
            <a:xfrm>
              <a:off x="4631" y="3402"/>
              <a:ext cx="20" cy="36"/>
            </a:xfrm>
            <a:custGeom>
              <a:avLst/>
              <a:gdLst/>
              <a:ahLst/>
              <a:cxnLst>
                <a:cxn ang="0">
                  <a:pos x="0" y="0"/>
                </a:cxn>
                <a:cxn ang="0">
                  <a:pos x="38" y="0"/>
                </a:cxn>
                <a:cxn ang="0">
                  <a:pos x="38" y="71"/>
                </a:cxn>
                <a:cxn ang="0">
                  <a:pos x="0" y="71"/>
                </a:cxn>
                <a:cxn ang="0">
                  <a:pos x="0" y="0"/>
                </a:cxn>
                <a:cxn ang="0">
                  <a:pos x="0" y="0"/>
                </a:cxn>
              </a:cxnLst>
              <a:rect l="0" t="0" r="r" b="b"/>
              <a:pathLst>
                <a:path w="38" h="71">
                  <a:moveTo>
                    <a:pt x="0" y="0"/>
                  </a:moveTo>
                  <a:lnTo>
                    <a:pt x="38" y="0"/>
                  </a:lnTo>
                  <a:lnTo>
                    <a:pt x="38" y="71"/>
                  </a:lnTo>
                  <a:lnTo>
                    <a:pt x="0" y="71"/>
                  </a:lnTo>
                  <a:lnTo>
                    <a:pt x="0" y="0"/>
                  </a:lnTo>
                  <a:lnTo>
                    <a:pt x="0" y="0"/>
                  </a:lnTo>
                  <a:close/>
                </a:path>
              </a:pathLst>
            </a:custGeom>
            <a:solidFill>
              <a:srgbClr val="E6E6E6"/>
            </a:solidFill>
            <a:ln w="9525">
              <a:noFill/>
              <a:round/>
            </a:ln>
          </p:spPr>
          <p:txBody>
            <a:bodyPr/>
            <a:lstStyle/>
            <a:p>
              <a:endParaRPr lang="en-US"/>
            </a:p>
          </p:txBody>
        </p:sp>
        <p:sp>
          <p:nvSpPr>
            <p:cNvPr id="356431" name="Freeform 79"/>
            <p:cNvSpPr/>
            <p:nvPr/>
          </p:nvSpPr>
          <p:spPr bwMode="auto">
            <a:xfrm>
              <a:off x="4658" y="3402"/>
              <a:ext cx="19" cy="37"/>
            </a:xfrm>
            <a:custGeom>
              <a:avLst/>
              <a:gdLst/>
              <a:ahLst/>
              <a:cxnLst>
                <a:cxn ang="0">
                  <a:pos x="0" y="0"/>
                </a:cxn>
                <a:cxn ang="0">
                  <a:pos x="39" y="0"/>
                </a:cxn>
                <a:cxn ang="0">
                  <a:pos x="39" y="73"/>
                </a:cxn>
                <a:cxn ang="0">
                  <a:pos x="0" y="73"/>
                </a:cxn>
                <a:cxn ang="0">
                  <a:pos x="0" y="0"/>
                </a:cxn>
                <a:cxn ang="0">
                  <a:pos x="0" y="0"/>
                </a:cxn>
              </a:cxnLst>
              <a:rect l="0" t="0" r="r" b="b"/>
              <a:pathLst>
                <a:path w="39" h="73">
                  <a:moveTo>
                    <a:pt x="0" y="0"/>
                  </a:moveTo>
                  <a:lnTo>
                    <a:pt x="39" y="0"/>
                  </a:lnTo>
                  <a:lnTo>
                    <a:pt x="39" y="73"/>
                  </a:lnTo>
                  <a:lnTo>
                    <a:pt x="0" y="73"/>
                  </a:lnTo>
                  <a:lnTo>
                    <a:pt x="0" y="0"/>
                  </a:lnTo>
                  <a:lnTo>
                    <a:pt x="0" y="0"/>
                  </a:lnTo>
                  <a:close/>
                </a:path>
              </a:pathLst>
            </a:custGeom>
            <a:solidFill>
              <a:srgbClr val="E6E6E6"/>
            </a:solidFill>
            <a:ln w="9525">
              <a:noFill/>
              <a:round/>
            </a:ln>
          </p:spPr>
          <p:txBody>
            <a:bodyPr/>
            <a:lstStyle/>
            <a:p>
              <a:endParaRPr lang="en-US"/>
            </a:p>
          </p:txBody>
        </p:sp>
        <p:sp>
          <p:nvSpPr>
            <p:cNvPr id="356432" name="Freeform 80"/>
            <p:cNvSpPr/>
            <p:nvPr/>
          </p:nvSpPr>
          <p:spPr bwMode="auto">
            <a:xfrm>
              <a:off x="4685" y="3403"/>
              <a:ext cx="19" cy="37"/>
            </a:xfrm>
            <a:custGeom>
              <a:avLst/>
              <a:gdLst/>
              <a:ahLst/>
              <a:cxnLst>
                <a:cxn ang="0">
                  <a:pos x="0" y="0"/>
                </a:cxn>
                <a:cxn ang="0">
                  <a:pos x="39" y="0"/>
                </a:cxn>
                <a:cxn ang="0">
                  <a:pos x="39" y="73"/>
                </a:cxn>
                <a:cxn ang="0">
                  <a:pos x="0" y="73"/>
                </a:cxn>
                <a:cxn ang="0">
                  <a:pos x="0" y="0"/>
                </a:cxn>
                <a:cxn ang="0">
                  <a:pos x="0" y="0"/>
                </a:cxn>
              </a:cxnLst>
              <a:rect l="0" t="0" r="r" b="b"/>
              <a:pathLst>
                <a:path w="39" h="73">
                  <a:moveTo>
                    <a:pt x="0" y="0"/>
                  </a:moveTo>
                  <a:lnTo>
                    <a:pt x="39" y="0"/>
                  </a:lnTo>
                  <a:lnTo>
                    <a:pt x="39" y="73"/>
                  </a:lnTo>
                  <a:lnTo>
                    <a:pt x="0" y="73"/>
                  </a:lnTo>
                  <a:lnTo>
                    <a:pt x="0" y="0"/>
                  </a:lnTo>
                  <a:lnTo>
                    <a:pt x="0" y="0"/>
                  </a:lnTo>
                  <a:close/>
                </a:path>
              </a:pathLst>
            </a:custGeom>
            <a:solidFill>
              <a:srgbClr val="E6E6E6"/>
            </a:solidFill>
            <a:ln w="9525">
              <a:noFill/>
              <a:round/>
            </a:ln>
          </p:spPr>
          <p:txBody>
            <a:bodyPr/>
            <a:lstStyle/>
            <a:p>
              <a:endParaRPr lang="en-US"/>
            </a:p>
          </p:txBody>
        </p:sp>
        <p:sp>
          <p:nvSpPr>
            <p:cNvPr id="356433" name="Freeform 81"/>
            <p:cNvSpPr/>
            <p:nvPr/>
          </p:nvSpPr>
          <p:spPr bwMode="auto">
            <a:xfrm>
              <a:off x="4711" y="3405"/>
              <a:ext cx="20" cy="35"/>
            </a:xfrm>
            <a:custGeom>
              <a:avLst/>
              <a:gdLst/>
              <a:ahLst/>
              <a:cxnLst>
                <a:cxn ang="0">
                  <a:pos x="0" y="0"/>
                </a:cxn>
                <a:cxn ang="0">
                  <a:pos x="39" y="0"/>
                </a:cxn>
                <a:cxn ang="0">
                  <a:pos x="39" y="71"/>
                </a:cxn>
                <a:cxn ang="0">
                  <a:pos x="0" y="71"/>
                </a:cxn>
                <a:cxn ang="0">
                  <a:pos x="0" y="0"/>
                </a:cxn>
                <a:cxn ang="0">
                  <a:pos x="0" y="0"/>
                </a:cxn>
              </a:cxnLst>
              <a:rect l="0" t="0" r="r" b="b"/>
              <a:pathLst>
                <a:path w="39" h="71">
                  <a:moveTo>
                    <a:pt x="0" y="0"/>
                  </a:moveTo>
                  <a:lnTo>
                    <a:pt x="39" y="0"/>
                  </a:lnTo>
                  <a:lnTo>
                    <a:pt x="39" y="71"/>
                  </a:lnTo>
                  <a:lnTo>
                    <a:pt x="0" y="71"/>
                  </a:lnTo>
                  <a:lnTo>
                    <a:pt x="0" y="0"/>
                  </a:lnTo>
                  <a:lnTo>
                    <a:pt x="0" y="0"/>
                  </a:lnTo>
                  <a:close/>
                </a:path>
              </a:pathLst>
            </a:custGeom>
            <a:solidFill>
              <a:srgbClr val="E6E6E6"/>
            </a:solidFill>
            <a:ln w="9525">
              <a:noFill/>
              <a:round/>
            </a:ln>
          </p:spPr>
          <p:txBody>
            <a:bodyPr/>
            <a:lstStyle/>
            <a:p>
              <a:endParaRPr lang="en-US"/>
            </a:p>
          </p:txBody>
        </p:sp>
        <p:sp>
          <p:nvSpPr>
            <p:cNvPr id="356434" name="Freeform 82"/>
            <p:cNvSpPr/>
            <p:nvPr/>
          </p:nvSpPr>
          <p:spPr bwMode="auto">
            <a:xfrm>
              <a:off x="4738" y="3405"/>
              <a:ext cx="21" cy="36"/>
            </a:xfrm>
            <a:custGeom>
              <a:avLst/>
              <a:gdLst/>
              <a:ahLst/>
              <a:cxnLst>
                <a:cxn ang="0">
                  <a:pos x="0" y="0"/>
                </a:cxn>
                <a:cxn ang="0">
                  <a:pos x="41" y="0"/>
                </a:cxn>
                <a:cxn ang="0">
                  <a:pos x="41" y="74"/>
                </a:cxn>
                <a:cxn ang="0">
                  <a:pos x="0" y="74"/>
                </a:cxn>
                <a:cxn ang="0">
                  <a:pos x="0" y="0"/>
                </a:cxn>
                <a:cxn ang="0">
                  <a:pos x="0" y="0"/>
                </a:cxn>
              </a:cxnLst>
              <a:rect l="0" t="0" r="r" b="b"/>
              <a:pathLst>
                <a:path w="41" h="74">
                  <a:moveTo>
                    <a:pt x="0" y="0"/>
                  </a:moveTo>
                  <a:lnTo>
                    <a:pt x="41" y="0"/>
                  </a:lnTo>
                  <a:lnTo>
                    <a:pt x="41" y="74"/>
                  </a:lnTo>
                  <a:lnTo>
                    <a:pt x="0" y="74"/>
                  </a:lnTo>
                  <a:lnTo>
                    <a:pt x="0" y="0"/>
                  </a:lnTo>
                  <a:lnTo>
                    <a:pt x="0" y="0"/>
                  </a:lnTo>
                  <a:close/>
                </a:path>
              </a:pathLst>
            </a:custGeom>
            <a:solidFill>
              <a:srgbClr val="E6E6E6"/>
            </a:solidFill>
            <a:ln w="9525">
              <a:noFill/>
              <a:round/>
            </a:ln>
          </p:spPr>
          <p:txBody>
            <a:bodyPr/>
            <a:lstStyle/>
            <a:p>
              <a:endParaRPr lang="en-US"/>
            </a:p>
          </p:txBody>
        </p:sp>
        <p:sp>
          <p:nvSpPr>
            <p:cNvPr id="356435" name="Freeform 83"/>
            <p:cNvSpPr/>
            <p:nvPr/>
          </p:nvSpPr>
          <p:spPr bwMode="auto">
            <a:xfrm>
              <a:off x="4631" y="3454"/>
              <a:ext cx="21" cy="37"/>
            </a:xfrm>
            <a:custGeom>
              <a:avLst/>
              <a:gdLst/>
              <a:ahLst/>
              <a:cxnLst>
                <a:cxn ang="0">
                  <a:pos x="0" y="0"/>
                </a:cxn>
                <a:cxn ang="0">
                  <a:pos x="41" y="0"/>
                </a:cxn>
                <a:cxn ang="0">
                  <a:pos x="41" y="75"/>
                </a:cxn>
                <a:cxn ang="0">
                  <a:pos x="0" y="75"/>
                </a:cxn>
                <a:cxn ang="0">
                  <a:pos x="0" y="0"/>
                </a:cxn>
                <a:cxn ang="0">
                  <a:pos x="0" y="0"/>
                </a:cxn>
              </a:cxnLst>
              <a:rect l="0" t="0" r="r" b="b"/>
              <a:pathLst>
                <a:path w="41" h="75">
                  <a:moveTo>
                    <a:pt x="0" y="0"/>
                  </a:moveTo>
                  <a:lnTo>
                    <a:pt x="41" y="0"/>
                  </a:lnTo>
                  <a:lnTo>
                    <a:pt x="41" y="75"/>
                  </a:lnTo>
                  <a:lnTo>
                    <a:pt x="0" y="75"/>
                  </a:lnTo>
                  <a:lnTo>
                    <a:pt x="0" y="0"/>
                  </a:lnTo>
                  <a:lnTo>
                    <a:pt x="0" y="0"/>
                  </a:lnTo>
                  <a:close/>
                </a:path>
              </a:pathLst>
            </a:custGeom>
            <a:solidFill>
              <a:srgbClr val="E6E6E6"/>
            </a:solidFill>
            <a:ln w="9525">
              <a:noFill/>
              <a:round/>
            </a:ln>
          </p:spPr>
          <p:txBody>
            <a:bodyPr/>
            <a:lstStyle/>
            <a:p>
              <a:endParaRPr lang="en-US"/>
            </a:p>
          </p:txBody>
        </p:sp>
        <p:sp>
          <p:nvSpPr>
            <p:cNvPr id="356436" name="Freeform 84"/>
            <p:cNvSpPr/>
            <p:nvPr/>
          </p:nvSpPr>
          <p:spPr bwMode="auto">
            <a:xfrm>
              <a:off x="4659" y="3454"/>
              <a:ext cx="19" cy="37"/>
            </a:xfrm>
            <a:custGeom>
              <a:avLst/>
              <a:gdLst/>
              <a:ahLst/>
              <a:cxnLst>
                <a:cxn ang="0">
                  <a:pos x="0" y="0"/>
                </a:cxn>
                <a:cxn ang="0">
                  <a:pos x="38" y="0"/>
                </a:cxn>
                <a:cxn ang="0">
                  <a:pos x="38" y="75"/>
                </a:cxn>
                <a:cxn ang="0">
                  <a:pos x="0" y="75"/>
                </a:cxn>
                <a:cxn ang="0">
                  <a:pos x="0" y="0"/>
                </a:cxn>
                <a:cxn ang="0">
                  <a:pos x="0" y="0"/>
                </a:cxn>
              </a:cxnLst>
              <a:rect l="0" t="0" r="r" b="b"/>
              <a:pathLst>
                <a:path w="38" h="75">
                  <a:moveTo>
                    <a:pt x="0" y="0"/>
                  </a:moveTo>
                  <a:lnTo>
                    <a:pt x="38" y="0"/>
                  </a:lnTo>
                  <a:lnTo>
                    <a:pt x="38" y="75"/>
                  </a:lnTo>
                  <a:lnTo>
                    <a:pt x="0" y="75"/>
                  </a:lnTo>
                  <a:lnTo>
                    <a:pt x="0" y="0"/>
                  </a:lnTo>
                  <a:lnTo>
                    <a:pt x="0" y="0"/>
                  </a:lnTo>
                  <a:close/>
                </a:path>
              </a:pathLst>
            </a:custGeom>
            <a:solidFill>
              <a:srgbClr val="E6E6E6"/>
            </a:solidFill>
            <a:ln w="9525">
              <a:noFill/>
              <a:round/>
            </a:ln>
          </p:spPr>
          <p:txBody>
            <a:bodyPr/>
            <a:lstStyle/>
            <a:p>
              <a:endParaRPr lang="en-US"/>
            </a:p>
          </p:txBody>
        </p:sp>
        <p:sp>
          <p:nvSpPr>
            <p:cNvPr id="356437" name="Freeform 85"/>
            <p:cNvSpPr/>
            <p:nvPr/>
          </p:nvSpPr>
          <p:spPr bwMode="auto">
            <a:xfrm>
              <a:off x="4685" y="3455"/>
              <a:ext cx="21" cy="37"/>
            </a:xfrm>
            <a:custGeom>
              <a:avLst/>
              <a:gdLst/>
              <a:ahLst/>
              <a:cxnLst>
                <a:cxn ang="0">
                  <a:pos x="0" y="0"/>
                </a:cxn>
                <a:cxn ang="0">
                  <a:pos x="41" y="0"/>
                </a:cxn>
                <a:cxn ang="0">
                  <a:pos x="41" y="74"/>
                </a:cxn>
                <a:cxn ang="0">
                  <a:pos x="0" y="74"/>
                </a:cxn>
                <a:cxn ang="0">
                  <a:pos x="0" y="0"/>
                </a:cxn>
                <a:cxn ang="0">
                  <a:pos x="0" y="0"/>
                </a:cxn>
              </a:cxnLst>
              <a:rect l="0" t="0" r="r" b="b"/>
              <a:pathLst>
                <a:path w="41" h="74">
                  <a:moveTo>
                    <a:pt x="0" y="0"/>
                  </a:moveTo>
                  <a:lnTo>
                    <a:pt x="41" y="0"/>
                  </a:lnTo>
                  <a:lnTo>
                    <a:pt x="41" y="74"/>
                  </a:lnTo>
                  <a:lnTo>
                    <a:pt x="0" y="74"/>
                  </a:lnTo>
                  <a:lnTo>
                    <a:pt x="0" y="0"/>
                  </a:lnTo>
                  <a:lnTo>
                    <a:pt x="0" y="0"/>
                  </a:lnTo>
                  <a:close/>
                </a:path>
              </a:pathLst>
            </a:custGeom>
            <a:solidFill>
              <a:srgbClr val="E6E6E6"/>
            </a:solidFill>
            <a:ln w="9525">
              <a:noFill/>
              <a:round/>
            </a:ln>
          </p:spPr>
          <p:txBody>
            <a:bodyPr/>
            <a:lstStyle/>
            <a:p>
              <a:endParaRPr lang="en-US"/>
            </a:p>
          </p:txBody>
        </p:sp>
        <p:sp>
          <p:nvSpPr>
            <p:cNvPr id="356438" name="Freeform 86"/>
            <p:cNvSpPr/>
            <p:nvPr/>
          </p:nvSpPr>
          <p:spPr bwMode="auto">
            <a:xfrm>
              <a:off x="4713" y="3455"/>
              <a:ext cx="19" cy="37"/>
            </a:xfrm>
            <a:custGeom>
              <a:avLst/>
              <a:gdLst/>
              <a:ahLst/>
              <a:cxnLst>
                <a:cxn ang="0">
                  <a:pos x="0" y="0"/>
                </a:cxn>
                <a:cxn ang="0">
                  <a:pos x="39" y="0"/>
                </a:cxn>
                <a:cxn ang="0">
                  <a:pos x="39" y="74"/>
                </a:cxn>
                <a:cxn ang="0">
                  <a:pos x="0" y="74"/>
                </a:cxn>
                <a:cxn ang="0">
                  <a:pos x="0" y="0"/>
                </a:cxn>
                <a:cxn ang="0">
                  <a:pos x="0" y="0"/>
                </a:cxn>
              </a:cxnLst>
              <a:rect l="0" t="0" r="r" b="b"/>
              <a:pathLst>
                <a:path w="39" h="74">
                  <a:moveTo>
                    <a:pt x="0" y="0"/>
                  </a:moveTo>
                  <a:lnTo>
                    <a:pt x="39" y="0"/>
                  </a:lnTo>
                  <a:lnTo>
                    <a:pt x="39" y="74"/>
                  </a:lnTo>
                  <a:lnTo>
                    <a:pt x="0" y="74"/>
                  </a:lnTo>
                  <a:lnTo>
                    <a:pt x="0" y="0"/>
                  </a:lnTo>
                  <a:lnTo>
                    <a:pt x="0" y="0"/>
                  </a:lnTo>
                  <a:close/>
                </a:path>
              </a:pathLst>
            </a:custGeom>
            <a:solidFill>
              <a:srgbClr val="E6E6E6"/>
            </a:solidFill>
            <a:ln w="9525">
              <a:noFill/>
              <a:round/>
            </a:ln>
          </p:spPr>
          <p:txBody>
            <a:bodyPr/>
            <a:lstStyle/>
            <a:p>
              <a:endParaRPr lang="en-US"/>
            </a:p>
          </p:txBody>
        </p:sp>
        <p:sp>
          <p:nvSpPr>
            <p:cNvPr id="356439" name="Freeform 87"/>
            <p:cNvSpPr/>
            <p:nvPr/>
          </p:nvSpPr>
          <p:spPr bwMode="auto">
            <a:xfrm>
              <a:off x="4740" y="3456"/>
              <a:ext cx="19" cy="37"/>
            </a:xfrm>
            <a:custGeom>
              <a:avLst/>
              <a:gdLst/>
              <a:ahLst/>
              <a:cxnLst>
                <a:cxn ang="0">
                  <a:pos x="0" y="0"/>
                </a:cxn>
                <a:cxn ang="0">
                  <a:pos x="39" y="0"/>
                </a:cxn>
                <a:cxn ang="0">
                  <a:pos x="39" y="75"/>
                </a:cxn>
                <a:cxn ang="0">
                  <a:pos x="0" y="75"/>
                </a:cxn>
                <a:cxn ang="0">
                  <a:pos x="0" y="0"/>
                </a:cxn>
                <a:cxn ang="0">
                  <a:pos x="0" y="0"/>
                </a:cxn>
              </a:cxnLst>
              <a:rect l="0" t="0" r="r" b="b"/>
              <a:pathLst>
                <a:path w="39" h="75">
                  <a:moveTo>
                    <a:pt x="0" y="0"/>
                  </a:moveTo>
                  <a:lnTo>
                    <a:pt x="39" y="0"/>
                  </a:lnTo>
                  <a:lnTo>
                    <a:pt x="39" y="75"/>
                  </a:lnTo>
                  <a:lnTo>
                    <a:pt x="0" y="75"/>
                  </a:lnTo>
                  <a:lnTo>
                    <a:pt x="0" y="0"/>
                  </a:lnTo>
                  <a:lnTo>
                    <a:pt x="0" y="0"/>
                  </a:lnTo>
                  <a:close/>
                </a:path>
              </a:pathLst>
            </a:custGeom>
            <a:solidFill>
              <a:srgbClr val="E6E6E6"/>
            </a:solidFill>
            <a:ln w="9525">
              <a:noFill/>
              <a:round/>
            </a:ln>
          </p:spPr>
          <p:txBody>
            <a:bodyPr/>
            <a:lstStyle/>
            <a:p>
              <a:endParaRPr lang="en-US"/>
            </a:p>
          </p:txBody>
        </p:sp>
        <p:sp>
          <p:nvSpPr>
            <p:cNvPr id="356440" name="Freeform 88"/>
            <p:cNvSpPr/>
            <p:nvPr/>
          </p:nvSpPr>
          <p:spPr bwMode="auto">
            <a:xfrm>
              <a:off x="4633" y="3505"/>
              <a:ext cx="19" cy="36"/>
            </a:xfrm>
            <a:custGeom>
              <a:avLst/>
              <a:gdLst/>
              <a:ahLst/>
              <a:cxnLst>
                <a:cxn ang="0">
                  <a:pos x="0" y="0"/>
                </a:cxn>
                <a:cxn ang="0">
                  <a:pos x="39" y="0"/>
                </a:cxn>
                <a:cxn ang="0">
                  <a:pos x="39" y="73"/>
                </a:cxn>
                <a:cxn ang="0">
                  <a:pos x="0" y="73"/>
                </a:cxn>
                <a:cxn ang="0">
                  <a:pos x="0" y="0"/>
                </a:cxn>
                <a:cxn ang="0">
                  <a:pos x="0" y="0"/>
                </a:cxn>
              </a:cxnLst>
              <a:rect l="0" t="0" r="r" b="b"/>
              <a:pathLst>
                <a:path w="39" h="73">
                  <a:moveTo>
                    <a:pt x="0" y="0"/>
                  </a:moveTo>
                  <a:lnTo>
                    <a:pt x="39" y="0"/>
                  </a:lnTo>
                  <a:lnTo>
                    <a:pt x="39" y="73"/>
                  </a:lnTo>
                  <a:lnTo>
                    <a:pt x="0" y="73"/>
                  </a:lnTo>
                  <a:lnTo>
                    <a:pt x="0" y="0"/>
                  </a:lnTo>
                  <a:lnTo>
                    <a:pt x="0" y="0"/>
                  </a:lnTo>
                  <a:close/>
                </a:path>
              </a:pathLst>
            </a:custGeom>
            <a:solidFill>
              <a:srgbClr val="E6E6E6"/>
            </a:solidFill>
            <a:ln w="9525">
              <a:noFill/>
              <a:round/>
            </a:ln>
          </p:spPr>
          <p:txBody>
            <a:bodyPr/>
            <a:lstStyle/>
            <a:p>
              <a:endParaRPr lang="en-US"/>
            </a:p>
          </p:txBody>
        </p:sp>
        <p:sp>
          <p:nvSpPr>
            <p:cNvPr id="356441" name="Freeform 89"/>
            <p:cNvSpPr/>
            <p:nvPr/>
          </p:nvSpPr>
          <p:spPr bwMode="auto">
            <a:xfrm>
              <a:off x="4659" y="3505"/>
              <a:ext cx="20" cy="37"/>
            </a:xfrm>
            <a:custGeom>
              <a:avLst/>
              <a:gdLst/>
              <a:ahLst/>
              <a:cxnLst>
                <a:cxn ang="0">
                  <a:pos x="0" y="0"/>
                </a:cxn>
                <a:cxn ang="0">
                  <a:pos x="41" y="0"/>
                </a:cxn>
                <a:cxn ang="0">
                  <a:pos x="41" y="75"/>
                </a:cxn>
                <a:cxn ang="0">
                  <a:pos x="0" y="75"/>
                </a:cxn>
                <a:cxn ang="0">
                  <a:pos x="0" y="0"/>
                </a:cxn>
                <a:cxn ang="0">
                  <a:pos x="0" y="0"/>
                </a:cxn>
              </a:cxnLst>
              <a:rect l="0" t="0" r="r" b="b"/>
              <a:pathLst>
                <a:path w="41" h="75">
                  <a:moveTo>
                    <a:pt x="0" y="0"/>
                  </a:moveTo>
                  <a:lnTo>
                    <a:pt x="41" y="0"/>
                  </a:lnTo>
                  <a:lnTo>
                    <a:pt x="41" y="75"/>
                  </a:lnTo>
                  <a:lnTo>
                    <a:pt x="0" y="75"/>
                  </a:lnTo>
                  <a:lnTo>
                    <a:pt x="0" y="0"/>
                  </a:lnTo>
                  <a:lnTo>
                    <a:pt x="0" y="0"/>
                  </a:lnTo>
                  <a:close/>
                </a:path>
              </a:pathLst>
            </a:custGeom>
            <a:solidFill>
              <a:srgbClr val="E6E6E6"/>
            </a:solidFill>
            <a:ln w="9525">
              <a:noFill/>
              <a:round/>
            </a:ln>
          </p:spPr>
          <p:txBody>
            <a:bodyPr/>
            <a:lstStyle/>
            <a:p>
              <a:endParaRPr lang="en-US"/>
            </a:p>
          </p:txBody>
        </p:sp>
        <p:sp>
          <p:nvSpPr>
            <p:cNvPr id="356442" name="Freeform 90"/>
            <p:cNvSpPr/>
            <p:nvPr/>
          </p:nvSpPr>
          <p:spPr bwMode="auto">
            <a:xfrm>
              <a:off x="4686" y="3506"/>
              <a:ext cx="20" cy="38"/>
            </a:xfrm>
            <a:custGeom>
              <a:avLst/>
              <a:gdLst/>
              <a:ahLst/>
              <a:cxnLst>
                <a:cxn ang="0">
                  <a:pos x="0" y="0"/>
                </a:cxn>
                <a:cxn ang="0">
                  <a:pos x="38" y="0"/>
                </a:cxn>
                <a:cxn ang="0">
                  <a:pos x="38" y="75"/>
                </a:cxn>
                <a:cxn ang="0">
                  <a:pos x="0" y="75"/>
                </a:cxn>
                <a:cxn ang="0">
                  <a:pos x="0" y="0"/>
                </a:cxn>
                <a:cxn ang="0">
                  <a:pos x="0" y="0"/>
                </a:cxn>
              </a:cxnLst>
              <a:rect l="0" t="0" r="r" b="b"/>
              <a:pathLst>
                <a:path w="38" h="75">
                  <a:moveTo>
                    <a:pt x="0" y="0"/>
                  </a:moveTo>
                  <a:lnTo>
                    <a:pt x="38" y="0"/>
                  </a:lnTo>
                  <a:lnTo>
                    <a:pt x="38" y="75"/>
                  </a:lnTo>
                  <a:lnTo>
                    <a:pt x="0" y="75"/>
                  </a:lnTo>
                  <a:lnTo>
                    <a:pt x="0" y="0"/>
                  </a:lnTo>
                  <a:lnTo>
                    <a:pt x="0" y="0"/>
                  </a:lnTo>
                  <a:close/>
                </a:path>
              </a:pathLst>
            </a:custGeom>
            <a:solidFill>
              <a:srgbClr val="E6E6E6"/>
            </a:solidFill>
            <a:ln w="9525">
              <a:noFill/>
              <a:round/>
            </a:ln>
          </p:spPr>
          <p:txBody>
            <a:bodyPr/>
            <a:lstStyle/>
            <a:p>
              <a:endParaRPr lang="en-US"/>
            </a:p>
          </p:txBody>
        </p:sp>
        <p:sp>
          <p:nvSpPr>
            <p:cNvPr id="356443" name="Freeform 91"/>
            <p:cNvSpPr/>
            <p:nvPr/>
          </p:nvSpPr>
          <p:spPr bwMode="auto">
            <a:xfrm>
              <a:off x="4713" y="3506"/>
              <a:ext cx="20" cy="38"/>
            </a:xfrm>
            <a:custGeom>
              <a:avLst/>
              <a:gdLst/>
              <a:ahLst/>
              <a:cxnLst>
                <a:cxn ang="0">
                  <a:pos x="0" y="0"/>
                </a:cxn>
                <a:cxn ang="0">
                  <a:pos x="41" y="0"/>
                </a:cxn>
                <a:cxn ang="0">
                  <a:pos x="41" y="75"/>
                </a:cxn>
                <a:cxn ang="0">
                  <a:pos x="0" y="75"/>
                </a:cxn>
                <a:cxn ang="0">
                  <a:pos x="0" y="0"/>
                </a:cxn>
                <a:cxn ang="0">
                  <a:pos x="0" y="0"/>
                </a:cxn>
              </a:cxnLst>
              <a:rect l="0" t="0" r="r" b="b"/>
              <a:pathLst>
                <a:path w="41" h="75">
                  <a:moveTo>
                    <a:pt x="0" y="0"/>
                  </a:moveTo>
                  <a:lnTo>
                    <a:pt x="41" y="0"/>
                  </a:lnTo>
                  <a:lnTo>
                    <a:pt x="41" y="75"/>
                  </a:lnTo>
                  <a:lnTo>
                    <a:pt x="0" y="75"/>
                  </a:lnTo>
                  <a:lnTo>
                    <a:pt x="0" y="0"/>
                  </a:lnTo>
                  <a:lnTo>
                    <a:pt x="0" y="0"/>
                  </a:lnTo>
                  <a:close/>
                </a:path>
              </a:pathLst>
            </a:custGeom>
            <a:solidFill>
              <a:srgbClr val="E6E6E6"/>
            </a:solidFill>
            <a:ln w="9525">
              <a:noFill/>
              <a:round/>
            </a:ln>
          </p:spPr>
          <p:txBody>
            <a:bodyPr/>
            <a:lstStyle/>
            <a:p>
              <a:endParaRPr lang="en-US"/>
            </a:p>
          </p:txBody>
        </p:sp>
        <p:sp>
          <p:nvSpPr>
            <p:cNvPr id="356444" name="Freeform 92"/>
            <p:cNvSpPr/>
            <p:nvPr/>
          </p:nvSpPr>
          <p:spPr bwMode="auto">
            <a:xfrm>
              <a:off x="4741" y="3507"/>
              <a:ext cx="19" cy="38"/>
            </a:xfrm>
            <a:custGeom>
              <a:avLst/>
              <a:gdLst/>
              <a:ahLst/>
              <a:cxnLst>
                <a:cxn ang="0">
                  <a:pos x="0" y="0"/>
                </a:cxn>
                <a:cxn ang="0">
                  <a:pos x="39" y="0"/>
                </a:cxn>
                <a:cxn ang="0">
                  <a:pos x="39" y="75"/>
                </a:cxn>
                <a:cxn ang="0">
                  <a:pos x="0" y="75"/>
                </a:cxn>
                <a:cxn ang="0">
                  <a:pos x="0" y="0"/>
                </a:cxn>
                <a:cxn ang="0">
                  <a:pos x="0" y="0"/>
                </a:cxn>
              </a:cxnLst>
              <a:rect l="0" t="0" r="r" b="b"/>
              <a:pathLst>
                <a:path w="39" h="75">
                  <a:moveTo>
                    <a:pt x="0" y="0"/>
                  </a:moveTo>
                  <a:lnTo>
                    <a:pt x="39" y="0"/>
                  </a:lnTo>
                  <a:lnTo>
                    <a:pt x="39" y="75"/>
                  </a:lnTo>
                  <a:lnTo>
                    <a:pt x="0" y="75"/>
                  </a:lnTo>
                  <a:lnTo>
                    <a:pt x="0" y="0"/>
                  </a:lnTo>
                  <a:lnTo>
                    <a:pt x="0" y="0"/>
                  </a:lnTo>
                  <a:close/>
                </a:path>
              </a:pathLst>
            </a:custGeom>
            <a:solidFill>
              <a:srgbClr val="E6E6E6"/>
            </a:solidFill>
            <a:ln w="9525">
              <a:noFill/>
              <a:round/>
            </a:ln>
          </p:spPr>
          <p:txBody>
            <a:bodyPr/>
            <a:lstStyle/>
            <a:p>
              <a:endParaRPr lang="en-US"/>
            </a:p>
          </p:txBody>
        </p:sp>
        <p:sp>
          <p:nvSpPr>
            <p:cNvPr id="356445" name="Freeform 93"/>
            <p:cNvSpPr/>
            <p:nvPr/>
          </p:nvSpPr>
          <p:spPr bwMode="auto">
            <a:xfrm>
              <a:off x="4633" y="3557"/>
              <a:ext cx="20" cy="36"/>
            </a:xfrm>
            <a:custGeom>
              <a:avLst/>
              <a:gdLst/>
              <a:ahLst/>
              <a:cxnLst>
                <a:cxn ang="0">
                  <a:pos x="0" y="0"/>
                </a:cxn>
                <a:cxn ang="0">
                  <a:pos x="41" y="0"/>
                </a:cxn>
                <a:cxn ang="0">
                  <a:pos x="41" y="71"/>
                </a:cxn>
                <a:cxn ang="0">
                  <a:pos x="0" y="71"/>
                </a:cxn>
                <a:cxn ang="0">
                  <a:pos x="0" y="0"/>
                </a:cxn>
                <a:cxn ang="0">
                  <a:pos x="0" y="0"/>
                </a:cxn>
              </a:cxnLst>
              <a:rect l="0" t="0" r="r" b="b"/>
              <a:pathLst>
                <a:path w="41" h="71">
                  <a:moveTo>
                    <a:pt x="0" y="0"/>
                  </a:moveTo>
                  <a:lnTo>
                    <a:pt x="41" y="0"/>
                  </a:lnTo>
                  <a:lnTo>
                    <a:pt x="41" y="71"/>
                  </a:lnTo>
                  <a:lnTo>
                    <a:pt x="0" y="71"/>
                  </a:lnTo>
                  <a:lnTo>
                    <a:pt x="0" y="0"/>
                  </a:lnTo>
                  <a:lnTo>
                    <a:pt x="0" y="0"/>
                  </a:lnTo>
                  <a:close/>
                </a:path>
              </a:pathLst>
            </a:custGeom>
            <a:solidFill>
              <a:srgbClr val="E6E6E6"/>
            </a:solidFill>
            <a:ln w="9525">
              <a:noFill/>
              <a:round/>
            </a:ln>
          </p:spPr>
          <p:txBody>
            <a:bodyPr/>
            <a:lstStyle/>
            <a:p>
              <a:endParaRPr lang="en-US"/>
            </a:p>
          </p:txBody>
        </p:sp>
        <p:sp>
          <p:nvSpPr>
            <p:cNvPr id="356446" name="Freeform 94"/>
            <p:cNvSpPr/>
            <p:nvPr/>
          </p:nvSpPr>
          <p:spPr bwMode="auto">
            <a:xfrm>
              <a:off x="4660" y="3557"/>
              <a:ext cx="19" cy="37"/>
            </a:xfrm>
            <a:custGeom>
              <a:avLst/>
              <a:gdLst/>
              <a:ahLst/>
              <a:cxnLst>
                <a:cxn ang="0">
                  <a:pos x="0" y="0"/>
                </a:cxn>
                <a:cxn ang="0">
                  <a:pos x="39" y="0"/>
                </a:cxn>
                <a:cxn ang="0">
                  <a:pos x="39" y="74"/>
                </a:cxn>
                <a:cxn ang="0">
                  <a:pos x="0" y="74"/>
                </a:cxn>
                <a:cxn ang="0">
                  <a:pos x="0" y="0"/>
                </a:cxn>
                <a:cxn ang="0">
                  <a:pos x="0" y="0"/>
                </a:cxn>
              </a:cxnLst>
              <a:rect l="0" t="0" r="r" b="b"/>
              <a:pathLst>
                <a:path w="39" h="74">
                  <a:moveTo>
                    <a:pt x="0" y="0"/>
                  </a:moveTo>
                  <a:lnTo>
                    <a:pt x="39" y="0"/>
                  </a:lnTo>
                  <a:lnTo>
                    <a:pt x="39" y="74"/>
                  </a:lnTo>
                  <a:lnTo>
                    <a:pt x="0" y="74"/>
                  </a:lnTo>
                  <a:lnTo>
                    <a:pt x="0" y="0"/>
                  </a:lnTo>
                  <a:lnTo>
                    <a:pt x="0" y="0"/>
                  </a:lnTo>
                  <a:close/>
                </a:path>
              </a:pathLst>
            </a:custGeom>
            <a:solidFill>
              <a:srgbClr val="E6E6E6"/>
            </a:solidFill>
            <a:ln w="9525">
              <a:noFill/>
              <a:round/>
            </a:ln>
          </p:spPr>
          <p:txBody>
            <a:bodyPr/>
            <a:lstStyle/>
            <a:p>
              <a:endParaRPr lang="en-US"/>
            </a:p>
          </p:txBody>
        </p:sp>
        <p:sp>
          <p:nvSpPr>
            <p:cNvPr id="356447" name="Freeform 95"/>
            <p:cNvSpPr/>
            <p:nvPr/>
          </p:nvSpPr>
          <p:spPr bwMode="auto">
            <a:xfrm>
              <a:off x="4686" y="3558"/>
              <a:ext cx="21" cy="37"/>
            </a:xfrm>
            <a:custGeom>
              <a:avLst/>
              <a:gdLst/>
              <a:ahLst/>
              <a:cxnLst>
                <a:cxn ang="0">
                  <a:pos x="0" y="0"/>
                </a:cxn>
                <a:cxn ang="0">
                  <a:pos x="41" y="0"/>
                </a:cxn>
                <a:cxn ang="0">
                  <a:pos x="41" y="74"/>
                </a:cxn>
                <a:cxn ang="0">
                  <a:pos x="0" y="74"/>
                </a:cxn>
                <a:cxn ang="0">
                  <a:pos x="0" y="0"/>
                </a:cxn>
                <a:cxn ang="0">
                  <a:pos x="0" y="0"/>
                </a:cxn>
              </a:cxnLst>
              <a:rect l="0" t="0" r="r" b="b"/>
              <a:pathLst>
                <a:path w="41" h="74">
                  <a:moveTo>
                    <a:pt x="0" y="0"/>
                  </a:moveTo>
                  <a:lnTo>
                    <a:pt x="41" y="0"/>
                  </a:lnTo>
                  <a:lnTo>
                    <a:pt x="41" y="74"/>
                  </a:lnTo>
                  <a:lnTo>
                    <a:pt x="0" y="74"/>
                  </a:lnTo>
                  <a:lnTo>
                    <a:pt x="0" y="0"/>
                  </a:lnTo>
                  <a:lnTo>
                    <a:pt x="0" y="0"/>
                  </a:lnTo>
                  <a:close/>
                </a:path>
              </a:pathLst>
            </a:custGeom>
            <a:solidFill>
              <a:srgbClr val="E6E6E6"/>
            </a:solidFill>
            <a:ln w="9525">
              <a:noFill/>
              <a:round/>
            </a:ln>
          </p:spPr>
          <p:txBody>
            <a:bodyPr/>
            <a:lstStyle/>
            <a:p>
              <a:endParaRPr lang="en-US"/>
            </a:p>
          </p:txBody>
        </p:sp>
        <p:sp>
          <p:nvSpPr>
            <p:cNvPr id="356448" name="Freeform 96"/>
            <p:cNvSpPr/>
            <p:nvPr/>
          </p:nvSpPr>
          <p:spPr bwMode="auto">
            <a:xfrm>
              <a:off x="4714" y="3558"/>
              <a:ext cx="19" cy="37"/>
            </a:xfrm>
            <a:custGeom>
              <a:avLst/>
              <a:gdLst/>
              <a:ahLst/>
              <a:cxnLst>
                <a:cxn ang="0">
                  <a:pos x="0" y="0"/>
                </a:cxn>
                <a:cxn ang="0">
                  <a:pos x="37" y="0"/>
                </a:cxn>
                <a:cxn ang="0">
                  <a:pos x="37" y="74"/>
                </a:cxn>
                <a:cxn ang="0">
                  <a:pos x="0" y="74"/>
                </a:cxn>
                <a:cxn ang="0">
                  <a:pos x="0" y="0"/>
                </a:cxn>
                <a:cxn ang="0">
                  <a:pos x="0" y="0"/>
                </a:cxn>
              </a:cxnLst>
              <a:rect l="0" t="0" r="r" b="b"/>
              <a:pathLst>
                <a:path w="37" h="74">
                  <a:moveTo>
                    <a:pt x="0" y="0"/>
                  </a:moveTo>
                  <a:lnTo>
                    <a:pt x="37" y="0"/>
                  </a:lnTo>
                  <a:lnTo>
                    <a:pt x="37" y="74"/>
                  </a:lnTo>
                  <a:lnTo>
                    <a:pt x="0" y="74"/>
                  </a:lnTo>
                  <a:lnTo>
                    <a:pt x="0" y="0"/>
                  </a:lnTo>
                  <a:lnTo>
                    <a:pt x="0" y="0"/>
                  </a:lnTo>
                  <a:close/>
                </a:path>
              </a:pathLst>
            </a:custGeom>
            <a:solidFill>
              <a:srgbClr val="E6E6E6"/>
            </a:solidFill>
            <a:ln w="9525">
              <a:noFill/>
              <a:round/>
            </a:ln>
          </p:spPr>
          <p:txBody>
            <a:bodyPr/>
            <a:lstStyle/>
            <a:p>
              <a:endParaRPr lang="en-US"/>
            </a:p>
          </p:txBody>
        </p:sp>
        <p:sp>
          <p:nvSpPr>
            <p:cNvPr id="356449" name="Freeform 97"/>
            <p:cNvSpPr/>
            <p:nvPr/>
          </p:nvSpPr>
          <p:spPr bwMode="auto">
            <a:xfrm>
              <a:off x="4741" y="3559"/>
              <a:ext cx="20" cy="37"/>
            </a:xfrm>
            <a:custGeom>
              <a:avLst/>
              <a:gdLst/>
              <a:ahLst/>
              <a:cxnLst>
                <a:cxn ang="0">
                  <a:pos x="0" y="0"/>
                </a:cxn>
                <a:cxn ang="0">
                  <a:pos x="41" y="0"/>
                </a:cxn>
                <a:cxn ang="0">
                  <a:pos x="41" y="73"/>
                </a:cxn>
                <a:cxn ang="0">
                  <a:pos x="0" y="73"/>
                </a:cxn>
                <a:cxn ang="0">
                  <a:pos x="0" y="0"/>
                </a:cxn>
                <a:cxn ang="0">
                  <a:pos x="0" y="0"/>
                </a:cxn>
              </a:cxnLst>
              <a:rect l="0" t="0" r="r" b="b"/>
              <a:pathLst>
                <a:path w="41" h="73">
                  <a:moveTo>
                    <a:pt x="0" y="0"/>
                  </a:moveTo>
                  <a:lnTo>
                    <a:pt x="41" y="0"/>
                  </a:lnTo>
                  <a:lnTo>
                    <a:pt x="41" y="73"/>
                  </a:lnTo>
                  <a:lnTo>
                    <a:pt x="0" y="73"/>
                  </a:lnTo>
                  <a:lnTo>
                    <a:pt x="0" y="0"/>
                  </a:lnTo>
                  <a:lnTo>
                    <a:pt x="0" y="0"/>
                  </a:lnTo>
                  <a:close/>
                </a:path>
              </a:pathLst>
            </a:custGeom>
            <a:solidFill>
              <a:srgbClr val="E6E6E6"/>
            </a:solidFill>
            <a:ln w="9525">
              <a:noFill/>
              <a:round/>
            </a:ln>
          </p:spPr>
          <p:txBody>
            <a:bodyPr/>
            <a:lstStyle/>
            <a:p>
              <a:endParaRPr lang="en-US"/>
            </a:p>
          </p:txBody>
        </p:sp>
        <p:sp>
          <p:nvSpPr>
            <p:cNvPr id="356450" name="Freeform 98"/>
            <p:cNvSpPr/>
            <p:nvPr/>
          </p:nvSpPr>
          <p:spPr bwMode="auto">
            <a:xfrm>
              <a:off x="4634" y="3608"/>
              <a:ext cx="19" cy="37"/>
            </a:xfrm>
            <a:custGeom>
              <a:avLst/>
              <a:gdLst/>
              <a:ahLst/>
              <a:cxnLst>
                <a:cxn ang="0">
                  <a:pos x="0" y="0"/>
                </a:cxn>
                <a:cxn ang="0">
                  <a:pos x="39" y="0"/>
                </a:cxn>
                <a:cxn ang="0">
                  <a:pos x="39" y="72"/>
                </a:cxn>
                <a:cxn ang="0">
                  <a:pos x="0" y="72"/>
                </a:cxn>
                <a:cxn ang="0">
                  <a:pos x="0" y="0"/>
                </a:cxn>
                <a:cxn ang="0">
                  <a:pos x="0" y="0"/>
                </a:cxn>
              </a:cxnLst>
              <a:rect l="0" t="0" r="r" b="b"/>
              <a:pathLst>
                <a:path w="39" h="72">
                  <a:moveTo>
                    <a:pt x="0" y="0"/>
                  </a:moveTo>
                  <a:lnTo>
                    <a:pt x="39" y="0"/>
                  </a:lnTo>
                  <a:lnTo>
                    <a:pt x="39" y="72"/>
                  </a:lnTo>
                  <a:lnTo>
                    <a:pt x="0" y="72"/>
                  </a:lnTo>
                  <a:lnTo>
                    <a:pt x="0" y="0"/>
                  </a:lnTo>
                  <a:lnTo>
                    <a:pt x="0" y="0"/>
                  </a:lnTo>
                  <a:close/>
                </a:path>
              </a:pathLst>
            </a:custGeom>
            <a:solidFill>
              <a:srgbClr val="E6E6E6"/>
            </a:solidFill>
            <a:ln w="9525">
              <a:noFill/>
              <a:round/>
            </a:ln>
          </p:spPr>
          <p:txBody>
            <a:bodyPr/>
            <a:lstStyle/>
            <a:p>
              <a:endParaRPr lang="en-US"/>
            </a:p>
          </p:txBody>
        </p:sp>
        <p:sp>
          <p:nvSpPr>
            <p:cNvPr id="356451" name="Freeform 99"/>
            <p:cNvSpPr/>
            <p:nvPr/>
          </p:nvSpPr>
          <p:spPr bwMode="auto">
            <a:xfrm>
              <a:off x="4660" y="3608"/>
              <a:ext cx="21" cy="38"/>
            </a:xfrm>
            <a:custGeom>
              <a:avLst/>
              <a:gdLst/>
              <a:ahLst/>
              <a:cxnLst>
                <a:cxn ang="0">
                  <a:pos x="0" y="0"/>
                </a:cxn>
                <a:cxn ang="0">
                  <a:pos x="41" y="0"/>
                </a:cxn>
                <a:cxn ang="0">
                  <a:pos x="41" y="75"/>
                </a:cxn>
                <a:cxn ang="0">
                  <a:pos x="0" y="75"/>
                </a:cxn>
                <a:cxn ang="0">
                  <a:pos x="0" y="0"/>
                </a:cxn>
                <a:cxn ang="0">
                  <a:pos x="0" y="0"/>
                </a:cxn>
              </a:cxnLst>
              <a:rect l="0" t="0" r="r" b="b"/>
              <a:pathLst>
                <a:path w="41" h="75">
                  <a:moveTo>
                    <a:pt x="0" y="0"/>
                  </a:moveTo>
                  <a:lnTo>
                    <a:pt x="41" y="0"/>
                  </a:lnTo>
                  <a:lnTo>
                    <a:pt x="41" y="75"/>
                  </a:lnTo>
                  <a:lnTo>
                    <a:pt x="0" y="75"/>
                  </a:lnTo>
                  <a:lnTo>
                    <a:pt x="0" y="0"/>
                  </a:lnTo>
                  <a:lnTo>
                    <a:pt x="0" y="0"/>
                  </a:lnTo>
                  <a:close/>
                </a:path>
              </a:pathLst>
            </a:custGeom>
            <a:solidFill>
              <a:srgbClr val="E6E6E6"/>
            </a:solidFill>
            <a:ln w="9525">
              <a:noFill/>
              <a:round/>
            </a:ln>
          </p:spPr>
          <p:txBody>
            <a:bodyPr/>
            <a:lstStyle/>
            <a:p>
              <a:endParaRPr lang="en-US"/>
            </a:p>
          </p:txBody>
        </p:sp>
        <p:sp>
          <p:nvSpPr>
            <p:cNvPr id="356452" name="Freeform 100"/>
            <p:cNvSpPr/>
            <p:nvPr/>
          </p:nvSpPr>
          <p:spPr bwMode="auto">
            <a:xfrm>
              <a:off x="4688" y="3610"/>
              <a:ext cx="19" cy="37"/>
            </a:xfrm>
            <a:custGeom>
              <a:avLst/>
              <a:gdLst/>
              <a:ahLst/>
              <a:cxnLst>
                <a:cxn ang="0">
                  <a:pos x="0" y="0"/>
                </a:cxn>
                <a:cxn ang="0">
                  <a:pos x="39" y="0"/>
                </a:cxn>
                <a:cxn ang="0">
                  <a:pos x="39" y="75"/>
                </a:cxn>
                <a:cxn ang="0">
                  <a:pos x="0" y="75"/>
                </a:cxn>
                <a:cxn ang="0">
                  <a:pos x="0" y="0"/>
                </a:cxn>
                <a:cxn ang="0">
                  <a:pos x="0" y="0"/>
                </a:cxn>
              </a:cxnLst>
              <a:rect l="0" t="0" r="r" b="b"/>
              <a:pathLst>
                <a:path w="39" h="75">
                  <a:moveTo>
                    <a:pt x="0" y="0"/>
                  </a:moveTo>
                  <a:lnTo>
                    <a:pt x="39" y="0"/>
                  </a:lnTo>
                  <a:lnTo>
                    <a:pt x="39" y="75"/>
                  </a:lnTo>
                  <a:lnTo>
                    <a:pt x="0" y="75"/>
                  </a:lnTo>
                  <a:lnTo>
                    <a:pt x="0" y="0"/>
                  </a:lnTo>
                  <a:lnTo>
                    <a:pt x="0" y="0"/>
                  </a:lnTo>
                  <a:close/>
                </a:path>
              </a:pathLst>
            </a:custGeom>
            <a:solidFill>
              <a:srgbClr val="E6E6E6"/>
            </a:solidFill>
            <a:ln w="9525">
              <a:noFill/>
              <a:round/>
            </a:ln>
          </p:spPr>
          <p:txBody>
            <a:bodyPr/>
            <a:lstStyle/>
            <a:p>
              <a:endParaRPr lang="en-US"/>
            </a:p>
          </p:txBody>
        </p:sp>
        <p:sp>
          <p:nvSpPr>
            <p:cNvPr id="356453" name="Freeform 101"/>
            <p:cNvSpPr/>
            <p:nvPr/>
          </p:nvSpPr>
          <p:spPr bwMode="auto">
            <a:xfrm>
              <a:off x="4714" y="3611"/>
              <a:ext cx="20" cy="36"/>
            </a:xfrm>
            <a:custGeom>
              <a:avLst/>
              <a:gdLst/>
              <a:ahLst/>
              <a:cxnLst>
                <a:cxn ang="0">
                  <a:pos x="0" y="0"/>
                </a:cxn>
                <a:cxn ang="0">
                  <a:pos x="40" y="0"/>
                </a:cxn>
                <a:cxn ang="0">
                  <a:pos x="40" y="72"/>
                </a:cxn>
                <a:cxn ang="0">
                  <a:pos x="0" y="72"/>
                </a:cxn>
                <a:cxn ang="0">
                  <a:pos x="0" y="0"/>
                </a:cxn>
                <a:cxn ang="0">
                  <a:pos x="0" y="0"/>
                </a:cxn>
              </a:cxnLst>
              <a:rect l="0" t="0" r="r" b="b"/>
              <a:pathLst>
                <a:path w="40" h="72">
                  <a:moveTo>
                    <a:pt x="0" y="0"/>
                  </a:moveTo>
                  <a:lnTo>
                    <a:pt x="40" y="0"/>
                  </a:lnTo>
                  <a:lnTo>
                    <a:pt x="40" y="72"/>
                  </a:lnTo>
                  <a:lnTo>
                    <a:pt x="0" y="72"/>
                  </a:lnTo>
                  <a:lnTo>
                    <a:pt x="0" y="0"/>
                  </a:lnTo>
                  <a:lnTo>
                    <a:pt x="0" y="0"/>
                  </a:lnTo>
                  <a:close/>
                </a:path>
              </a:pathLst>
            </a:custGeom>
            <a:solidFill>
              <a:srgbClr val="E6E6E6"/>
            </a:solidFill>
            <a:ln w="9525">
              <a:noFill/>
              <a:round/>
            </a:ln>
          </p:spPr>
          <p:txBody>
            <a:bodyPr/>
            <a:lstStyle/>
            <a:p>
              <a:endParaRPr lang="en-US"/>
            </a:p>
          </p:txBody>
        </p:sp>
        <p:sp>
          <p:nvSpPr>
            <p:cNvPr id="356454" name="Freeform 102"/>
            <p:cNvSpPr/>
            <p:nvPr/>
          </p:nvSpPr>
          <p:spPr bwMode="auto">
            <a:xfrm>
              <a:off x="4742" y="3611"/>
              <a:ext cx="19" cy="37"/>
            </a:xfrm>
            <a:custGeom>
              <a:avLst/>
              <a:gdLst/>
              <a:ahLst/>
              <a:cxnLst>
                <a:cxn ang="0">
                  <a:pos x="0" y="0"/>
                </a:cxn>
                <a:cxn ang="0">
                  <a:pos x="38" y="0"/>
                </a:cxn>
                <a:cxn ang="0">
                  <a:pos x="38" y="74"/>
                </a:cxn>
                <a:cxn ang="0">
                  <a:pos x="0" y="74"/>
                </a:cxn>
                <a:cxn ang="0">
                  <a:pos x="0" y="0"/>
                </a:cxn>
                <a:cxn ang="0">
                  <a:pos x="0" y="0"/>
                </a:cxn>
              </a:cxnLst>
              <a:rect l="0" t="0" r="r" b="b"/>
              <a:pathLst>
                <a:path w="38" h="74">
                  <a:moveTo>
                    <a:pt x="0" y="0"/>
                  </a:moveTo>
                  <a:lnTo>
                    <a:pt x="38" y="0"/>
                  </a:lnTo>
                  <a:lnTo>
                    <a:pt x="38" y="74"/>
                  </a:lnTo>
                  <a:lnTo>
                    <a:pt x="0" y="74"/>
                  </a:lnTo>
                  <a:lnTo>
                    <a:pt x="0" y="0"/>
                  </a:lnTo>
                  <a:lnTo>
                    <a:pt x="0" y="0"/>
                  </a:lnTo>
                  <a:close/>
                </a:path>
              </a:pathLst>
            </a:custGeom>
            <a:solidFill>
              <a:srgbClr val="E6E6E6"/>
            </a:solidFill>
            <a:ln w="9525">
              <a:noFill/>
              <a:round/>
            </a:ln>
          </p:spPr>
          <p:txBody>
            <a:bodyPr/>
            <a:lstStyle/>
            <a:p>
              <a:endParaRPr lang="en-US"/>
            </a:p>
          </p:txBody>
        </p:sp>
        <p:sp>
          <p:nvSpPr>
            <p:cNvPr id="356455" name="Freeform 103"/>
            <p:cNvSpPr/>
            <p:nvPr/>
          </p:nvSpPr>
          <p:spPr bwMode="auto">
            <a:xfrm>
              <a:off x="4634" y="3660"/>
              <a:ext cx="20" cy="37"/>
            </a:xfrm>
            <a:custGeom>
              <a:avLst/>
              <a:gdLst/>
              <a:ahLst/>
              <a:cxnLst>
                <a:cxn ang="0">
                  <a:pos x="0" y="0"/>
                </a:cxn>
                <a:cxn ang="0">
                  <a:pos x="41" y="0"/>
                </a:cxn>
                <a:cxn ang="0">
                  <a:pos x="41" y="74"/>
                </a:cxn>
                <a:cxn ang="0">
                  <a:pos x="0" y="74"/>
                </a:cxn>
                <a:cxn ang="0">
                  <a:pos x="0" y="0"/>
                </a:cxn>
                <a:cxn ang="0">
                  <a:pos x="0" y="0"/>
                </a:cxn>
              </a:cxnLst>
              <a:rect l="0" t="0" r="r" b="b"/>
              <a:pathLst>
                <a:path w="41" h="74">
                  <a:moveTo>
                    <a:pt x="0" y="0"/>
                  </a:moveTo>
                  <a:lnTo>
                    <a:pt x="41" y="0"/>
                  </a:lnTo>
                  <a:lnTo>
                    <a:pt x="41" y="74"/>
                  </a:lnTo>
                  <a:lnTo>
                    <a:pt x="0" y="74"/>
                  </a:lnTo>
                  <a:lnTo>
                    <a:pt x="0" y="0"/>
                  </a:lnTo>
                  <a:lnTo>
                    <a:pt x="0" y="0"/>
                  </a:lnTo>
                  <a:close/>
                </a:path>
              </a:pathLst>
            </a:custGeom>
            <a:solidFill>
              <a:srgbClr val="E6E6E6"/>
            </a:solidFill>
            <a:ln w="9525">
              <a:noFill/>
              <a:round/>
            </a:ln>
          </p:spPr>
          <p:txBody>
            <a:bodyPr/>
            <a:lstStyle/>
            <a:p>
              <a:endParaRPr lang="en-US"/>
            </a:p>
          </p:txBody>
        </p:sp>
        <p:sp>
          <p:nvSpPr>
            <p:cNvPr id="356456" name="Freeform 104"/>
            <p:cNvSpPr/>
            <p:nvPr/>
          </p:nvSpPr>
          <p:spPr bwMode="auto">
            <a:xfrm>
              <a:off x="4661" y="3660"/>
              <a:ext cx="20" cy="37"/>
            </a:xfrm>
            <a:custGeom>
              <a:avLst/>
              <a:gdLst/>
              <a:ahLst/>
              <a:cxnLst>
                <a:cxn ang="0">
                  <a:pos x="0" y="0"/>
                </a:cxn>
                <a:cxn ang="0">
                  <a:pos x="39" y="0"/>
                </a:cxn>
                <a:cxn ang="0">
                  <a:pos x="39" y="74"/>
                </a:cxn>
                <a:cxn ang="0">
                  <a:pos x="0" y="74"/>
                </a:cxn>
                <a:cxn ang="0">
                  <a:pos x="0" y="0"/>
                </a:cxn>
                <a:cxn ang="0">
                  <a:pos x="0" y="0"/>
                </a:cxn>
              </a:cxnLst>
              <a:rect l="0" t="0" r="r" b="b"/>
              <a:pathLst>
                <a:path w="39" h="74">
                  <a:moveTo>
                    <a:pt x="0" y="0"/>
                  </a:moveTo>
                  <a:lnTo>
                    <a:pt x="39" y="0"/>
                  </a:lnTo>
                  <a:lnTo>
                    <a:pt x="39" y="74"/>
                  </a:lnTo>
                  <a:lnTo>
                    <a:pt x="0" y="74"/>
                  </a:lnTo>
                  <a:lnTo>
                    <a:pt x="0" y="0"/>
                  </a:lnTo>
                  <a:lnTo>
                    <a:pt x="0" y="0"/>
                  </a:lnTo>
                  <a:close/>
                </a:path>
              </a:pathLst>
            </a:custGeom>
            <a:solidFill>
              <a:srgbClr val="E6E6E6"/>
            </a:solidFill>
            <a:ln w="9525">
              <a:noFill/>
              <a:round/>
            </a:ln>
          </p:spPr>
          <p:txBody>
            <a:bodyPr/>
            <a:lstStyle/>
            <a:p>
              <a:endParaRPr lang="en-US"/>
            </a:p>
          </p:txBody>
        </p:sp>
        <p:sp>
          <p:nvSpPr>
            <p:cNvPr id="356457" name="Freeform 105"/>
            <p:cNvSpPr/>
            <p:nvPr/>
          </p:nvSpPr>
          <p:spPr bwMode="auto">
            <a:xfrm>
              <a:off x="4688" y="3661"/>
              <a:ext cx="20" cy="37"/>
            </a:xfrm>
            <a:custGeom>
              <a:avLst/>
              <a:gdLst/>
              <a:ahLst/>
              <a:cxnLst>
                <a:cxn ang="0">
                  <a:pos x="0" y="0"/>
                </a:cxn>
                <a:cxn ang="0">
                  <a:pos x="41" y="0"/>
                </a:cxn>
                <a:cxn ang="0">
                  <a:pos x="41" y="75"/>
                </a:cxn>
                <a:cxn ang="0">
                  <a:pos x="0" y="75"/>
                </a:cxn>
                <a:cxn ang="0">
                  <a:pos x="0" y="0"/>
                </a:cxn>
                <a:cxn ang="0">
                  <a:pos x="0" y="0"/>
                </a:cxn>
              </a:cxnLst>
              <a:rect l="0" t="0" r="r" b="b"/>
              <a:pathLst>
                <a:path w="41" h="75">
                  <a:moveTo>
                    <a:pt x="0" y="0"/>
                  </a:moveTo>
                  <a:lnTo>
                    <a:pt x="41" y="0"/>
                  </a:lnTo>
                  <a:lnTo>
                    <a:pt x="41" y="75"/>
                  </a:lnTo>
                  <a:lnTo>
                    <a:pt x="0" y="75"/>
                  </a:lnTo>
                  <a:lnTo>
                    <a:pt x="0" y="0"/>
                  </a:lnTo>
                  <a:lnTo>
                    <a:pt x="0" y="0"/>
                  </a:lnTo>
                  <a:close/>
                </a:path>
              </a:pathLst>
            </a:custGeom>
            <a:solidFill>
              <a:srgbClr val="E6E6E6"/>
            </a:solidFill>
            <a:ln w="9525">
              <a:noFill/>
              <a:round/>
            </a:ln>
          </p:spPr>
          <p:txBody>
            <a:bodyPr/>
            <a:lstStyle/>
            <a:p>
              <a:endParaRPr lang="en-US"/>
            </a:p>
          </p:txBody>
        </p:sp>
        <p:sp>
          <p:nvSpPr>
            <p:cNvPr id="356458" name="Freeform 106"/>
            <p:cNvSpPr/>
            <p:nvPr/>
          </p:nvSpPr>
          <p:spPr bwMode="auto">
            <a:xfrm>
              <a:off x="4716" y="3661"/>
              <a:ext cx="18" cy="37"/>
            </a:xfrm>
            <a:custGeom>
              <a:avLst/>
              <a:gdLst/>
              <a:ahLst/>
              <a:cxnLst>
                <a:cxn ang="0">
                  <a:pos x="0" y="0"/>
                </a:cxn>
                <a:cxn ang="0">
                  <a:pos x="38" y="0"/>
                </a:cxn>
                <a:cxn ang="0">
                  <a:pos x="38" y="75"/>
                </a:cxn>
                <a:cxn ang="0">
                  <a:pos x="0" y="75"/>
                </a:cxn>
                <a:cxn ang="0">
                  <a:pos x="0" y="0"/>
                </a:cxn>
                <a:cxn ang="0">
                  <a:pos x="0" y="0"/>
                </a:cxn>
              </a:cxnLst>
              <a:rect l="0" t="0" r="r" b="b"/>
              <a:pathLst>
                <a:path w="38" h="75">
                  <a:moveTo>
                    <a:pt x="0" y="0"/>
                  </a:moveTo>
                  <a:lnTo>
                    <a:pt x="38" y="0"/>
                  </a:lnTo>
                  <a:lnTo>
                    <a:pt x="38" y="75"/>
                  </a:lnTo>
                  <a:lnTo>
                    <a:pt x="0" y="75"/>
                  </a:lnTo>
                  <a:lnTo>
                    <a:pt x="0" y="0"/>
                  </a:lnTo>
                  <a:lnTo>
                    <a:pt x="0" y="0"/>
                  </a:lnTo>
                  <a:close/>
                </a:path>
              </a:pathLst>
            </a:custGeom>
            <a:solidFill>
              <a:srgbClr val="E6E6E6"/>
            </a:solidFill>
            <a:ln w="9525">
              <a:noFill/>
              <a:round/>
            </a:ln>
          </p:spPr>
          <p:txBody>
            <a:bodyPr/>
            <a:lstStyle/>
            <a:p>
              <a:endParaRPr lang="en-US"/>
            </a:p>
          </p:txBody>
        </p:sp>
        <p:sp>
          <p:nvSpPr>
            <p:cNvPr id="356459" name="Freeform 107"/>
            <p:cNvSpPr/>
            <p:nvPr/>
          </p:nvSpPr>
          <p:spPr bwMode="auto">
            <a:xfrm>
              <a:off x="4742" y="3663"/>
              <a:ext cx="20" cy="37"/>
            </a:xfrm>
            <a:custGeom>
              <a:avLst/>
              <a:gdLst/>
              <a:ahLst/>
              <a:cxnLst>
                <a:cxn ang="0">
                  <a:pos x="0" y="0"/>
                </a:cxn>
                <a:cxn ang="0">
                  <a:pos x="41" y="0"/>
                </a:cxn>
                <a:cxn ang="0">
                  <a:pos x="41" y="74"/>
                </a:cxn>
                <a:cxn ang="0">
                  <a:pos x="0" y="74"/>
                </a:cxn>
                <a:cxn ang="0">
                  <a:pos x="0" y="0"/>
                </a:cxn>
                <a:cxn ang="0">
                  <a:pos x="0" y="0"/>
                </a:cxn>
              </a:cxnLst>
              <a:rect l="0" t="0" r="r" b="b"/>
              <a:pathLst>
                <a:path w="41" h="74">
                  <a:moveTo>
                    <a:pt x="0" y="0"/>
                  </a:moveTo>
                  <a:lnTo>
                    <a:pt x="41" y="0"/>
                  </a:lnTo>
                  <a:lnTo>
                    <a:pt x="41" y="74"/>
                  </a:lnTo>
                  <a:lnTo>
                    <a:pt x="0" y="74"/>
                  </a:lnTo>
                  <a:lnTo>
                    <a:pt x="0" y="0"/>
                  </a:lnTo>
                  <a:lnTo>
                    <a:pt x="0" y="0"/>
                  </a:lnTo>
                  <a:close/>
                </a:path>
              </a:pathLst>
            </a:custGeom>
            <a:solidFill>
              <a:srgbClr val="E6E6E6"/>
            </a:solidFill>
            <a:ln w="9525">
              <a:noFill/>
              <a:round/>
            </a:ln>
          </p:spPr>
          <p:txBody>
            <a:bodyPr/>
            <a:lstStyle/>
            <a:p>
              <a:endParaRPr lang="en-US"/>
            </a:p>
          </p:txBody>
        </p:sp>
        <p:sp>
          <p:nvSpPr>
            <p:cNvPr id="356460" name="Freeform 108"/>
            <p:cNvSpPr/>
            <p:nvPr/>
          </p:nvSpPr>
          <p:spPr bwMode="auto">
            <a:xfrm>
              <a:off x="4635" y="3712"/>
              <a:ext cx="19" cy="35"/>
            </a:xfrm>
            <a:custGeom>
              <a:avLst/>
              <a:gdLst/>
              <a:ahLst/>
              <a:cxnLst>
                <a:cxn ang="0">
                  <a:pos x="0" y="0"/>
                </a:cxn>
                <a:cxn ang="0">
                  <a:pos x="38" y="0"/>
                </a:cxn>
                <a:cxn ang="0">
                  <a:pos x="38" y="71"/>
                </a:cxn>
                <a:cxn ang="0">
                  <a:pos x="0" y="71"/>
                </a:cxn>
                <a:cxn ang="0">
                  <a:pos x="0" y="0"/>
                </a:cxn>
                <a:cxn ang="0">
                  <a:pos x="0" y="0"/>
                </a:cxn>
              </a:cxnLst>
              <a:rect l="0" t="0" r="r" b="b"/>
              <a:pathLst>
                <a:path w="38" h="71">
                  <a:moveTo>
                    <a:pt x="0" y="0"/>
                  </a:moveTo>
                  <a:lnTo>
                    <a:pt x="38" y="0"/>
                  </a:lnTo>
                  <a:lnTo>
                    <a:pt x="38" y="71"/>
                  </a:lnTo>
                  <a:lnTo>
                    <a:pt x="0" y="71"/>
                  </a:lnTo>
                  <a:lnTo>
                    <a:pt x="0" y="0"/>
                  </a:lnTo>
                  <a:lnTo>
                    <a:pt x="0" y="0"/>
                  </a:lnTo>
                  <a:close/>
                </a:path>
              </a:pathLst>
            </a:custGeom>
            <a:solidFill>
              <a:srgbClr val="E6E6E6"/>
            </a:solidFill>
            <a:ln w="9525">
              <a:noFill/>
              <a:round/>
            </a:ln>
          </p:spPr>
          <p:txBody>
            <a:bodyPr/>
            <a:lstStyle/>
            <a:p>
              <a:endParaRPr lang="en-US"/>
            </a:p>
          </p:txBody>
        </p:sp>
        <p:sp>
          <p:nvSpPr>
            <p:cNvPr id="356461" name="Freeform 109"/>
            <p:cNvSpPr/>
            <p:nvPr/>
          </p:nvSpPr>
          <p:spPr bwMode="auto">
            <a:xfrm>
              <a:off x="4662" y="3712"/>
              <a:ext cx="20" cy="37"/>
            </a:xfrm>
            <a:custGeom>
              <a:avLst/>
              <a:gdLst/>
              <a:ahLst/>
              <a:cxnLst>
                <a:cxn ang="0">
                  <a:pos x="0" y="0"/>
                </a:cxn>
                <a:cxn ang="0">
                  <a:pos x="38" y="0"/>
                </a:cxn>
                <a:cxn ang="0">
                  <a:pos x="38" y="73"/>
                </a:cxn>
                <a:cxn ang="0">
                  <a:pos x="0" y="73"/>
                </a:cxn>
                <a:cxn ang="0">
                  <a:pos x="0" y="0"/>
                </a:cxn>
                <a:cxn ang="0">
                  <a:pos x="0" y="0"/>
                </a:cxn>
              </a:cxnLst>
              <a:rect l="0" t="0" r="r" b="b"/>
              <a:pathLst>
                <a:path w="38" h="73">
                  <a:moveTo>
                    <a:pt x="0" y="0"/>
                  </a:moveTo>
                  <a:lnTo>
                    <a:pt x="38" y="0"/>
                  </a:lnTo>
                  <a:lnTo>
                    <a:pt x="38" y="73"/>
                  </a:lnTo>
                  <a:lnTo>
                    <a:pt x="0" y="73"/>
                  </a:lnTo>
                  <a:lnTo>
                    <a:pt x="0" y="0"/>
                  </a:lnTo>
                  <a:lnTo>
                    <a:pt x="0" y="0"/>
                  </a:lnTo>
                  <a:close/>
                </a:path>
              </a:pathLst>
            </a:custGeom>
            <a:solidFill>
              <a:srgbClr val="E6E6E6"/>
            </a:solidFill>
            <a:ln w="9525">
              <a:noFill/>
              <a:round/>
            </a:ln>
          </p:spPr>
          <p:txBody>
            <a:bodyPr/>
            <a:lstStyle/>
            <a:p>
              <a:endParaRPr lang="en-US"/>
            </a:p>
          </p:txBody>
        </p:sp>
        <p:sp>
          <p:nvSpPr>
            <p:cNvPr id="356462" name="Freeform 110"/>
            <p:cNvSpPr/>
            <p:nvPr/>
          </p:nvSpPr>
          <p:spPr bwMode="auto">
            <a:xfrm>
              <a:off x="4689" y="3713"/>
              <a:ext cx="19" cy="37"/>
            </a:xfrm>
            <a:custGeom>
              <a:avLst/>
              <a:gdLst/>
              <a:ahLst/>
              <a:cxnLst>
                <a:cxn ang="0">
                  <a:pos x="0" y="0"/>
                </a:cxn>
                <a:cxn ang="0">
                  <a:pos x="39" y="0"/>
                </a:cxn>
                <a:cxn ang="0">
                  <a:pos x="39" y="74"/>
                </a:cxn>
                <a:cxn ang="0">
                  <a:pos x="0" y="74"/>
                </a:cxn>
                <a:cxn ang="0">
                  <a:pos x="0" y="0"/>
                </a:cxn>
                <a:cxn ang="0">
                  <a:pos x="0" y="0"/>
                </a:cxn>
              </a:cxnLst>
              <a:rect l="0" t="0" r="r" b="b"/>
              <a:pathLst>
                <a:path w="39" h="74">
                  <a:moveTo>
                    <a:pt x="0" y="0"/>
                  </a:moveTo>
                  <a:lnTo>
                    <a:pt x="39" y="0"/>
                  </a:lnTo>
                  <a:lnTo>
                    <a:pt x="39" y="74"/>
                  </a:lnTo>
                  <a:lnTo>
                    <a:pt x="0" y="74"/>
                  </a:lnTo>
                  <a:lnTo>
                    <a:pt x="0" y="0"/>
                  </a:lnTo>
                  <a:lnTo>
                    <a:pt x="0" y="0"/>
                  </a:lnTo>
                  <a:close/>
                </a:path>
              </a:pathLst>
            </a:custGeom>
            <a:solidFill>
              <a:srgbClr val="E6E6E6"/>
            </a:solidFill>
            <a:ln w="9525">
              <a:noFill/>
              <a:round/>
            </a:ln>
          </p:spPr>
          <p:txBody>
            <a:bodyPr/>
            <a:lstStyle/>
            <a:p>
              <a:endParaRPr lang="en-US"/>
            </a:p>
          </p:txBody>
        </p:sp>
        <p:sp>
          <p:nvSpPr>
            <p:cNvPr id="356463" name="Freeform 111"/>
            <p:cNvSpPr/>
            <p:nvPr/>
          </p:nvSpPr>
          <p:spPr bwMode="auto">
            <a:xfrm>
              <a:off x="4716" y="3713"/>
              <a:ext cx="19" cy="37"/>
            </a:xfrm>
            <a:custGeom>
              <a:avLst/>
              <a:gdLst/>
              <a:ahLst/>
              <a:cxnLst>
                <a:cxn ang="0">
                  <a:pos x="0" y="0"/>
                </a:cxn>
                <a:cxn ang="0">
                  <a:pos x="40" y="0"/>
                </a:cxn>
                <a:cxn ang="0">
                  <a:pos x="40" y="74"/>
                </a:cxn>
                <a:cxn ang="0">
                  <a:pos x="0" y="74"/>
                </a:cxn>
                <a:cxn ang="0">
                  <a:pos x="0" y="0"/>
                </a:cxn>
                <a:cxn ang="0">
                  <a:pos x="0" y="0"/>
                </a:cxn>
              </a:cxnLst>
              <a:rect l="0" t="0" r="r" b="b"/>
              <a:pathLst>
                <a:path w="40" h="74">
                  <a:moveTo>
                    <a:pt x="0" y="0"/>
                  </a:moveTo>
                  <a:lnTo>
                    <a:pt x="40" y="0"/>
                  </a:lnTo>
                  <a:lnTo>
                    <a:pt x="40" y="74"/>
                  </a:lnTo>
                  <a:lnTo>
                    <a:pt x="0" y="74"/>
                  </a:lnTo>
                  <a:lnTo>
                    <a:pt x="0" y="0"/>
                  </a:lnTo>
                  <a:lnTo>
                    <a:pt x="0" y="0"/>
                  </a:lnTo>
                  <a:close/>
                </a:path>
              </a:pathLst>
            </a:custGeom>
            <a:solidFill>
              <a:srgbClr val="E6E6E6"/>
            </a:solidFill>
            <a:ln w="9525">
              <a:noFill/>
              <a:round/>
            </a:ln>
          </p:spPr>
          <p:txBody>
            <a:bodyPr/>
            <a:lstStyle/>
            <a:p>
              <a:endParaRPr lang="en-US"/>
            </a:p>
          </p:txBody>
        </p:sp>
        <p:sp>
          <p:nvSpPr>
            <p:cNvPr id="356464" name="Freeform 112"/>
            <p:cNvSpPr/>
            <p:nvPr/>
          </p:nvSpPr>
          <p:spPr bwMode="auto">
            <a:xfrm>
              <a:off x="4743" y="3714"/>
              <a:ext cx="19" cy="38"/>
            </a:xfrm>
            <a:custGeom>
              <a:avLst/>
              <a:gdLst/>
              <a:ahLst/>
              <a:cxnLst>
                <a:cxn ang="0">
                  <a:pos x="0" y="0"/>
                </a:cxn>
                <a:cxn ang="0">
                  <a:pos x="39" y="0"/>
                </a:cxn>
                <a:cxn ang="0">
                  <a:pos x="39" y="75"/>
                </a:cxn>
                <a:cxn ang="0">
                  <a:pos x="0" y="75"/>
                </a:cxn>
                <a:cxn ang="0">
                  <a:pos x="0" y="0"/>
                </a:cxn>
                <a:cxn ang="0">
                  <a:pos x="0" y="0"/>
                </a:cxn>
              </a:cxnLst>
              <a:rect l="0" t="0" r="r" b="b"/>
              <a:pathLst>
                <a:path w="39" h="75">
                  <a:moveTo>
                    <a:pt x="0" y="0"/>
                  </a:moveTo>
                  <a:lnTo>
                    <a:pt x="39" y="0"/>
                  </a:lnTo>
                  <a:lnTo>
                    <a:pt x="39" y="75"/>
                  </a:lnTo>
                  <a:lnTo>
                    <a:pt x="0" y="75"/>
                  </a:lnTo>
                  <a:lnTo>
                    <a:pt x="0" y="0"/>
                  </a:lnTo>
                  <a:lnTo>
                    <a:pt x="0" y="0"/>
                  </a:lnTo>
                  <a:close/>
                </a:path>
              </a:pathLst>
            </a:custGeom>
            <a:solidFill>
              <a:srgbClr val="E6E6E6"/>
            </a:solidFill>
            <a:ln w="9525">
              <a:noFill/>
              <a:round/>
            </a:ln>
          </p:spPr>
          <p:txBody>
            <a:bodyPr/>
            <a:lstStyle/>
            <a:p>
              <a:endParaRPr lang="en-US"/>
            </a:p>
          </p:txBody>
        </p:sp>
        <p:sp>
          <p:nvSpPr>
            <p:cNvPr id="356465" name="Freeform 113"/>
            <p:cNvSpPr/>
            <p:nvPr/>
          </p:nvSpPr>
          <p:spPr bwMode="auto">
            <a:xfrm>
              <a:off x="4666" y="3255"/>
              <a:ext cx="309" cy="598"/>
            </a:xfrm>
            <a:custGeom>
              <a:avLst/>
              <a:gdLst/>
              <a:ahLst/>
              <a:cxnLst>
                <a:cxn ang="0">
                  <a:pos x="617" y="22"/>
                </a:cxn>
                <a:cxn ang="0">
                  <a:pos x="612" y="20"/>
                </a:cxn>
                <a:cxn ang="0">
                  <a:pos x="606" y="17"/>
                </a:cxn>
                <a:cxn ang="0">
                  <a:pos x="594" y="12"/>
                </a:cxn>
                <a:cxn ang="0">
                  <a:pos x="578" y="8"/>
                </a:cxn>
                <a:cxn ang="0">
                  <a:pos x="562" y="4"/>
                </a:cxn>
                <a:cxn ang="0">
                  <a:pos x="542" y="1"/>
                </a:cxn>
                <a:cxn ang="0">
                  <a:pos x="520" y="0"/>
                </a:cxn>
                <a:cxn ang="0">
                  <a:pos x="498" y="3"/>
                </a:cxn>
                <a:cxn ang="0">
                  <a:pos x="474" y="6"/>
                </a:cxn>
                <a:cxn ang="0">
                  <a:pos x="451" y="17"/>
                </a:cxn>
                <a:cxn ang="0">
                  <a:pos x="429" y="31"/>
                </a:cxn>
                <a:cxn ang="0">
                  <a:pos x="409" y="52"/>
                </a:cxn>
                <a:cxn ang="0">
                  <a:pos x="390" y="77"/>
                </a:cxn>
                <a:cxn ang="0">
                  <a:pos x="375" y="112"/>
                </a:cxn>
                <a:cxn ang="0">
                  <a:pos x="362" y="154"/>
                </a:cxn>
                <a:cxn ang="0">
                  <a:pos x="355" y="208"/>
                </a:cxn>
                <a:cxn ang="0">
                  <a:pos x="352" y="209"/>
                </a:cxn>
                <a:cxn ang="0">
                  <a:pos x="342" y="215"/>
                </a:cxn>
                <a:cxn ang="0">
                  <a:pos x="327" y="223"/>
                </a:cxn>
                <a:cxn ang="0">
                  <a:pos x="310" y="236"/>
                </a:cxn>
                <a:cxn ang="0">
                  <a:pos x="286" y="251"/>
                </a:cxn>
                <a:cxn ang="0">
                  <a:pos x="262" y="270"/>
                </a:cxn>
                <a:cxn ang="0">
                  <a:pos x="234" y="292"/>
                </a:cxn>
                <a:cxn ang="0">
                  <a:pos x="206" y="318"/>
                </a:cxn>
                <a:cxn ang="0">
                  <a:pos x="175" y="345"/>
                </a:cxn>
                <a:cxn ang="0">
                  <a:pos x="145" y="376"/>
                </a:cxn>
                <a:cxn ang="0">
                  <a:pos x="114" y="409"/>
                </a:cxn>
                <a:cxn ang="0">
                  <a:pos x="87" y="446"/>
                </a:cxn>
                <a:cxn ang="0">
                  <a:pos x="59" y="485"/>
                </a:cxn>
                <a:cxn ang="0">
                  <a:pos x="36" y="527"/>
                </a:cxn>
                <a:cxn ang="0">
                  <a:pos x="15" y="571"/>
                </a:cxn>
                <a:cxn ang="0">
                  <a:pos x="0" y="618"/>
                </a:cxn>
                <a:cxn ang="0">
                  <a:pos x="86" y="738"/>
                </a:cxn>
                <a:cxn ang="0">
                  <a:pos x="85" y="740"/>
                </a:cxn>
                <a:cxn ang="0">
                  <a:pos x="83" y="747"/>
                </a:cxn>
                <a:cxn ang="0">
                  <a:pos x="79" y="757"/>
                </a:cxn>
                <a:cxn ang="0">
                  <a:pos x="77" y="772"/>
                </a:cxn>
                <a:cxn ang="0">
                  <a:pos x="72" y="790"/>
                </a:cxn>
                <a:cxn ang="0">
                  <a:pos x="68" y="811"/>
                </a:cxn>
                <a:cxn ang="0">
                  <a:pos x="64" y="834"/>
                </a:cxn>
                <a:cxn ang="0">
                  <a:pos x="61" y="860"/>
                </a:cxn>
                <a:cxn ang="0">
                  <a:pos x="57" y="886"/>
                </a:cxn>
                <a:cxn ang="0">
                  <a:pos x="55" y="914"/>
                </a:cxn>
                <a:cxn ang="0">
                  <a:pos x="52" y="942"/>
                </a:cxn>
                <a:cxn ang="0">
                  <a:pos x="52" y="972"/>
                </a:cxn>
                <a:cxn ang="0">
                  <a:pos x="52" y="1000"/>
                </a:cxn>
                <a:cxn ang="0">
                  <a:pos x="57" y="1029"/>
                </a:cxn>
                <a:cxn ang="0">
                  <a:pos x="62" y="1056"/>
                </a:cxn>
                <a:cxn ang="0">
                  <a:pos x="70" y="1084"/>
                </a:cxn>
                <a:cxn ang="0">
                  <a:pos x="170" y="1127"/>
                </a:cxn>
                <a:cxn ang="0">
                  <a:pos x="173" y="1160"/>
                </a:cxn>
                <a:cxn ang="0">
                  <a:pos x="279" y="1196"/>
                </a:cxn>
                <a:cxn ang="0">
                  <a:pos x="428" y="498"/>
                </a:cxn>
                <a:cxn ang="0">
                  <a:pos x="594" y="111"/>
                </a:cxn>
                <a:cxn ang="0">
                  <a:pos x="617" y="22"/>
                </a:cxn>
                <a:cxn ang="0">
                  <a:pos x="617" y="22"/>
                </a:cxn>
              </a:cxnLst>
              <a:rect l="0" t="0" r="r" b="b"/>
              <a:pathLst>
                <a:path w="617" h="1196">
                  <a:moveTo>
                    <a:pt x="617" y="22"/>
                  </a:moveTo>
                  <a:lnTo>
                    <a:pt x="612" y="20"/>
                  </a:lnTo>
                  <a:lnTo>
                    <a:pt x="606" y="17"/>
                  </a:lnTo>
                  <a:lnTo>
                    <a:pt x="594" y="12"/>
                  </a:lnTo>
                  <a:lnTo>
                    <a:pt x="578" y="8"/>
                  </a:lnTo>
                  <a:lnTo>
                    <a:pt x="562" y="4"/>
                  </a:lnTo>
                  <a:lnTo>
                    <a:pt x="542" y="1"/>
                  </a:lnTo>
                  <a:lnTo>
                    <a:pt x="520" y="0"/>
                  </a:lnTo>
                  <a:lnTo>
                    <a:pt x="498" y="3"/>
                  </a:lnTo>
                  <a:lnTo>
                    <a:pt x="474" y="6"/>
                  </a:lnTo>
                  <a:lnTo>
                    <a:pt x="451" y="17"/>
                  </a:lnTo>
                  <a:lnTo>
                    <a:pt x="429" y="31"/>
                  </a:lnTo>
                  <a:lnTo>
                    <a:pt x="409" y="52"/>
                  </a:lnTo>
                  <a:lnTo>
                    <a:pt x="390" y="77"/>
                  </a:lnTo>
                  <a:lnTo>
                    <a:pt x="375" y="112"/>
                  </a:lnTo>
                  <a:lnTo>
                    <a:pt x="362" y="154"/>
                  </a:lnTo>
                  <a:lnTo>
                    <a:pt x="355" y="208"/>
                  </a:lnTo>
                  <a:lnTo>
                    <a:pt x="352" y="209"/>
                  </a:lnTo>
                  <a:lnTo>
                    <a:pt x="342" y="215"/>
                  </a:lnTo>
                  <a:lnTo>
                    <a:pt x="327" y="223"/>
                  </a:lnTo>
                  <a:lnTo>
                    <a:pt x="310" y="236"/>
                  </a:lnTo>
                  <a:lnTo>
                    <a:pt x="286" y="251"/>
                  </a:lnTo>
                  <a:lnTo>
                    <a:pt x="262" y="270"/>
                  </a:lnTo>
                  <a:lnTo>
                    <a:pt x="234" y="292"/>
                  </a:lnTo>
                  <a:lnTo>
                    <a:pt x="206" y="318"/>
                  </a:lnTo>
                  <a:lnTo>
                    <a:pt x="175" y="345"/>
                  </a:lnTo>
                  <a:lnTo>
                    <a:pt x="145" y="376"/>
                  </a:lnTo>
                  <a:lnTo>
                    <a:pt x="114" y="409"/>
                  </a:lnTo>
                  <a:lnTo>
                    <a:pt x="87" y="446"/>
                  </a:lnTo>
                  <a:lnTo>
                    <a:pt x="59" y="485"/>
                  </a:lnTo>
                  <a:lnTo>
                    <a:pt x="36" y="527"/>
                  </a:lnTo>
                  <a:lnTo>
                    <a:pt x="15" y="571"/>
                  </a:lnTo>
                  <a:lnTo>
                    <a:pt x="0" y="618"/>
                  </a:lnTo>
                  <a:lnTo>
                    <a:pt x="86" y="738"/>
                  </a:lnTo>
                  <a:lnTo>
                    <a:pt x="85" y="740"/>
                  </a:lnTo>
                  <a:lnTo>
                    <a:pt x="83" y="747"/>
                  </a:lnTo>
                  <a:lnTo>
                    <a:pt x="79" y="757"/>
                  </a:lnTo>
                  <a:lnTo>
                    <a:pt x="77" y="772"/>
                  </a:lnTo>
                  <a:lnTo>
                    <a:pt x="72" y="790"/>
                  </a:lnTo>
                  <a:lnTo>
                    <a:pt x="68" y="811"/>
                  </a:lnTo>
                  <a:lnTo>
                    <a:pt x="64" y="834"/>
                  </a:lnTo>
                  <a:lnTo>
                    <a:pt x="61" y="860"/>
                  </a:lnTo>
                  <a:lnTo>
                    <a:pt x="57" y="886"/>
                  </a:lnTo>
                  <a:lnTo>
                    <a:pt x="55" y="914"/>
                  </a:lnTo>
                  <a:lnTo>
                    <a:pt x="52" y="942"/>
                  </a:lnTo>
                  <a:lnTo>
                    <a:pt x="52" y="972"/>
                  </a:lnTo>
                  <a:lnTo>
                    <a:pt x="52" y="1000"/>
                  </a:lnTo>
                  <a:lnTo>
                    <a:pt x="57" y="1029"/>
                  </a:lnTo>
                  <a:lnTo>
                    <a:pt x="62" y="1056"/>
                  </a:lnTo>
                  <a:lnTo>
                    <a:pt x="70" y="1084"/>
                  </a:lnTo>
                  <a:lnTo>
                    <a:pt x="170" y="1127"/>
                  </a:lnTo>
                  <a:lnTo>
                    <a:pt x="173" y="1160"/>
                  </a:lnTo>
                  <a:lnTo>
                    <a:pt x="279" y="1196"/>
                  </a:lnTo>
                  <a:lnTo>
                    <a:pt x="428" y="498"/>
                  </a:lnTo>
                  <a:lnTo>
                    <a:pt x="594" y="111"/>
                  </a:lnTo>
                  <a:lnTo>
                    <a:pt x="617" y="22"/>
                  </a:lnTo>
                  <a:lnTo>
                    <a:pt x="617" y="22"/>
                  </a:lnTo>
                  <a:close/>
                </a:path>
              </a:pathLst>
            </a:custGeom>
            <a:solidFill>
              <a:srgbClr val="CC804D"/>
            </a:solidFill>
            <a:ln w="9525">
              <a:noFill/>
              <a:round/>
            </a:ln>
          </p:spPr>
          <p:txBody>
            <a:bodyPr/>
            <a:lstStyle/>
            <a:p>
              <a:endParaRPr lang="en-US"/>
            </a:p>
          </p:txBody>
        </p:sp>
        <p:sp>
          <p:nvSpPr>
            <p:cNvPr id="356466" name="Freeform 114"/>
            <p:cNvSpPr/>
            <p:nvPr/>
          </p:nvSpPr>
          <p:spPr bwMode="auto">
            <a:xfrm>
              <a:off x="3880" y="2752"/>
              <a:ext cx="1719" cy="1061"/>
            </a:xfrm>
            <a:custGeom>
              <a:avLst/>
              <a:gdLst/>
              <a:ahLst/>
              <a:cxnLst>
                <a:cxn ang="0">
                  <a:pos x="628" y="1992"/>
                </a:cxn>
                <a:cxn ang="0">
                  <a:pos x="522" y="2000"/>
                </a:cxn>
                <a:cxn ang="0">
                  <a:pos x="371" y="2009"/>
                </a:cxn>
                <a:cxn ang="0">
                  <a:pos x="215" y="2012"/>
                </a:cxn>
                <a:cxn ang="0">
                  <a:pos x="101" y="2002"/>
                </a:cxn>
                <a:cxn ang="0">
                  <a:pos x="64" y="1955"/>
                </a:cxn>
                <a:cxn ang="0">
                  <a:pos x="56" y="1673"/>
                </a:cxn>
                <a:cxn ang="0">
                  <a:pos x="59" y="1210"/>
                </a:cxn>
                <a:cxn ang="0">
                  <a:pos x="71" y="702"/>
                </a:cxn>
                <a:cxn ang="0">
                  <a:pos x="94" y="287"/>
                </a:cxn>
                <a:cxn ang="0">
                  <a:pos x="130" y="100"/>
                </a:cxn>
                <a:cxn ang="0">
                  <a:pos x="442" y="74"/>
                </a:cxn>
                <a:cxn ang="0">
                  <a:pos x="1146" y="66"/>
                </a:cxn>
                <a:cxn ang="0">
                  <a:pos x="2007" y="72"/>
                </a:cxn>
                <a:cxn ang="0">
                  <a:pos x="2792" y="96"/>
                </a:cxn>
                <a:cxn ang="0">
                  <a:pos x="3263" y="138"/>
                </a:cxn>
                <a:cxn ang="0">
                  <a:pos x="3338" y="268"/>
                </a:cxn>
                <a:cxn ang="0">
                  <a:pos x="3369" y="638"/>
                </a:cxn>
                <a:cxn ang="0">
                  <a:pos x="3392" y="1133"/>
                </a:cxn>
                <a:cxn ang="0">
                  <a:pos x="3397" y="1619"/>
                </a:cxn>
                <a:cxn ang="0">
                  <a:pos x="3392" y="1963"/>
                </a:cxn>
                <a:cxn ang="0">
                  <a:pos x="3368" y="2049"/>
                </a:cxn>
                <a:cxn ang="0">
                  <a:pos x="3337" y="2056"/>
                </a:cxn>
                <a:cxn ang="0">
                  <a:pos x="3298" y="2057"/>
                </a:cxn>
                <a:cxn ang="0">
                  <a:pos x="3265" y="2057"/>
                </a:cxn>
                <a:cxn ang="0">
                  <a:pos x="3241" y="2056"/>
                </a:cxn>
                <a:cxn ang="0">
                  <a:pos x="3230" y="2056"/>
                </a:cxn>
                <a:cxn ang="0">
                  <a:pos x="3213" y="2067"/>
                </a:cxn>
                <a:cxn ang="0">
                  <a:pos x="3209" y="2074"/>
                </a:cxn>
                <a:cxn ang="0">
                  <a:pos x="3228" y="2077"/>
                </a:cxn>
                <a:cxn ang="0">
                  <a:pos x="3261" y="2078"/>
                </a:cxn>
                <a:cxn ang="0">
                  <a:pos x="3310" y="2081"/>
                </a:cxn>
                <a:cxn ang="0">
                  <a:pos x="3361" y="2075"/>
                </a:cxn>
                <a:cxn ang="0">
                  <a:pos x="3406" y="2060"/>
                </a:cxn>
                <a:cxn ang="0">
                  <a:pos x="3429" y="2025"/>
                </a:cxn>
                <a:cxn ang="0">
                  <a:pos x="3431" y="1898"/>
                </a:cxn>
                <a:cxn ang="0">
                  <a:pos x="3434" y="1529"/>
                </a:cxn>
                <a:cxn ang="0">
                  <a:pos x="3432" y="1033"/>
                </a:cxn>
                <a:cxn ang="0">
                  <a:pos x="3420" y="539"/>
                </a:cxn>
                <a:cxn ang="0">
                  <a:pos x="3392" y="184"/>
                </a:cxn>
                <a:cxn ang="0">
                  <a:pos x="3309" y="77"/>
                </a:cxn>
                <a:cxn ang="0">
                  <a:pos x="2812" y="44"/>
                </a:cxn>
                <a:cxn ang="0">
                  <a:pos x="1996" y="16"/>
                </a:cxn>
                <a:cxn ang="0">
                  <a:pos x="1105" y="2"/>
                </a:cxn>
                <a:cxn ang="0">
                  <a:pos x="383" y="9"/>
                </a:cxn>
                <a:cxn ang="0">
                  <a:pos x="74" y="45"/>
                </a:cxn>
                <a:cxn ang="0">
                  <a:pos x="48" y="262"/>
                </a:cxn>
                <a:cxn ang="0">
                  <a:pos x="24" y="719"/>
                </a:cxn>
                <a:cxn ang="0">
                  <a:pos x="5" y="1265"/>
                </a:cxn>
                <a:cxn ang="0">
                  <a:pos x="2" y="1756"/>
                </a:cxn>
                <a:cxn ang="0">
                  <a:pos x="18" y="2041"/>
                </a:cxn>
                <a:cxn ang="0">
                  <a:pos x="78" y="2067"/>
                </a:cxn>
                <a:cxn ang="0">
                  <a:pos x="210" y="2064"/>
                </a:cxn>
                <a:cxn ang="0">
                  <a:pos x="378" y="2058"/>
                </a:cxn>
                <a:cxn ang="0">
                  <a:pos x="537" y="2050"/>
                </a:cxn>
                <a:cxn ang="0">
                  <a:pos x="647" y="2044"/>
                </a:cxn>
                <a:cxn ang="0">
                  <a:pos x="677" y="2039"/>
                </a:cxn>
                <a:cxn ang="0">
                  <a:pos x="687" y="2028"/>
                </a:cxn>
                <a:cxn ang="0">
                  <a:pos x="673" y="2009"/>
                </a:cxn>
                <a:cxn ang="0">
                  <a:pos x="653" y="1991"/>
                </a:cxn>
              </a:cxnLst>
              <a:rect l="0" t="0" r="r" b="b"/>
              <a:pathLst>
                <a:path w="3434" h="2081">
                  <a:moveTo>
                    <a:pt x="653" y="1991"/>
                  </a:moveTo>
                  <a:lnTo>
                    <a:pt x="646" y="1991"/>
                  </a:lnTo>
                  <a:lnTo>
                    <a:pt x="628" y="1992"/>
                  </a:lnTo>
                  <a:lnTo>
                    <a:pt x="600" y="1994"/>
                  </a:lnTo>
                  <a:lnTo>
                    <a:pt x="565" y="1998"/>
                  </a:lnTo>
                  <a:lnTo>
                    <a:pt x="522" y="2000"/>
                  </a:lnTo>
                  <a:lnTo>
                    <a:pt x="475" y="2004"/>
                  </a:lnTo>
                  <a:lnTo>
                    <a:pt x="422" y="2006"/>
                  </a:lnTo>
                  <a:lnTo>
                    <a:pt x="371" y="2009"/>
                  </a:lnTo>
                  <a:lnTo>
                    <a:pt x="316" y="2011"/>
                  </a:lnTo>
                  <a:lnTo>
                    <a:pt x="265" y="2012"/>
                  </a:lnTo>
                  <a:lnTo>
                    <a:pt x="215" y="2012"/>
                  </a:lnTo>
                  <a:lnTo>
                    <a:pt x="171" y="2011"/>
                  </a:lnTo>
                  <a:lnTo>
                    <a:pt x="131" y="2007"/>
                  </a:lnTo>
                  <a:lnTo>
                    <a:pt x="101" y="2002"/>
                  </a:lnTo>
                  <a:lnTo>
                    <a:pt x="79" y="1994"/>
                  </a:lnTo>
                  <a:lnTo>
                    <a:pt x="69" y="1986"/>
                  </a:lnTo>
                  <a:lnTo>
                    <a:pt x="64" y="1955"/>
                  </a:lnTo>
                  <a:lnTo>
                    <a:pt x="61" y="1889"/>
                  </a:lnTo>
                  <a:lnTo>
                    <a:pt x="58" y="1793"/>
                  </a:lnTo>
                  <a:lnTo>
                    <a:pt x="56" y="1673"/>
                  </a:lnTo>
                  <a:lnTo>
                    <a:pt x="55" y="1532"/>
                  </a:lnTo>
                  <a:lnTo>
                    <a:pt x="56" y="1376"/>
                  </a:lnTo>
                  <a:lnTo>
                    <a:pt x="59" y="1210"/>
                  </a:lnTo>
                  <a:lnTo>
                    <a:pt x="62" y="1040"/>
                  </a:lnTo>
                  <a:lnTo>
                    <a:pt x="66" y="868"/>
                  </a:lnTo>
                  <a:lnTo>
                    <a:pt x="71" y="702"/>
                  </a:lnTo>
                  <a:lnTo>
                    <a:pt x="78" y="547"/>
                  </a:lnTo>
                  <a:lnTo>
                    <a:pt x="86" y="407"/>
                  </a:lnTo>
                  <a:lnTo>
                    <a:pt x="94" y="287"/>
                  </a:lnTo>
                  <a:lnTo>
                    <a:pt x="104" y="192"/>
                  </a:lnTo>
                  <a:lnTo>
                    <a:pt x="116" y="128"/>
                  </a:lnTo>
                  <a:lnTo>
                    <a:pt x="130" y="100"/>
                  </a:lnTo>
                  <a:lnTo>
                    <a:pt x="176" y="89"/>
                  </a:lnTo>
                  <a:lnTo>
                    <a:pt x="283" y="81"/>
                  </a:lnTo>
                  <a:lnTo>
                    <a:pt x="442" y="74"/>
                  </a:lnTo>
                  <a:lnTo>
                    <a:pt x="646" y="70"/>
                  </a:lnTo>
                  <a:lnTo>
                    <a:pt x="883" y="67"/>
                  </a:lnTo>
                  <a:lnTo>
                    <a:pt x="1146" y="66"/>
                  </a:lnTo>
                  <a:lnTo>
                    <a:pt x="1428" y="66"/>
                  </a:lnTo>
                  <a:lnTo>
                    <a:pt x="1719" y="69"/>
                  </a:lnTo>
                  <a:lnTo>
                    <a:pt x="2007" y="72"/>
                  </a:lnTo>
                  <a:lnTo>
                    <a:pt x="2288" y="79"/>
                  </a:lnTo>
                  <a:lnTo>
                    <a:pt x="2552" y="86"/>
                  </a:lnTo>
                  <a:lnTo>
                    <a:pt x="2792" y="96"/>
                  </a:lnTo>
                  <a:lnTo>
                    <a:pt x="2994" y="108"/>
                  </a:lnTo>
                  <a:lnTo>
                    <a:pt x="3155" y="122"/>
                  </a:lnTo>
                  <a:lnTo>
                    <a:pt x="3263" y="138"/>
                  </a:lnTo>
                  <a:lnTo>
                    <a:pt x="3311" y="158"/>
                  </a:lnTo>
                  <a:lnTo>
                    <a:pt x="3324" y="195"/>
                  </a:lnTo>
                  <a:lnTo>
                    <a:pt x="3338" y="268"/>
                  </a:lnTo>
                  <a:lnTo>
                    <a:pt x="3349" y="368"/>
                  </a:lnTo>
                  <a:lnTo>
                    <a:pt x="3361" y="494"/>
                  </a:lnTo>
                  <a:lnTo>
                    <a:pt x="3369" y="638"/>
                  </a:lnTo>
                  <a:lnTo>
                    <a:pt x="3378" y="796"/>
                  </a:lnTo>
                  <a:lnTo>
                    <a:pt x="3385" y="962"/>
                  </a:lnTo>
                  <a:lnTo>
                    <a:pt x="3392" y="1133"/>
                  </a:lnTo>
                  <a:lnTo>
                    <a:pt x="3394" y="1302"/>
                  </a:lnTo>
                  <a:lnTo>
                    <a:pt x="3397" y="1466"/>
                  </a:lnTo>
                  <a:lnTo>
                    <a:pt x="3397" y="1619"/>
                  </a:lnTo>
                  <a:lnTo>
                    <a:pt x="3397" y="1757"/>
                  </a:lnTo>
                  <a:lnTo>
                    <a:pt x="3394" y="1872"/>
                  </a:lnTo>
                  <a:lnTo>
                    <a:pt x="3392" y="1963"/>
                  </a:lnTo>
                  <a:lnTo>
                    <a:pt x="3385" y="2022"/>
                  </a:lnTo>
                  <a:lnTo>
                    <a:pt x="3379" y="2047"/>
                  </a:lnTo>
                  <a:lnTo>
                    <a:pt x="3368" y="2049"/>
                  </a:lnTo>
                  <a:lnTo>
                    <a:pt x="3359" y="2051"/>
                  </a:lnTo>
                  <a:lnTo>
                    <a:pt x="3347" y="2054"/>
                  </a:lnTo>
                  <a:lnTo>
                    <a:pt x="3337" y="2056"/>
                  </a:lnTo>
                  <a:lnTo>
                    <a:pt x="3323" y="2056"/>
                  </a:lnTo>
                  <a:lnTo>
                    <a:pt x="3311" y="2057"/>
                  </a:lnTo>
                  <a:lnTo>
                    <a:pt x="3298" y="2057"/>
                  </a:lnTo>
                  <a:lnTo>
                    <a:pt x="3288" y="2058"/>
                  </a:lnTo>
                  <a:lnTo>
                    <a:pt x="3276" y="2057"/>
                  </a:lnTo>
                  <a:lnTo>
                    <a:pt x="3265" y="2057"/>
                  </a:lnTo>
                  <a:lnTo>
                    <a:pt x="3255" y="2057"/>
                  </a:lnTo>
                  <a:lnTo>
                    <a:pt x="3248" y="2057"/>
                  </a:lnTo>
                  <a:lnTo>
                    <a:pt x="3241" y="2056"/>
                  </a:lnTo>
                  <a:lnTo>
                    <a:pt x="3236" y="2056"/>
                  </a:lnTo>
                  <a:lnTo>
                    <a:pt x="3233" y="2056"/>
                  </a:lnTo>
                  <a:lnTo>
                    <a:pt x="3230" y="2056"/>
                  </a:lnTo>
                  <a:lnTo>
                    <a:pt x="3224" y="2058"/>
                  </a:lnTo>
                  <a:lnTo>
                    <a:pt x="3219" y="2062"/>
                  </a:lnTo>
                  <a:lnTo>
                    <a:pt x="3213" y="2067"/>
                  </a:lnTo>
                  <a:lnTo>
                    <a:pt x="3208" y="2070"/>
                  </a:lnTo>
                  <a:lnTo>
                    <a:pt x="3208" y="2074"/>
                  </a:lnTo>
                  <a:lnTo>
                    <a:pt x="3209" y="2074"/>
                  </a:lnTo>
                  <a:lnTo>
                    <a:pt x="3214" y="2075"/>
                  </a:lnTo>
                  <a:lnTo>
                    <a:pt x="3220" y="2076"/>
                  </a:lnTo>
                  <a:lnTo>
                    <a:pt x="3228" y="2077"/>
                  </a:lnTo>
                  <a:lnTo>
                    <a:pt x="3236" y="2077"/>
                  </a:lnTo>
                  <a:lnTo>
                    <a:pt x="3249" y="2077"/>
                  </a:lnTo>
                  <a:lnTo>
                    <a:pt x="3261" y="2078"/>
                  </a:lnTo>
                  <a:lnTo>
                    <a:pt x="3277" y="2080"/>
                  </a:lnTo>
                  <a:lnTo>
                    <a:pt x="3292" y="2080"/>
                  </a:lnTo>
                  <a:lnTo>
                    <a:pt x="3310" y="2081"/>
                  </a:lnTo>
                  <a:lnTo>
                    <a:pt x="3327" y="2080"/>
                  </a:lnTo>
                  <a:lnTo>
                    <a:pt x="3346" y="2080"/>
                  </a:lnTo>
                  <a:lnTo>
                    <a:pt x="3361" y="2075"/>
                  </a:lnTo>
                  <a:lnTo>
                    <a:pt x="3378" y="2071"/>
                  </a:lnTo>
                  <a:lnTo>
                    <a:pt x="3392" y="2065"/>
                  </a:lnTo>
                  <a:lnTo>
                    <a:pt x="3406" y="2060"/>
                  </a:lnTo>
                  <a:lnTo>
                    <a:pt x="3415" y="2049"/>
                  </a:lnTo>
                  <a:lnTo>
                    <a:pt x="3423" y="2039"/>
                  </a:lnTo>
                  <a:lnTo>
                    <a:pt x="3429" y="2025"/>
                  </a:lnTo>
                  <a:lnTo>
                    <a:pt x="3431" y="2008"/>
                  </a:lnTo>
                  <a:lnTo>
                    <a:pt x="3431" y="1970"/>
                  </a:lnTo>
                  <a:lnTo>
                    <a:pt x="3431" y="1898"/>
                  </a:lnTo>
                  <a:lnTo>
                    <a:pt x="3432" y="1798"/>
                  </a:lnTo>
                  <a:lnTo>
                    <a:pt x="3434" y="1674"/>
                  </a:lnTo>
                  <a:lnTo>
                    <a:pt x="3434" y="1529"/>
                  </a:lnTo>
                  <a:lnTo>
                    <a:pt x="3434" y="1372"/>
                  </a:lnTo>
                  <a:lnTo>
                    <a:pt x="3432" y="1203"/>
                  </a:lnTo>
                  <a:lnTo>
                    <a:pt x="3432" y="1033"/>
                  </a:lnTo>
                  <a:lnTo>
                    <a:pt x="3429" y="860"/>
                  </a:lnTo>
                  <a:lnTo>
                    <a:pt x="3425" y="694"/>
                  </a:lnTo>
                  <a:lnTo>
                    <a:pt x="3420" y="539"/>
                  </a:lnTo>
                  <a:lnTo>
                    <a:pt x="3413" y="399"/>
                  </a:lnTo>
                  <a:lnTo>
                    <a:pt x="3402" y="278"/>
                  </a:lnTo>
                  <a:lnTo>
                    <a:pt x="3392" y="184"/>
                  </a:lnTo>
                  <a:lnTo>
                    <a:pt x="3378" y="120"/>
                  </a:lnTo>
                  <a:lnTo>
                    <a:pt x="3361" y="90"/>
                  </a:lnTo>
                  <a:lnTo>
                    <a:pt x="3309" y="77"/>
                  </a:lnTo>
                  <a:lnTo>
                    <a:pt x="3194" y="67"/>
                  </a:lnTo>
                  <a:lnTo>
                    <a:pt x="3024" y="54"/>
                  </a:lnTo>
                  <a:lnTo>
                    <a:pt x="2812" y="44"/>
                  </a:lnTo>
                  <a:lnTo>
                    <a:pt x="2562" y="33"/>
                  </a:lnTo>
                  <a:lnTo>
                    <a:pt x="2288" y="24"/>
                  </a:lnTo>
                  <a:lnTo>
                    <a:pt x="1996" y="16"/>
                  </a:lnTo>
                  <a:lnTo>
                    <a:pt x="1697" y="10"/>
                  </a:lnTo>
                  <a:lnTo>
                    <a:pt x="1395" y="4"/>
                  </a:lnTo>
                  <a:lnTo>
                    <a:pt x="1105" y="2"/>
                  </a:lnTo>
                  <a:lnTo>
                    <a:pt x="834" y="0"/>
                  </a:lnTo>
                  <a:lnTo>
                    <a:pt x="591" y="4"/>
                  </a:lnTo>
                  <a:lnTo>
                    <a:pt x="383" y="9"/>
                  </a:lnTo>
                  <a:lnTo>
                    <a:pt x="221" y="17"/>
                  </a:lnTo>
                  <a:lnTo>
                    <a:pt x="115" y="28"/>
                  </a:lnTo>
                  <a:lnTo>
                    <a:pt x="74" y="45"/>
                  </a:lnTo>
                  <a:lnTo>
                    <a:pt x="65" y="81"/>
                  </a:lnTo>
                  <a:lnTo>
                    <a:pt x="56" y="156"/>
                  </a:lnTo>
                  <a:lnTo>
                    <a:pt x="48" y="262"/>
                  </a:lnTo>
                  <a:lnTo>
                    <a:pt x="40" y="396"/>
                  </a:lnTo>
                  <a:lnTo>
                    <a:pt x="31" y="549"/>
                  </a:lnTo>
                  <a:lnTo>
                    <a:pt x="24" y="719"/>
                  </a:lnTo>
                  <a:lnTo>
                    <a:pt x="16" y="897"/>
                  </a:lnTo>
                  <a:lnTo>
                    <a:pt x="11" y="1083"/>
                  </a:lnTo>
                  <a:lnTo>
                    <a:pt x="5" y="1265"/>
                  </a:lnTo>
                  <a:lnTo>
                    <a:pt x="2" y="1443"/>
                  </a:lnTo>
                  <a:lnTo>
                    <a:pt x="0" y="1608"/>
                  </a:lnTo>
                  <a:lnTo>
                    <a:pt x="2" y="1756"/>
                  </a:lnTo>
                  <a:lnTo>
                    <a:pt x="4" y="1881"/>
                  </a:lnTo>
                  <a:lnTo>
                    <a:pt x="10" y="1978"/>
                  </a:lnTo>
                  <a:lnTo>
                    <a:pt x="18" y="2041"/>
                  </a:lnTo>
                  <a:lnTo>
                    <a:pt x="31" y="2065"/>
                  </a:lnTo>
                  <a:lnTo>
                    <a:pt x="48" y="2065"/>
                  </a:lnTo>
                  <a:lnTo>
                    <a:pt x="78" y="2067"/>
                  </a:lnTo>
                  <a:lnTo>
                    <a:pt x="115" y="2067"/>
                  </a:lnTo>
                  <a:lnTo>
                    <a:pt x="161" y="2067"/>
                  </a:lnTo>
                  <a:lnTo>
                    <a:pt x="210" y="2064"/>
                  </a:lnTo>
                  <a:lnTo>
                    <a:pt x="265" y="2062"/>
                  </a:lnTo>
                  <a:lnTo>
                    <a:pt x="320" y="2060"/>
                  </a:lnTo>
                  <a:lnTo>
                    <a:pt x="378" y="2058"/>
                  </a:lnTo>
                  <a:lnTo>
                    <a:pt x="433" y="2055"/>
                  </a:lnTo>
                  <a:lnTo>
                    <a:pt x="488" y="2053"/>
                  </a:lnTo>
                  <a:lnTo>
                    <a:pt x="537" y="2050"/>
                  </a:lnTo>
                  <a:lnTo>
                    <a:pt x="581" y="2049"/>
                  </a:lnTo>
                  <a:lnTo>
                    <a:pt x="618" y="2046"/>
                  </a:lnTo>
                  <a:lnTo>
                    <a:pt x="647" y="2044"/>
                  </a:lnTo>
                  <a:lnTo>
                    <a:pt x="666" y="2044"/>
                  </a:lnTo>
                  <a:lnTo>
                    <a:pt x="673" y="2044"/>
                  </a:lnTo>
                  <a:lnTo>
                    <a:pt x="677" y="2039"/>
                  </a:lnTo>
                  <a:lnTo>
                    <a:pt x="682" y="2035"/>
                  </a:lnTo>
                  <a:lnTo>
                    <a:pt x="684" y="2032"/>
                  </a:lnTo>
                  <a:lnTo>
                    <a:pt x="687" y="2028"/>
                  </a:lnTo>
                  <a:lnTo>
                    <a:pt x="684" y="2021"/>
                  </a:lnTo>
                  <a:lnTo>
                    <a:pt x="681" y="2016"/>
                  </a:lnTo>
                  <a:lnTo>
                    <a:pt x="673" y="2009"/>
                  </a:lnTo>
                  <a:lnTo>
                    <a:pt x="664" y="2004"/>
                  </a:lnTo>
                  <a:lnTo>
                    <a:pt x="657" y="1997"/>
                  </a:lnTo>
                  <a:lnTo>
                    <a:pt x="653" y="1991"/>
                  </a:lnTo>
                  <a:lnTo>
                    <a:pt x="653" y="1991"/>
                  </a:lnTo>
                  <a:close/>
                </a:path>
              </a:pathLst>
            </a:custGeom>
            <a:solidFill>
              <a:srgbClr val="000000"/>
            </a:solidFill>
            <a:ln w="9525">
              <a:noFill/>
              <a:round/>
            </a:ln>
          </p:spPr>
          <p:txBody>
            <a:bodyPr/>
            <a:lstStyle/>
            <a:p>
              <a:endParaRPr lang="en-US"/>
            </a:p>
          </p:txBody>
        </p:sp>
        <p:sp>
          <p:nvSpPr>
            <p:cNvPr id="356467" name="Freeform 115"/>
            <p:cNvSpPr/>
            <p:nvPr/>
          </p:nvSpPr>
          <p:spPr bwMode="auto">
            <a:xfrm>
              <a:off x="4060" y="2900"/>
              <a:ext cx="488" cy="952"/>
            </a:xfrm>
            <a:custGeom>
              <a:avLst/>
              <a:gdLst/>
              <a:ahLst/>
              <a:cxnLst>
                <a:cxn ang="0">
                  <a:pos x="976" y="42"/>
                </a:cxn>
                <a:cxn ang="0">
                  <a:pos x="970" y="40"/>
                </a:cxn>
                <a:cxn ang="0">
                  <a:pos x="958" y="34"/>
                </a:cxn>
                <a:cxn ang="0">
                  <a:pos x="937" y="26"/>
                </a:cxn>
                <a:cxn ang="0">
                  <a:pos x="913" y="18"/>
                </a:cxn>
                <a:cxn ang="0">
                  <a:pos x="882" y="8"/>
                </a:cxn>
                <a:cxn ang="0">
                  <a:pos x="848" y="2"/>
                </a:cxn>
                <a:cxn ang="0">
                  <a:pos x="812" y="0"/>
                </a:cxn>
                <a:cxn ang="0">
                  <a:pos x="776" y="2"/>
                </a:cxn>
                <a:cxn ang="0">
                  <a:pos x="737" y="9"/>
                </a:cxn>
                <a:cxn ang="0">
                  <a:pos x="702" y="23"/>
                </a:cxn>
                <a:cxn ang="0">
                  <a:pos x="667" y="46"/>
                </a:cxn>
                <a:cxn ang="0">
                  <a:pos x="636" y="79"/>
                </a:cxn>
                <a:cxn ang="0">
                  <a:pos x="608" y="123"/>
                </a:cxn>
                <a:cxn ang="0">
                  <a:pos x="587" y="180"/>
                </a:cxn>
                <a:cxn ang="0">
                  <a:pos x="571" y="250"/>
                </a:cxn>
                <a:cxn ang="0">
                  <a:pos x="564" y="336"/>
                </a:cxn>
                <a:cxn ang="0">
                  <a:pos x="559" y="339"/>
                </a:cxn>
                <a:cxn ang="0">
                  <a:pos x="544" y="347"/>
                </a:cxn>
                <a:cxn ang="0">
                  <a:pos x="521" y="361"/>
                </a:cxn>
                <a:cxn ang="0">
                  <a:pos x="493" y="381"/>
                </a:cxn>
                <a:cxn ang="0">
                  <a:pos x="457" y="404"/>
                </a:cxn>
                <a:cxn ang="0">
                  <a:pos x="417" y="435"/>
                </a:cxn>
                <a:cxn ang="0">
                  <a:pos x="373" y="468"/>
                </a:cxn>
                <a:cxn ang="0">
                  <a:pos x="327" y="509"/>
                </a:cxn>
                <a:cxn ang="0">
                  <a:pos x="279" y="552"/>
                </a:cxn>
                <a:cxn ang="0">
                  <a:pos x="231" y="602"/>
                </a:cxn>
                <a:cxn ang="0">
                  <a:pos x="183" y="654"/>
                </a:cxn>
                <a:cxn ang="0">
                  <a:pos x="139" y="714"/>
                </a:cxn>
                <a:cxn ang="0">
                  <a:pos x="96" y="774"/>
                </a:cxn>
                <a:cxn ang="0">
                  <a:pos x="58" y="841"/>
                </a:cxn>
                <a:cxn ang="0">
                  <a:pos x="25" y="911"/>
                </a:cxn>
                <a:cxn ang="0">
                  <a:pos x="0" y="985"/>
                </a:cxn>
                <a:cxn ang="0">
                  <a:pos x="137" y="1175"/>
                </a:cxn>
                <a:cxn ang="0">
                  <a:pos x="134" y="1179"/>
                </a:cxn>
                <a:cxn ang="0">
                  <a:pos x="132" y="1189"/>
                </a:cxn>
                <a:cxn ang="0">
                  <a:pos x="126" y="1205"/>
                </a:cxn>
                <a:cxn ang="0">
                  <a:pos x="121" y="1230"/>
                </a:cxn>
                <a:cxn ang="0">
                  <a:pos x="114" y="1257"/>
                </a:cxn>
                <a:cxn ang="0">
                  <a:pos x="107" y="1291"/>
                </a:cxn>
                <a:cxn ang="0">
                  <a:pos x="100" y="1327"/>
                </a:cxn>
                <a:cxn ang="0">
                  <a:pos x="94" y="1368"/>
                </a:cxn>
                <a:cxn ang="0">
                  <a:pos x="87" y="1409"/>
                </a:cxn>
                <a:cxn ang="0">
                  <a:pos x="84" y="1454"/>
                </a:cxn>
                <a:cxn ang="0">
                  <a:pos x="80" y="1500"/>
                </a:cxn>
                <a:cxn ang="0">
                  <a:pos x="82" y="1547"/>
                </a:cxn>
                <a:cxn ang="0">
                  <a:pos x="83" y="1592"/>
                </a:cxn>
                <a:cxn ang="0">
                  <a:pos x="89" y="1638"/>
                </a:cxn>
                <a:cxn ang="0">
                  <a:pos x="97" y="1681"/>
                </a:cxn>
                <a:cxn ang="0">
                  <a:pos x="110" y="1724"/>
                </a:cxn>
                <a:cxn ang="0">
                  <a:pos x="269" y="1792"/>
                </a:cxn>
                <a:cxn ang="0">
                  <a:pos x="271" y="1844"/>
                </a:cxn>
                <a:cxn ang="0">
                  <a:pos x="442" y="1904"/>
                </a:cxn>
                <a:cxn ang="0">
                  <a:pos x="679" y="795"/>
                </a:cxn>
                <a:cxn ang="0">
                  <a:pos x="940" y="181"/>
                </a:cxn>
                <a:cxn ang="0">
                  <a:pos x="976" y="42"/>
                </a:cxn>
                <a:cxn ang="0">
                  <a:pos x="976" y="42"/>
                </a:cxn>
              </a:cxnLst>
              <a:rect l="0" t="0" r="r" b="b"/>
              <a:pathLst>
                <a:path w="976" h="1904">
                  <a:moveTo>
                    <a:pt x="976" y="42"/>
                  </a:moveTo>
                  <a:lnTo>
                    <a:pt x="970" y="40"/>
                  </a:lnTo>
                  <a:lnTo>
                    <a:pt x="958" y="34"/>
                  </a:lnTo>
                  <a:lnTo>
                    <a:pt x="937" y="26"/>
                  </a:lnTo>
                  <a:lnTo>
                    <a:pt x="913" y="18"/>
                  </a:lnTo>
                  <a:lnTo>
                    <a:pt x="882" y="8"/>
                  </a:lnTo>
                  <a:lnTo>
                    <a:pt x="848" y="2"/>
                  </a:lnTo>
                  <a:lnTo>
                    <a:pt x="812" y="0"/>
                  </a:lnTo>
                  <a:lnTo>
                    <a:pt x="776" y="2"/>
                  </a:lnTo>
                  <a:lnTo>
                    <a:pt x="737" y="9"/>
                  </a:lnTo>
                  <a:lnTo>
                    <a:pt x="702" y="23"/>
                  </a:lnTo>
                  <a:lnTo>
                    <a:pt x="667" y="46"/>
                  </a:lnTo>
                  <a:lnTo>
                    <a:pt x="636" y="79"/>
                  </a:lnTo>
                  <a:lnTo>
                    <a:pt x="608" y="123"/>
                  </a:lnTo>
                  <a:lnTo>
                    <a:pt x="587" y="180"/>
                  </a:lnTo>
                  <a:lnTo>
                    <a:pt x="571" y="250"/>
                  </a:lnTo>
                  <a:lnTo>
                    <a:pt x="564" y="336"/>
                  </a:lnTo>
                  <a:lnTo>
                    <a:pt x="559" y="339"/>
                  </a:lnTo>
                  <a:lnTo>
                    <a:pt x="544" y="347"/>
                  </a:lnTo>
                  <a:lnTo>
                    <a:pt x="521" y="361"/>
                  </a:lnTo>
                  <a:lnTo>
                    <a:pt x="493" y="381"/>
                  </a:lnTo>
                  <a:lnTo>
                    <a:pt x="457" y="404"/>
                  </a:lnTo>
                  <a:lnTo>
                    <a:pt x="417" y="435"/>
                  </a:lnTo>
                  <a:lnTo>
                    <a:pt x="373" y="468"/>
                  </a:lnTo>
                  <a:lnTo>
                    <a:pt x="327" y="509"/>
                  </a:lnTo>
                  <a:lnTo>
                    <a:pt x="279" y="552"/>
                  </a:lnTo>
                  <a:lnTo>
                    <a:pt x="231" y="602"/>
                  </a:lnTo>
                  <a:lnTo>
                    <a:pt x="183" y="654"/>
                  </a:lnTo>
                  <a:lnTo>
                    <a:pt x="139" y="714"/>
                  </a:lnTo>
                  <a:lnTo>
                    <a:pt x="96" y="774"/>
                  </a:lnTo>
                  <a:lnTo>
                    <a:pt x="58" y="841"/>
                  </a:lnTo>
                  <a:lnTo>
                    <a:pt x="25" y="911"/>
                  </a:lnTo>
                  <a:lnTo>
                    <a:pt x="0" y="985"/>
                  </a:lnTo>
                  <a:lnTo>
                    <a:pt x="137" y="1175"/>
                  </a:lnTo>
                  <a:lnTo>
                    <a:pt x="134" y="1179"/>
                  </a:lnTo>
                  <a:lnTo>
                    <a:pt x="132" y="1189"/>
                  </a:lnTo>
                  <a:lnTo>
                    <a:pt x="126" y="1205"/>
                  </a:lnTo>
                  <a:lnTo>
                    <a:pt x="121" y="1230"/>
                  </a:lnTo>
                  <a:lnTo>
                    <a:pt x="114" y="1257"/>
                  </a:lnTo>
                  <a:lnTo>
                    <a:pt x="107" y="1291"/>
                  </a:lnTo>
                  <a:lnTo>
                    <a:pt x="100" y="1327"/>
                  </a:lnTo>
                  <a:lnTo>
                    <a:pt x="94" y="1368"/>
                  </a:lnTo>
                  <a:lnTo>
                    <a:pt x="87" y="1409"/>
                  </a:lnTo>
                  <a:lnTo>
                    <a:pt x="84" y="1454"/>
                  </a:lnTo>
                  <a:lnTo>
                    <a:pt x="80" y="1500"/>
                  </a:lnTo>
                  <a:lnTo>
                    <a:pt x="82" y="1547"/>
                  </a:lnTo>
                  <a:lnTo>
                    <a:pt x="83" y="1592"/>
                  </a:lnTo>
                  <a:lnTo>
                    <a:pt x="89" y="1638"/>
                  </a:lnTo>
                  <a:lnTo>
                    <a:pt x="97" y="1681"/>
                  </a:lnTo>
                  <a:lnTo>
                    <a:pt x="110" y="1724"/>
                  </a:lnTo>
                  <a:lnTo>
                    <a:pt x="269" y="1792"/>
                  </a:lnTo>
                  <a:lnTo>
                    <a:pt x="271" y="1844"/>
                  </a:lnTo>
                  <a:lnTo>
                    <a:pt x="442" y="1904"/>
                  </a:lnTo>
                  <a:lnTo>
                    <a:pt x="679" y="795"/>
                  </a:lnTo>
                  <a:lnTo>
                    <a:pt x="940" y="181"/>
                  </a:lnTo>
                  <a:lnTo>
                    <a:pt x="976" y="42"/>
                  </a:lnTo>
                  <a:lnTo>
                    <a:pt x="976" y="42"/>
                  </a:lnTo>
                  <a:close/>
                </a:path>
              </a:pathLst>
            </a:custGeom>
            <a:solidFill>
              <a:srgbClr val="CC804D"/>
            </a:solidFill>
            <a:ln w="9525">
              <a:noFill/>
              <a:round/>
            </a:ln>
          </p:spPr>
          <p:txBody>
            <a:bodyPr/>
            <a:lstStyle/>
            <a:p>
              <a:endParaRPr lang="en-US"/>
            </a:p>
          </p:txBody>
        </p:sp>
        <p:sp>
          <p:nvSpPr>
            <p:cNvPr id="356468" name="Freeform 116"/>
            <p:cNvSpPr/>
            <p:nvPr/>
          </p:nvSpPr>
          <p:spPr bwMode="auto">
            <a:xfrm>
              <a:off x="4904" y="3555"/>
              <a:ext cx="46" cy="88"/>
            </a:xfrm>
            <a:custGeom>
              <a:avLst/>
              <a:gdLst/>
              <a:ahLst/>
              <a:cxnLst>
                <a:cxn ang="0">
                  <a:pos x="92" y="7"/>
                </a:cxn>
                <a:cxn ang="0">
                  <a:pos x="36" y="178"/>
                </a:cxn>
                <a:cxn ang="0">
                  <a:pos x="0" y="83"/>
                </a:cxn>
                <a:cxn ang="0">
                  <a:pos x="57" y="0"/>
                </a:cxn>
                <a:cxn ang="0">
                  <a:pos x="92" y="7"/>
                </a:cxn>
                <a:cxn ang="0">
                  <a:pos x="92" y="7"/>
                </a:cxn>
              </a:cxnLst>
              <a:rect l="0" t="0" r="r" b="b"/>
              <a:pathLst>
                <a:path w="92" h="178">
                  <a:moveTo>
                    <a:pt x="92" y="7"/>
                  </a:moveTo>
                  <a:lnTo>
                    <a:pt x="36" y="178"/>
                  </a:lnTo>
                  <a:lnTo>
                    <a:pt x="0" y="83"/>
                  </a:lnTo>
                  <a:lnTo>
                    <a:pt x="57" y="0"/>
                  </a:lnTo>
                  <a:lnTo>
                    <a:pt x="92" y="7"/>
                  </a:lnTo>
                  <a:lnTo>
                    <a:pt x="92" y="7"/>
                  </a:lnTo>
                  <a:close/>
                </a:path>
              </a:pathLst>
            </a:custGeom>
            <a:solidFill>
              <a:srgbClr val="3147B0"/>
            </a:solidFill>
            <a:ln w="9525">
              <a:noFill/>
              <a:round/>
            </a:ln>
          </p:spPr>
          <p:txBody>
            <a:bodyPr/>
            <a:lstStyle/>
            <a:p>
              <a:endParaRPr lang="en-US"/>
            </a:p>
          </p:txBody>
        </p:sp>
        <p:sp>
          <p:nvSpPr>
            <p:cNvPr id="356469" name="Freeform 117"/>
            <p:cNvSpPr/>
            <p:nvPr/>
          </p:nvSpPr>
          <p:spPr bwMode="auto">
            <a:xfrm>
              <a:off x="4862" y="3579"/>
              <a:ext cx="92" cy="254"/>
            </a:xfrm>
            <a:custGeom>
              <a:avLst/>
              <a:gdLst/>
              <a:ahLst/>
              <a:cxnLst>
                <a:cxn ang="0">
                  <a:pos x="114" y="0"/>
                </a:cxn>
                <a:cxn ang="0">
                  <a:pos x="125" y="175"/>
                </a:cxn>
                <a:cxn ang="0">
                  <a:pos x="159" y="424"/>
                </a:cxn>
                <a:cxn ang="0">
                  <a:pos x="185" y="508"/>
                </a:cxn>
                <a:cxn ang="0">
                  <a:pos x="16" y="483"/>
                </a:cxn>
                <a:cxn ang="0">
                  <a:pos x="0" y="214"/>
                </a:cxn>
                <a:cxn ang="0">
                  <a:pos x="114" y="0"/>
                </a:cxn>
                <a:cxn ang="0">
                  <a:pos x="114" y="0"/>
                </a:cxn>
              </a:cxnLst>
              <a:rect l="0" t="0" r="r" b="b"/>
              <a:pathLst>
                <a:path w="185" h="508">
                  <a:moveTo>
                    <a:pt x="114" y="0"/>
                  </a:moveTo>
                  <a:lnTo>
                    <a:pt x="125" y="175"/>
                  </a:lnTo>
                  <a:lnTo>
                    <a:pt x="159" y="424"/>
                  </a:lnTo>
                  <a:lnTo>
                    <a:pt x="185" y="508"/>
                  </a:lnTo>
                  <a:lnTo>
                    <a:pt x="16" y="483"/>
                  </a:lnTo>
                  <a:lnTo>
                    <a:pt x="0" y="214"/>
                  </a:lnTo>
                  <a:lnTo>
                    <a:pt x="114" y="0"/>
                  </a:lnTo>
                  <a:lnTo>
                    <a:pt x="114" y="0"/>
                  </a:lnTo>
                  <a:close/>
                </a:path>
              </a:pathLst>
            </a:custGeom>
            <a:solidFill>
              <a:srgbClr val="6D99E0"/>
            </a:solidFill>
            <a:ln w="9525">
              <a:noFill/>
              <a:round/>
            </a:ln>
          </p:spPr>
          <p:txBody>
            <a:bodyPr/>
            <a:lstStyle/>
            <a:p>
              <a:endParaRPr lang="en-US"/>
            </a:p>
          </p:txBody>
        </p:sp>
        <p:sp>
          <p:nvSpPr>
            <p:cNvPr id="356470" name="Freeform 118"/>
            <p:cNvSpPr/>
            <p:nvPr/>
          </p:nvSpPr>
          <p:spPr bwMode="auto">
            <a:xfrm>
              <a:off x="4874" y="3718"/>
              <a:ext cx="78" cy="116"/>
            </a:xfrm>
            <a:custGeom>
              <a:avLst/>
              <a:gdLst/>
              <a:ahLst/>
              <a:cxnLst>
                <a:cxn ang="0">
                  <a:pos x="154" y="225"/>
                </a:cxn>
                <a:cxn ang="0">
                  <a:pos x="152" y="212"/>
                </a:cxn>
                <a:cxn ang="0">
                  <a:pos x="137" y="206"/>
                </a:cxn>
                <a:cxn ang="0">
                  <a:pos x="119" y="204"/>
                </a:cxn>
                <a:cxn ang="0">
                  <a:pos x="105" y="202"/>
                </a:cxn>
                <a:cxn ang="0">
                  <a:pos x="92" y="200"/>
                </a:cxn>
                <a:cxn ang="0">
                  <a:pos x="78" y="198"/>
                </a:cxn>
                <a:cxn ang="0">
                  <a:pos x="65" y="194"/>
                </a:cxn>
                <a:cxn ang="0">
                  <a:pos x="62" y="188"/>
                </a:cxn>
                <a:cxn ang="0">
                  <a:pos x="75" y="188"/>
                </a:cxn>
                <a:cxn ang="0">
                  <a:pos x="93" y="190"/>
                </a:cxn>
                <a:cxn ang="0">
                  <a:pos x="109" y="187"/>
                </a:cxn>
                <a:cxn ang="0">
                  <a:pos x="109" y="180"/>
                </a:cxn>
                <a:cxn ang="0">
                  <a:pos x="91" y="174"/>
                </a:cxn>
                <a:cxn ang="0">
                  <a:pos x="72" y="170"/>
                </a:cxn>
                <a:cxn ang="0">
                  <a:pos x="60" y="167"/>
                </a:cxn>
                <a:cxn ang="0">
                  <a:pos x="47" y="163"/>
                </a:cxn>
                <a:cxn ang="0">
                  <a:pos x="43" y="154"/>
                </a:cxn>
                <a:cxn ang="0">
                  <a:pos x="55" y="152"/>
                </a:cxn>
                <a:cxn ang="0">
                  <a:pos x="72" y="152"/>
                </a:cxn>
                <a:cxn ang="0">
                  <a:pos x="86" y="151"/>
                </a:cxn>
                <a:cxn ang="0">
                  <a:pos x="86" y="145"/>
                </a:cxn>
                <a:cxn ang="0">
                  <a:pos x="71" y="138"/>
                </a:cxn>
                <a:cxn ang="0">
                  <a:pos x="54" y="132"/>
                </a:cxn>
                <a:cxn ang="0">
                  <a:pos x="41" y="125"/>
                </a:cxn>
                <a:cxn ang="0">
                  <a:pos x="42" y="119"/>
                </a:cxn>
                <a:cxn ang="0">
                  <a:pos x="53" y="118"/>
                </a:cxn>
                <a:cxn ang="0">
                  <a:pos x="68" y="119"/>
                </a:cxn>
                <a:cxn ang="0">
                  <a:pos x="79" y="117"/>
                </a:cxn>
                <a:cxn ang="0">
                  <a:pos x="78" y="108"/>
                </a:cxn>
                <a:cxn ang="0">
                  <a:pos x="65" y="102"/>
                </a:cxn>
                <a:cxn ang="0">
                  <a:pos x="49" y="98"/>
                </a:cxn>
                <a:cxn ang="0">
                  <a:pos x="37" y="94"/>
                </a:cxn>
                <a:cxn ang="0">
                  <a:pos x="36" y="88"/>
                </a:cxn>
                <a:cxn ang="0">
                  <a:pos x="47" y="88"/>
                </a:cxn>
                <a:cxn ang="0">
                  <a:pos x="62" y="88"/>
                </a:cxn>
                <a:cxn ang="0">
                  <a:pos x="75" y="87"/>
                </a:cxn>
                <a:cxn ang="0">
                  <a:pos x="74" y="80"/>
                </a:cxn>
                <a:cxn ang="0">
                  <a:pos x="60" y="72"/>
                </a:cxn>
                <a:cxn ang="0">
                  <a:pos x="42" y="66"/>
                </a:cxn>
                <a:cxn ang="0">
                  <a:pos x="30" y="60"/>
                </a:cxn>
                <a:cxn ang="0">
                  <a:pos x="32" y="54"/>
                </a:cxn>
                <a:cxn ang="0">
                  <a:pos x="43" y="54"/>
                </a:cxn>
                <a:cxn ang="0">
                  <a:pos x="56" y="54"/>
                </a:cxn>
                <a:cxn ang="0">
                  <a:pos x="67" y="53"/>
                </a:cxn>
                <a:cxn ang="0">
                  <a:pos x="65" y="47"/>
                </a:cxn>
                <a:cxn ang="0">
                  <a:pos x="53" y="40"/>
                </a:cxn>
                <a:cxn ang="0">
                  <a:pos x="37" y="34"/>
                </a:cxn>
                <a:cxn ang="0">
                  <a:pos x="28" y="31"/>
                </a:cxn>
                <a:cxn ang="0">
                  <a:pos x="33" y="27"/>
                </a:cxn>
                <a:cxn ang="0">
                  <a:pos x="54" y="31"/>
                </a:cxn>
                <a:cxn ang="0">
                  <a:pos x="56" y="24"/>
                </a:cxn>
                <a:cxn ang="0">
                  <a:pos x="40" y="14"/>
                </a:cxn>
                <a:cxn ang="0">
                  <a:pos x="17" y="6"/>
                </a:cxn>
                <a:cxn ang="0">
                  <a:pos x="2" y="0"/>
                </a:cxn>
                <a:cxn ang="0">
                  <a:pos x="28" y="233"/>
                </a:cxn>
                <a:cxn ang="0">
                  <a:pos x="152" y="228"/>
                </a:cxn>
              </a:cxnLst>
              <a:rect l="0" t="0" r="r" b="b"/>
              <a:pathLst>
                <a:path w="155" h="233">
                  <a:moveTo>
                    <a:pt x="152" y="228"/>
                  </a:moveTo>
                  <a:lnTo>
                    <a:pt x="154" y="225"/>
                  </a:lnTo>
                  <a:lnTo>
                    <a:pt x="155" y="219"/>
                  </a:lnTo>
                  <a:lnTo>
                    <a:pt x="152" y="212"/>
                  </a:lnTo>
                  <a:lnTo>
                    <a:pt x="146" y="207"/>
                  </a:lnTo>
                  <a:lnTo>
                    <a:pt x="137" y="206"/>
                  </a:lnTo>
                  <a:lnTo>
                    <a:pt x="126" y="205"/>
                  </a:lnTo>
                  <a:lnTo>
                    <a:pt x="119" y="204"/>
                  </a:lnTo>
                  <a:lnTo>
                    <a:pt x="112" y="204"/>
                  </a:lnTo>
                  <a:lnTo>
                    <a:pt x="105" y="202"/>
                  </a:lnTo>
                  <a:lnTo>
                    <a:pt x="99" y="202"/>
                  </a:lnTo>
                  <a:lnTo>
                    <a:pt x="92" y="200"/>
                  </a:lnTo>
                  <a:lnTo>
                    <a:pt x="85" y="200"/>
                  </a:lnTo>
                  <a:lnTo>
                    <a:pt x="78" y="198"/>
                  </a:lnTo>
                  <a:lnTo>
                    <a:pt x="74" y="198"/>
                  </a:lnTo>
                  <a:lnTo>
                    <a:pt x="65" y="194"/>
                  </a:lnTo>
                  <a:lnTo>
                    <a:pt x="62" y="192"/>
                  </a:lnTo>
                  <a:lnTo>
                    <a:pt x="62" y="188"/>
                  </a:lnTo>
                  <a:lnTo>
                    <a:pt x="67" y="188"/>
                  </a:lnTo>
                  <a:lnTo>
                    <a:pt x="75" y="188"/>
                  </a:lnTo>
                  <a:lnTo>
                    <a:pt x="85" y="190"/>
                  </a:lnTo>
                  <a:lnTo>
                    <a:pt x="93" y="190"/>
                  </a:lnTo>
                  <a:lnTo>
                    <a:pt x="103" y="190"/>
                  </a:lnTo>
                  <a:lnTo>
                    <a:pt x="109" y="187"/>
                  </a:lnTo>
                  <a:lnTo>
                    <a:pt x="112" y="185"/>
                  </a:lnTo>
                  <a:lnTo>
                    <a:pt x="109" y="180"/>
                  </a:lnTo>
                  <a:lnTo>
                    <a:pt x="102" y="177"/>
                  </a:lnTo>
                  <a:lnTo>
                    <a:pt x="91" y="174"/>
                  </a:lnTo>
                  <a:lnTo>
                    <a:pt x="79" y="172"/>
                  </a:lnTo>
                  <a:lnTo>
                    <a:pt x="72" y="170"/>
                  </a:lnTo>
                  <a:lnTo>
                    <a:pt x="65" y="168"/>
                  </a:lnTo>
                  <a:lnTo>
                    <a:pt x="60" y="167"/>
                  </a:lnTo>
                  <a:lnTo>
                    <a:pt x="55" y="166"/>
                  </a:lnTo>
                  <a:lnTo>
                    <a:pt x="47" y="163"/>
                  </a:lnTo>
                  <a:lnTo>
                    <a:pt x="43" y="159"/>
                  </a:lnTo>
                  <a:lnTo>
                    <a:pt x="43" y="154"/>
                  </a:lnTo>
                  <a:lnTo>
                    <a:pt x="48" y="152"/>
                  </a:lnTo>
                  <a:lnTo>
                    <a:pt x="55" y="152"/>
                  </a:lnTo>
                  <a:lnTo>
                    <a:pt x="64" y="152"/>
                  </a:lnTo>
                  <a:lnTo>
                    <a:pt x="72" y="152"/>
                  </a:lnTo>
                  <a:lnTo>
                    <a:pt x="81" y="152"/>
                  </a:lnTo>
                  <a:lnTo>
                    <a:pt x="86" y="151"/>
                  </a:lnTo>
                  <a:lnTo>
                    <a:pt x="89" y="149"/>
                  </a:lnTo>
                  <a:lnTo>
                    <a:pt x="86" y="145"/>
                  </a:lnTo>
                  <a:lnTo>
                    <a:pt x="81" y="142"/>
                  </a:lnTo>
                  <a:lnTo>
                    <a:pt x="71" y="138"/>
                  </a:lnTo>
                  <a:lnTo>
                    <a:pt x="63" y="136"/>
                  </a:lnTo>
                  <a:lnTo>
                    <a:pt x="54" y="132"/>
                  </a:lnTo>
                  <a:lnTo>
                    <a:pt x="47" y="129"/>
                  </a:lnTo>
                  <a:lnTo>
                    <a:pt x="41" y="125"/>
                  </a:lnTo>
                  <a:lnTo>
                    <a:pt x="41" y="123"/>
                  </a:lnTo>
                  <a:lnTo>
                    <a:pt x="42" y="119"/>
                  </a:lnTo>
                  <a:lnTo>
                    <a:pt x="47" y="119"/>
                  </a:lnTo>
                  <a:lnTo>
                    <a:pt x="53" y="118"/>
                  </a:lnTo>
                  <a:lnTo>
                    <a:pt x="61" y="119"/>
                  </a:lnTo>
                  <a:lnTo>
                    <a:pt x="68" y="119"/>
                  </a:lnTo>
                  <a:lnTo>
                    <a:pt x="75" y="119"/>
                  </a:lnTo>
                  <a:lnTo>
                    <a:pt x="79" y="117"/>
                  </a:lnTo>
                  <a:lnTo>
                    <a:pt x="82" y="114"/>
                  </a:lnTo>
                  <a:lnTo>
                    <a:pt x="78" y="108"/>
                  </a:lnTo>
                  <a:lnTo>
                    <a:pt x="72" y="105"/>
                  </a:lnTo>
                  <a:lnTo>
                    <a:pt x="65" y="102"/>
                  </a:lnTo>
                  <a:lnTo>
                    <a:pt x="57" y="101"/>
                  </a:lnTo>
                  <a:lnTo>
                    <a:pt x="49" y="98"/>
                  </a:lnTo>
                  <a:lnTo>
                    <a:pt x="42" y="96"/>
                  </a:lnTo>
                  <a:lnTo>
                    <a:pt x="37" y="94"/>
                  </a:lnTo>
                  <a:lnTo>
                    <a:pt x="36" y="91"/>
                  </a:lnTo>
                  <a:lnTo>
                    <a:pt x="36" y="88"/>
                  </a:lnTo>
                  <a:lnTo>
                    <a:pt x="41" y="88"/>
                  </a:lnTo>
                  <a:lnTo>
                    <a:pt x="47" y="88"/>
                  </a:lnTo>
                  <a:lnTo>
                    <a:pt x="55" y="88"/>
                  </a:lnTo>
                  <a:lnTo>
                    <a:pt x="62" y="88"/>
                  </a:lnTo>
                  <a:lnTo>
                    <a:pt x="69" y="88"/>
                  </a:lnTo>
                  <a:lnTo>
                    <a:pt x="75" y="87"/>
                  </a:lnTo>
                  <a:lnTo>
                    <a:pt x="77" y="84"/>
                  </a:lnTo>
                  <a:lnTo>
                    <a:pt x="74" y="80"/>
                  </a:lnTo>
                  <a:lnTo>
                    <a:pt x="68" y="75"/>
                  </a:lnTo>
                  <a:lnTo>
                    <a:pt x="60" y="72"/>
                  </a:lnTo>
                  <a:lnTo>
                    <a:pt x="51" y="69"/>
                  </a:lnTo>
                  <a:lnTo>
                    <a:pt x="42" y="66"/>
                  </a:lnTo>
                  <a:lnTo>
                    <a:pt x="35" y="62"/>
                  </a:lnTo>
                  <a:lnTo>
                    <a:pt x="30" y="60"/>
                  </a:lnTo>
                  <a:lnTo>
                    <a:pt x="30" y="58"/>
                  </a:lnTo>
                  <a:lnTo>
                    <a:pt x="32" y="54"/>
                  </a:lnTo>
                  <a:lnTo>
                    <a:pt x="36" y="54"/>
                  </a:lnTo>
                  <a:lnTo>
                    <a:pt x="43" y="54"/>
                  </a:lnTo>
                  <a:lnTo>
                    <a:pt x="50" y="54"/>
                  </a:lnTo>
                  <a:lnTo>
                    <a:pt x="56" y="54"/>
                  </a:lnTo>
                  <a:lnTo>
                    <a:pt x="63" y="54"/>
                  </a:lnTo>
                  <a:lnTo>
                    <a:pt x="67" y="53"/>
                  </a:lnTo>
                  <a:lnTo>
                    <a:pt x="69" y="51"/>
                  </a:lnTo>
                  <a:lnTo>
                    <a:pt x="65" y="47"/>
                  </a:lnTo>
                  <a:lnTo>
                    <a:pt x="61" y="43"/>
                  </a:lnTo>
                  <a:lnTo>
                    <a:pt x="53" y="40"/>
                  </a:lnTo>
                  <a:lnTo>
                    <a:pt x="46" y="38"/>
                  </a:lnTo>
                  <a:lnTo>
                    <a:pt x="37" y="34"/>
                  </a:lnTo>
                  <a:lnTo>
                    <a:pt x="32" y="33"/>
                  </a:lnTo>
                  <a:lnTo>
                    <a:pt x="28" y="31"/>
                  </a:lnTo>
                  <a:lnTo>
                    <a:pt x="28" y="29"/>
                  </a:lnTo>
                  <a:lnTo>
                    <a:pt x="33" y="27"/>
                  </a:lnTo>
                  <a:lnTo>
                    <a:pt x="44" y="29"/>
                  </a:lnTo>
                  <a:lnTo>
                    <a:pt x="54" y="31"/>
                  </a:lnTo>
                  <a:lnTo>
                    <a:pt x="60" y="29"/>
                  </a:lnTo>
                  <a:lnTo>
                    <a:pt x="56" y="24"/>
                  </a:lnTo>
                  <a:lnTo>
                    <a:pt x="49" y="20"/>
                  </a:lnTo>
                  <a:lnTo>
                    <a:pt x="40" y="14"/>
                  </a:lnTo>
                  <a:lnTo>
                    <a:pt x="29" y="11"/>
                  </a:lnTo>
                  <a:lnTo>
                    <a:pt x="17" y="6"/>
                  </a:lnTo>
                  <a:lnTo>
                    <a:pt x="8" y="3"/>
                  </a:lnTo>
                  <a:lnTo>
                    <a:pt x="2" y="0"/>
                  </a:lnTo>
                  <a:lnTo>
                    <a:pt x="0" y="0"/>
                  </a:lnTo>
                  <a:lnTo>
                    <a:pt x="28" y="233"/>
                  </a:lnTo>
                  <a:lnTo>
                    <a:pt x="152" y="228"/>
                  </a:lnTo>
                  <a:lnTo>
                    <a:pt x="152" y="228"/>
                  </a:lnTo>
                  <a:close/>
                </a:path>
              </a:pathLst>
            </a:custGeom>
            <a:solidFill>
              <a:srgbClr val="3147B0"/>
            </a:solidFill>
            <a:ln w="9525">
              <a:noFill/>
              <a:round/>
            </a:ln>
          </p:spPr>
          <p:txBody>
            <a:bodyPr/>
            <a:lstStyle/>
            <a:p>
              <a:endParaRPr lang="en-US"/>
            </a:p>
          </p:txBody>
        </p:sp>
        <p:sp>
          <p:nvSpPr>
            <p:cNvPr id="356471" name="Freeform 119"/>
            <p:cNvSpPr/>
            <p:nvPr/>
          </p:nvSpPr>
          <p:spPr bwMode="auto">
            <a:xfrm>
              <a:off x="4862" y="3716"/>
              <a:ext cx="78" cy="116"/>
            </a:xfrm>
            <a:custGeom>
              <a:avLst/>
              <a:gdLst/>
              <a:ahLst/>
              <a:cxnLst>
                <a:cxn ang="0">
                  <a:pos x="156" y="224"/>
                </a:cxn>
                <a:cxn ang="0">
                  <a:pos x="155" y="211"/>
                </a:cxn>
                <a:cxn ang="0">
                  <a:pos x="138" y="206"/>
                </a:cxn>
                <a:cxn ang="0">
                  <a:pos x="120" y="203"/>
                </a:cxn>
                <a:cxn ang="0">
                  <a:pos x="106" y="202"/>
                </a:cxn>
                <a:cxn ang="0">
                  <a:pos x="93" y="200"/>
                </a:cxn>
                <a:cxn ang="0">
                  <a:pos x="80" y="197"/>
                </a:cxn>
                <a:cxn ang="0">
                  <a:pos x="67" y="194"/>
                </a:cxn>
                <a:cxn ang="0">
                  <a:pos x="64" y="188"/>
                </a:cxn>
                <a:cxn ang="0">
                  <a:pos x="76" y="187"/>
                </a:cxn>
                <a:cxn ang="0">
                  <a:pos x="95" y="188"/>
                </a:cxn>
                <a:cxn ang="0">
                  <a:pos x="110" y="186"/>
                </a:cxn>
                <a:cxn ang="0">
                  <a:pos x="110" y="180"/>
                </a:cxn>
                <a:cxn ang="0">
                  <a:pos x="92" y="173"/>
                </a:cxn>
                <a:cxn ang="0">
                  <a:pos x="73" y="168"/>
                </a:cxn>
                <a:cxn ang="0">
                  <a:pos x="60" y="166"/>
                </a:cxn>
                <a:cxn ang="0">
                  <a:pos x="47" y="161"/>
                </a:cxn>
                <a:cxn ang="0">
                  <a:pos x="44" y="154"/>
                </a:cxn>
                <a:cxn ang="0">
                  <a:pos x="55" y="152"/>
                </a:cxn>
                <a:cxn ang="0">
                  <a:pos x="73" y="152"/>
                </a:cxn>
                <a:cxn ang="0">
                  <a:pos x="87" y="151"/>
                </a:cxn>
                <a:cxn ang="0">
                  <a:pos x="87" y="145"/>
                </a:cxn>
                <a:cxn ang="0">
                  <a:pos x="72" y="138"/>
                </a:cxn>
                <a:cxn ang="0">
                  <a:pos x="54" y="132"/>
                </a:cxn>
                <a:cxn ang="0">
                  <a:pos x="41" y="125"/>
                </a:cxn>
                <a:cxn ang="0">
                  <a:pos x="42" y="119"/>
                </a:cxn>
                <a:cxn ang="0">
                  <a:pos x="53" y="118"/>
                </a:cxn>
                <a:cxn ang="0">
                  <a:pos x="68" y="119"/>
                </a:cxn>
                <a:cxn ang="0">
                  <a:pos x="80" y="117"/>
                </a:cxn>
                <a:cxn ang="0">
                  <a:pos x="79" y="107"/>
                </a:cxn>
                <a:cxn ang="0">
                  <a:pos x="66" y="102"/>
                </a:cxn>
                <a:cxn ang="0">
                  <a:pos x="49" y="98"/>
                </a:cxn>
                <a:cxn ang="0">
                  <a:pos x="38" y="93"/>
                </a:cxn>
                <a:cxn ang="0">
                  <a:pos x="38" y="88"/>
                </a:cxn>
                <a:cxn ang="0">
                  <a:pos x="49" y="88"/>
                </a:cxn>
                <a:cxn ang="0">
                  <a:pos x="65" y="86"/>
                </a:cxn>
                <a:cxn ang="0">
                  <a:pos x="75" y="84"/>
                </a:cxn>
                <a:cxn ang="0">
                  <a:pos x="74" y="78"/>
                </a:cxn>
                <a:cxn ang="0">
                  <a:pos x="60" y="71"/>
                </a:cxn>
                <a:cxn ang="0">
                  <a:pos x="44" y="64"/>
                </a:cxn>
                <a:cxn ang="0">
                  <a:pos x="32" y="60"/>
                </a:cxn>
                <a:cxn ang="0">
                  <a:pos x="33" y="54"/>
                </a:cxn>
                <a:cxn ang="0">
                  <a:pos x="45" y="54"/>
                </a:cxn>
                <a:cxn ang="0">
                  <a:pos x="58" y="54"/>
                </a:cxn>
                <a:cxn ang="0">
                  <a:pos x="68" y="53"/>
                </a:cxn>
                <a:cxn ang="0">
                  <a:pos x="67" y="47"/>
                </a:cxn>
                <a:cxn ang="0">
                  <a:pos x="54" y="40"/>
                </a:cxn>
                <a:cxn ang="0">
                  <a:pos x="39" y="34"/>
                </a:cxn>
                <a:cxn ang="0">
                  <a:pos x="30" y="29"/>
                </a:cxn>
                <a:cxn ang="0">
                  <a:pos x="35" y="24"/>
                </a:cxn>
                <a:cxn ang="0">
                  <a:pos x="57" y="29"/>
                </a:cxn>
                <a:cxn ang="0">
                  <a:pos x="58" y="22"/>
                </a:cxn>
                <a:cxn ang="0">
                  <a:pos x="41" y="13"/>
                </a:cxn>
                <a:cxn ang="0">
                  <a:pos x="19" y="6"/>
                </a:cxn>
                <a:cxn ang="0">
                  <a:pos x="3" y="0"/>
                </a:cxn>
                <a:cxn ang="0">
                  <a:pos x="27" y="230"/>
                </a:cxn>
                <a:cxn ang="0">
                  <a:pos x="155" y="228"/>
                </a:cxn>
              </a:cxnLst>
              <a:rect l="0" t="0" r="r" b="b"/>
              <a:pathLst>
                <a:path w="157" h="230">
                  <a:moveTo>
                    <a:pt x="155" y="228"/>
                  </a:moveTo>
                  <a:lnTo>
                    <a:pt x="156" y="224"/>
                  </a:lnTo>
                  <a:lnTo>
                    <a:pt x="157" y="218"/>
                  </a:lnTo>
                  <a:lnTo>
                    <a:pt x="155" y="211"/>
                  </a:lnTo>
                  <a:lnTo>
                    <a:pt x="148" y="207"/>
                  </a:lnTo>
                  <a:lnTo>
                    <a:pt x="138" y="206"/>
                  </a:lnTo>
                  <a:lnTo>
                    <a:pt x="127" y="204"/>
                  </a:lnTo>
                  <a:lnTo>
                    <a:pt x="120" y="203"/>
                  </a:lnTo>
                  <a:lnTo>
                    <a:pt x="113" y="203"/>
                  </a:lnTo>
                  <a:lnTo>
                    <a:pt x="106" y="202"/>
                  </a:lnTo>
                  <a:lnTo>
                    <a:pt x="100" y="202"/>
                  </a:lnTo>
                  <a:lnTo>
                    <a:pt x="93" y="200"/>
                  </a:lnTo>
                  <a:lnTo>
                    <a:pt x="86" y="200"/>
                  </a:lnTo>
                  <a:lnTo>
                    <a:pt x="80" y="197"/>
                  </a:lnTo>
                  <a:lnTo>
                    <a:pt x="75" y="197"/>
                  </a:lnTo>
                  <a:lnTo>
                    <a:pt x="67" y="194"/>
                  </a:lnTo>
                  <a:lnTo>
                    <a:pt x="64" y="192"/>
                  </a:lnTo>
                  <a:lnTo>
                    <a:pt x="64" y="188"/>
                  </a:lnTo>
                  <a:lnTo>
                    <a:pt x="68" y="187"/>
                  </a:lnTo>
                  <a:lnTo>
                    <a:pt x="76" y="187"/>
                  </a:lnTo>
                  <a:lnTo>
                    <a:pt x="87" y="188"/>
                  </a:lnTo>
                  <a:lnTo>
                    <a:pt x="95" y="188"/>
                  </a:lnTo>
                  <a:lnTo>
                    <a:pt x="104" y="188"/>
                  </a:lnTo>
                  <a:lnTo>
                    <a:pt x="110" y="186"/>
                  </a:lnTo>
                  <a:lnTo>
                    <a:pt x="114" y="184"/>
                  </a:lnTo>
                  <a:lnTo>
                    <a:pt x="110" y="180"/>
                  </a:lnTo>
                  <a:lnTo>
                    <a:pt x="103" y="176"/>
                  </a:lnTo>
                  <a:lnTo>
                    <a:pt x="92" y="173"/>
                  </a:lnTo>
                  <a:lnTo>
                    <a:pt x="80" y="170"/>
                  </a:lnTo>
                  <a:lnTo>
                    <a:pt x="73" y="168"/>
                  </a:lnTo>
                  <a:lnTo>
                    <a:pt x="67" y="167"/>
                  </a:lnTo>
                  <a:lnTo>
                    <a:pt x="60" y="166"/>
                  </a:lnTo>
                  <a:lnTo>
                    <a:pt x="57" y="165"/>
                  </a:lnTo>
                  <a:lnTo>
                    <a:pt x="47" y="161"/>
                  </a:lnTo>
                  <a:lnTo>
                    <a:pt x="44" y="159"/>
                  </a:lnTo>
                  <a:lnTo>
                    <a:pt x="44" y="154"/>
                  </a:lnTo>
                  <a:lnTo>
                    <a:pt x="48" y="152"/>
                  </a:lnTo>
                  <a:lnTo>
                    <a:pt x="55" y="152"/>
                  </a:lnTo>
                  <a:lnTo>
                    <a:pt x="65" y="152"/>
                  </a:lnTo>
                  <a:lnTo>
                    <a:pt x="73" y="152"/>
                  </a:lnTo>
                  <a:lnTo>
                    <a:pt x="81" y="152"/>
                  </a:lnTo>
                  <a:lnTo>
                    <a:pt x="87" y="151"/>
                  </a:lnTo>
                  <a:lnTo>
                    <a:pt x="89" y="148"/>
                  </a:lnTo>
                  <a:lnTo>
                    <a:pt x="87" y="145"/>
                  </a:lnTo>
                  <a:lnTo>
                    <a:pt x="81" y="141"/>
                  </a:lnTo>
                  <a:lnTo>
                    <a:pt x="72" y="138"/>
                  </a:lnTo>
                  <a:lnTo>
                    <a:pt x="64" y="135"/>
                  </a:lnTo>
                  <a:lnTo>
                    <a:pt x="54" y="132"/>
                  </a:lnTo>
                  <a:lnTo>
                    <a:pt x="47" y="128"/>
                  </a:lnTo>
                  <a:lnTo>
                    <a:pt x="41" y="125"/>
                  </a:lnTo>
                  <a:lnTo>
                    <a:pt x="41" y="123"/>
                  </a:lnTo>
                  <a:lnTo>
                    <a:pt x="42" y="119"/>
                  </a:lnTo>
                  <a:lnTo>
                    <a:pt x="47" y="119"/>
                  </a:lnTo>
                  <a:lnTo>
                    <a:pt x="53" y="118"/>
                  </a:lnTo>
                  <a:lnTo>
                    <a:pt x="61" y="119"/>
                  </a:lnTo>
                  <a:lnTo>
                    <a:pt x="68" y="119"/>
                  </a:lnTo>
                  <a:lnTo>
                    <a:pt x="75" y="119"/>
                  </a:lnTo>
                  <a:lnTo>
                    <a:pt x="80" y="117"/>
                  </a:lnTo>
                  <a:lnTo>
                    <a:pt x="82" y="113"/>
                  </a:lnTo>
                  <a:lnTo>
                    <a:pt x="79" y="107"/>
                  </a:lnTo>
                  <a:lnTo>
                    <a:pt x="73" y="105"/>
                  </a:lnTo>
                  <a:lnTo>
                    <a:pt x="66" y="102"/>
                  </a:lnTo>
                  <a:lnTo>
                    <a:pt x="58" y="100"/>
                  </a:lnTo>
                  <a:lnTo>
                    <a:pt x="49" y="98"/>
                  </a:lnTo>
                  <a:lnTo>
                    <a:pt x="42" y="96"/>
                  </a:lnTo>
                  <a:lnTo>
                    <a:pt x="38" y="93"/>
                  </a:lnTo>
                  <a:lnTo>
                    <a:pt x="37" y="91"/>
                  </a:lnTo>
                  <a:lnTo>
                    <a:pt x="38" y="88"/>
                  </a:lnTo>
                  <a:lnTo>
                    <a:pt x="42" y="88"/>
                  </a:lnTo>
                  <a:lnTo>
                    <a:pt x="49" y="88"/>
                  </a:lnTo>
                  <a:lnTo>
                    <a:pt x="58" y="88"/>
                  </a:lnTo>
                  <a:lnTo>
                    <a:pt x="65" y="86"/>
                  </a:lnTo>
                  <a:lnTo>
                    <a:pt x="72" y="86"/>
                  </a:lnTo>
                  <a:lnTo>
                    <a:pt x="75" y="84"/>
                  </a:lnTo>
                  <a:lnTo>
                    <a:pt x="78" y="82"/>
                  </a:lnTo>
                  <a:lnTo>
                    <a:pt x="74" y="78"/>
                  </a:lnTo>
                  <a:lnTo>
                    <a:pt x="68" y="75"/>
                  </a:lnTo>
                  <a:lnTo>
                    <a:pt x="60" y="71"/>
                  </a:lnTo>
                  <a:lnTo>
                    <a:pt x="53" y="68"/>
                  </a:lnTo>
                  <a:lnTo>
                    <a:pt x="44" y="64"/>
                  </a:lnTo>
                  <a:lnTo>
                    <a:pt x="37" y="62"/>
                  </a:lnTo>
                  <a:lnTo>
                    <a:pt x="32" y="60"/>
                  </a:lnTo>
                  <a:lnTo>
                    <a:pt x="32" y="57"/>
                  </a:lnTo>
                  <a:lnTo>
                    <a:pt x="33" y="54"/>
                  </a:lnTo>
                  <a:lnTo>
                    <a:pt x="38" y="54"/>
                  </a:lnTo>
                  <a:lnTo>
                    <a:pt x="45" y="54"/>
                  </a:lnTo>
                  <a:lnTo>
                    <a:pt x="52" y="54"/>
                  </a:lnTo>
                  <a:lnTo>
                    <a:pt x="58" y="54"/>
                  </a:lnTo>
                  <a:lnTo>
                    <a:pt x="65" y="54"/>
                  </a:lnTo>
                  <a:lnTo>
                    <a:pt x="68" y="53"/>
                  </a:lnTo>
                  <a:lnTo>
                    <a:pt x="71" y="50"/>
                  </a:lnTo>
                  <a:lnTo>
                    <a:pt x="67" y="47"/>
                  </a:lnTo>
                  <a:lnTo>
                    <a:pt x="62" y="43"/>
                  </a:lnTo>
                  <a:lnTo>
                    <a:pt x="54" y="40"/>
                  </a:lnTo>
                  <a:lnTo>
                    <a:pt x="47" y="37"/>
                  </a:lnTo>
                  <a:lnTo>
                    <a:pt x="39" y="34"/>
                  </a:lnTo>
                  <a:lnTo>
                    <a:pt x="33" y="31"/>
                  </a:lnTo>
                  <a:lnTo>
                    <a:pt x="30" y="29"/>
                  </a:lnTo>
                  <a:lnTo>
                    <a:pt x="30" y="27"/>
                  </a:lnTo>
                  <a:lnTo>
                    <a:pt x="35" y="24"/>
                  </a:lnTo>
                  <a:lnTo>
                    <a:pt x="47" y="28"/>
                  </a:lnTo>
                  <a:lnTo>
                    <a:pt x="57" y="29"/>
                  </a:lnTo>
                  <a:lnTo>
                    <a:pt x="61" y="27"/>
                  </a:lnTo>
                  <a:lnTo>
                    <a:pt x="58" y="22"/>
                  </a:lnTo>
                  <a:lnTo>
                    <a:pt x="51" y="17"/>
                  </a:lnTo>
                  <a:lnTo>
                    <a:pt x="41" y="13"/>
                  </a:lnTo>
                  <a:lnTo>
                    <a:pt x="31" y="9"/>
                  </a:lnTo>
                  <a:lnTo>
                    <a:pt x="19" y="6"/>
                  </a:lnTo>
                  <a:lnTo>
                    <a:pt x="10" y="2"/>
                  </a:lnTo>
                  <a:lnTo>
                    <a:pt x="3" y="0"/>
                  </a:lnTo>
                  <a:lnTo>
                    <a:pt x="0" y="0"/>
                  </a:lnTo>
                  <a:lnTo>
                    <a:pt x="27" y="230"/>
                  </a:lnTo>
                  <a:lnTo>
                    <a:pt x="155" y="228"/>
                  </a:lnTo>
                  <a:lnTo>
                    <a:pt x="155" y="228"/>
                  </a:lnTo>
                  <a:close/>
                </a:path>
              </a:pathLst>
            </a:custGeom>
            <a:solidFill>
              <a:srgbClr val="000000"/>
            </a:solidFill>
            <a:ln w="9525">
              <a:noFill/>
              <a:round/>
            </a:ln>
          </p:spPr>
          <p:txBody>
            <a:bodyPr/>
            <a:lstStyle/>
            <a:p>
              <a:endParaRPr lang="en-US"/>
            </a:p>
          </p:txBody>
        </p:sp>
        <p:sp>
          <p:nvSpPr>
            <p:cNvPr id="356472" name="Freeform 120"/>
            <p:cNvSpPr/>
            <p:nvPr/>
          </p:nvSpPr>
          <p:spPr bwMode="auto">
            <a:xfrm>
              <a:off x="4748" y="3661"/>
              <a:ext cx="129" cy="184"/>
            </a:xfrm>
            <a:custGeom>
              <a:avLst/>
              <a:gdLst/>
              <a:ahLst/>
              <a:cxnLst>
                <a:cxn ang="0">
                  <a:pos x="55" y="322"/>
                </a:cxn>
                <a:cxn ang="0">
                  <a:pos x="260" y="368"/>
                </a:cxn>
                <a:cxn ang="0">
                  <a:pos x="231" y="72"/>
                </a:cxn>
                <a:cxn ang="0">
                  <a:pos x="3" y="0"/>
                </a:cxn>
                <a:cxn ang="0">
                  <a:pos x="0" y="193"/>
                </a:cxn>
                <a:cxn ang="0">
                  <a:pos x="55" y="322"/>
                </a:cxn>
                <a:cxn ang="0">
                  <a:pos x="55" y="322"/>
                </a:cxn>
              </a:cxnLst>
              <a:rect l="0" t="0" r="r" b="b"/>
              <a:pathLst>
                <a:path w="260" h="368">
                  <a:moveTo>
                    <a:pt x="55" y="322"/>
                  </a:moveTo>
                  <a:lnTo>
                    <a:pt x="260" y="368"/>
                  </a:lnTo>
                  <a:lnTo>
                    <a:pt x="231" y="72"/>
                  </a:lnTo>
                  <a:lnTo>
                    <a:pt x="3" y="0"/>
                  </a:lnTo>
                  <a:lnTo>
                    <a:pt x="0" y="193"/>
                  </a:lnTo>
                  <a:lnTo>
                    <a:pt x="55" y="322"/>
                  </a:lnTo>
                  <a:lnTo>
                    <a:pt x="55" y="322"/>
                  </a:lnTo>
                  <a:close/>
                </a:path>
              </a:pathLst>
            </a:custGeom>
            <a:solidFill>
              <a:srgbClr val="6D99E0"/>
            </a:solidFill>
            <a:ln w="9525">
              <a:noFill/>
              <a:round/>
            </a:ln>
          </p:spPr>
          <p:txBody>
            <a:bodyPr/>
            <a:lstStyle/>
            <a:p>
              <a:endParaRPr lang="en-US"/>
            </a:p>
          </p:txBody>
        </p:sp>
        <p:sp>
          <p:nvSpPr>
            <p:cNvPr id="356473" name="Freeform 121"/>
            <p:cNvSpPr/>
            <p:nvPr/>
          </p:nvSpPr>
          <p:spPr bwMode="auto">
            <a:xfrm>
              <a:off x="4743" y="3646"/>
              <a:ext cx="101" cy="187"/>
            </a:xfrm>
            <a:custGeom>
              <a:avLst/>
              <a:gdLst/>
              <a:ahLst/>
              <a:cxnLst>
                <a:cxn ang="0">
                  <a:pos x="131" y="79"/>
                </a:cxn>
                <a:cxn ang="0">
                  <a:pos x="131" y="100"/>
                </a:cxn>
                <a:cxn ang="0">
                  <a:pos x="110" y="99"/>
                </a:cxn>
                <a:cxn ang="0">
                  <a:pos x="82" y="85"/>
                </a:cxn>
                <a:cxn ang="0">
                  <a:pos x="62" y="81"/>
                </a:cxn>
                <a:cxn ang="0">
                  <a:pos x="74" y="102"/>
                </a:cxn>
                <a:cxn ang="0">
                  <a:pos x="92" y="113"/>
                </a:cxn>
                <a:cxn ang="0">
                  <a:pos x="112" y="122"/>
                </a:cxn>
                <a:cxn ang="0">
                  <a:pos x="132" y="135"/>
                </a:cxn>
                <a:cxn ang="0">
                  <a:pos x="122" y="142"/>
                </a:cxn>
                <a:cxn ang="0">
                  <a:pos x="102" y="137"/>
                </a:cxn>
                <a:cxn ang="0">
                  <a:pos x="82" y="133"/>
                </a:cxn>
                <a:cxn ang="0">
                  <a:pos x="62" y="132"/>
                </a:cxn>
                <a:cxn ang="0">
                  <a:pos x="71" y="149"/>
                </a:cxn>
                <a:cxn ang="0">
                  <a:pos x="92" y="160"/>
                </a:cxn>
                <a:cxn ang="0">
                  <a:pos x="117" y="169"/>
                </a:cxn>
                <a:cxn ang="0">
                  <a:pos x="140" y="181"/>
                </a:cxn>
                <a:cxn ang="0">
                  <a:pos x="130" y="188"/>
                </a:cxn>
                <a:cxn ang="0">
                  <a:pos x="110" y="184"/>
                </a:cxn>
                <a:cxn ang="0">
                  <a:pos x="90" y="181"/>
                </a:cxn>
                <a:cxn ang="0">
                  <a:pos x="70" y="178"/>
                </a:cxn>
                <a:cxn ang="0">
                  <a:pos x="74" y="185"/>
                </a:cxn>
                <a:cxn ang="0">
                  <a:pos x="92" y="195"/>
                </a:cxn>
                <a:cxn ang="0">
                  <a:pos x="119" y="205"/>
                </a:cxn>
                <a:cxn ang="0">
                  <a:pos x="144" y="216"/>
                </a:cxn>
                <a:cxn ang="0">
                  <a:pos x="163" y="226"/>
                </a:cxn>
                <a:cxn ang="0">
                  <a:pos x="159" y="233"/>
                </a:cxn>
                <a:cxn ang="0">
                  <a:pos x="135" y="230"/>
                </a:cxn>
                <a:cxn ang="0">
                  <a:pos x="111" y="225"/>
                </a:cxn>
                <a:cxn ang="0">
                  <a:pos x="90" y="222"/>
                </a:cxn>
                <a:cxn ang="0">
                  <a:pos x="80" y="230"/>
                </a:cxn>
                <a:cxn ang="0">
                  <a:pos x="104" y="244"/>
                </a:cxn>
                <a:cxn ang="0">
                  <a:pos x="128" y="254"/>
                </a:cxn>
                <a:cxn ang="0">
                  <a:pos x="151" y="265"/>
                </a:cxn>
                <a:cxn ang="0">
                  <a:pos x="160" y="276"/>
                </a:cxn>
                <a:cxn ang="0">
                  <a:pos x="139" y="276"/>
                </a:cxn>
                <a:cxn ang="0">
                  <a:pos x="120" y="274"/>
                </a:cxn>
                <a:cxn ang="0">
                  <a:pos x="102" y="272"/>
                </a:cxn>
                <a:cxn ang="0">
                  <a:pos x="94" y="279"/>
                </a:cxn>
                <a:cxn ang="0">
                  <a:pos x="117" y="288"/>
                </a:cxn>
                <a:cxn ang="0">
                  <a:pos x="140" y="297"/>
                </a:cxn>
                <a:cxn ang="0">
                  <a:pos x="161" y="307"/>
                </a:cxn>
                <a:cxn ang="0">
                  <a:pos x="168" y="321"/>
                </a:cxn>
                <a:cxn ang="0">
                  <a:pos x="138" y="318"/>
                </a:cxn>
                <a:cxn ang="0">
                  <a:pos x="111" y="315"/>
                </a:cxn>
                <a:cxn ang="0">
                  <a:pos x="124" y="327"/>
                </a:cxn>
                <a:cxn ang="0">
                  <a:pos x="146" y="331"/>
                </a:cxn>
                <a:cxn ang="0">
                  <a:pos x="172" y="338"/>
                </a:cxn>
                <a:cxn ang="0">
                  <a:pos x="196" y="348"/>
                </a:cxn>
                <a:cxn ang="0">
                  <a:pos x="186" y="366"/>
                </a:cxn>
                <a:cxn ang="0">
                  <a:pos x="87" y="359"/>
                </a:cxn>
                <a:cxn ang="0">
                  <a:pos x="16" y="0"/>
                </a:cxn>
              </a:cxnLst>
              <a:rect l="0" t="0" r="r" b="b"/>
              <a:pathLst>
                <a:path w="201" h="373">
                  <a:moveTo>
                    <a:pt x="34" y="2"/>
                  </a:moveTo>
                  <a:lnTo>
                    <a:pt x="130" y="76"/>
                  </a:lnTo>
                  <a:lnTo>
                    <a:pt x="131" y="79"/>
                  </a:lnTo>
                  <a:lnTo>
                    <a:pt x="133" y="91"/>
                  </a:lnTo>
                  <a:lnTo>
                    <a:pt x="132" y="95"/>
                  </a:lnTo>
                  <a:lnTo>
                    <a:pt x="131" y="100"/>
                  </a:lnTo>
                  <a:lnTo>
                    <a:pt x="128" y="102"/>
                  </a:lnTo>
                  <a:lnTo>
                    <a:pt x="120" y="102"/>
                  </a:lnTo>
                  <a:lnTo>
                    <a:pt x="110" y="99"/>
                  </a:lnTo>
                  <a:lnTo>
                    <a:pt x="101" y="94"/>
                  </a:lnTo>
                  <a:lnTo>
                    <a:pt x="91" y="88"/>
                  </a:lnTo>
                  <a:lnTo>
                    <a:pt x="82" y="85"/>
                  </a:lnTo>
                  <a:lnTo>
                    <a:pt x="73" y="80"/>
                  </a:lnTo>
                  <a:lnTo>
                    <a:pt x="67" y="79"/>
                  </a:lnTo>
                  <a:lnTo>
                    <a:pt x="62" y="81"/>
                  </a:lnTo>
                  <a:lnTo>
                    <a:pt x="62" y="88"/>
                  </a:lnTo>
                  <a:lnTo>
                    <a:pt x="64" y="95"/>
                  </a:lnTo>
                  <a:lnTo>
                    <a:pt x="74" y="102"/>
                  </a:lnTo>
                  <a:lnTo>
                    <a:pt x="78" y="106"/>
                  </a:lnTo>
                  <a:lnTo>
                    <a:pt x="85" y="109"/>
                  </a:lnTo>
                  <a:lnTo>
                    <a:pt x="92" y="113"/>
                  </a:lnTo>
                  <a:lnTo>
                    <a:pt x="99" y="116"/>
                  </a:lnTo>
                  <a:lnTo>
                    <a:pt x="105" y="119"/>
                  </a:lnTo>
                  <a:lnTo>
                    <a:pt x="112" y="122"/>
                  </a:lnTo>
                  <a:lnTo>
                    <a:pt x="118" y="126"/>
                  </a:lnTo>
                  <a:lnTo>
                    <a:pt x="124" y="129"/>
                  </a:lnTo>
                  <a:lnTo>
                    <a:pt x="132" y="135"/>
                  </a:lnTo>
                  <a:lnTo>
                    <a:pt x="135" y="141"/>
                  </a:lnTo>
                  <a:lnTo>
                    <a:pt x="130" y="142"/>
                  </a:lnTo>
                  <a:lnTo>
                    <a:pt x="122" y="142"/>
                  </a:lnTo>
                  <a:lnTo>
                    <a:pt x="115" y="140"/>
                  </a:lnTo>
                  <a:lnTo>
                    <a:pt x="109" y="139"/>
                  </a:lnTo>
                  <a:lnTo>
                    <a:pt x="102" y="137"/>
                  </a:lnTo>
                  <a:lnTo>
                    <a:pt x="96" y="136"/>
                  </a:lnTo>
                  <a:lnTo>
                    <a:pt x="89" y="134"/>
                  </a:lnTo>
                  <a:lnTo>
                    <a:pt x="82" y="133"/>
                  </a:lnTo>
                  <a:lnTo>
                    <a:pt x="75" y="130"/>
                  </a:lnTo>
                  <a:lnTo>
                    <a:pt x="70" y="130"/>
                  </a:lnTo>
                  <a:lnTo>
                    <a:pt x="62" y="132"/>
                  </a:lnTo>
                  <a:lnTo>
                    <a:pt x="60" y="136"/>
                  </a:lnTo>
                  <a:lnTo>
                    <a:pt x="62" y="142"/>
                  </a:lnTo>
                  <a:lnTo>
                    <a:pt x="71" y="149"/>
                  </a:lnTo>
                  <a:lnTo>
                    <a:pt x="77" y="153"/>
                  </a:lnTo>
                  <a:lnTo>
                    <a:pt x="84" y="156"/>
                  </a:lnTo>
                  <a:lnTo>
                    <a:pt x="92" y="160"/>
                  </a:lnTo>
                  <a:lnTo>
                    <a:pt x="102" y="163"/>
                  </a:lnTo>
                  <a:lnTo>
                    <a:pt x="109" y="165"/>
                  </a:lnTo>
                  <a:lnTo>
                    <a:pt x="117" y="169"/>
                  </a:lnTo>
                  <a:lnTo>
                    <a:pt x="124" y="171"/>
                  </a:lnTo>
                  <a:lnTo>
                    <a:pt x="131" y="175"/>
                  </a:lnTo>
                  <a:lnTo>
                    <a:pt x="140" y="181"/>
                  </a:lnTo>
                  <a:lnTo>
                    <a:pt x="144" y="186"/>
                  </a:lnTo>
                  <a:lnTo>
                    <a:pt x="139" y="188"/>
                  </a:lnTo>
                  <a:lnTo>
                    <a:pt x="130" y="188"/>
                  </a:lnTo>
                  <a:lnTo>
                    <a:pt x="123" y="186"/>
                  </a:lnTo>
                  <a:lnTo>
                    <a:pt x="117" y="185"/>
                  </a:lnTo>
                  <a:lnTo>
                    <a:pt x="110" y="184"/>
                  </a:lnTo>
                  <a:lnTo>
                    <a:pt x="104" y="184"/>
                  </a:lnTo>
                  <a:lnTo>
                    <a:pt x="97" y="182"/>
                  </a:lnTo>
                  <a:lnTo>
                    <a:pt x="90" y="181"/>
                  </a:lnTo>
                  <a:lnTo>
                    <a:pt x="83" y="179"/>
                  </a:lnTo>
                  <a:lnTo>
                    <a:pt x="78" y="179"/>
                  </a:lnTo>
                  <a:lnTo>
                    <a:pt x="70" y="178"/>
                  </a:lnTo>
                  <a:lnTo>
                    <a:pt x="69" y="182"/>
                  </a:lnTo>
                  <a:lnTo>
                    <a:pt x="69" y="183"/>
                  </a:lnTo>
                  <a:lnTo>
                    <a:pt x="74" y="185"/>
                  </a:lnTo>
                  <a:lnTo>
                    <a:pt x="78" y="188"/>
                  </a:lnTo>
                  <a:lnTo>
                    <a:pt x="85" y="191"/>
                  </a:lnTo>
                  <a:lnTo>
                    <a:pt x="92" y="195"/>
                  </a:lnTo>
                  <a:lnTo>
                    <a:pt x="101" y="198"/>
                  </a:lnTo>
                  <a:lnTo>
                    <a:pt x="109" y="202"/>
                  </a:lnTo>
                  <a:lnTo>
                    <a:pt x="119" y="205"/>
                  </a:lnTo>
                  <a:lnTo>
                    <a:pt x="128" y="209"/>
                  </a:lnTo>
                  <a:lnTo>
                    <a:pt x="137" y="212"/>
                  </a:lnTo>
                  <a:lnTo>
                    <a:pt x="144" y="216"/>
                  </a:lnTo>
                  <a:lnTo>
                    <a:pt x="152" y="220"/>
                  </a:lnTo>
                  <a:lnTo>
                    <a:pt x="158" y="223"/>
                  </a:lnTo>
                  <a:lnTo>
                    <a:pt x="163" y="226"/>
                  </a:lnTo>
                  <a:lnTo>
                    <a:pt x="165" y="229"/>
                  </a:lnTo>
                  <a:lnTo>
                    <a:pt x="166" y="232"/>
                  </a:lnTo>
                  <a:lnTo>
                    <a:pt x="159" y="233"/>
                  </a:lnTo>
                  <a:lnTo>
                    <a:pt x="150" y="233"/>
                  </a:lnTo>
                  <a:lnTo>
                    <a:pt x="142" y="231"/>
                  </a:lnTo>
                  <a:lnTo>
                    <a:pt x="135" y="230"/>
                  </a:lnTo>
                  <a:lnTo>
                    <a:pt x="126" y="229"/>
                  </a:lnTo>
                  <a:lnTo>
                    <a:pt x="119" y="227"/>
                  </a:lnTo>
                  <a:lnTo>
                    <a:pt x="111" y="225"/>
                  </a:lnTo>
                  <a:lnTo>
                    <a:pt x="103" y="224"/>
                  </a:lnTo>
                  <a:lnTo>
                    <a:pt x="96" y="222"/>
                  </a:lnTo>
                  <a:lnTo>
                    <a:pt x="90" y="222"/>
                  </a:lnTo>
                  <a:lnTo>
                    <a:pt x="81" y="222"/>
                  </a:lnTo>
                  <a:lnTo>
                    <a:pt x="77" y="225"/>
                  </a:lnTo>
                  <a:lnTo>
                    <a:pt x="80" y="230"/>
                  </a:lnTo>
                  <a:lnTo>
                    <a:pt x="90" y="237"/>
                  </a:lnTo>
                  <a:lnTo>
                    <a:pt x="96" y="240"/>
                  </a:lnTo>
                  <a:lnTo>
                    <a:pt x="104" y="244"/>
                  </a:lnTo>
                  <a:lnTo>
                    <a:pt x="111" y="247"/>
                  </a:lnTo>
                  <a:lnTo>
                    <a:pt x="120" y="252"/>
                  </a:lnTo>
                  <a:lnTo>
                    <a:pt x="128" y="254"/>
                  </a:lnTo>
                  <a:lnTo>
                    <a:pt x="136" y="258"/>
                  </a:lnTo>
                  <a:lnTo>
                    <a:pt x="143" y="261"/>
                  </a:lnTo>
                  <a:lnTo>
                    <a:pt x="151" y="265"/>
                  </a:lnTo>
                  <a:lnTo>
                    <a:pt x="160" y="271"/>
                  </a:lnTo>
                  <a:lnTo>
                    <a:pt x="164" y="275"/>
                  </a:lnTo>
                  <a:lnTo>
                    <a:pt x="160" y="276"/>
                  </a:lnTo>
                  <a:lnTo>
                    <a:pt x="152" y="278"/>
                  </a:lnTo>
                  <a:lnTo>
                    <a:pt x="145" y="276"/>
                  </a:lnTo>
                  <a:lnTo>
                    <a:pt x="139" y="276"/>
                  </a:lnTo>
                  <a:lnTo>
                    <a:pt x="133" y="275"/>
                  </a:lnTo>
                  <a:lnTo>
                    <a:pt x="128" y="275"/>
                  </a:lnTo>
                  <a:lnTo>
                    <a:pt x="120" y="274"/>
                  </a:lnTo>
                  <a:lnTo>
                    <a:pt x="113" y="273"/>
                  </a:lnTo>
                  <a:lnTo>
                    <a:pt x="106" y="272"/>
                  </a:lnTo>
                  <a:lnTo>
                    <a:pt x="102" y="272"/>
                  </a:lnTo>
                  <a:lnTo>
                    <a:pt x="94" y="272"/>
                  </a:lnTo>
                  <a:lnTo>
                    <a:pt x="91" y="275"/>
                  </a:lnTo>
                  <a:lnTo>
                    <a:pt x="94" y="279"/>
                  </a:lnTo>
                  <a:lnTo>
                    <a:pt x="104" y="283"/>
                  </a:lnTo>
                  <a:lnTo>
                    <a:pt x="110" y="286"/>
                  </a:lnTo>
                  <a:lnTo>
                    <a:pt x="117" y="288"/>
                  </a:lnTo>
                  <a:lnTo>
                    <a:pt x="125" y="292"/>
                  </a:lnTo>
                  <a:lnTo>
                    <a:pt x="133" y="295"/>
                  </a:lnTo>
                  <a:lnTo>
                    <a:pt x="140" y="297"/>
                  </a:lnTo>
                  <a:lnTo>
                    <a:pt x="149" y="301"/>
                  </a:lnTo>
                  <a:lnTo>
                    <a:pt x="154" y="303"/>
                  </a:lnTo>
                  <a:lnTo>
                    <a:pt x="161" y="307"/>
                  </a:lnTo>
                  <a:lnTo>
                    <a:pt x="171" y="313"/>
                  </a:lnTo>
                  <a:lnTo>
                    <a:pt x="173" y="318"/>
                  </a:lnTo>
                  <a:lnTo>
                    <a:pt x="168" y="321"/>
                  </a:lnTo>
                  <a:lnTo>
                    <a:pt x="160" y="322"/>
                  </a:lnTo>
                  <a:lnTo>
                    <a:pt x="150" y="320"/>
                  </a:lnTo>
                  <a:lnTo>
                    <a:pt x="138" y="318"/>
                  </a:lnTo>
                  <a:lnTo>
                    <a:pt x="126" y="316"/>
                  </a:lnTo>
                  <a:lnTo>
                    <a:pt x="117" y="315"/>
                  </a:lnTo>
                  <a:lnTo>
                    <a:pt x="111" y="315"/>
                  </a:lnTo>
                  <a:lnTo>
                    <a:pt x="110" y="318"/>
                  </a:lnTo>
                  <a:lnTo>
                    <a:pt x="113" y="322"/>
                  </a:lnTo>
                  <a:lnTo>
                    <a:pt x="124" y="327"/>
                  </a:lnTo>
                  <a:lnTo>
                    <a:pt x="131" y="328"/>
                  </a:lnTo>
                  <a:lnTo>
                    <a:pt x="138" y="330"/>
                  </a:lnTo>
                  <a:lnTo>
                    <a:pt x="146" y="331"/>
                  </a:lnTo>
                  <a:lnTo>
                    <a:pt x="156" y="335"/>
                  </a:lnTo>
                  <a:lnTo>
                    <a:pt x="164" y="336"/>
                  </a:lnTo>
                  <a:lnTo>
                    <a:pt x="172" y="338"/>
                  </a:lnTo>
                  <a:lnTo>
                    <a:pt x="179" y="341"/>
                  </a:lnTo>
                  <a:lnTo>
                    <a:pt x="187" y="343"/>
                  </a:lnTo>
                  <a:lnTo>
                    <a:pt x="196" y="348"/>
                  </a:lnTo>
                  <a:lnTo>
                    <a:pt x="201" y="352"/>
                  </a:lnTo>
                  <a:lnTo>
                    <a:pt x="195" y="359"/>
                  </a:lnTo>
                  <a:lnTo>
                    <a:pt x="186" y="366"/>
                  </a:lnTo>
                  <a:lnTo>
                    <a:pt x="174" y="371"/>
                  </a:lnTo>
                  <a:lnTo>
                    <a:pt x="171" y="373"/>
                  </a:lnTo>
                  <a:lnTo>
                    <a:pt x="87" y="359"/>
                  </a:lnTo>
                  <a:lnTo>
                    <a:pt x="28" y="205"/>
                  </a:lnTo>
                  <a:lnTo>
                    <a:pt x="0" y="69"/>
                  </a:lnTo>
                  <a:lnTo>
                    <a:pt x="16" y="0"/>
                  </a:lnTo>
                  <a:lnTo>
                    <a:pt x="34" y="2"/>
                  </a:lnTo>
                  <a:lnTo>
                    <a:pt x="34" y="2"/>
                  </a:lnTo>
                  <a:close/>
                </a:path>
              </a:pathLst>
            </a:custGeom>
            <a:solidFill>
              <a:srgbClr val="3147B0"/>
            </a:solidFill>
            <a:ln w="9525">
              <a:noFill/>
              <a:round/>
            </a:ln>
          </p:spPr>
          <p:txBody>
            <a:bodyPr/>
            <a:lstStyle/>
            <a:p>
              <a:endParaRPr lang="en-US"/>
            </a:p>
          </p:txBody>
        </p:sp>
        <p:sp>
          <p:nvSpPr>
            <p:cNvPr id="356474" name="Freeform 122"/>
            <p:cNvSpPr/>
            <p:nvPr/>
          </p:nvSpPr>
          <p:spPr bwMode="auto">
            <a:xfrm>
              <a:off x="4720" y="3367"/>
              <a:ext cx="252" cy="341"/>
            </a:xfrm>
            <a:custGeom>
              <a:avLst/>
              <a:gdLst/>
              <a:ahLst/>
              <a:cxnLst>
                <a:cxn ang="0">
                  <a:pos x="330" y="683"/>
                </a:cxn>
                <a:cxn ang="0">
                  <a:pos x="400" y="385"/>
                </a:cxn>
                <a:cxn ang="0">
                  <a:pos x="312" y="335"/>
                </a:cxn>
                <a:cxn ang="0">
                  <a:pos x="287" y="253"/>
                </a:cxn>
                <a:cxn ang="0">
                  <a:pos x="312" y="144"/>
                </a:cxn>
                <a:cxn ang="0">
                  <a:pos x="362" y="116"/>
                </a:cxn>
                <a:cxn ang="0">
                  <a:pos x="446" y="118"/>
                </a:cxn>
                <a:cxn ang="0">
                  <a:pos x="488" y="94"/>
                </a:cxn>
                <a:cxn ang="0">
                  <a:pos x="502" y="44"/>
                </a:cxn>
                <a:cxn ang="0">
                  <a:pos x="473" y="25"/>
                </a:cxn>
                <a:cxn ang="0">
                  <a:pos x="316" y="0"/>
                </a:cxn>
                <a:cxn ang="0">
                  <a:pos x="259" y="41"/>
                </a:cxn>
                <a:cxn ang="0">
                  <a:pos x="18" y="346"/>
                </a:cxn>
                <a:cxn ang="0">
                  <a:pos x="0" y="476"/>
                </a:cxn>
                <a:cxn ang="0">
                  <a:pos x="122" y="608"/>
                </a:cxn>
                <a:cxn ang="0">
                  <a:pos x="234" y="674"/>
                </a:cxn>
                <a:cxn ang="0">
                  <a:pos x="330" y="683"/>
                </a:cxn>
                <a:cxn ang="0">
                  <a:pos x="330" y="683"/>
                </a:cxn>
              </a:cxnLst>
              <a:rect l="0" t="0" r="r" b="b"/>
              <a:pathLst>
                <a:path w="502" h="683">
                  <a:moveTo>
                    <a:pt x="330" y="683"/>
                  </a:moveTo>
                  <a:lnTo>
                    <a:pt x="400" y="385"/>
                  </a:lnTo>
                  <a:lnTo>
                    <a:pt x="312" y="335"/>
                  </a:lnTo>
                  <a:lnTo>
                    <a:pt x="287" y="253"/>
                  </a:lnTo>
                  <a:lnTo>
                    <a:pt x="312" y="144"/>
                  </a:lnTo>
                  <a:lnTo>
                    <a:pt x="362" y="116"/>
                  </a:lnTo>
                  <a:lnTo>
                    <a:pt x="446" y="118"/>
                  </a:lnTo>
                  <a:lnTo>
                    <a:pt x="488" y="94"/>
                  </a:lnTo>
                  <a:lnTo>
                    <a:pt x="502" y="44"/>
                  </a:lnTo>
                  <a:lnTo>
                    <a:pt x="473" y="25"/>
                  </a:lnTo>
                  <a:lnTo>
                    <a:pt x="316" y="0"/>
                  </a:lnTo>
                  <a:lnTo>
                    <a:pt x="259" y="41"/>
                  </a:lnTo>
                  <a:lnTo>
                    <a:pt x="18" y="346"/>
                  </a:lnTo>
                  <a:lnTo>
                    <a:pt x="0" y="476"/>
                  </a:lnTo>
                  <a:lnTo>
                    <a:pt x="122" y="608"/>
                  </a:lnTo>
                  <a:lnTo>
                    <a:pt x="234" y="674"/>
                  </a:lnTo>
                  <a:lnTo>
                    <a:pt x="330" y="683"/>
                  </a:lnTo>
                  <a:lnTo>
                    <a:pt x="330" y="683"/>
                  </a:lnTo>
                  <a:close/>
                </a:path>
              </a:pathLst>
            </a:custGeom>
            <a:solidFill>
              <a:srgbClr val="6D99E0"/>
            </a:solidFill>
            <a:ln w="9525">
              <a:noFill/>
              <a:round/>
            </a:ln>
          </p:spPr>
          <p:txBody>
            <a:bodyPr/>
            <a:lstStyle/>
            <a:p>
              <a:endParaRPr lang="en-US"/>
            </a:p>
          </p:txBody>
        </p:sp>
        <p:sp>
          <p:nvSpPr>
            <p:cNvPr id="356475" name="Freeform 123"/>
            <p:cNvSpPr/>
            <p:nvPr/>
          </p:nvSpPr>
          <p:spPr bwMode="auto">
            <a:xfrm>
              <a:off x="4732" y="3642"/>
              <a:ext cx="93" cy="187"/>
            </a:xfrm>
            <a:custGeom>
              <a:avLst/>
              <a:gdLst/>
              <a:ahLst/>
              <a:cxnLst>
                <a:cxn ang="0">
                  <a:pos x="114" y="80"/>
                </a:cxn>
                <a:cxn ang="0">
                  <a:pos x="116" y="100"/>
                </a:cxn>
                <a:cxn ang="0">
                  <a:pos x="96" y="99"/>
                </a:cxn>
                <a:cxn ang="0">
                  <a:pos x="67" y="86"/>
                </a:cxn>
                <a:cxn ang="0">
                  <a:pos x="45" y="81"/>
                </a:cxn>
                <a:cxn ang="0">
                  <a:pos x="57" y="102"/>
                </a:cxn>
                <a:cxn ang="0">
                  <a:pos x="76" y="113"/>
                </a:cxn>
                <a:cxn ang="0">
                  <a:pos x="96" y="123"/>
                </a:cxn>
                <a:cxn ang="0">
                  <a:pos x="117" y="135"/>
                </a:cxn>
                <a:cxn ang="0">
                  <a:pos x="105" y="142"/>
                </a:cxn>
                <a:cxn ang="0">
                  <a:pos x="85" y="137"/>
                </a:cxn>
                <a:cxn ang="0">
                  <a:pos x="65" y="133"/>
                </a:cxn>
                <a:cxn ang="0">
                  <a:pos x="45" y="132"/>
                </a:cxn>
                <a:cxn ang="0">
                  <a:pos x="56" y="149"/>
                </a:cxn>
                <a:cxn ang="0">
                  <a:pos x="77" y="160"/>
                </a:cxn>
                <a:cxn ang="0">
                  <a:pos x="102" y="169"/>
                </a:cxn>
                <a:cxn ang="0">
                  <a:pos x="125" y="181"/>
                </a:cxn>
                <a:cxn ang="0">
                  <a:pos x="116" y="188"/>
                </a:cxn>
                <a:cxn ang="0">
                  <a:pos x="96" y="184"/>
                </a:cxn>
                <a:cxn ang="0">
                  <a:pos x="75" y="181"/>
                </a:cxn>
                <a:cxn ang="0">
                  <a:pos x="55" y="178"/>
                </a:cxn>
                <a:cxn ang="0">
                  <a:pos x="58" y="185"/>
                </a:cxn>
                <a:cxn ang="0">
                  <a:pos x="77" y="195"/>
                </a:cxn>
                <a:cxn ang="0">
                  <a:pos x="105" y="206"/>
                </a:cxn>
                <a:cxn ang="0">
                  <a:pos x="128" y="217"/>
                </a:cxn>
                <a:cxn ang="0">
                  <a:pos x="150" y="232"/>
                </a:cxn>
                <a:cxn ang="0">
                  <a:pos x="126" y="230"/>
                </a:cxn>
                <a:cxn ang="0">
                  <a:pos x="104" y="227"/>
                </a:cxn>
                <a:cxn ang="0">
                  <a:pos x="81" y="222"/>
                </a:cxn>
                <a:cxn ang="0">
                  <a:pos x="63" y="227"/>
                </a:cxn>
                <a:cxn ang="0">
                  <a:pos x="82" y="241"/>
                </a:cxn>
                <a:cxn ang="0">
                  <a:pos x="106" y="252"/>
                </a:cxn>
                <a:cxn ang="0">
                  <a:pos x="128" y="261"/>
                </a:cxn>
                <a:cxn ang="0">
                  <a:pos x="150" y="275"/>
                </a:cxn>
                <a:cxn ang="0">
                  <a:pos x="130" y="276"/>
                </a:cxn>
                <a:cxn ang="0">
                  <a:pos x="111" y="275"/>
                </a:cxn>
                <a:cxn ang="0">
                  <a:pos x="90" y="272"/>
                </a:cxn>
                <a:cxn ang="0">
                  <a:pos x="75" y="275"/>
                </a:cxn>
                <a:cxn ang="0">
                  <a:pos x="93" y="286"/>
                </a:cxn>
                <a:cxn ang="0">
                  <a:pos x="118" y="295"/>
                </a:cxn>
                <a:cxn ang="0">
                  <a:pos x="140" y="303"/>
                </a:cxn>
                <a:cxn ang="0">
                  <a:pos x="159" y="318"/>
                </a:cxn>
                <a:cxn ang="0">
                  <a:pos x="134" y="321"/>
                </a:cxn>
                <a:cxn ang="0">
                  <a:pos x="102" y="316"/>
                </a:cxn>
                <a:cxn ang="0">
                  <a:pos x="95" y="322"/>
                </a:cxn>
                <a:cxn ang="0">
                  <a:pos x="110" y="328"/>
                </a:cxn>
                <a:cxn ang="0">
                  <a:pos x="132" y="332"/>
                </a:cxn>
                <a:cxn ang="0">
                  <a:pos x="157" y="340"/>
                </a:cxn>
                <a:cxn ang="0">
                  <a:pos x="181" y="348"/>
                </a:cxn>
                <a:cxn ang="0">
                  <a:pos x="169" y="366"/>
                </a:cxn>
                <a:cxn ang="0">
                  <a:pos x="72" y="359"/>
                </a:cxn>
                <a:cxn ang="0">
                  <a:pos x="2" y="0"/>
                </a:cxn>
              </a:cxnLst>
              <a:rect l="0" t="0" r="r" b="b"/>
              <a:pathLst>
                <a:path w="186" h="373">
                  <a:moveTo>
                    <a:pt x="20" y="2"/>
                  </a:moveTo>
                  <a:lnTo>
                    <a:pt x="113" y="76"/>
                  </a:lnTo>
                  <a:lnTo>
                    <a:pt x="114" y="80"/>
                  </a:lnTo>
                  <a:lnTo>
                    <a:pt x="117" y="91"/>
                  </a:lnTo>
                  <a:lnTo>
                    <a:pt x="116" y="95"/>
                  </a:lnTo>
                  <a:lnTo>
                    <a:pt x="116" y="100"/>
                  </a:lnTo>
                  <a:lnTo>
                    <a:pt x="112" y="102"/>
                  </a:lnTo>
                  <a:lnTo>
                    <a:pt x="106" y="102"/>
                  </a:lnTo>
                  <a:lnTo>
                    <a:pt x="96" y="99"/>
                  </a:lnTo>
                  <a:lnTo>
                    <a:pt x="85" y="94"/>
                  </a:lnTo>
                  <a:lnTo>
                    <a:pt x="75" y="90"/>
                  </a:lnTo>
                  <a:lnTo>
                    <a:pt x="67" y="86"/>
                  </a:lnTo>
                  <a:lnTo>
                    <a:pt x="57" y="81"/>
                  </a:lnTo>
                  <a:lnTo>
                    <a:pt x="50" y="80"/>
                  </a:lnTo>
                  <a:lnTo>
                    <a:pt x="45" y="81"/>
                  </a:lnTo>
                  <a:lnTo>
                    <a:pt x="45" y="88"/>
                  </a:lnTo>
                  <a:lnTo>
                    <a:pt x="48" y="95"/>
                  </a:lnTo>
                  <a:lnTo>
                    <a:pt x="57" y="102"/>
                  </a:lnTo>
                  <a:lnTo>
                    <a:pt x="62" y="106"/>
                  </a:lnTo>
                  <a:lnTo>
                    <a:pt x="69" y="109"/>
                  </a:lnTo>
                  <a:lnTo>
                    <a:pt x="76" y="113"/>
                  </a:lnTo>
                  <a:lnTo>
                    <a:pt x="83" y="118"/>
                  </a:lnTo>
                  <a:lnTo>
                    <a:pt x="89" y="120"/>
                  </a:lnTo>
                  <a:lnTo>
                    <a:pt x="96" y="123"/>
                  </a:lnTo>
                  <a:lnTo>
                    <a:pt x="102" y="127"/>
                  </a:lnTo>
                  <a:lnTo>
                    <a:pt x="109" y="130"/>
                  </a:lnTo>
                  <a:lnTo>
                    <a:pt x="117" y="135"/>
                  </a:lnTo>
                  <a:lnTo>
                    <a:pt x="120" y="141"/>
                  </a:lnTo>
                  <a:lnTo>
                    <a:pt x="114" y="142"/>
                  </a:lnTo>
                  <a:lnTo>
                    <a:pt x="105" y="142"/>
                  </a:lnTo>
                  <a:lnTo>
                    <a:pt x="98" y="140"/>
                  </a:lnTo>
                  <a:lnTo>
                    <a:pt x="92" y="139"/>
                  </a:lnTo>
                  <a:lnTo>
                    <a:pt x="85" y="137"/>
                  </a:lnTo>
                  <a:lnTo>
                    <a:pt x="79" y="136"/>
                  </a:lnTo>
                  <a:lnTo>
                    <a:pt x="72" y="134"/>
                  </a:lnTo>
                  <a:lnTo>
                    <a:pt x="65" y="133"/>
                  </a:lnTo>
                  <a:lnTo>
                    <a:pt x="58" y="132"/>
                  </a:lnTo>
                  <a:lnTo>
                    <a:pt x="54" y="132"/>
                  </a:lnTo>
                  <a:lnTo>
                    <a:pt x="45" y="132"/>
                  </a:lnTo>
                  <a:lnTo>
                    <a:pt x="43" y="136"/>
                  </a:lnTo>
                  <a:lnTo>
                    <a:pt x="45" y="142"/>
                  </a:lnTo>
                  <a:lnTo>
                    <a:pt x="56" y="149"/>
                  </a:lnTo>
                  <a:lnTo>
                    <a:pt x="62" y="153"/>
                  </a:lnTo>
                  <a:lnTo>
                    <a:pt x="69" y="156"/>
                  </a:lnTo>
                  <a:lnTo>
                    <a:pt x="77" y="160"/>
                  </a:lnTo>
                  <a:lnTo>
                    <a:pt x="86" y="163"/>
                  </a:lnTo>
                  <a:lnTo>
                    <a:pt x="93" y="165"/>
                  </a:lnTo>
                  <a:lnTo>
                    <a:pt x="102" y="169"/>
                  </a:lnTo>
                  <a:lnTo>
                    <a:pt x="109" y="171"/>
                  </a:lnTo>
                  <a:lnTo>
                    <a:pt x="116" y="175"/>
                  </a:lnTo>
                  <a:lnTo>
                    <a:pt x="125" y="181"/>
                  </a:lnTo>
                  <a:lnTo>
                    <a:pt x="130" y="186"/>
                  </a:lnTo>
                  <a:lnTo>
                    <a:pt x="125" y="188"/>
                  </a:lnTo>
                  <a:lnTo>
                    <a:pt x="116" y="188"/>
                  </a:lnTo>
                  <a:lnTo>
                    <a:pt x="109" y="186"/>
                  </a:lnTo>
                  <a:lnTo>
                    <a:pt x="103" y="185"/>
                  </a:lnTo>
                  <a:lnTo>
                    <a:pt x="96" y="184"/>
                  </a:lnTo>
                  <a:lnTo>
                    <a:pt x="89" y="184"/>
                  </a:lnTo>
                  <a:lnTo>
                    <a:pt x="82" y="182"/>
                  </a:lnTo>
                  <a:lnTo>
                    <a:pt x="75" y="181"/>
                  </a:lnTo>
                  <a:lnTo>
                    <a:pt x="68" y="179"/>
                  </a:lnTo>
                  <a:lnTo>
                    <a:pt x="63" y="179"/>
                  </a:lnTo>
                  <a:lnTo>
                    <a:pt x="55" y="178"/>
                  </a:lnTo>
                  <a:lnTo>
                    <a:pt x="54" y="182"/>
                  </a:lnTo>
                  <a:lnTo>
                    <a:pt x="55" y="183"/>
                  </a:lnTo>
                  <a:lnTo>
                    <a:pt x="58" y="185"/>
                  </a:lnTo>
                  <a:lnTo>
                    <a:pt x="63" y="188"/>
                  </a:lnTo>
                  <a:lnTo>
                    <a:pt x="70" y="191"/>
                  </a:lnTo>
                  <a:lnTo>
                    <a:pt x="77" y="195"/>
                  </a:lnTo>
                  <a:lnTo>
                    <a:pt x="86" y="198"/>
                  </a:lnTo>
                  <a:lnTo>
                    <a:pt x="95" y="202"/>
                  </a:lnTo>
                  <a:lnTo>
                    <a:pt x="105" y="206"/>
                  </a:lnTo>
                  <a:lnTo>
                    <a:pt x="113" y="210"/>
                  </a:lnTo>
                  <a:lnTo>
                    <a:pt x="121" y="213"/>
                  </a:lnTo>
                  <a:lnTo>
                    <a:pt x="128" y="217"/>
                  </a:lnTo>
                  <a:lnTo>
                    <a:pt x="137" y="220"/>
                  </a:lnTo>
                  <a:lnTo>
                    <a:pt x="146" y="226"/>
                  </a:lnTo>
                  <a:lnTo>
                    <a:pt x="150" y="232"/>
                  </a:lnTo>
                  <a:lnTo>
                    <a:pt x="144" y="233"/>
                  </a:lnTo>
                  <a:lnTo>
                    <a:pt x="133" y="232"/>
                  </a:lnTo>
                  <a:lnTo>
                    <a:pt x="126" y="230"/>
                  </a:lnTo>
                  <a:lnTo>
                    <a:pt x="119" y="230"/>
                  </a:lnTo>
                  <a:lnTo>
                    <a:pt x="111" y="227"/>
                  </a:lnTo>
                  <a:lnTo>
                    <a:pt x="104" y="227"/>
                  </a:lnTo>
                  <a:lnTo>
                    <a:pt x="96" y="225"/>
                  </a:lnTo>
                  <a:lnTo>
                    <a:pt x="88" y="224"/>
                  </a:lnTo>
                  <a:lnTo>
                    <a:pt x="81" y="222"/>
                  </a:lnTo>
                  <a:lnTo>
                    <a:pt x="75" y="222"/>
                  </a:lnTo>
                  <a:lnTo>
                    <a:pt x="65" y="223"/>
                  </a:lnTo>
                  <a:lnTo>
                    <a:pt x="63" y="227"/>
                  </a:lnTo>
                  <a:lnTo>
                    <a:pt x="65" y="231"/>
                  </a:lnTo>
                  <a:lnTo>
                    <a:pt x="76" y="238"/>
                  </a:lnTo>
                  <a:lnTo>
                    <a:pt x="82" y="241"/>
                  </a:lnTo>
                  <a:lnTo>
                    <a:pt x="89" y="245"/>
                  </a:lnTo>
                  <a:lnTo>
                    <a:pt x="97" y="248"/>
                  </a:lnTo>
                  <a:lnTo>
                    <a:pt x="106" y="252"/>
                  </a:lnTo>
                  <a:lnTo>
                    <a:pt x="113" y="254"/>
                  </a:lnTo>
                  <a:lnTo>
                    <a:pt x="121" y="258"/>
                  </a:lnTo>
                  <a:lnTo>
                    <a:pt x="128" y="261"/>
                  </a:lnTo>
                  <a:lnTo>
                    <a:pt x="135" y="265"/>
                  </a:lnTo>
                  <a:lnTo>
                    <a:pt x="145" y="271"/>
                  </a:lnTo>
                  <a:lnTo>
                    <a:pt x="150" y="275"/>
                  </a:lnTo>
                  <a:lnTo>
                    <a:pt x="145" y="276"/>
                  </a:lnTo>
                  <a:lnTo>
                    <a:pt x="137" y="278"/>
                  </a:lnTo>
                  <a:lnTo>
                    <a:pt x="130" y="276"/>
                  </a:lnTo>
                  <a:lnTo>
                    <a:pt x="124" y="276"/>
                  </a:lnTo>
                  <a:lnTo>
                    <a:pt x="117" y="275"/>
                  </a:lnTo>
                  <a:lnTo>
                    <a:pt x="111" y="275"/>
                  </a:lnTo>
                  <a:lnTo>
                    <a:pt x="104" y="274"/>
                  </a:lnTo>
                  <a:lnTo>
                    <a:pt x="97" y="273"/>
                  </a:lnTo>
                  <a:lnTo>
                    <a:pt x="90" y="272"/>
                  </a:lnTo>
                  <a:lnTo>
                    <a:pt x="85" y="272"/>
                  </a:lnTo>
                  <a:lnTo>
                    <a:pt x="77" y="272"/>
                  </a:lnTo>
                  <a:lnTo>
                    <a:pt x="75" y="275"/>
                  </a:lnTo>
                  <a:lnTo>
                    <a:pt x="77" y="279"/>
                  </a:lnTo>
                  <a:lnTo>
                    <a:pt x="88" y="283"/>
                  </a:lnTo>
                  <a:lnTo>
                    <a:pt x="93" y="286"/>
                  </a:lnTo>
                  <a:lnTo>
                    <a:pt x="102" y="288"/>
                  </a:lnTo>
                  <a:lnTo>
                    <a:pt x="109" y="292"/>
                  </a:lnTo>
                  <a:lnTo>
                    <a:pt x="118" y="295"/>
                  </a:lnTo>
                  <a:lnTo>
                    <a:pt x="125" y="297"/>
                  </a:lnTo>
                  <a:lnTo>
                    <a:pt x="133" y="301"/>
                  </a:lnTo>
                  <a:lnTo>
                    <a:pt x="140" y="303"/>
                  </a:lnTo>
                  <a:lnTo>
                    <a:pt x="147" y="307"/>
                  </a:lnTo>
                  <a:lnTo>
                    <a:pt x="157" y="313"/>
                  </a:lnTo>
                  <a:lnTo>
                    <a:pt x="159" y="318"/>
                  </a:lnTo>
                  <a:lnTo>
                    <a:pt x="154" y="321"/>
                  </a:lnTo>
                  <a:lnTo>
                    <a:pt x="146" y="322"/>
                  </a:lnTo>
                  <a:lnTo>
                    <a:pt x="134" y="321"/>
                  </a:lnTo>
                  <a:lnTo>
                    <a:pt x="123" y="320"/>
                  </a:lnTo>
                  <a:lnTo>
                    <a:pt x="111" y="317"/>
                  </a:lnTo>
                  <a:lnTo>
                    <a:pt x="102" y="316"/>
                  </a:lnTo>
                  <a:lnTo>
                    <a:pt x="95" y="316"/>
                  </a:lnTo>
                  <a:lnTo>
                    <a:pt x="93" y="321"/>
                  </a:lnTo>
                  <a:lnTo>
                    <a:pt x="95" y="322"/>
                  </a:lnTo>
                  <a:lnTo>
                    <a:pt x="98" y="324"/>
                  </a:lnTo>
                  <a:lnTo>
                    <a:pt x="103" y="325"/>
                  </a:lnTo>
                  <a:lnTo>
                    <a:pt x="110" y="328"/>
                  </a:lnTo>
                  <a:lnTo>
                    <a:pt x="116" y="329"/>
                  </a:lnTo>
                  <a:lnTo>
                    <a:pt x="124" y="331"/>
                  </a:lnTo>
                  <a:lnTo>
                    <a:pt x="132" y="332"/>
                  </a:lnTo>
                  <a:lnTo>
                    <a:pt x="141" y="336"/>
                  </a:lnTo>
                  <a:lnTo>
                    <a:pt x="148" y="337"/>
                  </a:lnTo>
                  <a:lnTo>
                    <a:pt x="157" y="340"/>
                  </a:lnTo>
                  <a:lnTo>
                    <a:pt x="164" y="341"/>
                  </a:lnTo>
                  <a:lnTo>
                    <a:pt x="172" y="343"/>
                  </a:lnTo>
                  <a:lnTo>
                    <a:pt x="181" y="348"/>
                  </a:lnTo>
                  <a:lnTo>
                    <a:pt x="186" y="352"/>
                  </a:lnTo>
                  <a:lnTo>
                    <a:pt x="180" y="359"/>
                  </a:lnTo>
                  <a:lnTo>
                    <a:pt x="169" y="366"/>
                  </a:lnTo>
                  <a:lnTo>
                    <a:pt x="158" y="371"/>
                  </a:lnTo>
                  <a:lnTo>
                    <a:pt x="154" y="373"/>
                  </a:lnTo>
                  <a:lnTo>
                    <a:pt x="72" y="359"/>
                  </a:lnTo>
                  <a:lnTo>
                    <a:pt x="13" y="205"/>
                  </a:lnTo>
                  <a:lnTo>
                    <a:pt x="0" y="71"/>
                  </a:lnTo>
                  <a:lnTo>
                    <a:pt x="2" y="0"/>
                  </a:lnTo>
                  <a:lnTo>
                    <a:pt x="20" y="2"/>
                  </a:lnTo>
                  <a:lnTo>
                    <a:pt x="20" y="2"/>
                  </a:lnTo>
                  <a:close/>
                </a:path>
              </a:pathLst>
            </a:custGeom>
            <a:solidFill>
              <a:srgbClr val="000000"/>
            </a:solidFill>
            <a:ln w="9525">
              <a:noFill/>
              <a:round/>
            </a:ln>
          </p:spPr>
          <p:txBody>
            <a:bodyPr/>
            <a:lstStyle/>
            <a:p>
              <a:endParaRPr lang="en-US"/>
            </a:p>
          </p:txBody>
        </p:sp>
        <p:sp>
          <p:nvSpPr>
            <p:cNvPr id="356476" name="Freeform 124"/>
            <p:cNvSpPr/>
            <p:nvPr/>
          </p:nvSpPr>
          <p:spPr bwMode="auto">
            <a:xfrm>
              <a:off x="4809" y="3559"/>
              <a:ext cx="118" cy="152"/>
            </a:xfrm>
            <a:custGeom>
              <a:avLst/>
              <a:gdLst/>
              <a:ahLst/>
              <a:cxnLst>
                <a:cxn ang="0">
                  <a:pos x="230" y="6"/>
                </a:cxn>
                <a:cxn ang="0">
                  <a:pos x="208" y="3"/>
                </a:cxn>
                <a:cxn ang="0">
                  <a:pos x="178" y="1"/>
                </a:cxn>
                <a:cxn ang="0">
                  <a:pos x="146" y="0"/>
                </a:cxn>
                <a:cxn ang="0">
                  <a:pos x="124" y="2"/>
                </a:cxn>
                <a:cxn ang="0">
                  <a:pos x="118" y="11"/>
                </a:cxn>
                <a:cxn ang="0">
                  <a:pos x="132" y="23"/>
                </a:cxn>
                <a:cxn ang="0">
                  <a:pos x="144" y="34"/>
                </a:cxn>
                <a:cxn ang="0">
                  <a:pos x="127" y="45"/>
                </a:cxn>
                <a:cxn ang="0">
                  <a:pos x="94" y="39"/>
                </a:cxn>
                <a:cxn ang="0">
                  <a:pos x="76" y="41"/>
                </a:cxn>
                <a:cxn ang="0">
                  <a:pos x="91" y="51"/>
                </a:cxn>
                <a:cxn ang="0">
                  <a:pos x="122" y="62"/>
                </a:cxn>
                <a:cxn ang="0">
                  <a:pos x="123" y="73"/>
                </a:cxn>
                <a:cxn ang="0">
                  <a:pos x="101" y="72"/>
                </a:cxn>
                <a:cxn ang="0">
                  <a:pos x="80" y="67"/>
                </a:cxn>
                <a:cxn ang="0">
                  <a:pos x="61" y="64"/>
                </a:cxn>
                <a:cxn ang="0">
                  <a:pos x="51" y="70"/>
                </a:cxn>
                <a:cxn ang="0">
                  <a:pos x="70" y="80"/>
                </a:cxn>
                <a:cxn ang="0">
                  <a:pos x="95" y="93"/>
                </a:cxn>
                <a:cxn ang="0">
                  <a:pos x="116" y="110"/>
                </a:cxn>
                <a:cxn ang="0">
                  <a:pos x="92" y="110"/>
                </a:cxn>
                <a:cxn ang="0">
                  <a:pos x="70" y="107"/>
                </a:cxn>
                <a:cxn ang="0">
                  <a:pos x="46" y="104"/>
                </a:cxn>
                <a:cxn ang="0">
                  <a:pos x="27" y="107"/>
                </a:cxn>
                <a:cxn ang="0">
                  <a:pos x="43" y="122"/>
                </a:cxn>
                <a:cxn ang="0">
                  <a:pos x="67" y="133"/>
                </a:cxn>
                <a:cxn ang="0">
                  <a:pos x="87" y="142"/>
                </a:cxn>
                <a:cxn ang="0">
                  <a:pos x="106" y="157"/>
                </a:cxn>
                <a:cxn ang="0">
                  <a:pos x="85" y="154"/>
                </a:cxn>
                <a:cxn ang="0">
                  <a:pos x="64" y="148"/>
                </a:cxn>
                <a:cxn ang="0">
                  <a:pos x="40" y="139"/>
                </a:cxn>
                <a:cxn ang="0">
                  <a:pos x="21" y="135"/>
                </a:cxn>
                <a:cxn ang="0">
                  <a:pos x="15" y="140"/>
                </a:cxn>
                <a:cxn ang="0">
                  <a:pos x="36" y="156"/>
                </a:cxn>
                <a:cxn ang="0">
                  <a:pos x="62" y="173"/>
                </a:cxn>
                <a:cxn ang="0">
                  <a:pos x="85" y="188"/>
                </a:cxn>
                <a:cxn ang="0">
                  <a:pos x="98" y="199"/>
                </a:cxn>
                <a:cxn ang="0">
                  <a:pos x="94" y="204"/>
                </a:cxn>
                <a:cxn ang="0">
                  <a:pos x="75" y="198"/>
                </a:cxn>
                <a:cxn ang="0">
                  <a:pos x="51" y="189"/>
                </a:cxn>
                <a:cxn ang="0">
                  <a:pos x="26" y="177"/>
                </a:cxn>
                <a:cxn ang="0">
                  <a:pos x="6" y="171"/>
                </a:cxn>
                <a:cxn ang="0">
                  <a:pos x="0" y="174"/>
                </a:cxn>
                <a:cxn ang="0">
                  <a:pos x="15" y="188"/>
                </a:cxn>
                <a:cxn ang="0">
                  <a:pos x="41" y="206"/>
                </a:cxn>
                <a:cxn ang="0">
                  <a:pos x="70" y="226"/>
                </a:cxn>
                <a:cxn ang="0">
                  <a:pos x="92" y="244"/>
                </a:cxn>
                <a:cxn ang="0">
                  <a:pos x="102" y="254"/>
                </a:cxn>
                <a:cxn ang="0">
                  <a:pos x="76" y="247"/>
                </a:cxn>
                <a:cxn ang="0">
                  <a:pos x="53" y="238"/>
                </a:cxn>
                <a:cxn ang="0">
                  <a:pos x="28" y="228"/>
                </a:cxn>
                <a:cxn ang="0">
                  <a:pos x="6" y="223"/>
                </a:cxn>
                <a:cxn ang="0">
                  <a:pos x="8" y="239"/>
                </a:cxn>
                <a:cxn ang="0">
                  <a:pos x="22" y="261"/>
                </a:cxn>
                <a:cxn ang="0">
                  <a:pos x="145" y="302"/>
                </a:cxn>
                <a:cxn ang="0">
                  <a:pos x="236" y="7"/>
                </a:cxn>
              </a:cxnLst>
              <a:rect l="0" t="0" r="r" b="b"/>
              <a:pathLst>
                <a:path w="236" h="302">
                  <a:moveTo>
                    <a:pt x="236" y="7"/>
                  </a:moveTo>
                  <a:lnTo>
                    <a:pt x="234" y="6"/>
                  </a:lnTo>
                  <a:lnTo>
                    <a:pt x="230" y="6"/>
                  </a:lnTo>
                  <a:lnTo>
                    <a:pt x="223" y="4"/>
                  </a:lnTo>
                  <a:lnTo>
                    <a:pt x="217" y="4"/>
                  </a:lnTo>
                  <a:lnTo>
                    <a:pt x="208" y="3"/>
                  </a:lnTo>
                  <a:lnTo>
                    <a:pt x="199" y="2"/>
                  </a:lnTo>
                  <a:lnTo>
                    <a:pt x="188" y="1"/>
                  </a:lnTo>
                  <a:lnTo>
                    <a:pt x="178" y="1"/>
                  </a:lnTo>
                  <a:lnTo>
                    <a:pt x="166" y="0"/>
                  </a:lnTo>
                  <a:lnTo>
                    <a:pt x="155" y="0"/>
                  </a:lnTo>
                  <a:lnTo>
                    <a:pt x="146" y="0"/>
                  </a:lnTo>
                  <a:lnTo>
                    <a:pt x="138" y="0"/>
                  </a:lnTo>
                  <a:lnTo>
                    <a:pt x="130" y="0"/>
                  </a:lnTo>
                  <a:lnTo>
                    <a:pt x="124" y="2"/>
                  </a:lnTo>
                  <a:lnTo>
                    <a:pt x="119" y="3"/>
                  </a:lnTo>
                  <a:lnTo>
                    <a:pt x="119" y="7"/>
                  </a:lnTo>
                  <a:lnTo>
                    <a:pt x="118" y="11"/>
                  </a:lnTo>
                  <a:lnTo>
                    <a:pt x="122" y="16"/>
                  </a:lnTo>
                  <a:lnTo>
                    <a:pt x="126" y="20"/>
                  </a:lnTo>
                  <a:lnTo>
                    <a:pt x="132" y="23"/>
                  </a:lnTo>
                  <a:lnTo>
                    <a:pt x="137" y="25"/>
                  </a:lnTo>
                  <a:lnTo>
                    <a:pt x="143" y="29"/>
                  </a:lnTo>
                  <a:lnTo>
                    <a:pt x="144" y="34"/>
                  </a:lnTo>
                  <a:lnTo>
                    <a:pt x="143" y="41"/>
                  </a:lnTo>
                  <a:lnTo>
                    <a:pt x="136" y="44"/>
                  </a:lnTo>
                  <a:lnTo>
                    <a:pt x="127" y="45"/>
                  </a:lnTo>
                  <a:lnTo>
                    <a:pt x="116" y="44"/>
                  </a:lnTo>
                  <a:lnTo>
                    <a:pt x="105" y="43"/>
                  </a:lnTo>
                  <a:lnTo>
                    <a:pt x="94" y="39"/>
                  </a:lnTo>
                  <a:lnTo>
                    <a:pt x="85" y="38"/>
                  </a:lnTo>
                  <a:lnTo>
                    <a:pt x="78" y="37"/>
                  </a:lnTo>
                  <a:lnTo>
                    <a:pt x="76" y="41"/>
                  </a:lnTo>
                  <a:lnTo>
                    <a:pt x="76" y="44"/>
                  </a:lnTo>
                  <a:lnTo>
                    <a:pt x="82" y="48"/>
                  </a:lnTo>
                  <a:lnTo>
                    <a:pt x="91" y="51"/>
                  </a:lnTo>
                  <a:lnTo>
                    <a:pt x="102" y="55"/>
                  </a:lnTo>
                  <a:lnTo>
                    <a:pt x="111" y="58"/>
                  </a:lnTo>
                  <a:lnTo>
                    <a:pt x="122" y="62"/>
                  </a:lnTo>
                  <a:lnTo>
                    <a:pt x="126" y="66"/>
                  </a:lnTo>
                  <a:lnTo>
                    <a:pt x="129" y="71"/>
                  </a:lnTo>
                  <a:lnTo>
                    <a:pt x="123" y="73"/>
                  </a:lnTo>
                  <a:lnTo>
                    <a:pt x="113" y="74"/>
                  </a:lnTo>
                  <a:lnTo>
                    <a:pt x="106" y="73"/>
                  </a:lnTo>
                  <a:lnTo>
                    <a:pt x="101" y="72"/>
                  </a:lnTo>
                  <a:lnTo>
                    <a:pt x="94" y="71"/>
                  </a:lnTo>
                  <a:lnTo>
                    <a:pt x="87" y="70"/>
                  </a:lnTo>
                  <a:lnTo>
                    <a:pt x="80" y="67"/>
                  </a:lnTo>
                  <a:lnTo>
                    <a:pt x="72" y="66"/>
                  </a:lnTo>
                  <a:lnTo>
                    <a:pt x="65" y="64"/>
                  </a:lnTo>
                  <a:lnTo>
                    <a:pt x="61" y="64"/>
                  </a:lnTo>
                  <a:lnTo>
                    <a:pt x="51" y="64"/>
                  </a:lnTo>
                  <a:lnTo>
                    <a:pt x="49" y="66"/>
                  </a:lnTo>
                  <a:lnTo>
                    <a:pt x="51" y="70"/>
                  </a:lnTo>
                  <a:lnTo>
                    <a:pt x="60" y="74"/>
                  </a:lnTo>
                  <a:lnTo>
                    <a:pt x="63" y="77"/>
                  </a:lnTo>
                  <a:lnTo>
                    <a:pt x="70" y="80"/>
                  </a:lnTo>
                  <a:lnTo>
                    <a:pt x="76" y="84"/>
                  </a:lnTo>
                  <a:lnTo>
                    <a:pt x="83" y="87"/>
                  </a:lnTo>
                  <a:lnTo>
                    <a:pt x="95" y="93"/>
                  </a:lnTo>
                  <a:lnTo>
                    <a:pt x="106" y="100"/>
                  </a:lnTo>
                  <a:lnTo>
                    <a:pt x="112" y="105"/>
                  </a:lnTo>
                  <a:lnTo>
                    <a:pt x="116" y="110"/>
                  </a:lnTo>
                  <a:lnTo>
                    <a:pt x="110" y="111"/>
                  </a:lnTo>
                  <a:lnTo>
                    <a:pt x="101" y="111"/>
                  </a:lnTo>
                  <a:lnTo>
                    <a:pt x="92" y="110"/>
                  </a:lnTo>
                  <a:lnTo>
                    <a:pt x="85" y="108"/>
                  </a:lnTo>
                  <a:lnTo>
                    <a:pt x="77" y="107"/>
                  </a:lnTo>
                  <a:lnTo>
                    <a:pt x="70" y="107"/>
                  </a:lnTo>
                  <a:lnTo>
                    <a:pt x="61" y="105"/>
                  </a:lnTo>
                  <a:lnTo>
                    <a:pt x="53" y="104"/>
                  </a:lnTo>
                  <a:lnTo>
                    <a:pt x="46" y="104"/>
                  </a:lnTo>
                  <a:lnTo>
                    <a:pt x="40" y="104"/>
                  </a:lnTo>
                  <a:lnTo>
                    <a:pt x="29" y="104"/>
                  </a:lnTo>
                  <a:lnTo>
                    <a:pt x="27" y="107"/>
                  </a:lnTo>
                  <a:lnTo>
                    <a:pt x="28" y="112"/>
                  </a:lnTo>
                  <a:lnTo>
                    <a:pt x="37" y="119"/>
                  </a:lnTo>
                  <a:lnTo>
                    <a:pt x="43" y="122"/>
                  </a:lnTo>
                  <a:lnTo>
                    <a:pt x="50" y="126"/>
                  </a:lnTo>
                  <a:lnTo>
                    <a:pt x="58" y="129"/>
                  </a:lnTo>
                  <a:lnTo>
                    <a:pt x="67" y="133"/>
                  </a:lnTo>
                  <a:lnTo>
                    <a:pt x="74" y="135"/>
                  </a:lnTo>
                  <a:lnTo>
                    <a:pt x="81" y="139"/>
                  </a:lnTo>
                  <a:lnTo>
                    <a:pt x="87" y="142"/>
                  </a:lnTo>
                  <a:lnTo>
                    <a:pt x="94" y="146"/>
                  </a:lnTo>
                  <a:lnTo>
                    <a:pt x="103" y="152"/>
                  </a:lnTo>
                  <a:lnTo>
                    <a:pt x="106" y="157"/>
                  </a:lnTo>
                  <a:lnTo>
                    <a:pt x="102" y="159"/>
                  </a:lnTo>
                  <a:lnTo>
                    <a:pt x="92" y="156"/>
                  </a:lnTo>
                  <a:lnTo>
                    <a:pt x="85" y="154"/>
                  </a:lnTo>
                  <a:lnTo>
                    <a:pt x="80" y="153"/>
                  </a:lnTo>
                  <a:lnTo>
                    <a:pt x="71" y="150"/>
                  </a:lnTo>
                  <a:lnTo>
                    <a:pt x="64" y="148"/>
                  </a:lnTo>
                  <a:lnTo>
                    <a:pt x="55" y="145"/>
                  </a:lnTo>
                  <a:lnTo>
                    <a:pt x="47" y="141"/>
                  </a:lnTo>
                  <a:lnTo>
                    <a:pt x="40" y="139"/>
                  </a:lnTo>
                  <a:lnTo>
                    <a:pt x="33" y="138"/>
                  </a:lnTo>
                  <a:lnTo>
                    <a:pt x="26" y="135"/>
                  </a:lnTo>
                  <a:lnTo>
                    <a:pt x="21" y="135"/>
                  </a:lnTo>
                  <a:lnTo>
                    <a:pt x="16" y="134"/>
                  </a:lnTo>
                  <a:lnTo>
                    <a:pt x="15" y="136"/>
                  </a:lnTo>
                  <a:lnTo>
                    <a:pt x="15" y="140"/>
                  </a:lnTo>
                  <a:lnTo>
                    <a:pt x="23" y="147"/>
                  </a:lnTo>
                  <a:lnTo>
                    <a:pt x="29" y="150"/>
                  </a:lnTo>
                  <a:lnTo>
                    <a:pt x="36" y="156"/>
                  </a:lnTo>
                  <a:lnTo>
                    <a:pt x="44" y="161"/>
                  </a:lnTo>
                  <a:lnTo>
                    <a:pt x="54" y="168"/>
                  </a:lnTo>
                  <a:lnTo>
                    <a:pt x="62" y="173"/>
                  </a:lnTo>
                  <a:lnTo>
                    <a:pt x="70" y="177"/>
                  </a:lnTo>
                  <a:lnTo>
                    <a:pt x="77" y="182"/>
                  </a:lnTo>
                  <a:lnTo>
                    <a:pt x="85" y="188"/>
                  </a:lnTo>
                  <a:lnTo>
                    <a:pt x="91" y="191"/>
                  </a:lnTo>
                  <a:lnTo>
                    <a:pt x="96" y="196"/>
                  </a:lnTo>
                  <a:lnTo>
                    <a:pt x="98" y="199"/>
                  </a:lnTo>
                  <a:lnTo>
                    <a:pt x="99" y="203"/>
                  </a:lnTo>
                  <a:lnTo>
                    <a:pt x="97" y="203"/>
                  </a:lnTo>
                  <a:lnTo>
                    <a:pt x="94" y="204"/>
                  </a:lnTo>
                  <a:lnTo>
                    <a:pt x="89" y="203"/>
                  </a:lnTo>
                  <a:lnTo>
                    <a:pt x="83" y="202"/>
                  </a:lnTo>
                  <a:lnTo>
                    <a:pt x="75" y="198"/>
                  </a:lnTo>
                  <a:lnTo>
                    <a:pt x="68" y="195"/>
                  </a:lnTo>
                  <a:lnTo>
                    <a:pt x="60" y="191"/>
                  </a:lnTo>
                  <a:lnTo>
                    <a:pt x="51" y="189"/>
                  </a:lnTo>
                  <a:lnTo>
                    <a:pt x="42" y="184"/>
                  </a:lnTo>
                  <a:lnTo>
                    <a:pt x="34" y="181"/>
                  </a:lnTo>
                  <a:lnTo>
                    <a:pt x="26" y="177"/>
                  </a:lnTo>
                  <a:lnTo>
                    <a:pt x="19" y="175"/>
                  </a:lnTo>
                  <a:lnTo>
                    <a:pt x="12" y="171"/>
                  </a:lnTo>
                  <a:lnTo>
                    <a:pt x="6" y="171"/>
                  </a:lnTo>
                  <a:lnTo>
                    <a:pt x="2" y="170"/>
                  </a:lnTo>
                  <a:lnTo>
                    <a:pt x="1" y="173"/>
                  </a:lnTo>
                  <a:lnTo>
                    <a:pt x="0" y="174"/>
                  </a:lnTo>
                  <a:lnTo>
                    <a:pt x="4" y="177"/>
                  </a:lnTo>
                  <a:lnTo>
                    <a:pt x="8" y="181"/>
                  </a:lnTo>
                  <a:lnTo>
                    <a:pt x="15" y="188"/>
                  </a:lnTo>
                  <a:lnTo>
                    <a:pt x="22" y="192"/>
                  </a:lnTo>
                  <a:lnTo>
                    <a:pt x="32" y="199"/>
                  </a:lnTo>
                  <a:lnTo>
                    <a:pt x="41" y="206"/>
                  </a:lnTo>
                  <a:lnTo>
                    <a:pt x="51" y="213"/>
                  </a:lnTo>
                  <a:lnTo>
                    <a:pt x="61" y="219"/>
                  </a:lnTo>
                  <a:lnTo>
                    <a:pt x="70" y="226"/>
                  </a:lnTo>
                  <a:lnTo>
                    <a:pt x="78" y="232"/>
                  </a:lnTo>
                  <a:lnTo>
                    <a:pt x="87" y="239"/>
                  </a:lnTo>
                  <a:lnTo>
                    <a:pt x="92" y="244"/>
                  </a:lnTo>
                  <a:lnTo>
                    <a:pt x="98" y="249"/>
                  </a:lnTo>
                  <a:lnTo>
                    <a:pt x="101" y="251"/>
                  </a:lnTo>
                  <a:lnTo>
                    <a:pt x="102" y="254"/>
                  </a:lnTo>
                  <a:lnTo>
                    <a:pt x="95" y="254"/>
                  </a:lnTo>
                  <a:lnTo>
                    <a:pt x="84" y="251"/>
                  </a:lnTo>
                  <a:lnTo>
                    <a:pt x="76" y="247"/>
                  </a:lnTo>
                  <a:lnTo>
                    <a:pt x="68" y="244"/>
                  </a:lnTo>
                  <a:lnTo>
                    <a:pt x="60" y="240"/>
                  </a:lnTo>
                  <a:lnTo>
                    <a:pt x="53" y="238"/>
                  </a:lnTo>
                  <a:lnTo>
                    <a:pt x="43" y="235"/>
                  </a:lnTo>
                  <a:lnTo>
                    <a:pt x="35" y="231"/>
                  </a:lnTo>
                  <a:lnTo>
                    <a:pt x="28" y="228"/>
                  </a:lnTo>
                  <a:lnTo>
                    <a:pt x="21" y="225"/>
                  </a:lnTo>
                  <a:lnTo>
                    <a:pt x="11" y="222"/>
                  </a:lnTo>
                  <a:lnTo>
                    <a:pt x="6" y="223"/>
                  </a:lnTo>
                  <a:lnTo>
                    <a:pt x="4" y="225"/>
                  </a:lnTo>
                  <a:lnTo>
                    <a:pt x="6" y="232"/>
                  </a:lnTo>
                  <a:lnTo>
                    <a:pt x="8" y="239"/>
                  </a:lnTo>
                  <a:lnTo>
                    <a:pt x="13" y="247"/>
                  </a:lnTo>
                  <a:lnTo>
                    <a:pt x="18" y="254"/>
                  </a:lnTo>
                  <a:lnTo>
                    <a:pt x="22" y="261"/>
                  </a:lnTo>
                  <a:lnTo>
                    <a:pt x="25" y="266"/>
                  </a:lnTo>
                  <a:lnTo>
                    <a:pt x="27" y="268"/>
                  </a:lnTo>
                  <a:lnTo>
                    <a:pt x="145" y="302"/>
                  </a:lnTo>
                  <a:lnTo>
                    <a:pt x="174" y="189"/>
                  </a:lnTo>
                  <a:lnTo>
                    <a:pt x="195" y="77"/>
                  </a:lnTo>
                  <a:lnTo>
                    <a:pt x="236" y="7"/>
                  </a:lnTo>
                  <a:lnTo>
                    <a:pt x="236" y="7"/>
                  </a:lnTo>
                  <a:close/>
                </a:path>
              </a:pathLst>
            </a:custGeom>
            <a:solidFill>
              <a:srgbClr val="3147B0"/>
            </a:solidFill>
            <a:ln w="9525">
              <a:noFill/>
              <a:round/>
            </a:ln>
          </p:spPr>
          <p:txBody>
            <a:bodyPr/>
            <a:lstStyle/>
            <a:p>
              <a:endParaRPr lang="en-US"/>
            </a:p>
          </p:txBody>
        </p:sp>
        <p:sp>
          <p:nvSpPr>
            <p:cNvPr id="356477" name="Freeform 125"/>
            <p:cNvSpPr/>
            <p:nvPr/>
          </p:nvSpPr>
          <p:spPr bwMode="auto">
            <a:xfrm>
              <a:off x="4821" y="3568"/>
              <a:ext cx="104" cy="150"/>
            </a:xfrm>
            <a:custGeom>
              <a:avLst/>
              <a:gdLst/>
              <a:ahLst/>
              <a:cxnLst>
                <a:cxn ang="0">
                  <a:pos x="195" y="2"/>
                </a:cxn>
                <a:cxn ang="0">
                  <a:pos x="175" y="0"/>
                </a:cxn>
                <a:cxn ang="0">
                  <a:pos x="153" y="0"/>
                </a:cxn>
                <a:cxn ang="0">
                  <a:pos x="129" y="4"/>
                </a:cxn>
                <a:cxn ang="0">
                  <a:pos x="131" y="18"/>
                </a:cxn>
                <a:cxn ang="0">
                  <a:pos x="153" y="30"/>
                </a:cxn>
                <a:cxn ang="0">
                  <a:pos x="137" y="46"/>
                </a:cxn>
                <a:cxn ang="0">
                  <a:pos x="103" y="40"/>
                </a:cxn>
                <a:cxn ang="0">
                  <a:pos x="83" y="41"/>
                </a:cxn>
                <a:cxn ang="0">
                  <a:pos x="99" y="51"/>
                </a:cxn>
                <a:cxn ang="0">
                  <a:pos x="131" y="63"/>
                </a:cxn>
                <a:cxn ang="0">
                  <a:pos x="132" y="75"/>
                </a:cxn>
                <a:cxn ang="0">
                  <a:pos x="108" y="73"/>
                </a:cxn>
                <a:cxn ang="0">
                  <a:pos x="86" y="69"/>
                </a:cxn>
                <a:cxn ang="0">
                  <a:pos x="68" y="66"/>
                </a:cxn>
                <a:cxn ang="0">
                  <a:pos x="59" y="71"/>
                </a:cxn>
                <a:cxn ang="0">
                  <a:pos x="78" y="82"/>
                </a:cxn>
                <a:cxn ang="0">
                  <a:pos x="104" y="95"/>
                </a:cxn>
                <a:cxn ang="0">
                  <a:pos x="124" y="111"/>
                </a:cxn>
                <a:cxn ang="0">
                  <a:pos x="101" y="111"/>
                </a:cxn>
                <a:cxn ang="0">
                  <a:pos x="79" y="109"/>
                </a:cxn>
                <a:cxn ang="0">
                  <a:pos x="55" y="105"/>
                </a:cxn>
                <a:cxn ang="0">
                  <a:pos x="35" y="111"/>
                </a:cxn>
                <a:cxn ang="0">
                  <a:pos x="51" y="124"/>
                </a:cxn>
                <a:cxn ang="0">
                  <a:pos x="75" y="134"/>
                </a:cxn>
                <a:cxn ang="0">
                  <a:pos x="96" y="144"/>
                </a:cxn>
                <a:cxn ang="0">
                  <a:pos x="117" y="159"/>
                </a:cxn>
                <a:cxn ang="0">
                  <a:pos x="94" y="155"/>
                </a:cxn>
                <a:cxn ang="0">
                  <a:pos x="72" y="148"/>
                </a:cxn>
                <a:cxn ang="0">
                  <a:pos x="48" y="139"/>
                </a:cxn>
                <a:cxn ang="0">
                  <a:pos x="29" y="136"/>
                </a:cxn>
                <a:cxn ang="0">
                  <a:pos x="23" y="141"/>
                </a:cxn>
                <a:cxn ang="0">
                  <a:pos x="45" y="159"/>
                </a:cxn>
                <a:cxn ang="0">
                  <a:pos x="71" y="174"/>
                </a:cxn>
                <a:cxn ang="0">
                  <a:pos x="94" y="189"/>
                </a:cxn>
                <a:cxn ang="0">
                  <a:pos x="107" y="201"/>
                </a:cxn>
                <a:cxn ang="0">
                  <a:pos x="104" y="204"/>
                </a:cxn>
                <a:cxn ang="0">
                  <a:pos x="82" y="197"/>
                </a:cxn>
                <a:cxn ang="0">
                  <a:pos x="55" y="186"/>
                </a:cxn>
                <a:cxn ang="0">
                  <a:pos x="25" y="172"/>
                </a:cxn>
                <a:cxn ang="0">
                  <a:pos x="6" y="165"/>
                </a:cxn>
                <a:cxn ang="0">
                  <a:pos x="0" y="167"/>
                </a:cxn>
                <a:cxn ang="0">
                  <a:pos x="16" y="182"/>
                </a:cxn>
                <a:cxn ang="0">
                  <a:pos x="44" y="202"/>
                </a:cxn>
                <a:cxn ang="0">
                  <a:pos x="76" y="224"/>
                </a:cxn>
                <a:cxn ang="0">
                  <a:pos x="100" y="243"/>
                </a:cxn>
                <a:cxn ang="0">
                  <a:pos x="110" y="255"/>
                </a:cxn>
                <a:cxn ang="0">
                  <a:pos x="85" y="248"/>
                </a:cxn>
                <a:cxn ang="0">
                  <a:pos x="62" y="240"/>
                </a:cxn>
                <a:cxn ang="0">
                  <a:pos x="37" y="229"/>
                </a:cxn>
                <a:cxn ang="0">
                  <a:pos x="14" y="223"/>
                </a:cxn>
                <a:cxn ang="0">
                  <a:pos x="17" y="240"/>
                </a:cxn>
                <a:cxn ang="0">
                  <a:pos x="30" y="262"/>
                </a:cxn>
                <a:cxn ang="0">
                  <a:pos x="144" y="300"/>
                </a:cxn>
                <a:cxn ang="0">
                  <a:pos x="208" y="5"/>
                </a:cxn>
              </a:cxnLst>
              <a:rect l="0" t="0" r="r" b="b"/>
              <a:pathLst>
                <a:path w="208" h="300">
                  <a:moveTo>
                    <a:pt x="208" y="5"/>
                  </a:moveTo>
                  <a:lnTo>
                    <a:pt x="203" y="4"/>
                  </a:lnTo>
                  <a:lnTo>
                    <a:pt x="195" y="2"/>
                  </a:lnTo>
                  <a:lnTo>
                    <a:pt x="188" y="1"/>
                  </a:lnTo>
                  <a:lnTo>
                    <a:pt x="182" y="0"/>
                  </a:lnTo>
                  <a:lnTo>
                    <a:pt x="175" y="0"/>
                  </a:lnTo>
                  <a:lnTo>
                    <a:pt x="168" y="0"/>
                  </a:lnTo>
                  <a:lnTo>
                    <a:pt x="160" y="0"/>
                  </a:lnTo>
                  <a:lnTo>
                    <a:pt x="153" y="0"/>
                  </a:lnTo>
                  <a:lnTo>
                    <a:pt x="146" y="0"/>
                  </a:lnTo>
                  <a:lnTo>
                    <a:pt x="140" y="1"/>
                  </a:lnTo>
                  <a:lnTo>
                    <a:pt x="129" y="4"/>
                  </a:lnTo>
                  <a:lnTo>
                    <a:pt x="126" y="9"/>
                  </a:lnTo>
                  <a:lnTo>
                    <a:pt x="126" y="13"/>
                  </a:lnTo>
                  <a:lnTo>
                    <a:pt x="131" y="18"/>
                  </a:lnTo>
                  <a:lnTo>
                    <a:pt x="135" y="21"/>
                  </a:lnTo>
                  <a:lnTo>
                    <a:pt x="142" y="25"/>
                  </a:lnTo>
                  <a:lnTo>
                    <a:pt x="153" y="30"/>
                  </a:lnTo>
                  <a:lnTo>
                    <a:pt x="153" y="41"/>
                  </a:lnTo>
                  <a:lnTo>
                    <a:pt x="146" y="44"/>
                  </a:lnTo>
                  <a:lnTo>
                    <a:pt x="137" y="46"/>
                  </a:lnTo>
                  <a:lnTo>
                    <a:pt x="125" y="44"/>
                  </a:lnTo>
                  <a:lnTo>
                    <a:pt x="114" y="43"/>
                  </a:lnTo>
                  <a:lnTo>
                    <a:pt x="103" y="40"/>
                  </a:lnTo>
                  <a:lnTo>
                    <a:pt x="93" y="39"/>
                  </a:lnTo>
                  <a:lnTo>
                    <a:pt x="86" y="37"/>
                  </a:lnTo>
                  <a:lnTo>
                    <a:pt x="83" y="41"/>
                  </a:lnTo>
                  <a:lnTo>
                    <a:pt x="84" y="44"/>
                  </a:lnTo>
                  <a:lnTo>
                    <a:pt x="91" y="48"/>
                  </a:lnTo>
                  <a:lnTo>
                    <a:pt x="99" y="51"/>
                  </a:lnTo>
                  <a:lnTo>
                    <a:pt x="111" y="55"/>
                  </a:lnTo>
                  <a:lnTo>
                    <a:pt x="121" y="58"/>
                  </a:lnTo>
                  <a:lnTo>
                    <a:pt x="131" y="63"/>
                  </a:lnTo>
                  <a:lnTo>
                    <a:pt x="137" y="68"/>
                  </a:lnTo>
                  <a:lnTo>
                    <a:pt x="139" y="73"/>
                  </a:lnTo>
                  <a:lnTo>
                    <a:pt x="132" y="75"/>
                  </a:lnTo>
                  <a:lnTo>
                    <a:pt x="121" y="75"/>
                  </a:lnTo>
                  <a:lnTo>
                    <a:pt x="114" y="74"/>
                  </a:lnTo>
                  <a:lnTo>
                    <a:pt x="108" y="73"/>
                  </a:lnTo>
                  <a:lnTo>
                    <a:pt x="101" y="71"/>
                  </a:lnTo>
                  <a:lnTo>
                    <a:pt x="94" y="71"/>
                  </a:lnTo>
                  <a:lnTo>
                    <a:pt x="86" y="69"/>
                  </a:lnTo>
                  <a:lnTo>
                    <a:pt x="79" y="68"/>
                  </a:lnTo>
                  <a:lnTo>
                    <a:pt x="72" y="66"/>
                  </a:lnTo>
                  <a:lnTo>
                    <a:pt x="68" y="66"/>
                  </a:lnTo>
                  <a:lnTo>
                    <a:pt x="59" y="64"/>
                  </a:lnTo>
                  <a:lnTo>
                    <a:pt x="57" y="68"/>
                  </a:lnTo>
                  <a:lnTo>
                    <a:pt x="59" y="71"/>
                  </a:lnTo>
                  <a:lnTo>
                    <a:pt x="68" y="76"/>
                  </a:lnTo>
                  <a:lnTo>
                    <a:pt x="72" y="78"/>
                  </a:lnTo>
                  <a:lnTo>
                    <a:pt x="78" y="82"/>
                  </a:lnTo>
                  <a:lnTo>
                    <a:pt x="85" y="85"/>
                  </a:lnTo>
                  <a:lnTo>
                    <a:pt x="92" y="89"/>
                  </a:lnTo>
                  <a:lnTo>
                    <a:pt x="104" y="95"/>
                  </a:lnTo>
                  <a:lnTo>
                    <a:pt x="114" y="101"/>
                  </a:lnTo>
                  <a:lnTo>
                    <a:pt x="121" y="105"/>
                  </a:lnTo>
                  <a:lnTo>
                    <a:pt x="124" y="111"/>
                  </a:lnTo>
                  <a:lnTo>
                    <a:pt x="118" y="112"/>
                  </a:lnTo>
                  <a:lnTo>
                    <a:pt x="108" y="112"/>
                  </a:lnTo>
                  <a:lnTo>
                    <a:pt x="101" y="111"/>
                  </a:lnTo>
                  <a:lnTo>
                    <a:pt x="94" y="110"/>
                  </a:lnTo>
                  <a:lnTo>
                    <a:pt x="86" y="109"/>
                  </a:lnTo>
                  <a:lnTo>
                    <a:pt x="79" y="109"/>
                  </a:lnTo>
                  <a:lnTo>
                    <a:pt x="70" y="106"/>
                  </a:lnTo>
                  <a:lnTo>
                    <a:pt x="62" y="105"/>
                  </a:lnTo>
                  <a:lnTo>
                    <a:pt x="55" y="105"/>
                  </a:lnTo>
                  <a:lnTo>
                    <a:pt x="49" y="105"/>
                  </a:lnTo>
                  <a:lnTo>
                    <a:pt x="38" y="106"/>
                  </a:lnTo>
                  <a:lnTo>
                    <a:pt x="35" y="111"/>
                  </a:lnTo>
                  <a:lnTo>
                    <a:pt x="36" y="115"/>
                  </a:lnTo>
                  <a:lnTo>
                    <a:pt x="45" y="120"/>
                  </a:lnTo>
                  <a:lnTo>
                    <a:pt x="51" y="124"/>
                  </a:lnTo>
                  <a:lnTo>
                    <a:pt x="58" y="127"/>
                  </a:lnTo>
                  <a:lnTo>
                    <a:pt x="66" y="131"/>
                  </a:lnTo>
                  <a:lnTo>
                    <a:pt x="75" y="134"/>
                  </a:lnTo>
                  <a:lnTo>
                    <a:pt x="82" y="137"/>
                  </a:lnTo>
                  <a:lnTo>
                    <a:pt x="90" y="140"/>
                  </a:lnTo>
                  <a:lnTo>
                    <a:pt x="96" y="144"/>
                  </a:lnTo>
                  <a:lnTo>
                    <a:pt x="103" y="147"/>
                  </a:lnTo>
                  <a:lnTo>
                    <a:pt x="112" y="153"/>
                  </a:lnTo>
                  <a:lnTo>
                    <a:pt x="117" y="159"/>
                  </a:lnTo>
                  <a:lnTo>
                    <a:pt x="111" y="160"/>
                  </a:lnTo>
                  <a:lnTo>
                    <a:pt x="101" y="158"/>
                  </a:lnTo>
                  <a:lnTo>
                    <a:pt x="94" y="155"/>
                  </a:lnTo>
                  <a:lnTo>
                    <a:pt x="87" y="153"/>
                  </a:lnTo>
                  <a:lnTo>
                    <a:pt x="79" y="151"/>
                  </a:lnTo>
                  <a:lnTo>
                    <a:pt x="72" y="148"/>
                  </a:lnTo>
                  <a:lnTo>
                    <a:pt x="63" y="145"/>
                  </a:lnTo>
                  <a:lnTo>
                    <a:pt x="55" y="141"/>
                  </a:lnTo>
                  <a:lnTo>
                    <a:pt x="48" y="139"/>
                  </a:lnTo>
                  <a:lnTo>
                    <a:pt x="41" y="138"/>
                  </a:lnTo>
                  <a:lnTo>
                    <a:pt x="34" y="136"/>
                  </a:lnTo>
                  <a:lnTo>
                    <a:pt x="29" y="136"/>
                  </a:lnTo>
                  <a:lnTo>
                    <a:pt x="24" y="134"/>
                  </a:lnTo>
                  <a:lnTo>
                    <a:pt x="23" y="137"/>
                  </a:lnTo>
                  <a:lnTo>
                    <a:pt x="23" y="141"/>
                  </a:lnTo>
                  <a:lnTo>
                    <a:pt x="31" y="150"/>
                  </a:lnTo>
                  <a:lnTo>
                    <a:pt x="37" y="153"/>
                  </a:lnTo>
                  <a:lnTo>
                    <a:pt x="45" y="159"/>
                  </a:lnTo>
                  <a:lnTo>
                    <a:pt x="54" y="164"/>
                  </a:lnTo>
                  <a:lnTo>
                    <a:pt x="63" y="169"/>
                  </a:lnTo>
                  <a:lnTo>
                    <a:pt x="71" y="174"/>
                  </a:lnTo>
                  <a:lnTo>
                    <a:pt x="79" y="179"/>
                  </a:lnTo>
                  <a:lnTo>
                    <a:pt x="86" y="183"/>
                  </a:lnTo>
                  <a:lnTo>
                    <a:pt x="94" y="189"/>
                  </a:lnTo>
                  <a:lnTo>
                    <a:pt x="100" y="193"/>
                  </a:lnTo>
                  <a:lnTo>
                    <a:pt x="105" y="197"/>
                  </a:lnTo>
                  <a:lnTo>
                    <a:pt x="107" y="201"/>
                  </a:lnTo>
                  <a:lnTo>
                    <a:pt x="110" y="204"/>
                  </a:lnTo>
                  <a:lnTo>
                    <a:pt x="106" y="204"/>
                  </a:lnTo>
                  <a:lnTo>
                    <a:pt x="104" y="204"/>
                  </a:lnTo>
                  <a:lnTo>
                    <a:pt x="97" y="203"/>
                  </a:lnTo>
                  <a:lnTo>
                    <a:pt x="91" y="201"/>
                  </a:lnTo>
                  <a:lnTo>
                    <a:pt x="82" y="197"/>
                  </a:lnTo>
                  <a:lnTo>
                    <a:pt x="73" y="194"/>
                  </a:lnTo>
                  <a:lnTo>
                    <a:pt x="64" y="189"/>
                  </a:lnTo>
                  <a:lnTo>
                    <a:pt x="55" y="186"/>
                  </a:lnTo>
                  <a:lnTo>
                    <a:pt x="44" y="180"/>
                  </a:lnTo>
                  <a:lnTo>
                    <a:pt x="35" y="175"/>
                  </a:lnTo>
                  <a:lnTo>
                    <a:pt x="25" y="172"/>
                  </a:lnTo>
                  <a:lnTo>
                    <a:pt x="18" y="168"/>
                  </a:lnTo>
                  <a:lnTo>
                    <a:pt x="11" y="165"/>
                  </a:lnTo>
                  <a:lnTo>
                    <a:pt x="6" y="165"/>
                  </a:lnTo>
                  <a:lnTo>
                    <a:pt x="2" y="164"/>
                  </a:lnTo>
                  <a:lnTo>
                    <a:pt x="1" y="166"/>
                  </a:lnTo>
                  <a:lnTo>
                    <a:pt x="0" y="167"/>
                  </a:lnTo>
                  <a:lnTo>
                    <a:pt x="3" y="172"/>
                  </a:lnTo>
                  <a:lnTo>
                    <a:pt x="8" y="175"/>
                  </a:lnTo>
                  <a:lnTo>
                    <a:pt x="16" y="182"/>
                  </a:lnTo>
                  <a:lnTo>
                    <a:pt x="23" y="188"/>
                  </a:lnTo>
                  <a:lnTo>
                    <a:pt x="34" y="195"/>
                  </a:lnTo>
                  <a:lnTo>
                    <a:pt x="44" y="202"/>
                  </a:lnTo>
                  <a:lnTo>
                    <a:pt x="56" y="210"/>
                  </a:lnTo>
                  <a:lnTo>
                    <a:pt x="65" y="217"/>
                  </a:lnTo>
                  <a:lnTo>
                    <a:pt x="76" y="224"/>
                  </a:lnTo>
                  <a:lnTo>
                    <a:pt x="85" y="231"/>
                  </a:lnTo>
                  <a:lnTo>
                    <a:pt x="94" y="238"/>
                  </a:lnTo>
                  <a:lnTo>
                    <a:pt x="100" y="243"/>
                  </a:lnTo>
                  <a:lnTo>
                    <a:pt x="106" y="248"/>
                  </a:lnTo>
                  <a:lnTo>
                    <a:pt x="108" y="251"/>
                  </a:lnTo>
                  <a:lnTo>
                    <a:pt x="110" y="255"/>
                  </a:lnTo>
                  <a:lnTo>
                    <a:pt x="104" y="255"/>
                  </a:lnTo>
                  <a:lnTo>
                    <a:pt x="93" y="251"/>
                  </a:lnTo>
                  <a:lnTo>
                    <a:pt x="85" y="248"/>
                  </a:lnTo>
                  <a:lnTo>
                    <a:pt x="78" y="245"/>
                  </a:lnTo>
                  <a:lnTo>
                    <a:pt x="70" y="242"/>
                  </a:lnTo>
                  <a:lnTo>
                    <a:pt x="62" y="240"/>
                  </a:lnTo>
                  <a:lnTo>
                    <a:pt x="52" y="236"/>
                  </a:lnTo>
                  <a:lnTo>
                    <a:pt x="44" y="233"/>
                  </a:lnTo>
                  <a:lnTo>
                    <a:pt x="37" y="229"/>
                  </a:lnTo>
                  <a:lnTo>
                    <a:pt x="30" y="227"/>
                  </a:lnTo>
                  <a:lnTo>
                    <a:pt x="18" y="223"/>
                  </a:lnTo>
                  <a:lnTo>
                    <a:pt x="14" y="223"/>
                  </a:lnTo>
                  <a:lnTo>
                    <a:pt x="13" y="226"/>
                  </a:lnTo>
                  <a:lnTo>
                    <a:pt x="14" y="233"/>
                  </a:lnTo>
                  <a:lnTo>
                    <a:pt x="17" y="240"/>
                  </a:lnTo>
                  <a:lnTo>
                    <a:pt x="22" y="248"/>
                  </a:lnTo>
                  <a:lnTo>
                    <a:pt x="25" y="255"/>
                  </a:lnTo>
                  <a:lnTo>
                    <a:pt x="30" y="262"/>
                  </a:lnTo>
                  <a:lnTo>
                    <a:pt x="32" y="266"/>
                  </a:lnTo>
                  <a:lnTo>
                    <a:pt x="35" y="269"/>
                  </a:lnTo>
                  <a:lnTo>
                    <a:pt x="144" y="300"/>
                  </a:lnTo>
                  <a:lnTo>
                    <a:pt x="148" y="173"/>
                  </a:lnTo>
                  <a:lnTo>
                    <a:pt x="184" y="66"/>
                  </a:lnTo>
                  <a:lnTo>
                    <a:pt x="208" y="5"/>
                  </a:lnTo>
                  <a:lnTo>
                    <a:pt x="208" y="5"/>
                  </a:lnTo>
                  <a:close/>
                </a:path>
              </a:pathLst>
            </a:custGeom>
            <a:solidFill>
              <a:srgbClr val="000000"/>
            </a:solidFill>
            <a:ln w="9525">
              <a:noFill/>
              <a:round/>
            </a:ln>
          </p:spPr>
          <p:txBody>
            <a:bodyPr/>
            <a:lstStyle/>
            <a:p>
              <a:endParaRPr lang="en-US"/>
            </a:p>
          </p:txBody>
        </p:sp>
        <p:sp>
          <p:nvSpPr>
            <p:cNvPr id="356478" name="Freeform 126"/>
            <p:cNvSpPr/>
            <p:nvPr/>
          </p:nvSpPr>
          <p:spPr bwMode="auto">
            <a:xfrm>
              <a:off x="4720" y="3364"/>
              <a:ext cx="184" cy="327"/>
            </a:xfrm>
            <a:custGeom>
              <a:avLst/>
              <a:gdLst/>
              <a:ahLst/>
              <a:cxnLst>
                <a:cxn ang="0">
                  <a:pos x="360" y="19"/>
                </a:cxn>
                <a:cxn ang="0">
                  <a:pos x="364" y="51"/>
                </a:cxn>
                <a:cxn ang="0">
                  <a:pos x="367" y="83"/>
                </a:cxn>
                <a:cxn ang="0">
                  <a:pos x="346" y="85"/>
                </a:cxn>
                <a:cxn ang="0">
                  <a:pos x="323" y="81"/>
                </a:cxn>
                <a:cxn ang="0">
                  <a:pos x="321" y="114"/>
                </a:cxn>
                <a:cxn ang="0">
                  <a:pos x="293" y="118"/>
                </a:cxn>
                <a:cxn ang="0">
                  <a:pos x="268" y="130"/>
                </a:cxn>
                <a:cxn ang="0">
                  <a:pos x="279" y="157"/>
                </a:cxn>
                <a:cxn ang="0">
                  <a:pos x="253" y="148"/>
                </a:cxn>
                <a:cxn ang="0">
                  <a:pos x="239" y="152"/>
                </a:cxn>
                <a:cxn ang="0">
                  <a:pos x="260" y="173"/>
                </a:cxn>
                <a:cxn ang="0">
                  <a:pos x="259" y="185"/>
                </a:cxn>
                <a:cxn ang="0">
                  <a:pos x="227" y="177"/>
                </a:cxn>
                <a:cxn ang="0">
                  <a:pos x="213" y="187"/>
                </a:cxn>
                <a:cxn ang="0">
                  <a:pos x="237" y="208"/>
                </a:cxn>
                <a:cxn ang="0">
                  <a:pos x="232" y="233"/>
                </a:cxn>
                <a:cxn ang="0">
                  <a:pos x="192" y="232"/>
                </a:cxn>
                <a:cxn ang="0">
                  <a:pos x="178" y="243"/>
                </a:cxn>
                <a:cxn ang="0">
                  <a:pos x="203" y="270"/>
                </a:cxn>
                <a:cxn ang="0">
                  <a:pos x="173" y="273"/>
                </a:cxn>
                <a:cxn ang="0">
                  <a:pos x="142" y="269"/>
                </a:cxn>
                <a:cxn ang="0">
                  <a:pos x="158" y="283"/>
                </a:cxn>
                <a:cxn ang="0">
                  <a:pos x="181" y="310"/>
                </a:cxn>
                <a:cxn ang="0">
                  <a:pos x="147" y="323"/>
                </a:cxn>
                <a:cxn ang="0">
                  <a:pos x="118" y="324"/>
                </a:cxn>
                <a:cxn ang="0">
                  <a:pos x="132" y="354"/>
                </a:cxn>
                <a:cxn ang="0">
                  <a:pos x="151" y="378"/>
                </a:cxn>
                <a:cxn ang="0">
                  <a:pos x="118" y="379"/>
                </a:cxn>
                <a:cxn ang="0">
                  <a:pos x="87" y="377"/>
                </a:cxn>
                <a:cxn ang="0">
                  <a:pos x="101" y="403"/>
                </a:cxn>
                <a:cxn ang="0">
                  <a:pos x="127" y="442"/>
                </a:cxn>
                <a:cxn ang="0">
                  <a:pos x="121" y="454"/>
                </a:cxn>
                <a:cxn ang="0">
                  <a:pos x="90" y="454"/>
                </a:cxn>
                <a:cxn ang="0">
                  <a:pos x="90" y="468"/>
                </a:cxn>
                <a:cxn ang="0">
                  <a:pos x="113" y="503"/>
                </a:cxn>
                <a:cxn ang="0">
                  <a:pos x="140" y="540"/>
                </a:cxn>
                <a:cxn ang="0">
                  <a:pos x="155" y="563"/>
                </a:cxn>
                <a:cxn ang="0">
                  <a:pos x="141" y="560"/>
                </a:cxn>
                <a:cxn ang="0">
                  <a:pos x="113" y="539"/>
                </a:cxn>
                <a:cxn ang="0">
                  <a:pos x="82" y="514"/>
                </a:cxn>
                <a:cxn ang="0">
                  <a:pos x="66" y="509"/>
                </a:cxn>
                <a:cxn ang="0">
                  <a:pos x="95" y="539"/>
                </a:cxn>
                <a:cxn ang="0">
                  <a:pos x="142" y="587"/>
                </a:cxn>
                <a:cxn ang="0">
                  <a:pos x="185" y="628"/>
                </a:cxn>
                <a:cxn ang="0">
                  <a:pos x="206" y="648"/>
                </a:cxn>
                <a:cxn ang="0">
                  <a:pos x="86" y="586"/>
                </a:cxn>
                <a:cxn ang="0">
                  <a:pos x="357" y="0"/>
                </a:cxn>
              </a:cxnLst>
              <a:rect l="0" t="0" r="r" b="b"/>
              <a:pathLst>
                <a:path w="368" h="656">
                  <a:moveTo>
                    <a:pt x="357" y="0"/>
                  </a:moveTo>
                  <a:lnTo>
                    <a:pt x="357" y="3"/>
                  </a:lnTo>
                  <a:lnTo>
                    <a:pt x="360" y="13"/>
                  </a:lnTo>
                  <a:lnTo>
                    <a:pt x="360" y="19"/>
                  </a:lnTo>
                  <a:lnTo>
                    <a:pt x="362" y="26"/>
                  </a:lnTo>
                  <a:lnTo>
                    <a:pt x="362" y="34"/>
                  </a:lnTo>
                  <a:lnTo>
                    <a:pt x="364" y="44"/>
                  </a:lnTo>
                  <a:lnTo>
                    <a:pt x="364" y="51"/>
                  </a:lnTo>
                  <a:lnTo>
                    <a:pt x="365" y="59"/>
                  </a:lnTo>
                  <a:lnTo>
                    <a:pt x="367" y="66"/>
                  </a:lnTo>
                  <a:lnTo>
                    <a:pt x="368" y="74"/>
                  </a:lnTo>
                  <a:lnTo>
                    <a:pt x="367" y="83"/>
                  </a:lnTo>
                  <a:lnTo>
                    <a:pt x="364" y="89"/>
                  </a:lnTo>
                  <a:lnTo>
                    <a:pt x="358" y="88"/>
                  </a:lnTo>
                  <a:lnTo>
                    <a:pt x="353" y="87"/>
                  </a:lnTo>
                  <a:lnTo>
                    <a:pt x="346" y="85"/>
                  </a:lnTo>
                  <a:lnTo>
                    <a:pt x="340" y="83"/>
                  </a:lnTo>
                  <a:lnTo>
                    <a:pt x="333" y="81"/>
                  </a:lnTo>
                  <a:lnTo>
                    <a:pt x="327" y="81"/>
                  </a:lnTo>
                  <a:lnTo>
                    <a:pt x="323" y="81"/>
                  </a:lnTo>
                  <a:lnTo>
                    <a:pt x="321" y="85"/>
                  </a:lnTo>
                  <a:lnTo>
                    <a:pt x="319" y="92"/>
                  </a:lnTo>
                  <a:lnTo>
                    <a:pt x="321" y="103"/>
                  </a:lnTo>
                  <a:lnTo>
                    <a:pt x="321" y="114"/>
                  </a:lnTo>
                  <a:lnTo>
                    <a:pt x="314" y="118"/>
                  </a:lnTo>
                  <a:lnTo>
                    <a:pt x="307" y="118"/>
                  </a:lnTo>
                  <a:lnTo>
                    <a:pt x="300" y="118"/>
                  </a:lnTo>
                  <a:lnTo>
                    <a:pt x="293" y="118"/>
                  </a:lnTo>
                  <a:lnTo>
                    <a:pt x="287" y="118"/>
                  </a:lnTo>
                  <a:lnTo>
                    <a:pt x="275" y="118"/>
                  </a:lnTo>
                  <a:lnTo>
                    <a:pt x="268" y="123"/>
                  </a:lnTo>
                  <a:lnTo>
                    <a:pt x="268" y="130"/>
                  </a:lnTo>
                  <a:lnTo>
                    <a:pt x="278" y="141"/>
                  </a:lnTo>
                  <a:lnTo>
                    <a:pt x="285" y="151"/>
                  </a:lnTo>
                  <a:lnTo>
                    <a:pt x="285" y="158"/>
                  </a:lnTo>
                  <a:lnTo>
                    <a:pt x="279" y="157"/>
                  </a:lnTo>
                  <a:lnTo>
                    <a:pt x="273" y="155"/>
                  </a:lnTo>
                  <a:lnTo>
                    <a:pt x="266" y="152"/>
                  </a:lnTo>
                  <a:lnTo>
                    <a:pt x="260" y="150"/>
                  </a:lnTo>
                  <a:lnTo>
                    <a:pt x="253" y="148"/>
                  </a:lnTo>
                  <a:lnTo>
                    <a:pt x="247" y="146"/>
                  </a:lnTo>
                  <a:lnTo>
                    <a:pt x="241" y="146"/>
                  </a:lnTo>
                  <a:lnTo>
                    <a:pt x="239" y="149"/>
                  </a:lnTo>
                  <a:lnTo>
                    <a:pt x="239" y="152"/>
                  </a:lnTo>
                  <a:lnTo>
                    <a:pt x="243" y="157"/>
                  </a:lnTo>
                  <a:lnTo>
                    <a:pt x="247" y="162"/>
                  </a:lnTo>
                  <a:lnTo>
                    <a:pt x="254" y="169"/>
                  </a:lnTo>
                  <a:lnTo>
                    <a:pt x="260" y="173"/>
                  </a:lnTo>
                  <a:lnTo>
                    <a:pt x="265" y="178"/>
                  </a:lnTo>
                  <a:lnTo>
                    <a:pt x="267" y="181"/>
                  </a:lnTo>
                  <a:lnTo>
                    <a:pt x="266" y="185"/>
                  </a:lnTo>
                  <a:lnTo>
                    <a:pt x="259" y="185"/>
                  </a:lnTo>
                  <a:lnTo>
                    <a:pt x="252" y="184"/>
                  </a:lnTo>
                  <a:lnTo>
                    <a:pt x="243" y="181"/>
                  </a:lnTo>
                  <a:lnTo>
                    <a:pt x="236" y="180"/>
                  </a:lnTo>
                  <a:lnTo>
                    <a:pt x="227" y="177"/>
                  </a:lnTo>
                  <a:lnTo>
                    <a:pt x="220" y="177"/>
                  </a:lnTo>
                  <a:lnTo>
                    <a:pt x="216" y="178"/>
                  </a:lnTo>
                  <a:lnTo>
                    <a:pt x="213" y="183"/>
                  </a:lnTo>
                  <a:lnTo>
                    <a:pt x="213" y="187"/>
                  </a:lnTo>
                  <a:lnTo>
                    <a:pt x="218" y="192"/>
                  </a:lnTo>
                  <a:lnTo>
                    <a:pt x="224" y="197"/>
                  </a:lnTo>
                  <a:lnTo>
                    <a:pt x="231" y="204"/>
                  </a:lnTo>
                  <a:lnTo>
                    <a:pt x="237" y="208"/>
                  </a:lnTo>
                  <a:lnTo>
                    <a:pt x="241" y="214"/>
                  </a:lnTo>
                  <a:lnTo>
                    <a:pt x="241" y="221"/>
                  </a:lnTo>
                  <a:lnTo>
                    <a:pt x="239" y="228"/>
                  </a:lnTo>
                  <a:lnTo>
                    <a:pt x="232" y="233"/>
                  </a:lnTo>
                  <a:lnTo>
                    <a:pt x="223" y="235"/>
                  </a:lnTo>
                  <a:lnTo>
                    <a:pt x="212" y="234"/>
                  </a:lnTo>
                  <a:lnTo>
                    <a:pt x="203" y="234"/>
                  </a:lnTo>
                  <a:lnTo>
                    <a:pt x="192" y="232"/>
                  </a:lnTo>
                  <a:lnTo>
                    <a:pt x="185" y="232"/>
                  </a:lnTo>
                  <a:lnTo>
                    <a:pt x="180" y="233"/>
                  </a:lnTo>
                  <a:lnTo>
                    <a:pt x="177" y="238"/>
                  </a:lnTo>
                  <a:lnTo>
                    <a:pt x="178" y="243"/>
                  </a:lnTo>
                  <a:lnTo>
                    <a:pt x="182" y="249"/>
                  </a:lnTo>
                  <a:lnTo>
                    <a:pt x="188" y="255"/>
                  </a:lnTo>
                  <a:lnTo>
                    <a:pt x="195" y="261"/>
                  </a:lnTo>
                  <a:lnTo>
                    <a:pt x="203" y="270"/>
                  </a:lnTo>
                  <a:lnTo>
                    <a:pt x="201" y="276"/>
                  </a:lnTo>
                  <a:lnTo>
                    <a:pt x="191" y="275"/>
                  </a:lnTo>
                  <a:lnTo>
                    <a:pt x="183" y="275"/>
                  </a:lnTo>
                  <a:lnTo>
                    <a:pt x="173" y="273"/>
                  </a:lnTo>
                  <a:lnTo>
                    <a:pt x="163" y="271"/>
                  </a:lnTo>
                  <a:lnTo>
                    <a:pt x="153" y="269"/>
                  </a:lnTo>
                  <a:lnTo>
                    <a:pt x="147" y="269"/>
                  </a:lnTo>
                  <a:lnTo>
                    <a:pt x="142" y="269"/>
                  </a:lnTo>
                  <a:lnTo>
                    <a:pt x="141" y="271"/>
                  </a:lnTo>
                  <a:lnTo>
                    <a:pt x="143" y="274"/>
                  </a:lnTo>
                  <a:lnTo>
                    <a:pt x="150" y="278"/>
                  </a:lnTo>
                  <a:lnTo>
                    <a:pt x="158" y="283"/>
                  </a:lnTo>
                  <a:lnTo>
                    <a:pt x="168" y="290"/>
                  </a:lnTo>
                  <a:lnTo>
                    <a:pt x="174" y="296"/>
                  </a:lnTo>
                  <a:lnTo>
                    <a:pt x="180" y="303"/>
                  </a:lnTo>
                  <a:lnTo>
                    <a:pt x="181" y="310"/>
                  </a:lnTo>
                  <a:lnTo>
                    <a:pt x="177" y="317"/>
                  </a:lnTo>
                  <a:lnTo>
                    <a:pt x="167" y="322"/>
                  </a:lnTo>
                  <a:lnTo>
                    <a:pt x="157" y="324"/>
                  </a:lnTo>
                  <a:lnTo>
                    <a:pt x="147" y="323"/>
                  </a:lnTo>
                  <a:lnTo>
                    <a:pt x="137" y="323"/>
                  </a:lnTo>
                  <a:lnTo>
                    <a:pt x="128" y="322"/>
                  </a:lnTo>
                  <a:lnTo>
                    <a:pt x="122" y="322"/>
                  </a:lnTo>
                  <a:lnTo>
                    <a:pt x="118" y="324"/>
                  </a:lnTo>
                  <a:lnTo>
                    <a:pt x="116" y="331"/>
                  </a:lnTo>
                  <a:lnTo>
                    <a:pt x="119" y="338"/>
                  </a:lnTo>
                  <a:lnTo>
                    <a:pt x="125" y="346"/>
                  </a:lnTo>
                  <a:lnTo>
                    <a:pt x="132" y="354"/>
                  </a:lnTo>
                  <a:lnTo>
                    <a:pt x="141" y="363"/>
                  </a:lnTo>
                  <a:lnTo>
                    <a:pt x="147" y="368"/>
                  </a:lnTo>
                  <a:lnTo>
                    <a:pt x="151" y="374"/>
                  </a:lnTo>
                  <a:lnTo>
                    <a:pt x="151" y="378"/>
                  </a:lnTo>
                  <a:lnTo>
                    <a:pt x="148" y="382"/>
                  </a:lnTo>
                  <a:lnTo>
                    <a:pt x="139" y="382"/>
                  </a:lnTo>
                  <a:lnTo>
                    <a:pt x="129" y="381"/>
                  </a:lnTo>
                  <a:lnTo>
                    <a:pt x="118" y="379"/>
                  </a:lnTo>
                  <a:lnTo>
                    <a:pt x="108" y="378"/>
                  </a:lnTo>
                  <a:lnTo>
                    <a:pt x="98" y="375"/>
                  </a:lnTo>
                  <a:lnTo>
                    <a:pt x="91" y="375"/>
                  </a:lnTo>
                  <a:lnTo>
                    <a:pt x="87" y="377"/>
                  </a:lnTo>
                  <a:lnTo>
                    <a:pt x="88" y="382"/>
                  </a:lnTo>
                  <a:lnTo>
                    <a:pt x="91" y="387"/>
                  </a:lnTo>
                  <a:lnTo>
                    <a:pt x="95" y="395"/>
                  </a:lnTo>
                  <a:lnTo>
                    <a:pt x="101" y="403"/>
                  </a:lnTo>
                  <a:lnTo>
                    <a:pt x="108" y="414"/>
                  </a:lnTo>
                  <a:lnTo>
                    <a:pt x="114" y="423"/>
                  </a:lnTo>
                  <a:lnTo>
                    <a:pt x="121" y="434"/>
                  </a:lnTo>
                  <a:lnTo>
                    <a:pt x="127" y="442"/>
                  </a:lnTo>
                  <a:lnTo>
                    <a:pt x="132" y="449"/>
                  </a:lnTo>
                  <a:lnTo>
                    <a:pt x="132" y="451"/>
                  </a:lnTo>
                  <a:lnTo>
                    <a:pt x="128" y="454"/>
                  </a:lnTo>
                  <a:lnTo>
                    <a:pt x="121" y="454"/>
                  </a:lnTo>
                  <a:lnTo>
                    <a:pt x="114" y="454"/>
                  </a:lnTo>
                  <a:lnTo>
                    <a:pt x="105" y="452"/>
                  </a:lnTo>
                  <a:lnTo>
                    <a:pt x="98" y="452"/>
                  </a:lnTo>
                  <a:lnTo>
                    <a:pt x="90" y="454"/>
                  </a:lnTo>
                  <a:lnTo>
                    <a:pt x="86" y="456"/>
                  </a:lnTo>
                  <a:lnTo>
                    <a:pt x="85" y="457"/>
                  </a:lnTo>
                  <a:lnTo>
                    <a:pt x="86" y="462"/>
                  </a:lnTo>
                  <a:lnTo>
                    <a:pt x="90" y="468"/>
                  </a:lnTo>
                  <a:lnTo>
                    <a:pt x="94" y="476"/>
                  </a:lnTo>
                  <a:lnTo>
                    <a:pt x="99" y="483"/>
                  </a:lnTo>
                  <a:lnTo>
                    <a:pt x="106" y="492"/>
                  </a:lnTo>
                  <a:lnTo>
                    <a:pt x="113" y="503"/>
                  </a:lnTo>
                  <a:lnTo>
                    <a:pt x="121" y="513"/>
                  </a:lnTo>
                  <a:lnTo>
                    <a:pt x="127" y="523"/>
                  </a:lnTo>
                  <a:lnTo>
                    <a:pt x="134" y="532"/>
                  </a:lnTo>
                  <a:lnTo>
                    <a:pt x="140" y="540"/>
                  </a:lnTo>
                  <a:lnTo>
                    <a:pt x="147" y="548"/>
                  </a:lnTo>
                  <a:lnTo>
                    <a:pt x="150" y="554"/>
                  </a:lnTo>
                  <a:lnTo>
                    <a:pt x="154" y="561"/>
                  </a:lnTo>
                  <a:lnTo>
                    <a:pt x="155" y="563"/>
                  </a:lnTo>
                  <a:lnTo>
                    <a:pt x="155" y="567"/>
                  </a:lnTo>
                  <a:lnTo>
                    <a:pt x="150" y="566"/>
                  </a:lnTo>
                  <a:lnTo>
                    <a:pt x="147" y="563"/>
                  </a:lnTo>
                  <a:lnTo>
                    <a:pt x="141" y="560"/>
                  </a:lnTo>
                  <a:lnTo>
                    <a:pt x="135" y="556"/>
                  </a:lnTo>
                  <a:lnTo>
                    <a:pt x="128" y="551"/>
                  </a:lnTo>
                  <a:lnTo>
                    <a:pt x="121" y="545"/>
                  </a:lnTo>
                  <a:lnTo>
                    <a:pt x="113" y="539"/>
                  </a:lnTo>
                  <a:lnTo>
                    <a:pt x="106" y="533"/>
                  </a:lnTo>
                  <a:lnTo>
                    <a:pt x="98" y="526"/>
                  </a:lnTo>
                  <a:lnTo>
                    <a:pt x="90" y="520"/>
                  </a:lnTo>
                  <a:lnTo>
                    <a:pt x="82" y="514"/>
                  </a:lnTo>
                  <a:lnTo>
                    <a:pt x="78" y="511"/>
                  </a:lnTo>
                  <a:lnTo>
                    <a:pt x="68" y="505"/>
                  </a:lnTo>
                  <a:lnTo>
                    <a:pt x="66" y="506"/>
                  </a:lnTo>
                  <a:lnTo>
                    <a:pt x="66" y="509"/>
                  </a:lnTo>
                  <a:lnTo>
                    <a:pt x="71" y="514"/>
                  </a:lnTo>
                  <a:lnTo>
                    <a:pt x="77" y="520"/>
                  </a:lnTo>
                  <a:lnTo>
                    <a:pt x="86" y="530"/>
                  </a:lnTo>
                  <a:lnTo>
                    <a:pt x="95" y="539"/>
                  </a:lnTo>
                  <a:lnTo>
                    <a:pt x="106" y="551"/>
                  </a:lnTo>
                  <a:lnTo>
                    <a:pt x="118" y="562"/>
                  </a:lnTo>
                  <a:lnTo>
                    <a:pt x="130" y="575"/>
                  </a:lnTo>
                  <a:lnTo>
                    <a:pt x="142" y="587"/>
                  </a:lnTo>
                  <a:lnTo>
                    <a:pt x="154" y="598"/>
                  </a:lnTo>
                  <a:lnTo>
                    <a:pt x="164" y="609"/>
                  </a:lnTo>
                  <a:lnTo>
                    <a:pt x="176" y="620"/>
                  </a:lnTo>
                  <a:lnTo>
                    <a:pt x="185" y="628"/>
                  </a:lnTo>
                  <a:lnTo>
                    <a:pt x="192" y="635"/>
                  </a:lnTo>
                  <a:lnTo>
                    <a:pt x="198" y="641"/>
                  </a:lnTo>
                  <a:lnTo>
                    <a:pt x="203" y="644"/>
                  </a:lnTo>
                  <a:lnTo>
                    <a:pt x="206" y="648"/>
                  </a:lnTo>
                  <a:lnTo>
                    <a:pt x="199" y="651"/>
                  </a:lnTo>
                  <a:lnTo>
                    <a:pt x="190" y="653"/>
                  </a:lnTo>
                  <a:lnTo>
                    <a:pt x="187" y="656"/>
                  </a:lnTo>
                  <a:lnTo>
                    <a:pt x="86" y="586"/>
                  </a:lnTo>
                  <a:lnTo>
                    <a:pt x="0" y="444"/>
                  </a:lnTo>
                  <a:lnTo>
                    <a:pt x="71" y="305"/>
                  </a:lnTo>
                  <a:lnTo>
                    <a:pt x="201" y="118"/>
                  </a:lnTo>
                  <a:lnTo>
                    <a:pt x="357" y="0"/>
                  </a:lnTo>
                  <a:lnTo>
                    <a:pt x="357" y="0"/>
                  </a:lnTo>
                  <a:close/>
                </a:path>
              </a:pathLst>
            </a:custGeom>
            <a:solidFill>
              <a:srgbClr val="3147B0"/>
            </a:solidFill>
            <a:ln w="9525">
              <a:noFill/>
              <a:round/>
            </a:ln>
          </p:spPr>
          <p:txBody>
            <a:bodyPr/>
            <a:lstStyle/>
            <a:p>
              <a:endParaRPr lang="en-US"/>
            </a:p>
          </p:txBody>
        </p:sp>
        <p:sp>
          <p:nvSpPr>
            <p:cNvPr id="356479" name="Freeform 127"/>
            <p:cNvSpPr/>
            <p:nvPr/>
          </p:nvSpPr>
          <p:spPr bwMode="auto">
            <a:xfrm>
              <a:off x="4702" y="3370"/>
              <a:ext cx="185" cy="311"/>
            </a:xfrm>
            <a:custGeom>
              <a:avLst/>
              <a:gdLst/>
              <a:ahLst/>
              <a:cxnLst>
                <a:cxn ang="0">
                  <a:pos x="361" y="8"/>
                </a:cxn>
                <a:cxn ang="0">
                  <a:pos x="368" y="37"/>
                </a:cxn>
                <a:cxn ang="0">
                  <a:pos x="367" y="57"/>
                </a:cxn>
                <a:cxn ang="0">
                  <a:pos x="347" y="53"/>
                </a:cxn>
                <a:cxn ang="0">
                  <a:pos x="328" y="49"/>
                </a:cxn>
                <a:cxn ang="0">
                  <a:pos x="319" y="61"/>
                </a:cxn>
                <a:cxn ang="0">
                  <a:pos x="315" y="87"/>
                </a:cxn>
                <a:cxn ang="0">
                  <a:pos x="294" y="87"/>
                </a:cxn>
                <a:cxn ang="0">
                  <a:pos x="269" y="91"/>
                </a:cxn>
                <a:cxn ang="0">
                  <a:pos x="285" y="120"/>
                </a:cxn>
                <a:cxn ang="0">
                  <a:pos x="274" y="124"/>
                </a:cxn>
                <a:cxn ang="0">
                  <a:pos x="249" y="117"/>
                </a:cxn>
                <a:cxn ang="0">
                  <a:pos x="245" y="127"/>
                </a:cxn>
                <a:cxn ang="0">
                  <a:pos x="262" y="143"/>
                </a:cxn>
                <a:cxn ang="0">
                  <a:pos x="267" y="154"/>
                </a:cxn>
                <a:cxn ang="0">
                  <a:pos x="243" y="151"/>
                </a:cxn>
                <a:cxn ang="0">
                  <a:pos x="221" y="146"/>
                </a:cxn>
                <a:cxn ang="0">
                  <a:pos x="214" y="157"/>
                </a:cxn>
                <a:cxn ang="0">
                  <a:pos x="232" y="173"/>
                </a:cxn>
                <a:cxn ang="0">
                  <a:pos x="242" y="191"/>
                </a:cxn>
                <a:cxn ang="0">
                  <a:pos x="224" y="203"/>
                </a:cxn>
                <a:cxn ang="0">
                  <a:pos x="194" y="200"/>
                </a:cxn>
                <a:cxn ang="0">
                  <a:pos x="180" y="207"/>
                </a:cxn>
                <a:cxn ang="0">
                  <a:pos x="190" y="224"/>
                </a:cxn>
                <a:cxn ang="0">
                  <a:pos x="206" y="240"/>
                </a:cxn>
                <a:cxn ang="0">
                  <a:pos x="193" y="244"/>
                </a:cxn>
                <a:cxn ang="0">
                  <a:pos x="165" y="241"/>
                </a:cxn>
                <a:cxn ang="0">
                  <a:pos x="144" y="237"/>
                </a:cxn>
                <a:cxn ang="0">
                  <a:pos x="151" y="248"/>
                </a:cxn>
                <a:cxn ang="0">
                  <a:pos x="174" y="265"/>
                </a:cxn>
                <a:cxn ang="0">
                  <a:pos x="178" y="286"/>
                </a:cxn>
                <a:cxn ang="0">
                  <a:pos x="149" y="291"/>
                </a:cxn>
                <a:cxn ang="0">
                  <a:pos x="124" y="291"/>
                </a:cxn>
                <a:cxn ang="0">
                  <a:pos x="121" y="307"/>
                </a:cxn>
                <a:cxn ang="0">
                  <a:pos x="143" y="331"/>
                </a:cxn>
                <a:cxn ang="0">
                  <a:pos x="155" y="346"/>
                </a:cxn>
                <a:cxn ang="0">
                  <a:pos x="131" y="351"/>
                </a:cxn>
                <a:cxn ang="0">
                  <a:pos x="98" y="345"/>
                </a:cxn>
                <a:cxn ang="0">
                  <a:pos x="89" y="351"/>
                </a:cxn>
                <a:cxn ang="0">
                  <a:pos x="102" y="373"/>
                </a:cxn>
                <a:cxn ang="0">
                  <a:pos x="122" y="402"/>
                </a:cxn>
                <a:cxn ang="0">
                  <a:pos x="132" y="421"/>
                </a:cxn>
                <a:cxn ang="0">
                  <a:pos x="116" y="423"/>
                </a:cxn>
                <a:cxn ang="0">
                  <a:pos x="90" y="423"/>
                </a:cxn>
                <a:cxn ang="0">
                  <a:pos x="96" y="442"/>
                </a:cxn>
                <a:cxn ang="0">
                  <a:pos x="116" y="464"/>
                </a:cxn>
                <a:cxn ang="0">
                  <a:pos x="138" y="488"/>
                </a:cxn>
                <a:cxn ang="0">
                  <a:pos x="155" y="509"/>
                </a:cxn>
                <a:cxn ang="0">
                  <a:pos x="162" y="521"/>
                </a:cxn>
                <a:cxn ang="0">
                  <a:pos x="148" y="516"/>
                </a:cxn>
                <a:cxn ang="0">
                  <a:pos x="125" y="505"/>
                </a:cxn>
                <a:cxn ang="0">
                  <a:pos x="101" y="491"/>
                </a:cxn>
                <a:cxn ang="0">
                  <a:pos x="80" y="478"/>
                </a:cxn>
                <a:cxn ang="0">
                  <a:pos x="67" y="478"/>
                </a:cxn>
                <a:cxn ang="0">
                  <a:pos x="87" y="498"/>
                </a:cxn>
                <a:cxn ang="0">
                  <a:pos x="118" y="529"/>
                </a:cxn>
                <a:cxn ang="0">
                  <a:pos x="155" y="563"/>
                </a:cxn>
                <a:cxn ang="0">
                  <a:pos x="183" y="590"/>
                </a:cxn>
                <a:cxn ang="0">
                  <a:pos x="197" y="605"/>
                </a:cxn>
                <a:cxn ang="0">
                  <a:pos x="188" y="622"/>
                </a:cxn>
                <a:cxn ang="0">
                  <a:pos x="0" y="414"/>
                </a:cxn>
                <a:cxn ang="0">
                  <a:pos x="360" y="0"/>
                </a:cxn>
              </a:cxnLst>
              <a:rect l="0" t="0" r="r" b="b"/>
              <a:pathLst>
                <a:path w="370" h="624">
                  <a:moveTo>
                    <a:pt x="360" y="0"/>
                  </a:moveTo>
                  <a:lnTo>
                    <a:pt x="360" y="2"/>
                  </a:lnTo>
                  <a:lnTo>
                    <a:pt x="361" y="8"/>
                  </a:lnTo>
                  <a:lnTo>
                    <a:pt x="364" y="18"/>
                  </a:lnTo>
                  <a:lnTo>
                    <a:pt x="367" y="28"/>
                  </a:lnTo>
                  <a:lnTo>
                    <a:pt x="368" y="37"/>
                  </a:lnTo>
                  <a:lnTo>
                    <a:pt x="370" y="48"/>
                  </a:lnTo>
                  <a:lnTo>
                    <a:pt x="368" y="54"/>
                  </a:lnTo>
                  <a:lnTo>
                    <a:pt x="367" y="57"/>
                  </a:lnTo>
                  <a:lnTo>
                    <a:pt x="360" y="56"/>
                  </a:lnTo>
                  <a:lnTo>
                    <a:pt x="354" y="55"/>
                  </a:lnTo>
                  <a:lnTo>
                    <a:pt x="347" y="53"/>
                  </a:lnTo>
                  <a:lnTo>
                    <a:pt x="340" y="52"/>
                  </a:lnTo>
                  <a:lnTo>
                    <a:pt x="333" y="49"/>
                  </a:lnTo>
                  <a:lnTo>
                    <a:pt x="328" y="49"/>
                  </a:lnTo>
                  <a:lnTo>
                    <a:pt x="324" y="49"/>
                  </a:lnTo>
                  <a:lnTo>
                    <a:pt x="322" y="53"/>
                  </a:lnTo>
                  <a:lnTo>
                    <a:pt x="319" y="61"/>
                  </a:lnTo>
                  <a:lnTo>
                    <a:pt x="322" y="73"/>
                  </a:lnTo>
                  <a:lnTo>
                    <a:pt x="322" y="82"/>
                  </a:lnTo>
                  <a:lnTo>
                    <a:pt x="315" y="87"/>
                  </a:lnTo>
                  <a:lnTo>
                    <a:pt x="308" y="87"/>
                  </a:lnTo>
                  <a:lnTo>
                    <a:pt x="301" y="87"/>
                  </a:lnTo>
                  <a:lnTo>
                    <a:pt x="294" y="87"/>
                  </a:lnTo>
                  <a:lnTo>
                    <a:pt x="288" y="87"/>
                  </a:lnTo>
                  <a:lnTo>
                    <a:pt x="276" y="87"/>
                  </a:lnTo>
                  <a:lnTo>
                    <a:pt x="269" y="91"/>
                  </a:lnTo>
                  <a:lnTo>
                    <a:pt x="269" y="98"/>
                  </a:lnTo>
                  <a:lnTo>
                    <a:pt x="278" y="110"/>
                  </a:lnTo>
                  <a:lnTo>
                    <a:pt x="285" y="120"/>
                  </a:lnTo>
                  <a:lnTo>
                    <a:pt x="285" y="127"/>
                  </a:lnTo>
                  <a:lnTo>
                    <a:pt x="280" y="126"/>
                  </a:lnTo>
                  <a:lnTo>
                    <a:pt x="274" y="124"/>
                  </a:lnTo>
                  <a:lnTo>
                    <a:pt x="267" y="122"/>
                  </a:lnTo>
                  <a:lnTo>
                    <a:pt x="261" y="120"/>
                  </a:lnTo>
                  <a:lnTo>
                    <a:pt x="249" y="117"/>
                  </a:lnTo>
                  <a:lnTo>
                    <a:pt x="242" y="120"/>
                  </a:lnTo>
                  <a:lnTo>
                    <a:pt x="241" y="123"/>
                  </a:lnTo>
                  <a:lnTo>
                    <a:pt x="245" y="127"/>
                  </a:lnTo>
                  <a:lnTo>
                    <a:pt x="249" y="132"/>
                  </a:lnTo>
                  <a:lnTo>
                    <a:pt x="256" y="138"/>
                  </a:lnTo>
                  <a:lnTo>
                    <a:pt x="262" y="143"/>
                  </a:lnTo>
                  <a:lnTo>
                    <a:pt x="267" y="147"/>
                  </a:lnTo>
                  <a:lnTo>
                    <a:pt x="268" y="151"/>
                  </a:lnTo>
                  <a:lnTo>
                    <a:pt x="267" y="154"/>
                  </a:lnTo>
                  <a:lnTo>
                    <a:pt x="260" y="154"/>
                  </a:lnTo>
                  <a:lnTo>
                    <a:pt x="253" y="153"/>
                  </a:lnTo>
                  <a:lnTo>
                    <a:pt x="243" y="151"/>
                  </a:lnTo>
                  <a:lnTo>
                    <a:pt x="236" y="148"/>
                  </a:lnTo>
                  <a:lnTo>
                    <a:pt x="228" y="146"/>
                  </a:lnTo>
                  <a:lnTo>
                    <a:pt x="221" y="146"/>
                  </a:lnTo>
                  <a:lnTo>
                    <a:pt x="217" y="147"/>
                  </a:lnTo>
                  <a:lnTo>
                    <a:pt x="214" y="152"/>
                  </a:lnTo>
                  <a:lnTo>
                    <a:pt x="214" y="157"/>
                  </a:lnTo>
                  <a:lnTo>
                    <a:pt x="219" y="162"/>
                  </a:lnTo>
                  <a:lnTo>
                    <a:pt x="225" y="167"/>
                  </a:lnTo>
                  <a:lnTo>
                    <a:pt x="232" y="173"/>
                  </a:lnTo>
                  <a:lnTo>
                    <a:pt x="238" y="178"/>
                  </a:lnTo>
                  <a:lnTo>
                    <a:pt x="242" y="184"/>
                  </a:lnTo>
                  <a:lnTo>
                    <a:pt x="242" y="191"/>
                  </a:lnTo>
                  <a:lnTo>
                    <a:pt x="240" y="198"/>
                  </a:lnTo>
                  <a:lnTo>
                    <a:pt x="233" y="202"/>
                  </a:lnTo>
                  <a:lnTo>
                    <a:pt x="224" y="203"/>
                  </a:lnTo>
                  <a:lnTo>
                    <a:pt x="214" y="203"/>
                  </a:lnTo>
                  <a:lnTo>
                    <a:pt x="205" y="202"/>
                  </a:lnTo>
                  <a:lnTo>
                    <a:pt x="194" y="200"/>
                  </a:lnTo>
                  <a:lnTo>
                    <a:pt x="187" y="200"/>
                  </a:lnTo>
                  <a:lnTo>
                    <a:pt x="181" y="201"/>
                  </a:lnTo>
                  <a:lnTo>
                    <a:pt x="180" y="207"/>
                  </a:lnTo>
                  <a:lnTo>
                    <a:pt x="180" y="213"/>
                  </a:lnTo>
                  <a:lnTo>
                    <a:pt x="185" y="219"/>
                  </a:lnTo>
                  <a:lnTo>
                    <a:pt x="190" y="224"/>
                  </a:lnTo>
                  <a:lnTo>
                    <a:pt x="197" y="230"/>
                  </a:lnTo>
                  <a:lnTo>
                    <a:pt x="201" y="235"/>
                  </a:lnTo>
                  <a:lnTo>
                    <a:pt x="206" y="240"/>
                  </a:lnTo>
                  <a:lnTo>
                    <a:pt x="206" y="242"/>
                  </a:lnTo>
                  <a:lnTo>
                    <a:pt x="202" y="245"/>
                  </a:lnTo>
                  <a:lnTo>
                    <a:pt x="193" y="244"/>
                  </a:lnTo>
                  <a:lnTo>
                    <a:pt x="185" y="244"/>
                  </a:lnTo>
                  <a:lnTo>
                    <a:pt x="174" y="242"/>
                  </a:lnTo>
                  <a:lnTo>
                    <a:pt x="165" y="241"/>
                  </a:lnTo>
                  <a:lnTo>
                    <a:pt x="155" y="238"/>
                  </a:lnTo>
                  <a:lnTo>
                    <a:pt x="149" y="237"/>
                  </a:lnTo>
                  <a:lnTo>
                    <a:pt x="144" y="237"/>
                  </a:lnTo>
                  <a:lnTo>
                    <a:pt x="144" y="241"/>
                  </a:lnTo>
                  <a:lnTo>
                    <a:pt x="145" y="243"/>
                  </a:lnTo>
                  <a:lnTo>
                    <a:pt x="151" y="248"/>
                  </a:lnTo>
                  <a:lnTo>
                    <a:pt x="159" y="252"/>
                  </a:lnTo>
                  <a:lnTo>
                    <a:pt x="169" y="259"/>
                  </a:lnTo>
                  <a:lnTo>
                    <a:pt x="174" y="265"/>
                  </a:lnTo>
                  <a:lnTo>
                    <a:pt x="180" y="272"/>
                  </a:lnTo>
                  <a:lnTo>
                    <a:pt x="181" y="279"/>
                  </a:lnTo>
                  <a:lnTo>
                    <a:pt x="178" y="286"/>
                  </a:lnTo>
                  <a:lnTo>
                    <a:pt x="169" y="290"/>
                  </a:lnTo>
                  <a:lnTo>
                    <a:pt x="159" y="292"/>
                  </a:lnTo>
                  <a:lnTo>
                    <a:pt x="149" y="291"/>
                  </a:lnTo>
                  <a:lnTo>
                    <a:pt x="139" y="291"/>
                  </a:lnTo>
                  <a:lnTo>
                    <a:pt x="130" y="290"/>
                  </a:lnTo>
                  <a:lnTo>
                    <a:pt x="124" y="291"/>
                  </a:lnTo>
                  <a:lnTo>
                    <a:pt x="119" y="293"/>
                  </a:lnTo>
                  <a:lnTo>
                    <a:pt x="118" y="300"/>
                  </a:lnTo>
                  <a:lnTo>
                    <a:pt x="121" y="307"/>
                  </a:lnTo>
                  <a:lnTo>
                    <a:pt x="127" y="315"/>
                  </a:lnTo>
                  <a:lnTo>
                    <a:pt x="134" y="323"/>
                  </a:lnTo>
                  <a:lnTo>
                    <a:pt x="143" y="331"/>
                  </a:lnTo>
                  <a:lnTo>
                    <a:pt x="149" y="337"/>
                  </a:lnTo>
                  <a:lnTo>
                    <a:pt x="153" y="342"/>
                  </a:lnTo>
                  <a:lnTo>
                    <a:pt x="155" y="346"/>
                  </a:lnTo>
                  <a:lnTo>
                    <a:pt x="151" y="351"/>
                  </a:lnTo>
                  <a:lnTo>
                    <a:pt x="141" y="351"/>
                  </a:lnTo>
                  <a:lnTo>
                    <a:pt x="131" y="351"/>
                  </a:lnTo>
                  <a:lnTo>
                    <a:pt x="119" y="348"/>
                  </a:lnTo>
                  <a:lnTo>
                    <a:pt x="109" y="347"/>
                  </a:lnTo>
                  <a:lnTo>
                    <a:pt x="98" y="345"/>
                  </a:lnTo>
                  <a:lnTo>
                    <a:pt x="91" y="345"/>
                  </a:lnTo>
                  <a:lnTo>
                    <a:pt x="88" y="346"/>
                  </a:lnTo>
                  <a:lnTo>
                    <a:pt x="89" y="351"/>
                  </a:lnTo>
                  <a:lnTo>
                    <a:pt x="91" y="356"/>
                  </a:lnTo>
                  <a:lnTo>
                    <a:pt x="96" y="365"/>
                  </a:lnTo>
                  <a:lnTo>
                    <a:pt x="102" y="373"/>
                  </a:lnTo>
                  <a:lnTo>
                    <a:pt x="109" y="383"/>
                  </a:lnTo>
                  <a:lnTo>
                    <a:pt x="115" y="393"/>
                  </a:lnTo>
                  <a:lnTo>
                    <a:pt x="122" y="402"/>
                  </a:lnTo>
                  <a:lnTo>
                    <a:pt x="128" y="410"/>
                  </a:lnTo>
                  <a:lnTo>
                    <a:pt x="132" y="418"/>
                  </a:lnTo>
                  <a:lnTo>
                    <a:pt x="132" y="421"/>
                  </a:lnTo>
                  <a:lnTo>
                    <a:pt x="130" y="423"/>
                  </a:lnTo>
                  <a:lnTo>
                    <a:pt x="123" y="423"/>
                  </a:lnTo>
                  <a:lnTo>
                    <a:pt x="116" y="423"/>
                  </a:lnTo>
                  <a:lnTo>
                    <a:pt x="107" y="422"/>
                  </a:lnTo>
                  <a:lnTo>
                    <a:pt x="98" y="422"/>
                  </a:lnTo>
                  <a:lnTo>
                    <a:pt x="90" y="423"/>
                  </a:lnTo>
                  <a:lnTo>
                    <a:pt x="87" y="425"/>
                  </a:lnTo>
                  <a:lnTo>
                    <a:pt x="88" y="430"/>
                  </a:lnTo>
                  <a:lnTo>
                    <a:pt x="96" y="442"/>
                  </a:lnTo>
                  <a:lnTo>
                    <a:pt x="101" y="449"/>
                  </a:lnTo>
                  <a:lnTo>
                    <a:pt x="108" y="456"/>
                  </a:lnTo>
                  <a:lnTo>
                    <a:pt x="116" y="464"/>
                  </a:lnTo>
                  <a:lnTo>
                    <a:pt x="124" y="473"/>
                  </a:lnTo>
                  <a:lnTo>
                    <a:pt x="131" y="480"/>
                  </a:lnTo>
                  <a:lnTo>
                    <a:pt x="138" y="488"/>
                  </a:lnTo>
                  <a:lnTo>
                    <a:pt x="144" y="495"/>
                  </a:lnTo>
                  <a:lnTo>
                    <a:pt x="151" y="504"/>
                  </a:lnTo>
                  <a:lnTo>
                    <a:pt x="155" y="509"/>
                  </a:lnTo>
                  <a:lnTo>
                    <a:pt x="159" y="514"/>
                  </a:lnTo>
                  <a:lnTo>
                    <a:pt x="160" y="518"/>
                  </a:lnTo>
                  <a:lnTo>
                    <a:pt x="162" y="521"/>
                  </a:lnTo>
                  <a:lnTo>
                    <a:pt x="157" y="520"/>
                  </a:lnTo>
                  <a:lnTo>
                    <a:pt x="153" y="520"/>
                  </a:lnTo>
                  <a:lnTo>
                    <a:pt x="148" y="516"/>
                  </a:lnTo>
                  <a:lnTo>
                    <a:pt x="142" y="514"/>
                  </a:lnTo>
                  <a:lnTo>
                    <a:pt x="134" y="509"/>
                  </a:lnTo>
                  <a:lnTo>
                    <a:pt x="125" y="505"/>
                  </a:lnTo>
                  <a:lnTo>
                    <a:pt x="117" y="500"/>
                  </a:lnTo>
                  <a:lnTo>
                    <a:pt x="110" y="497"/>
                  </a:lnTo>
                  <a:lnTo>
                    <a:pt x="101" y="491"/>
                  </a:lnTo>
                  <a:lnTo>
                    <a:pt x="93" y="486"/>
                  </a:lnTo>
                  <a:lnTo>
                    <a:pt x="86" y="481"/>
                  </a:lnTo>
                  <a:lnTo>
                    <a:pt x="80" y="478"/>
                  </a:lnTo>
                  <a:lnTo>
                    <a:pt x="69" y="473"/>
                  </a:lnTo>
                  <a:lnTo>
                    <a:pt x="67" y="476"/>
                  </a:lnTo>
                  <a:lnTo>
                    <a:pt x="67" y="478"/>
                  </a:lnTo>
                  <a:lnTo>
                    <a:pt x="72" y="483"/>
                  </a:lnTo>
                  <a:lnTo>
                    <a:pt x="77" y="488"/>
                  </a:lnTo>
                  <a:lnTo>
                    <a:pt x="87" y="498"/>
                  </a:lnTo>
                  <a:lnTo>
                    <a:pt x="96" y="507"/>
                  </a:lnTo>
                  <a:lnTo>
                    <a:pt x="107" y="518"/>
                  </a:lnTo>
                  <a:lnTo>
                    <a:pt x="118" y="529"/>
                  </a:lnTo>
                  <a:lnTo>
                    <a:pt x="131" y="541"/>
                  </a:lnTo>
                  <a:lnTo>
                    <a:pt x="143" y="551"/>
                  </a:lnTo>
                  <a:lnTo>
                    <a:pt x="155" y="563"/>
                  </a:lnTo>
                  <a:lnTo>
                    <a:pt x="165" y="572"/>
                  </a:lnTo>
                  <a:lnTo>
                    <a:pt x="176" y="583"/>
                  </a:lnTo>
                  <a:lnTo>
                    <a:pt x="183" y="590"/>
                  </a:lnTo>
                  <a:lnTo>
                    <a:pt x="190" y="597"/>
                  </a:lnTo>
                  <a:lnTo>
                    <a:pt x="193" y="602"/>
                  </a:lnTo>
                  <a:lnTo>
                    <a:pt x="197" y="605"/>
                  </a:lnTo>
                  <a:lnTo>
                    <a:pt x="195" y="611"/>
                  </a:lnTo>
                  <a:lnTo>
                    <a:pt x="192" y="617"/>
                  </a:lnTo>
                  <a:lnTo>
                    <a:pt x="188" y="622"/>
                  </a:lnTo>
                  <a:lnTo>
                    <a:pt x="187" y="624"/>
                  </a:lnTo>
                  <a:lnTo>
                    <a:pt x="87" y="555"/>
                  </a:lnTo>
                  <a:lnTo>
                    <a:pt x="0" y="414"/>
                  </a:lnTo>
                  <a:lnTo>
                    <a:pt x="73" y="273"/>
                  </a:lnTo>
                  <a:lnTo>
                    <a:pt x="224" y="104"/>
                  </a:lnTo>
                  <a:lnTo>
                    <a:pt x="360" y="0"/>
                  </a:lnTo>
                  <a:lnTo>
                    <a:pt x="360" y="0"/>
                  </a:lnTo>
                  <a:close/>
                </a:path>
              </a:pathLst>
            </a:custGeom>
            <a:solidFill>
              <a:srgbClr val="000000"/>
            </a:solidFill>
            <a:ln w="9525">
              <a:noFill/>
              <a:round/>
            </a:ln>
          </p:spPr>
          <p:txBody>
            <a:bodyPr/>
            <a:lstStyle/>
            <a:p>
              <a:endParaRPr lang="en-US"/>
            </a:p>
          </p:txBody>
        </p:sp>
        <p:sp>
          <p:nvSpPr>
            <p:cNvPr id="356480" name="Freeform 128"/>
            <p:cNvSpPr/>
            <p:nvPr/>
          </p:nvSpPr>
          <p:spPr bwMode="auto">
            <a:xfrm>
              <a:off x="4874" y="3269"/>
              <a:ext cx="146" cy="143"/>
            </a:xfrm>
            <a:custGeom>
              <a:avLst/>
              <a:gdLst/>
              <a:ahLst/>
              <a:cxnLst>
                <a:cxn ang="0">
                  <a:pos x="19" y="213"/>
                </a:cxn>
                <a:cxn ang="0">
                  <a:pos x="0" y="105"/>
                </a:cxn>
                <a:cxn ang="0">
                  <a:pos x="74" y="17"/>
                </a:cxn>
                <a:cxn ang="0">
                  <a:pos x="169" y="0"/>
                </a:cxn>
                <a:cxn ang="0">
                  <a:pos x="270" y="55"/>
                </a:cxn>
                <a:cxn ang="0">
                  <a:pos x="291" y="149"/>
                </a:cxn>
                <a:cxn ang="0">
                  <a:pos x="251" y="249"/>
                </a:cxn>
                <a:cxn ang="0">
                  <a:pos x="162" y="285"/>
                </a:cxn>
                <a:cxn ang="0">
                  <a:pos x="79" y="271"/>
                </a:cxn>
                <a:cxn ang="0">
                  <a:pos x="19" y="213"/>
                </a:cxn>
                <a:cxn ang="0">
                  <a:pos x="19" y="213"/>
                </a:cxn>
              </a:cxnLst>
              <a:rect l="0" t="0" r="r" b="b"/>
              <a:pathLst>
                <a:path w="291" h="285">
                  <a:moveTo>
                    <a:pt x="19" y="213"/>
                  </a:moveTo>
                  <a:lnTo>
                    <a:pt x="0" y="105"/>
                  </a:lnTo>
                  <a:lnTo>
                    <a:pt x="74" y="17"/>
                  </a:lnTo>
                  <a:lnTo>
                    <a:pt x="169" y="0"/>
                  </a:lnTo>
                  <a:lnTo>
                    <a:pt x="270" y="55"/>
                  </a:lnTo>
                  <a:lnTo>
                    <a:pt x="291" y="149"/>
                  </a:lnTo>
                  <a:lnTo>
                    <a:pt x="251" y="249"/>
                  </a:lnTo>
                  <a:lnTo>
                    <a:pt x="162" y="285"/>
                  </a:lnTo>
                  <a:lnTo>
                    <a:pt x="79" y="271"/>
                  </a:lnTo>
                  <a:lnTo>
                    <a:pt x="19" y="213"/>
                  </a:lnTo>
                  <a:lnTo>
                    <a:pt x="19" y="213"/>
                  </a:lnTo>
                  <a:close/>
                </a:path>
              </a:pathLst>
            </a:custGeom>
            <a:solidFill>
              <a:srgbClr val="6D99E0"/>
            </a:solidFill>
            <a:ln w="9525">
              <a:noFill/>
              <a:round/>
            </a:ln>
          </p:spPr>
          <p:txBody>
            <a:bodyPr/>
            <a:lstStyle/>
            <a:p>
              <a:endParaRPr lang="en-US"/>
            </a:p>
          </p:txBody>
        </p:sp>
        <p:sp>
          <p:nvSpPr>
            <p:cNvPr id="356481" name="Freeform 129"/>
            <p:cNvSpPr/>
            <p:nvPr/>
          </p:nvSpPr>
          <p:spPr bwMode="auto">
            <a:xfrm>
              <a:off x="4888" y="3274"/>
              <a:ext cx="92" cy="140"/>
            </a:xfrm>
            <a:custGeom>
              <a:avLst/>
              <a:gdLst/>
              <a:ahLst/>
              <a:cxnLst>
                <a:cxn ang="0">
                  <a:pos x="140" y="2"/>
                </a:cxn>
                <a:cxn ang="0">
                  <a:pos x="169" y="15"/>
                </a:cxn>
                <a:cxn ang="0">
                  <a:pos x="184" y="28"/>
                </a:cxn>
                <a:cxn ang="0">
                  <a:pos x="152" y="26"/>
                </a:cxn>
                <a:cxn ang="0">
                  <a:pos x="123" y="23"/>
                </a:cxn>
                <a:cxn ang="0">
                  <a:pos x="122" y="32"/>
                </a:cxn>
                <a:cxn ang="0">
                  <a:pos x="146" y="44"/>
                </a:cxn>
                <a:cxn ang="0">
                  <a:pos x="162" y="52"/>
                </a:cxn>
                <a:cxn ang="0">
                  <a:pos x="145" y="54"/>
                </a:cxn>
                <a:cxn ang="0">
                  <a:pos x="109" y="50"/>
                </a:cxn>
                <a:cxn ang="0">
                  <a:pos x="89" y="52"/>
                </a:cxn>
                <a:cxn ang="0">
                  <a:pos x="104" y="59"/>
                </a:cxn>
                <a:cxn ang="0">
                  <a:pos x="133" y="65"/>
                </a:cxn>
                <a:cxn ang="0">
                  <a:pos x="134" y="73"/>
                </a:cxn>
                <a:cxn ang="0">
                  <a:pos x="103" y="74"/>
                </a:cxn>
                <a:cxn ang="0">
                  <a:pos x="83" y="73"/>
                </a:cxn>
                <a:cxn ang="0">
                  <a:pos x="70" y="77"/>
                </a:cxn>
                <a:cxn ang="0">
                  <a:pos x="84" y="81"/>
                </a:cxn>
                <a:cxn ang="0">
                  <a:pos x="112" y="88"/>
                </a:cxn>
                <a:cxn ang="0">
                  <a:pos x="116" y="101"/>
                </a:cxn>
                <a:cxn ang="0">
                  <a:pos x="88" y="101"/>
                </a:cxn>
                <a:cxn ang="0">
                  <a:pos x="58" y="97"/>
                </a:cxn>
                <a:cxn ang="0">
                  <a:pos x="63" y="102"/>
                </a:cxn>
                <a:cxn ang="0">
                  <a:pos x="90" y="114"/>
                </a:cxn>
                <a:cxn ang="0">
                  <a:pos x="109" y="127"/>
                </a:cxn>
                <a:cxn ang="0">
                  <a:pos x="90" y="126"/>
                </a:cxn>
                <a:cxn ang="0">
                  <a:pos x="61" y="122"/>
                </a:cxn>
                <a:cxn ang="0">
                  <a:pos x="53" y="130"/>
                </a:cxn>
                <a:cxn ang="0">
                  <a:pos x="77" y="141"/>
                </a:cxn>
                <a:cxn ang="0">
                  <a:pos x="102" y="151"/>
                </a:cxn>
                <a:cxn ang="0">
                  <a:pos x="96" y="157"/>
                </a:cxn>
                <a:cxn ang="0">
                  <a:pos x="69" y="155"/>
                </a:cxn>
                <a:cxn ang="0">
                  <a:pos x="54" y="160"/>
                </a:cxn>
                <a:cxn ang="0">
                  <a:pos x="67" y="168"/>
                </a:cxn>
                <a:cxn ang="0">
                  <a:pos x="95" y="177"/>
                </a:cxn>
                <a:cxn ang="0">
                  <a:pos x="101" y="185"/>
                </a:cxn>
                <a:cxn ang="0">
                  <a:pos x="76" y="185"/>
                </a:cxn>
                <a:cxn ang="0">
                  <a:pos x="53" y="183"/>
                </a:cxn>
                <a:cxn ang="0">
                  <a:pos x="60" y="188"/>
                </a:cxn>
                <a:cxn ang="0">
                  <a:pos x="86" y="195"/>
                </a:cxn>
                <a:cxn ang="0">
                  <a:pos x="104" y="205"/>
                </a:cxn>
                <a:cxn ang="0">
                  <a:pos x="90" y="205"/>
                </a:cxn>
                <a:cxn ang="0">
                  <a:pos x="68" y="203"/>
                </a:cxn>
                <a:cxn ang="0">
                  <a:pos x="63" y="207"/>
                </a:cxn>
                <a:cxn ang="0">
                  <a:pos x="91" y="217"/>
                </a:cxn>
                <a:cxn ang="0">
                  <a:pos x="117" y="224"/>
                </a:cxn>
                <a:cxn ang="0">
                  <a:pos x="112" y="230"/>
                </a:cxn>
                <a:cxn ang="0">
                  <a:pos x="91" y="228"/>
                </a:cxn>
                <a:cxn ang="0">
                  <a:pos x="79" y="232"/>
                </a:cxn>
                <a:cxn ang="0">
                  <a:pos x="99" y="238"/>
                </a:cxn>
                <a:cxn ang="0">
                  <a:pos x="134" y="244"/>
                </a:cxn>
                <a:cxn ang="0">
                  <a:pos x="141" y="250"/>
                </a:cxn>
                <a:cxn ang="0">
                  <a:pos x="120" y="250"/>
                </a:cxn>
                <a:cxn ang="0">
                  <a:pos x="98" y="248"/>
                </a:cxn>
                <a:cxn ang="0">
                  <a:pos x="105" y="254"/>
                </a:cxn>
                <a:cxn ang="0">
                  <a:pos x="136" y="258"/>
                </a:cxn>
                <a:cxn ang="0">
                  <a:pos x="158" y="264"/>
                </a:cxn>
                <a:cxn ang="0">
                  <a:pos x="157" y="278"/>
                </a:cxn>
                <a:cxn ang="0">
                  <a:pos x="34" y="230"/>
                </a:cxn>
                <a:cxn ang="0">
                  <a:pos x="65" y="7"/>
                </a:cxn>
              </a:cxnLst>
              <a:rect l="0" t="0" r="r" b="b"/>
              <a:pathLst>
                <a:path w="184" h="280">
                  <a:moveTo>
                    <a:pt x="132" y="0"/>
                  </a:moveTo>
                  <a:lnTo>
                    <a:pt x="134" y="0"/>
                  </a:lnTo>
                  <a:lnTo>
                    <a:pt x="140" y="2"/>
                  </a:lnTo>
                  <a:lnTo>
                    <a:pt x="150" y="5"/>
                  </a:lnTo>
                  <a:lnTo>
                    <a:pt x="161" y="10"/>
                  </a:lnTo>
                  <a:lnTo>
                    <a:pt x="169" y="15"/>
                  </a:lnTo>
                  <a:lnTo>
                    <a:pt x="179" y="19"/>
                  </a:lnTo>
                  <a:lnTo>
                    <a:pt x="184" y="23"/>
                  </a:lnTo>
                  <a:lnTo>
                    <a:pt x="184" y="28"/>
                  </a:lnTo>
                  <a:lnTo>
                    <a:pt x="174" y="28"/>
                  </a:lnTo>
                  <a:lnTo>
                    <a:pt x="164" y="29"/>
                  </a:lnTo>
                  <a:lnTo>
                    <a:pt x="152" y="26"/>
                  </a:lnTo>
                  <a:lnTo>
                    <a:pt x="141" y="25"/>
                  </a:lnTo>
                  <a:lnTo>
                    <a:pt x="130" y="23"/>
                  </a:lnTo>
                  <a:lnTo>
                    <a:pt x="123" y="23"/>
                  </a:lnTo>
                  <a:lnTo>
                    <a:pt x="118" y="23"/>
                  </a:lnTo>
                  <a:lnTo>
                    <a:pt x="118" y="28"/>
                  </a:lnTo>
                  <a:lnTo>
                    <a:pt x="122" y="32"/>
                  </a:lnTo>
                  <a:lnTo>
                    <a:pt x="129" y="37"/>
                  </a:lnTo>
                  <a:lnTo>
                    <a:pt x="136" y="40"/>
                  </a:lnTo>
                  <a:lnTo>
                    <a:pt x="146" y="44"/>
                  </a:lnTo>
                  <a:lnTo>
                    <a:pt x="152" y="46"/>
                  </a:lnTo>
                  <a:lnTo>
                    <a:pt x="160" y="50"/>
                  </a:lnTo>
                  <a:lnTo>
                    <a:pt x="162" y="52"/>
                  </a:lnTo>
                  <a:lnTo>
                    <a:pt x="161" y="54"/>
                  </a:lnTo>
                  <a:lnTo>
                    <a:pt x="153" y="54"/>
                  </a:lnTo>
                  <a:lnTo>
                    <a:pt x="145" y="54"/>
                  </a:lnTo>
                  <a:lnTo>
                    <a:pt x="133" y="53"/>
                  </a:lnTo>
                  <a:lnTo>
                    <a:pt x="122" y="52"/>
                  </a:lnTo>
                  <a:lnTo>
                    <a:pt x="109" y="50"/>
                  </a:lnTo>
                  <a:lnTo>
                    <a:pt x="99" y="49"/>
                  </a:lnTo>
                  <a:lnTo>
                    <a:pt x="91" y="49"/>
                  </a:lnTo>
                  <a:lnTo>
                    <a:pt x="89" y="52"/>
                  </a:lnTo>
                  <a:lnTo>
                    <a:pt x="90" y="54"/>
                  </a:lnTo>
                  <a:lnTo>
                    <a:pt x="96" y="57"/>
                  </a:lnTo>
                  <a:lnTo>
                    <a:pt x="104" y="59"/>
                  </a:lnTo>
                  <a:lnTo>
                    <a:pt x="115" y="61"/>
                  </a:lnTo>
                  <a:lnTo>
                    <a:pt x="124" y="63"/>
                  </a:lnTo>
                  <a:lnTo>
                    <a:pt x="133" y="65"/>
                  </a:lnTo>
                  <a:lnTo>
                    <a:pt x="138" y="67"/>
                  </a:lnTo>
                  <a:lnTo>
                    <a:pt x="140" y="71"/>
                  </a:lnTo>
                  <a:lnTo>
                    <a:pt x="134" y="73"/>
                  </a:lnTo>
                  <a:lnTo>
                    <a:pt x="126" y="74"/>
                  </a:lnTo>
                  <a:lnTo>
                    <a:pt x="115" y="74"/>
                  </a:lnTo>
                  <a:lnTo>
                    <a:pt x="103" y="74"/>
                  </a:lnTo>
                  <a:lnTo>
                    <a:pt x="96" y="73"/>
                  </a:lnTo>
                  <a:lnTo>
                    <a:pt x="89" y="73"/>
                  </a:lnTo>
                  <a:lnTo>
                    <a:pt x="83" y="73"/>
                  </a:lnTo>
                  <a:lnTo>
                    <a:pt x="79" y="73"/>
                  </a:lnTo>
                  <a:lnTo>
                    <a:pt x="72" y="73"/>
                  </a:lnTo>
                  <a:lnTo>
                    <a:pt x="70" y="77"/>
                  </a:lnTo>
                  <a:lnTo>
                    <a:pt x="71" y="78"/>
                  </a:lnTo>
                  <a:lnTo>
                    <a:pt x="77" y="80"/>
                  </a:lnTo>
                  <a:lnTo>
                    <a:pt x="84" y="81"/>
                  </a:lnTo>
                  <a:lnTo>
                    <a:pt x="95" y="84"/>
                  </a:lnTo>
                  <a:lnTo>
                    <a:pt x="103" y="86"/>
                  </a:lnTo>
                  <a:lnTo>
                    <a:pt x="112" y="88"/>
                  </a:lnTo>
                  <a:lnTo>
                    <a:pt x="118" y="92"/>
                  </a:lnTo>
                  <a:lnTo>
                    <a:pt x="120" y="98"/>
                  </a:lnTo>
                  <a:lnTo>
                    <a:pt x="116" y="101"/>
                  </a:lnTo>
                  <a:lnTo>
                    <a:pt x="109" y="104"/>
                  </a:lnTo>
                  <a:lnTo>
                    <a:pt x="98" y="102"/>
                  </a:lnTo>
                  <a:lnTo>
                    <a:pt x="88" y="101"/>
                  </a:lnTo>
                  <a:lnTo>
                    <a:pt x="76" y="99"/>
                  </a:lnTo>
                  <a:lnTo>
                    <a:pt x="67" y="98"/>
                  </a:lnTo>
                  <a:lnTo>
                    <a:pt x="58" y="97"/>
                  </a:lnTo>
                  <a:lnTo>
                    <a:pt x="56" y="98"/>
                  </a:lnTo>
                  <a:lnTo>
                    <a:pt x="57" y="99"/>
                  </a:lnTo>
                  <a:lnTo>
                    <a:pt x="63" y="102"/>
                  </a:lnTo>
                  <a:lnTo>
                    <a:pt x="71" y="106"/>
                  </a:lnTo>
                  <a:lnTo>
                    <a:pt x="82" y="111"/>
                  </a:lnTo>
                  <a:lnTo>
                    <a:pt x="90" y="114"/>
                  </a:lnTo>
                  <a:lnTo>
                    <a:pt x="99" y="119"/>
                  </a:lnTo>
                  <a:lnTo>
                    <a:pt x="105" y="122"/>
                  </a:lnTo>
                  <a:lnTo>
                    <a:pt x="109" y="127"/>
                  </a:lnTo>
                  <a:lnTo>
                    <a:pt x="105" y="127"/>
                  </a:lnTo>
                  <a:lnTo>
                    <a:pt x="99" y="127"/>
                  </a:lnTo>
                  <a:lnTo>
                    <a:pt x="90" y="126"/>
                  </a:lnTo>
                  <a:lnTo>
                    <a:pt x="81" y="125"/>
                  </a:lnTo>
                  <a:lnTo>
                    <a:pt x="70" y="122"/>
                  </a:lnTo>
                  <a:lnTo>
                    <a:pt x="61" y="122"/>
                  </a:lnTo>
                  <a:lnTo>
                    <a:pt x="54" y="122"/>
                  </a:lnTo>
                  <a:lnTo>
                    <a:pt x="51" y="127"/>
                  </a:lnTo>
                  <a:lnTo>
                    <a:pt x="53" y="130"/>
                  </a:lnTo>
                  <a:lnTo>
                    <a:pt x="58" y="134"/>
                  </a:lnTo>
                  <a:lnTo>
                    <a:pt x="67" y="137"/>
                  </a:lnTo>
                  <a:lnTo>
                    <a:pt x="77" y="141"/>
                  </a:lnTo>
                  <a:lnTo>
                    <a:pt x="86" y="144"/>
                  </a:lnTo>
                  <a:lnTo>
                    <a:pt x="96" y="148"/>
                  </a:lnTo>
                  <a:lnTo>
                    <a:pt x="102" y="151"/>
                  </a:lnTo>
                  <a:lnTo>
                    <a:pt x="104" y="155"/>
                  </a:lnTo>
                  <a:lnTo>
                    <a:pt x="102" y="156"/>
                  </a:lnTo>
                  <a:lnTo>
                    <a:pt x="96" y="157"/>
                  </a:lnTo>
                  <a:lnTo>
                    <a:pt x="88" y="156"/>
                  </a:lnTo>
                  <a:lnTo>
                    <a:pt x="79" y="156"/>
                  </a:lnTo>
                  <a:lnTo>
                    <a:pt x="69" y="155"/>
                  </a:lnTo>
                  <a:lnTo>
                    <a:pt x="62" y="155"/>
                  </a:lnTo>
                  <a:lnTo>
                    <a:pt x="56" y="156"/>
                  </a:lnTo>
                  <a:lnTo>
                    <a:pt x="54" y="160"/>
                  </a:lnTo>
                  <a:lnTo>
                    <a:pt x="54" y="162"/>
                  </a:lnTo>
                  <a:lnTo>
                    <a:pt x="60" y="164"/>
                  </a:lnTo>
                  <a:lnTo>
                    <a:pt x="67" y="168"/>
                  </a:lnTo>
                  <a:lnTo>
                    <a:pt x="77" y="171"/>
                  </a:lnTo>
                  <a:lnTo>
                    <a:pt x="85" y="174"/>
                  </a:lnTo>
                  <a:lnTo>
                    <a:pt x="95" y="177"/>
                  </a:lnTo>
                  <a:lnTo>
                    <a:pt x="101" y="181"/>
                  </a:lnTo>
                  <a:lnTo>
                    <a:pt x="104" y="184"/>
                  </a:lnTo>
                  <a:lnTo>
                    <a:pt x="101" y="185"/>
                  </a:lnTo>
                  <a:lnTo>
                    <a:pt x="95" y="186"/>
                  </a:lnTo>
                  <a:lnTo>
                    <a:pt x="85" y="185"/>
                  </a:lnTo>
                  <a:lnTo>
                    <a:pt x="76" y="185"/>
                  </a:lnTo>
                  <a:lnTo>
                    <a:pt x="65" y="183"/>
                  </a:lnTo>
                  <a:lnTo>
                    <a:pt x="58" y="183"/>
                  </a:lnTo>
                  <a:lnTo>
                    <a:pt x="53" y="183"/>
                  </a:lnTo>
                  <a:lnTo>
                    <a:pt x="51" y="184"/>
                  </a:lnTo>
                  <a:lnTo>
                    <a:pt x="53" y="185"/>
                  </a:lnTo>
                  <a:lnTo>
                    <a:pt x="60" y="188"/>
                  </a:lnTo>
                  <a:lnTo>
                    <a:pt x="68" y="189"/>
                  </a:lnTo>
                  <a:lnTo>
                    <a:pt x="78" y="192"/>
                  </a:lnTo>
                  <a:lnTo>
                    <a:pt x="86" y="195"/>
                  </a:lnTo>
                  <a:lnTo>
                    <a:pt x="96" y="198"/>
                  </a:lnTo>
                  <a:lnTo>
                    <a:pt x="102" y="202"/>
                  </a:lnTo>
                  <a:lnTo>
                    <a:pt x="104" y="205"/>
                  </a:lnTo>
                  <a:lnTo>
                    <a:pt x="102" y="206"/>
                  </a:lnTo>
                  <a:lnTo>
                    <a:pt x="97" y="206"/>
                  </a:lnTo>
                  <a:lnTo>
                    <a:pt x="90" y="205"/>
                  </a:lnTo>
                  <a:lnTo>
                    <a:pt x="83" y="205"/>
                  </a:lnTo>
                  <a:lnTo>
                    <a:pt x="75" y="203"/>
                  </a:lnTo>
                  <a:lnTo>
                    <a:pt x="68" y="203"/>
                  </a:lnTo>
                  <a:lnTo>
                    <a:pt x="62" y="203"/>
                  </a:lnTo>
                  <a:lnTo>
                    <a:pt x="61" y="205"/>
                  </a:lnTo>
                  <a:lnTo>
                    <a:pt x="63" y="207"/>
                  </a:lnTo>
                  <a:lnTo>
                    <a:pt x="70" y="211"/>
                  </a:lnTo>
                  <a:lnTo>
                    <a:pt x="79" y="213"/>
                  </a:lnTo>
                  <a:lnTo>
                    <a:pt x="91" y="217"/>
                  </a:lnTo>
                  <a:lnTo>
                    <a:pt x="102" y="219"/>
                  </a:lnTo>
                  <a:lnTo>
                    <a:pt x="111" y="221"/>
                  </a:lnTo>
                  <a:lnTo>
                    <a:pt x="117" y="224"/>
                  </a:lnTo>
                  <a:lnTo>
                    <a:pt x="120" y="227"/>
                  </a:lnTo>
                  <a:lnTo>
                    <a:pt x="117" y="228"/>
                  </a:lnTo>
                  <a:lnTo>
                    <a:pt x="112" y="230"/>
                  </a:lnTo>
                  <a:lnTo>
                    <a:pt x="105" y="230"/>
                  </a:lnTo>
                  <a:lnTo>
                    <a:pt x="98" y="230"/>
                  </a:lnTo>
                  <a:lnTo>
                    <a:pt x="91" y="228"/>
                  </a:lnTo>
                  <a:lnTo>
                    <a:pt x="85" y="228"/>
                  </a:lnTo>
                  <a:lnTo>
                    <a:pt x="81" y="228"/>
                  </a:lnTo>
                  <a:lnTo>
                    <a:pt x="79" y="232"/>
                  </a:lnTo>
                  <a:lnTo>
                    <a:pt x="82" y="233"/>
                  </a:lnTo>
                  <a:lnTo>
                    <a:pt x="89" y="236"/>
                  </a:lnTo>
                  <a:lnTo>
                    <a:pt x="99" y="238"/>
                  </a:lnTo>
                  <a:lnTo>
                    <a:pt x="112" y="240"/>
                  </a:lnTo>
                  <a:lnTo>
                    <a:pt x="124" y="241"/>
                  </a:lnTo>
                  <a:lnTo>
                    <a:pt x="134" y="244"/>
                  </a:lnTo>
                  <a:lnTo>
                    <a:pt x="140" y="246"/>
                  </a:lnTo>
                  <a:lnTo>
                    <a:pt x="145" y="248"/>
                  </a:lnTo>
                  <a:lnTo>
                    <a:pt x="141" y="250"/>
                  </a:lnTo>
                  <a:lnTo>
                    <a:pt x="136" y="251"/>
                  </a:lnTo>
                  <a:lnTo>
                    <a:pt x="129" y="250"/>
                  </a:lnTo>
                  <a:lnTo>
                    <a:pt x="120" y="250"/>
                  </a:lnTo>
                  <a:lnTo>
                    <a:pt x="111" y="248"/>
                  </a:lnTo>
                  <a:lnTo>
                    <a:pt x="104" y="248"/>
                  </a:lnTo>
                  <a:lnTo>
                    <a:pt x="98" y="248"/>
                  </a:lnTo>
                  <a:lnTo>
                    <a:pt x="97" y="252"/>
                  </a:lnTo>
                  <a:lnTo>
                    <a:pt x="99" y="253"/>
                  </a:lnTo>
                  <a:lnTo>
                    <a:pt x="105" y="254"/>
                  </a:lnTo>
                  <a:lnTo>
                    <a:pt x="115" y="255"/>
                  </a:lnTo>
                  <a:lnTo>
                    <a:pt x="126" y="258"/>
                  </a:lnTo>
                  <a:lnTo>
                    <a:pt x="136" y="258"/>
                  </a:lnTo>
                  <a:lnTo>
                    <a:pt x="146" y="260"/>
                  </a:lnTo>
                  <a:lnTo>
                    <a:pt x="153" y="261"/>
                  </a:lnTo>
                  <a:lnTo>
                    <a:pt x="158" y="264"/>
                  </a:lnTo>
                  <a:lnTo>
                    <a:pt x="160" y="267"/>
                  </a:lnTo>
                  <a:lnTo>
                    <a:pt x="158" y="273"/>
                  </a:lnTo>
                  <a:lnTo>
                    <a:pt x="157" y="278"/>
                  </a:lnTo>
                  <a:lnTo>
                    <a:pt x="157" y="280"/>
                  </a:lnTo>
                  <a:lnTo>
                    <a:pt x="102" y="273"/>
                  </a:lnTo>
                  <a:lnTo>
                    <a:pt x="34" y="230"/>
                  </a:lnTo>
                  <a:lnTo>
                    <a:pt x="0" y="168"/>
                  </a:lnTo>
                  <a:lnTo>
                    <a:pt x="15" y="64"/>
                  </a:lnTo>
                  <a:lnTo>
                    <a:pt x="65" y="7"/>
                  </a:lnTo>
                  <a:lnTo>
                    <a:pt x="132" y="0"/>
                  </a:lnTo>
                  <a:lnTo>
                    <a:pt x="132" y="0"/>
                  </a:lnTo>
                  <a:close/>
                </a:path>
              </a:pathLst>
            </a:custGeom>
            <a:solidFill>
              <a:srgbClr val="3147B0"/>
            </a:solidFill>
            <a:ln w="9525">
              <a:noFill/>
              <a:round/>
            </a:ln>
          </p:spPr>
          <p:txBody>
            <a:bodyPr/>
            <a:lstStyle/>
            <a:p>
              <a:endParaRPr lang="en-US"/>
            </a:p>
          </p:txBody>
        </p:sp>
        <p:sp>
          <p:nvSpPr>
            <p:cNvPr id="356482" name="Freeform 130"/>
            <p:cNvSpPr/>
            <p:nvPr/>
          </p:nvSpPr>
          <p:spPr bwMode="auto">
            <a:xfrm>
              <a:off x="4874" y="3271"/>
              <a:ext cx="92" cy="139"/>
            </a:xfrm>
            <a:custGeom>
              <a:avLst/>
              <a:gdLst/>
              <a:ahLst/>
              <a:cxnLst>
                <a:cxn ang="0">
                  <a:pos x="141" y="2"/>
                </a:cxn>
                <a:cxn ang="0">
                  <a:pos x="172" y="15"/>
                </a:cxn>
                <a:cxn ang="0">
                  <a:pos x="181" y="28"/>
                </a:cxn>
                <a:cxn ang="0">
                  <a:pos x="152" y="26"/>
                </a:cxn>
                <a:cxn ang="0">
                  <a:pos x="123" y="22"/>
                </a:cxn>
                <a:cxn ang="0">
                  <a:pos x="120" y="33"/>
                </a:cxn>
                <a:cxn ang="0">
                  <a:pos x="146" y="44"/>
                </a:cxn>
                <a:cxn ang="0">
                  <a:pos x="161" y="52"/>
                </a:cxn>
                <a:cxn ang="0">
                  <a:pos x="144" y="55"/>
                </a:cxn>
                <a:cxn ang="0">
                  <a:pos x="107" y="50"/>
                </a:cxn>
                <a:cxn ang="0">
                  <a:pos x="89" y="52"/>
                </a:cxn>
                <a:cxn ang="0">
                  <a:pos x="105" y="59"/>
                </a:cxn>
                <a:cxn ang="0">
                  <a:pos x="134" y="65"/>
                </a:cxn>
                <a:cxn ang="0">
                  <a:pos x="136" y="73"/>
                </a:cxn>
                <a:cxn ang="0">
                  <a:pos x="113" y="75"/>
                </a:cxn>
                <a:cxn ang="0">
                  <a:pos x="89" y="73"/>
                </a:cxn>
                <a:cxn ang="0">
                  <a:pos x="69" y="76"/>
                </a:cxn>
                <a:cxn ang="0">
                  <a:pos x="84" y="82"/>
                </a:cxn>
                <a:cxn ang="0">
                  <a:pos x="113" y="89"/>
                </a:cxn>
                <a:cxn ang="0">
                  <a:pos x="117" y="102"/>
                </a:cxn>
                <a:cxn ang="0">
                  <a:pos x="89" y="102"/>
                </a:cxn>
                <a:cxn ang="0">
                  <a:pos x="60" y="97"/>
                </a:cxn>
                <a:cxn ang="0">
                  <a:pos x="63" y="103"/>
                </a:cxn>
                <a:cxn ang="0">
                  <a:pos x="89" y="114"/>
                </a:cxn>
                <a:cxn ang="0">
                  <a:pos x="107" y="125"/>
                </a:cxn>
                <a:cxn ang="0">
                  <a:pos x="89" y="126"/>
                </a:cxn>
                <a:cxn ang="0">
                  <a:pos x="60" y="123"/>
                </a:cxn>
                <a:cxn ang="0">
                  <a:pos x="51" y="130"/>
                </a:cxn>
                <a:cxn ang="0">
                  <a:pos x="76" y="140"/>
                </a:cxn>
                <a:cxn ang="0">
                  <a:pos x="102" y="149"/>
                </a:cxn>
                <a:cxn ang="0">
                  <a:pos x="96" y="156"/>
                </a:cxn>
                <a:cxn ang="0">
                  <a:pos x="68" y="155"/>
                </a:cxn>
                <a:cxn ang="0">
                  <a:pos x="53" y="160"/>
                </a:cxn>
                <a:cxn ang="0">
                  <a:pos x="67" y="167"/>
                </a:cxn>
                <a:cxn ang="0">
                  <a:pos x="95" y="176"/>
                </a:cxn>
                <a:cxn ang="0">
                  <a:pos x="99" y="186"/>
                </a:cxn>
                <a:cxn ang="0">
                  <a:pos x="76" y="186"/>
                </a:cxn>
                <a:cxn ang="0">
                  <a:pos x="51" y="183"/>
                </a:cxn>
                <a:cxn ang="0">
                  <a:pos x="58" y="188"/>
                </a:cxn>
                <a:cxn ang="0">
                  <a:pos x="86" y="195"/>
                </a:cxn>
                <a:cxn ang="0">
                  <a:pos x="105" y="205"/>
                </a:cxn>
                <a:cxn ang="0">
                  <a:pos x="89" y="205"/>
                </a:cxn>
                <a:cxn ang="0">
                  <a:pos x="68" y="203"/>
                </a:cxn>
                <a:cxn ang="0">
                  <a:pos x="63" y="208"/>
                </a:cxn>
                <a:cxn ang="0">
                  <a:pos x="91" y="217"/>
                </a:cxn>
                <a:cxn ang="0">
                  <a:pos x="117" y="224"/>
                </a:cxn>
                <a:cxn ang="0">
                  <a:pos x="113" y="230"/>
                </a:cxn>
                <a:cxn ang="0">
                  <a:pos x="92" y="229"/>
                </a:cxn>
                <a:cxn ang="0">
                  <a:pos x="79" y="232"/>
                </a:cxn>
                <a:cxn ang="0">
                  <a:pos x="99" y="238"/>
                </a:cxn>
                <a:cxn ang="0">
                  <a:pos x="134" y="244"/>
                </a:cxn>
                <a:cxn ang="0">
                  <a:pos x="144" y="250"/>
                </a:cxn>
                <a:cxn ang="0">
                  <a:pos x="120" y="250"/>
                </a:cxn>
                <a:cxn ang="0">
                  <a:pos x="97" y="249"/>
                </a:cxn>
                <a:cxn ang="0">
                  <a:pos x="104" y="253"/>
                </a:cxn>
                <a:cxn ang="0">
                  <a:pos x="137" y="258"/>
                </a:cxn>
                <a:cxn ang="0">
                  <a:pos x="160" y="264"/>
                </a:cxn>
                <a:cxn ang="0">
                  <a:pos x="155" y="276"/>
                </a:cxn>
                <a:cxn ang="0">
                  <a:pos x="34" y="230"/>
                </a:cxn>
                <a:cxn ang="0">
                  <a:pos x="64" y="7"/>
                </a:cxn>
              </a:cxnLst>
              <a:rect l="0" t="0" r="r" b="b"/>
              <a:pathLst>
                <a:path w="183" h="278">
                  <a:moveTo>
                    <a:pt x="132" y="0"/>
                  </a:moveTo>
                  <a:lnTo>
                    <a:pt x="134" y="0"/>
                  </a:lnTo>
                  <a:lnTo>
                    <a:pt x="141" y="2"/>
                  </a:lnTo>
                  <a:lnTo>
                    <a:pt x="151" y="6"/>
                  </a:lnTo>
                  <a:lnTo>
                    <a:pt x="162" y="10"/>
                  </a:lnTo>
                  <a:lnTo>
                    <a:pt x="172" y="15"/>
                  </a:lnTo>
                  <a:lnTo>
                    <a:pt x="179" y="20"/>
                  </a:lnTo>
                  <a:lnTo>
                    <a:pt x="183" y="23"/>
                  </a:lnTo>
                  <a:lnTo>
                    <a:pt x="181" y="28"/>
                  </a:lnTo>
                  <a:lnTo>
                    <a:pt x="174" y="28"/>
                  </a:lnTo>
                  <a:lnTo>
                    <a:pt x="164" y="28"/>
                  </a:lnTo>
                  <a:lnTo>
                    <a:pt x="152" y="26"/>
                  </a:lnTo>
                  <a:lnTo>
                    <a:pt x="143" y="24"/>
                  </a:lnTo>
                  <a:lnTo>
                    <a:pt x="131" y="22"/>
                  </a:lnTo>
                  <a:lnTo>
                    <a:pt x="123" y="22"/>
                  </a:lnTo>
                  <a:lnTo>
                    <a:pt x="117" y="23"/>
                  </a:lnTo>
                  <a:lnTo>
                    <a:pt x="117" y="28"/>
                  </a:lnTo>
                  <a:lnTo>
                    <a:pt x="120" y="33"/>
                  </a:lnTo>
                  <a:lnTo>
                    <a:pt x="129" y="37"/>
                  </a:lnTo>
                  <a:lnTo>
                    <a:pt x="138" y="41"/>
                  </a:lnTo>
                  <a:lnTo>
                    <a:pt x="146" y="44"/>
                  </a:lnTo>
                  <a:lnTo>
                    <a:pt x="154" y="47"/>
                  </a:lnTo>
                  <a:lnTo>
                    <a:pt x="160" y="50"/>
                  </a:lnTo>
                  <a:lnTo>
                    <a:pt x="161" y="52"/>
                  </a:lnTo>
                  <a:lnTo>
                    <a:pt x="160" y="55"/>
                  </a:lnTo>
                  <a:lnTo>
                    <a:pt x="152" y="55"/>
                  </a:lnTo>
                  <a:lnTo>
                    <a:pt x="144" y="55"/>
                  </a:lnTo>
                  <a:lnTo>
                    <a:pt x="132" y="54"/>
                  </a:lnTo>
                  <a:lnTo>
                    <a:pt x="120" y="52"/>
                  </a:lnTo>
                  <a:lnTo>
                    <a:pt x="107" y="50"/>
                  </a:lnTo>
                  <a:lnTo>
                    <a:pt x="98" y="49"/>
                  </a:lnTo>
                  <a:lnTo>
                    <a:pt x="91" y="49"/>
                  </a:lnTo>
                  <a:lnTo>
                    <a:pt x="89" y="52"/>
                  </a:lnTo>
                  <a:lnTo>
                    <a:pt x="90" y="55"/>
                  </a:lnTo>
                  <a:lnTo>
                    <a:pt x="96" y="57"/>
                  </a:lnTo>
                  <a:lnTo>
                    <a:pt x="105" y="59"/>
                  </a:lnTo>
                  <a:lnTo>
                    <a:pt x="116" y="62"/>
                  </a:lnTo>
                  <a:lnTo>
                    <a:pt x="125" y="63"/>
                  </a:lnTo>
                  <a:lnTo>
                    <a:pt x="134" y="65"/>
                  </a:lnTo>
                  <a:lnTo>
                    <a:pt x="139" y="68"/>
                  </a:lnTo>
                  <a:lnTo>
                    <a:pt x="141" y="71"/>
                  </a:lnTo>
                  <a:lnTo>
                    <a:pt x="136" y="73"/>
                  </a:lnTo>
                  <a:lnTo>
                    <a:pt x="126" y="75"/>
                  </a:lnTo>
                  <a:lnTo>
                    <a:pt x="119" y="75"/>
                  </a:lnTo>
                  <a:lnTo>
                    <a:pt x="113" y="75"/>
                  </a:lnTo>
                  <a:lnTo>
                    <a:pt x="107" y="75"/>
                  </a:lnTo>
                  <a:lnTo>
                    <a:pt x="102" y="75"/>
                  </a:lnTo>
                  <a:lnTo>
                    <a:pt x="89" y="73"/>
                  </a:lnTo>
                  <a:lnTo>
                    <a:pt x="78" y="73"/>
                  </a:lnTo>
                  <a:lnTo>
                    <a:pt x="71" y="73"/>
                  </a:lnTo>
                  <a:lnTo>
                    <a:pt x="69" y="76"/>
                  </a:lnTo>
                  <a:lnTo>
                    <a:pt x="70" y="77"/>
                  </a:lnTo>
                  <a:lnTo>
                    <a:pt x="76" y="79"/>
                  </a:lnTo>
                  <a:lnTo>
                    <a:pt x="84" y="82"/>
                  </a:lnTo>
                  <a:lnTo>
                    <a:pt x="95" y="84"/>
                  </a:lnTo>
                  <a:lnTo>
                    <a:pt x="104" y="86"/>
                  </a:lnTo>
                  <a:lnTo>
                    <a:pt x="113" y="89"/>
                  </a:lnTo>
                  <a:lnTo>
                    <a:pt x="118" y="92"/>
                  </a:lnTo>
                  <a:lnTo>
                    <a:pt x="120" y="98"/>
                  </a:lnTo>
                  <a:lnTo>
                    <a:pt x="117" y="102"/>
                  </a:lnTo>
                  <a:lnTo>
                    <a:pt x="110" y="104"/>
                  </a:lnTo>
                  <a:lnTo>
                    <a:pt x="99" y="103"/>
                  </a:lnTo>
                  <a:lnTo>
                    <a:pt x="89" y="102"/>
                  </a:lnTo>
                  <a:lnTo>
                    <a:pt x="76" y="99"/>
                  </a:lnTo>
                  <a:lnTo>
                    <a:pt x="67" y="98"/>
                  </a:lnTo>
                  <a:lnTo>
                    <a:pt x="60" y="97"/>
                  </a:lnTo>
                  <a:lnTo>
                    <a:pt x="57" y="98"/>
                  </a:lnTo>
                  <a:lnTo>
                    <a:pt x="57" y="99"/>
                  </a:lnTo>
                  <a:lnTo>
                    <a:pt x="63" y="103"/>
                  </a:lnTo>
                  <a:lnTo>
                    <a:pt x="70" y="106"/>
                  </a:lnTo>
                  <a:lnTo>
                    <a:pt x="81" y="111"/>
                  </a:lnTo>
                  <a:lnTo>
                    <a:pt x="89" y="114"/>
                  </a:lnTo>
                  <a:lnTo>
                    <a:pt x="98" y="118"/>
                  </a:lnTo>
                  <a:lnTo>
                    <a:pt x="104" y="121"/>
                  </a:lnTo>
                  <a:lnTo>
                    <a:pt x="107" y="125"/>
                  </a:lnTo>
                  <a:lnTo>
                    <a:pt x="104" y="126"/>
                  </a:lnTo>
                  <a:lnTo>
                    <a:pt x="98" y="127"/>
                  </a:lnTo>
                  <a:lnTo>
                    <a:pt x="89" y="126"/>
                  </a:lnTo>
                  <a:lnTo>
                    <a:pt x="79" y="125"/>
                  </a:lnTo>
                  <a:lnTo>
                    <a:pt x="69" y="123"/>
                  </a:lnTo>
                  <a:lnTo>
                    <a:pt x="60" y="123"/>
                  </a:lnTo>
                  <a:lnTo>
                    <a:pt x="53" y="123"/>
                  </a:lnTo>
                  <a:lnTo>
                    <a:pt x="50" y="127"/>
                  </a:lnTo>
                  <a:lnTo>
                    <a:pt x="51" y="130"/>
                  </a:lnTo>
                  <a:lnTo>
                    <a:pt x="57" y="133"/>
                  </a:lnTo>
                  <a:lnTo>
                    <a:pt x="65" y="137"/>
                  </a:lnTo>
                  <a:lnTo>
                    <a:pt x="76" y="140"/>
                  </a:lnTo>
                  <a:lnTo>
                    <a:pt x="85" y="142"/>
                  </a:lnTo>
                  <a:lnTo>
                    <a:pt x="96" y="146"/>
                  </a:lnTo>
                  <a:lnTo>
                    <a:pt x="102" y="149"/>
                  </a:lnTo>
                  <a:lnTo>
                    <a:pt x="105" y="153"/>
                  </a:lnTo>
                  <a:lnTo>
                    <a:pt x="102" y="154"/>
                  </a:lnTo>
                  <a:lnTo>
                    <a:pt x="96" y="156"/>
                  </a:lnTo>
                  <a:lnTo>
                    <a:pt x="86" y="156"/>
                  </a:lnTo>
                  <a:lnTo>
                    <a:pt x="78" y="156"/>
                  </a:lnTo>
                  <a:lnTo>
                    <a:pt x="68" y="155"/>
                  </a:lnTo>
                  <a:lnTo>
                    <a:pt x="61" y="155"/>
                  </a:lnTo>
                  <a:lnTo>
                    <a:pt x="55" y="156"/>
                  </a:lnTo>
                  <a:lnTo>
                    <a:pt x="53" y="160"/>
                  </a:lnTo>
                  <a:lnTo>
                    <a:pt x="54" y="162"/>
                  </a:lnTo>
                  <a:lnTo>
                    <a:pt x="60" y="165"/>
                  </a:lnTo>
                  <a:lnTo>
                    <a:pt x="67" y="167"/>
                  </a:lnTo>
                  <a:lnTo>
                    <a:pt x="77" y="170"/>
                  </a:lnTo>
                  <a:lnTo>
                    <a:pt x="85" y="173"/>
                  </a:lnTo>
                  <a:lnTo>
                    <a:pt x="95" y="176"/>
                  </a:lnTo>
                  <a:lnTo>
                    <a:pt x="100" y="180"/>
                  </a:lnTo>
                  <a:lnTo>
                    <a:pt x="103" y="184"/>
                  </a:lnTo>
                  <a:lnTo>
                    <a:pt x="99" y="186"/>
                  </a:lnTo>
                  <a:lnTo>
                    <a:pt x="93" y="187"/>
                  </a:lnTo>
                  <a:lnTo>
                    <a:pt x="84" y="186"/>
                  </a:lnTo>
                  <a:lnTo>
                    <a:pt x="76" y="186"/>
                  </a:lnTo>
                  <a:lnTo>
                    <a:pt x="65" y="183"/>
                  </a:lnTo>
                  <a:lnTo>
                    <a:pt x="57" y="183"/>
                  </a:lnTo>
                  <a:lnTo>
                    <a:pt x="51" y="183"/>
                  </a:lnTo>
                  <a:lnTo>
                    <a:pt x="50" y="184"/>
                  </a:lnTo>
                  <a:lnTo>
                    <a:pt x="51" y="186"/>
                  </a:lnTo>
                  <a:lnTo>
                    <a:pt x="58" y="188"/>
                  </a:lnTo>
                  <a:lnTo>
                    <a:pt x="67" y="189"/>
                  </a:lnTo>
                  <a:lnTo>
                    <a:pt x="77" y="193"/>
                  </a:lnTo>
                  <a:lnTo>
                    <a:pt x="86" y="195"/>
                  </a:lnTo>
                  <a:lnTo>
                    <a:pt x="96" y="198"/>
                  </a:lnTo>
                  <a:lnTo>
                    <a:pt x="102" y="202"/>
                  </a:lnTo>
                  <a:lnTo>
                    <a:pt x="105" y="205"/>
                  </a:lnTo>
                  <a:lnTo>
                    <a:pt x="102" y="207"/>
                  </a:lnTo>
                  <a:lnTo>
                    <a:pt x="97" y="207"/>
                  </a:lnTo>
                  <a:lnTo>
                    <a:pt x="89" y="205"/>
                  </a:lnTo>
                  <a:lnTo>
                    <a:pt x="82" y="205"/>
                  </a:lnTo>
                  <a:lnTo>
                    <a:pt x="74" y="203"/>
                  </a:lnTo>
                  <a:lnTo>
                    <a:pt x="68" y="203"/>
                  </a:lnTo>
                  <a:lnTo>
                    <a:pt x="63" y="203"/>
                  </a:lnTo>
                  <a:lnTo>
                    <a:pt x="62" y="205"/>
                  </a:lnTo>
                  <a:lnTo>
                    <a:pt x="63" y="208"/>
                  </a:lnTo>
                  <a:lnTo>
                    <a:pt x="70" y="211"/>
                  </a:lnTo>
                  <a:lnTo>
                    <a:pt x="79" y="214"/>
                  </a:lnTo>
                  <a:lnTo>
                    <a:pt x="91" y="217"/>
                  </a:lnTo>
                  <a:lnTo>
                    <a:pt x="102" y="219"/>
                  </a:lnTo>
                  <a:lnTo>
                    <a:pt x="111" y="222"/>
                  </a:lnTo>
                  <a:lnTo>
                    <a:pt x="117" y="224"/>
                  </a:lnTo>
                  <a:lnTo>
                    <a:pt x="120" y="228"/>
                  </a:lnTo>
                  <a:lnTo>
                    <a:pt x="118" y="229"/>
                  </a:lnTo>
                  <a:lnTo>
                    <a:pt x="113" y="230"/>
                  </a:lnTo>
                  <a:lnTo>
                    <a:pt x="106" y="230"/>
                  </a:lnTo>
                  <a:lnTo>
                    <a:pt x="100" y="230"/>
                  </a:lnTo>
                  <a:lnTo>
                    <a:pt x="92" y="229"/>
                  </a:lnTo>
                  <a:lnTo>
                    <a:pt x="86" y="229"/>
                  </a:lnTo>
                  <a:lnTo>
                    <a:pt x="81" y="229"/>
                  </a:lnTo>
                  <a:lnTo>
                    <a:pt x="79" y="232"/>
                  </a:lnTo>
                  <a:lnTo>
                    <a:pt x="82" y="233"/>
                  </a:lnTo>
                  <a:lnTo>
                    <a:pt x="89" y="236"/>
                  </a:lnTo>
                  <a:lnTo>
                    <a:pt x="99" y="238"/>
                  </a:lnTo>
                  <a:lnTo>
                    <a:pt x="112" y="241"/>
                  </a:lnTo>
                  <a:lnTo>
                    <a:pt x="124" y="242"/>
                  </a:lnTo>
                  <a:lnTo>
                    <a:pt x="134" y="244"/>
                  </a:lnTo>
                  <a:lnTo>
                    <a:pt x="143" y="246"/>
                  </a:lnTo>
                  <a:lnTo>
                    <a:pt x="146" y="249"/>
                  </a:lnTo>
                  <a:lnTo>
                    <a:pt x="144" y="250"/>
                  </a:lnTo>
                  <a:lnTo>
                    <a:pt x="138" y="251"/>
                  </a:lnTo>
                  <a:lnTo>
                    <a:pt x="129" y="250"/>
                  </a:lnTo>
                  <a:lnTo>
                    <a:pt x="120" y="250"/>
                  </a:lnTo>
                  <a:lnTo>
                    <a:pt x="110" y="249"/>
                  </a:lnTo>
                  <a:lnTo>
                    <a:pt x="103" y="249"/>
                  </a:lnTo>
                  <a:lnTo>
                    <a:pt x="97" y="249"/>
                  </a:lnTo>
                  <a:lnTo>
                    <a:pt x="96" y="251"/>
                  </a:lnTo>
                  <a:lnTo>
                    <a:pt x="98" y="252"/>
                  </a:lnTo>
                  <a:lnTo>
                    <a:pt x="104" y="253"/>
                  </a:lnTo>
                  <a:lnTo>
                    <a:pt x="113" y="255"/>
                  </a:lnTo>
                  <a:lnTo>
                    <a:pt x="126" y="257"/>
                  </a:lnTo>
                  <a:lnTo>
                    <a:pt x="137" y="258"/>
                  </a:lnTo>
                  <a:lnTo>
                    <a:pt x="146" y="260"/>
                  </a:lnTo>
                  <a:lnTo>
                    <a:pt x="155" y="262"/>
                  </a:lnTo>
                  <a:lnTo>
                    <a:pt x="160" y="264"/>
                  </a:lnTo>
                  <a:lnTo>
                    <a:pt x="160" y="267"/>
                  </a:lnTo>
                  <a:lnTo>
                    <a:pt x="158" y="272"/>
                  </a:lnTo>
                  <a:lnTo>
                    <a:pt x="155" y="276"/>
                  </a:lnTo>
                  <a:lnTo>
                    <a:pt x="155" y="278"/>
                  </a:lnTo>
                  <a:lnTo>
                    <a:pt x="100" y="273"/>
                  </a:lnTo>
                  <a:lnTo>
                    <a:pt x="34" y="230"/>
                  </a:lnTo>
                  <a:lnTo>
                    <a:pt x="0" y="168"/>
                  </a:lnTo>
                  <a:lnTo>
                    <a:pt x="14" y="62"/>
                  </a:lnTo>
                  <a:lnTo>
                    <a:pt x="64" y="7"/>
                  </a:lnTo>
                  <a:lnTo>
                    <a:pt x="132" y="0"/>
                  </a:lnTo>
                  <a:lnTo>
                    <a:pt x="132" y="0"/>
                  </a:lnTo>
                  <a:close/>
                </a:path>
              </a:pathLst>
            </a:custGeom>
            <a:solidFill>
              <a:srgbClr val="000000"/>
            </a:solidFill>
            <a:ln w="9525">
              <a:noFill/>
              <a:round/>
            </a:ln>
          </p:spPr>
          <p:txBody>
            <a:bodyPr/>
            <a:lstStyle/>
            <a:p>
              <a:endParaRPr lang="en-US"/>
            </a:p>
          </p:txBody>
        </p:sp>
        <p:sp>
          <p:nvSpPr>
            <p:cNvPr id="356483" name="Freeform 131"/>
            <p:cNvSpPr/>
            <p:nvPr/>
          </p:nvSpPr>
          <p:spPr bwMode="auto">
            <a:xfrm>
              <a:off x="4699" y="3367"/>
              <a:ext cx="238" cy="358"/>
            </a:xfrm>
            <a:custGeom>
              <a:avLst/>
              <a:gdLst/>
              <a:ahLst/>
              <a:cxnLst>
                <a:cxn ang="0">
                  <a:pos x="354" y="2"/>
                </a:cxn>
                <a:cxn ang="0">
                  <a:pos x="333" y="13"/>
                </a:cxn>
                <a:cxn ang="0">
                  <a:pos x="297" y="39"/>
                </a:cxn>
                <a:cxn ang="0">
                  <a:pos x="249" y="78"/>
                </a:cxn>
                <a:cxn ang="0">
                  <a:pos x="193" y="128"/>
                </a:cxn>
                <a:cxn ang="0">
                  <a:pos x="134" y="192"/>
                </a:cxn>
                <a:cxn ang="0">
                  <a:pos x="75" y="269"/>
                </a:cxn>
                <a:cxn ang="0">
                  <a:pos x="22" y="359"/>
                </a:cxn>
                <a:cxn ang="0">
                  <a:pos x="0" y="413"/>
                </a:cxn>
                <a:cxn ang="0">
                  <a:pos x="5" y="433"/>
                </a:cxn>
                <a:cxn ang="0">
                  <a:pos x="20" y="469"/>
                </a:cxn>
                <a:cxn ang="0">
                  <a:pos x="46" y="516"/>
                </a:cxn>
                <a:cxn ang="0">
                  <a:pos x="87" y="568"/>
                </a:cxn>
                <a:cxn ang="0">
                  <a:pos x="146" y="620"/>
                </a:cxn>
                <a:cxn ang="0">
                  <a:pos x="228" y="665"/>
                </a:cxn>
                <a:cxn ang="0">
                  <a:pos x="335" y="702"/>
                </a:cxn>
                <a:cxn ang="0">
                  <a:pos x="398" y="712"/>
                </a:cxn>
                <a:cxn ang="0">
                  <a:pos x="398" y="694"/>
                </a:cxn>
                <a:cxn ang="0">
                  <a:pos x="399" y="662"/>
                </a:cxn>
                <a:cxn ang="0">
                  <a:pos x="402" y="618"/>
                </a:cxn>
                <a:cxn ang="0">
                  <a:pos x="409" y="568"/>
                </a:cxn>
                <a:cxn ang="0">
                  <a:pos x="420" y="514"/>
                </a:cxn>
                <a:cxn ang="0">
                  <a:pos x="436" y="459"/>
                </a:cxn>
                <a:cxn ang="0">
                  <a:pos x="461" y="408"/>
                </a:cxn>
                <a:cxn ang="0">
                  <a:pos x="456" y="378"/>
                </a:cxn>
                <a:cxn ang="0">
                  <a:pos x="451" y="386"/>
                </a:cxn>
                <a:cxn ang="0">
                  <a:pos x="440" y="408"/>
                </a:cxn>
                <a:cxn ang="0">
                  <a:pos x="423" y="443"/>
                </a:cxn>
                <a:cxn ang="0">
                  <a:pos x="407" y="488"/>
                </a:cxn>
                <a:cxn ang="0">
                  <a:pos x="391" y="537"/>
                </a:cxn>
                <a:cxn ang="0">
                  <a:pos x="380" y="590"/>
                </a:cxn>
                <a:cxn ang="0">
                  <a:pos x="375" y="643"/>
                </a:cxn>
                <a:cxn ang="0">
                  <a:pos x="381" y="694"/>
                </a:cxn>
                <a:cxn ang="0">
                  <a:pos x="368" y="691"/>
                </a:cxn>
                <a:cxn ang="0">
                  <a:pos x="336" y="681"/>
                </a:cxn>
                <a:cxn ang="0">
                  <a:pos x="288" y="664"/>
                </a:cxn>
                <a:cxn ang="0">
                  <a:pos x="232" y="639"/>
                </a:cxn>
                <a:cxn ang="0">
                  <a:pos x="171" y="602"/>
                </a:cxn>
                <a:cxn ang="0">
                  <a:pos x="112" y="555"/>
                </a:cxn>
                <a:cxn ang="0">
                  <a:pos x="61" y="495"/>
                </a:cxn>
                <a:cxn ang="0">
                  <a:pos x="24" y="421"/>
                </a:cxn>
                <a:cxn ang="0">
                  <a:pos x="28" y="409"/>
                </a:cxn>
                <a:cxn ang="0">
                  <a:pos x="44" y="379"/>
                </a:cxn>
                <a:cxn ang="0">
                  <a:pos x="69" y="332"/>
                </a:cxn>
                <a:cxn ang="0">
                  <a:pos x="107" y="276"/>
                </a:cxn>
                <a:cxn ang="0">
                  <a:pos x="153" y="212"/>
                </a:cxn>
                <a:cxn ang="0">
                  <a:pos x="213" y="144"/>
                </a:cxn>
                <a:cxn ang="0">
                  <a:pos x="282" y="78"/>
                </a:cxn>
                <a:cxn ang="0">
                  <a:pos x="363" y="17"/>
                </a:cxn>
                <a:cxn ang="0">
                  <a:pos x="366" y="4"/>
                </a:cxn>
                <a:cxn ang="0">
                  <a:pos x="358" y="0"/>
                </a:cxn>
              </a:cxnLst>
              <a:rect l="0" t="0" r="r" b="b"/>
              <a:pathLst>
                <a:path w="476" h="715">
                  <a:moveTo>
                    <a:pt x="358" y="0"/>
                  </a:moveTo>
                  <a:lnTo>
                    <a:pt x="354" y="2"/>
                  </a:lnTo>
                  <a:lnTo>
                    <a:pt x="346" y="6"/>
                  </a:lnTo>
                  <a:lnTo>
                    <a:pt x="333" y="13"/>
                  </a:lnTo>
                  <a:lnTo>
                    <a:pt x="318" y="25"/>
                  </a:lnTo>
                  <a:lnTo>
                    <a:pt x="297" y="39"/>
                  </a:lnTo>
                  <a:lnTo>
                    <a:pt x="275" y="57"/>
                  </a:lnTo>
                  <a:lnTo>
                    <a:pt x="249" y="78"/>
                  </a:lnTo>
                  <a:lnTo>
                    <a:pt x="222" y="102"/>
                  </a:lnTo>
                  <a:lnTo>
                    <a:pt x="193" y="128"/>
                  </a:lnTo>
                  <a:lnTo>
                    <a:pt x="164" y="158"/>
                  </a:lnTo>
                  <a:lnTo>
                    <a:pt x="134" y="192"/>
                  </a:lnTo>
                  <a:lnTo>
                    <a:pt x="104" y="229"/>
                  </a:lnTo>
                  <a:lnTo>
                    <a:pt x="75" y="269"/>
                  </a:lnTo>
                  <a:lnTo>
                    <a:pt x="48" y="312"/>
                  </a:lnTo>
                  <a:lnTo>
                    <a:pt x="22" y="359"/>
                  </a:lnTo>
                  <a:lnTo>
                    <a:pt x="0" y="410"/>
                  </a:lnTo>
                  <a:lnTo>
                    <a:pt x="0" y="413"/>
                  </a:lnTo>
                  <a:lnTo>
                    <a:pt x="3" y="421"/>
                  </a:lnTo>
                  <a:lnTo>
                    <a:pt x="5" y="433"/>
                  </a:lnTo>
                  <a:lnTo>
                    <a:pt x="12" y="450"/>
                  </a:lnTo>
                  <a:lnTo>
                    <a:pt x="20" y="469"/>
                  </a:lnTo>
                  <a:lnTo>
                    <a:pt x="32" y="492"/>
                  </a:lnTo>
                  <a:lnTo>
                    <a:pt x="46" y="516"/>
                  </a:lnTo>
                  <a:lnTo>
                    <a:pt x="66" y="542"/>
                  </a:lnTo>
                  <a:lnTo>
                    <a:pt x="87" y="568"/>
                  </a:lnTo>
                  <a:lnTo>
                    <a:pt x="115" y="595"/>
                  </a:lnTo>
                  <a:lnTo>
                    <a:pt x="146" y="620"/>
                  </a:lnTo>
                  <a:lnTo>
                    <a:pt x="186" y="644"/>
                  </a:lnTo>
                  <a:lnTo>
                    <a:pt x="228" y="665"/>
                  </a:lnTo>
                  <a:lnTo>
                    <a:pt x="278" y="686"/>
                  </a:lnTo>
                  <a:lnTo>
                    <a:pt x="335" y="702"/>
                  </a:lnTo>
                  <a:lnTo>
                    <a:pt x="399" y="715"/>
                  </a:lnTo>
                  <a:lnTo>
                    <a:pt x="398" y="712"/>
                  </a:lnTo>
                  <a:lnTo>
                    <a:pt x="398" y="705"/>
                  </a:lnTo>
                  <a:lnTo>
                    <a:pt x="398" y="694"/>
                  </a:lnTo>
                  <a:lnTo>
                    <a:pt x="399" y="680"/>
                  </a:lnTo>
                  <a:lnTo>
                    <a:pt x="399" y="662"/>
                  </a:lnTo>
                  <a:lnTo>
                    <a:pt x="400" y="642"/>
                  </a:lnTo>
                  <a:lnTo>
                    <a:pt x="402" y="618"/>
                  </a:lnTo>
                  <a:lnTo>
                    <a:pt x="406" y="595"/>
                  </a:lnTo>
                  <a:lnTo>
                    <a:pt x="409" y="568"/>
                  </a:lnTo>
                  <a:lnTo>
                    <a:pt x="414" y="541"/>
                  </a:lnTo>
                  <a:lnTo>
                    <a:pt x="420" y="514"/>
                  </a:lnTo>
                  <a:lnTo>
                    <a:pt x="428" y="488"/>
                  </a:lnTo>
                  <a:lnTo>
                    <a:pt x="436" y="459"/>
                  </a:lnTo>
                  <a:lnTo>
                    <a:pt x="448" y="433"/>
                  </a:lnTo>
                  <a:lnTo>
                    <a:pt x="461" y="408"/>
                  </a:lnTo>
                  <a:lnTo>
                    <a:pt x="476" y="385"/>
                  </a:lnTo>
                  <a:lnTo>
                    <a:pt x="456" y="378"/>
                  </a:lnTo>
                  <a:lnTo>
                    <a:pt x="454" y="379"/>
                  </a:lnTo>
                  <a:lnTo>
                    <a:pt x="451" y="386"/>
                  </a:lnTo>
                  <a:lnTo>
                    <a:pt x="446" y="395"/>
                  </a:lnTo>
                  <a:lnTo>
                    <a:pt x="440" y="408"/>
                  </a:lnTo>
                  <a:lnTo>
                    <a:pt x="432" y="423"/>
                  </a:lnTo>
                  <a:lnTo>
                    <a:pt x="423" y="443"/>
                  </a:lnTo>
                  <a:lnTo>
                    <a:pt x="414" y="463"/>
                  </a:lnTo>
                  <a:lnTo>
                    <a:pt x="407" y="488"/>
                  </a:lnTo>
                  <a:lnTo>
                    <a:pt x="398" y="511"/>
                  </a:lnTo>
                  <a:lnTo>
                    <a:pt x="391" y="537"/>
                  </a:lnTo>
                  <a:lnTo>
                    <a:pt x="384" y="562"/>
                  </a:lnTo>
                  <a:lnTo>
                    <a:pt x="380" y="590"/>
                  </a:lnTo>
                  <a:lnTo>
                    <a:pt x="375" y="616"/>
                  </a:lnTo>
                  <a:lnTo>
                    <a:pt x="375" y="643"/>
                  </a:lnTo>
                  <a:lnTo>
                    <a:pt x="377" y="669"/>
                  </a:lnTo>
                  <a:lnTo>
                    <a:pt x="381" y="694"/>
                  </a:lnTo>
                  <a:lnTo>
                    <a:pt x="378" y="693"/>
                  </a:lnTo>
                  <a:lnTo>
                    <a:pt x="368" y="691"/>
                  </a:lnTo>
                  <a:lnTo>
                    <a:pt x="353" y="686"/>
                  </a:lnTo>
                  <a:lnTo>
                    <a:pt x="336" y="681"/>
                  </a:lnTo>
                  <a:lnTo>
                    <a:pt x="312" y="673"/>
                  </a:lnTo>
                  <a:lnTo>
                    <a:pt x="288" y="664"/>
                  </a:lnTo>
                  <a:lnTo>
                    <a:pt x="260" y="652"/>
                  </a:lnTo>
                  <a:lnTo>
                    <a:pt x="232" y="639"/>
                  </a:lnTo>
                  <a:lnTo>
                    <a:pt x="201" y="622"/>
                  </a:lnTo>
                  <a:lnTo>
                    <a:pt x="171" y="602"/>
                  </a:lnTo>
                  <a:lnTo>
                    <a:pt x="141" y="580"/>
                  </a:lnTo>
                  <a:lnTo>
                    <a:pt x="112" y="555"/>
                  </a:lnTo>
                  <a:lnTo>
                    <a:pt x="84" y="526"/>
                  </a:lnTo>
                  <a:lnTo>
                    <a:pt x="61" y="495"/>
                  </a:lnTo>
                  <a:lnTo>
                    <a:pt x="40" y="459"/>
                  </a:lnTo>
                  <a:lnTo>
                    <a:pt x="24" y="421"/>
                  </a:lnTo>
                  <a:lnTo>
                    <a:pt x="24" y="417"/>
                  </a:lnTo>
                  <a:lnTo>
                    <a:pt x="28" y="409"/>
                  </a:lnTo>
                  <a:lnTo>
                    <a:pt x="34" y="395"/>
                  </a:lnTo>
                  <a:lnTo>
                    <a:pt x="44" y="379"/>
                  </a:lnTo>
                  <a:lnTo>
                    <a:pt x="54" y="357"/>
                  </a:lnTo>
                  <a:lnTo>
                    <a:pt x="69" y="332"/>
                  </a:lnTo>
                  <a:lnTo>
                    <a:pt x="86" y="305"/>
                  </a:lnTo>
                  <a:lnTo>
                    <a:pt x="107" y="276"/>
                  </a:lnTo>
                  <a:lnTo>
                    <a:pt x="128" y="243"/>
                  </a:lnTo>
                  <a:lnTo>
                    <a:pt x="153" y="212"/>
                  </a:lnTo>
                  <a:lnTo>
                    <a:pt x="181" y="178"/>
                  </a:lnTo>
                  <a:lnTo>
                    <a:pt x="213" y="144"/>
                  </a:lnTo>
                  <a:lnTo>
                    <a:pt x="246" y="110"/>
                  </a:lnTo>
                  <a:lnTo>
                    <a:pt x="282" y="78"/>
                  </a:lnTo>
                  <a:lnTo>
                    <a:pt x="321" y="46"/>
                  </a:lnTo>
                  <a:lnTo>
                    <a:pt x="363" y="17"/>
                  </a:lnTo>
                  <a:lnTo>
                    <a:pt x="368" y="9"/>
                  </a:lnTo>
                  <a:lnTo>
                    <a:pt x="366" y="4"/>
                  </a:lnTo>
                  <a:lnTo>
                    <a:pt x="360" y="0"/>
                  </a:lnTo>
                  <a:lnTo>
                    <a:pt x="358" y="0"/>
                  </a:lnTo>
                  <a:lnTo>
                    <a:pt x="358" y="0"/>
                  </a:lnTo>
                  <a:close/>
                </a:path>
              </a:pathLst>
            </a:custGeom>
            <a:solidFill>
              <a:srgbClr val="000000"/>
            </a:solidFill>
            <a:ln w="9525">
              <a:noFill/>
              <a:round/>
            </a:ln>
          </p:spPr>
          <p:txBody>
            <a:bodyPr/>
            <a:lstStyle/>
            <a:p>
              <a:endParaRPr lang="en-US"/>
            </a:p>
          </p:txBody>
        </p:sp>
        <p:sp>
          <p:nvSpPr>
            <p:cNvPr id="356484" name="Freeform 132"/>
            <p:cNvSpPr/>
            <p:nvPr/>
          </p:nvSpPr>
          <p:spPr bwMode="auto">
            <a:xfrm>
              <a:off x="4725" y="3623"/>
              <a:ext cx="159" cy="234"/>
            </a:xfrm>
            <a:custGeom>
              <a:avLst/>
              <a:gdLst/>
              <a:ahLst/>
              <a:cxnLst>
                <a:cxn ang="0">
                  <a:pos x="6" y="2"/>
                </a:cxn>
                <a:cxn ang="0">
                  <a:pos x="3" y="25"/>
                </a:cxn>
                <a:cxn ang="0">
                  <a:pos x="1" y="67"/>
                </a:cxn>
                <a:cxn ang="0">
                  <a:pos x="0" y="122"/>
                </a:cxn>
                <a:cxn ang="0">
                  <a:pos x="3" y="186"/>
                </a:cxn>
                <a:cxn ang="0">
                  <a:pos x="14" y="255"/>
                </a:cxn>
                <a:cxn ang="0">
                  <a:pos x="33" y="321"/>
                </a:cxn>
                <a:cxn ang="0">
                  <a:pos x="63" y="384"/>
                </a:cxn>
                <a:cxn ang="0">
                  <a:pos x="319" y="467"/>
                </a:cxn>
                <a:cxn ang="0">
                  <a:pos x="317" y="456"/>
                </a:cxn>
                <a:cxn ang="0">
                  <a:pos x="313" y="426"/>
                </a:cxn>
                <a:cxn ang="0">
                  <a:pos x="307" y="384"/>
                </a:cxn>
                <a:cxn ang="0">
                  <a:pos x="303" y="336"/>
                </a:cxn>
                <a:cxn ang="0">
                  <a:pos x="297" y="285"/>
                </a:cxn>
                <a:cxn ang="0">
                  <a:pos x="293" y="240"/>
                </a:cxn>
                <a:cxn ang="0">
                  <a:pos x="290" y="202"/>
                </a:cxn>
                <a:cxn ang="0">
                  <a:pos x="291" y="182"/>
                </a:cxn>
                <a:cxn ang="0">
                  <a:pos x="266" y="180"/>
                </a:cxn>
                <a:cxn ang="0">
                  <a:pos x="268" y="197"/>
                </a:cxn>
                <a:cxn ang="0">
                  <a:pos x="270" y="229"/>
                </a:cxn>
                <a:cxn ang="0">
                  <a:pos x="275" y="270"/>
                </a:cxn>
                <a:cxn ang="0">
                  <a:pos x="279" y="315"/>
                </a:cxn>
                <a:cxn ang="0">
                  <a:pos x="284" y="359"/>
                </a:cxn>
                <a:cxn ang="0">
                  <a:pos x="289" y="396"/>
                </a:cxn>
                <a:cxn ang="0">
                  <a:pos x="293" y="423"/>
                </a:cxn>
                <a:cxn ang="0">
                  <a:pos x="292" y="431"/>
                </a:cxn>
                <a:cxn ang="0">
                  <a:pos x="276" y="428"/>
                </a:cxn>
                <a:cxn ang="0">
                  <a:pos x="249" y="421"/>
                </a:cxn>
                <a:cxn ang="0">
                  <a:pos x="215" y="414"/>
                </a:cxn>
                <a:cxn ang="0">
                  <a:pos x="179" y="405"/>
                </a:cxn>
                <a:cxn ang="0">
                  <a:pos x="144" y="397"/>
                </a:cxn>
                <a:cxn ang="0">
                  <a:pos x="114" y="390"/>
                </a:cxn>
                <a:cxn ang="0">
                  <a:pos x="98" y="383"/>
                </a:cxn>
                <a:cxn ang="0">
                  <a:pos x="93" y="381"/>
                </a:cxn>
                <a:cxn ang="0">
                  <a:pos x="86" y="366"/>
                </a:cxn>
                <a:cxn ang="0">
                  <a:pos x="76" y="340"/>
                </a:cxn>
                <a:cxn ang="0">
                  <a:pos x="62" y="303"/>
                </a:cxn>
                <a:cxn ang="0">
                  <a:pos x="49" y="256"/>
                </a:cxn>
                <a:cxn ang="0">
                  <a:pos x="36" y="200"/>
                </a:cxn>
                <a:cxn ang="0">
                  <a:pos x="28" y="136"/>
                </a:cxn>
                <a:cxn ang="0">
                  <a:pos x="27" y="65"/>
                </a:cxn>
                <a:cxn ang="0">
                  <a:pos x="7" y="0"/>
                </a:cxn>
              </a:cxnLst>
              <a:rect l="0" t="0" r="r" b="b"/>
              <a:pathLst>
                <a:path w="319" h="467">
                  <a:moveTo>
                    <a:pt x="7" y="0"/>
                  </a:moveTo>
                  <a:lnTo>
                    <a:pt x="6" y="2"/>
                  </a:lnTo>
                  <a:lnTo>
                    <a:pt x="5" y="12"/>
                  </a:lnTo>
                  <a:lnTo>
                    <a:pt x="3" y="25"/>
                  </a:lnTo>
                  <a:lnTo>
                    <a:pt x="2" y="44"/>
                  </a:lnTo>
                  <a:lnTo>
                    <a:pt x="1" y="67"/>
                  </a:lnTo>
                  <a:lnTo>
                    <a:pt x="0" y="93"/>
                  </a:lnTo>
                  <a:lnTo>
                    <a:pt x="0" y="122"/>
                  </a:lnTo>
                  <a:lnTo>
                    <a:pt x="2" y="154"/>
                  </a:lnTo>
                  <a:lnTo>
                    <a:pt x="3" y="186"/>
                  </a:lnTo>
                  <a:lnTo>
                    <a:pt x="8" y="221"/>
                  </a:lnTo>
                  <a:lnTo>
                    <a:pt x="14" y="255"/>
                  </a:lnTo>
                  <a:lnTo>
                    <a:pt x="23" y="290"/>
                  </a:lnTo>
                  <a:lnTo>
                    <a:pt x="33" y="321"/>
                  </a:lnTo>
                  <a:lnTo>
                    <a:pt x="47" y="354"/>
                  </a:lnTo>
                  <a:lnTo>
                    <a:pt x="63" y="384"/>
                  </a:lnTo>
                  <a:lnTo>
                    <a:pt x="84" y="412"/>
                  </a:lnTo>
                  <a:lnTo>
                    <a:pt x="319" y="467"/>
                  </a:lnTo>
                  <a:lnTo>
                    <a:pt x="318" y="464"/>
                  </a:lnTo>
                  <a:lnTo>
                    <a:pt x="317" y="456"/>
                  </a:lnTo>
                  <a:lnTo>
                    <a:pt x="314" y="443"/>
                  </a:lnTo>
                  <a:lnTo>
                    <a:pt x="313" y="426"/>
                  </a:lnTo>
                  <a:lnTo>
                    <a:pt x="310" y="405"/>
                  </a:lnTo>
                  <a:lnTo>
                    <a:pt x="307" y="384"/>
                  </a:lnTo>
                  <a:lnTo>
                    <a:pt x="305" y="360"/>
                  </a:lnTo>
                  <a:lnTo>
                    <a:pt x="303" y="336"/>
                  </a:lnTo>
                  <a:lnTo>
                    <a:pt x="299" y="310"/>
                  </a:lnTo>
                  <a:lnTo>
                    <a:pt x="297" y="285"/>
                  </a:lnTo>
                  <a:lnTo>
                    <a:pt x="294" y="261"/>
                  </a:lnTo>
                  <a:lnTo>
                    <a:pt x="293" y="240"/>
                  </a:lnTo>
                  <a:lnTo>
                    <a:pt x="291" y="218"/>
                  </a:lnTo>
                  <a:lnTo>
                    <a:pt x="290" y="202"/>
                  </a:lnTo>
                  <a:lnTo>
                    <a:pt x="290" y="189"/>
                  </a:lnTo>
                  <a:lnTo>
                    <a:pt x="291" y="182"/>
                  </a:lnTo>
                  <a:lnTo>
                    <a:pt x="266" y="178"/>
                  </a:lnTo>
                  <a:lnTo>
                    <a:pt x="266" y="180"/>
                  </a:lnTo>
                  <a:lnTo>
                    <a:pt x="266" y="187"/>
                  </a:lnTo>
                  <a:lnTo>
                    <a:pt x="268" y="197"/>
                  </a:lnTo>
                  <a:lnTo>
                    <a:pt x="269" y="213"/>
                  </a:lnTo>
                  <a:lnTo>
                    <a:pt x="270" y="229"/>
                  </a:lnTo>
                  <a:lnTo>
                    <a:pt x="272" y="249"/>
                  </a:lnTo>
                  <a:lnTo>
                    <a:pt x="275" y="270"/>
                  </a:lnTo>
                  <a:lnTo>
                    <a:pt x="278" y="293"/>
                  </a:lnTo>
                  <a:lnTo>
                    <a:pt x="279" y="315"/>
                  </a:lnTo>
                  <a:lnTo>
                    <a:pt x="282" y="338"/>
                  </a:lnTo>
                  <a:lnTo>
                    <a:pt x="284" y="359"/>
                  </a:lnTo>
                  <a:lnTo>
                    <a:pt x="287" y="380"/>
                  </a:lnTo>
                  <a:lnTo>
                    <a:pt x="289" y="396"/>
                  </a:lnTo>
                  <a:lnTo>
                    <a:pt x="291" y="411"/>
                  </a:lnTo>
                  <a:lnTo>
                    <a:pt x="293" y="423"/>
                  </a:lnTo>
                  <a:lnTo>
                    <a:pt x="296" y="432"/>
                  </a:lnTo>
                  <a:lnTo>
                    <a:pt x="292" y="431"/>
                  </a:lnTo>
                  <a:lnTo>
                    <a:pt x="286" y="430"/>
                  </a:lnTo>
                  <a:lnTo>
                    <a:pt x="276" y="428"/>
                  </a:lnTo>
                  <a:lnTo>
                    <a:pt x="264" y="425"/>
                  </a:lnTo>
                  <a:lnTo>
                    <a:pt x="249" y="421"/>
                  </a:lnTo>
                  <a:lnTo>
                    <a:pt x="232" y="417"/>
                  </a:lnTo>
                  <a:lnTo>
                    <a:pt x="215" y="414"/>
                  </a:lnTo>
                  <a:lnTo>
                    <a:pt x="197" y="410"/>
                  </a:lnTo>
                  <a:lnTo>
                    <a:pt x="179" y="405"/>
                  </a:lnTo>
                  <a:lnTo>
                    <a:pt x="161" y="401"/>
                  </a:lnTo>
                  <a:lnTo>
                    <a:pt x="144" y="397"/>
                  </a:lnTo>
                  <a:lnTo>
                    <a:pt x="128" y="394"/>
                  </a:lnTo>
                  <a:lnTo>
                    <a:pt x="114" y="390"/>
                  </a:lnTo>
                  <a:lnTo>
                    <a:pt x="105" y="387"/>
                  </a:lnTo>
                  <a:lnTo>
                    <a:pt x="98" y="383"/>
                  </a:lnTo>
                  <a:lnTo>
                    <a:pt x="96" y="383"/>
                  </a:lnTo>
                  <a:lnTo>
                    <a:pt x="93" y="381"/>
                  </a:lnTo>
                  <a:lnTo>
                    <a:pt x="91" y="375"/>
                  </a:lnTo>
                  <a:lnTo>
                    <a:pt x="86" y="366"/>
                  </a:lnTo>
                  <a:lnTo>
                    <a:pt x="83" y="355"/>
                  </a:lnTo>
                  <a:lnTo>
                    <a:pt x="76" y="340"/>
                  </a:lnTo>
                  <a:lnTo>
                    <a:pt x="69" y="324"/>
                  </a:lnTo>
                  <a:lnTo>
                    <a:pt x="62" y="303"/>
                  </a:lnTo>
                  <a:lnTo>
                    <a:pt x="56" y="282"/>
                  </a:lnTo>
                  <a:lnTo>
                    <a:pt x="49" y="256"/>
                  </a:lnTo>
                  <a:lnTo>
                    <a:pt x="42" y="229"/>
                  </a:lnTo>
                  <a:lnTo>
                    <a:pt x="36" y="200"/>
                  </a:lnTo>
                  <a:lnTo>
                    <a:pt x="33" y="169"/>
                  </a:lnTo>
                  <a:lnTo>
                    <a:pt x="28" y="136"/>
                  </a:lnTo>
                  <a:lnTo>
                    <a:pt x="27" y="102"/>
                  </a:lnTo>
                  <a:lnTo>
                    <a:pt x="27" y="65"/>
                  </a:lnTo>
                  <a:lnTo>
                    <a:pt x="31" y="30"/>
                  </a:lnTo>
                  <a:lnTo>
                    <a:pt x="7" y="0"/>
                  </a:lnTo>
                  <a:lnTo>
                    <a:pt x="7" y="0"/>
                  </a:lnTo>
                  <a:close/>
                </a:path>
              </a:pathLst>
            </a:custGeom>
            <a:solidFill>
              <a:srgbClr val="1A1A1A"/>
            </a:solidFill>
            <a:ln w="9525">
              <a:noFill/>
              <a:round/>
            </a:ln>
          </p:spPr>
          <p:txBody>
            <a:bodyPr/>
            <a:lstStyle/>
            <a:p>
              <a:endParaRPr lang="en-US"/>
            </a:p>
          </p:txBody>
        </p:sp>
        <p:sp>
          <p:nvSpPr>
            <p:cNvPr id="356485" name="Freeform 133"/>
            <p:cNvSpPr/>
            <p:nvPr/>
          </p:nvSpPr>
          <p:spPr bwMode="auto">
            <a:xfrm>
              <a:off x="4875" y="3580"/>
              <a:ext cx="84" cy="258"/>
            </a:xfrm>
            <a:custGeom>
              <a:avLst/>
              <a:gdLst/>
              <a:ahLst/>
              <a:cxnLst>
                <a:cxn ang="0">
                  <a:pos x="96" y="0"/>
                </a:cxn>
                <a:cxn ang="0">
                  <a:pos x="96" y="3"/>
                </a:cxn>
                <a:cxn ang="0">
                  <a:pos x="96" y="14"/>
                </a:cxn>
                <a:cxn ang="0">
                  <a:pos x="96" y="31"/>
                </a:cxn>
                <a:cxn ang="0">
                  <a:pos x="98" y="56"/>
                </a:cxn>
                <a:cxn ang="0">
                  <a:pos x="98" y="84"/>
                </a:cxn>
                <a:cxn ang="0">
                  <a:pos x="102" y="118"/>
                </a:cxn>
                <a:cxn ang="0">
                  <a:pos x="104" y="154"/>
                </a:cxn>
                <a:cxn ang="0">
                  <a:pos x="109" y="194"/>
                </a:cxn>
                <a:cxn ang="0">
                  <a:pos x="112" y="234"/>
                </a:cxn>
                <a:cxn ang="0">
                  <a:pos x="117" y="276"/>
                </a:cxn>
                <a:cxn ang="0">
                  <a:pos x="123" y="320"/>
                </a:cxn>
                <a:cxn ang="0">
                  <a:pos x="131" y="363"/>
                </a:cxn>
                <a:cxn ang="0">
                  <a:pos x="138" y="404"/>
                </a:cxn>
                <a:cxn ang="0">
                  <a:pos x="148" y="443"/>
                </a:cxn>
                <a:cxn ang="0">
                  <a:pos x="156" y="481"/>
                </a:cxn>
                <a:cxn ang="0">
                  <a:pos x="167" y="515"/>
                </a:cxn>
                <a:cxn ang="0">
                  <a:pos x="166" y="515"/>
                </a:cxn>
                <a:cxn ang="0">
                  <a:pos x="162" y="515"/>
                </a:cxn>
                <a:cxn ang="0">
                  <a:pos x="156" y="515"/>
                </a:cxn>
                <a:cxn ang="0">
                  <a:pos x="149" y="515"/>
                </a:cxn>
                <a:cxn ang="0">
                  <a:pos x="137" y="515"/>
                </a:cxn>
                <a:cxn ang="0">
                  <a:pos x="127" y="515"/>
                </a:cxn>
                <a:cxn ang="0">
                  <a:pos x="114" y="515"/>
                </a:cxn>
                <a:cxn ang="0">
                  <a:pos x="102" y="516"/>
                </a:cxn>
                <a:cxn ang="0">
                  <a:pos x="87" y="515"/>
                </a:cxn>
                <a:cxn ang="0">
                  <a:pos x="73" y="515"/>
                </a:cxn>
                <a:cxn ang="0">
                  <a:pos x="59" y="515"/>
                </a:cxn>
                <a:cxn ang="0">
                  <a:pos x="46" y="515"/>
                </a:cxn>
                <a:cxn ang="0">
                  <a:pos x="32" y="512"/>
                </a:cxn>
                <a:cxn ang="0">
                  <a:pos x="20" y="511"/>
                </a:cxn>
                <a:cxn ang="0">
                  <a:pos x="10" y="509"/>
                </a:cxn>
                <a:cxn ang="0">
                  <a:pos x="0" y="508"/>
                </a:cxn>
                <a:cxn ang="0">
                  <a:pos x="0" y="489"/>
                </a:cxn>
                <a:cxn ang="0">
                  <a:pos x="144" y="501"/>
                </a:cxn>
                <a:cxn ang="0">
                  <a:pos x="142" y="497"/>
                </a:cxn>
                <a:cxn ang="0">
                  <a:pos x="139" y="487"/>
                </a:cxn>
                <a:cxn ang="0">
                  <a:pos x="135" y="470"/>
                </a:cxn>
                <a:cxn ang="0">
                  <a:pos x="131" y="450"/>
                </a:cxn>
                <a:cxn ang="0">
                  <a:pos x="124" y="425"/>
                </a:cxn>
                <a:cxn ang="0">
                  <a:pos x="118" y="396"/>
                </a:cxn>
                <a:cxn ang="0">
                  <a:pos x="111" y="363"/>
                </a:cxn>
                <a:cxn ang="0">
                  <a:pos x="105" y="329"/>
                </a:cxn>
                <a:cxn ang="0">
                  <a:pos x="98" y="290"/>
                </a:cxn>
                <a:cxn ang="0">
                  <a:pos x="91" y="252"/>
                </a:cxn>
                <a:cxn ang="0">
                  <a:pos x="86" y="211"/>
                </a:cxn>
                <a:cxn ang="0">
                  <a:pos x="82" y="171"/>
                </a:cxn>
                <a:cxn ang="0">
                  <a:pos x="79" y="132"/>
                </a:cxn>
                <a:cxn ang="0">
                  <a:pos x="77" y="93"/>
                </a:cxn>
                <a:cxn ang="0">
                  <a:pos x="77" y="55"/>
                </a:cxn>
                <a:cxn ang="0">
                  <a:pos x="82" y="21"/>
                </a:cxn>
                <a:cxn ang="0">
                  <a:pos x="96" y="0"/>
                </a:cxn>
                <a:cxn ang="0">
                  <a:pos x="96" y="0"/>
                </a:cxn>
              </a:cxnLst>
              <a:rect l="0" t="0" r="r" b="b"/>
              <a:pathLst>
                <a:path w="167" h="516">
                  <a:moveTo>
                    <a:pt x="96" y="0"/>
                  </a:moveTo>
                  <a:lnTo>
                    <a:pt x="96" y="3"/>
                  </a:lnTo>
                  <a:lnTo>
                    <a:pt x="96" y="14"/>
                  </a:lnTo>
                  <a:lnTo>
                    <a:pt x="96" y="31"/>
                  </a:lnTo>
                  <a:lnTo>
                    <a:pt x="98" y="56"/>
                  </a:lnTo>
                  <a:lnTo>
                    <a:pt x="98" y="84"/>
                  </a:lnTo>
                  <a:lnTo>
                    <a:pt x="102" y="118"/>
                  </a:lnTo>
                  <a:lnTo>
                    <a:pt x="104" y="154"/>
                  </a:lnTo>
                  <a:lnTo>
                    <a:pt x="109" y="194"/>
                  </a:lnTo>
                  <a:lnTo>
                    <a:pt x="112" y="234"/>
                  </a:lnTo>
                  <a:lnTo>
                    <a:pt x="117" y="276"/>
                  </a:lnTo>
                  <a:lnTo>
                    <a:pt x="123" y="320"/>
                  </a:lnTo>
                  <a:lnTo>
                    <a:pt x="131" y="363"/>
                  </a:lnTo>
                  <a:lnTo>
                    <a:pt x="138" y="404"/>
                  </a:lnTo>
                  <a:lnTo>
                    <a:pt x="148" y="443"/>
                  </a:lnTo>
                  <a:lnTo>
                    <a:pt x="156" y="481"/>
                  </a:lnTo>
                  <a:lnTo>
                    <a:pt x="167" y="515"/>
                  </a:lnTo>
                  <a:lnTo>
                    <a:pt x="166" y="515"/>
                  </a:lnTo>
                  <a:lnTo>
                    <a:pt x="162" y="515"/>
                  </a:lnTo>
                  <a:lnTo>
                    <a:pt x="156" y="515"/>
                  </a:lnTo>
                  <a:lnTo>
                    <a:pt x="149" y="515"/>
                  </a:lnTo>
                  <a:lnTo>
                    <a:pt x="137" y="515"/>
                  </a:lnTo>
                  <a:lnTo>
                    <a:pt x="127" y="515"/>
                  </a:lnTo>
                  <a:lnTo>
                    <a:pt x="114" y="515"/>
                  </a:lnTo>
                  <a:lnTo>
                    <a:pt x="102" y="516"/>
                  </a:lnTo>
                  <a:lnTo>
                    <a:pt x="87" y="515"/>
                  </a:lnTo>
                  <a:lnTo>
                    <a:pt x="73" y="515"/>
                  </a:lnTo>
                  <a:lnTo>
                    <a:pt x="59" y="515"/>
                  </a:lnTo>
                  <a:lnTo>
                    <a:pt x="46" y="515"/>
                  </a:lnTo>
                  <a:lnTo>
                    <a:pt x="32" y="512"/>
                  </a:lnTo>
                  <a:lnTo>
                    <a:pt x="20" y="511"/>
                  </a:lnTo>
                  <a:lnTo>
                    <a:pt x="10" y="509"/>
                  </a:lnTo>
                  <a:lnTo>
                    <a:pt x="0" y="508"/>
                  </a:lnTo>
                  <a:lnTo>
                    <a:pt x="0" y="489"/>
                  </a:lnTo>
                  <a:lnTo>
                    <a:pt x="144" y="501"/>
                  </a:lnTo>
                  <a:lnTo>
                    <a:pt x="142" y="497"/>
                  </a:lnTo>
                  <a:lnTo>
                    <a:pt x="139" y="487"/>
                  </a:lnTo>
                  <a:lnTo>
                    <a:pt x="135" y="470"/>
                  </a:lnTo>
                  <a:lnTo>
                    <a:pt x="131" y="450"/>
                  </a:lnTo>
                  <a:lnTo>
                    <a:pt x="124" y="425"/>
                  </a:lnTo>
                  <a:lnTo>
                    <a:pt x="118" y="396"/>
                  </a:lnTo>
                  <a:lnTo>
                    <a:pt x="111" y="363"/>
                  </a:lnTo>
                  <a:lnTo>
                    <a:pt x="105" y="329"/>
                  </a:lnTo>
                  <a:lnTo>
                    <a:pt x="98" y="290"/>
                  </a:lnTo>
                  <a:lnTo>
                    <a:pt x="91" y="252"/>
                  </a:lnTo>
                  <a:lnTo>
                    <a:pt x="86" y="211"/>
                  </a:lnTo>
                  <a:lnTo>
                    <a:pt x="82" y="171"/>
                  </a:lnTo>
                  <a:lnTo>
                    <a:pt x="79" y="132"/>
                  </a:lnTo>
                  <a:lnTo>
                    <a:pt x="77" y="93"/>
                  </a:lnTo>
                  <a:lnTo>
                    <a:pt x="77" y="55"/>
                  </a:lnTo>
                  <a:lnTo>
                    <a:pt x="82" y="21"/>
                  </a:lnTo>
                  <a:lnTo>
                    <a:pt x="96" y="0"/>
                  </a:lnTo>
                  <a:lnTo>
                    <a:pt x="96" y="0"/>
                  </a:lnTo>
                  <a:close/>
                </a:path>
              </a:pathLst>
            </a:custGeom>
            <a:solidFill>
              <a:srgbClr val="1A1A1A"/>
            </a:solidFill>
            <a:ln w="9525">
              <a:noFill/>
              <a:round/>
            </a:ln>
          </p:spPr>
          <p:txBody>
            <a:bodyPr/>
            <a:lstStyle/>
            <a:p>
              <a:endParaRPr lang="en-US"/>
            </a:p>
          </p:txBody>
        </p:sp>
        <p:sp>
          <p:nvSpPr>
            <p:cNvPr id="356486" name="Freeform 134"/>
            <p:cNvSpPr/>
            <p:nvPr/>
          </p:nvSpPr>
          <p:spPr bwMode="auto">
            <a:xfrm>
              <a:off x="4918" y="3559"/>
              <a:ext cx="39" cy="129"/>
            </a:xfrm>
            <a:custGeom>
              <a:avLst/>
              <a:gdLst/>
              <a:ahLst/>
              <a:cxnLst>
                <a:cxn ang="0">
                  <a:pos x="77" y="0"/>
                </a:cxn>
                <a:cxn ang="0">
                  <a:pos x="75" y="1"/>
                </a:cxn>
                <a:cxn ang="0">
                  <a:pos x="73" y="8"/>
                </a:cxn>
                <a:cxn ang="0">
                  <a:pos x="69" y="17"/>
                </a:cxn>
                <a:cxn ang="0">
                  <a:pos x="66" y="31"/>
                </a:cxn>
                <a:cxn ang="0">
                  <a:pos x="61" y="46"/>
                </a:cxn>
                <a:cxn ang="0">
                  <a:pos x="56" y="65"/>
                </a:cxn>
                <a:cxn ang="0">
                  <a:pos x="50" y="85"/>
                </a:cxn>
                <a:cxn ang="0">
                  <a:pos x="44" y="107"/>
                </a:cxn>
                <a:cxn ang="0">
                  <a:pos x="37" y="128"/>
                </a:cxn>
                <a:cxn ang="0">
                  <a:pos x="31" y="150"/>
                </a:cxn>
                <a:cxn ang="0">
                  <a:pos x="25" y="171"/>
                </a:cxn>
                <a:cxn ang="0">
                  <a:pos x="21" y="194"/>
                </a:cxn>
                <a:cxn ang="0">
                  <a:pos x="16" y="212"/>
                </a:cxn>
                <a:cxn ang="0">
                  <a:pos x="14" y="230"/>
                </a:cxn>
                <a:cxn ang="0">
                  <a:pos x="11" y="244"/>
                </a:cxn>
                <a:cxn ang="0">
                  <a:pos x="11" y="257"/>
                </a:cxn>
                <a:cxn ang="0">
                  <a:pos x="0" y="232"/>
                </a:cxn>
                <a:cxn ang="0">
                  <a:pos x="7" y="160"/>
                </a:cxn>
                <a:cxn ang="0">
                  <a:pos x="7" y="157"/>
                </a:cxn>
                <a:cxn ang="0">
                  <a:pos x="8" y="153"/>
                </a:cxn>
                <a:cxn ang="0">
                  <a:pos x="9" y="146"/>
                </a:cxn>
                <a:cxn ang="0">
                  <a:pos x="13" y="136"/>
                </a:cxn>
                <a:cxn ang="0">
                  <a:pos x="15" y="125"/>
                </a:cxn>
                <a:cxn ang="0">
                  <a:pos x="18" y="112"/>
                </a:cxn>
                <a:cxn ang="0">
                  <a:pos x="23" y="98"/>
                </a:cxn>
                <a:cxn ang="0">
                  <a:pos x="28" y="85"/>
                </a:cxn>
                <a:cxn ang="0">
                  <a:pos x="31" y="70"/>
                </a:cxn>
                <a:cxn ang="0">
                  <a:pos x="36" y="56"/>
                </a:cxn>
                <a:cxn ang="0">
                  <a:pos x="40" y="42"/>
                </a:cxn>
                <a:cxn ang="0">
                  <a:pos x="44" y="30"/>
                </a:cxn>
                <a:cxn ang="0">
                  <a:pos x="48" y="18"/>
                </a:cxn>
                <a:cxn ang="0">
                  <a:pos x="51" y="10"/>
                </a:cxn>
                <a:cxn ang="0">
                  <a:pos x="54" y="3"/>
                </a:cxn>
                <a:cxn ang="0">
                  <a:pos x="57" y="0"/>
                </a:cxn>
                <a:cxn ang="0">
                  <a:pos x="77" y="0"/>
                </a:cxn>
                <a:cxn ang="0">
                  <a:pos x="77" y="0"/>
                </a:cxn>
              </a:cxnLst>
              <a:rect l="0" t="0" r="r" b="b"/>
              <a:pathLst>
                <a:path w="77" h="257">
                  <a:moveTo>
                    <a:pt x="77" y="0"/>
                  </a:moveTo>
                  <a:lnTo>
                    <a:pt x="75" y="1"/>
                  </a:lnTo>
                  <a:lnTo>
                    <a:pt x="73" y="8"/>
                  </a:lnTo>
                  <a:lnTo>
                    <a:pt x="69" y="17"/>
                  </a:lnTo>
                  <a:lnTo>
                    <a:pt x="66" y="31"/>
                  </a:lnTo>
                  <a:lnTo>
                    <a:pt x="61" y="46"/>
                  </a:lnTo>
                  <a:lnTo>
                    <a:pt x="56" y="65"/>
                  </a:lnTo>
                  <a:lnTo>
                    <a:pt x="50" y="85"/>
                  </a:lnTo>
                  <a:lnTo>
                    <a:pt x="44" y="107"/>
                  </a:lnTo>
                  <a:lnTo>
                    <a:pt x="37" y="128"/>
                  </a:lnTo>
                  <a:lnTo>
                    <a:pt x="31" y="150"/>
                  </a:lnTo>
                  <a:lnTo>
                    <a:pt x="25" y="171"/>
                  </a:lnTo>
                  <a:lnTo>
                    <a:pt x="21" y="194"/>
                  </a:lnTo>
                  <a:lnTo>
                    <a:pt x="16" y="212"/>
                  </a:lnTo>
                  <a:lnTo>
                    <a:pt x="14" y="230"/>
                  </a:lnTo>
                  <a:lnTo>
                    <a:pt x="11" y="244"/>
                  </a:lnTo>
                  <a:lnTo>
                    <a:pt x="11" y="257"/>
                  </a:lnTo>
                  <a:lnTo>
                    <a:pt x="0" y="232"/>
                  </a:lnTo>
                  <a:lnTo>
                    <a:pt x="7" y="160"/>
                  </a:lnTo>
                  <a:lnTo>
                    <a:pt x="7" y="157"/>
                  </a:lnTo>
                  <a:lnTo>
                    <a:pt x="8" y="153"/>
                  </a:lnTo>
                  <a:lnTo>
                    <a:pt x="9" y="146"/>
                  </a:lnTo>
                  <a:lnTo>
                    <a:pt x="13" y="136"/>
                  </a:lnTo>
                  <a:lnTo>
                    <a:pt x="15" y="125"/>
                  </a:lnTo>
                  <a:lnTo>
                    <a:pt x="18" y="112"/>
                  </a:lnTo>
                  <a:lnTo>
                    <a:pt x="23" y="98"/>
                  </a:lnTo>
                  <a:lnTo>
                    <a:pt x="28" y="85"/>
                  </a:lnTo>
                  <a:lnTo>
                    <a:pt x="31" y="70"/>
                  </a:lnTo>
                  <a:lnTo>
                    <a:pt x="36" y="56"/>
                  </a:lnTo>
                  <a:lnTo>
                    <a:pt x="40" y="42"/>
                  </a:lnTo>
                  <a:lnTo>
                    <a:pt x="44" y="30"/>
                  </a:lnTo>
                  <a:lnTo>
                    <a:pt x="48" y="18"/>
                  </a:lnTo>
                  <a:lnTo>
                    <a:pt x="51" y="10"/>
                  </a:lnTo>
                  <a:lnTo>
                    <a:pt x="54" y="3"/>
                  </a:lnTo>
                  <a:lnTo>
                    <a:pt x="57" y="0"/>
                  </a:lnTo>
                  <a:lnTo>
                    <a:pt x="77" y="0"/>
                  </a:lnTo>
                  <a:lnTo>
                    <a:pt x="77" y="0"/>
                  </a:lnTo>
                  <a:close/>
                </a:path>
              </a:pathLst>
            </a:custGeom>
            <a:solidFill>
              <a:srgbClr val="1A1A1A"/>
            </a:solidFill>
            <a:ln w="9525">
              <a:noFill/>
              <a:round/>
            </a:ln>
          </p:spPr>
          <p:txBody>
            <a:bodyPr/>
            <a:lstStyle/>
            <a:p>
              <a:endParaRPr lang="en-US"/>
            </a:p>
          </p:txBody>
        </p:sp>
        <p:sp>
          <p:nvSpPr>
            <p:cNvPr id="356487" name="Freeform 135"/>
            <p:cNvSpPr/>
            <p:nvPr/>
          </p:nvSpPr>
          <p:spPr bwMode="auto">
            <a:xfrm>
              <a:off x="5076" y="3546"/>
              <a:ext cx="57" cy="30"/>
            </a:xfrm>
            <a:custGeom>
              <a:avLst/>
              <a:gdLst/>
              <a:ahLst/>
              <a:cxnLst>
                <a:cxn ang="0">
                  <a:pos x="0" y="27"/>
                </a:cxn>
                <a:cxn ang="0">
                  <a:pos x="60" y="0"/>
                </a:cxn>
                <a:cxn ang="0">
                  <a:pos x="82" y="7"/>
                </a:cxn>
                <a:cxn ang="0">
                  <a:pos x="114" y="41"/>
                </a:cxn>
                <a:cxn ang="0">
                  <a:pos x="53" y="61"/>
                </a:cxn>
                <a:cxn ang="0">
                  <a:pos x="10" y="50"/>
                </a:cxn>
                <a:cxn ang="0">
                  <a:pos x="0" y="27"/>
                </a:cxn>
                <a:cxn ang="0">
                  <a:pos x="0" y="27"/>
                </a:cxn>
              </a:cxnLst>
              <a:rect l="0" t="0" r="r" b="b"/>
              <a:pathLst>
                <a:path w="114" h="61">
                  <a:moveTo>
                    <a:pt x="0" y="27"/>
                  </a:moveTo>
                  <a:lnTo>
                    <a:pt x="60" y="0"/>
                  </a:lnTo>
                  <a:lnTo>
                    <a:pt x="82" y="7"/>
                  </a:lnTo>
                  <a:lnTo>
                    <a:pt x="114" y="41"/>
                  </a:lnTo>
                  <a:lnTo>
                    <a:pt x="53" y="61"/>
                  </a:lnTo>
                  <a:lnTo>
                    <a:pt x="10" y="50"/>
                  </a:lnTo>
                  <a:lnTo>
                    <a:pt x="0" y="27"/>
                  </a:lnTo>
                  <a:lnTo>
                    <a:pt x="0" y="27"/>
                  </a:lnTo>
                  <a:close/>
                </a:path>
              </a:pathLst>
            </a:custGeom>
            <a:solidFill>
              <a:srgbClr val="3147B0"/>
            </a:solidFill>
            <a:ln w="9525">
              <a:noFill/>
              <a:round/>
            </a:ln>
          </p:spPr>
          <p:txBody>
            <a:bodyPr/>
            <a:lstStyle/>
            <a:p>
              <a:endParaRPr lang="en-US"/>
            </a:p>
          </p:txBody>
        </p:sp>
        <p:sp>
          <p:nvSpPr>
            <p:cNvPr id="356488" name="Freeform 136"/>
            <p:cNvSpPr/>
            <p:nvPr/>
          </p:nvSpPr>
          <p:spPr bwMode="auto">
            <a:xfrm>
              <a:off x="4865" y="3410"/>
              <a:ext cx="218" cy="183"/>
            </a:xfrm>
            <a:custGeom>
              <a:avLst/>
              <a:gdLst/>
              <a:ahLst/>
              <a:cxnLst>
                <a:cxn ang="0">
                  <a:pos x="125" y="0"/>
                </a:cxn>
                <a:cxn ang="0">
                  <a:pos x="191" y="22"/>
                </a:cxn>
                <a:cxn ang="0">
                  <a:pos x="288" y="154"/>
                </a:cxn>
                <a:cxn ang="0">
                  <a:pos x="343" y="237"/>
                </a:cxn>
                <a:cxn ang="0">
                  <a:pos x="420" y="286"/>
                </a:cxn>
                <a:cxn ang="0">
                  <a:pos x="436" y="336"/>
                </a:cxn>
                <a:cxn ang="0">
                  <a:pos x="331" y="364"/>
                </a:cxn>
                <a:cxn ang="0">
                  <a:pos x="141" y="323"/>
                </a:cxn>
                <a:cxn ang="0">
                  <a:pos x="0" y="182"/>
                </a:cxn>
                <a:cxn ang="0">
                  <a:pos x="20" y="48"/>
                </a:cxn>
                <a:cxn ang="0">
                  <a:pos x="125" y="0"/>
                </a:cxn>
                <a:cxn ang="0">
                  <a:pos x="125" y="0"/>
                </a:cxn>
              </a:cxnLst>
              <a:rect l="0" t="0" r="r" b="b"/>
              <a:pathLst>
                <a:path w="436" h="364">
                  <a:moveTo>
                    <a:pt x="125" y="0"/>
                  </a:moveTo>
                  <a:lnTo>
                    <a:pt x="191" y="22"/>
                  </a:lnTo>
                  <a:lnTo>
                    <a:pt x="288" y="154"/>
                  </a:lnTo>
                  <a:lnTo>
                    <a:pt x="343" y="237"/>
                  </a:lnTo>
                  <a:lnTo>
                    <a:pt x="420" y="286"/>
                  </a:lnTo>
                  <a:lnTo>
                    <a:pt x="436" y="336"/>
                  </a:lnTo>
                  <a:lnTo>
                    <a:pt x="331" y="364"/>
                  </a:lnTo>
                  <a:lnTo>
                    <a:pt x="141" y="323"/>
                  </a:lnTo>
                  <a:lnTo>
                    <a:pt x="0" y="182"/>
                  </a:lnTo>
                  <a:lnTo>
                    <a:pt x="20" y="48"/>
                  </a:lnTo>
                  <a:lnTo>
                    <a:pt x="125" y="0"/>
                  </a:lnTo>
                  <a:lnTo>
                    <a:pt x="125" y="0"/>
                  </a:lnTo>
                  <a:close/>
                </a:path>
              </a:pathLst>
            </a:custGeom>
            <a:solidFill>
              <a:srgbClr val="6D99E0"/>
            </a:solidFill>
            <a:ln w="9525">
              <a:noFill/>
              <a:round/>
            </a:ln>
          </p:spPr>
          <p:txBody>
            <a:bodyPr/>
            <a:lstStyle/>
            <a:p>
              <a:endParaRPr lang="en-US"/>
            </a:p>
          </p:txBody>
        </p:sp>
        <p:sp>
          <p:nvSpPr>
            <p:cNvPr id="356489" name="Freeform 137"/>
            <p:cNvSpPr/>
            <p:nvPr/>
          </p:nvSpPr>
          <p:spPr bwMode="auto">
            <a:xfrm>
              <a:off x="4874" y="3407"/>
              <a:ext cx="218" cy="177"/>
            </a:xfrm>
            <a:custGeom>
              <a:avLst/>
              <a:gdLst/>
              <a:ahLst/>
              <a:cxnLst>
                <a:cxn ang="0">
                  <a:pos x="155" y="20"/>
                </a:cxn>
                <a:cxn ang="0">
                  <a:pos x="130" y="26"/>
                </a:cxn>
                <a:cxn ang="0">
                  <a:pos x="85" y="40"/>
                </a:cxn>
                <a:cxn ang="0">
                  <a:pos x="44" y="56"/>
                </a:cxn>
                <a:cxn ang="0">
                  <a:pos x="43" y="69"/>
                </a:cxn>
                <a:cxn ang="0">
                  <a:pos x="74" y="56"/>
                </a:cxn>
                <a:cxn ang="0">
                  <a:pos x="105" y="48"/>
                </a:cxn>
                <a:cxn ang="0">
                  <a:pos x="74" y="70"/>
                </a:cxn>
                <a:cxn ang="0">
                  <a:pos x="41" y="94"/>
                </a:cxn>
                <a:cxn ang="0">
                  <a:pos x="48" y="100"/>
                </a:cxn>
                <a:cxn ang="0">
                  <a:pos x="83" y="83"/>
                </a:cxn>
                <a:cxn ang="0">
                  <a:pos x="107" y="78"/>
                </a:cxn>
                <a:cxn ang="0">
                  <a:pos x="75" y="107"/>
                </a:cxn>
                <a:cxn ang="0">
                  <a:pos x="40" y="137"/>
                </a:cxn>
                <a:cxn ang="0">
                  <a:pos x="69" y="128"/>
                </a:cxn>
                <a:cxn ang="0">
                  <a:pos x="106" y="123"/>
                </a:cxn>
                <a:cxn ang="0">
                  <a:pos x="60" y="161"/>
                </a:cxn>
                <a:cxn ang="0">
                  <a:pos x="74" y="166"/>
                </a:cxn>
                <a:cxn ang="0">
                  <a:pos x="123" y="148"/>
                </a:cxn>
                <a:cxn ang="0">
                  <a:pos x="83" y="181"/>
                </a:cxn>
                <a:cxn ang="0">
                  <a:pos x="78" y="194"/>
                </a:cxn>
                <a:cxn ang="0">
                  <a:pos x="118" y="168"/>
                </a:cxn>
                <a:cxn ang="0">
                  <a:pos x="136" y="179"/>
                </a:cxn>
                <a:cxn ang="0">
                  <a:pos x="92" y="212"/>
                </a:cxn>
                <a:cxn ang="0">
                  <a:pos x="118" y="207"/>
                </a:cxn>
                <a:cxn ang="0">
                  <a:pos x="152" y="202"/>
                </a:cxn>
                <a:cxn ang="0">
                  <a:pos x="116" y="232"/>
                </a:cxn>
                <a:cxn ang="0">
                  <a:pos x="131" y="239"/>
                </a:cxn>
                <a:cxn ang="0">
                  <a:pos x="181" y="223"/>
                </a:cxn>
                <a:cxn ang="0">
                  <a:pos x="157" y="252"/>
                </a:cxn>
                <a:cxn ang="0">
                  <a:pos x="152" y="265"/>
                </a:cxn>
                <a:cxn ang="0">
                  <a:pos x="200" y="243"/>
                </a:cxn>
                <a:cxn ang="0">
                  <a:pos x="188" y="266"/>
                </a:cxn>
                <a:cxn ang="0">
                  <a:pos x="174" y="287"/>
                </a:cxn>
                <a:cxn ang="0">
                  <a:pos x="217" y="258"/>
                </a:cxn>
                <a:cxn ang="0">
                  <a:pos x="220" y="272"/>
                </a:cxn>
                <a:cxn ang="0">
                  <a:pos x="195" y="302"/>
                </a:cxn>
                <a:cxn ang="0">
                  <a:pos x="235" y="277"/>
                </a:cxn>
                <a:cxn ang="0">
                  <a:pos x="255" y="278"/>
                </a:cxn>
                <a:cxn ang="0">
                  <a:pos x="224" y="307"/>
                </a:cxn>
                <a:cxn ang="0">
                  <a:pos x="249" y="299"/>
                </a:cxn>
                <a:cxn ang="0">
                  <a:pos x="273" y="288"/>
                </a:cxn>
                <a:cxn ang="0">
                  <a:pos x="259" y="314"/>
                </a:cxn>
                <a:cxn ang="0">
                  <a:pos x="296" y="288"/>
                </a:cxn>
                <a:cxn ang="0">
                  <a:pos x="277" y="323"/>
                </a:cxn>
                <a:cxn ang="0">
                  <a:pos x="307" y="305"/>
                </a:cxn>
                <a:cxn ang="0">
                  <a:pos x="314" y="312"/>
                </a:cxn>
                <a:cxn ang="0">
                  <a:pos x="319" y="320"/>
                </a:cxn>
                <a:cxn ang="0">
                  <a:pos x="345" y="307"/>
                </a:cxn>
                <a:cxn ang="0">
                  <a:pos x="335" y="329"/>
                </a:cxn>
                <a:cxn ang="0">
                  <a:pos x="359" y="320"/>
                </a:cxn>
                <a:cxn ang="0">
                  <a:pos x="383" y="308"/>
                </a:cxn>
                <a:cxn ang="0">
                  <a:pos x="375" y="326"/>
                </a:cxn>
                <a:cxn ang="0">
                  <a:pos x="404" y="313"/>
                </a:cxn>
                <a:cxn ang="0">
                  <a:pos x="409" y="318"/>
                </a:cxn>
                <a:cxn ang="0">
                  <a:pos x="421" y="325"/>
                </a:cxn>
                <a:cxn ang="0">
                  <a:pos x="373" y="350"/>
                </a:cxn>
                <a:cxn ang="0">
                  <a:pos x="5" y="69"/>
                </a:cxn>
              </a:cxnLst>
              <a:rect l="0" t="0" r="r" b="b"/>
              <a:pathLst>
                <a:path w="436" h="355">
                  <a:moveTo>
                    <a:pt x="137" y="2"/>
                  </a:moveTo>
                  <a:lnTo>
                    <a:pt x="141" y="5"/>
                  </a:lnTo>
                  <a:lnTo>
                    <a:pt x="151" y="13"/>
                  </a:lnTo>
                  <a:lnTo>
                    <a:pt x="152" y="16"/>
                  </a:lnTo>
                  <a:lnTo>
                    <a:pt x="155" y="20"/>
                  </a:lnTo>
                  <a:lnTo>
                    <a:pt x="152" y="21"/>
                  </a:lnTo>
                  <a:lnTo>
                    <a:pt x="148" y="23"/>
                  </a:lnTo>
                  <a:lnTo>
                    <a:pt x="144" y="23"/>
                  </a:lnTo>
                  <a:lnTo>
                    <a:pt x="138" y="24"/>
                  </a:lnTo>
                  <a:lnTo>
                    <a:pt x="130" y="26"/>
                  </a:lnTo>
                  <a:lnTo>
                    <a:pt x="123" y="28"/>
                  </a:lnTo>
                  <a:lnTo>
                    <a:pt x="113" y="29"/>
                  </a:lnTo>
                  <a:lnTo>
                    <a:pt x="104" y="33"/>
                  </a:lnTo>
                  <a:lnTo>
                    <a:pt x="95" y="36"/>
                  </a:lnTo>
                  <a:lnTo>
                    <a:pt x="85" y="40"/>
                  </a:lnTo>
                  <a:lnTo>
                    <a:pt x="75" y="42"/>
                  </a:lnTo>
                  <a:lnTo>
                    <a:pt x="67" y="45"/>
                  </a:lnTo>
                  <a:lnTo>
                    <a:pt x="58" y="49"/>
                  </a:lnTo>
                  <a:lnTo>
                    <a:pt x="51" y="52"/>
                  </a:lnTo>
                  <a:lnTo>
                    <a:pt x="44" y="56"/>
                  </a:lnTo>
                  <a:lnTo>
                    <a:pt x="40" y="59"/>
                  </a:lnTo>
                  <a:lnTo>
                    <a:pt x="36" y="63"/>
                  </a:lnTo>
                  <a:lnTo>
                    <a:pt x="36" y="66"/>
                  </a:lnTo>
                  <a:lnTo>
                    <a:pt x="36" y="69"/>
                  </a:lnTo>
                  <a:lnTo>
                    <a:pt x="43" y="69"/>
                  </a:lnTo>
                  <a:lnTo>
                    <a:pt x="48" y="66"/>
                  </a:lnTo>
                  <a:lnTo>
                    <a:pt x="54" y="64"/>
                  </a:lnTo>
                  <a:lnTo>
                    <a:pt x="61" y="62"/>
                  </a:lnTo>
                  <a:lnTo>
                    <a:pt x="68" y="59"/>
                  </a:lnTo>
                  <a:lnTo>
                    <a:pt x="74" y="56"/>
                  </a:lnTo>
                  <a:lnTo>
                    <a:pt x="81" y="52"/>
                  </a:lnTo>
                  <a:lnTo>
                    <a:pt x="86" y="50"/>
                  </a:lnTo>
                  <a:lnTo>
                    <a:pt x="93" y="48"/>
                  </a:lnTo>
                  <a:lnTo>
                    <a:pt x="102" y="45"/>
                  </a:lnTo>
                  <a:lnTo>
                    <a:pt x="105" y="48"/>
                  </a:lnTo>
                  <a:lnTo>
                    <a:pt x="102" y="51"/>
                  </a:lnTo>
                  <a:lnTo>
                    <a:pt x="93" y="58"/>
                  </a:lnTo>
                  <a:lnTo>
                    <a:pt x="86" y="62"/>
                  </a:lnTo>
                  <a:lnTo>
                    <a:pt x="81" y="65"/>
                  </a:lnTo>
                  <a:lnTo>
                    <a:pt x="74" y="70"/>
                  </a:lnTo>
                  <a:lnTo>
                    <a:pt x="68" y="76"/>
                  </a:lnTo>
                  <a:lnTo>
                    <a:pt x="60" y="79"/>
                  </a:lnTo>
                  <a:lnTo>
                    <a:pt x="53" y="85"/>
                  </a:lnTo>
                  <a:lnTo>
                    <a:pt x="46" y="89"/>
                  </a:lnTo>
                  <a:lnTo>
                    <a:pt x="41" y="94"/>
                  </a:lnTo>
                  <a:lnTo>
                    <a:pt x="32" y="101"/>
                  </a:lnTo>
                  <a:lnTo>
                    <a:pt x="30" y="107"/>
                  </a:lnTo>
                  <a:lnTo>
                    <a:pt x="34" y="107"/>
                  </a:lnTo>
                  <a:lnTo>
                    <a:pt x="43" y="104"/>
                  </a:lnTo>
                  <a:lnTo>
                    <a:pt x="48" y="100"/>
                  </a:lnTo>
                  <a:lnTo>
                    <a:pt x="55" y="98"/>
                  </a:lnTo>
                  <a:lnTo>
                    <a:pt x="62" y="94"/>
                  </a:lnTo>
                  <a:lnTo>
                    <a:pt x="70" y="91"/>
                  </a:lnTo>
                  <a:lnTo>
                    <a:pt x="76" y="86"/>
                  </a:lnTo>
                  <a:lnTo>
                    <a:pt x="83" y="83"/>
                  </a:lnTo>
                  <a:lnTo>
                    <a:pt x="89" y="79"/>
                  </a:lnTo>
                  <a:lnTo>
                    <a:pt x="96" y="77"/>
                  </a:lnTo>
                  <a:lnTo>
                    <a:pt x="105" y="73"/>
                  </a:lnTo>
                  <a:lnTo>
                    <a:pt x="110" y="75"/>
                  </a:lnTo>
                  <a:lnTo>
                    <a:pt x="107" y="78"/>
                  </a:lnTo>
                  <a:lnTo>
                    <a:pt x="99" y="86"/>
                  </a:lnTo>
                  <a:lnTo>
                    <a:pt x="93" y="90"/>
                  </a:lnTo>
                  <a:lnTo>
                    <a:pt x="88" y="96"/>
                  </a:lnTo>
                  <a:lnTo>
                    <a:pt x="81" y="100"/>
                  </a:lnTo>
                  <a:lnTo>
                    <a:pt x="75" y="107"/>
                  </a:lnTo>
                  <a:lnTo>
                    <a:pt x="68" y="112"/>
                  </a:lnTo>
                  <a:lnTo>
                    <a:pt x="61" y="118"/>
                  </a:lnTo>
                  <a:lnTo>
                    <a:pt x="54" y="123"/>
                  </a:lnTo>
                  <a:lnTo>
                    <a:pt x="49" y="128"/>
                  </a:lnTo>
                  <a:lnTo>
                    <a:pt x="40" y="137"/>
                  </a:lnTo>
                  <a:lnTo>
                    <a:pt x="39" y="144"/>
                  </a:lnTo>
                  <a:lnTo>
                    <a:pt x="41" y="144"/>
                  </a:lnTo>
                  <a:lnTo>
                    <a:pt x="47" y="141"/>
                  </a:lnTo>
                  <a:lnTo>
                    <a:pt x="56" y="134"/>
                  </a:lnTo>
                  <a:lnTo>
                    <a:pt x="69" y="128"/>
                  </a:lnTo>
                  <a:lnTo>
                    <a:pt x="81" y="121"/>
                  </a:lnTo>
                  <a:lnTo>
                    <a:pt x="92" y="116"/>
                  </a:lnTo>
                  <a:lnTo>
                    <a:pt x="102" y="113"/>
                  </a:lnTo>
                  <a:lnTo>
                    <a:pt x="107" y="118"/>
                  </a:lnTo>
                  <a:lnTo>
                    <a:pt x="106" y="123"/>
                  </a:lnTo>
                  <a:lnTo>
                    <a:pt x="100" y="130"/>
                  </a:lnTo>
                  <a:lnTo>
                    <a:pt x="91" y="138"/>
                  </a:lnTo>
                  <a:lnTo>
                    <a:pt x="81" y="146"/>
                  </a:lnTo>
                  <a:lnTo>
                    <a:pt x="69" y="153"/>
                  </a:lnTo>
                  <a:lnTo>
                    <a:pt x="60" y="161"/>
                  </a:lnTo>
                  <a:lnTo>
                    <a:pt x="53" y="167"/>
                  </a:lnTo>
                  <a:lnTo>
                    <a:pt x="53" y="173"/>
                  </a:lnTo>
                  <a:lnTo>
                    <a:pt x="56" y="174"/>
                  </a:lnTo>
                  <a:lnTo>
                    <a:pt x="63" y="172"/>
                  </a:lnTo>
                  <a:lnTo>
                    <a:pt x="74" y="166"/>
                  </a:lnTo>
                  <a:lnTo>
                    <a:pt x="85" y="160"/>
                  </a:lnTo>
                  <a:lnTo>
                    <a:pt x="97" y="153"/>
                  </a:lnTo>
                  <a:lnTo>
                    <a:pt x="107" y="148"/>
                  </a:lnTo>
                  <a:lnTo>
                    <a:pt x="117" y="146"/>
                  </a:lnTo>
                  <a:lnTo>
                    <a:pt x="123" y="148"/>
                  </a:lnTo>
                  <a:lnTo>
                    <a:pt x="120" y="152"/>
                  </a:lnTo>
                  <a:lnTo>
                    <a:pt x="114" y="159"/>
                  </a:lnTo>
                  <a:lnTo>
                    <a:pt x="105" y="166"/>
                  </a:lnTo>
                  <a:lnTo>
                    <a:pt x="95" y="174"/>
                  </a:lnTo>
                  <a:lnTo>
                    <a:pt x="83" y="181"/>
                  </a:lnTo>
                  <a:lnTo>
                    <a:pt x="75" y="188"/>
                  </a:lnTo>
                  <a:lnTo>
                    <a:pt x="68" y="194"/>
                  </a:lnTo>
                  <a:lnTo>
                    <a:pt x="67" y="198"/>
                  </a:lnTo>
                  <a:lnTo>
                    <a:pt x="70" y="197"/>
                  </a:lnTo>
                  <a:lnTo>
                    <a:pt x="78" y="194"/>
                  </a:lnTo>
                  <a:lnTo>
                    <a:pt x="88" y="187"/>
                  </a:lnTo>
                  <a:lnTo>
                    <a:pt x="100" y="180"/>
                  </a:lnTo>
                  <a:lnTo>
                    <a:pt x="106" y="175"/>
                  </a:lnTo>
                  <a:lnTo>
                    <a:pt x="112" y="172"/>
                  </a:lnTo>
                  <a:lnTo>
                    <a:pt x="118" y="168"/>
                  </a:lnTo>
                  <a:lnTo>
                    <a:pt x="125" y="167"/>
                  </a:lnTo>
                  <a:lnTo>
                    <a:pt x="134" y="163"/>
                  </a:lnTo>
                  <a:lnTo>
                    <a:pt x="141" y="168"/>
                  </a:lnTo>
                  <a:lnTo>
                    <a:pt x="140" y="172"/>
                  </a:lnTo>
                  <a:lnTo>
                    <a:pt x="136" y="179"/>
                  </a:lnTo>
                  <a:lnTo>
                    <a:pt x="126" y="186"/>
                  </a:lnTo>
                  <a:lnTo>
                    <a:pt x="118" y="193"/>
                  </a:lnTo>
                  <a:lnTo>
                    <a:pt x="107" y="200"/>
                  </a:lnTo>
                  <a:lnTo>
                    <a:pt x="98" y="207"/>
                  </a:lnTo>
                  <a:lnTo>
                    <a:pt x="92" y="212"/>
                  </a:lnTo>
                  <a:lnTo>
                    <a:pt x="91" y="218"/>
                  </a:lnTo>
                  <a:lnTo>
                    <a:pt x="92" y="219"/>
                  </a:lnTo>
                  <a:lnTo>
                    <a:pt x="99" y="217"/>
                  </a:lnTo>
                  <a:lnTo>
                    <a:pt x="107" y="211"/>
                  </a:lnTo>
                  <a:lnTo>
                    <a:pt x="118" y="207"/>
                  </a:lnTo>
                  <a:lnTo>
                    <a:pt x="129" y="201"/>
                  </a:lnTo>
                  <a:lnTo>
                    <a:pt x="139" y="197"/>
                  </a:lnTo>
                  <a:lnTo>
                    <a:pt x="146" y="195"/>
                  </a:lnTo>
                  <a:lnTo>
                    <a:pt x="152" y="198"/>
                  </a:lnTo>
                  <a:lnTo>
                    <a:pt x="152" y="202"/>
                  </a:lnTo>
                  <a:lnTo>
                    <a:pt x="148" y="208"/>
                  </a:lnTo>
                  <a:lnTo>
                    <a:pt x="141" y="214"/>
                  </a:lnTo>
                  <a:lnTo>
                    <a:pt x="133" y="221"/>
                  </a:lnTo>
                  <a:lnTo>
                    <a:pt x="123" y="226"/>
                  </a:lnTo>
                  <a:lnTo>
                    <a:pt x="116" y="232"/>
                  </a:lnTo>
                  <a:lnTo>
                    <a:pt x="110" y="238"/>
                  </a:lnTo>
                  <a:lnTo>
                    <a:pt x="110" y="244"/>
                  </a:lnTo>
                  <a:lnTo>
                    <a:pt x="113" y="245"/>
                  </a:lnTo>
                  <a:lnTo>
                    <a:pt x="120" y="244"/>
                  </a:lnTo>
                  <a:lnTo>
                    <a:pt x="131" y="239"/>
                  </a:lnTo>
                  <a:lnTo>
                    <a:pt x="143" y="233"/>
                  </a:lnTo>
                  <a:lnTo>
                    <a:pt x="154" y="226"/>
                  </a:lnTo>
                  <a:lnTo>
                    <a:pt x="166" y="222"/>
                  </a:lnTo>
                  <a:lnTo>
                    <a:pt x="174" y="219"/>
                  </a:lnTo>
                  <a:lnTo>
                    <a:pt x="181" y="223"/>
                  </a:lnTo>
                  <a:lnTo>
                    <a:pt x="181" y="228"/>
                  </a:lnTo>
                  <a:lnTo>
                    <a:pt x="179" y="233"/>
                  </a:lnTo>
                  <a:lnTo>
                    <a:pt x="173" y="239"/>
                  </a:lnTo>
                  <a:lnTo>
                    <a:pt x="166" y="246"/>
                  </a:lnTo>
                  <a:lnTo>
                    <a:pt x="157" y="252"/>
                  </a:lnTo>
                  <a:lnTo>
                    <a:pt x="150" y="258"/>
                  </a:lnTo>
                  <a:lnTo>
                    <a:pt x="144" y="262"/>
                  </a:lnTo>
                  <a:lnTo>
                    <a:pt x="144" y="266"/>
                  </a:lnTo>
                  <a:lnTo>
                    <a:pt x="146" y="267"/>
                  </a:lnTo>
                  <a:lnTo>
                    <a:pt x="152" y="265"/>
                  </a:lnTo>
                  <a:lnTo>
                    <a:pt x="161" y="259"/>
                  </a:lnTo>
                  <a:lnTo>
                    <a:pt x="173" y="255"/>
                  </a:lnTo>
                  <a:lnTo>
                    <a:pt x="181" y="249"/>
                  </a:lnTo>
                  <a:lnTo>
                    <a:pt x="192" y="245"/>
                  </a:lnTo>
                  <a:lnTo>
                    <a:pt x="200" y="243"/>
                  </a:lnTo>
                  <a:lnTo>
                    <a:pt x="206" y="246"/>
                  </a:lnTo>
                  <a:lnTo>
                    <a:pt x="206" y="250"/>
                  </a:lnTo>
                  <a:lnTo>
                    <a:pt x="201" y="256"/>
                  </a:lnTo>
                  <a:lnTo>
                    <a:pt x="195" y="260"/>
                  </a:lnTo>
                  <a:lnTo>
                    <a:pt x="188" y="266"/>
                  </a:lnTo>
                  <a:lnTo>
                    <a:pt x="179" y="271"/>
                  </a:lnTo>
                  <a:lnTo>
                    <a:pt x="173" y="277"/>
                  </a:lnTo>
                  <a:lnTo>
                    <a:pt x="168" y="281"/>
                  </a:lnTo>
                  <a:lnTo>
                    <a:pt x="169" y="287"/>
                  </a:lnTo>
                  <a:lnTo>
                    <a:pt x="174" y="287"/>
                  </a:lnTo>
                  <a:lnTo>
                    <a:pt x="180" y="285"/>
                  </a:lnTo>
                  <a:lnTo>
                    <a:pt x="188" y="278"/>
                  </a:lnTo>
                  <a:lnTo>
                    <a:pt x="197" y="272"/>
                  </a:lnTo>
                  <a:lnTo>
                    <a:pt x="207" y="264"/>
                  </a:lnTo>
                  <a:lnTo>
                    <a:pt x="217" y="258"/>
                  </a:lnTo>
                  <a:lnTo>
                    <a:pt x="223" y="256"/>
                  </a:lnTo>
                  <a:lnTo>
                    <a:pt x="229" y="259"/>
                  </a:lnTo>
                  <a:lnTo>
                    <a:pt x="229" y="263"/>
                  </a:lnTo>
                  <a:lnTo>
                    <a:pt x="226" y="267"/>
                  </a:lnTo>
                  <a:lnTo>
                    <a:pt x="220" y="272"/>
                  </a:lnTo>
                  <a:lnTo>
                    <a:pt x="213" y="279"/>
                  </a:lnTo>
                  <a:lnTo>
                    <a:pt x="206" y="285"/>
                  </a:lnTo>
                  <a:lnTo>
                    <a:pt x="200" y="291"/>
                  </a:lnTo>
                  <a:lnTo>
                    <a:pt x="195" y="297"/>
                  </a:lnTo>
                  <a:lnTo>
                    <a:pt x="195" y="302"/>
                  </a:lnTo>
                  <a:lnTo>
                    <a:pt x="200" y="302"/>
                  </a:lnTo>
                  <a:lnTo>
                    <a:pt x="207" y="299"/>
                  </a:lnTo>
                  <a:lnTo>
                    <a:pt x="215" y="292"/>
                  </a:lnTo>
                  <a:lnTo>
                    <a:pt x="226" y="285"/>
                  </a:lnTo>
                  <a:lnTo>
                    <a:pt x="235" y="277"/>
                  </a:lnTo>
                  <a:lnTo>
                    <a:pt x="245" y="271"/>
                  </a:lnTo>
                  <a:lnTo>
                    <a:pt x="252" y="267"/>
                  </a:lnTo>
                  <a:lnTo>
                    <a:pt x="258" y="269"/>
                  </a:lnTo>
                  <a:lnTo>
                    <a:pt x="258" y="272"/>
                  </a:lnTo>
                  <a:lnTo>
                    <a:pt x="255" y="278"/>
                  </a:lnTo>
                  <a:lnTo>
                    <a:pt x="249" y="284"/>
                  </a:lnTo>
                  <a:lnTo>
                    <a:pt x="243" y="291"/>
                  </a:lnTo>
                  <a:lnTo>
                    <a:pt x="235" y="297"/>
                  </a:lnTo>
                  <a:lnTo>
                    <a:pt x="229" y="302"/>
                  </a:lnTo>
                  <a:lnTo>
                    <a:pt x="224" y="307"/>
                  </a:lnTo>
                  <a:lnTo>
                    <a:pt x="224" y="312"/>
                  </a:lnTo>
                  <a:lnTo>
                    <a:pt x="226" y="312"/>
                  </a:lnTo>
                  <a:lnTo>
                    <a:pt x="231" y="309"/>
                  </a:lnTo>
                  <a:lnTo>
                    <a:pt x="238" y="304"/>
                  </a:lnTo>
                  <a:lnTo>
                    <a:pt x="249" y="299"/>
                  </a:lnTo>
                  <a:lnTo>
                    <a:pt x="257" y="292"/>
                  </a:lnTo>
                  <a:lnTo>
                    <a:pt x="265" y="286"/>
                  </a:lnTo>
                  <a:lnTo>
                    <a:pt x="272" y="283"/>
                  </a:lnTo>
                  <a:lnTo>
                    <a:pt x="277" y="283"/>
                  </a:lnTo>
                  <a:lnTo>
                    <a:pt x="273" y="288"/>
                  </a:lnTo>
                  <a:lnTo>
                    <a:pt x="264" y="300"/>
                  </a:lnTo>
                  <a:lnTo>
                    <a:pt x="254" y="311"/>
                  </a:lnTo>
                  <a:lnTo>
                    <a:pt x="251" y="319"/>
                  </a:lnTo>
                  <a:lnTo>
                    <a:pt x="254" y="316"/>
                  </a:lnTo>
                  <a:lnTo>
                    <a:pt x="259" y="314"/>
                  </a:lnTo>
                  <a:lnTo>
                    <a:pt x="266" y="308"/>
                  </a:lnTo>
                  <a:lnTo>
                    <a:pt x="275" y="302"/>
                  </a:lnTo>
                  <a:lnTo>
                    <a:pt x="282" y="295"/>
                  </a:lnTo>
                  <a:lnTo>
                    <a:pt x="290" y="292"/>
                  </a:lnTo>
                  <a:lnTo>
                    <a:pt x="296" y="288"/>
                  </a:lnTo>
                  <a:lnTo>
                    <a:pt x="299" y="290"/>
                  </a:lnTo>
                  <a:lnTo>
                    <a:pt x="296" y="295"/>
                  </a:lnTo>
                  <a:lnTo>
                    <a:pt x="286" y="306"/>
                  </a:lnTo>
                  <a:lnTo>
                    <a:pt x="277" y="314"/>
                  </a:lnTo>
                  <a:lnTo>
                    <a:pt x="277" y="323"/>
                  </a:lnTo>
                  <a:lnTo>
                    <a:pt x="279" y="323"/>
                  </a:lnTo>
                  <a:lnTo>
                    <a:pt x="285" y="321"/>
                  </a:lnTo>
                  <a:lnTo>
                    <a:pt x="292" y="315"/>
                  </a:lnTo>
                  <a:lnTo>
                    <a:pt x="300" y="311"/>
                  </a:lnTo>
                  <a:lnTo>
                    <a:pt x="307" y="305"/>
                  </a:lnTo>
                  <a:lnTo>
                    <a:pt x="314" y="300"/>
                  </a:lnTo>
                  <a:lnTo>
                    <a:pt x="319" y="297"/>
                  </a:lnTo>
                  <a:lnTo>
                    <a:pt x="323" y="298"/>
                  </a:lnTo>
                  <a:lnTo>
                    <a:pt x="320" y="302"/>
                  </a:lnTo>
                  <a:lnTo>
                    <a:pt x="314" y="312"/>
                  </a:lnTo>
                  <a:lnTo>
                    <a:pt x="306" y="320"/>
                  </a:lnTo>
                  <a:lnTo>
                    <a:pt x="306" y="326"/>
                  </a:lnTo>
                  <a:lnTo>
                    <a:pt x="309" y="326"/>
                  </a:lnTo>
                  <a:lnTo>
                    <a:pt x="313" y="325"/>
                  </a:lnTo>
                  <a:lnTo>
                    <a:pt x="319" y="320"/>
                  </a:lnTo>
                  <a:lnTo>
                    <a:pt x="326" y="316"/>
                  </a:lnTo>
                  <a:lnTo>
                    <a:pt x="332" y="312"/>
                  </a:lnTo>
                  <a:lnTo>
                    <a:pt x="338" y="308"/>
                  </a:lnTo>
                  <a:lnTo>
                    <a:pt x="341" y="306"/>
                  </a:lnTo>
                  <a:lnTo>
                    <a:pt x="345" y="307"/>
                  </a:lnTo>
                  <a:lnTo>
                    <a:pt x="342" y="312"/>
                  </a:lnTo>
                  <a:lnTo>
                    <a:pt x="337" y="320"/>
                  </a:lnTo>
                  <a:lnTo>
                    <a:pt x="330" y="328"/>
                  </a:lnTo>
                  <a:lnTo>
                    <a:pt x="330" y="333"/>
                  </a:lnTo>
                  <a:lnTo>
                    <a:pt x="335" y="329"/>
                  </a:lnTo>
                  <a:lnTo>
                    <a:pt x="347" y="321"/>
                  </a:lnTo>
                  <a:lnTo>
                    <a:pt x="356" y="313"/>
                  </a:lnTo>
                  <a:lnTo>
                    <a:pt x="363" y="312"/>
                  </a:lnTo>
                  <a:lnTo>
                    <a:pt x="362" y="315"/>
                  </a:lnTo>
                  <a:lnTo>
                    <a:pt x="359" y="320"/>
                  </a:lnTo>
                  <a:lnTo>
                    <a:pt x="354" y="325"/>
                  </a:lnTo>
                  <a:lnTo>
                    <a:pt x="354" y="328"/>
                  </a:lnTo>
                  <a:lnTo>
                    <a:pt x="361" y="326"/>
                  </a:lnTo>
                  <a:lnTo>
                    <a:pt x="373" y="318"/>
                  </a:lnTo>
                  <a:lnTo>
                    <a:pt x="383" y="308"/>
                  </a:lnTo>
                  <a:lnTo>
                    <a:pt x="390" y="307"/>
                  </a:lnTo>
                  <a:lnTo>
                    <a:pt x="388" y="309"/>
                  </a:lnTo>
                  <a:lnTo>
                    <a:pt x="382" y="316"/>
                  </a:lnTo>
                  <a:lnTo>
                    <a:pt x="376" y="321"/>
                  </a:lnTo>
                  <a:lnTo>
                    <a:pt x="375" y="326"/>
                  </a:lnTo>
                  <a:lnTo>
                    <a:pt x="380" y="325"/>
                  </a:lnTo>
                  <a:lnTo>
                    <a:pt x="389" y="318"/>
                  </a:lnTo>
                  <a:lnTo>
                    <a:pt x="399" y="311"/>
                  </a:lnTo>
                  <a:lnTo>
                    <a:pt x="404" y="309"/>
                  </a:lnTo>
                  <a:lnTo>
                    <a:pt x="404" y="313"/>
                  </a:lnTo>
                  <a:lnTo>
                    <a:pt x="402" y="316"/>
                  </a:lnTo>
                  <a:lnTo>
                    <a:pt x="399" y="320"/>
                  </a:lnTo>
                  <a:lnTo>
                    <a:pt x="400" y="323"/>
                  </a:lnTo>
                  <a:lnTo>
                    <a:pt x="403" y="322"/>
                  </a:lnTo>
                  <a:lnTo>
                    <a:pt x="409" y="318"/>
                  </a:lnTo>
                  <a:lnTo>
                    <a:pt x="415" y="312"/>
                  </a:lnTo>
                  <a:lnTo>
                    <a:pt x="418" y="312"/>
                  </a:lnTo>
                  <a:lnTo>
                    <a:pt x="418" y="319"/>
                  </a:lnTo>
                  <a:lnTo>
                    <a:pt x="418" y="326"/>
                  </a:lnTo>
                  <a:lnTo>
                    <a:pt x="421" y="325"/>
                  </a:lnTo>
                  <a:lnTo>
                    <a:pt x="428" y="320"/>
                  </a:lnTo>
                  <a:lnTo>
                    <a:pt x="432" y="315"/>
                  </a:lnTo>
                  <a:lnTo>
                    <a:pt x="436" y="314"/>
                  </a:lnTo>
                  <a:lnTo>
                    <a:pt x="436" y="326"/>
                  </a:lnTo>
                  <a:lnTo>
                    <a:pt x="373" y="350"/>
                  </a:lnTo>
                  <a:lnTo>
                    <a:pt x="282" y="355"/>
                  </a:lnTo>
                  <a:lnTo>
                    <a:pt x="166" y="319"/>
                  </a:lnTo>
                  <a:lnTo>
                    <a:pt x="43" y="246"/>
                  </a:lnTo>
                  <a:lnTo>
                    <a:pt x="0" y="155"/>
                  </a:lnTo>
                  <a:lnTo>
                    <a:pt x="5" y="69"/>
                  </a:lnTo>
                  <a:lnTo>
                    <a:pt x="60" y="14"/>
                  </a:lnTo>
                  <a:lnTo>
                    <a:pt x="117" y="0"/>
                  </a:lnTo>
                  <a:lnTo>
                    <a:pt x="137" y="2"/>
                  </a:lnTo>
                  <a:lnTo>
                    <a:pt x="137" y="2"/>
                  </a:lnTo>
                  <a:close/>
                </a:path>
              </a:pathLst>
            </a:custGeom>
            <a:solidFill>
              <a:srgbClr val="3147B0"/>
            </a:solidFill>
            <a:ln w="9525">
              <a:noFill/>
              <a:round/>
            </a:ln>
          </p:spPr>
          <p:txBody>
            <a:bodyPr/>
            <a:lstStyle/>
            <a:p>
              <a:endParaRPr lang="en-US"/>
            </a:p>
          </p:txBody>
        </p:sp>
        <p:sp>
          <p:nvSpPr>
            <p:cNvPr id="356490" name="Freeform 138"/>
            <p:cNvSpPr/>
            <p:nvPr/>
          </p:nvSpPr>
          <p:spPr bwMode="auto">
            <a:xfrm>
              <a:off x="4862" y="3414"/>
              <a:ext cx="219" cy="177"/>
            </a:xfrm>
            <a:custGeom>
              <a:avLst/>
              <a:gdLst/>
              <a:ahLst/>
              <a:cxnLst>
                <a:cxn ang="0">
                  <a:pos x="155" y="21"/>
                </a:cxn>
                <a:cxn ang="0">
                  <a:pos x="130" y="28"/>
                </a:cxn>
                <a:cxn ang="0">
                  <a:pos x="86" y="41"/>
                </a:cxn>
                <a:cxn ang="0">
                  <a:pos x="44" y="57"/>
                </a:cxn>
                <a:cxn ang="0">
                  <a:pos x="44" y="69"/>
                </a:cxn>
                <a:cxn ang="0">
                  <a:pos x="75" y="56"/>
                </a:cxn>
                <a:cxn ang="0">
                  <a:pos x="107" y="48"/>
                </a:cxn>
                <a:cxn ang="0">
                  <a:pos x="75" y="71"/>
                </a:cxn>
                <a:cxn ang="0">
                  <a:pos x="40" y="95"/>
                </a:cxn>
                <a:cxn ang="0">
                  <a:pos x="48" y="103"/>
                </a:cxn>
                <a:cxn ang="0">
                  <a:pos x="85" y="84"/>
                </a:cxn>
                <a:cxn ang="0">
                  <a:pos x="108" y="78"/>
                </a:cxn>
                <a:cxn ang="0">
                  <a:pos x="74" y="107"/>
                </a:cxn>
                <a:cxn ang="0">
                  <a:pos x="39" y="138"/>
                </a:cxn>
                <a:cxn ang="0">
                  <a:pos x="58" y="137"/>
                </a:cxn>
                <a:cxn ang="0">
                  <a:pos x="89" y="120"/>
                </a:cxn>
                <a:cxn ang="0">
                  <a:pos x="100" y="128"/>
                </a:cxn>
                <a:cxn ang="0">
                  <a:pos x="48" y="168"/>
                </a:cxn>
                <a:cxn ang="0">
                  <a:pos x="72" y="168"/>
                </a:cxn>
                <a:cxn ang="0">
                  <a:pos x="103" y="153"/>
                </a:cxn>
                <a:cxn ang="0">
                  <a:pos x="114" y="159"/>
                </a:cxn>
                <a:cxn ang="0">
                  <a:pos x="66" y="200"/>
                </a:cxn>
                <a:cxn ang="0">
                  <a:pos x="90" y="193"/>
                </a:cxn>
                <a:cxn ang="0">
                  <a:pos x="122" y="174"/>
                </a:cxn>
                <a:cxn ang="0">
                  <a:pos x="131" y="177"/>
                </a:cxn>
                <a:cxn ang="0">
                  <a:pos x="88" y="215"/>
                </a:cxn>
                <a:cxn ang="0">
                  <a:pos x="120" y="211"/>
                </a:cxn>
                <a:cxn ang="0">
                  <a:pos x="152" y="203"/>
                </a:cxn>
                <a:cxn ang="0">
                  <a:pos x="114" y="232"/>
                </a:cxn>
                <a:cxn ang="0">
                  <a:pos x="125" y="243"/>
                </a:cxn>
                <a:cxn ang="0">
                  <a:pos x="157" y="229"/>
                </a:cxn>
                <a:cxn ang="0">
                  <a:pos x="180" y="225"/>
                </a:cxn>
                <a:cxn ang="0">
                  <a:pos x="149" y="257"/>
                </a:cxn>
                <a:cxn ang="0">
                  <a:pos x="163" y="262"/>
                </a:cxn>
                <a:cxn ang="0">
                  <a:pos x="206" y="248"/>
                </a:cxn>
                <a:cxn ang="0">
                  <a:pos x="179" y="272"/>
                </a:cxn>
                <a:cxn ang="0">
                  <a:pos x="182" y="286"/>
                </a:cxn>
                <a:cxn ang="0">
                  <a:pos x="222" y="258"/>
                </a:cxn>
                <a:cxn ang="0">
                  <a:pos x="211" y="279"/>
                </a:cxn>
                <a:cxn ang="0">
                  <a:pos x="200" y="302"/>
                </a:cxn>
                <a:cxn ang="0">
                  <a:pos x="246" y="272"/>
                </a:cxn>
                <a:cxn ang="0">
                  <a:pos x="246" y="281"/>
                </a:cxn>
                <a:cxn ang="0">
                  <a:pos x="226" y="312"/>
                </a:cxn>
                <a:cxn ang="0">
                  <a:pos x="256" y="292"/>
                </a:cxn>
                <a:cxn ang="0">
                  <a:pos x="265" y="301"/>
                </a:cxn>
                <a:cxn ang="0">
                  <a:pos x="267" y="309"/>
                </a:cxn>
                <a:cxn ang="0">
                  <a:pos x="300" y="291"/>
                </a:cxn>
                <a:cxn ang="0">
                  <a:pos x="279" y="325"/>
                </a:cxn>
                <a:cxn ang="0">
                  <a:pos x="316" y="300"/>
                </a:cxn>
                <a:cxn ang="0">
                  <a:pos x="307" y="321"/>
                </a:cxn>
                <a:cxn ang="0">
                  <a:pos x="327" y="318"/>
                </a:cxn>
                <a:cxn ang="0">
                  <a:pos x="343" y="312"/>
                </a:cxn>
                <a:cxn ang="0">
                  <a:pos x="346" y="321"/>
                </a:cxn>
                <a:cxn ang="0">
                  <a:pos x="353" y="326"/>
                </a:cxn>
                <a:cxn ang="0">
                  <a:pos x="384" y="309"/>
                </a:cxn>
                <a:cxn ang="0">
                  <a:pos x="377" y="322"/>
                </a:cxn>
                <a:cxn ang="0">
                  <a:pos x="405" y="312"/>
                </a:cxn>
                <a:cxn ang="0">
                  <a:pos x="403" y="323"/>
                </a:cxn>
                <a:cxn ang="0">
                  <a:pos x="420" y="327"/>
                </a:cxn>
                <a:cxn ang="0">
                  <a:pos x="439" y="332"/>
                </a:cxn>
                <a:cxn ang="0">
                  <a:pos x="0" y="159"/>
                </a:cxn>
                <a:cxn ang="0">
                  <a:pos x="137" y="2"/>
                </a:cxn>
              </a:cxnLst>
              <a:rect l="0" t="0" r="r" b="b"/>
              <a:pathLst>
                <a:path w="439" h="355">
                  <a:moveTo>
                    <a:pt x="137" y="2"/>
                  </a:moveTo>
                  <a:lnTo>
                    <a:pt x="141" y="5"/>
                  </a:lnTo>
                  <a:lnTo>
                    <a:pt x="150" y="13"/>
                  </a:lnTo>
                  <a:lnTo>
                    <a:pt x="152" y="16"/>
                  </a:lnTo>
                  <a:lnTo>
                    <a:pt x="155" y="21"/>
                  </a:lnTo>
                  <a:lnTo>
                    <a:pt x="154" y="23"/>
                  </a:lnTo>
                  <a:lnTo>
                    <a:pt x="150" y="27"/>
                  </a:lnTo>
                  <a:lnTo>
                    <a:pt x="144" y="27"/>
                  </a:lnTo>
                  <a:lnTo>
                    <a:pt x="138" y="27"/>
                  </a:lnTo>
                  <a:lnTo>
                    <a:pt x="130" y="28"/>
                  </a:lnTo>
                  <a:lnTo>
                    <a:pt x="123" y="30"/>
                  </a:lnTo>
                  <a:lnTo>
                    <a:pt x="114" y="31"/>
                  </a:lnTo>
                  <a:lnTo>
                    <a:pt x="104" y="34"/>
                  </a:lnTo>
                  <a:lnTo>
                    <a:pt x="95" y="37"/>
                  </a:lnTo>
                  <a:lnTo>
                    <a:pt x="86" y="41"/>
                  </a:lnTo>
                  <a:lnTo>
                    <a:pt x="75" y="43"/>
                  </a:lnTo>
                  <a:lnTo>
                    <a:pt x="66" y="47"/>
                  </a:lnTo>
                  <a:lnTo>
                    <a:pt x="58" y="50"/>
                  </a:lnTo>
                  <a:lnTo>
                    <a:pt x="51" y="54"/>
                  </a:lnTo>
                  <a:lnTo>
                    <a:pt x="44" y="57"/>
                  </a:lnTo>
                  <a:lnTo>
                    <a:pt x="39" y="61"/>
                  </a:lnTo>
                  <a:lnTo>
                    <a:pt x="35" y="64"/>
                  </a:lnTo>
                  <a:lnTo>
                    <a:pt x="34" y="68"/>
                  </a:lnTo>
                  <a:lnTo>
                    <a:pt x="35" y="70"/>
                  </a:lnTo>
                  <a:lnTo>
                    <a:pt x="44" y="69"/>
                  </a:lnTo>
                  <a:lnTo>
                    <a:pt x="48" y="66"/>
                  </a:lnTo>
                  <a:lnTo>
                    <a:pt x="55" y="64"/>
                  </a:lnTo>
                  <a:lnTo>
                    <a:pt x="62" y="62"/>
                  </a:lnTo>
                  <a:lnTo>
                    <a:pt x="69" y="59"/>
                  </a:lnTo>
                  <a:lnTo>
                    <a:pt x="75" y="56"/>
                  </a:lnTo>
                  <a:lnTo>
                    <a:pt x="82" y="52"/>
                  </a:lnTo>
                  <a:lnTo>
                    <a:pt x="88" y="50"/>
                  </a:lnTo>
                  <a:lnTo>
                    <a:pt x="95" y="48"/>
                  </a:lnTo>
                  <a:lnTo>
                    <a:pt x="103" y="45"/>
                  </a:lnTo>
                  <a:lnTo>
                    <a:pt x="107" y="48"/>
                  </a:lnTo>
                  <a:lnTo>
                    <a:pt x="103" y="51"/>
                  </a:lnTo>
                  <a:lnTo>
                    <a:pt x="95" y="58"/>
                  </a:lnTo>
                  <a:lnTo>
                    <a:pt x="88" y="62"/>
                  </a:lnTo>
                  <a:lnTo>
                    <a:pt x="82" y="66"/>
                  </a:lnTo>
                  <a:lnTo>
                    <a:pt x="75" y="71"/>
                  </a:lnTo>
                  <a:lnTo>
                    <a:pt x="68" y="77"/>
                  </a:lnTo>
                  <a:lnTo>
                    <a:pt x="60" y="80"/>
                  </a:lnTo>
                  <a:lnTo>
                    <a:pt x="53" y="85"/>
                  </a:lnTo>
                  <a:lnTo>
                    <a:pt x="46" y="90"/>
                  </a:lnTo>
                  <a:lnTo>
                    <a:pt x="40" y="95"/>
                  </a:lnTo>
                  <a:lnTo>
                    <a:pt x="31" y="102"/>
                  </a:lnTo>
                  <a:lnTo>
                    <a:pt x="30" y="109"/>
                  </a:lnTo>
                  <a:lnTo>
                    <a:pt x="33" y="109"/>
                  </a:lnTo>
                  <a:lnTo>
                    <a:pt x="44" y="106"/>
                  </a:lnTo>
                  <a:lnTo>
                    <a:pt x="48" y="103"/>
                  </a:lnTo>
                  <a:lnTo>
                    <a:pt x="55" y="100"/>
                  </a:lnTo>
                  <a:lnTo>
                    <a:pt x="62" y="97"/>
                  </a:lnTo>
                  <a:lnTo>
                    <a:pt x="71" y="93"/>
                  </a:lnTo>
                  <a:lnTo>
                    <a:pt x="78" y="89"/>
                  </a:lnTo>
                  <a:lnTo>
                    <a:pt x="85" y="84"/>
                  </a:lnTo>
                  <a:lnTo>
                    <a:pt x="90" y="80"/>
                  </a:lnTo>
                  <a:lnTo>
                    <a:pt x="97" y="78"/>
                  </a:lnTo>
                  <a:lnTo>
                    <a:pt x="107" y="73"/>
                  </a:lnTo>
                  <a:lnTo>
                    <a:pt x="111" y="75"/>
                  </a:lnTo>
                  <a:lnTo>
                    <a:pt x="108" y="78"/>
                  </a:lnTo>
                  <a:lnTo>
                    <a:pt x="100" y="86"/>
                  </a:lnTo>
                  <a:lnTo>
                    <a:pt x="93" y="90"/>
                  </a:lnTo>
                  <a:lnTo>
                    <a:pt x="87" y="96"/>
                  </a:lnTo>
                  <a:lnTo>
                    <a:pt x="80" y="100"/>
                  </a:lnTo>
                  <a:lnTo>
                    <a:pt x="74" y="107"/>
                  </a:lnTo>
                  <a:lnTo>
                    <a:pt x="67" y="112"/>
                  </a:lnTo>
                  <a:lnTo>
                    <a:pt x="60" y="118"/>
                  </a:lnTo>
                  <a:lnTo>
                    <a:pt x="53" y="123"/>
                  </a:lnTo>
                  <a:lnTo>
                    <a:pt x="48" y="128"/>
                  </a:lnTo>
                  <a:lnTo>
                    <a:pt x="39" y="138"/>
                  </a:lnTo>
                  <a:lnTo>
                    <a:pt x="37" y="144"/>
                  </a:lnTo>
                  <a:lnTo>
                    <a:pt x="39" y="145"/>
                  </a:lnTo>
                  <a:lnTo>
                    <a:pt x="47" y="142"/>
                  </a:lnTo>
                  <a:lnTo>
                    <a:pt x="52" y="139"/>
                  </a:lnTo>
                  <a:lnTo>
                    <a:pt x="58" y="137"/>
                  </a:lnTo>
                  <a:lnTo>
                    <a:pt x="65" y="133"/>
                  </a:lnTo>
                  <a:lnTo>
                    <a:pt x="72" y="131"/>
                  </a:lnTo>
                  <a:lnTo>
                    <a:pt x="78" y="127"/>
                  </a:lnTo>
                  <a:lnTo>
                    <a:pt x="83" y="124"/>
                  </a:lnTo>
                  <a:lnTo>
                    <a:pt x="89" y="120"/>
                  </a:lnTo>
                  <a:lnTo>
                    <a:pt x="95" y="119"/>
                  </a:lnTo>
                  <a:lnTo>
                    <a:pt x="103" y="116"/>
                  </a:lnTo>
                  <a:lnTo>
                    <a:pt x="109" y="118"/>
                  </a:lnTo>
                  <a:lnTo>
                    <a:pt x="107" y="121"/>
                  </a:lnTo>
                  <a:lnTo>
                    <a:pt x="100" y="128"/>
                  </a:lnTo>
                  <a:lnTo>
                    <a:pt x="89" y="135"/>
                  </a:lnTo>
                  <a:lnTo>
                    <a:pt x="78" y="145"/>
                  </a:lnTo>
                  <a:lnTo>
                    <a:pt x="65" y="153"/>
                  </a:lnTo>
                  <a:lnTo>
                    <a:pt x="55" y="161"/>
                  </a:lnTo>
                  <a:lnTo>
                    <a:pt x="48" y="168"/>
                  </a:lnTo>
                  <a:lnTo>
                    <a:pt x="48" y="175"/>
                  </a:lnTo>
                  <a:lnTo>
                    <a:pt x="52" y="176"/>
                  </a:lnTo>
                  <a:lnTo>
                    <a:pt x="61" y="174"/>
                  </a:lnTo>
                  <a:lnTo>
                    <a:pt x="66" y="170"/>
                  </a:lnTo>
                  <a:lnTo>
                    <a:pt x="72" y="168"/>
                  </a:lnTo>
                  <a:lnTo>
                    <a:pt x="79" y="166"/>
                  </a:lnTo>
                  <a:lnTo>
                    <a:pt x="86" y="163"/>
                  </a:lnTo>
                  <a:lnTo>
                    <a:pt x="92" y="160"/>
                  </a:lnTo>
                  <a:lnTo>
                    <a:pt x="97" y="156"/>
                  </a:lnTo>
                  <a:lnTo>
                    <a:pt x="103" y="153"/>
                  </a:lnTo>
                  <a:lnTo>
                    <a:pt x="109" y="151"/>
                  </a:lnTo>
                  <a:lnTo>
                    <a:pt x="117" y="148"/>
                  </a:lnTo>
                  <a:lnTo>
                    <a:pt x="123" y="149"/>
                  </a:lnTo>
                  <a:lnTo>
                    <a:pt x="120" y="152"/>
                  </a:lnTo>
                  <a:lnTo>
                    <a:pt x="114" y="159"/>
                  </a:lnTo>
                  <a:lnTo>
                    <a:pt x="103" y="167"/>
                  </a:lnTo>
                  <a:lnTo>
                    <a:pt x="93" y="176"/>
                  </a:lnTo>
                  <a:lnTo>
                    <a:pt x="81" y="184"/>
                  </a:lnTo>
                  <a:lnTo>
                    <a:pt x="72" y="193"/>
                  </a:lnTo>
                  <a:lnTo>
                    <a:pt x="66" y="200"/>
                  </a:lnTo>
                  <a:lnTo>
                    <a:pt x="66" y="204"/>
                  </a:lnTo>
                  <a:lnTo>
                    <a:pt x="69" y="203"/>
                  </a:lnTo>
                  <a:lnTo>
                    <a:pt x="79" y="200"/>
                  </a:lnTo>
                  <a:lnTo>
                    <a:pt x="83" y="196"/>
                  </a:lnTo>
                  <a:lnTo>
                    <a:pt x="90" y="193"/>
                  </a:lnTo>
                  <a:lnTo>
                    <a:pt x="97" y="189"/>
                  </a:lnTo>
                  <a:lnTo>
                    <a:pt x="104" y="186"/>
                  </a:lnTo>
                  <a:lnTo>
                    <a:pt x="110" y="181"/>
                  </a:lnTo>
                  <a:lnTo>
                    <a:pt x="116" y="177"/>
                  </a:lnTo>
                  <a:lnTo>
                    <a:pt x="122" y="174"/>
                  </a:lnTo>
                  <a:lnTo>
                    <a:pt x="128" y="172"/>
                  </a:lnTo>
                  <a:lnTo>
                    <a:pt x="136" y="167"/>
                  </a:lnTo>
                  <a:lnTo>
                    <a:pt x="139" y="168"/>
                  </a:lnTo>
                  <a:lnTo>
                    <a:pt x="137" y="170"/>
                  </a:lnTo>
                  <a:lnTo>
                    <a:pt x="131" y="177"/>
                  </a:lnTo>
                  <a:lnTo>
                    <a:pt x="122" y="184"/>
                  </a:lnTo>
                  <a:lnTo>
                    <a:pt x="113" y="193"/>
                  </a:lnTo>
                  <a:lnTo>
                    <a:pt x="102" y="201"/>
                  </a:lnTo>
                  <a:lnTo>
                    <a:pt x="94" y="209"/>
                  </a:lnTo>
                  <a:lnTo>
                    <a:pt x="88" y="215"/>
                  </a:lnTo>
                  <a:lnTo>
                    <a:pt x="87" y="221"/>
                  </a:lnTo>
                  <a:lnTo>
                    <a:pt x="89" y="222"/>
                  </a:lnTo>
                  <a:lnTo>
                    <a:pt x="96" y="221"/>
                  </a:lnTo>
                  <a:lnTo>
                    <a:pt x="107" y="216"/>
                  </a:lnTo>
                  <a:lnTo>
                    <a:pt x="120" y="211"/>
                  </a:lnTo>
                  <a:lnTo>
                    <a:pt x="131" y="205"/>
                  </a:lnTo>
                  <a:lnTo>
                    <a:pt x="142" y="201"/>
                  </a:lnTo>
                  <a:lnTo>
                    <a:pt x="150" y="198"/>
                  </a:lnTo>
                  <a:lnTo>
                    <a:pt x="155" y="200"/>
                  </a:lnTo>
                  <a:lnTo>
                    <a:pt x="152" y="203"/>
                  </a:lnTo>
                  <a:lnTo>
                    <a:pt x="148" y="208"/>
                  </a:lnTo>
                  <a:lnTo>
                    <a:pt x="138" y="212"/>
                  </a:lnTo>
                  <a:lnTo>
                    <a:pt x="130" y="219"/>
                  </a:lnTo>
                  <a:lnTo>
                    <a:pt x="121" y="225"/>
                  </a:lnTo>
                  <a:lnTo>
                    <a:pt x="114" y="232"/>
                  </a:lnTo>
                  <a:lnTo>
                    <a:pt x="109" y="238"/>
                  </a:lnTo>
                  <a:lnTo>
                    <a:pt x="109" y="245"/>
                  </a:lnTo>
                  <a:lnTo>
                    <a:pt x="113" y="246"/>
                  </a:lnTo>
                  <a:lnTo>
                    <a:pt x="121" y="245"/>
                  </a:lnTo>
                  <a:lnTo>
                    <a:pt x="125" y="243"/>
                  </a:lnTo>
                  <a:lnTo>
                    <a:pt x="131" y="241"/>
                  </a:lnTo>
                  <a:lnTo>
                    <a:pt x="138" y="238"/>
                  </a:lnTo>
                  <a:lnTo>
                    <a:pt x="145" y="236"/>
                  </a:lnTo>
                  <a:lnTo>
                    <a:pt x="151" y="232"/>
                  </a:lnTo>
                  <a:lnTo>
                    <a:pt x="157" y="229"/>
                  </a:lnTo>
                  <a:lnTo>
                    <a:pt x="163" y="226"/>
                  </a:lnTo>
                  <a:lnTo>
                    <a:pt x="169" y="224"/>
                  </a:lnTo>
                  <a:lnTo>
                    <a:pt x="177" y="222"/>
                  </a:lnTo>
                  <a:lnTo>
                    <a:pt x="183" y="223"/>
                  </a:lnTo>
                  <a:lnTo>
                    <a:pt x="180" y="225"/>
                  </a:lnTo>
                  <a:lnTo>
                    <a:pt x="177" y="231"/>
                  </a:lnTo>
                  <a:lnTo>
                    <a:pt x="170" y="237"/>
                  </a:lnTo>
                  <a:lnTo>
                    <a:pt x="163" y="244"/>
                  </a:lnTo>
                  <a:lnTo>
                    <a:pt x="155" y="250"/>
                  </a:lnTo>
                  <a:lnTo>
                    <a:pt x="149" y="257"/>
                  </a:lnTo>
                  <a:lnTo>
                    <a:pt x="145" y="262"/>
                  </a:lnTo>
                  <a:lnTo>
                    <a:pt x="145" y="266"/>
                  </a:lnTo>
                  <a:lnTo>
                    <a:pt x="148" y="267"/>
                  </a:lnTo>
                  <a:lnTo>
                    <a:pt x="154" y="265"/>
                  </a:lnTo>
                  <a:lnTo>
                    <a:pt x="163" y="262"/>
                  </a:lnTo>
                  <a:lnTo>
                    <a:pt x="175" y="257"/>
                  </a:lnTo>
                  <a:lnTo>
                    <a:pt x="183" y="251"/>
                  </a:lnTo>
                  <a:lnTo>
                    <a:pt x="193" y="249"/>
                  </a:lnTo>
                  <a:lnTo>
                    <a:pt x="203" y="246"/>
                  </a:lnTo>
                  <a:lnTo>
                    <a:pt x="206" y="248"/>
                  </a:lnTo>
                  <a:lnTo>
                    <a:pt x="205" y="250"/>
                  </a:lnTo>
                  <a:lnTo>
                    <a:pt x="200" y="255"/>
                  </a:lnTo>
                  <a:lnTo>
                    <a:pt x="193" y="259"/>
                  </a:lnTo>
                  <a:lnTo>
                    <a:pt x="187" y="266"/>
                  </a:lnTo>
                  <a:lnTo>
                    <a:pt x="179" y="272"/>
                  </a:lnTo>
                  <a:lnTo>
                    <a:pt x="173" y="278"/>
                  </a:lnTo>
                  <a:lnTo>
                    <a:pt x="170" y="284"/>
                  </a:lnTo>
                  <a:lnTo>
                    <a:pt x="171" y="288"/>
                  </a:lnTo>
                  <a:lnTo>
                    <a:pt x="175" y="288"/>
                  </a:lnTo>
                  <a:lnTo>
                    <a:pt x="182" y="286"/>
                  </a:lnTo>
                  <a:lnTo>
                    <a:pt x="189" y="280"/>
                  </a:lnTo>
                  <a:lnTo>
                    <a:pt x="199" y="274"/>
                  </a:lnTo>
                  <a:lnTo>
                    <a:pt x="208" y="267"/>
                  </a:lnTo>
                  <a:lnTo>
                    <a:pt x="217" y="262"/>
                  </a:lnTo>
                  <a:lnTo>
                    <a:pt x="222" y="258"/>
                  </a:lnTo>
                  <a:lnTo>
                    <a:pt x="227" y="259"/>
                  </a:lnTo>
                  <a:lnTo>
                    <a:pt x="226" y="262"/>
                  </a:lnTo>
                  <a:lnTo>
                    <a:pt x="222" y="266"/>
                  </a:lnTo>
                  <a:lnTo>
                    <a:pt x="217" y="272"/>
                  </a:lnTo>
                  <a:lnTo>
                    <a:pt x="211" y="279"/>
                  </a:lnTo>
                  <a:lnTo>
                    <a:pt x="204" y="285"/>
                  </a:lnTo>
                  <a:lnTo>
                    <a:pt x="199" y="292"/>
                  </a:lnTo>
                  <a:lnTo>
                    <a:pt x="197" y="297"/>
                  </a:lnTo>
                  <a:lnTo>
                    <a:pt x="198" y="302"/>
                  </a:lnTo>
                  <a:lnTo>
                    <a:pt x="200" y="302"/>
                  </a:lnTo>
                  <a:lnTo>
                    <a:pt x="208" y="300"/>
                  </a:lnTo>
                  <a:lnTo>
                    <a:pt x="217" y="293"/>
                  </a:lnTo>
                  <a:lnTo>
                    <a:pt x="227" y="287"/>
                  </a:lnTo>
                  <a:lnTo>
                    <a:pt x="237" y="279"/>
                  </a:lnTo>
                  <a:lnTo>
                    <a:pt x="246" y="272"/>
                  </a:lnTo>
                  <a:lnTo>
                    <a:pt x="253" y="269"/>
                  </a:lnTo>
                  <a:lnTo>
                    <a:pt x="256" y="269"/>
                  </a:lnTo>
                  <a:lnTo>
                    <a:pt x="255" y="271"/>
                  </a:lnTo>
                  <a:lnTo>
                    <a:pt x="252" y="276"/>
                  </a:lnTo>
                  <a:lnTo>
                    <a:pt x="246" y="281"/>
                  </a:lnTo>
                  <a:lnTo>
                    <a:pt x="242" y="288"/>
                  </a:lnTo>
                  <a:lnTo>
                    <a:pt x="234" y="294"/>
                  </a:lnTo>
                  <a:lnTo>
                    <a:pt x="228" y="301"/>
                  </a:lnTo>
                  <a:lnTo>
                    <a:pt x="226" y="307"/>
                  </a:lnTo>
                  <a:lnTo>
                    <a:pt x="226" y="312"/>
                  </a:lnTo>
                  <a:lnTo>
                    <a:pt x="226" y="312"/>
                  </a:lnTo>
                  <a:lnTo>
                    <a:pt x="232" y="309"/>
                  </a:lnTo>
                  <a:lnTo>
                    <a:pt x="239" y="304"/>
                  </a:lnTo>
                  <a:lnTo>
                    <a:pt x="248" y="299"/>
                  </a:lnTo>
                  <a:lnTo>
                    <a:pt x="256" y="292"/>
                  </a:lnTo>
                  <a:lnTo>
                    <a:pt x="266" y="287"/>
                  </a:lnTo>
                  <a:lnTo>
                    <a:pt x="272" y="284"/>
                  </a:lnTo>
                  <a:lnTo>
                    <a:pt x="276" y="284"/>
                  </a:lnTo>
                  <a:lnTo>
                    <a:pt x="274" y="290"/>
                  </a:lnTo>
                  <a:lnTo>
                    <a:pt x="265" y="301"/>
                  </a:lnTo>
                  <a:lnTo>
                    <a:pt x="254" y="312"/>
                  </a:lnTo>
                  <a:lnTo>
                    <a:pt x="252" y="319"/>
                  </a:lnTo>
                  <a:lnTo>
                    <a:pt x="254" y="318"/>
                  </a:lnTo>
                  <a:lnTo>
                    <a:pt x="260" y="315"/>
                  </a:lnTo>
                  <a:lnTo>
                    <a:pt x="267" y="309"/>
                  </a:lnTo>
                  <a:lnTo>
                    <a:pt x="275" y="305"/>
                  </a:lnTo>
                  <a:lnTo>
                    <a:pt x="282" y="298"/>
                  </a:lnTo>
                  <a:lnTo>
                    <a:pt x="290" y="293"/>
                  </a:lnTo>
                  <a:lnTo>
                    <a:pt x="296" y="290"/>
                  </a:lnTo>
                  <a:lnTo>
                    <a:pt x="300" y="291"/>
                  </a:lnTo>
                  <a:lnTo>
                    <a:pt x="296" y="297"/>
                  </a:lnTo>
                  <a:lnTo>
                    <a:pt x="287" y="307"/>
                  </a:lnTo>
                  <a:lnTo>
                    <a:pt x="277" y="315"/>
                  </a:lnTo>
                  <a:lnTo>
                    <a:pt x="276" y="325"/>
                  </a:lnTo>
                  <a:lnTo>
                    <a:pt x="279" y="325"/>
                  </a:lnTo>
                  <a:lnTo>
                    <a:pt x="286" y="322"/>
                  </a:lnTo>
                  <a:lnTo>
                    <a:pt x="293" y="316"/>
                  </a:lnTo>
                  <a:lnTo>
                    <a:pt x="302" y="312"/>
                  </a:lnTo>
                  <a:lnTo>
                    <a:pt x="309" y="305"/>
                  </a:lnTo>
                  <a:lnTo>
                    <a:pt x="316" y="300"/>
                  </a:lnTo>
                  <a:lnTo>
                    <a:pt x="321" y="297"/>
                  </a:lnTo>
                  <a:lnTo>
                    <a:pt x="324" y="298"/>
                  </a:lnTo>
                  <a:lnTo>
                    <a:pt x="322" y="304"/>
                  </a:lnTo>
                  <a:lnTo>
                    <a:pt x="315" y="313"/>
                  </a:lnTo>
                  <a:lnTo>
                    <a:pt x="307" y="321"/>
                  </a:lnTo>
                  <a:lnTo>
                    <a:pt x="307" y="327"/>
                  </a:lnTo>
                  <a:lnTo>
                    <a:pt x="309" y="327"/>
                  </a:lnTo>
                  <a:lnTo>
                    <a:pt x="314" y="326"/>
                  </a:lnTo>
                  <a:lnTo>
                    <a:pt x="320" y="321"/>
                  </a:lnTo>
                  <a:lnTo>
                    <a:pt x="327" y="318"/>
                  </a:lnTo>
                  <a:lnTo>
                    <a:pt x="332" y="312"/>
                  </a:lnTo>
                  <a:lnTo>
                    <a:pt x="338" y="308"/>
                  </a:lnTo>
                  <a:lnTo>
                    <a:pt x="342" y="306"/>
                  </a:lnTo>
                  <a:lnTo>
                    <a:pt x="345" y="307"/>
                  </a:lnTo>
                  <a:lnTo>
                    <a:pt x="343" y="312"/>
                  </a:lnTo>
                  <a:lnTo>
                    <a:pt x="337" y="321"/>
                  </a:lnTo>
                  <a:lnTo>
                    <a:pt x="331" y="329"/>
                  </a:lnTo>
                  <a:lnTo>
                    <a:pt x="331" y="334"/>
                  </a:lnTo>
                  <a:lnTo>
                    <a:pt x="336" y="330"/>
                  </a:lnTo>
                  <a:lnTo>
                    <a:pt x="346" y="321"/>
                  </a:lnTo>
                  <a:lnTo>
                    <a:pt x="357" y="313"/>
                  </a:lnTo>
                  <a:lnTo>
                    <a:pt x="365" y="312"/>
                  </a:lnTo>
                  <a:lnTo>
                    <a:pt x="363" y="315"/>
                  </a:lnTo>
                  <a:lnTo>
                    <a:pt x="358" y="321"/>
                  </a:lnTo>
                  <a:lnTo>
                    <a:pt x="353" y="326"/>
                  </a:lnTo>
                  <a:lnTo>
                    <a:pt x="355" y="329"/>
                  </a:lnTo>
                  <a:lnTo>
                    <a:pt x="360" y="327"/>
                  </a:lnTo>
                  <a:lnTo>
                    <a:pt x="372" y="319"/>
                  </a:lnTo>
                  <a:lnTo>
                    <a:pt x="378" y="313"/>
                  </a:lnTo>
                  <a:lnTo>
                    <a:pt x="384" y="309"/>
                  </a:lnTo>
                  <a:lnTo>
                    <a:pt x="387" y="306"/>
                  </a:lnTo>
                  <a:lnTo>
                    <a:pt x="391" y="307"/>
                  </a:lnTo>
                  <a:lnTo>
                    <a:pt x="388" y="311"/>
                  </a:lnTo>
                  <a:lnTo>
                    <a:pt x="383" y="318"/>
                  </a:lnTo>
                  <a:lnTo>
                    <a:pt x="377" y="322"/>
                  </a:lnTo>
                  <a:lnTo>
                    <a:pt x="377" y="327"/>
                  </a:lnTo>
                  <a:lnTo>
                    <a:pt x="381" y="325"/>
                  </a:lnTo>
                  <a:lnTo>
                    <a:pt x="391" y="319"/>
                  </a:lnTo>
                  <a:lnTo>
                    <a:pt x="399" y="312"/>
                  </a:lnTo>
                  <a:lnTo>
                    <a:pt x="405" y="312"/>
                  </a:lnTo>
                  <a:lnTo>
                    <a:pt x="404" y="314"/>
                  </a:lnTo>
                  <a:lnTo>
                    <a:pt x="401" y="318"/>
                  </a:lnTo>
                  <a:lnTo>
                    <a:pt x="399" y="321"/>
                  </a:lnTo>
                  <a:lnTo>
                    <a:pt x="400" y="325"/>
                  </a:lnTo>
                  <a:lnTo>
                    <a:pt x="403" y="323"/>
                  </a:lnTo>
                  <a:lnTo>
                    <a:pt x="410" y="318"/>
                  </a:lnTo>
                  <a:lnTo>
                    <a:pt x="415" y="312"/>
                  </a:lnTo>
                  <a:lnTo>
                    <a:pt x="420" y="312"/>
                  </a:lnTo>
                  <a:lnTo>
                    <a:pt x="420" y="320"/>
                  </a:lnTo>
                  <a:lnTo>
                    <a:pt x="420" y="327"/>
                  </a:lnTo>
                  <a:lnTo>
                    <a:pt x="422" y="326"/>
                  </a:lnTo>
                  <a:lnTo>
                    <a:pt x="428" y="322"/>
                  </a:lnTo>
                  <a:lnTo>
                    <a:pt x="434" y="318"/>
                  </a:lnTo>
                  <a:lnTo>
                    <a:pt x="436" y="316"/>
                  </a:lnTo>
                  <a:lnTo>
                    <a:pt x="439" y="332"/>
                  </a:lnTo>
                  <a:lnTo>
                    <a:pt x="372" y="350"/>
                  </a:lnTo>
                  <a:lnTo>
                    <a:pt x="281" y="355"/>
                  </a:lnTo>
                  <a:lnTo>
                    <a:pt x="166" y="319"/>
                  </a:lnTo>
                  <a:lnTo>
                    <a:pt x="44" y="248"/>
                  </a:lnTo>
                  <a:lnTo>
                    <a:pt x="0" y="159"/>
                  </a:lnTo>
                  <a:lnTo>
                    <a:pt x="5" y="70"/>
                  </a:lnTo>
                  <a:lnTo>
                    <a:pt x="61" y="15"/>
                  </a:lnTo>
                  <a:lnTo>
                    <a:pt x="118" y="0"/>
                  </a:lnTo>
                  <a:lnTo>
                    <a:pt x="137" y="2"/>
                  </a:lnTo>
                  <a:lnTo>
                    <a:pt x="137" y="2"/>
                  </a:lnTo>
                  <a:close/>
                </a:path>
              </a:pathLst>
            </a:custGeom>
            <a:solidFill>
              <a:srgbClr val="000000"/>
            </a:solidFill>
            <a:ln w="9525">
              <a:noFill/>
              <a:round/>
            </a:ln>
          </p:spPr>
          <p:txBody>
            <a:bodyPr/>
            <a:lstStyle/>
            <a:p>
              <a:endParaRPr lang="en-US"/>
            </a:p>
          </p:txBody>
        </p:sp>
        <p:sp>
          <p:nvSpPr>
            <p:cNvPr id="356491" name="Freeform 139"/>
            <p:cNvSpPr/>
            <p:nvPr/>
          </p:nvSpPr>
          <p:spPr bwMode="auto">
            <a:xfrm>
              <a:off x="4852" y="3403"/>
              <a:ext cx="234" cy="194"/>
            </a:xfrm>
            <a:custGeom>
              <a:avLst/>
              <a:gdLst/>
              <a:ahLst/>
              <a:cxnLst>
                <a:cxn ang="0">
                  <a:pos x="438" y="285"/>
                </a:cxn>
                <a:cxn ang="0">
                  <a:pos x="419" y="278"/>
                </a:cxn>
                <a:cxn ang="0">
                  <a:pos x="395" y="260"/>
                </a:cxn>
                <a:cxn ang="0">
                  <a:pos x="361" y="227"/>
                </a:cxn>
                <a:cxn ang="0">
                  <a:pos x="325" y="174"/>
                </a:cxn>
                <a:cxn ang="0">
                  <a:pos x="284" y="109"/>
                </a:cxn>
                <a:cxn ang="0">
                  <a:pos x="245" y="58"/>
                </a:cxn>
                <a:cxn ang="0">
                  <a:pos x="205" y="21"/>
                </a:cxn>
                <a:cxn ang="0">
                  <a:pos x="160" y="2"/>
                </a:cxn>
                <a:cxn ang="0">
                  <a:pos x="106" y="4"/>
                </a:cxn>
                <a:cxn ang="0">
                  <a:pos x="48" y="35"/>
                </a:cxn>
                <a:cxn ang="0">
                  <a:pos x="9" y="88"/>
                </a:cxn>
                <a:cxn ang="0">
                  <a:pos x="0" y="157"/>
                </a:cxn>
                <a:cxn ang="0">
                  <a:pos x="20" y="230"/>
                </a:cxn>
                <a:cxn ang="0">
                  <a:pos x="77" y="299"/>
                </a:cxn>
                <a:cxn ang="0">
                  <a:pos x="172" y="350"/>
                </a:cxn>
                <a:cxn ang="0">
                  <a:pos x="263" y="379"/>
                </a:cxn>
                <a:cxn ang="0">
                  <a:pos x="339" y="386"/>
                </a:cxn>
                <a:cxn ang="0">
                  <a:pos x="399" y="383"/>
                </a:cxn>
                <a:cxn ang="0">
                  <a:pos x="442" y="370"/>
                </a:cxn>
                <a:cxn ang="0">
                  <a:pos x="466" y="358"/>
                </a:cxn>
                <a:cxn ang="0">
                  <a:pos x="458" y="347"/>
                </a:cxn>
                <a:cxn ang="0">
                  <a:pos x="431" y="352"/>
                </a:cxn>
                <a:cxn ang="0">
                  <a:pos x="390" y="361"/>
                </a:cxn>
                <a:cxn ang="0">
                  <a:pos x="339" y="364"/>
                </a:cxn>
                <a:cxn ang="0">
                  <a:pos x="286" y="362"/>
                </a:cxn>
                <a:cxn ang="0">
                  <a:pos x="235" y="349"/>
                </a:cxn>
                <a:cxn ang="0">
                  <a:pos x="177" y="327"/>
                </a:cxn>
                <a:cxn ang="0">
                  <a:pos x="114" y="291"/>
                </a:cxn>
                <a:cxn ang="0">
                  <a:pos x="60" y="243"/>
                </a:cxn>
                <a:cxn ang="0">
                  <a:pos x="29" y="180"/>
                </a:cxn>
                <a:cxn ang="0">
                  <a:pos x="31" y="101"/>
                </a:cxn>
                <a:cxn ang="0">
                  <a:pos x="36" y="85"/>
                </a:cxn>
                <a:cxn ang="0">
                  <a:pos x="51" y="69"/>
                </a:cxn>
                <a:cxn ang="0">
                  <a:pos x="77" y="49"/>
                </a:cxn>
                <a:cxn ang="0">
                  <a:pos x="120" y="35"/>
                </a:cxn>
                <a:cxn ang="0">
                  <a:pos x="162" y="29"/>
                </a:cxn>
                <a:cxn ang="0">
                  <a:pos x="186" y="36"/>
                </a:cxn>
                <a:cxn ang="0">
                  <a:pos x="212" y="52"/>
                </a:cxn>
                <a:cxn ang="0">
                  <a:pos x="245" y="85"/>
                </a:cxn>
                <a:cxn ang="0">
                  <a:pos x="279" y="135"/>
                </a:cxn>
                <a:cxn ang="0">
                  <a:pos x="313" y="199"/>
                </a:cxn>
                <a:cxn ang="0">
                  <a:pos x="352" y="247"/>
                </a:cxn>
                <a:cxn ang="0">
                  <a:pos x="390" y="281"/>
                </a:cxn>
                <a:cxn ang="0">
                  <a:pos x="422" y="299"/>
                </a:cxn>
                <a:cxn ang="0">
                  <a:pos x="443" y="308"/>
                </a:cxn>
                <a:cxn ang="0">
                  <a:pos x="447" y="286"/>
                </a:cxn>
              </a:cxnLst>
              <a:rect l="0" t="0" r="r" b="b"/>
              <a:pathLst>
                <a:path w="466" h="387">
                  <a:moveTo>
                    <a:pt x="447" y="286"/>
                  </a:moveTo>
                  <a:lnTo>
                    <a:pt x="444" y="285"/>
                  </a:lnTo>
                  <a:lnTo>
                    <a:pt x="438" y="285"/>
                  </a:lnTo>
                  <a:lnTo>
                    <a:pt x="432" y="282"/>
                  </a:lnTo>
                  <a:lnTo>
                    <a:pt x="426" y="281"/>
                  </a:lnTo>
                  <a:lnTo>
                    <a:pt x="419" y="278"/>
                  </a:lnTo>
                  <a:lnTo>
                    <a:pt x="412" y="274"/>
                  </a:lnTo>
                  <a:lnTo>
                    <a:pt x="403" y="267"/>
                  </a:lnTo>
                  <a:lnTo>
                    <a:pt x="395" y="260"/>
                  </a:lnTo>
                  <a:lnTo>
                    <a:pt x="384" y="251"/>
                  </a:lnTo>
                  <a:lnTo>
                    <a:pt x="374" y="241"/>
                  </a:lnTo>
                  <a:lnTo>
                    <a:pt x="361" y="227"/>
                  </a:lnTo>
                  <a:lnTo>
                    <a:pt x="349" y="212"/>
                  </a:lnTo>
                  <a:lnTo>
                    <a:pt x="336" y="194"/>
                  </a:lnTo>
                  <a:lnTo>
                    <a:pt x="325" y="174"/>
                  </a:lnTo>
                  <a:lnTo>
                    <a:pt x="311" y="150"/>
                  </a:lnTo>
                  <a:lnTo>
                    <a:pt x="298" y="129"/>
                  </a:lnTo>
                  <a:lnTo>
                    <a:pt x="284" y="109"/>
                  </a:lnTo>
                  <a:lnTo>
                    <a:pt x="272" y="92"/>
                  </a:lnTo>
                  <a:lnTo>
                    <a:pt x="258" y="73"/>
                  </a:lnTo>
                  <a:lnTo>
                    <a:pt x="245" y="58"/>
                  </a:lnTo>
                  <a:lnTo>
                    <a:pt x="233" y="44"/>
                  </a:lnTo>
                  <a:lnTo>
                    <a:pt x="221" y="32"/>
                  </a:lnTo>
                  <a:lnTo>
                    <a:pt x="205" y="21"/>
                  </a:lnTo>
                  <a:lnTo>
                    <a:pt x="191" y="11"/>
                  </a:lnTo>
                  <a:lnTo>
                    <a:pt x="175" y="4"/>
                  </a:lnTo>
                  <a:lnTo>
                    <a:pt x="160" y="2"/>
                  </a:lnTo>
                  <a:lnTo>
                    <a:pt x="142" y="0"/>
                  </a:lnTo>
                  <a:lnTo>
                    <a:pt x="125" y="1"/>
                  </a:lnTo>
                  <a:lnTo>
                    <a:pt x="106" y="4"/>
                  </a:lnTo>
                  <a:lnTo>
                    <a:pt x="86" y="13"/>
                  </a:lnTo>
                  <a:lnTo>
                    <a:pt x="65" y="22"/>
                  </a:lnTo>
                  <a:lnTo>
                    <a:pt x="48" y="35"/>
                  </a:lnTo>
                  <a:lnTo>
                    <a:pt x="31" y="50"/>
                  </a:lnTo>
                  <a:lnTo>
                    <a:pt x="20" y="69"/>
                  </a:lnTo>
                  <a:lnTo>
                    <a:pt x="9" y="88"/>
                  </a:lnTo>
                  <a:lnTo>
                    <a:pt x="3" y="109"/>
                  </a:lnTo>
                  <a:lnTo>
                    <a:pt x="0" y="133"/>
                  </a:lnTo>
                  <a:lnTo>
                    <a:pt x="0" y="157"/>
                  </a:lnTo>
                  <a:lnTo>
                    <a:pt x="2" y="182"/>
                  </a:lnTo>
                  <a:lnTo>
                    <a:pt x="9" y="206"/>
                  </a:lnTo>
                  <a:lnTo>
                    <a:pt x="20" y="230"/>
                  </a:lnTo>
                  <a:lnTo>
                    <a:pt x="35" y="254"/>
                  </a:lnTo>
                  <a:lnTo>
                    <a:pt x="52" y="277"/>
                  </a:lnTo>
                  <a:lnTo>
                    <a:pt x="77" y="299"/>
                  </a:lnTo>
                  <a:lnTo>
                    <a:pt x="105" y="317"/>
                  </a:lnTo>
                  <a:lnTo>
                    <a:pt x="139" y="336"/>
                  </a:lnTo>
                  <a:lnTo>
                    <a:pt x="172" y="350"/>
                  </a:lnTo>
                  <a:lnTo>
                    <a:pt x="204" y="363"/>
                  </a:lnTo>
                  <a:lnTo>
                    <a:pt x="233" y="371"/>
                  </a:lnTo>
                  <a:lnTo>
                    <a:pt x="263" y="379"/>
                  </a:lnTo>
                  <a:lnTo>
                    <a:pt x="290" y="383"/>
                  </a:lnTo>
                  <a:lnTo>
                    <a:pt x="315" y="386"/>
                  </a:lnTo>
                  <a:lnTo>
                    <a:pt x="339" y="386"/>
                  </a:lnTo>
                  <a:lnTo>
                    <a:pt x="362" y="387"/>
                  </a:lnTo>
                  <a:lnTo>
                    <a:pt x="381" y="385"/>
                  </a:lnTo>
                  <a:lnTo>
                    <a:pt x="399" y="383"/>
                  </a:lnTo>
                  <a:lnTo>
                    <a:pt x="415" y="379"/>
                  </a:lnTo>
                  <a:lnTo>
                    <a:pt x="430" y="376"/>
                  </a:lnTo>
                  <a:lnTo>
                    <a:pt x="442" y="370"/>
                  </a:lnTo>
                  <a:lnTo>
                    <a:pt x="452" y="366"/>
                  </a:lnTo>
                  <a:lnTo>
                    <a:pt x="459" y="362"/>
                  </a:lnTo>
                  <a:lnTo>
                    <a:pt x="466" y="358"/>
                  </a:lnTo>
                  <a:lnTo>
                    <a:pt x="464" y="347"/>
                  </a:lnTo>
                  <a:lnTo>
                    <a:pt x="461" y="347"/>
                  </a:lnTo>
                  <a:lnTo>
                    <a:pt x="458" y="347"/>
                  </a:lnTo>
                  <a:lnTo>
                    <a:pt x="451" y="348"/>
                  </a:lnTo>
                  <a:lnTo>
                    <a:pt x="443" y="351"/>
                  </a:lnTo>
                  <a:lnTo>
                    <a:pt x="431" y="352"/>
                  </a:lnTo>
                  <a:lnTo>
                    <a:pt x="418" y="355"/>
                  </a:lnTo>
                  <a:lnTo>
                    <a:pt x="404" y="357"/>
                  </a:lnTo>
                  <a:lnTo>
                    <a:pt x="390" y="361"/>
                  </a:lnTo>
                  <a:lnTo>
                    <a:pt x="373" y="362"/>
                  </a:lnTo>
                  <a:lnTo>
                    <a:pt x="356" y="363"/>
                  </a:lnTo>
                  <a:lnTo>
                    <a:pt x="339" y="364"/>
                  </a:lnTo>
                  <a:lnTo>
                    <a:pt x="322" y="365"/>
                  </a:lnTo>
                  <a:lnTo>
                    <a:pt x="304" y="363"/>
                  </a:lnTo>
                  <a:lnTo>
                    <a:pt x="286" y="362"/>
                  </a:lnTo>
                  <a:lnTo>
                    <a:pt x="269" y="358"/>
                  </a:lnTo>
                  <a:lnTo>
                    <a:pt x="255" y="356"/>
                  </a:lnTo>
                  <a:lnTo>
                    <a:pt x="235" y="349"/>
                  </a:lnTo>
                  <a:lnTo>
                    <a:pt x="217" y="343"/>
                  </a:lnTo>
                  <a:lnTo>
                    <a:pt x="197" y="335"/>
                  </a:lnTo>
                  <a:lnTo>
                    <a:pt x="177" y="327"/>
                  </a:lnTo>
                  <a:lnTo>
                    <a:pt x="155" y="315"/>
                  </a:lnTo>
                  <a:lnTo>
                    <a:pt x="134" y="305"/>
                  </a:lnTo>
                  <a:lnTo>
                    <a:pt x="114" y="291"/>
                  </a:lnTo>
                  <a:lnTo>
                    <a:pt x="96" y="278"/>
                  </a:lnTo>
                  <a:lnTo>
                    <a:pt x="77" y="260"/>
                  </a:lnTo>
                  <a:lnTo>
                    <a:pt x="60" y="243"/>
                  </a:lnTo>
                  <a:lnTo>
                    <a:pt x="46" y="223"/>
                  </a:lnTo>
                  <a:lnTo>
                    <a:pt x="37" y="203"/>
                  </a:lnTo>
                  <a:lnTo>
                    <a:pt x="29" y="180"/>
                  </a:lnTo>
                  <a:lnTo>
                    <a:pt x="25" y="156"/>
                  </a:lnTo>
                  <a:lnTo>
                    <a:pt x="25" y="129"/>
                  </a:lnTo>
                  <a:lnTo>
                    <a:pt x="31" y="101"/>
                  </a:lnTo>
                  <a:lnTo>
                    <a:pt x="31" y="98"/>
                  </a:lnTo>
                  <a:lnTo>
                    <a:pt x="34" y="91"/>
                  </a:lnTo>
                  <a:lnTo>
                    <a:pt x="36" y="85"/>
                  </a:lnTo>
                  <a:lnTo>
                    <a:pt x="39" y="80"/>
                  </a:lnTo>
                  <a:lnTo>
                    <a:pt x="44" y="74"/>
                  </a:lnTo>
                  <a:lnTo>
                    <a:pt x="51" y="69"/>
                  </a:lnTo>
                  <a:lnTo>
                    <a:pt x="57" y="62"/>
                  </a:lnTo>
                  <a:lnTo>
                    <a:pt x="66" y="56"/>
                  </a:lnTo>
                  <a:lnTo>
                    <a:pt x="77" y="49"/>
                  </a:lnTo>
                  <a:lnTo>
                    <a:pt x="90" y="44"/>
                  </a:lnTo>
                  <a:lnTo>
                    <a:pt x="103" y="38"/>
                  </a:lnTo>
                  <a:lnTo>
                    <a:pt x="120" y="35"/>
                  </a:lnTo>
                  <a:lnTo>
                    <a:pt x="138" y="30"/>
                  </a:lnTo>
                  <a:lnTo>
                    <a:pt x="160" y="29"/>
                  </a:lnTo>
                  <a:lnTo>
                    <a:pt x="162" y="29"/>
                  </a:lnTo>
                  <a:lnTo>
                    <a:pt x="172" y="31"/>
                  </a:lnTo>
                  <a:lnTo>
                    <a:pt x="177" y="32"/>
                  </a:lnTo>
                  <a:lnTo>
                    <a:pt x="186" y="36"/>
                  </a:lnTo>
                  <a:lnTo>
                    <a:pt x="194" y="39"/>
                  </a:lnTo>
                  <a:lnTo>
                    <a:pt x="204" y="46"/>
                  </a:lnTo>
                  <a:lnTo>
                    <a:pt x="212" y="52"/>
                  </a:lnTo>
                  <a:lnTo>
                    <a:pt x="223" y="62"/>
                  </a:lnTo>
                  <a:lnTo>
                    <a:pt x="233" y="71"/>
                  </a:lnTo>
                  <a:lnTo>
                    <a:pt x="245" y="85"/>
                  </a:lnTo>
                  <a:lnTo>
                    <a:pt x="256" y="99"/>
                  </a:lnTo>
                  <a:lnTo>
                    <a:pt x="267" y="117"/>
                  </a:lnTo>
                  <a:lnTo>
                    <a:pt x="279" y="135"/>
                  </a:lnTo>
                  <a:lnTo>
                    <a:pt x="291" y="159"/>
                  </a:lnTo>
                  <a:lnTo>
                    <a:pt x="301" y="180"/>
                  </a:lnTo>
                  <a:lnTo>
                    <a:pt x="313" y="199"/>
                  </a:lnTo>
                  <a:lnTo>
                    <a:pt x="326" y="217"/>
                  </a:lnTo>
                  <a:lnTo>
                    <a:pt x="339" y="234"/>
                  </a:lnTo>
                  <a:lnTo>
                    <a:pt x="352" y="247"/>
                  </a:lnTo>
                  <a:lnTo>
                    <a:pt x="364" y="260"/>
                  </a:lnTo>
                  <a:lnTo>
                    <a:pt x="377" y="271"/>
                  </a:lnTo>
                  <a:lnTo>
                    <a:pt x="390" y="281"/>
                  </a:lnTo>
                  <a:lnTo>
                    <a:pt x="401" y="287"/>
                  </a:lnTo>
                  <a:lnTo>
                    <a:pt x="412" y="294"/>
                  </a:lnTo>
                  <a:lnTo>
                    <a:pt x="422" y="299"/>
                  </a:lnTo>
                  <a:lnTo>
                    <a:pt x="431" y="303"/>
                  </a:lnTo>
                  <a:lnTo>
                    <a:pt x="437" y="306"/>
                  </a:lnTo>
                  <a:lnTo>
                    <a:pt x="443" y="308"/>
                  </a:lnTo>
                  <a:lnTo>
                    <a:pt x="445" y="309"/>
                  </a:lnTo>
                  <a:lnTo>
                    <a:pt x="447" y="310"/>
                  </a:lnTo>
                  <a:lnTo>
                    <a:pt x="447" y="286"/>
                  </a:lnTo>
                  <a:lnTo>
                    <a:pt x="447" y="286"/>
                  </a:lnTo>
                  <a:close/>
                </a:path>
              </a:pathLst>
            </a:custGeom>
            <a:solidFill>
              <a:srgbClr val="000000"/>
            </a:solidFill>
            <a:ln w="9525">
              <a:noFill/>
              <a:round/>
            </a:ln>
          </p:spPr>
          <p:txBody>
            <a:bodyPr/>
            <a:lstStyle/>
            <a:p>
              <a:endParaRPr lang="en-US"/>
            </a:p>
          </p:txBody>
        </p:sp>
        <p:sp>
          <p:nvSpPr>
            <p:cNvPr id="356492" name="Freeform 140"/>
            <p:cNvSpPr/>
            <p:nvPr/>
          </p:nvSpPr>
          <p:spPr bwMode="auto">
            <a:xfrm>
              <a:off x="5072" y="3545"/>
              <a:ext cx="16" cy="38"/>
            </a:xfrm>
            <a:custGeom>
              <a:avLst/>
              <a:gdLst/>
              <a:ahLst/>
              <a:cxnLst>
                <a:cxn ang="0">
                  <a:pos x="12" y="0"/>
                </a:cxn>
                <a:cxn ang="0">
                  <a:pos x="34" y="77"/>
                </a:cxn>
                <a:cxn ang="0">
                  <a:pos x="16" y="74"/>
                </a:cxn>
                <a:cxn ang="0">
                  <a:pos x="0" y="11"/>
                </a:cxn>
                <a:cxn ang="0">
                  <a:pos x="12" y="0"/>
                </a:cxn>
                <a:cxn ang="0">
                  <a:pos x="12" y="0"/>
                </a:cxn>
              </a:cxnLst>
              <a:rect l="0" t="0" r="r" b="b"/>
              <a:pathLst>
                <a:path w="34" h="77">
                  <a:moveTo>
                    <a:pt x="12" y="0"/>
                  </a:moveTo>
                  <a:lnTo>
                    <a:pt x="34" y="77"/>
                  </a:lnTo>
                  <a:lnTo>
                    <a:pt x="16" y="74"/>
                  </a:lnTo>
                  <a:lnTo>
                    <a:pt x="0" y="11"/>
                  </a:lnTo>
                  <a:lnTo>
                    <a:pt x="12" y="0"/>
                  </a:lnTo>
                  <a:lnTo>
                    <a:pt x="12" y="0"/>
                  </a:lnTo>
                  <a:close/>
                </a:path>
              </a:pathLst>
            </a:custGeom>
            <a:solidFill>
              <a:srgbClr val="1A1A1A"/>
            </a:solidFill>
            <a:ln w="9525">
              <a:noFill/>
              <a:round/>
            </a:ln>
          </p:spPr>
          <p:txBody>
            <a:bodyPr/>
            <a:lstStyle/>
            <a:p>
              <a:endParaRPr lang="en-US"/>
            </a:p>
          </p:txBody>
        </p:sp>
        <p:sp>
          <p:nvSpPr>
            <p:cNvPr id="356493" name="Freeform 141"/>
            <p:cNvSpPr/>
            <p:nvPr/>
          </p:nvSpPr>
          <p:spPr bwMode="auto">
            <a:xfrm>
              <a:off x="5075" y="3540"/>
              <a:ext cx="68" cy="53"/>
            </a:xfrm>
            <a:custGeom>
              <a:avLst/>
              <a:gdLst/>
              <a:ahLst/>
              <a:cxnLst>
                <a:cxn ang="0">
                  <a:pos x="0" y="34"/>
                </a:cxn>
                <a:cxn ang="0">
                  <a:pos x="57" y="0"/>
                </a:cxn>
                <a:cxn ang="0">
                  <a:pos x="62" y="1"/>
                </a:cxn>
                <a:cxn ang="0">
                  <a:pos x="68" y="4"/>
                </a:cxn>
                <a:cxn ang="0">
                  <a:pos x="76" y="7"/>
                </a:cxn>
                <a:cxn ang="0">
                  <a:pos x="82" y="10"/>
                </a:cxn>
                <a:cxn ang="0">
                  <a:pos x="89" y="13"/>
                </a:cxn>
                <a:cxn ang="0">
                  <a:pos x="95" y="15"/>
                </a:cxn>
                <a:cxn ang="0">
                  <a:pos x="98" y="19"/>
                </a:cxn>
                <a:cxn ang="0">
                  <a:pos x="101" y="24"/>
                </a:cxn>
                <a:cxn ang="0">
                  <a:pos x="108" y="34"/>
                </a:cxn>
                <a:cxn ang="0">
                  <a:pos x="111" y="40"/>
                </a:cxn>
                <a:cxn ang="0">
                  <a:pos x="116" y="47"/>
                </a:cxn>
                <a:cxn ang="0">
                  <a:pos x="119" y="55"/>
                </a:cxn>
                <a:cxn ang="0">
                  <a:pos x="125" y="63"/>
                </a:cxn>
                <a:cxn ang="0">
                  <a:pos x="127" y="70"/>
                </a:cxn>
                <a:cxn ang="0">
                  <a:pos x="131" y="78"/>
                </a:cxn>
                <a:cxn ang="0">
                  <a:pos x="133" y="84"/>
                </a:cxn>
                <a:cxn ang="0">
                  <a:pos x="137" y="91"/>
                </a:cxn>
                <a:cxn ang="0">
                  <a:pos x="137" y="101"/>
                </a:cxn>
                <a:cxn ang="0">
                  <a:pos x="132" y="105"/>
                </a:cxn>
                <a:cxn ang="0">
                  <a:pos x="126" y="103"/>
                </a:cxn>
                <a:cxn ang="0">
                  <a:pos x="120" y="98"/>
                </a:cxn>
                <a:cxn ang="0">
                  <a:pos x="113" y="91"/>
                </a:cxn>
                <a:cxn ang="0">
                  <a:pos x="108" y="84"/>
                </a:cxn>
                <a:cxn ang="0">
                  <a:pos x="101" y="75"/>
                </a:cxn>
                <a:cxn ang="0">
                  <a:pos x="97" y="68"/>
                </a:cxn>
                <a:cxn ang="0">
                  <a:pos x="94" y="63"/>
                </a:cxn>
                <a:cxn ang="0">
                  <a:pos x="94" y="62"/>
                </a:cxn>
                <a:cxn ang="0">
                  <a:pos x="87" y="67"/>
                </a:cxn>
                <a:cxn ang="0">
                  <a:pos x="67" y="80"/>
                </a:cxn>
                <a:cxn ang="0">
                  <a:pos x="46" y="77"/>
                </a:cxn>
                <a:cxn ang="0">
                  <a:pos x="16" y="73"/>
                </a:cxn>
                <a:cxn ang="0">
                  <a:pos x="12" y="57"/>
                </a:cxn>
                <a:cxn ang="0">
                  <a:pos x="46" y="62"/>
                </a:cxn>
                <a:cxn ang="0">
                  <a:pos x="67" y="62"/>
                </a:cxn>
                <a:cxn ang="0">
                  <a:pos x="84" y="57"/>
                </a:cxn>
                <a:cxn ang="0">
                  <a:pos x="98" y="39"/>
                </a:cxn>
                <a:cxn ang="0">
                  <a:pos x="67" y="19"/>
                </a:cxn>
                <a:cxn ang="0">
                  <a:pos x="7" y="46"/>
                </a:cxn>
                <a:cxn ang="0">
                  <a:pos x="0" y="34"/>
                </a:cxn>
                <a:cxn ang="0">
                  <a:pos x="0" y="34"/>
                </a:cxn>
              </a:cxnLst>
              <a:rect l="0" t="0" r="r" b="b"/>
              <a:pathLst>
                <a:path w="137" h="105">
                  <a:moveTo>
                    <a:pt x="0" y="34"/>
                  </a:moveTo>
                  <a:lnTo>
                    <a:pt x="57" y="0"/>
                  </a:lnTo>
                  <a:lnTo>
                    <a:pt x="62" y="1"/>
                  </a:lnTo>
                  <a:lnTo>
                    <a:pt x="68" y="4"/>
                  </a:lnTo>
                  <a:lnTo>
                    <a:pt x="76" y="7"/>
                  </a:lnTo>
                  <a:lnTo>
                    <a:pt x="82" y="10"/>
                  </a:lnTo>
                  <a:lnTo>
                    <a:pt x="89" y="13"/>
                  </a:lnTo>
                  <a:lnTo>
                    <a:pt x="95" y="15"/>
                  </a:lnTo>
                  <a:lnTo>
                    <a:pt x="98" y="19"/>
                  </a:lnTo>
                  <a:lnTo>
                    <a:pt x="101" y="24"/>
                  </a:lnTo>
                  <a:lnTo>
                    <a:pt x="108" y="34"/>
                  </a:lnTo>
                  <a:lnTo>
                    <a:pt x="111" y="40"/>
                  </a:lnTo>
                  <a:lnTo>
                    <a:pt x="116" y="47"/>
                  </a:lnTo>
                  <a:lnTo>
                    <a:pt x="119" y="55"/>
                  </a:lnTo>
                  <a:lnTo>
                    <a:pt x="125" y="63"/>
                  </a:lnTo>
                  <a:lnTo>
                    <a:pt x="127" y="70"/>
                  </a:lnTo>
                  <a:lnTo>
                    <a:pt x="131" y="78"/>
                  </a:lnTo>
                  <a:lnTo>
                    <a:pt x="133" y="84"/>
                  </a:lnTo>
                  <a:lnTo>
                    <a:pt x="137" y="91"/>
                  </a:lnTo>
                  <a:lnTo>
                    <a:pt x="137" y="101"/>
                  </a:lnTo>
                  <a:lnTo>
                    <a:pt x="132" y="105"/>
                  </a:lnTo>
                  <a:lnTo>
                    <a:pt x="126" y="103"/>
                  </a:lnTo>
                  <a:lnTo>
                    <a:pt x="120" y="98"/>
                  </a:lnTo>
                  <a:lnTo>
                    <a:pt x="113" y="91"/>
                  </a:lnTo>
                  <a:lnTo>
                    <a:pt x="108" y="84"/>
                  </a:lnTo>
                  <a:lnTo>
                    <a:pt x="101" y="75"/>
                  </a:lnTo>
                  <a:lnTo>
                    <a:pt x="97" y="68"/>
                  </a:lnTo>
                  <a:lnTo>
                    <a:pt x="94" y="63"/>
                  </a:lnTo>
                  <a:lnTo>
                    <a:pt x="94" y="62"/>
                  </a:lnTo>
                  <a:lnTo>
                    <a:pt x="87" y="67"/>
                  </a:lnTo>
                  <a:lnTo>
                    <a:pt x="67" y="80"/>
                  </a:lnTo>
                  <a:lnTo>
                    <a:pt x="46" y="77"/>
                  </a:lnTo>
                  <a:lnTo>
                    <a:pt x="16" y="73"/>
                  </a:lnTo>
                  <a:lnTo>
                    <a:pt x="12" y="57"/>
                  </a:lnTo>
                  <a:lnTo>
                    <a:pt x="46" y="62"/>
                  </a:lnTo>
                  <a:lnTo>
                    <a:pt x="67" y="62"/>
                  </a:lnTo>
                  <a:lnTo>
                    <a:pt x="84" y="57"/>
                  </a:lnTo>
                  <a:lnTo>
                    <a:pt x="98" y="39"/>
                  </a:lnTo>
                  <a:lnTo>
                    <a:pt x="67" y="19"/>
                  </a:lnTo>
                  <a:lnTo>
                    <a:pt x="7" y="46"/>
                  </a:lnTo>
                  <a:lnTo>
                    <a:pt x="0" y="34"/>
                  </a:lnTo>
                  <a:lnTo>
                    <a:pt x="0" y="34"/>
                  </a:lnTo>
                  <a:close/>
                </a:path>
              </a:pathLst>
            </a:custGeom>
            <a:solidFill>
              <a:srgbClr val="1A1A1A"/>
            </a:solidFill>
            <a:ln w="9525">
              <a:noFill/>
              <a:round/>
            </a:ln>
          </p:spPr>
          <p:txBody>
            <a:bodyPr/>
            <a:lstStyle/>
            <a:p>
              <a:endParaRPr lang="en-US"/>
            </a:p>
          </p:txBody>
        </p:sp>
        <p:sp>
          <p:nvSpPr>
            <p:cNvPr id="356494" name="Freeform 142"/>
            <p:cNvSpPr/>
            <p:nvPr/>
          </p:nvSpPr>
          <p:spPr bwMode="auto">
            <a:xfrm>
              <a:off x="4794" y="3830"/>
              <a:ext cx="71" cy="37"/>
            </a:xfrm>
            <a:custGeom>
              <a:avLst/>
              <a:gdLst/>
              <a:ahLst/>
              <a:cxnLst>
                <a:cxn ang="0">
                  <a:pos x="2" y="0"/>
                </a:cxn>
                <a:cxn ang="0">
                  <a:pos x="1" y="1"/>
                </a:cxn>
                <a:cxn ang="0">
                  <a:pos x="1" y="7"/>
                </a:cxn>
                <a:cxn ang="0">
                  <a:pos x="0" y="14"/>
                </a:cxn>
                <a:cxn ang="0">
                  <a:pos x="0" y="23"/>
                </a:cxn>
                <a:cxn ang="0">
                  <a:pos x="0" y="31"/>
                </a:cxn>
                <a:cxn ang="0">
                  <a:pos x="2" y="41"/>
                </a:cxn>
                <a:cxn ang="0">
                  <a:pos x="6" y="46"/>
                </a:cxn>
                <a:cxn ang="0">
                  <a:pos x="12" y="50"/>
                </a:cxn>
                <a:cxn ang="0">
                  <a:pos x="14" y="50"/>
                </a:cxn>
                <a:cxn ang="0">
                  <a:pos x="21" y="51"/>
                </a:cxn>
                <a:cxn ang="0">
                  <a:pos x="28" y="52"/>
                </a:cxn>
                <a:cxn ang="0">
                  <a:pos x="39" y="56"/>
                </a:cxn>
                <a:cxn ang="0">
                  <a:pos x="48" y="57"/>
                </a:cxn>
                <a:cxn ang="0">
                  <a:pos x="60" y="60"/>
                </a:cxn>
                <a:cxn ang="0">
                  <a:pos x="70" y="63"/>
                </a:cxn>
                <a:cxn ang="0">
                  <a:pos x="83" y="66"/>
                </a:cxn>
                <a:cxn ang="0">
                  <a:pos x="93" y="67"/>
                </a:cxn>
                <a:cxn ang="0">
                  <a:pos x="105" y="70"/>
                </a:cxn>
                <a:cxn ang="0">
                  <a:pos x="115" y="72"/>
                </a:cxn>
                <a:cxn ang="0">
                  <a:pos x="124" y="72"/>
                </a:cxn>
                <a:cxn ang="0">
                  <a:pos x="130" y="72"/>
                </a:cxn>
                <a:cxn ang="0">
                  <a:pos x="136" y="72"/>
                </a:cxn>
                <a:cxn ang="0">
                  <a:pos x="139" y="72"/>
                </a:cxn>
                <a:cxn ang="0">
                  <a:pos x="141" y="72"/>
                </a:cxn>
                <a:cxn ang="0">
                  <a:pos x="138" y="69"/>
                </a:cxn>
                <a:cxn ang="0">
                  <a:pos x="131" y="62"/>
                </a:cxn>
                <a:cxn ang="0">
                  <a:pos x="122" y="52"/>
                </a:cxn>
                <a:cxn ang="0">
                  <a:pos x="112" y="43"/>
                </a:cxn>
                <a:cxn ang="0">
                  <a:pos x="102" y="32"/>
                </a:cxn>
                <a:cxn ang="0">
                  <a:pos x="93" y="25"/>
                </a:cxn>
                <a:cxn ang="0">
                  <a:pos x="88" y="21"/>
                </a:cxn>
                <a:cxn ang="0">
                  <a:pos x="86" y="20"/>
                </a:cxn>
                <a:cxn ang="0">
                  <a:pos x="2" y="0"/>
                </a:cxn>
                <a:cxn ang="0">
                  <a:pos x="2" y="0"/>
                </a:cxn>
              </a:cxnLst>
              <a:rect l="0" t="0" r="r" b="b"/>
              <a:pathLst>
                <a:path w="141" h="72">
                  <a:moveTo>
                    <a:pt x="2" y="0"/>
                  </a:moveTo>
                  <a:lnTo>
                    <a:pt x="1" y="1"/>
                  </a:lnTo>
                  <a:lnTo>
                    <a:pt x="1" y="7"/>
                  </a:lnTo>
                  <a:lnTo>
                    <a:pt x="0" y="14"/>
                  </a:lnTo>
                  <a:lnTo>
                    <a:pt x="0" y="23"/>
                  </a:lnTo>
                  <a:lnTo>
                    <a:pt x="0" y="31"/>
                  </a:lnTo>
                  <a:lnTo>
                    <a:pt x="2" y="41"/>
                  </a:lnTo>
                  <a:lnTo>
                    <a:pt x="6" y="46"/>
                  </a:lnTo>
                  <a:lnTo>
                    <a:pt x="12" y="50"/>
                  </a:lnTo>
                  <a:lnTo>
                    <a:pt x="14" y="50"/>
                  </a:lnTo>
                  <a:lnTo>
                    <a:pt x="21" y="51"/>
                  </a:lnTo>
                  <a:lnTo>
                    <a:pt x="28" y="52"/>
                  </a:lnTo>
                  <a:lnTo>
                    <a:pt x="39" y="56"/>
                  </a:lnTo>
                  <a:lnTo>
                    <a:pt x="48" y="57"/>
                  </a:lnTo>
                  <a:lnTo>
                    <a:pt x="60" y="60"/>
                  </a:lnTo>
                  <a:lnTo>
                    <a:pt x="70" y="63"/>
                  </a:lnTo>
                  <a:lnTo>
                    <a:pt x="83" y="66"/>
                  </a:lnTo>
                  <a:lnTo>
                    <a:pt x="93" y="67"/>
                  </a:lnTo>
                  <a:lnTo>
                    <a:pt x="105" y="70"/>
                  </a:lnTo>
                  <a:lnTo>
                    <a:pt x="115" y="72"/>
                  </a:lnTo>
                  <a:lnTo>
                    <a:pt x="124" y="72"/>
                  </a:lnTo>
                  <a:lnTo>
                    <a:pt x="130" y="72"/>
                  </a:lnTo>
                  <a:lnTo>
                    <a:pt x="136" y="72"/>
                  </a:lnTo>
                  <a:lnTo>
                    <a:pt x="139" y="72"/>
                  </a:lnTo>
                  <a:lnTo>
                    <a:pt x="141" y="72"/>
                  </a:lnTo>
                  <a:lnTo>
                    <a:pt x="138" y="69"/>
                  </a:lnTo>
                  <a:lnTo>
                    <a:pt x="131" y="62"/>
                  </a:lnTo>
                  <a:lnTo>
                    <a:pt x="122" y="52"/>
                  </a:lnTo>
                  <a:lnTo>
                    <a:pt x="112" y="43"/>
                  </a:lnTo>
                  <a:lnTo>
                    <a:pt x="102" y="32"/>
                  </a:lnTo>
                  <a:lnTo>
                    <a:pt x="93" y="25"/>
                  </a:lnTo>
                  <a:lnTo>
                    <a:pt x="88" y="21"/>
                  </a:lnTo>
                  <a:lnTo>
                    <a:pt x="86" y="20"/>
                  </a:lnTo>
                  <a:lnTo>
                    <a:pt x="2" y="0"/>
                  </a:lnTo>
                  <a:lnTo>
                    <a:pt x="2" y="0"/>
                  </a:lnTo>
                  <a:close/>
                </a:path>
              </a:pathLst>
            </a:custGeom>
            <a:solidFill>
              <a:srgbClr val="1A1A1A"/>
            </a:solidFill>
            <a:ln w="9525">
              <a:noFill/>
              <a:round/>
            </a:ln>
          </p:spPr>
          <p:txBody>
            <a:bodyPr/>
            <a:lstStyle/>
            <a:p>
              <a:endParaRPr lang="en-US"/>
            </a:p>
          </p:txBody>
        </p:sp>
        <p:sp>
          <p:nvSpPr>
            <p:cNvPr id="356495" name="Freeform 143"/>
            <p:cNvSpPr/>
            <p:nvPr/>
          </p:nvSpPr>
          <p:spPr bwMode="auto">
            <a:xfrm>
              <a:off x="4877" y="3828"/>
              <a:ext cx="68" cy="31"/>
            </a:xfrm>
            <a:custGeom>
              <a:avLst/>
              <a:gdLst/>
              <a:ahLst/>
              <a:cxnLst>
                <a:cxn ang="0">
                  <a:pos x="7" y="29"/>
                </a:cxn>
                <a:cxn ang="0">
                  <a:pos x="10" y="29"/>
                </a:cxn>
                <a:cxn ang="0">
                  <a:pos x="14" y="30"/>
                </a:cxn>
                <a:cxn ang="0">
                  <a:pos x="21" y="34"/>
                </a:cxn>
                <a:cxn ang="0">
                  <a:pos x="27" y="36"/>
                </a:cxn>
                <a:cxn ang="0">
                  <a:pos x="35" y="40"/>
                </a:cxn>
                <a:cxn ang="0">
                  <a:pos x="43" y="43"/>
                </a:cxn>
                <a:cxn ang="0">
                  <a:pos x="53" y="47"/>
                </a:cxn>
                <a:cxn ang="0">
                  <a:pos x="61" y="49"/>
                </a:cxn>
                <a:cxn ang="0">
                  <a:pos x="70" y="51"/>
                </a:cxn>
                <a:cxn ang="0">
                  <a:pos x="78" y="54"/>
                </a:cxn>
                <a:cxn ang="0">
                  <a:pos x="88" y="57"/>
                </a:cxn>
                <a:cxn ang="0">
                  <a:pos x="93" y="58"/>
                </a:cxn>
                <a:cxn ang="0">
                  <a:pos x="100" y="61"/>
                </a:cxn>
                <a:cxn ang="0">
                  <a:pos x="105" y="61"/>
                </a:cxn>
                <a:cxn ang="0">
                  <a:pos x="110" y="62"/>
                </a:cxn>
                <a:cxn ang="0">
                  <a:pos x="119" y="61"/>
                </a:cxn>
                <a:cxn ang="0">
                  <a:pos x="129" y="60"/>
                </a:cxn>
                <a:cxn ang="0">
                  <a:pos x="134" y="57"/>
                </a:cxn>
                <a:cxn ang="0">
                  <a:pos x="134" y="53"/>
                </a:cxn>
                <a:cxn ang="0">
                  <a:pos x="131" y="47"/>
                </a:cxn>
                <a:cxn ang="0">
                  <a:pos x="124" y="42"/>
                </a:cxn>
                <a:cxn ang="0">
                  <a:pos x="113" y="35"/>
                </a:cxn>
                <a:cxn ang="0">
                  <a:pos x="103" y="28"/>
                </a:cxn>
                <a:cxn ang="0">
                  <a:pos x="92" y="21"/>
                </a:cxn>
                <a:cxn ang="0">
                  <a:pos x="83" y="16"/>
                </a:cxn>
                <a:cxn ang="0">
                  <a:pos x="77" y="12"/>
                </a:cxn>
                <a:cxn ang="0">
                  <a:pos x="75" y="12"/>
                </a:cxn>
                <a:cxn ang="0">
                  <a:pos x="0" y="0"/>
                </a:cxn>
                <a:cxn ang="0">
                  <a:pos x="7" y="29"/>
                </a:cxn>
                <a:cxn ang="0">
                  <a:pos x="7" y="29"/>
                </a:cxn>
              </a:cxnLst>
              <a:rect l="0" t="0" r="r" b="b"/>
              <a:pathLst>
                <a:path w="134" h="62">
                  <a:moveTo>
                    <a:pt x="7" y="29"/>
                  </a:moveTo>
                  <a:lnTo>
                    <a:pt x="10" y="29"/>
                  </a:lnTo>
                  <a:lnTo>
                    <a:pt x="14" y="30"/>
                  </a:lnTo>
                  <a:lnTo>
                    <a:pt x="21" y="34"/>
                  </a:lnTo>
                  <a:lnTo>
                    <a:pt x="27" y="36"/>
                  </a:lnTo>
                  <a:lnTo>
                    <a:pt x="35" y="40"/>
                  </a:lnTo>
                  <a:lnTo>
                    <a:pt x="43" y="43"/>
                  </a:lnTo>
                  <a:lnTo>
                    <a:pt x="53" y="47"/>
                  </a:lnTo>
                  <a:lnTo>
                    <a:pt x="61" y="49"/>
                  </a:lnTo>
                  <a:lnTo>
                    <a:pt x="70" y="51"/>
                  </a:lnTo>
                  <a:lnTo>
                    <a:pt x="78" y="54"/>
                  </a:lnTo>
                  <a:lnTo>
                    <a:pt x="88" y="57"/>
                  </a:lnTo>
                  <a:lnTo>
                    <a:pt x="93" y="58"/>
                  </a:lnTo>
                  <a:lnTo>
                    <a:pt x="100" y="61"/>
                  </a:lnTo>
                  <a:lnTo>
                    <a:pt x="105" y="61"/>
                  </a:lnTo>
                  <a:lnTo>
                    <a:pt x="110" y="62"/>
                  </a:lnTo>
                  <a:lnTo>
                    <a:pt x="119" y="61"/>
                  </a:lnTo>
                  <a:lnTo>
                    <a:pt x="129" y="60"/>
                  </a:lnTo>
                  <a:lnTo>
                    <a:pt x="134" y="57"/>
                  </a:lnTo>
                  <a:lnTo>
                    <a:pt x="134" y="53"/>
                  </a:lnTo>
                  <a:lnTo>
                    <a:pt x="131" y="47"/>
                  </a:lnTo>
                  <a:lnTo>
                    <a:pt x="124" y="42"/>
                  </a:lnTo>
                  <a:lnTo>
                    <a:pt x="113" y="35"/>
                  </a:lnTo>
                  <a:lnTo>
                    <a:pt x="103" y="28"/>
                  </a:lnTo>
                  <a:lnTo>
                    <a:pt x="92" y="21"/>
                  </a:lnTo>
                  <a:lnTo>
                    <a:pt x="83" y="16"/>
                  </a:lnTo>
                  <a:lnTo>
                    <a:pt x="77" y="12"/>
                  </a:lnTo>
                  <a:lnTo>
                    <a:pt x="75" y="12"/>
                  </a:lnTo>
                  <a:lnTo>
                    <a:pt x="0" y="0"/>
                  </a:lnTo>
                  <a:lnTo>
                    <a:pt x="7" y="29"/>
                  </a:lnTo>
                  <a:lnTo>
                    <a:pt x="7" y="29"/>
                  </a:lnTo>
                  <a:close/>
                </a:path>
              </a:pathLst>
            </a:custGeom>
            <a:solidFill>
              <a:srgbClr val="1A1A1A"/>
            </a:solidFill>
            <a:ln w="9525">
              <a:noFill/>
              <a:round/>
            </a:ln>
          </p:spPr>
          <p:txBody>
            <a:bodyPr/>
            <a:lstStyle/>
            <a:p>
              <a:endParaRPr lang="en-US"/>
            </a:p>
          </p:txBody>
        </p:sp>
        <p:sp>
          <p:nvSpPr>
            <p:cNvPr id="356496" name="Freeform 144"/>
            <p:cNvSpPr/>
            <p:nvPr/>
          </p:nvSpPr>
          <p:spPr bwMode="auto">
            <a:xfrm>
              <a:off x="4945" y="3407"/>
              <a:ext cx="8" cy="15"/>
            </a:xfrm>
            <a:custGeom>
              <a:avLst/>
              <a:gdLst/>
              <a:ahLst/>
              <a:cxnLst>
                <a:cxn ang="0">
                  <a:pos x="17" y="29"/>
                </a:cxn>
                <a:cxn ang="0">
                  <a:pos x="9" y="29"/>
                </a:cxn>
                <a:cxn ang="0">
                  <a:pos x="0" y="29"/>
                </a:cxn>
                <a:cxn ang="0">
                  <a:pos x="0" y="0"/>
                </a:cxn>
                <a:cxn ang="0">
                  <a:pos x="7" y="0"/>
                </a:cxn>
                <a:cxn ang="0">
                  <a:pos x="14" y="0"/>
                </a:cxn>
                <a:cxn ang="0">
                  <a:pos x="17" y="29"/>
                </a:cxn>
                <a:cxn ang="0">
                  <a:pos x="17" y="29"/>
                </a:cxn>
              </a:cxnLst>
              <a:rect l="0" t="0" r="r" b="b"/>
              <a:pathLst>
                <a:path w="17" h="29">
                  <a:moveTo>
                    <a:pt x="17" y="29"/>
                  </a:moveTo>
                  <a:lnTo>
                    <a:pt x="9" y="29"/>
                  </a:lnTo>
                  <a:lnTo>
                    <a:pt x="0" y="29"/>
                  </a:lnTo>
                  <a:lnTo>
                    <a:pt x="0" y="0"/>
                  </a:lnTo>
                  <a:lnTo>
                    <a:pt x="7" y="0"/>
                  </a:lnTo>
                  <a:lnTo>
                    <a:pt x="14" y="0"/>
                  </a:lnTo>
                  <a:lnTo>
                    <a:pt x="17" y="29"/>
                  </a:lnTo>
                  <a:lnTo>
                    <a:pt x="17" y="29"/>
                  </a:lnTo>
                  <a:close/>
                </a:path>
              </a:pathLst>
            </a:custGeom>
            <a:solidFill>
              <a:srgbClr val="000000"/>
            </a:solidFill>
            <a:ln w="9525">
              <a:noFill/>
              <a:round/>
            </a:ln>
          </p:spPr>
          <p:txBody>
            <a:bodyPr/>
            <a:lstStyle/>
            <a:p>
              <a:endParaRPr lang="en-US"/>
            </a:p>
          </p:txBody>
        </p:sp>
        <p:sp>
          <p:nvSpPr>
            <p:cNvPr id="356497" name="Freeform 145"/>
            <p:cNvSpPr/>
            <p:nvPr/>
          </p:nvSpPr>
          <p:spPr bwMode="auto">
            <a:xfrm>
              <a:off x="4866" y="3259"/>
              <a:ext cx="162" cy="163"/>
            </a:xfrm>
            <a:custGeom>
              <a:avLst/>
              <a:gdLst/>
              <a:ahLst/>
              <a:cxnLst>
                <a:cxn ang="0">
                  <a:pos x="200" y="319"/>
                </a:cxn>
                <a:cxn ang="0">
                  <a:pos x="236" y="304"/>
                </a:cxn>
                <a:cxn ang="0">
                  <a:pos x="270" y="282"/>
                </a:cxn>
                <a:cxn ang="0">
                  <a:pos x="294" y="250"/>
                </a:cxn>
                <a:cxn ang="0">
                  <a:pos x="313" y="214"/>
                </a:cxn>
                <a:cxn ang="0">
                  <a:pos x="322" y="170"/>
                </a:cxn>
                <a:cxn ang="0">
                  <a:pos x="318" y="123"/>
                </a:cxn>
                <a:cxn ang="0">
                  <a:pos x="299" y="80"/>
                </a:cxn>
                <a:cxn ang="0">
                  <a:pos x="271" y="44"/>
                </a:cxn>
                <a:cxn ang="0">
                  <a:pos x="232" y="17"/>
                </a:cxn>
                <a:cxn ang="0">
                  <a:pos x="188" y="3"/>
                </a:cxn>
                <a:cxn ang="0">
                  <a:pos x="138" y="2"/>
                </a:cxn>
                <a:cxn ang="0">
                  <a:pos x="93" y="16"/>
                </a:cxn>
                <a:cxn ang="0">
                  <a:pos x="54" y="41"/>
                </a:cxn>
                <a:cxn ang="0">
                  <a:pos x="24" y="79"/>
                </a:cxn>
                <a:cxn ang="0">
                  <a:pos x="6" y="122"/>
                </a:cxn>
                <a:cxn ang="0">
                  <a:pos x="0" y="171"/>
                </a:cxn>
                <a:cxn ang="0">
                  <a:pos x="8" y="216"/>
                </a:cxn>
                <a:cxn ang="0">
                  <a:pos x="31" y="258"/>
                </a:cxn>
                <a:cxn ang="0">
                  <a:pos x="63" y="290"/>
                </a:cxn>
                <a:cxn ang="0">
                  <a:pos x="105" y="313"/>
                </a:cxn>
                <a:cxn ang="0">
                  <a:pos x="147" y="324"/>
                </a:cxn>
                <a:cxn ang="0">
                  <a:pos x="156" y="296"/>
                </a:cxn>
                <a:cxn ang="0">
                  <a:pos x="128" y="289"/>
                </a:cxn>
                <a:cxn ang="0">
                  <a:pos x="93" y="275"/>
                </a:cxn>
                <a:cxn ang="0">
                  <a:pos x="64" y="249"/>
                </a:cxn>
                <a:cxn ang="0">
                  <a:pos x="43" y="218"/>
                </a:cxn>
                <a:cxn ang="0">
                  <a:pos x="31" y="181"/>
                </a:cxn>
                <a:cxn ang="0">
                  <a:pos x="34" y="144"/>
                </a:cxn>
                <a:cxn ang="0">
                  <a:pos x="44" y="105"/>
                </a:cxn>
                <a:cxn ang="0">
                  <a:pos x="66" y="75"/>
                </a:cxn>
                <a:cxn ang="0">
                  <a:pos x="96" y="51"/>
                </a:cxn>
                <a:cxn ang="0">
                  <a:pos x="131" y="37"/>
                </a:cxn>
                <a:cxn ang="0">
                  <a:pos x="169" y="32"/>
                </a:cxn>
                <a:cxn ang="0">
                  <a:pos x="207" y="40"/>
                </a:cxn>
                <a:cxn ang="0">
                  <a:pos x="239" y="59"/>
                </a:cxn>
                <a:cxn ang="0">
                  <a:pos x="266" y="87"/>
                </a:cxn>
                <a:cxn ang="0">
                  <a:pos x="283" y="118"/>
                </a:cxn>
                <a:cxn ang="0">
                  <a:pos x="292" y="157"/>
                </a:cxn>
                <a:cxn ang="0">
                  <a:pos x="288" y="195"/>
                </a:cxn>
                <a:cxn ang="0">
                  <a:pos x="277" y="227"/>
                </a:cxn>
                <a:cxn ang="0">
                  <a:pos x="257" y="253"/>
                </a:cxn>
                <a:cxn ang="0">
                  <a:pos x="232" y="274"/>
                </a:cxn>
                <a:cxn ang="0">
                  <a:pos x="201" y="288"/>
                </a:cxn>
                <a:cxn ang="0">
                  <a:pos x="170" y="296"/>
                </a:cxn>
                <a:cxn ang="0">
                  <a:pos x="173" y="325"/>
                </a:cxn>
              </a:cxnLst>
              <a:rect l="0" t="0" r="r" b="b"/>
              <a:pathLst>
                <a:path w="322" h="325">
                  <a:moveTo>
                    <a:pt x="173" y="325"/>
                  </a:moveTo>
                  <a:lnTo>
                    <a:pt x="184" y="322"/>
                  </a:lnTo>
                  <a:lnTo>
                    <a:pt x="200" y="319"/>
                  </a:lnTo>
                  <a:lnTo>
                    <a:pt x="211" y="315"/>
                  </a:lnTo>
                  <a:lnTo>
                    <a:pt x="224" y="311"/>
                  </a:lnTo>
                  <a:lnTo>
                    <a:pt x="236" y="304"/>
                  </a:lnTo>
                  <a:lnTo>
                    <a:pt x="248" y="298"/>
                  </a:lnTo>
                  <a:lnTo>
                    <a:pt x="258" y="290"/>
                  </a:lnTo>
                  <a:lnTo>
                    <a:pt x="270" y="282"/>
                  </a:lnTo>
                  <a:lnTo>
                    <a:pt x="278" y="271"/>
                  </a:lnTo>
                  <a:lnTo>
                    <a:pt x="287" y="262"/>
                  </a:lnTo>
                  <a:lnTo>
                    <a:pt x="294" y="250"/>
                  </a:lnTo>
                  <a:lnTo>
                    <a:pt x="303" y="240"/>
                  </a:lnTo>
                  <a:lnTo>
                    <a:pt x="308" y="227"/>
                  </a:lnTo>
                  <a:lnTo>
                    <a:pt x="313" y="214"/>
                  </a:lnTo>
                  <a:lnTo>
                    <a:pt x="317" y="200"/>
                  </a:lnTo>
                  <a:lnTo>
                    <a:pt x="321" y="187"/>
                  </a:lnTo>
                  <a:lnTo>
                    <a:pt x="322" y="170"/>
                  </a:lnTo>
                  <a:lnTo>
                    <a:pt x="322" y="155"/>
                  </a:lnTo>
                  <a:lnTo>
                    <a:pt x="320" y="138"/>
                  </a:lnTo>
                  <a:lnTo>
                    <a:pt x="318" y="123"/>
                  </a:lnTo>
                  <a:lnTo>
                    <a:pt x="313" y="108"/>
                  </a:lnTo>
                  <a:lnTo>
                    <a:pt x="307" y="94"/>
                  </a:lnTo>
                  <a:lnTo>
                    <a:pt x="299" y="80"/>
                  </a:lnTo>
                  <a:lnTo>
                    <a:pt x="292" y="68"/>
                  </a:lnTo>
                  <a:lnTo>
                    <a:pt x="281" y="54"/>
                  </a:lnTo>
                  <a:lnTo>
                    <a:pt x="271" y="44"/>
                  </a:lnTo>
                  <a:lnTo>
                    <a:pt x="258" y="33"/>
                  </a:lnTo>
                  <a:lnTo>
                    <a:pt x="246" y="25"/>
                  </a:lnTo>
                  <a:lnTo>
                    <a:pt x="232" y="17"/>
                  </a:lnTo>
                  <a:lnTo>
                    <a:pt x="218" y="10"/>
                  </a:lnTo>
                  <a:lnTo>
                    <a:pt x="203" y="5"/>
                  </a:lnTo>
                  <a:lnTo>
                    <a:pt x="188" y="3"/>
                  </a:lnTo>
                  <a:lnTo>
                    <a:pt x="170" y="0"/>
                  </a:lnTo>
                  <a:lnTo>
                    <a:pt x="154" y="0"/>
                  </a:lnTo>
                  <a:lnTo>
                    <a:pt x="138" y="2"/>
                  </a:lnTo>
                  <a:lnTo>
                    <a:pt x="122" y="6"/>
                  </a:lnTo>
                  <a:lnTo>
                    <a:pt x="107" y="10"/>
                  </a:lnTo>
                  <a:lnTo>
                    <a:pt x="93" y="16"/>
                  </a:lnTo>
                  <a:lnTo>
                    <a:pt x="79" y="23"/>
                  </a:lnTo>
                  <a:lnTo>
                    <a:pt x="68" y="33"/>
                  </a:lnTo>
                  <a:lnTo>
                    <a:pt x="54" y="41"/>
                  </a:lnTo>
                  <a:lnTo>
                    <a:pt x="43" y="53"/>
                  </a:lnTo>
                  <a:lnTo>
                    <a:pt x="32" y="65"/>
                  </a:lnTo>
                  <a:lnTo>
                    <a:pt x="24" y="79"/>
                  </a:lnTo>
                  <a:lnTo>
                    <a:pt x="16" y="91"/>
                  </a:lnTo>
                  <a:lnTo>
                    <a:pt x="10" y="107"/>
                  </a:lnTo>
                  <a:lnTo>
                    <a:pt x="6" y="122"/>
                  </a:lnTo>
                  <a:lnTo>
                    <a:pt x="3" y="139"/>
                  </a:lnTo>
                  <a:lnTo>
                    <a:pt x="0" y="155"/>
                  </a:lnTo>
                  <a:lnTo>
                    <a:pt x="0" y="171"/>
                  </a:lnTo>
                  <a:lnTo>
                    <a:pt x="1" y="186"/>
                  </a:lnTo>
                  <a:lnTo>
                    <a:pt x="4" y="202"/>
                  </a:lnTo>
                  <a:lnTo>
                    <a:pt x="8" y="216"/>
                  </a:lnTo>
                  <a:lnTo>
                    <a:pt x="14" y="230"/>
                  </a:lnTo>
                  <a:lnTo>
                    <a:pt x="21" y="244"/>
                  </a:lnTo>
                  <a:lnTo>
                    <a:pt x="31" y="258"/>
                  </a:lnTo>
                  <a:lnTo>
                    <a:pt x="39" y="269"/>
                  </a:lnTo>
                  <a:lnTo>
                    <a:pt x="51" y="281"/>
                  </a:lnTo>
                  <a:lnTo>
                    <a:pt x="63" y="290"/>
                  </a:lnTo>
                  <a:lnTo>
                    <a:pt x="77" y="299"/>
                  </a:lnTo>
                  <a:lnTo>
                    <a:pt x="90" y="306"/>
                  </a:lnTo>
                  <a:lnTo>
                    <a:pt x="105" y="313"/>
                  </a:lnTo>
                  <a:lnTo>
                    <a:pt x="120" y="317"/>
                  </a:lnTo>
                  <a:lnTo>
                    <a:pt x="138" y="322"/>
                  </a:lnTo>
                  <a:lnTo>
                    <a:pt x="147" y="324"/>
                  </a:lnTo>
                  <a:lnTo>
                    <a:pt x="156" y="325"/>
                  </a:lnTo>
                  <a:lnTo>
                    <a:pt x="161" y="310"/>
                  </a:lnTo>
                  <a:lnTo>
                    <a:pt x="156" y="296"/>
                  </a:lnTo>
                  <a:lnTo>
                    <a:pt x="149" y="295"/>
                  </a:lnTo>
                  <a:lnTo>
                    <a:pt x="142" y="294"/>
                  </a:lnTo>
                  <a:lnTo>
                    <a:pt x="128" y="289"/>
                  </a:lnTo>
                  <a:lnTo>
                    <a:pt x="117" y="285"/>
                  </a:lnTo>
                  <a:lnTo>
                    <a:pt x="104" y="281"/>
                  </a:lnTo>
                  <a:lnTo>
                    <a:pt x="93" y="275"/>
                  </a:lnTo>
                  <a:lnTo>
                    <a:pt x="83" y="267"/>
                  </a:lnTo>
                  <a:lnTo>
                    <a:pt x="73" y="258"/>
                  </a:lnTo>
                  <a:lnTo>
                    <a:pt x="64" y="249"/>
                  </a:lnTo>
                  <a:lnTo>
                    <a:pt x="57" y="240"/>
                  </a:lnTo>
                  <a:lnTo>
                    <a:pt x="49" y="228"/>
                  </a:lnTo>
                  <a:lnTo>
                    <a:pt x="43" y="218"/>
                  </a:lnTo>
                  <a:lnTo>
                    <a:pt x="38" y="206"/>
                  </a:lnTo>
                  <a:lnTo>
                    <a:pt x="35" y="194"/>
                  </a:lnTo>
                  <a:lnTo>
                    <a:pt x="31" y="181"/>
                  </a:lnTo>
                  <a:lnTo>
                    <a:pt x="31" y="169"/>
                  </a:lnTo>
                  <a:lnTo>
                    <a:pt x="31" y="156"/>
                  </a:lnTo>
                  <a:lnTo>
                    <a:pt x="34" y="144"/>
                  </a:lnTo>
                  <a:lnTo>
                    <a:pt x="36" y="130"/>
                  </a:lnTo>
                  <a:lnTo>
                    <a:pt x="39" y="117"/>
                  </a:lnTo>
                  <a:lnTo>
                    <a:pt x="44" y="105"/>
                  </a:lnTo>
                  <a:lnTo>
                    <a:pt x="51" y="95"/>
                  </a:lnTo>
                  <a:lnTo>
                    <a:pt x="58" y="84"/>
                  </a:lnTo>
                  <a:lnTo>
                    <a:pt x="66" y="75"/>
                  </a:lnTo>
                  <a:lnTo>
                    <a:pt x="76" y="66"/>
                  </a:lnTo>
                  <a:lnTo>
                    <a:pt x="86" y="59"/>
                  </a:lnTo>
                  <a:lnTo>
                    <a:pt x="96" y="51"/>
                  </a:lnTo>
                  <a:lnTo>
                    <a:pt x="106" y="45"/>
                  </a:lnTo>
                  <a:lnTo>
                    <a:pt x="118" y="40"/>
                  </a:lnTo>
                  <a:lnTo>
                    <a:pt x="131" y="37"/>
                  </a:lnTo>
                  <a:lnTo>
                    <a:pt x="144" y="33"/>
                  </a:lnTo>
                  <a:lnTo>
                    <a:pt x="156" y="33"/>
                  </a:lnTo>
                  <a:lnTo>
                    <a:pt x="169" y="32"/>
                  </a:lnTo>
                  <a:lnTo>
                    <a:pt x="183" y="34"/>
                  </a:lnTo>
                  <a:lnTo>
                    <a:pt x="194" y="37"/>
                  </a:lnTo>
                  <a:lnTo>
                    <a:pt x="207" y="40"/>
                  </a:lnTo>
                  <a:lnTo>
                    <a:pt x="218" y="45"/>
                  </a:lnTo>
                  <a:lnTo>
                    <a:pt x="230" y="52"/>
                  </a:lnTo>
                  <a:lnTo>
                    <a:pt x="239" y="59"/>
                  </a:lnTo>
                  <a:lnTo>
                    <a:pt x="250" y="67"/>
                  </a:lnTo>
                  <a:lnTo>
                    <a:pt x="258" y="76"/>
                  </a:lnTo>
                  <a:lnTo>
                    <a:pt x="266" y="87"/>
                  </a:lnTo>
                  <a:lnTo>
                    <a:pt x="272" y="96"/>
                  </a:lnTo>
                  <a:lnTo>
                    <a:pt x="278" y="108"/>
                  </a:lnTo>
                  <a:lnTo>
                    <a:pt x="283" y="118"/>
                  </a:lnTo>
                  <a:lnTo>
                    <a:pt x="287" y="132"/>
                  </a:lnTo>
                  <a:lnTo>
                    <a:pt x="290" y="144"/>
                  </a:lnTo>
                  <a:lnTo>
                    <a:pt x="292" y="157"/>
                  </a:lnTo>
                  <a:lnTo>
                    <a:pt x="292" y="171"/>
                  </a:lnTo>
                  <a:lnTo>
                    <a:pt x="292" y="185"/>
                  </a:lnTo>
                  <a:lnTo>
                    <a:pt x="288" y="195"/>
                  </a:lnTo>
                  <a:lnTo>
                    <a:pt x="286" y="206"/>
                  </a:lnTo>
                  <a:lnTo>
                    <a:pt x="281" y="216"/>
                  </a:lnTo>
                  <a:lnTo>
                    <a:pt x="277" y="227"/>
                  </a:lnTo>
                  <a:lnTo>
                    <a:pt x="270" y="235"/>
                  </a:lnTo>
                  <a:lnTo>
                    <a:pt x="264" y="244"/>
                  </a:lnTo>
                  <a:lnTo>
                    <a:pt x="257" y="253"/>
                  </a:lnTo>
                  <a:lnTo>
                    <a:pt x="250" y="262"/>
                  </a:lnTo>
                  <a:lnTo>
                    <a:pt x="241" y="268"/>
                  </a:lnTo>
                  <a:lnTo>
                    <a:pt x="232" y="274"/>
                  </a:lnTo>
                  <a:lnTo>
                    <a:pt x="222" y="278"/>
                  </a:lnTo>
                  <a:lnTo>
                    <a:pt x="212" y="284"/>
                  </a:lnTo>
                  <a:lnTo>
                    <a:pt x="201" y="288"/>
                  </a:lnTo>
                  <a:lnTo>
                    <a:pt x="190" y="291"/>
                  </a:lnTo>
                  <a:lnTo>
                    <a:pt x="181" y="294"/>
                  </a:lnTo>
                  <a:lnTo>
                    <a:pt x="170" y="296"/>
                  </a:lnTo>
                  <a:lnTo>
                    <a:pt x="167" y="308"/>
                  </a:lnTo>
                  <a:lnTo>
                    <a:pt x="173" y="325"/>
                  </a:lnTo>
                  <a:lnTo>
                    <a:pt x="173" y="325"/>
                  </a:lnTo>
                  <a:close/>
                </a:path>
              </a:pathLst>
            </a:custGeom>
            <a:solidFill>
              <a:srgbClr val="000000"/>
            </a:solidFill>
            <a:ln w="9525">
              <a:noFill/>
              <a:round/>
            </a:ln>
          </p:spPr>
          <p:txBody>
            <a:bodyPr/>
            <a:lstStyle/>
            <a:p>
              <a:endParaRPr lang="en-US"/>
            </a:p>
          </p:txBody>
        </p:sp>
        <p:sp>
          <p:nvSpPr>
            <p:cNvPr id="356498" name="Freeform 146"/>
            <p:cNvSpPr/>
            <p:nvPr/>
          </p:nvSpPr>
          <p:spPr bwMode="auto">
            <a:xfrm>
              <a:off x="4433" y="3375"/>
              <a:ext cx="76" cy="139"/>
            </a:xfrm>
            <a:custGeom>
              <a:avLst/>
              <a:gdLst/>
              <a:ahLst/>
              <a:cxnLst>
                <a:cxn ang="0">
                  <a:pos x="150" y="10"/>
                </a:cxn>
                <a:cxn ang="0">
                  <a:pos x="59" y="277"/>
                </a:cxn>
                <a:cxn ang="0">
                  <a:pos x="0" y="129"/>
                </a:cxn>
                <a:cxn ang="0">
                  <a:pos x="91" y="0"/>
                </a:cxn>
                <a:cxn ang="0">
                  <a:pos x="150" y="10"/>
                </a:cxn>
                <a:cxn ang="0">
                  <a:pos x="150" y="10"/>
                </a:cxn>
              </a:cxnLst>
              <a:rect l="0" t="0" r="r" b="b"/>
              <a:pathLst>
                <a:path w="150" h="277">
                  <a:moveTo>
                    <a:pt x="150" y="10"/>
                  </a:moveTo>
                  <a:lnTo>
                    <a:pt x="59" y="277"/>
                  </a:lnTo>
                  <a:lnTo>
                    <a:pt x="0" y="129"/>
                  </a:lnTo>
                  <a:lnTo>
                    <a:pt x="91" y="0"/>
                  </a:lnTo>
                  <a:lnTo>
                    <a:pt x="150" y="10"/>
                  </a:lnTo>
                  <a:lnTo>
                    <a:pt x="150" y="10"/>
                  </a:lnTo>
                  <a:close/>
                </a:path>
              </a:pathLst>
            </a:custGeom>
            <a:solidFill>
              <a:srgbClr val="A33DA3"/>
            </a:solidFill>
            <a:ln w="9525">
              <a:noFill/>
              <a:round/>
            </a:ln>
          </p:spPr>
          <p:txBody>
            <a:bodyPr/>
            <a:lstStyle/>
            <a:p>
              <a:endParaRPr lang="en-US"/>
            </a:p>
          </p:txBody>
        </p:sp>
        <p:sp>
          <p:nvSpPr>
            <p:cNvPr id="356499" name="Freeform 147"/>
            <p:cNvSpPr/>
            <p:nvPr/>
          </p:nvSpPr>
          <p:spPr bwMode="auto">
            <a:xfrm>
              <a:off x="4368" y="3413"/>
              <a:ext cx="145" cy="400"/>
            </a:xfrm>
            <a:custGeom>
              <a:avLst/>
              <a:gdLst/>
              <a:ahLst/>
              <a:cxnLst>
                <a:cxn ang="0">
                  <a:pos x="176" y="0"/>
                </a:cxn>
                <a:cxn ang="0">
                  <a:pos x="195" y="275"/>
                </a:cxn>
                <a:cxn ang="0">
                  <a:pos x="252" y="667"/>
                </a:cxn>
                <a:cxn ang="0">
                  <a:pos x="291" y="801"/>
                </a:cxn>
                <a:cxn ang="0">
                  <a:pos x="23" y="760"/>
                </a:cxn>
                <a:cxn ang="0">
                  <a:pos x="0" y="336"/>
                </a:cxn>
                <a:cxn ang="0">
                  <a:pos x="176" y="0"/>
                </a:cxn>
                <a:cxn ang="0">
                  <a:pos x="176" y="0"/>
                </a:cxn>
              </a:cxnLst>
              <a:rect l="0" t="0" r="r" b="b"/>
              <a:pathLst>
                <a:path w="291" h="801">
                  <a:moveTo>
                    <a:pt x="176" y="0"/>
                  </a:moveTo>
                  <a:lnTo>
                    <a:pt x="195" y="275"/>
                  </a:lnTo>
                  <a:lnTo>
                    <a:pt x="252" y="667"/>
                  </a:lnTo>
                  <a:lnTo>
                    <a:pt x="291" y="801"/>
                  </a:lnTo>
                  <a:lnTo>
                    <a:pt x="23" y="760"/>
                  </a:lnTo>
                  <a:lnTo>
                    <a:pt x="0" y="336"/>
                  </a:lnTo>
                  <a:lnTo>
                    <a:pt x="176" y="0"/>
                  </a:lnTo>
                  <a:lnTo>
                    <a:pt x="176" y="0"/>
                  </a:lnTo>
                  <a:close/>
                </a:path>
              </a:pathLst>
            </a:custGeom>
            <a:solidFill>
              <a:srgbClr val="C276C2"/>
            </a:solidFill>
            <a:ln w="9525">
              <a:noFill/>
              <a:round/>
            </a:ln>
          </p:spPr>
          <p:txBody>
            <a:bodyPr/>
            <a:lstStyle/>
            <a:p>
              <a:endParaRPr lang="en-US"/>
            </a:p>
          </p:txBody>
        </p:sp>
        <p:sp>
          <p:nvSpPr>
            <p:cNvPr id="356500" name="Freeform 148"/>
            <p:cNvSpPr/>
            <p:nvPr/>
          </p:nvSpPr>
          <p:spPr bwMode="auto">
            <a:xfrm>
              <a:off x="4388" y="3632"/>
              <a:ext cx="122" cy="183"/>
            </a:xfrm>
            <a:custGeom>
              <a:avLst/>
              <a:gdLst/>
              <a:ahLst/>
              <a:cxnLst>
                <a:cxn ang="0">
                  <a:pos x="244" y="345"/>
                </a:cxn>
                <a:cxn ang="0">
                  <a:pos x="236" y="329"/>
                </a:cxn>
                <a:cxn ang="0">
                  <a:pos x="215" y="323"/>
                </a:cxn>
                <a:cxn ang="0">
                  <a:pos x="185" y="321"/>
                </a:cxn>
                <a:cxn ang="0">
                  <a:pos x="154" y="319"/>
                </a:cxn>
                <a:cxn ang="0">
                  <a:pos x="122" y="314"/>
                </a:cxn>
                <a:cxn ang="0">
                  <a:pos x="101" y="308"/>
                </a:cxn>
                <a:cxn ang="0">
                  <a:pos x="95" y="299"/>
                </a:cxn>
                <a:cxn ang="0">
                  <a:pos x="115" y="296"/>
                </a:cxn>
                <a:cxn ang="0">
                  <a:pos x="137" y="298"/>
                </a:cxn>
                <a:cxn ang="0">
                  <a:pos x="160" y="298"/>
                </a:cxn>
                <a:cxn ang="0">
                  <a:pos x="171" y="287"/>
                </a:cxn>
                <a:cxn ang="0">
                  <a:pos x="157" y="278"/>
                </a:cxn>
                <a:cxn ang="0">
                  <a:pos x="130" y="271"/>
                </a:cxn>
                <a:cxn ang="0">
                  <a:pos x="100" y="265"/>
                </a:cxn>
                <a:cxn ang="0">
                  <a:pos x="76" y="257"/>
                </a:cxn>
                <a:cxn ang="0">
                  <a:pos x="65" y="250"/>
                </a:cxn>
                <a:cxn ang="0">
                  <a:pos x="78" y="239"/>
                </a:cxn>
                <a:cxn ang="0">
                  <a:pos x="98" y="240"/>
                </a:cxn>
                <a:cxn ang="0">
                  <a:pos x="116" y="239"/>
                </a:cxn>
                <a:cxn ang="0">
                  <a:pos x="135" y="235"/>
                </a:cxn>
                <a:cxn ang="0">
                  <a:pos x="115" y="221"/>
                </a:cxn>
                <a:cxn ang="0">
                  <a:pos x="97" y="215"/>
                </a:cxn>
                <a:cxn ang="0">
                  <a:pos x="76" y="206"/>
                </a:cxn>
                <a:cxn ang="0">
                  <a:pos x="60" y="195"/>
                </a:cxn>
                <a:cxn ang="0">
                  <a:pos x="80" y="188"/>
                </a:cxn>
                <a:cxn ang="0">
                  <a:pos x="115" y="188"/>
                </a:cxn>
                <a:cxn ang="0">
                  <a:pos x="120" y="171"/>
                </a:cxn>
                <a:cxn ang="0">
                  <a:pos x="100" y="162"/>
                </a:cxn>
                <a:cxn ang="0">
                  <a:pos x="80" y="156"/>
                </a:cxn>
                <a:cxn ang="0">
                  <a:pos x="63" y="152"/>
                </a:cxn>
                <a:cxn ang="0">
                  <a:pos x="56" y="139"/>
                </a:cxn>
                <a:cxn ang="0">
                  <a:pos x="86" y="139"/>
                </a:cxn>
                <a:cxn ang="0">
                  <a:pos x="114" y="134"/>
                </a:cxn>
                <a:cxn ang="0">
                  <a:pos x="104" y="118"/>
                </a:cxn>
                <a:cxn ang="0">
                  <a:pos x="85" y="110"/>
                </a:cxn>
                <a:cxn ang="0">
                  <a:pos x="65" y="103"/>
                </a:cxn>
                <a:cxn ang="0">
                  <a:pos x="47" y="94"/>
                </a:cxn>
                <a:cxn ang="0">
                  <a:pos x="58" y="85"/>
                </a:cxn>
                <a:cxn ang="0">
                  <a:pos x="87" y="85"/>
                </a:cxn>
                <a:cxn ang="0">
                  <a:pos x="106" y="79"/>
                </a:cxn>
                <a:cxn ang="0">
                  <a:pos x="81" y="62"/>
                </a:cxn>
                <a:cxn ang="0">
                  <a:pos x="56" y="53"/>
                </a:cxn>
                <a:cxn ang="0">
                  <a:pos x="42" y="46"/>
                </a:cxn>
                <a:cxn ang="0">
                  <a:pos x="52" y="42"/>
                </a:cxn>
                <a:cxn ang="0">
                  <a:pos x="77" y="46"/>
                </a:cxn>
                <a:cxn ang="0">
                  <a:pos x="92" y="43"/>
                </a:cxn>
                <a:cxn ang="0">
                  <a:pos x="81" y="32"/>
                </a:cxn>
                <a:cxn ang="0">
                  <a:pos x="60" y="23"/>
                </a:cxn>
                <a:cxn ang="0">
                  <a:pos x="36" y="13"/>
                </a:cxn>
                <a:cxn ang="0">
                  <a:pos x="14" y="4"/>
                </a:cxn>
                <a:cxn ang="0">
                  <a:pos x="0" y="0"/>
                </a:cxn>
                <a:cxn ang="0">
                  <a:pos x="240" y="360"/>
                </a:cxn>
              </a:cxnLst>
              <a:rect l="0" t="0" r="r" b="b"/>
              <a:pathLst>
                <a:path w="244" h="364">
                  <a:moveTo>
                    <a:pt x="240" y="360"/>
                  </a:moveTo>
                  <a:lnTo>
                    <a:pt x="242" y="355"/>
                  </a:lnTo>
                  <a:lnTo>
                    <a:pt x="244" y="345"/>
                  </a:lnTo>
                  <a:lnTo>
                    <a:pt x="243" y="340"/>
                  </a:lnTo>
                  <a:lnTo>
                    <a:pt x="240" y="334"/>
                  </a:lnTo>
                  <a:lnTo>
                    <a:pt x="236" y="329"/>
                  </a:lnTo>
                  <a:lnTo>
                    <a:pt x="229" y="327"/>
                  </a:lnTo>
                  <a:lnTo>
                    <a:pt x="222" y="324"/>
                  </a:lnTo>
                  <a:lnTo>
                    <a:pt x="215" y="323"/>
                  </a:lnTo>
                  <a:lnTo>
                    <a:pt x="205" y="322"/>
                  </a:lnTo>
                  <a:lnTo>
                    <a:pt x="196" y="322"/>
                  </a:lnTo>
                  <a:lnTo>
                    <a:pt x="185" y="321"/>
                  </a:lnTo>
                  <a:lnTo>
                    <a:pt x="175" y="320"/>
                  </a:lnTo>
                  <a:lnTo>
                    <a:pt x="164" y="319"/>
                  </a:lnTo>
                  <a:lnTo>
                    <a:pt x="154" y="319"/>
                  </a:lnTo>
                  <a:lnTo>
                    <a:pt x="143" y="316"/>
                  </a:lnTo>
                  <a:lnTo>
                    <a:pt x="133" y="315"/>
                  </a:lnTo>
                  <a:lnTo>
                    <a:pt x="122" y="314"/>
                  </a:lnTo>
                  <a:lnTo>
                    <a:pt x="115" y="313"/>
                  </a:lnTo>
                  <a:lnTo>
                    <a:pt x="107" y="310"/>
                  </a:lnTo>
                  <a:lnTo>
                    <a:pt x="101" y="308"/>
                  </a:lnTo>
                  <a:lnTo>
                    <a:pt x="97" y="306"/>
                  </a:lnTo>
                  <a:lnTo>
                    <a:pt x="94" y="305"/>
                  </a:lnTo>
                  <a:lnTo>
                    <a:pt x="95" y="299"/>
                  </a:lnTo>
                  <a:lnTo>
                    <a:pt x="104" y="298"/>
                  </a:lnTo>
                  <a:lnTo>
                    <a:pt x="108" y="296"/>
                  </a:lnTo>
                  <a:lnTo>
                    <a:pt x="115" y="296"/>
                  </a:lnTo>
                  <a:lnTo>
                    <a:pt x="122" y="296"/>
                  </a:lnTo>
                  <a:lnTo>
                    <a:pt x="130" y="298"/>
                  </a:lnTo>
                  <a:lnTo>
                    <a:pt x="137" y="298"/>
                  </a:lnTo>
                  <a:lnTo>
                    <a:pt x="146" y="298"/>
                  </a:lnTo>
                  <a:lnTo>
                    <a:pt x="153" y="298"/>
                  </a:lnTo>
                  <a:lnTo>
                    <a:pt x="160" y="298"/>
                  </a:lnTo>
                  <a:lnTo>
                    <a:pt x="169" y="295"/>
                  </a:lnTo>
                  <a:lnTo>
                    <a:pt x="174" y="291"/>
                  </a:lnTo>
                  <a:lnTo>
                    <a:pt x="171" y="287"/>
                  </a:lnTo>
                  <a:lnTo>
                    <a:pt x="169" y="284"/>
                  </a:lnTo>
                  <a:lnTo>
                    <a:pt x="163" y="280"/>
                  </a:lnTo>
                  <a:lnTo>
                    <a:pt x="157" y="278"/>
                  </a:lnTo>
                  <a:lnTo>
                    <a:pt x="149" y="275"/>
                  </a:lnTo>
                  <a:lnTo>
                    <a:pt x="140" y="273"/>
                  </a:lnTo>
                  <a:lnTo>
                    <a:pt x="130" y="271"/>
                  </a:lnTo>
                  <a:lnTo>
                    <a:pt x="121" y="270"/>
                  </a:lnTo>
                  <a:lnTo>
                    <a:pt x="111" y="266"/>
                  </a:lnTo>
                  <a:lnTo>
                    <a:pt x="100" y="265"/>
                  </a:lnTo>
                  <a:lnTo>
                    <a:pt x="91" y="261"/>
                  </a:lnTo>
                  <a:lnTo>
                    <a:pt x="84" y="260"/>
                  </a:lnTo>
                  <a:lnTo>
                    <a:pt x="76" y="257"/>
                  </a:lnTo>
                  <a:lnTo>
                    <a:pt x="71" y="254"/>
                  </a:lnTo>
                  <a:lnTo>
                    <a:pt x="66" y="252"/>
                  </a:lnTo>
                  <a:lnTo>
                    <a:pt x="65" y="250"/>
                  </a:lnTo>
                  <a:lnTo>
                    <a:pt x="66" y="243"/>
                  </a:lnTo>
                  <a:lnTo>
                    <a:pt x="74" y="240"/>
                  </a:lnTo>
                  <a:lnTo>
                    <a:pt x="78" y="239"/>
                  </a:lnTo>
                  <a:lnTo>
                    <a:pt x="84" y="239"/>
                  </a:lnTo>
                  <a:lnTo>
                    <a:pt x="91" y="239"/>
                  </a:lnTo>
                  <a:lnTo>
                    <a:pt x="98" y="240"/>
                  </a:lnTo>
                  <a:lnTo>
                    <a:pt x="104" y="239"/>
                  </a:lnTo>
                  <a:lnTo>
                    <a:pt x="111" y="239"/>
                  </a:lnTo>
                  <a:lnTo>
                    <a:pt x="116" y="239"/>
                  </a:lnTo>
                  <a:lnTo>
                    <a:pt x="123" y="239"/>
                  </a:lnTo>
                  <a:lnTo>
                    <a:pt x="132" y="238"/>
                  </a:lnTo>
                  <a:lnTo>
                    <a:pt x="135" y="235"/>
                  </a:lnTo>
                  <a:lnTo>
                    <a:pt x="130" y="229"/>
                  </a:lnTo>
                  <a:lnTo>
                    <a:pt x="122" y="224"/>
                  </a:lnTo>
                  <a:lnTo>
                    <a:pt x="115" y="221"/>
                  </a:lnTo>
                  <a:lnTo>
                    <a:pt x="109" y="218"/>
                  </a:lnTo>
                  <a:lnTo>
                    <a:pt x="102" y="216"/>
                  </a:lnTo>
                  <a:lnTo>
                    <a:pt x="97" y="215"/>
                  </a:lnTo>
                  <a:lnTo>
                    <a:pt x="90" y="211"/>
                  </a:lnTo>
                  <a:lnTo>
                    <a:pt x="83" y="209"/>
                  </a:lnTo>
                  <a:lnTo>
                    <a:pt x="76" y="206"/>
                  </a:lnTo>
                  <a:lnTo>
                    <a:pt x="71" y="204"/>
                  </a:lnTo>
                  <a:lnTo>
                    <a:pt x="63" y="199"/>
                  </a:lnTo>
                  <a:lnTo>
                    <a:pt x="60" y="195"/>
                  </a:lnTo>
                  <a:lnTo>
                    <a:pt x="63" y="189"/>
                  </a:lnTo>
                  <a:lnTo>
                    <a:pt x="71" y="188"/>
                  </a:lnTo>
                  <a:lnTo>
                    <a:pt x="80" y="188"/>
                  </a:lnTo>
                  <a:lnTo>
                    <a:pt x="93" y="189"/>
                  </a:lnTo>
                  <a:lnTo>
                    <a:pt x="105" y="188"/>
                  </a:lnTo>
                  <a:lnTo>
                    <a:pt x="115" y="188"/>
                  </a:lnTo>
                  <a:lnTo>
                    <a:pt x="122" y="184"/>
                  </a:lnTo>
                  <a:lnTo>
                    <a:pt x="126" y="180"/>
                  </a:lnTo>
                  <a:lnTo>
                    <a:pt x="120" y="171"/>
                  </a:lnTo>
                  <a:lnTo>
                    <a:pt x="112" y="167"/>
                  </a:lnTo>
                  <a:lnTo>
                    <a:pt x="106" y="163"/>
                  </a:lnTo>
                  <a:lnTo>
                    <a:pt x="100" y="162"/>
                  </a:lnTo>
                  <a:lnTo>
                    <a:pt x="93" y="160"/>
                  </a:lnTo>
                  <a:lnTo>
                    <a:pt x="87" y="159"/>
                  </a:lnTo>
                  <a:lnTo>
                    <a:pt x="80" y="156"/>
                  </a:lnTo>
                  <a:lnTo>
                    <a:pt x="74" y="155"/>
                  </a:lnTo>
                  <a:lnTo>
                    <a:pt x="69" y="153"/>
                  </a:lnTo>
                  <a:lnTo>
                    <a:pt x="63" y="152"/>
                  </a:lnTo>
                  <a:lnTo>
                    <a:pt x="56" y="147"/>
                  </a:lnTo>
                  <a:lnTo>
                    <a:pt x="53" y="143"/>
                  </a:lnTo>
                  <a:lnTo>
                    <a:pt x="56" y="139"/>
                  </a:lnTo>
                  <a:lnTo>
                    <a:pt x="63" y="139"/>
                  </a:lnTo>
                  <a:lnTo>
                    <a:pt x="74" y="138"/>
                  </a:lnTo>
                  <a:lnTo>
                    <a:pt x="86" y="139"/>
                  </a:lnTo>
                  <a:lnTo>
                    <a:pt x="98" y="138"/>
                  </a:lnTo>
                  <a:lnTo>
                    <a:pt x="108" y="138"/>
                  </a:lnTo>
                  <a:lnTo>
                    <a:pt x="114" y="134"/>
                  </a:lnTo>
                  <a:lnTo>
                    <a:pt x="118" y="129"/>
                  </a:lnTo>
                  <a:lnTo>
                    <a:pt x="113" y="122"/>
                  </a:lnTo>
                  <a:lnTo>
                    <a:pt x="104" y="118"/>
                  </a:lnTo>
                  <a:lnTo>
                    <a:pt x="97" y="114"/>
                  </a:lnTo>
                  <a:lnTo>
                    <a:pt x="91" y="112"/>
                  </a:lnTo>
                  <a:lnTo>
                    <a:pt x="85" y="110"/>
                  </a:lnTo>
                  <a:lnTo>
                    <a:pt x="79" y="108"/>
                  </a:lnTo>
                  <a:lnTo>
                    <a:pt x="72" y="105"/>
                  </a:lnTo>
                  <a:lnTo>
                    <a:pt x="65" y="103"/>
                  </a:lnTo>
                  <a:lnTo>
                    <a:pt x="58" y="100"/>
                  </a:lnTo>
                  <a:lnTo>
                    <a:pt x="54" y="99"/>
                  </a:lnTo>
                  <a:lnTo>
                    <a:pt x="47" y="94"/>
                  </a:lnTo>
                  <a:lnTo>
                    <a:pt x="46" y="91"/>
                  </a:lnTo>
                  <a:lnTo>
                    <a:pt x="50" y="86"/>
                  </a:lnTo>
                  <a:lnTo>
                    <a:pt x="58" y="85"/>
                  </a:lnTo>
                  <a:lnTo>
                    <a:pt x="66" y="85"/>
                  </a:lnTo>
                  <a:lnTo>
                    <a:pt x="78" y="85"/>
                  </a:lnTo>
                  <a:lnTo>
                    <a:pt x="87" y="85"/>
                  </a:lnTo>
                  <a:lnTo>
                    <a:pt x="98" y="85"/>
                  </a:lnTo>
                  <a:lnTo>
                    <a:pt x="104" y="83"/>
                  </a:lnTo>
                  <a:lnTo>
                    <a:pt x="106" y="79"/>
                  </a:lnTo>
                  <a:lnTo>
                    <a:pt x="101" y="72"/>
                  </a:lnTo>
                  <a:lnTo>
                    <a:pt x="93" y="67"/>
                  </a:lnTo>
                  <a:lnTo>
                    <a:pt x="81" y="62"/>
                  </a:lnTo>
                  <a:lnTo>
                    <a:pt x="70" y="58"/>
                  </a:lnTo>
                  <a:lnTo>
                    <a:pt x="63" y="55"/>
                  </a:lnTo>
                  <a:lnTo>
                    <a:pt x="56" y="53"/>
                  </a:lnTo>
                  <a:lnTo>
                    <a:pt x="50" y="51"/>
                  </a:lnTo>
                  <a:lnTo>
                    <a:pt x="46" y="50"/>
                  </a:lnTo>
                  <a:lnTo>
                    <a:pt x="42" y="46"/>
                  </a:lnTo>
                  <a:lnTo>
                    <a:pt x="42" y="43"/>
                  </a:lnTo>
                  <a:lnTo>
                    <a:pt x="44" y="41"/>
                  </a:lnTo>
                  <a:lnTo>
                    <a:pt x="52" y="42"/>
                  </a:lnTo>
                  <a:lnTo>
                    <a:pt x="59" y="43"/>
                  </a:lnTo>
                  <a:lnTo>
                    <a:pt x="69" y="45"/>
                  </a:lnTo>
                  <a:lnTo>
                    <a:pt x="77" y="46"/>
                  </a:lnTo>
                  <a:lnTo>
                    <a:pt x="84" y="48"/>
                  </a:lnTo>
                  <a:lnTo>
                    <a:pt x="90" y="46"/>
                  </a:lnTo>
                  <a:lnTo>
                    <a:pt x="92" y="43"/>
                  </a:lnTo>
                  <a:lnTo>
                    <a:pt x="90" y="39"/>
                  </a:lnTo>
                  <a:lnTo>
                    <a:pt x="86" y="36"/>
                  </a:lnTo>
                  <a:lnTo>
                    <a:pt x="81" y="32"/>
                  </a:lnTo>
                  <a:lnTo>
                    <a:pt x="76" y="30"/>
                  </a:lnTo>
                  <a:lnTo>
                    <a:pt x="69" y="27"/>
                  </a:lnTo>
                  <a:lnTo>
                    <a:pt x="60" y="23"/>
                  </a:lnTo>
                  <a:lnTo>
                    <a:pt x="52" y="20"/>
                  </a:lnTo>
                  <a:lnTo>
                    <a:pt x="44" y="16"/>
                  </a:lnTo>
                  <a:lnTo>
                    <a:pt x="36" y="13"/>
                  </a:lnTo>
                  <a:lnTo>
                    <a:pt x="26" y="9"/>
                  </a:lnTo>
                  <a:lnTo>
                    <a:pt x="19" y="6"/>
                  </a:lnTo>
                  <a:lnTo>
                    <a:pt x="14" y="4"/>
                  </a:lnTo>
                  <a:lnTo>
                    <a:pt x="7" y="1"/>
                  </a:lnTo>
                  <a:lnTo>
                    <a:pt x="3" y="0"/>
                  </a:lnTo>
                  <a:lnTo>
                    <a:pt x="0" y="0"/>
                  </a:lnTo>
                  <a:lnTo>
                    <a:pt x="42" y="364"/>
                  </a:lnTo>
                  <a:lnTo>
                    <a:pt x="240" y="360"/>
                  </a:lnTo>
                  <a:lnTo>
                    <a:pt x="240" y="360"/>
                  </a:lnTo>
                  <a:close/>
                </a:path>
              </a:pathLst>
            </a:custGeom>
            <a:solidFill>
              <a:srgbClr val="A33DA3"/>
            </a:solidFill>
            <a:ln w="9525">
              <a:noFill/>
              <a:round/>
            </a:ln>
          </p:spPr>
          <p:txBody>
            <a:bodyPr/>
            <a:lstStyle/>
            <a:p>
              <a:endParaRPr lang="en-US"/>
            </a:p>
          </p:txBody>
        </p:sp>
        <p:sp>
          <p:nvSpPr>
            <p:cNvPr id="356501" name="Freeform 149"/>
            <p:cNvSpPr/>
            <p:nvPr/>
          </p:nvSpPr>
          <p:spPr bwMode="auto">
            <a:xfrm>
              <a:off x="4369" y="3630"/>
              <a:ext cx="122" cy="182"/>
            </a:xfrm>
            <a:custGeom>
              <a:avLst/>
              <a:gdLst/>
              <a:ahLst/>
              <a:cxnLst>
                <a:cxn ang="0">
                  <a:pos x="244" y="346"/>
                </a:cxn>
                <a:cxn ang="0">
                  <a:pos x="236" y="328"/>
                </a:cxn>
                <a:cxn ang="0">
                  <a:pos x="215" y="324"/>
                </a:cxn>
                <a:cxn ang="0">
                  <a:pos x="187" y="321"/>
                </a:cxn>
                <a:cxn ang="0">
                  <a:pos x="155" y="319"/>
                </a:cxn>
                <a:cxn ang="0">
                  <a:pos x="123" y="314"/>
                </a:cxn>
                <a:cxn ang="0">
                  <a:pos x="103" y="310"/>
                </a:cxn>
                <a:cxn ang="0">
                  <a:pos x="97" y="299"/>
                </a:cxn>
                <a:cxn ang="0">
                  <a:pos x="116" y="297"/>
                </a:cxn>
                <a:cxn ang="0">
                  <a:pos x="139" y="298"/>
                </a:cxn>
                <a:cxn ang="0">
                  <a:pos x="161" y="298"/>
                </a:cxn>
                <a:cxn ang="0">
                  <a:pos x="174" y="287"/>
                </a:cxn>
                <a:cxn ang="0">
                  <a:pos x="159" y="278"/>
                </a:cxn>
                <a:cxn ang="0">
                  <a:pos x="133" y="271"/>
                </a:cxn>
                <a:cxn ang="0">
                  <a:pos x="103" y="265"/>
                </a:cxn>
                <a:cxn ang="0">
                  <a:pos x="79" y="258"/>
                </a:cxn>
                <a:cxn ang="0">
                  <a:pos x="69" y="250"/>
                </a:cxn>
                <a:cxn ang="0">
                  <a:pos x="81" y="240"/>
                </a:cxn>
                <a:cxn ang="0">
                  <a:pos x="102" y="241"/>
                </a:cxn>
                <a:cxn ang="0">
                  <a:pos x="119" y="240"/>
                </a:cxn>
                <a:cxn ang="0">
                  <a:pos x="138" y="235"/>
                </a:cxn>
                <a:cxn ang="0">
                  <a:pos x="118" y="221"/>
                </a:cxn>
                <a:cxn ang="0">
                  <a:pos x="98" y="214"/>
                </a:cxn>
                <a:cxn ang="0">
                  <a:pos x="76" y="206"/>
                </a:cxn>
                <a:cxn ang="0">
                  <a:pos x="62" y="194"/>
                </a:cxn>
                <a:cxn ang="0">
                  <a:pos x="82" y="187"/>
                </a:cxn>
                <a:cxn ang="0">
                  <a:pos x="117" y="187"/>
                </a:cxn>
                <a:cxn ang="0">
                  <a:pos x="122" y="172"/>
                </a:cxn>
                <a:cxn ang="0">
                  <a:pos x="102" y="162"/>
                </a:cxn>
                <a:cxn ang="0">
                  <a:pos x="82" y="157"/>
                </a:cxn>
                <a:cxn ang="0">
                  <a:pos x="64" y="153"/>
                </a:cxn>
                <a:cxn ang="0">
                  <a:pos x="57" y="141"/>
                </a:cxn>
                <a:cxn ang="0">
                  <a:pos x="86" y="140"/>
                </a:cxn>
                <a:cxn ang="0">
                  <a:pos x="115" y="134"/>
                </a:cxn>
                <a:cxn ang="0">
                  <a:pos x="104" y="118"/>
                </a:cxn>
                <a:cxn ang="0">
                  <a:pos x="85" y="110"/>
                </a:cxn>
                <a:cxn ang="0">
                  <a:pos x="65" y="104"/>
                </a:cxn>
                <a:cxn ang="0">
                  <a:pos x="48" y="97"/>
                </a:cxn>
                <a:cxn ang="0">
                  <a:pos x="58" y="88"/>
                </a:cxn>
                <a:cxn ang="0">
                  <a:pos x="88" y="85"/>
                </a:cxn>
                <a:cxn ang="0">
                  <a:pos x="108" y="79"/>
                </a:cxn>
                <a:cxn ang="0">
                  <a:pos x="83" y="61"/>
                </a:cxn>
                <a:cxn ang="0">
                  <a:pos x="50" y="50"/>
                </a:cxn>
                <a:cxn ang="0">
                  <a:pos x="46" y="41"/>
                </a:cxn>
                <a:cxn ang="0">
                  <a:pos x="69" y="46"/>
                </a:cxn>
                <a:cxn ang="0">
                  <a:pos x="91" y="47"/>
                </a:cxn>
                <a:cxn ang="0">
                  <a:pos x="88" y="36"/>
                </a:cxn>
                <a:cxn ang="0">
                  <a:pos x="69" y="27"/>
                </a:cxn>
                <a:cxn ang="0">
                  <a:pos x="47" y="16"/>
                </a:cxn>
                <a:cxn ang="0">
                  <a:pos x="21" y="6"/>
                </a:cxn>
                <a:cxn ang="0">
                  <a:pos x="0" y="0"/>
                </a:cxn>
                <a:cxn ang="0">
                  <a:pos x="241" y="360"/>
                </a:cxn>
              </a:cxnLst>
              <a:rect l="0" t="0" r="r" b="b"/>
              <a:pathLst>
                <a:path w="244" h="365">
                  <a:moveTo>
                    <a:pt x="241" y="360"/>
                  </a:moveTo>
                  <a:lnTo>
                    <a:pt x="242" y="355"/>
                  </a:lnTo>
                  <a:lnTo>
                    <a:pt x="244" y="346"/>
                  </a:lnTo>
                  <a:lnTo>
                    <a:pt x="243" y="339"/>
                  </a:lnTo>
                  <a:lnTo>
                    <a:pt x="242" y="334"/>
                  </a:lnTo>
                  <a:lnTo>
                    <a:pt x="236" y="328"/>
                  </a:lnTo>
                  <a:lnTo>
                    <a:pt x="229" y="326"/>
                  </a:lnTo>
                  <a:lnTo>
                    <a:pt x="222" y="325"/>
                  </a:lnTo>
                  <a:lnTo>
                    <a:pt x="215" y="324"/>
                  </a:lnTo>
                  <a:lnTo>
                    <a:pt x="206" y="322"/>
                  </a:lnTo>
                  <a:lnTo>
                    <a:pt x="198" y="322"/>
                  </a:lnTo>
                  <a:lnTo>
                    <a:pt x="187" y="321"/>
                  </a:lnTo>
                  <a:lnTo>
                    <a:pt x="176" y="320"/>
                  </a:lnTo>
                  <a:lnTo>
                    <a:pt x="166" y="319"/>
                  </a:lnTo>
                  <a:lnTo>
                    <a:pt x="155" y="319"/>
                  </a:lnTo>
                  <a:lnTo>
                    <a:pt x="144" y="317"/>
                  </a:lnTo>
                  <a:lnTo>
                    <a:pt x="133" y="315"/>
                  </a:lnTo>
                  <a:lnTo>
                    <a:pt x="123" y="314"/>
                  </a:lnTo>
                  <a:lnTo>
                    <a:pt x="116" y="313"/>
                  </a:lnTo>
                  <a:lnTo>
                    <a:pt x="108" y="311"/>
                  </a:lnTo>
                  <a:lnTo>
                    <a:pt x="103" y="310"/>
                  </a:lnTo>
                  <a:lnTo>
                    <a:pt x="98" y="307"/>
                  </a:lnTo>
                  <a:lnTo>
                    <a:pt x="97" y="305"/>
                  </a:lnTo>
                  <a:lnTo>
                    <a:pt x="97" y="299"/>
                  </a:lnTo>
                  <a:lnTo>
                    <a:pt x="104" y="298"/>
                  </a:lnTo>
                  <a:lnTo>
                    <a:pt x="109" y="297"/>
                  </a:lnTo>
                  <a:lnTo>
                    <a:pt x="116" y="297"/>
                  </a:lnTo>
                  <a:lnTo>
                    <a:pt x="124" y="297"/>
                  </a:lnTo>
                  <a:lnTo>
                    <a:pt x="132" y="298"/>
                  </a:lnTo>
                  <a:lnTo>
                    <a:pt x="139" y="298"/>
                  </a:lnTo>
                  <a:lnTo>
                    <a:pt x="147" y="298"/>
                  </a:lnTo>
                  <a:lnTo>
                    <a:pt x="154" y="298"/>
                  </a:lnTo>
                  <a:lnTo>
                    <a:pt x="161" y="298"/>
                  </a:lnTo>
                  <a:lnTo>
                    <a:pt x="171" y="296"/>
                  </a:lnTo>
                  <a:lnTo>
                    <a:pt x="176" y="291"/>
                  </a:lnTo>
                  <a:lnTo>
                    <a:pt x="174" y="287"/>
                  </a:lnTo>
                  <a:lnTo>
                    <a:pt x="171" y="284"/>
                  </a:lnTo>
                  <a:lnTo>
                    <a:pt x="165" y="280"/>
                  </a:lnTo>
                  <a:lnTo>
                    <a:pt x="159" y="278"/>
                  </a:lnTo>
                  <a:lnTo>
                    <a:pt x="151" y="276"/>
                  </a:lnTo>
                  <a:lnTo>
                    <a:pt x="143" y="273"/>
                  </a:lnTo>
                  <a:lnTo>
                    <a:pt x="133" y="271"/>
                  </a:lnTo>
                  <a:lnTo>
                    <a:pt x="124" y="270"/>
                  </a:lnTo>
                  <a:lnTo>
                    <a:pt x="113" y="268"/>
                  </a:lnTo>
                  <a:lnTo>
                    <a:pt x="103" y="265"/>
                  </a:lnTo>
                  <a:lnTo>
                    <a:pt x="93" y="263"/>
                  </a:lnTo>
                  <a:lnTo>
                    <a:pt x="86" y="262"/>
                  </a:lnTo>
                  <a:lnTo>
                    <a:pt x="79" y="258"/>
                  </a:lnTo>
                  <a:lnTo>
                    <a:pt x="75" y="256"/>
                  </a:lnTo>
                  <a:lnTo>
                    <a:pt x="69" y="252"/>
                  </a:lnTo>
                  <a:lnTo>
                    <a:pt x="69" y="250"/>
                  </a:lnTo>
                  <a:lnTo>
                    <a:pt x="69" y="243"/>
                  </a:lnTo>
                  <a:lnTo>
                    <a:pt x="76" y="241"/>
                  </a:lnTo>
                  <a:lnTo>
                    <a:pt x="81" y="240"/>
                  </a:lnTo>
                  <a:lnTo>
                    <a:pt x="86" y="240"/>
                  </a:lnTo>
                  <a:lnTo>
                    <a:pt x="93" y="240"/>
                  </a:lnTo>
                  <a:lnTo>
                    <a:pt x="102" y="241"/>
                  </a:lnTo>
                  <a:lnTo>
                    <a:pt x="108" y="240"/>
                  </a:lnTo>
                  <a:lnTo>
                    <a:pt x="113" y="240"/>
                  </a:lnTo>
                  <a:lnTo>
                    <a:pt x="119" y="240"/>
                  </a:lnTo>
                  <a:lnTo>
                    <a:pt x="126" y="240"/>
                  </a:lnTo>
                  <a:lnTo>
                    <a:pt x="134" y="238"/>
                  </a:lnTo>
                  <a:lnTo>
                    <a:pt x="138" y="235"/>
                  </a:lnTo>
                  <a:lnTo>
                    <a:pt x="133" y="229"/>
                  </a:lnTo>
                  <a:lnTo>
                    <a:pt x="125" y="224"/>
                  </a:lnTo>
                  <a:lnTo>
                    <a:pt x="118" y="221"/>
                  </a:lnTo>
                  <a:lnTo>
                    <a:pt x="113" y="218"/>
                  </a:lnTo>
                  <a:lnTo>
                    <a:pt x="105" y="216"/>
                  </a:lnTo>
                  <a:lnTo>
                    <a:pt x="98" y="214"/>
                  </a:lnTo>
                  <a:lnTo>
                    <a:pt x="91" y="210"/>
                  </a:lnTo>
                  <a:lnTo>
                    <a:pt x="83" y="208"/>
                  </a:lnTo>
                  <a:lnTo>
                    <a:pt x="76" y="206"/>
                  </a:lnTo>
                  <a:lnTo>
                    <a:pt x="71" y="203"/>
                  </a:lnTo>
                  <a:lnTo>
                    <a:pt x="63" y="199"/>
                  </a:lnTo>
                  <a:lnTo>
                    <a:pt x="62" y="194"/>
                  </a:lnTo>
                  <a:lnTo>
                    <a:pt x="64" y="189"/>
                  </a:lnTo>
                  <a:lnTo>
                    <a:pt x="71" y="188"/>
                  </a:lnTo>
                  <a:lnTo>
                    <a:pt x="82" y="187"/>
                  </a:lnTo>
                  <a:lnTo>
                    <a:pt x="95" y="188"/>
                  </a:lnTo>
                  <a:lnTo>
                    <a:pt x="108" y="187"/>
                  </a:lnTo>
                  <a:lnTo>
                    <a:pt x="117" y="187"/>
                  </a:lnTo>
                  <a:lnTo>
                    <a:pt x="123" y="185"/>
                  </a:lnTo>
                  <a:lnTo>
                    <a:pt x="126" y="180"/>
                  </a:lnTo>
                  <a:lnTo>
                    <a:pt x="122" y="172"/>
                  </a:lnTo>
                  <a:lnTo>
                    <a:pt x="113" y="167"/>
                  </a:lnTo>
                  <a:lnTo>
                    <a:pt x="108" y="164"/>
                  </a:lnTo>
                  <a:lnTo>
                    <a:pt x="102" y="162"/>
                  </a:lnTo>
                  <a:lnTo>
                    <a:pt x="95" y="160"/>
                  </a:lnTo>
                  <a:lnTo>
                    <a:pt x="89" y="159"/>
                  </a:lnTo>
                  <a:lnTo>
                    <a:pt x="82" y="157"/>
                  </a:lnTo>
                  <a:lnTo>
                    <a:pt x="75" y="155"/>
                  </a:lnTo>
                  <a:lnTo>
                    <a:pt x="69" y="154"/>
                  </a:lnTo>
                  <a:lnTo>
                    <a:pt x="64" y="153"/>
                  </a:lnTo>
                  <a:lnTo>
                    <a:pt x="57" y="150"/>
                  </a:lnTo>
                  <a:lnTo>
                    <a:pt x="54" y="146"/>
                  </a:lnTo>
                  <a:lnTo>
                    <a:pt x="57" y="141"/>
                  </a:lnTo>
                  <a:lnTo>
                    <a:pt x="64" y="140"/>
                  </a:lnTo>
                  <a:lnTo>
                    <a:pt x="75" y="140"/>
                  </a:lnTo>
                  <a:lnTo>
                    <a:pt x="86" y="140"/>
                  </a:lnTo>
                  <a:lnTo>
                    <a:pt x="98" y="139"/>
                  </a:lnTo>
                  <a:lnTo>
                    <a:pt x="109" y="138"/>
                  </a:lnTo>
                  <a:lnTo>
                    <a:pt x="115" y="134"/>
                  </a:lnTo>
                  <a:lnTo>
                    <a:pt x="118" y="130"/>
                  </a:lnTo>
                  <a:lnTo>
                    <a:pt x="113" y="123"/>
                  </a:lnTo>
                  <a:lnTo>
                    <a:pt x="104" y="118"/>
                  </a:lnTo>
                  <a:lnTo>
                    <a:pt x="97" y="115"/>
                  </a:lnTo>
                  <a:lnTo>
                    <a:pt x="91" y="112"/>
                  </a:lnTo>
                  <a:lnTo>
                    <a:pt x="85" y="110"/>
                  </a:lnTo>
                  <a:lnTo>
                    <a:pt x="81" y="109"/>
                  </a:lnTo>
                  <a:lnTo>
                    <a:pt x="74" y="105"/>
                  </a:lnTo>
                  <a:lnTo>
                    <a:pt x="65" y="104"/>
                  </a:lnTo>
                  <a:lnTo>
                    <a:pt x="58" y="102"/>
                  </a:lnTo>
                  <a:lnTo>
                    <a:pt x="56" y="101"/>
                  </a:lnTo>
                  <a:lnTo>
                    <a:pt x="48" y="97"/>
                  </a:lnTo>
                  <a:lnTo>
                    <a:pt x="48" y="94"/>
                  </a:lnTo>
                  <a:lnTo>
                    <a:pt x="51" y="89"/>
                  </a:lnTo>
                  <a:lnTo>
                    <a:pt x="58" y="88"/>
                  </a:lnTo>
                  <a:lnTo>
                    <a:pt x="68" y="87"/>
                  </a:lnTo>
                  <a:lnTo>
                    <a:pt x="79" y="87"/>
                  </a:lnTo>
                  <a:lnTo>
                    <a:pt x="88" y="85"/>
                  </a:lnTo>
                  <a:lnTo>
                    <a:pt x="98" y="85"/>
                  </a:lnTo>
                  <a:lnTo>
                    <a:pt x="104" y="83"/>
                  </a:lnTo>
                  <a:lnTo>
                    <a:pt x="108" y="79"/>
                  </a:lnTo>
                  <a:lnTo>
                    <a:pt x="102" y="72"/>
                  </a:lnTo>
                  <a:lnTo>
                    <a:pt x="93" y="67"/>
                  </a:lnTo>
                  <a:lnTo>
                    <a:pt x="83" y="61"/>
                  </a:lnTo>
                  <a:lnTo>
                    <a:pt x="71" y="57"/>
                  </a:lnTo>
                  <a:lnTo>
                    <a:pt x="58" y="54"/>
                  </a:lnTo>
                  <a:lnTo>
                    <a:pt x="50" y="50"/>
                  </a:lnTo>
                  <a:lnTo>
                    <a:pt x="42" y="47"/>
                  </a:lnTo>
                  <a:lnTo>
                    <a:pt x="42" y="43"/>
                  </a:lnTo>
                  <a:lnTo>
                    <a:pt x="46" y="41"/>
                  </a:lnTo>
                  <a:lnTo>
                    <a:pt x="53" y="42"/>
                  </a:lnTo>
                  <a:lnTo>
                    <a:pt x="60" y="43"/>
                  </a:lnTo>
                  <a:lnTo>
                    <a:pt x="69" y="46"/>
                  </a:lnTo>
                  <a:lnTo>
                    <a:pt x="77" y="47"/>
                  </a:lnTo>
                  <a:lnTo>
                    <a:pt x="85" y="48"/>
                  </a:lnTo>
                  <a:lnTo>
                    <a:pt x="91" y="47"/>
                  </a:lnTo>
                  <a:lnTo>
                    <a:pt x="92" y="43"/>
                  </a:lnTo>
                  <a:lnTo>
                    <a:pt x="91" y="40"/>
                  </a:lnTo>
                  <a:lnTo>
                    <a:pt x="88" y="36"/>
                  </a:lnTo>
                  <a:lnTo>
                    <a:pt x="83" y="33"/>
                  </a:lnTo>
                  <a:lnTo>
                    <a:pt x="77" y="30"/>
                  </a:lnTo>
                  <a:lnTo>
                    <a:pt x="69" y="27"/>
                  </a:lnTo>
                  <a:lnTo>
                    <a:pt x="63" y="23"/>
                  </a:lnTo>
                  <a:lnTo>
                    <a:pt x="54" y="20"/>
                  </a:lnTo>
                  <a:lnTo>
                    <a:pt x="47" y="16"/>
                  </a:lnTo>
                  <a:lnTo>
                    <a:pt x="37" y="13"/>
                  </a:lnTo>
                  <a:lnTo>
                    <a:pt x="29" y="9"/>
                  </a:lnTo>
                  <a:lnTo>
                    <a:pt x="21" y="6"/>
                  </a:lnTo>
                  <a:lnTo>
                    <a:pt x="14" y="5"/>
                  </a:lnTo>
                  <a:lnTo>
                    <a:pt x="3" y="0"/>
                  </a:lnTo>
                  <a:lnTo>
                    <a:pt x="0" y="0"/>
                  </a:lnTo>
                  <a:lnTo>
                    <a:pt x="42" y="365"/>
                  </a:lnTo>
                  <a:lnTo>
                    <a:pt x="241" y="360"/>
                  </a:lnTo>
                  <a:lnTo>
                    <a:pt x="241" y="360"/>
                  </a:lnTo>
                  <a:close/>
                </a:path>
              </a:pathLst>
            </a:custGeom>
            <a:solidFill>
              <a:srgbClr val="000000"/>
            </a:solidFill>
            <a:ln w="9525">
              <a:noFill/>
              <a:round/>
            </a:ln>
          </p:spPr>
          <p:txBody>
            <a:bodyPr/>
            <a:lstStyle/>
            <a:p>
              <a:endParaRPr lang="en-US"/>
            </a:p>
          </p:txBody>
        </p:sp>
        <p:sp>
          <p:nvSpPr>
            <p:cNvPr id="356502" name="Freeform 150"/>
            <p:cNvSpPr/>
            <p:nvPr/>
          </p:nvSpPr>
          <p:spPr bwMode="auto">
            <a:xfrm>
              <a:off x="4189" y="3544"/>
              <a:ext cx="204" cy="289"/>
            </a:xfrm>
            <a:custGeom>
              <a:avLst/>
              <a:gdLst/>
              <a:ahLst/>
              <a:cxnLst>
                <a:cxn ang="0">
                  <a:pos x="86" y="507"/>
                </a:cxn>
                <a:cxn ang="0">
                  <a:pos x="408" y="578"/>
                </a:cxn>
                <a:cxn ang="0">
                  <a:pos x="362" y="111"/>
                </a:cxn>
                <a:cxn ang="0">
                  <a:pos x="2" y="0"/>
                </a:cxn>
                <a:cxn ang="0">
                  <a:pos x="0" y="303"/>
                </a:cxn>
                <a:cxn ang="0">
                  <a:pos x="86" y="507"/>
                </a:cxn>
                <a:cxn ang="0">
                  <a:pos x="86" y="507"/>
                </a:cxn>
              </a:cxnLst>
              <a:rect l="0" t="0" r="r" b="b"/>
              <a:pathLst>
                <a:path w="408" h="578">
                  <a:moveTo>
                    <a:pt x="86" y="507"/>
                  </a:moveTo>
                  <a:lnTo>
                    <a:pt x="408" y="578"/>
                  </a:lnTo>
                  <a:lnTo>
                    <a:pt x="362" y="111"/>
                  </a:lnTo>
                  <a:lnTo>
                    <a:pt x="2" y="0"/>
                  </a:lnTo>
                  <a:lnTo>
                    <a:pt x="0" y="303"/>
                  </a:lnTo>
                  <a:lnTo>
                    <a:pt x="86" y="507"/>
                  </a:lnTo>
                  <a:lnTo>
                    <a:pt x="86" y="507"/>
                  </a:lnTo>
                  <a:close/>
                </a:path>
              </a:pathLst>
            </a:custGeom>
            <a:solidFill>
              <a:srgbClr val="C276C2"/>
            </a:solidFill>
            <a:ln w="9525">
              <a:noFill/>
              <a:round/>
            </a:ln>
          </p:spPr>
          <p:txBody>
            <a:bodyPr/>
            <a:lstStyle/>
            <a:p>
              <a:endParaRPr lang="en-US"/>
            </a:p>
          </p:txBody>
        </p:sp>
        <p:sp>
          <p:nvSpPr>
            <p:cNvPr id="356503" name="Freeform 151"/>
            <p:cNvSpPr/>
            <p:nvPr/>
          </p:nvSpPr>
          <p:spPr bwMode="auto">
            <a:xfrm>
              <a:off x="4192" y="3518"/>
              <a:ext cx="148" cy="297"/>
            </a:xfrm>
            <a:custGeom>
              <a:avLst/>
              <a:gdLst/>
              <a:ahLst/>
              <a:cxnLst>
                <a:cxn ang="0">
                  <a:pos x="185" y="130"/>
                </a:cxn>
                <a:cxn ang="0">
                  <a:pos x="185" y="160"/>
                </a:cxn>
                <a:cxn ang="0">
                  <a:pos x="153" y="158"/>
                </a:cxn>
                <a:cxn ang="0">
                  <a:pos x="120" y="142"/>
                </a:cxn>
                <a:cxn ang="0">
                  <a:pos x="92" y="130"/>
                </a:cxn>
                <a:cxn ang="0">
                  <a:pos x="74" y="139"/>
                </a:cxn>
                <a:cxn ang="0">
                  <a:pos x="92" y="162"/>
                </a:cxn>
                <a:cxn ang="0">
                  <a:pos x="133" y="186"/>
                </a:cxn>
                <a:cxn ang="0">
                  <a:pos x="173" y="206"/>
                </a:cxn>
                <a:cxn ang="0">
                  <a:pos x="189" y="223"/>
                </a:cxn>
                <a:cxn ang="0">
                  <a:pos x="168" y="225"/>
                </a:cxn>
                <a:cxn ang="0">
                  <a:pos x="127" y="217"/>
                </a:cxn>
                <a:cxn ang="0">
                  <a:pos x="86" y="209"/>
                </a:cxn>
                <a:cxn ang="0">
                  <a:pos x="69" y="216"/>
                </a:cxn>
                <a:cxn ang="0">
                  <a:pos x="89" y="235"/>
                </a:cxn>
                <a:cxn ang="0">
                  <a:pos x="136" y="257"/>
                </a:cxn>
                <a:cxn ang="0">
                  <a:pos x="182" y="278"/>
                </a:cxn>
                <a:cxn ang="0">
                  <a:pos x="203" y="295"/>
                </a:cxn>
                <a:cxn ang="0">
                  <a:pos x="182" y="299"/>
                </a:cxn>
                <a:cxn ang="0">
                  <a:pos x="141" y="292"/>
                </a:cxn>
                <a:cxn ang="0">
                  <a:pos x="102" y="285"/>
                </a:cxn>
                <a:cxn ang="0">
                  <a:pos x="86" y="288"/>
                </a:cxn>
                <a:cxn ang="0">
                  <a:pos x="112" y="305"/>
                </a:cxn>
                <a:cxn ang="0">
                  <a:pos x="166" y="327"/>
                </a:cxn>
                <a:cxn ang="0">
                  <a:pos x="216" y="349"/>
                </a:cxn>
                <a:cxn ang="0">
                  <a:pos x="237" y="367"/>
                </a:cxn>
                <a:cxn ang="0">
                  <a:pos x="212" y="369"/>
                </a:cxn>
                <a:cxn ang="0">
                  <a:pos x="166" y="361"/>
                </a:cxn>
                <a:cxn ang="0">
                  <a:pos x="119" y="353"/>
                </a:cxn>
                <a:cxn ang="0">
                  <a:pos x="98" y="357"/>
                </a:cxn>
                <a:cxn ang="0">
                  <a:pos x="119" y="375"/>
                </a:cxn>
                <a:cxn ang="0">
                  <a:pos x="167" y="398"/>
                </a:cxn>
                <a:cxn ang="0">
                  <a:pos x="215" y="420"/>
                </a:cxn>
                <a:cxn ang="0">
                  <a:pos x="237" y="437"/>
                </a:cxn>
                <a:cxn ang="0">
                  <a:pos x="216" y="439"/>
                </a:cxn>
                <a:cxn ang="0">
                  <a:pos x="176" y="436"/>
                </a:cxn>
                <a:cxn ang="0">
                  <a:pos x="137" y="431"/>
                </a:cxn>
                <a:cxn ang="0">
                  <a:pos x="119" y="437"/>
                </a:cxn>
                <a:cxn ang="0">
                  <a:pos x="140" y="450"/>
                </a:cxn>
                <a:cxn ang="0">
                  <a:pos x="188" y="468"/>
                </a:cxn>
                <a:cxn ang="0">
                  <a:pos x="234" y="486"/>
                </a:cxn>
                <a:cxn ang="0">
                  <a:pos x="251" y="503"/>
                </a:cxn>
                <a:cxn ang="0">
                  <a:pos x="230" y="509"/>
                </a:cxn>
                <a:cxn ang="0">
                  <a:pos x="195" y="505"/>
                </a:cxn>
                <a:cxn ang="0">
                  <a:pos x="162" y="500"/>
                </a:cxn>
                <a:cxn ang="0">
                  <a:pos x="158" y="509"/>
                </a:cxn>
                <a:cxn ang="0">
                  <a:pos x="197" y="523"/>
                </a:cxn>
                <a:cxn ang="0">
                  <a:pos x="250" y="536"/>
                </a:cxn>
                <a:cxn ang="0">
                  <a:pos x="287" y="550"/>
                </a:cxn>
                <a:cxn ang="0">
                  <a:pos x="286" y="570"/>
                </a:cxn>
                <a:cxn ang="0">
                  <a:pos x="251" y="589"/>
                </a:cxn>
                <a:cxn ang="0">
                  <a:pos x="21" y="326"/>
                </a:cxn>
                <a:cxn ang="0">
                  <a:pos x="30" y="2"/>
                </a:cxn>
              </a:cxnLst>
              <a:rect l="0" t="0" r="r" b="b"/>
              <a:pathLst>
                <a:path w="295" h="592">
                  <a:moveTo>
                    <a:pt x="30" y="2"/>
                  </a:moveTo>
                  <a:lnTo>
                    <a:pt x="182" y="123"/>
                  </a:lnTo>
                  <a:lnTo>
                    <a:pt x="182" y="124"/>
                  </a:lnTo>
                  <a:lnTo>
                    <a:pt x="185" y="130"/>
                  </a:lnTo>
                  <a:lnTo>
                    <a:pt x="186" y="137"/>
                  </a:lnTo>
                  <a:lnTo>
                    <a:pt x="188" y="146"/>
                  </a:lnTo>
                  <a:lnTo>
                    <a:pt x="187" y="153"/>
                  </a:lnTo>
                  <a:lnTo>
                    <a:pt x="185" y="160"/>
                  </a:lnTo>
                  <a:lnTo>
                    <a:pt x="178" y="164"/>
                  </a:lnTo>
                  <a:lnTo>
                    <a:pt x="168" y="164"/>
                  </a:lnTo>
                  <a:lnTo>
                    <a:pt x="160" y="160"/>
                  </a:lnTo>
                  <a:lnTo>
                    <a:pt x="153" y="158"/>
                  </a:lnTo>
                  <a:lnTo>
                    <a:pt x="145" y="154"/>
                  </a:lnTo>
                  <a:lnTo>
                    <a:pt x="137" y="151"/>
                  </a:lnTo>
                  <a:lnTo>
                    <a:pt x="129" y="146"/>
                  </a:lnTo>
                  <a:lnTo>
                    <a:pt x="120" y="142"/>
                  </a:lnTo>
                  <a:lnTo>
                    <a:pt x="113" y="139"/>
                  </a:lnTo>
                  <a:lnTo>
                    <a:pt x="106" y="135"/>
                  </a:lnTo>
                  <a:lnTo>
                    <a:pt x="99" y="132"/>
                  </a:lnTo>
                  <a:lnTo>
                    <a:pt x="92" y="130"/>
                  </a:lnTo>
                  <a:lnTo>
                    <a:pt x="86" y="127"/>
                  </a:lnTo>
                  <a:lnTo>
                    <a:pt x="83" y="127"/>
                  </a:lnTo>
                  <a:lnTo>
                    <a:pt x="76" y="130"/>
                  </a:lnTo>
                  <a:lnTo>
                    <a:pt x="74" y="139"/>
                  </a:lnTo>
                  <a:lnTo>
                    <a:pt x="74" y="145"/>
                  </a:lnTo>
                  <a:lnTo>
                    <a:pt x="78" y="151"/>
                  </a:lnTo>
                  <a:lnTo>
                    <a:pt x="84" y="156"/>
                  </a:lnTo>
                  <a:lnTo>
                    <a:pt x="92" y="162"/>
                  </a:lnTo>
                  <a:lnTo>
                    <a:pt x="100" y="168"/>
                  </a:lnTo>
                  <a:lnTo>
                    <a:pt x="111" y="174"/>
                  </a:lnTo>
                  <a:lnTo>
                    <a:pt x="122" y="180"/>
                  </a:lnTo>
                  <a:lnTo>
                    <a:pt x="133" y="186"/>
                  </a:lnTo>
                  <a:lnTo>
                    <a:pt x="144" y="190"/>
                  </a:lnTo>
                  <a:lnTo>
                    <a:pt x="154" y="195"/>
                  </a:lnTo>
                  <a:lnTo>
                    <a:pt x="164" y="200"/>
                  </a:lnTo>
                  <a:lnTo>
                    <a:pt x="173" y="206"/>
                  </a:lnTo>
                  <a:lnTo>
                    <a:pt x="180" y="210"/>
                  </a:lnTo>
                  <a:lnTo>
                    <a:pt x="186" y="215"/>
                  </a:lnTo>
                  <a:lnTo>
                    <a:pt x="188" y="218"/>
                  </a:lnTo>
                  <a:lnTo>
                    <a:pt x="189" y="223"/>
                  </a:lnTo>
                  <a:lnTo>
                    <a:pt x="186" y="225"/>
                  </a:lnTo>
                  <a:lnTo>
                    <a:pt x="182" y="227"/>
                  </a:lnTo>
                  <a:lnTo>
                    <a:pt x="175" y="225"/>
                  </a:lnTo>
                  <a:lnTo>
                    <a:pt x="168" y="225"/>
                  </a:lnTo>
                  <a:lnTo>
                    <a:pt x="158" y="223"/>
                  </a:lnTo>
                  <a:lnTo>
                    <a:pt x="148" y="222"/>
                  </a:lnTo>
                  <a:lnTo>
                    <a:pt x="138" y="220"/>
                  </a:lnTo>
                  <a:lnTo>
                    <a:pt x="127" y="217"/>
                  </a:lnTo>
                  <a:lnTo>
                    <a:pt x="116" y="214"/>
                  </a:lnTo>
                  <a:lnTo>
                    <a:pt x="105" y="211"/>
                  </a:lnTo>
                  <a:lnTo>
                    <a:pt x="95" y="209"/>
                  </a:lnTo>
                  <a:lnTo>
                    <a:pt x="86" y="209"/>
                  </a:lnTo>
                  <a:lnTo>
                    <a:pt x="78" y="208"/>
                  </a:lnTo>
                  <a:lnTo>
                    <a:pt x="74" y="209"/>
                  </a:lnTo>
                  <a:lnTo>
                    <a:pt x="69" y="211"/>
                  </a:lnTo>
                  <a:lnTo>
                    <a:pt x="69" y="216"/>
                  </a:lnTo>
                  <a:lnTo>
                    <a:pt x="69" y="220"/>
                  </a:lnTo>
                  <a:lnTo>
                    <a:pt x="74" y="224"/>
                  </a:lnTo>
                  <a:lnTo>
                    <a:pt x="79" y="229"/>
                  </a:lnTo>
                  <a:lnTo>
                    <a:pt x="89" y="235"/>
                  </a:lnTo>
                  <a:lnTo>
                    <a:pt x="98" y="239"/>
                  </a:lnTo>
                  <a:lnTo>
                    <a:pt x="110" y="245"/>
                  </a:lnTo>
                  <a:lnTo>
                    <a:pt x="122" y="251"/>
                  </a:lnTo>
                  <a:lnTo>
                    <a:pt x="136" y="257"/>
                  </a:lnTo>
                  <a:lnTo>
                    <a:pt x="147" y="262"/>
                  </a:lnTo>
                  <a:lnTo>
                    <a:pt x="160" y="267"/>
                  </a:lnTo>
                  <a:lnTo>
                    <a:pt x="171" y="272"/>
                  </a:lnTo>
                  <a:lnTo>
                    <a:pt x="182" y="278"/>
                  </a:lnTo>
                  <a:lnTo>
                    <a:pt x="190" y="283"/>
                  </a:lnTo>
                  <a:lnTo>
                    <a:pt x="197" y="287"/>
                  </a:lnTo>
                  <a:lnTo>
                    <a:pt x="201" y="291"/>
                  </a:lnTo>
                  <a:lnTo>
                    <a:pt x="203" y="295"/>
                  </a:lnTo>
                  <a:lnTo>
                    <a:pt x="200" y="297"/>
                  </a:lnTo>
                  <a:lnTo>
                    <a:pt x="196" y="299"/>
                  </a:lnTo>
                  <a:lnTo>
                    <a:pt x="189" y="299"/>
                  </a:lnTo>
                  <a:lnTo>
                    <a:pt x="182" y="299"/>
                  </a:lnTo>
                  <a:lnTo>
                    <a:pt x="173" y="297"/>
                  </a:lnTo>
                  <a:lnTo>
                    <a:pt x="164" y="295"/>
                  </a:lnTo>
                  <a:lnTo>
                    <a:pt x="152" y="293"/>
                  </a:lnTo>
                  <a:lnTo>
                    <a:pt x="141" y="292"/>
                  </a:lnTo>
                  <a:lnTo>
                    <a:pt x="130" y="288"/>
                  </a:lnTo>
                  <a:lnTo>
                    <a:pt x="119" y="287"/>
                  </a:lnTo>
                  <a:lnTo>
                    <a:pt x="109" y="285"/>
                  </a:lnTo>
                  <a:lnTo>
                    <a:pt x="102" y="285"/>
                  </a:lnTo>
                  <a:lnTo>
                    <a:pt x="93" y="284"/>
                  </a:lnTo>
                  <a:lnTo>
                    <a:pt x="89" y="284"/>
                  </a:lnTo>
                  <a:lnTo>
                    <a:pt x="85" y="285"/>
                  </a:lnTo>
                  <a:lnTo>
                    <a:pt x="86" y="288"/>
                  </a:lnTo>
                  <a:lnTo>
                    <a:pt x="88" y="291"/>
                  </a:lnTo>
                  <a:lnTo>
                    <a:pt x="93" y="294"/>
                  </a:lnTo>
                  <a:lnTo>
                    <a:pt x="100" y="299"/>
                  </a:lnTo>
                  <a:lnTo>
                    <a:pt x="112" y="305"/>
                  </a:lnTo>
                  <a:lnTo>
                    <a:pt x="123" y="310"/>
                  </a:lnTo>
                  <a:lnTo>
                    <a:pt x="137" y="315"/>
                  </a:lnTo>
                  <a:lnTo>
                    <a:pt x="151" y="320"/>
                  </a:lnTo>
                  <a:lnTo>
                    <a:pt x="166" y="327"/>
                  </a:lnTo>
                  <a:lnTo>
                    <a:pt x="179" y="332"/>
                  </a:lnTo>
                  <a:lnTo>
                    <a:pt x="193" y="338"/>
                  </a:lnTo>
                  <a:lnTo>
                    <a:pt x="204" y="343"/>
                  </a:lnTo>
                  <a:lnTo>
                    <a:pt x="216" y="349"/>
                  </a:lnTo>
                  <a:lnTo>
                    <a:pt x="224" y="354"/>
                  </a:lnTo>
                  <a:lnTo>
                    <a:pt x="231" y="359"/>
                  </a:lnTo>
                  <a:lnTo>
                    <a:pt x="236" y="362"/>
                  </a:lnTo>
                  <a:lnTo>
                    <a:pt x="237" y="367"/>
                  </a:lnTo>
                  <a:lnTo>
                    <a:pt x="234" y="368"/>
                  </a:lnTo>
                  <a:lnTo>
                    <a:pt x="228" y="369"/>
                  </a:lnTo>
                  <a:lnTo>
                    <a:pt x="221" y="369"/>
                  </a:lnTo>
                  <a:lnTo>
                    <a:pt x="212" y="369"/>
                  </a:lnTo>
                  <a:lnTo>
                    <a:pt x="200" y="367"/>
                  </a:lnTo>
                  <a:lnTo>
                    <a:pt x="189" y="366"/>
                  </a:lnTo>
                  <a:lnTo>
                    <a:pt x="178" y="363"/>
                  </a:lnTo>
                  <a:lnTo>
                    <a:pt x="166" y="361"/>
                  </a:lnTo>
                  <a:lnTo>
                    <a:pt x="152" y="357"/>
                  </a:lnTo>
                  <a:lnTo>
                    <a:pt x="140" y="355"/>
                  </a:lnTo>
                  <a:lnTo>
                    <a:pt x="129" y="353"/>
                  </a:lnTo>
                  <a:lnTo>
                    <a:pt x="119" y="353"/>
                  </a:lnTo>
                  <a:lnTo>
                    <a:pt x="110" y="352"/>
                  </a:lnTo>
                  <a:lnTo>
                    <a:pt x="103" y="353"/>
                  </a:lnTo>
                  <a:lnTo>
                    <a:pt x="98" y="354"/>
                  </a:lnTo>
                  <a:lnTo>
                    <a:pt x="98" y="357"/>
                  </a:lnTo>
                  <a:lnTo>
                    <a:pt x="98" y="361"/>
                  </a:lnTo>
                  <a:lnTo>
                    <a:pt x="103" y="364"/>
                  </a:lnTo>
                  <a:lnTo>
                    <a:pt x="110" y="369"/>
                  </a:lnTo>
                  <a:lnTo>
                    <a:pt x="119" y="375"/>
                  </a:lnTo>
                  <a:lnTo>
                    <a:pt x="129" y="380"/>
                  </a:lnTo>
                  <a:lnTo>
                    <a:pt x="141" y="385"/>
                  </a:lnTo>
                  <a:lnTo>
                    <a:pt x="153" y="391"/>
                  </a:lnTo>
                  <a:lnTo>
                    <a:pt x="167" y="398"/>
                  </a:lnTo>
                  <a:lnTo>
                    <a:pt x="180" y="403"/>
                  </a:lnTo>
                  <a:lnTo>
                    <a:pt x="193" y="409"/>
                  </a:lnTo>
                  <a:lnTo>
                    <a:pt x="203" y="415"/>
                  </a:lnTo>
                  <a:lnTo>
                    <a:pt x="215" y="420"/>
                  </a:lnTo>
                  <a:lnTo>
                    <a:pt x="223" y="425"/>
                  </a:lnTo>
                  <a:lnTo>
                    <a:pt x="230" y="430"/>
                  </a:lnTo>
                  <a:lnTo>
                    <a:pt x="235" y="433"/>
                  </a:lnTo>
                  <a:lnTo>
                    <a:pt x="237" y="437"/>
                  </a:lnTo>
                  <a:lnTo>
                    <a:pt x="234" y="438"/>
                  </a:lnTo>
                  <a:lnTo>
                    <a:pt x="230" y="439"/>
                  </a:lnTo>
                  <a:lnTo>
                    <a:pt x="223" y="439"/>
                  </a:lnTo>
                  <a:lnTo>
                    <a:pt x="216" y="439"/>
                  </a:lnTo>
                  <a:lnTo>
                    <a:pt x="206" y="438"/>
                  </a:lnTo>
                  <a:lnTo>
                    <a:pt x="196" y="437"/>
                  </a:lnTo>
                  <a:lnTo>
                    <a:pt x="186" y="436"/>
                  </a:lnTo>
                  <a:lnTo>
                    <a:pt x="176" y="436"/>
                  </a:lnTo>
                  <a:lnTo>
                    <a:pt x="165" y="433"/>
                  </a:lnTo>
                  <a:lnTo>
                    <a:pt x="154" y="432"/>
                  </a:lnTo>
                  <a:lnTo>
                    <a:pt x="144" y="431"/>
                  </a:lnTo>
                  <a:lnTo>
                    <a:pt x="137" y="431"/>
                  </a:lnTo>
                  <a:lnTo>
                    <a:pt x="129" y="431"/>
                  </a:lnTo>
                  <a:lnTo>
                    <a:pt x="124" y="432"/>
                  </a:lnTo>
                  <a:lnTo>
                    <a:pt x="119" y="433"/>
                  </a:lnTo>
                  <a:lnTo>
                    <a:pt x="119" y="437"/>
                  </a:lnTo>
                  <a:lnTo>
                    <a:pt x="119" y="439"/>
                  </a:lnTo>
                  <a:lnTo>
                    <a:pt x="124" y="443"/>
                  </a:lnTo>
                  <a:lnTo>
                    <a:pt x="131" y="446"/>
                  </a:lnTo>
                  <a:lnTo>
                    <a:pt x="140" y="450"/>
                  </a:lnTo>
                  <a:lnTo>
                    <a:pt x="150" y="453"/>
                  </a:lnTo>
                  <a:lnTo>
                    <a:pt x="162" y="458"/>
                  </a:lnTo>
                  <a:lnTo>
                    <a:pt x="174" y="463"/>
                  </a:lnTo>
                  <a:lnTo>
                    <a:pt x="188" y="468"/>
                  </a:lnTo>
                  <a:lnTo>
                    <a:pt x="200" y="472"/>
                  </a:lnTo>
                  <a:lnTo>
                    <a:pt x="212" y="477"/>
                  </a:lnTo>
                  <a:lnTo>
                    <a:pt x="222" y="481"/>
                  </a:lnTo>
                  <a:lnTo>
                    <a:pt x="234" y="486"/>
                  </a:lnTo>
                  <a:lnTo>
                    <a:pt x="241" y="491"/>
                  </a:lnTo>
                  <a:lnTo>
                    <a:pt x="247" y="495"/>
                  </a:lnTo>
                  <a:lnTo>
                    <a:pt x="250" y="499"/>
                  </a:lnTo>
                  <a:lnTo>
                    <a:pt x="251" y="503"/>
                  </a:lnTo>
                  <a:lnTo>
                    <a:pt x="248" y="506"/>
                  </a:lnTo>
                  <a:lnTo>
                    <a:pt x="243" y="508"/>
                  </a:lnTo>
                  <a:lnTo>
                    <a:pt x="236" y="508"/>
                  </a:lnTo>
                  <a:lnTo>
                    <a:pt x="230" y="509"/>
                  </a:lnTo>
                  <a:lnTo>
                    <a:pt x="221" y="508"/>
                  </a:lnTo>
                  <a:lnTo>
                    <a:pt x="213" y="507"/>
                  </a:lnTo>
                  <a:lnTo>
                    <a:pt x="203" y="506"/>
                  </a:lnTo>
                  <a:lnTo>
                    <a:pt x="195" y="505"/>
                  </a:lnTo>
                  <a:lnTo>
                    <a:pt x="185" y="502"/>
                  </a:lnTo>
                  <a:lnTo>
                    <a:pt x="176" y="501"/>
                  </a:lnTo>
                  <a:lnTo>
                    <a:pt x="168" y="500"/>
                  </a:lnTo>
                  <a:lnTo>
                    <a:pt x="162" y="500"/>
                  </a:lnTo>
                  <a:lnTo>
                    <a:pt x="153" y="500"/>
                  </a:lnTo>
                  <a:lnTo>
                    <a:pt x="151" y="503"/>
                  </a:lnTo>
                  <a:lnTo>
                    <a:pt x="152" y="506"/>
                  </a:lnTo>
                  <a:lnTo>
                    <a:pt x="158" y="509"/>
                  </a:lnTo>
                  <a:lnTo>
                    <a:pt x="164" y="513"/>
                  </a:lnTo>
                  <a:lnTo>
                    <a:pt x="174" y="516"/>
                  </a:lnTo>
                  <a:lnTo>
                    <a:pt x="185" y="520"/>
                  </a:lnTo>
                  <a:lnTo>
                    <a:pt x="197" y="523"/>
                  </a:lnTo>
                  <a:lnTo>
                    <a:pt x="210" y="527"/>
                  </a:lnTo>
                  <a:lnTo>
                    <a:pt x="224" y="530"/>
                  </a:lnTo>
                  <a:lnTo>
                    <a:pt x="237" y="533"/>
                  </a:lnTo>
                  <a:lnTo>
                    <a:pt x="250" y="536"/>
                  </a:lnTo>
                  <a:lnTo>
                    <a:pt x="261" y="540"/>
                  </a:lnTo>
                  <a:lnTo>
                    <a:pt x="272" y="543"/>
                  </a:lnTo>
                  <a:lnTo>
                    <a:pt x="280" y="547"/>
                  </a:lnTo>
                  <a:lnTo>
                    <a:pt x="287" y="550"/>
                  </a:lnTo>
                  <a:lnTo>
                    <a:pt x="292" y="554"/>
                  </a:lnTo>
                  <a:lnTo>
                    <a:pt x="295" y="557"/>
                  </a:lnTo>
                  <a:lnTo>
                    <a:pt x="292" y="563"/>
                  </a:lnTo>
                  <a:lnTo>
                    <a:pt x="286" y="570"/>
                  </a:lnTo>
                  <a:lnTo>
                    <a:pt x="277" y="576"/>
                  </a:lnTo>
                  <a:lnTo>
                    <a:pt x="269" y="582"/>
                  </a:lnTo>
                  <a:lnTo>
                    <a:pt x="258" y="585"/>
                  </a:lnTo>
                  <a:lnTo>
                    <a:pt x="251" y="589"/>
                  </a:lnTo>
                  <a:lnTo>
                    <a:pt x="245" y="591"/>
                  </a:lnTo>
                  <a:lnTo>
                    <a:pt x="244" y="592"/>
                  </a:lnTo>
                  <a:lnTo>
                    <a:pt x="112" y="569"/>
                  </a:lnTo>
                  <a:lnTo>
                    <a:pt x="21" y="326"/>
                  </a:lnTo>
                  <a:lnTo>
                    <a:pt x="0" y="113"/>
                  </a:lnTo>
                  <a:lnTo>
                    <a:pt x="5" y="0"/>
                  </a:lnTo>
                  <a:lnTo>
                    <a:pt x="30" y="2"/>
                  </a:lnTo>
                  <a:lnTo>
                    <a:pt x="30" y="2"/>
                  </a:lnTo>
                  <a:close/>
                </a:path>
              </a:pathLst>
            </a:custGeom>
            <a:solidFill>
              <a:srgbClr val="A33DA3"/>
            </a:solidFill>
            <a:ln w="9525">
              <a:noFill/>
              <a:round/>
            </a:ln>
          </p:spPr>
          <p:txBody>
            <a:bodyPr/>
            <a:lstStyle/>
            <a:p>
              <a:endParaRPr lang="en-US"/>
            </a:p>
          </p:txBody>
        </p:sp>
        <p:sp>
          <p:nvSpPr>
            <p:cNvPr id="356504" name="Freeform 152"/>
            <p:cNvSpPr/>
            <p:nvPr/>
          </p:nvSpPr>
          <p:spPr bwMode="auto">
            <a:xfrm>
              <a:off x="4145" y="3079"/>
              <a:ext cx="398" cy="538"/>
            </a:xfrm>
            <a:custGeom>
              <a:avLst/>
              <a:gdLst/>
              <a:ahLst/>
              <a:cxnLst>
                <a:cxn ang="0">
                  <a:pos x="523" y="1074"/>
                </a:cxn>
                <a:cxn ang="0">
                  <a:pos x="632" y="605"/>
                </a:cxn>
                <a:cxn ang="0">
                  <a:pos x="495" y="528"/>
                </a:cxn>
                <a:cxn ang="0">
                  <a:pos x="456" y="396"/>
                </a:cxn>
                <a:cxn ang="0">
                  <a:pos x="495" y="227"/>
                </a:cxn>
                <a:cxn ang="0">
                  <a:pos x="571" y="179"/>
                </a:cxn>
                <a:cxn ang="0">
                  <a:pos x="705" y="186"/>
                </a:cxn>
                <a:cxn ang="0">
                  <a:pos x="772" y="146"/>
                </a:cxn>
                <a:cxn ang="0">
                  <a:pos x="796" y="72"/>
                </a:cxn>
                <a:cxn ang="0">
                  <a:pos x="746" y="38"/>
                </a:cxn>
                <a:cxn ang="0">
                  <a:pos x="499" y="0"/>
                </a:cxn>
                <a:cxn ang="0">
                  <a:pos x="413" y="64"/>
                </a:cxn>
                <a:cxn ang="0">
                  <a:pos x="30" y="546"/>
                </a:cxn>
                <a:cxn ang="0">
                  <a:pos x="0" y="748"/>
                </a:cxn>
                <a:cxn ang="0">
                  <a:pos x="192" y="960"/>
                </a:cxn>
                <a:cxn ang="0">
                  <a:pos x="374" y="1063"/>
                </a:cxn>
                <a:cxn ang="0">
                  <a:pos x="523" y="1074"/>
                </a:cxn>
                <a:cxn ang="0">
                  <a:pos x="523" y="1074"/>
                </a:cxn>
              </a:cxnLst>
              <a:rect l="0" t="0" r="r" b="b"/>
              <a:pathLst>
                <a:path w="796" h="1074">
                  <a:moveTo>
                    <a:pt x="523" y="1074"/>
                  </a:moveTo>
                  <a:lnTo>
                    <a:pt x="632" y="605"/>
                  </a:lnTo>
                  <a:lnTo>
                    <a:pt x="495" y="528"/>
                  </a:lnTo>
                  <a:lnTo>
                    <a:pt x="456" y="396"/>
                  </a:lnTo>
                  <a:lnTo>
                    <a:pt x="495" y="227"/>
                  </a:lnTo>
                  <a:lnTo>
                    <a:pt x="571" y="179"/>
                  </a:lnTo>
                  <a:lnTo>
                    <a:pt x="705" y="186"/>
                  </a:lnTo>
                  <a:lnTo>
                    <a:pt x="772" y="146"/>
                  </a:lnTo>
                  <a:lnTo>
                    <a:pt x="796" y="72"/>
                  </a:lnTo>
                  <a:lnTo>
                    <a:pt x="746" y="38"/>
                  </a:lnTo>
                  <a:lnTo>
                    <a:pt x="499" y="0"/>
                  </a:lnTo>
                  <a:lnTo>
                    <a:pt x="413" y="64"/>
                  </a:lnTo>
                  <a:lnTo>
                    <a:pt x="30" y="546"/>
                  </a:lnTo>
                  <a:lnTo>
                    <a:pt x="0" y="748"/>
                  </a:lnTo>
                  <a:lnTo>
                    <a:pt x="192" y="960"/>
                  </a:lnTo>
                  <a:lnTo>
                    <a:pt x="374" y="1063"/>
                  </a:lnTo>
                  <a:lnTo>
                    <a:pt x="523" y="1074"/>
                  </a:lnTo>
                  <a:lnTo>
                    <a:pt x="523" y="1074"/>
                  </a:lnTo>
                  <a:close/>
                </a:path>
              </a:pathLst>
            </a:custGeom>
            <a:solidFill>
              <a:srgbClr val="C276C2"/>
            </a:solidFill>
            <a:ln w="9525">
              <a:noFill/>
              <a:round/>
            </a:ln>
          </p:spPr>
          <p:txBody>
            <a:bodyPr/>
            <a:lstStyle/>
            <a:p>
              <a:endParaRPr lang="en-US"/>
            </a:p>
          </p:txBody>
        </p:sp>
        <p:sp>
          <p:nvSpPr>
            <p:cNvPr id="356505" name="Freeform 153"/>
            <p:cNvSpPr/>
            <p:nvPr/>
          </p:nvSpPr>
          <p:spPr bwMode="auto">
            <a:xfrm>
              <a:off x="4163" y="3513"/>
              <a:ext cx="147" cy="296"/>
            </a:xfrm>
            <a:custGeom>
              <a:avLst/>
              <a:gdLst/>
              <a:ahLst/>
              <a:cxnLst>
                <a:cxn ang="0">
                  <a:pos x="184" y="129"/>
                </a:cxn>
                <a:cxn ang="0">
                  <a:pos x="183" y="160"/>
                </a:cxn>
                <a:cxn ang="0">
                  <a:pos x="151" y="159"/>
                </a:cxn>
                <a:cxn ang="0">
                  <a:pos x="120" y="144"/>
                </a:cxn>
                <a:cxn ang="0">
                  <a:pos x="92" y="131"/>
                </a:cxn>
                <a:cxn ang="0">
                  <a:pos x="75" y="131"/>
                </a:cxn>
                <a:cxn ang="0">
                  <a:pos x="78" y="152"/>
                </a:cxn>
                <a:cxn ang="0">
                  <a:pos x="110" y="176"/>
                </a:cxn>
                <a:cxn ang="0">
                  <a:pos x="155" y="197"/>
                </a:cxn>
                <a:cxn ang="0">
                  <a:pos x="186" y="215"/>
                </a:cxn>
                <a:cxn ang="0">
                  <a:pos x="183" y="227"/>
                </a:cxn>
                <a:cxn ang="0">
                  <a:pos x="149" y="222"/>
                </a:cxn>
                <a:cxn ang="0">
                  <a:pos x="106" y="212"/>
                </a:cxn>
                <a:cxn ang="0">
                  <a:pos x="73" y="211"/>
                </a:cxn>
                <a:cxn ang="0">
                  <a:pos x="73" y="227"/>
                </a:cxn>
                <a:cxn ang="0">
                  <a:pos x="110" y="248"/>
                </a:cxn>
                <a:cxn ang="0">
                  <a:pos x="161" y="268"/>
                </a:cxn>
                <a:cxn ang="0">
                  <a:pos x="197" y="286"/>
                </a:cxn>
                <a:cxn ang="0">
                  <a:pos x="196" y="298"/>
                </a:cxn>
                <a:cxn ang="0">
                  <a:pos x="162" y="295"/>
                </a:cxn>
                <a:cxn ang="0">
                  <a:pos x="119" y="288"/>
                </a:cxn>
                <a:cxn ang="0">
                  <a:pos x="87" y="285"/>
                </a:cxn>
                <a:cxn ang="0">
                  <a:pos x="92" y="296"/>
                </a:cxn>
                <a:cxn ang="0">
                  <a:pos x="135" y="316"/>
                </a:cxn>
                <a:cxn ang="0">
                  <a:pos x="191" y="340"/>
                </a:cxn>
                <a:cxn ang="0">
                  <a:pos x="231" y="361"/>
                </a:cxn>
                <a:cxn ang="0">
                  <a:pos x="227" y="372"/>
                </a:cxn>
                <a:cxn ang="0">
                  <a:pos x="189" y="366"/>
                </a:cxn>
                <a:cxn ang="0">
                  <a:pos x="140" y="355"/>
                </a:cxn>
                <a:cxn ang="0">
                  <a:pos x="105" y="353"/>
                </a:cxn>
                <a:cxn ang="0">
                  <a:pos x="105" y="367"/>
                </a:cxn>
                <a:cxn ang="0">
                  <a:pos x="143" y="388"/>
                </a:cxn>
                <a:cxn ang="0">
                  <a:pos x="193" y="411"/>
                </a:cxn>
                <a:cxn ang="0">
                  <a:pos x="231" y="431"/>
                </a:cxn>
                <a:cxn ang="0">
                  <a:pos x="230" y="442"/>
                </a:cxn>
                <a:cxn ang="0">
                  <a:pos x="197" y="439"/>
                </a:cxn>
                <a:cxn ang="0">
                  <a:pos x="154" y="434"/>
                </a:cxn>
                <a:cxn ang="0">
                  <a:pos x="123" y="432"/>
                </a:cxn>
                <a:cxn ang="0">
                  <a:pos x="123" y="443"/>
                </a:cxn>
                <a:cxn ang="0">
                  <a:pos x="161" y="459"/>
                </a:cxn>
                <a:cxn ang="0">
                  <a:pos x="211" y="479"/>
                </a:cxn>
                <a:cxn ang="0">
                  <a:pos x="246" y="498"/>
                </a:cxn>
                <a:cxn ang="0">
                  <a:pos x="242" y="510"/>
                </a:cxn>
                <a:cxn ang="0">
                  <a:pos x="212" y="508"/>
                </a:cxn>
                <a:cxn ang="0">
                  <a:pos x="176" y="504"/>
                </a:cxn>
                <a:cxn ang="0">
                  <a:pos x="150" y="506"/>
                </a:cxn>
                <a:cxn ang="0">
                  <a:pos x="173" y="519"/>
                </a:cxn>
                <a:cxn ang="0">
                  <a:pos x="224" y="532"/>
                </a:cxn>
                <a:cxn ang="0">
                  <a:pos x="272" y="545"/>
                </a:cxn>
                <a:cxn ang="0">
                  <a:pos x="294" y="559"/>
                </a:cxn>
                <a:cxn ang="0">
                  <a:pos x="268" y="582"/>
                </a:cxn>
                <a:cxn ang="0">
                  <a:pos x="244" y="592"/>
                </a:cxn>
                <a:cxn ang="0">
                  <a:pos x="3" y="0"/>
                </a:cxn>
              </a:cxnLst>
              <a:rect l="0" t="0" r="r" b="b"/>
              <a:pathLst>
                <a:path w="294" h="592">
                  <a:moveTo>
                    <a:pt x="30" y="5"/>
                  </a:moveTo>
                  <a:lnTo>
                    <a:pt x="182" y="122"/>
                  </a:lnTo>
                  <a:lnTo>
                    <a:pt x="182" y="123"/>
                  </a:lnTo>
                  <a:lnTo>
                    <a:pt x="184" y="129"/>
                  </a:lnTo>
                  <a:lnTo>
                    <a:pt x="185" y="137"/>
                  </a:lnTo>
                  <a:lnTo>
                    <a:pt x="188" y="146"/>
                  </a:lnTo>
                  <a:lnTo>
                    <a:pt x="186" y="153"/>
                  </a:lnTo>
                  <a:lnTo>
                    <a:pt x="183" y="160"/>
                  </a:lnTo>
                  <a:lnTo>
                    <a:pt x="176" y="164"/>
                  </a:lnTo>
                  <a:lnTo>
                    <a:pt x="166" y="165"/>
                  </a:lnTo>
                  <a:lnTo>
                    <a:pt x="158" y="161"/>
                  </a:lnTo>
                  <a:lnTo>
                    <a:pt x="151" y="159"/>
                  </a:lnTo>
                  <a:lnTo>
                    <a:pt x="143" y="156"/>
                  </a:lnTo>
                  <a:lnTo>
                    <a:pt x="136" y="152"/>
                  </a:lnTo>
                  <a:lnTo>
                    <a:pt x="128" y="147"/>
                  </a:lnTo>
                  <a:lnTo>
                    <a:pt x="120" y="144"/>
                  </a:lnTo>
                  <a:lnTo>
                    <a:pt x="113" y="140"/>
                  </a:lnTo>
                  <a:lnTo>
                    <a:pt x="106" y="137"/>
                  </a:lnTo>
                  <a:lnTo>
                    <a:pt x="99" y="133"/>
                  </a:lnTo>
                  <a:lnTo>
                    <a:pt x="92" y="131"/>
                  </a:lnTo>
                  <a:lnTo>
                    <a:pt x="86" y="129"/>
                  </a:lnTo>
                  <a:lnTo>
                    <a:pt x="82" y="129"/>
                  </a:lnTo>
                  <a:lnTo>
                    <a:pt x="78" y="129"/>
                  </a:lnTo>
                  <a:lnTo>
                    <a:pt x="75" y="131"/>
                  </a:lnTo>
                  <a:lnTo>
                    <a:pt x="73" y="135"/>
                  </a:lnTo>
                  <a:lnTo>
                    <a:pt x="73" y="142"/>
                  </a:lnTo>
                  <a:lnTo>
                    <a:pt x="73" y="146"/>
                  </a:lnTo>
                  <a:lnTo>
                    <a:pt x="78" y="152"/>
                  </a:lnTo>
                  <a:lnTo>
                    <a:pt x="83" y="158"/>
                  </a:lnTo>
                  <a:lnTo>
                    <a:pt x="92" y="164"/>
                  </a:lnTo>
                  <a:lnTo>
                    <a:pt x="100" y="170"/>
                  </a:lnTo>
                  <a:lnTo>
                    <a:pt x="110" y="176"/>
                  </a:lnTo>
                  <a:lnTo>
                    <a:pt x="122" y="181"/>
                  </a:lnTo>
                  <a:lnTo>
                    <a:pt x="134" y="187"/>
                  </a:lnTo>
                  <a:lnTo>
                    <a:pt x="144" y="192"/>
                  </a:lnTo>
                  <a:lnTo>
                    <a:pt x="155" y="197"/>
                  </a:lnTo>
                  <a:lnTo>
                    <a:pt x="164" y="201"/>
                  </a:lnTo>
                  <a:lnTo>
                    <a:pt x="173" y="207"/>
                  </a:lnTo>
                  <a:lnTo>
                    <a:pt x="181" y="211"/>
                  </a:lnTo>
                  <a:lnTo>
                    <a:pt x="186" y="215"/>
                  </a:lnTo>
                  <a:lnTo>
                    <a:pt x="190" y="219"/>
                  </a:lnTo>
                  <a:lnTo>
                    <a:pt x="191" y="223"/>
                  </a:lnTo>
                  <a:lnTo>
                    <a:pt x="188" y="226"/>
                  </a:lnTo>
                  <a:lnTo>
                    <a:pt x="183" y="227"/>
                  </a:lnTo>
                  <a:lnTo>
                    <a:pt x="176" y="226"/>
                  </a:lnTo>
                  <a:lnTo>
                    <a:pt x="169" y="226"/>
                  </a:lnTo>
                  <a:lnTo>
                    <a:pt x="158" y="223"/>
                  </a:lnTo>
                  <a:lnTo>
                    <a:pt x="149" y="222"/>
                  </a:lnTo>
                  <a:lnTo>
                    <a:pt x="138" y="220"/>
                  </a:lnTo>
                  <a:lnTo>
                    <a:pt x="128" y="218"/>
                  </a:lnTo>
                  <a:lnTo>
                    <a:pt x="116" y="214"/>
                  </a:lnTo>
                  <a:lnTo>
                    <a:pt x="106" y="212"/>
                  </a:lnTo>
                  <a:lnTo>
                    <a:pt x="95" y="209"/>
                  </a:lnTo>
                  <a:lnTo>
                    <a:pt x="87" y="209"/>
                  </a:lnTo>
                  <a:lnTo>
                    <a:pt x="79" y="209"/>
                  </a:lnTo>
                  <a:lnTo>
                    <a:pt x="73" y="211"/>
                  </a:lnTo>
                  <a:lnTo>
                    <a:pt x="68" y="214"/>
                  </a:lnTo>
                  <a:lnTo>
                    <a:pt x="68" y="219"/>
                  </a:lnTo>
                  <a:lnTo>
                    <a:pt x="68" y="222"/>
                  </a:lnTo>
                  <a:lnTo>
                    <a:pt x="73" y="227"/>
                  </a:lnTo>
                  <a:lnTo>
                    <a:pt x="80" y="232"/>
                  </a:lnTo>
                  <a:lnTo>
                    <a:pt x="89" y="237"/>
                  </a:lnTo>
                  <a:lnTo>
                    <a:pt x="99" y="242"/>
                  </a:lnTo>
                  <a:lnTo>
                    <a:pt x="110" y="248"/>
                  </a:lnTo>
                  <a:lnTo>
                    <a:pt x="122" y="253"/>
                  </a:lnTo>
                  <a:lnTo>
                    <a:pt x="136" y="258"/>
                  </a:lnTo>
                  <a:lnTo>
                    <a:pt x="148" y="263"/>
                  </a:lnTo>
                  <a:lnTo>
                    <a:pt x="161" y="268"/>
                  </a:lnTo>
                  <a:lnTo>
                    <a:pt x="171" y="272"/>
                  </a:lnTo>
                  <a:lnTo>
                    <a:pt x="182" y="278"/>
                  </a:lnTo>
                  <a:lnTo>
                    <a:pt x="190" y="282"/>
                  </a:lnTo>
                  <a:lnTo>
                    <a:pt x="197" y="286"/>
                  </a:lnTo>
                  <a:lnTo>
                    <a:pt x="200" y="290"/>
                  </a:lnTo>
                  <a:lnTo>
                    <a:pt x="203" y="295"/>
                  </a:lnTo>
                  <a:lnTo>
                    <a:pt x="199" y="296"/>
                  </a:lnTo>
                  <a:lnTo>
                    <a:pt x="196" y="298"/>
                  </a:lnTo>
                  <a:lnTo>
                    <a:pt x="189" y="298"/>
                  </a:lnTo>
                  <a:lnTo>
                    <a:pt x="182" y="298"/>
                  </a:lnTo>
                  <a:lnTo>
                    <a:pt x="171" y="296"/>
                  </a:lnTo>
                  <a:lnTo>
                    <a:pt x="162" y="295"/>
                  </a:lnTo>
                  <a:lnTo>
                    <a:pt x="151" y="293"/>
                  </a:lnTo>
                  <a:lnTo>
                    <a:pt x="141" y="292"/>
                  </a:lnTo>
                  <a:lnTo>
                    <a:pt x="129" y="289"/>
                  </a:lnTo>
                  <a:lnTo>
                    <a:pt x="119" y="288"/>
                  </a:lnTo>
                  <a:lnTo>
                    <a:pt x="108" y="285"/>
                  </a:lnTo>
                  <a:lnTo>
                    <a:pt x="100" y="285"/>
                  </a:lnTo>
                  <a:lnTo>
                    <a:pt x="92" y="284"/>
                  </a:lnTo>
                  <a:lnTo>
                    <a:pt x="87" y="285"/>
                  </a:lnTo>
                  <a:lnTo>
                    <a:pt x="83" y="286"/>
                  </a:lnTo>
                  <a:lnTo>
                    <a:pt x="85" y="290"/>
                  </a:lnTo>
                  <a:lnTo>
                    <a:pt x="86" y="292"/>
                  </a:lnTo>
                  <a:lnTo>
                    <a:pt x="92" y="296"/>
                  </a:lnTo>
                  <a:lnTo>
                    <a:pt x="100" y="300"/>
                  </a:lnTo>
                  <a:lnTo>
                    <a:pt x="110" y="305"/>
                  </a:lnTo>
                  <a:lnTo>
                    <a:pt x="122" y="310"/>
                  </a:lnTo>
                  <a:lnTo>
                    <a:pt x="135" y="316"/>
                  </a:lnTo>
                  <a:lnTo>
                    <a:pt x="149" y="322"/>
                  </a:lnTo>
                  <a:lnTo>
                    <a:pt x="164" y="329"/>
                  </a:lnTo>
                  <a:lnTo>
                    <a:pt x="177" y="334"/>
                  </a:lnTo>
                  <a:lnTo>
                    <a:pt x="191" y="340"/>
                  </a:lnTo>
                  <a:lnTo>
                    <a:pt x="204" y="346"/>
                  </a:lnTo>
                  <a:lnTo>
                    <a:pt x="216" y="352"/>
                  </a:lnTo>
                  <a:lnTo>
                    <a:pt x="224" y="357"/>
                  </a:lnTo>
                  <a:lnTo>
                    <a:pt x="231" y="361"/>
                  </a:lnTo>
                  <a:lnTo>
                    <a:pt x="235" y="365"/>
                  </a:lnTo>
                  <a:lnTo>
                    <a:pt x="237" y="369"/>
                  </a:lnTo>
                  <a:lnTo>
                    <a:pt x="233" y="371"/>
                  </a:lnTo>
                  <a:lnTo>
                    <a:pt x="227" y="372"/>
                  </a:lnTo>
                  <a:lnTo>
                    <a:pt x="220" y="371"/>
                  </a:lnTo>
                  <a:lnTo>
                    <a:pt x="211" y="371"/>
                  </a:lnTo>
                  <a:lnTo>
                    <a:pt x="199" y="368"/>
                  </a:lnTo>
                  <a:lnTo>
                    <a:pt x="189" y="366"/>
                  </a:lnTo>
                  <a:lnTo>
                    <a:pt x="177" y="364"/>
                  </a:lnTo>
                  <a:lnTo>
                    <a:pt x="165" y="361"/>
                  </a:lnTo>
                  <a:lnTo>
                    <a:pt x="151" y="358"/>
                  </a:lnTo>
                  <a:lnTo>
                    <a:pt x="140" y="355"/>
                  </a:lnTo>
                  <a:lnTo>
                    <a:pt x="129" y="353"/>
                  </a:lnTo>
                  <a:lnTo>
                    <a:pt x="120" y="353"/>
                  </a:lnTo>
                  <a:lnTo>
                    <a:pt x="110" y="352"/>
                  </a:lnTo>
                  <a:lnTo>
                    <a:pt x="105" y="353"/>
                  </a:lnTo>
                  <a:lnTo>
                    <a:pt x="100" y="355"/>
                  </a:lnTo>
                  <a:lnTo>
                    <a:pt x="100" y="360"/>
                  </a:lnTo>
                  <a:lnTo>
                    <a:pt x="100" y="364"/>
                  </a:lnTo>
                  <a:lnTo>
                    <a:pt x="105" y="367"/>
                  </a:lnTo>
                  <a:lnTo>
                    <a:pt x="112" y="372"/>
                  </a:lnTo>
                  <a:lnTo>
                    <a:pt x="121" y="378"/>
                  </a:lnTo>
                  <a:lnTo>
                    <a:pt x="130" y="382"/>
                  </a:lnTo>
                  <a:lnTo>
                    <a:pt x="143" y="388"/>
                  </a:lnTo>
                  <a:lnTo>
                    <a:pt x="155" y="394"/>
                  </a:lnTo>
                  <a:lnTo>
                    <a:pt x="169" y="401"/>
                  </a:lnTo>
                  <a:lnTo>
                    <a:pt x="181" y="406"/>
                  </a:lnTo>
                  <a:lnTo>
                    <a:pt x="193" y="411"/>
                  </a:lnTo>
                  <a:lnTo>
                    <a:pt x="204" y="416"/>
                  </a:lnTo>
                  <a:lnTo>
                    <a:pt x="216" y="422"/>
                  </a:lnTo>
                  <a:lnTo>
                    <a:pt x="224" y="427"/>
                  </a:lnTo>
                  <a:lnTo>
                    <a:pt x="231" y="431"/>
                  </a:lnTo>
                  <a:lnTo>
                    <a:pt x="234" y="435"/>
                  </a:lnTo>
                  <a:lnTo>
                    <a:pt x="237" y="439"/>
                  </a:lnTo>
                  <a:lnTo>
                    <a:pt x="233" y="441"/>
                  </a:lnTo>
                  <a:lnTo>
                    <a:pt x="230" y="442"/>
                  </a:lnTo>
                  <a:lnTo>
                    <a:pt x="223" y="442"/>
                  </a:lnTo>
                  <a:lnTo>
                    <a:pt x="217" y="442"/>
                  </a:lnTo>
                  <a:lnTo>
                    <a:pt x="206" y="441"/>
                  </a:lnTo>
                  <a:lnTo>
                    <a:pt x="197" y="439"/>
                  </a:lnTo>
                  <a:lnTo>
                    <a:pt x="186" y="438"/>
                  </a:lnTo>
                  <a:lnTo>
                    <a:pt x="176" y="437"/>
                  </a:lnTo>
                  <a:lnTo>
                    <a:pt x="164" y="435"/>
                  </a:lnTo>
                  <a:lnTo>
                    <a:pt x="154" y="434"/>
                  </a:lnTo>
                  <a:lnTo>
                    <a:pt x="143" y="432"/>
                  </a:lnTo>
                  <a:lnTo>
                    <a:pt x="136" y="432"/>
                  </a:lnTo>
                  <a:lnTo>
                    <a:pt x="128" y="431"/>
                  </a:lnTo>
                  <a:lnTo>
                    <a:pt x="123" y="432"/>
                  </a:lnTo>
                  <a:lnTo>
                    <a:pt x="119" y="434"/>
                  </a:lnTo>
                  <a:lnTo>
                    <a:pt x="119" y="437"/>
                  </a:lnTo>
                  <a:lnTo>
                    <a:pt x="119" y="439"/>
                  </a:lnTo>
                  <a:lnTo>
                    <a:pt x="123" y="443"/>
                  </a:lnTo>
                  <a:lnTo>
                    <a:pt x="130" y="446"/>
                  </a:lnTo>
                  <a:lnTo>
                    <a:pt x="140" y="450"/>
                  </a:lnTo>
                  <a:lnTo>
                    <a:pt x="149" y="453"/>
                  </a:lnTo>
                  <a:lnTo>
                    <a:pt x="161" y="459"/>
                  </a:lnTo>
                  <a:lnTo>
                    <a:pt x="172" y="464"/>
                  </a:lnTo>
                  <a:lnTo>
                    <a:pt x="186" y="470"/>
                  </a:lnTo>
                  <a:lnTo>
                    <a:pt x="198" y="473"/>
                  </a:lnTo>
                  <a:lnTo>
                    <a:pt x="211" y="479"/>
                  </a:lnTo>
                  <a:lnTo>
                    <a:pt x="221" y="483"/>
                  </a:lnTo>
                  <a:lnTo>
                    <a:pt x="232" y="489"/>
                  </a:lnTo>
                  <a:lnTo>
                    <a:pt x="239" y="493"/>
                  </a:lnTo>
                  <a:lnTo>
                    <a:pt x="246" y="498"/>
                  </a:lnTo>
                  <a:lnTo>
                    <a:pt x="249" y="501"/>
                  </a:lnTo>
                  <a:lnTo>
                    <a:pt x="251" y="506"/>
                  </a:lnTo>
                  <a:lnTo>
                    <a:pt x="247" y="507"/>
                  </a:lnTo>
                  <a:lnTo>
                    <a:pt x="242" y="510"/>
                  </a:lnTo>
                  <a:lnTo>
                    <a:pt x="235" y="510"/>
                  </a:lnTo>
                  <a:lnTo>
                    <a:pt x="230" y="511"/>
                  </a:lnTo>
                  <a:lnTo>
                    <a:pt x="220" y="510"/>
                  </a:lnTo>
                  <a:lnTo>
                    <a:pt x="212" y="508"/>
                  </a:lnTo>
                  <a:lnTo>
                    <a:pt x="203" y="507"/>
                  </a:lnTo>
                  <a:lnTo>
                    <a:pt x="195" y="507"/>
                  </a:lnTo>
                  <a:lnTo>
                    <a:pt x="184" y="505"/>
                  </a:lnTo>
                  <a:lnTo>
                    <a:pt x="176" y="504"/>
                  </a:lnTo>
                  <a:lnTo>
                    <a:pt x="168" y="501"/>
                  </a:lnTo>
                  <a:lnTo>
                    <a:pt x="162" y="501"/>
                  </a:lnTo>
                  <a:lnTo>
                    <a:pt x="152" y="501"/>
                  </a:lnTo>
                  <a:lnTo>
                    <a:pt x="150" y="506"/>
                  </a:lnTo>
                  <a:lnTo>
                    <a:pt x="151" y="508"/>
                  </a:lnTo>
                  <a:lnTo>
                    <a:pt x="157" y="512"/>
                  </a:lnTo>
                  <a:lnTo>
                    <a:pt x="163" y="515"/>
                  </a:lnTo>
                  <a:lnTo>
                    <a:pt x="173" y="519"/>
                  </a:lnTo>
                  <a:lnTo>
                    <a:pt x="184" y="521"/>
                  </a:lnTo>
                  <a:lnTo>
                    <a:pt x="197" y="525"/>
                  </a:lnTo>
                  <a:lnTo>
                    <a:pt x="210" y="528"/>
                  </a:lnTo>
                  <a:lnTo>
                    <a:pt x="224" y="532"/>
                  </a:lnTo>
                  <a:lnTo>
                    <a:pt x="237" y="534"/>
                  </a:lnTo>
                  <a:lnTo>
                    <a:pt x="249" y="538"/>
                  </a:lnTo>
                  <a:lnTo>
                    <a:pt x="260" y="541"/>
                  </a:lnTo>
                  <a:lnTo>
                    <a:pt x="272" y="545"/>
                  </a:lnTo>
                  <a:lnTo>
                    <a:pt x="280" y="548"/>
                  </a:lnTo>
                  <a:lnTo>
                    <a:pt x="287" y="552"/>
                  </a:lnTo>
                  <a:lnTo>
                    <a:pt x="292" y="555"/>
                  </a:lnTo>
                  <a:lnTo>
                    <a:pt x="294" y="559"/>
                  </a:lnTo>
                  <a:lnTo>
                    <a:pt x="292" y="564"/>
                  </a:lnTo>
                  <a:lnTo>
                    <a:pt x="286" y="570"/>
                  </a:lnTo>
                  <a:lnTo>
                    <a:pt x="276" y="576"/>
                  </a:lnTo>
                  <a:lnTo>
                    <a:pt x="268" y="582"/>
                  </a:lnTo>
                  <a:lnTo>
                    <a:pt x="258" y="585"/>
                  </a:lnTo>
                  <a:lnTo>
                    <a:pt x="251" y="589"/>
                  </a:lnTo>
                  <a:lnTo>
                    <a:pt x="245" y="591"/>
                  </a:lnTo>
                  <a:lnTo>
                    <a:pt x="244" y="592"/>
                  </a:lnTo>
                  <a:lnTo>
                    <a:pt x="114" y="571"/>
                  </a:lnTo>
                  <a:lnTo>
                    <a:pt x="23" y="329"/>
                  </a:lnTo>
                  <a:lnTo>
                    <a:pt x="0" y="115"/>
                  </a:lnTo>
                  <a:lnTo>
                    <a:pt x="3" y="0"/>
                  </a:lnTo>
                  <a:lnTo>
                    <a:pt x="30" y="5"/>
                  </a:lnTo>
                  <a:lnTo>
                    <a:pt x="30" y="5"/>
                  </a:lnTo>
                  <a:close/>
                </a:path>
              </a:pathLst>
            </a:custGeom>
            <a:solidFill>
              <a:srgbClr val="000000"/>
            </a:solidFill>
            <a:ln w="9525">
              <a:noFill/>
              <a:round/>
            </a:ln>
          </p:spPr>
          <p:txBody>
            <a:bodyPr/>
            <a:lstStyle/>
            <a:p>
              <a:endParaRPr lang="en-US"/>
            </a:p>
          </p:txBody>
        </p:sp>
        <p:sp>
          <p:nvSpPr>
            <p:cNvPr id="356506" name="Freeform 154"/>
            <p:cNvSpPr/>
            <p:nvPr/>
          </p:nvSpPr>
          <p:spPr bwMode="auto">
            <a:xfrm>
              <a:off x="4286" y="3382"/>
              <a:ext cx="184" cy="240"/>
            </a:xfrm>
            <a:custGeom>
              <a:avLst/>
              <a:gdLst/>
              <a:ahLst/>
              <a:cxnLst>
                <a:cxn ang="0">
                  <a:pos x="349" y="9"/>
                </a:cxn>
                <a:cxn ang="0">
                  <a:pos x="293" y="3"/>
                </a:cxn>
                <a:cxn ang="0">
                  <a:pos x="226" y="0"/>
                </a:cxn>
                <a:cxn ang="0">
                  <a:pos x="185" y="7"/>
                </a:cxn>
                <a:cxn ang="0">
                  <a:pos x="198" y="31"/>
                </a:cxn>
                <a:cxn ang="0">
                  <a:pos x="224" y="54"/>
                </a:cxn>
                <a:cxn ang="0">
                  <a:pos x="206" y="70"/>
                </a:cxn>
                <a:cxn ang="0">
                  <a:pos x="172" y="69"/>
                </a:cxn>
                <a:cxn ang="0">
                  <a:pos x="138" y="61"/>
                </a:cxn>
                <a:cxn ang="0">
                  <a:pos x="117" y="68"/>
                </a:cxn>
                <a:cxn ang="0">
                  <a:pos x="150" y="82"/>
                </a:cxn>
                <a:cxn ang="0">
                  <a:pos x="181" y="94"/>
                </a:cxn>
                <a:cxn ang="0">
                  <a:pos x="196" y="115"/>
                </a:cxn>
                <a:cxn ang="0">
                  <a:pos x="165" y="115"/>
                </a:cxn>
                <a:cxn ang="0">
                  <a:pos x="122" y="107"/>
                </a:cxn>
                <a:cxn ang="0">
                  <a:pos x="84" y="100"/>
                </a:cxn>
                <a:cxn ang="0">
                  <a:pos x="75" y="106"/>
                </a:cxn>
                <a:cxn ang="0">
                  <a:pos x="98" y="122"/>
                </a:cxn>
                <a:cxn ang="0">
                  <a:pos x="138" y="143"/>
                </a:cxn>
                <a:cxn ang="0">
                  <a:pos x="171" y="161"/>
                </a:cxn>
                <a:cxn ang="0">
                  <a:pos x="176" y="175"/>
                </a:cxn>
                <a:cxn ang="0">
                  <a:pos x="144" y="174"/>
                </a:cxn>
                <a:cxn ang="0">
                  <a:pos x="93" y="168"/>
                </a:cxn>
                <a:cxn ang="0">
                  <a:pos x="50" y="165"/>
                </a:cxn>
                <a:cxn ang="0">
                  <a:pos x="39" y="175"/>
                </a:cxn>
                <a:cxn ang="0">
                  <a:pos x="67" y="193"/>
                </a:cxn>
                <a:cxn ang="0">
                  <a:pos x="113" y="215"/>
                </a:cxn>
                <a:cxn ang="0">
                  <a:pos x="153" y="235"/>
                </a:cxn>
                <a:cxn ang="0">
                  <a:pos x="162" y="249"/>
                </a:cxn>
                <a:cxn ang="0">
                  <a:pos x="132" y="243"/>
                </a:cxn>
                <a:cxn ang="0">
                  <a:pos x="83" y="226"/>
                </a:cxn>
                <a:cxn ang="0">
                  <a:pos x="37" y="212"/>
                </a:cxn>
                <a:cxn ang="0">
                  <a:pos x="16" y="217"/>
                </a:cxn>
                <a:cxn ang="0">
                  <a:pos x="42" y="240"/>
                </a:cxn>
                <a:cxn ang="0">
                  <a:pos x="95" y="273"/>
                </a:cxn>
                <a:cxn ang="0">
                  <a:pos x="140" y="305"/>
                </a:cxn>
                <a:cxn ang="0">
                  <a:pos x="150" y="322"/>
                </a:cxn>
                <a:cxn ang="0">
                  <a:pos x="116" y="313"/>
                </a:cxn>
                <a:cxn ang="0">
                  <a:pos x="63" y="289"/>
                </a:cxn>
                <a:cxn ang="0">
                  <a:pos x="15" y="271"/>
                </a:cxn>
                <a:cxn ang="0">
                  <a:pos x="0" y="274"/>
                </a:cxn>
                <a:cxn ang="0">
                  <a:pos x="34" y="306"/>
                </a:cxn>
                <a:cxn ang="0">
                  <a:pos x="93" y="348"/>
                </a:cxn>
                <a:cxn ang="0">
                  <a:pos x="145" y="385"/>
                </a:cxn>
                <a:cxn ang="0">
                  <a:pos x="154" y="402"/>
                </a:cxn>
                <a:cxn ang="0">
                  <a:pos x="119" y="391"/>
                </a:cxn>
                <a:cxn ang="0">
                  <a:pos x="67" y="370"/>
                </a:cxn>
                <a:cxn ang="0">
                  <a:pos x="20" y="354"/>
                </a:cxn>
                <a:cxn ang="0">
                  <a:pos x="2" y="358"/>
                </a:cxn>
                <a:cxn ang="0">
                  <a:pos x="25" y="402"/>
                </a:cxn>
                <a:cxn ang="0">
                  <a:pos x="224" y="479"/>
                </a:cxn>
                <a:cxn ang="0">
                  <a:pos x="368" y="13"/>
                </a:cxn>
              </a:cxnLst>
              <a:rect l="0" t="0" r="r" b="b"/>
              <a:pathLst>
                <a:path w="368" h="479">
                  <a:moveTo>
                    <a:pt x="368" y="13"/>
                  </a:moveTo>
                  <a:lnTo>
                    <a:pt x="366" y="11"/>
                  </a:lnTo>
                  <a:lnTo>
                    <a:pt x="360" y="10"/>
                  </a:lnTo>
                  <a:lnTo>
                    <a:pt x="349" y="9"/>
                  </a:lnTo>
                  <a:lnTo>
                    <a:pt x="339" y="8"/>
                  </a:lnTo>
                  <a:lnTo>
                    <a:pt x="325" y="6"/>
                  </a:lnTo>
                  <a:lnTo>
                    <a:pt x="310" y="6"/>
                  </a:lnTo>
                  <a:lnTo>
                    <a:pt x="293" y="3"/>
                  </a:lnTo>
                  <a:lnTo>
                    <a:pt x="277" y="3"/>
                  </a:lnTo>
                  <a:lnTo>
                    <a:pt x="259" y="1"/>
                  </a:lnTo>
                  <a:lnTo>
                    <a:pt x="242" y="0"/>
                  </a:lnTo>
                  <a:lnTo>
                    <a:pt x="226" y="0"/>
                  </a:lnTo>
                  <a:lnTo>
                    <a:pt x="214" y="1"/>
                  </a:lnTo>
                  <a:lnTo>
                    <a:pt x="201" y="1"/>
                  </a:lnTo>
                  <a:lnTo>
                    <a:pt x="192" y="4"/>
                  </a:lnTo>
                  <a:lnTo>
                    <a:pt x="185" y="7"/>
                  </a:lnTo>
                  <a:lnTo>
                    <a:pt x="182" y="13"/>
                  </a:lnTo>
                  <a:lnTo>
                    <a:pt x="182" y="20"/>
                  </a:lnTo>
                  <a:lnTo>
                    <a:pt x="189" y="27"/>
                  </a:lnTo>
                  <a:lnTo>
                    <a:pt x="198" y="31"/>
                  </a:lnTo>
                  <a:lnTo>
                    <a:pt x="208" y="37"/>
                  </a:lnTo>
                  <a:lnTo>
                    <a:pt x="216" y="41"/>
                  </a:lnTo>
                  <a:lnTo>
                    <a:pt x="223" y="47"/>
                  </a:lnTo>
                  <a:lnTo>
                    <a:pt x="224" y="54"/>
                  </a:lnTo>
                  <a:lnTo>
                    <a:pt x="223" y="63"/>
                  </a:lnTo>
                  <a:lnTo>
                    <a:pt x="219" y="65"/>
                  </a:lnTo>
                  <a:lnTo>
                    <a:pt x="213" y="69"/>
                  </a:lnTo>
                  <a:lnTo>
                    <a:pt x="206" y="70"/>
                  </a:lnTo>
                  <a:lnTo>
                    <a:pt x="199" y="71"/>
                  </a:lnTo>
                  <a:lnTo>
                    <a:pt x="189" y="70"/>
                  </a:lnTo>
                  <a:lnTo>
                    <a:pt x="181" y="70"/>
                  </a:lnTo>
                  <a:lnTo>
                    <a:pt x="172" y="69"/>
                  </a:lnTo>
                  <a:lnTo>
                    <a:pt x="164" y="68"/>
                  </a:lnTo>
                  <a:lnTo>
                    <a:pt x="154" y="64"/>
                  </a:lnTo>
                  <a:lnTo>
                    <a:pt x="146" y="63"/>
                  </a:lnTo>
                  <a:lnTo>
                    <a:pt x="138" y="61"/>
                  </a:lnTo>
                  <a:lnTo>
                    <a:pt x="131" y="59"/>
                  </a:lnTo>
                  <a:lnTo>
                    <a:pt x="120" y="59"/>
                  </a:lnTo>
                  <a:lnTo>
                    <a:pt x="116" y="63"/>
                  </a:lnTo>
                  <a:lnTo>
                    <a:pt x="117" y="68"/>
                  </a:lnTo>
                  <a:lnTo>
                    <a:pt x="126" y="73"/>
                  </a:lnTo>
                  <a:lnTo>
                    <a:pt x="133" y="76"/>
                  </a:lnTo>
                  <a:lnTo>
                    <a:pt x="141" y="78"/>
                  </a:lnTo>
                  <a:lnTo>
                    <a:pt x="150" y="82"/>
                  </a:lnTo>
                  <a:lnTo>
                    <a:pt x="159" y="85"/>
                  </a:lnTo>
                  <a:lnTo>
                    <a:pt x="166" y="87"/>
                  </a:lnTo>
                  <a:lnTo>
                    <a:pt x="174" y="91"/>
                  </a:lnTo>
                  <a:lnTo>
                    <a:pt x="181" y="94"/>
                  </a:lnTo>
                  <a:lnTo>
                    <a:pt x="189" y="98"/>
                  </a:lnTo>
                  <a:lnTo>
                    <a:pt x="198" y="105"/>
                  </a:lnTo>
                  <a:lnTo>
                    <a:pt x="200" y="113"/>
                  </a:lnTo>
                  <a:lnTo>
                    <a:pt x="196" y="115"/>
                  </a:lnTo>
                  <a:lnTo>
                    <a:pt x="191" y="117"/>
                  </a:lnTo>
                  <a:lnTo>
                    <a:pt x="183" y="117"/>
                  </a:lnTo>
                  <a:lnTo>
                    <a:pt x="175" y="118"/>
                  </a:lnTo>
                  <a:lnTo>
                    <a:pt x="165" y="115"/>
                  </a:lnTo>
                  <a:lnTo>
                    <a:pt x="155" y="114"/>
                  </a:lnTo>
                  <a:lnTo>
                    <a:pt x="144" y="112"/>
                  </a:lnTo>
                  <a:lnTo>
                    <a:pt x="133" y="111"/>
                  </a:lnTo>
                  <a:lnTo>
                    <a:pt x="122" y="107"/>
                  </a:lnTo>
                  <a:lnTo>
                    <a:pt x="111" y="105"/>
                  </a:lnTo>
                  <a:lnTo>
                    <a:pt x="100" y="103"/>
                  </a:lnTo>
                  <a:lnTo>
                    <a:pt x="92" y="101"/>
                  </a:lnTo>
                  <a:lnTo>
                    <a:pt x="84" y="100"/>
                  </a:lnTo>
                  <a:lnTo>
                    <a:pt x="79" y="100"/>
                  </a:lnTo>
                  <a:lnTo>
                    <a:pt x="75" y="100"/>
                  </a:lnTo>
                  <a:lnTo>
                    <a:pt x="75" y="104"/>
                  </a:lnTo>
                  <a:lnTo>
                    <a:pt x="75" y="106"/>
                  </a:lnTo>
                  <a:lnTo>
                    <a:pt x="78" y="110"/>
                  </a:lnTo>
                  <a:lnTo>
                    <a:pt x="83" y="114"/>
                  </a:lnTo>
                  <a:lnTo>
                    <a:pt x="91" y="119"/>
                  </a:lnTo>
                  <a:lnTo>
                    <a:pt x="98" y="122"/>
                  </a:lnTo>
                  <a:lnTo>
                    <a:pt x="108" y="128"/>
                  </a:lnTo>
                  <a:lnTo>
                    <a:pt x="118" y="133"/>
                  </a:lnTo>
                  <a:lnTo>
                    <a:pt x="129" y="139"/>
                  </a:lnTo>
                  <a:lnTo>
                    <a:pt x="138" y="143"/>
                  </a:lnTo>
                  <a:lnTo>
                    <a:pt x="147" y="148"/>
                  </a:lnTo>
                  <a:lnTo>
                    <a:pt x="157" y="153"/>
                  </a:lnTo>
                  <a:lnTo>
                    <a:pt x="165" y="158"/>
                  </a:lnTo>
                  <a:lnTo>
                    <a:pt x="171" y="161"/>
                  </a:lnTo>
                  <a:lnTo>
                    <a:pt x="175" y="166"/>
                  </a:lnTo>
                  <a:lnTo>
                    <a:pt x="179" y="169"/>
                  </a:lnTo>
                  <a:lnTo>
                    <a:pt x="180" y="174"/>
                  </a:lnTo>
                  <a:lnTo>
                    <a:pt x="176" y="175"/>
                  </a:lnTo>
                  <a:lnTo>
                    <a:pt x="172" y="176"/>
                  </a:lnTo>
                  <a:lnTo>
                    <a:pt x="165" y="176"/>
                  </a:lnTo>
                  <a:lnTo>
                    <a:pt x="155" y="176"/>
                  </a:lnTo>
                  <a:lnTo>
                    <a:pt x="144" y="174"/>
                  </a:lnTo>
                  <a:lnTo>
                    <a:pt x="133" y="173"/>
                  </a:lnTo>
                  <a:lnTo>
                    <a:pt x="120" y="172"/>
                  </a:lnTo>
                  <a:lnTo>
                    <a:pt x="108" y="170"/>
                  </a:lnTo>
                  <a:lnTo>
                    <a:pt x="93" y="168"/>
                  </a:lnTo>
                  <a:lnTo>
                    <a:pt x="82" y="167"/>
                  </a:lnTo>
                  <a:lnTo>
                    <a:pt x="70" y="165"/>
                  </a:lnTo>
                  <a:lnTo>
                    <a:pt x="61" y="165"/>
                  </a:lnTo>
                  <a:lnTo>
                    <a:pt x="50" y="165"/>
                  </a:lnTo>
                  <a:lnTo>
                    <a:pt x="44" y="166"/>
                  </a:lnTo>
                  <a:lnTo>
                    <a:pt x="40" y="167"/>
                  </a:lnTo>
                  <a:lnTo>
                    <a:pt x="39" y="172"/>
                  </a:lnTo>
                  <a:lnTo>
                    <a:pt x="39" y="175"/>
                  </a:lnTo>
                  <a:lnTo>
                    <a:pt x="42" y="179"/>
                  </a:lnTo>
                  <a:lnTo>
                    <a:pt x="48" y="183"/>
                  </a:lnTo>
                  <a:lnTo>
                    <a:pt x="57" y="188"/>
                  </a:lnTo>
                  <a:lnTo>
                    <a:pt x="67" y="193"/>
                  </a:lnTo>
                  <a:lnTo>
                    <a:pt x="77" y="198"/>
                  </a:lnTo>
                  <a:lnTo>
                    <a:pt x="89" y="203"/>
                  </a:lnTo>
                  <a:lnTo>
                    <a:pt x="102" y="210"/>
                  </a:lnTo>
                  <a:lnTo>
                    <a:pt x="113" y="215"/>
                  </a:lnTo>
                  <a:lnTo>
                    <a:pt x="125" y="219"/>
                  </a:lnTo>
                  <a:lnTo>
                    <a:pt x="136" y="224"/>
                  </a:lnTo>
                  <a:lnTo>
                    <a:pt x="146" y="230"/>
                  </a:lnTo>
                  <a:lnTo>
                    <a:pt x="153" y="235"/>
                  </a:lnTo>
                  <a:lnTo>
                    <a:pt x="160" y="239"/>
                  </a:lnTo>
                  <a:lnTo>
                    <a:pt x="164" y="243"/>
                  </a:lnTo>
                  <a:lnTo>
                    <a:pt x="166" y="247"/>
                  </a:lnTo>
                  <a:lnTo>
                    <a:pt x="162" y="249"/>
                  </a:lnTo>
                  <a:lnTo>
                    <a:pt x="159" y="249"/>
                  </a:lnTo>
                  <a:lnTo>
                    <a:pt x="152" y="247"/>
                  </a:lnTo>
                  <a:lnTo>
                    <a:pt x="144" y="246"/>
                  </a:lnTo>
                  <a:lnTo>
                    <a:pt x="132" y="243"/>
                  </a:lnTo>
                  <a:lnTo>
                    <a:pt x="122" y="240"/>
                  </a:lnTo>
                  <a:lnTo>
                    <a:pt x="109" y="236"/>
                  </a:lnTo>
                  <a:lnTo>
                    <a:pt x="97" y="232"/>
                  </a:lnTo>
                  <a:lnTo>
                    <a:pt x="83" y="226"/>
                  </a:lnTo>
                  <a:lnTo>
                    <a:pt x="70" y="223"/>
                  </a:lnTo>
                  <a:lnTo>
                    <a:pt x="58" y="218"/>
                  </a:lnTo>
                  <a:lnTo>
                    <a:pt x="48" y="216"/>
                  </a:lnTo>
                  <a:lnTo>
                    <a:pt x="37" y="212"/>
                  </a:lnTo>
                  <a:lnTo>
                    <a:pt x="29" y="212"/>
                  </a:lnTo>
                  <a:lnTo>
                    <a:pt x="22" y="212"/>
                  </a:lnTo>
                  <a:lnTo>
                    <a:pt x="19" y="215"/>
                  </a:lnTo>
                  <a:lnTo>
                    <a:pt x="16" y="217"/>
                  </a:lnTo>
                  <a:lnTo>
                    <a:pt x="19" y="221"/>
                  </a:lnTo>
                  <a:lnTo>
                    <a:pt x="25" y="226"/>
                  </a:lnTo>
                  <a:lnTo>
                    <a:pt x="33" y="233"/>
                  </a:lnTo>
                  <a:lnTo>
                    <a:pt x="42" y="240"/>
                  </a:lnTo>
                  <a:lnTo>
                    <a:pt x="55" y="247"/>
                  </a:lnTo>
                  <a:lnTo>
                    <a:pt x="68" y="256"/>
                  </a:lnTo>
                  <a:lnTo>
                    <a:pt x="82" y="265"/>
                  </a:lnTo>
                  <a:lnTo>
                    <a:pt x="95" y="273"/>
                  </a:lnTo>
                  <a:lnTo>
                    <a:pt x="109" y="281"/>
                  </a:lnTo>
                  <a:lnTo>
                    <a:pt x="120" y="289"/>
                  </a:lnTo>
                  <a:lnTo>
                    <a:pt x="132" y="299"/>
                  </a:lnTo>
                  <a:lnTo>
                    <a:pt x="140" y="305"/>
                  </a:lnTo>
                  <a:lnTo>
                    <a:pt x="147" y="312"/>
                  </a:lnTo>
                  <a:lnTo>
                    <a:pt x="152" y="318"/>
                  </a:lnTo>
                  <a:lnTo>
                    <a:pt x="153" y="322"/>
                  </a:lnTo>
                  <a:lnTo>
                    <a:pt x="150" y="322"/>
                  </a:lnTo>
                  <a:lnTo>
                    <a:pt x="145" y="323"/>
                  </a:lnTo>
                  <a:lnTo>
                    <a:pt x="137" y="320"/>
                  </a:lnTo>
                  <a:lnTo>
                    <a:pt x="127" y="318"/>
                  </a:lnTo>
                  <a:lnTo>
                    <a:pt x="116" y="313"/>
                  </a:lnTo>
                  <a:lnTo>
                    <a:pt x="103" y="308"/>
                  </a:lnTo>
                  <a:lnTo>
                    <a:pt x="90" y="302"/>
                  </a:lnTo>
                  <a:lnTo>
                    <a:pt x="77" y="297"/>
                  </a:lnTo>
                  <a:lnTo>
                    <a:pt x="63" y="289"/>
                  </a:lnTo>
                  <a:lnTo>
                    <a:pt x="49" y="284"/>
                  </a:lnTo>
                  <a:lnTo>
                    <a:pt x="36" y="278"/>
                  </a:lnTo>
                  <a:lnTo>
                    <a:pt x="26" y="274"/>
                  </a:lnTo>
                  <a:lnTo>
                    <a:pt x="15" y="271"/>
                  </a:lnTo>
                  <a:lnTo>
                    <a:pt x="7" y="270"/>
                  </a:lnTo>
                  <a:lnTo>
                    <a:pt x="1" y="268"/>
                  </a:lnTo>
                  <a:lnTo>
                    <a:pt x="0" y="272"/>
                  </a:lnTo>
                  <a:lnTo>
                    <a:pt x="0" y="274"/>
                  </a:lnTo>
                  <a:lnTo>
                    <a:pt x="3" y="280"/>
                  </a:lnTo>
                  <a:lnTo>
                    <a:pt x="10" y="287"/>
                  </a:lnTo>
                  <a:lnTo>
                    <a:pt x="22" y="297"/>
                  </a:lnTo>
                  <a:lnTo>
                    <a:pt x="34" y="306"/>
                  </a:lnTo>
                  <a:lnTo>
                    <a:pt x="48" y="316"/>
                  </a:lnTo>
                  <a:lnTo>
                    <a:pt x="63" y="327"/>
                  </a:lnTo>
                  <a:lnTo>
                    <a:pt x="79" y="339"/>
                  </a:lnTo>
                  <a:lnTo>
                    <a:pt x="93" y="348"/>
                  </a:lnTo>
                  <a:lnTo>
                    <a:pt x="109" y="358"/>
                  </a:lnTo>
                  <a:lnTo>
                    <a:pt x="122" y="368"/>
                  </a:lnTo>
                  <a:lnTo>
                    <a:pt x="136" y="378"/>
                  </a:lnTo>
                  <a:lnTo>
                    <a:pt x="145" y="385"/>
                  </a:lnTo>
                  <a:lnTo>
                    <a:pt x="153" y="392"/>
                  </a:lnTo>
                  <a:lnTo>
                    <a:pt x="157" y="397"/>
                  </a:lnTo>
                  <a:lnTo>
                    <a:pt x="159" y="402"/>
                  </a:lnTo>
                  <a:lnTo>
                    <a:pt x="154" y="402"/>
                  </a:lnTo>
                  <a:lnTo>
                    <a:pt x="148" y="400"/>
                  </a:lnTo>
                  <a:lnTo>
                    <a:pt x="140" y="398"/>
                  </a:lnTo>
                  <a:lnTo>
                    <a:pt x="131" y="396"/>
                  </a:lnTo>
                  <a:lnTo>
                    <a:pt x="119" y="391"/>
                  </a:lnTo>
                  <a:lnTo>
                    <a:pt x="106" y="386"/>
                  </a:lnTo>
                  <a:lnTo>
                    <a:pt x="93" y="381"/>
                  </a:lnTo>
                  <a:lnTo>
                    <a:pt x="81" y="376"/>
                  </a:lnTo>
                  <a:lnTo>
                    <a:pt x="67" y="370"/>
                  </a:lnTo>
                  <a:lnTo>
                    <a:pt x="54" y="365"/>
                  </a:lnTo>
                  <a:lnTo>
                    <a:pt x="41" y="361"/>
                  </a:lnTo>
                  <a:lnTo>
                    <a:pt x="30" y="357"/>
                  </a:lnTo>
                  <a:lnTo>
                    <a:pt x="20" y="354"/>
                  </a:lnTo>
                  <a:lnTo>
                    <a:pt x="13" y="351"/>
                  </a:lnTo>
                  <a:lnTo>
                    <a:pt x="7" y="351"/>
                  </a:lnTo>
                  <a:lnTo>
                    <a:pt x="5" y="354"/>
                  </a:lnTo>
                  <a:lnTo>
                    <a:pt x="2" y="358"/>
                  </a:lnTo>
                  <a:lnTo>
                    <a:pt x="6" y="368"/>
                  </a:lnTo>
                  <a:lnTo>
                    <a:pt x="10" y="378"/>
                  </a:lnTo>
                  <a:lnTo>
                    <a:pt x="17" y="391"/>
                  </a:lnTo>
                  <a:lnTo>
                    <a:pt x="25" y="402"/>
                  </a:lnTo>
                  <a:lnTo>
                    <a:pt x="32" y="412"/>
                  </a:lnTo>
                  <a:lnTo>
                    <a:pt x="36" y="419"/>
                  </a:lnTo>
                  <a:lnTo>
                    <a:pt x="39" y="423"/>
                  </a:lnTo>
                  <a:lnTo>
                    <a:pt x="224" y="479"/>
                  </a:lnTo>
                  <a:lnTo>
                    <a:pt x="268" y="299"/>
                  </a:lnTo>
                  <a:lnTo>
                    <a:pt x="306" y="124"/>
                  </a:lnTo>
                  <a:lnTo>
                    <a:pt x="368" y="13"/>
                  </a:lnTo>
                  <a:lnTo>
                    <a:pt x="368" y="13"/>
                  </a:lnTo>
                  <a:close/>
                </a:path>
              </a:pathLst>
            </a:custGeom>
            <a:solidFill>
              <a:srgbClr val="A33DA3"/>
            </a:solidFill>
            <a:ln w="9525">
              <a:noFill/>
              <a:round/>
            </a:ln>
          </p:spPr>
          <p:txBody>
            <a:bodyPr/>
            <a:lstStyle/>
            <a:p>
              <a:endParaRPr lang="en-US"/>
            </a:p>
          </p:txBody>
        </p:sp>
        <p:sp>
          <p:nvSpPr>
            <p:cNvPr id="356507" name="Freeform 155"/>
            <p:cNvSpPr/>
            <p:nvPr/>
          </p:nvSpPr>
          <p:spPr bwMode="auto">
            <a:xfrm>
              <a:off x="4305" y="3395"/>
              <a:ext cx="163" cy="239"/>
            </a:xfrm>
            <a:custGeom>
              <a:avLst/>
              <a:gdLst/>
              <a:ahLst/>
              <a:cxnLst>
                <a:cxn ang="0">
                  <a:pos x="312" y="5"/>
                </a:cxn>
                <a:cxn ang="0">
                  <a:pos x="274" y="2"/>
                </a:cxn>
                <a:cxn ang="0">
                  <a:pos x="229" y="0"/>
                </a:cxn>
                <a:cxn ang="0">
                  <a:pos x="198" y="8"/>
                </a:cxn>
                <a:cxn ang="0">
                  <a:pos x="210" y="31"/>
                </a:cxn>
                <a:cxn ang="0">
                  <a:pos x="238" y="53"/>
                </a:cxn>
                <a:cxn ang="0">
                  <a:pos x="218" y="71"/>
                </a:cxn>
                <a:cxn ang="0">
                  <a:pos x="185" y="70"/>
                </a:cxn>
                <a:cxn ang="0">
                  <a:pos x="153" y="61"/>
                </a:cxn>
                <a:cxn ang="0">
                  <a:pos x="134" y="68"/>
                </a:cxn>
                <a:cxn ang="0">
                  <a:pos x="164" y="82"/>
                </a:cxn>
                <a:cxn ang="0">
                  <a:pos x="196" y="95"/>
                </a:cxn>
                <a:cxn ang="0">
                  <a:pos x="212" y="116"/>
                </a:cxn>
                <a:cxn ang="0">
                  <a:pos x="180" y="116"/>
                </a:cxn>
                <a:cxn ang="0">
                  <a:pos x="136" y="107"/>
                </a:cxn>
                <a:cxn ang="0">
                  <a:pos x="98" y="100"/>
                </a:cxn>
                <a:cxn ang="0">
                  <a:pos x="88" y="107"/>
                </a:cxn>
                <a:cxn ang="0">
                  <a:pos x="112" y="123"/>
                </a:cxn>
                <a:cxn ang="0">
                  <a:pos x="153" y="143"/>
                </a:cxn>
                <a:cxn ang="0">
                  <a:pos x="185" y="162"/>
                </a:cxn>
                <a:cxn ang="0">
                  <a:pos x="191" y="175"/>
                </a:cxn>
                <a:cxn ang="0">
                  <a:pos x="160" y="174"/>
                </a:cxn>
                <a:cxn ang="0">
                  <a:pos x="109" y="168"/>
                </a:cxn>
                <a:cxn ang="0">
                  <a:pos x="66" y="164"/>
                </a:cxn>
                <a:cxn ang="0">
                  <a:pos x="54" y="175"/>
                </a:cxn>
                <a:cxn ang="0">
                  <a:pos x="83" y="193"/>
                </a:cxn>
                <a:cxn ang="0">
                  <a:pos x="129" y="216"/>
                </a:cxn>
                <a:cxn ang="0">
                  <a:pos x="169" y="237"/>
                </a:cxn>
                <a:cxn ang="0">
                  <a:pos x="178" y="252"/>
                </a:cxn>
                <a:cxn ang="0">
                  <a:pos x="148" y="246"/>
                </a:cxn>
                <a:cxn ang="0">
                  <a:pos x="100" y="230"/>
                </a:cxn>
                <a:cxn ang="0">
                  <a:pos x="53" y="216"/>
                </a:cxn>
                <a:cxn ang="0">
                  <a:pos x="32" y="219"/>
                </a:cxn>
                <a:cxn ang="0">
                  <a:pos x="58" y="242"/>
                </a:cxn>
                <a:cxn ang="0">
                  <a:pos x="109" y="274"/>
                </a:cxn>
                <a:cxn ang="0">
                  <a:pos x="157" y="306"/>
                </a:cxn>
                <a:cxn ang="0">
                  <a:pos x="167" y="324"/>
                </a:cxn>
                <a:cxn ang="0">
                  <a:pos x="128" y="313"/>
                </a:cxn>
                <a:cxn ang="0">
                  <a:pos x="69" y="285"/>
                </a:cxn>
                <a:cxn ang="0">
                  <a:pos x="16" y="261"/>
                </a:cxn>
                <a:cxn ang="0">
                  <a:pos x="0" y="262"/>
                </a:cxn>
                <a:cxn ang="0">
                  <a:pos x="37" y="297"/>
                </a:cxn>
                <a:cxn ang="0">
                  <a:pos x="102" y="344"/>
                </a:cxn>
                <a:cxn ang="0">
                  <a:pos x="159" y="385"/>
                </a:cxn>
                <a:cxn ang="0">
                  <a:pos x="169" y="401"/>
                </a:cxn>
                <a:cxn ang="0">
                  <a:pos x="134" y="392"/>
                </a:cxn>
                <a:cxn ang="0">
                  <a:pos x="83" y="372"/>
                </a:cxn>
                <a:cxn ang="0">
                  <a:pos x="36" y="355"/>
                </a:cxn>
                <a:cxn ang="0">
                  <a:pos x="18" y="359"/>
                </a:cxn>
                <a:cxn ang="0">
                  <a:pos x="30" y="386"/>
                </a:cxn>
                <a:cxn ang="0">
                  <a:pos x="52" y="420"/>
                </a:cxn>
                <a:cxn ang="0">
                  <a:pos x="288" y="102"/>
                </a:cxn>
              </a:cxnLst>
              <a:rect l="0" t="0" r="r" b="b"/>
              <a:pathLst>
                <a:path w="325" h="476">
                  <a:moveTo>
                    <a:pt x="325" y="9"/>
                  </a:moveTo>
                  <a:lnTo>
                    <a:pt x="322" y="8"/>
                  </a:lnTo>
                  <a:lnTo>
                    <a:pt x="319" y="7"/>
                  </a:lnTo>
                  <a:lnTo>
                    <a:pt x="312" y="5"/>
                  </a:lnTo>
                  <a:lnTo>
                    <a:pt x="305" y="5"/>
                  </a:lnTo>
                  <a:lnTo>
                    <a:pt x="295" y="3"/>
                  </a:lnTo>
                  <a:lnTo>
                    <a:pt x="286" y="3"/>
                  </a:lnTo>
                  <a:lnTo>
                    <a:pt x="274" y="2"/>
                  </a:lnTo>
                  <a:lnTo>
                    <a:pt x="264" y="2"/>
                  </a:lnTo>
                  <a:lnTo>
                    <a:pt x="251" y="1"/>
                  </a:lnTo>
                  <a:lnTo>
                    <a:pt x="240" y="0"/>
                  </a:lnTo>
                  <a:lnTo>
                    <a:pt x="229" y="0"/>
                  </a:lnTo>
                  <a:lnTo>
                    <a:pt x="219" y="2"/>
                  </a:lnTo>
                  <a:lnTo>
                    <a:pt x="210" y="2"/>
                  </a:lnTo>
                  <a:lnTo>
                    <a:pt x="204" y="5"/>
                  </a:lnTo>
                  <a:lnTo>
                    <a:pt x="198" y="8"/>
                  </a:lnTo>
                  <a:lnTo>
                    <a:pt x="197" y="14"/>
                  </a:lnTo>
                  <a:lnTo>
                    <a:pt x="196" y="21"/>
                  </a:lnTo>
                  <a:lnTo>
                    <a:pt x="202" y="26"/>
                  </a:lnTo>
                  <a:lnTo>
                    <a:pt x="210" y="31"/>
                  </a:lnTo>
                  <a:lnTo>
                    <a:pt x="220" y="37"/>
                  </a:lnTo>
                  <a:lnTo>
                    <a:pt x="229" y="40"/>
                  </a:lnTo>
                  <a:lnTo>
                    <a:pt x="236" y="46"/>
                  </a:lnTo>
                  <a:lnTo>
                    <a:pt x="238" y="53"/>
                  </a:lnTo>
                  <a:lnTo>
                    <a:pt x="236" y="64"/>
                  </a:lnTo>
                  <a:lnTo>
                    <a:pt x="231" y="66"/>
                  </a:lnTo>
                  <a:lnTo>
                    <a:pt x="225" y="70"/>
                  </a:lnTo>
                  <a:lnTo>
                    <a:pt x="218" y="71"/>
                  </a:lnTo>
                  <a:lnTo>
                    <a:pt x="212" y="72"/>
                  </a:lnTo>
                  <a:lnTo>
                    <a:pt x="202" y="71"/>
                  </a:lnTo>
                  <a:lnTo>
                    <a:pt x="195" y="71"/>
                  </a:lnTo>
                  <a:lnTo>
                    <a:pt x="185" y="70"/>
                  </a:lnTo>
                  <a:lnTo>
                    <a:pt x="178" y="68"/>
                  </a:lnTo>
                  <a:lnTo>
                    <a:pt x="169" y="66"/>
                  </a:lnTo>
                  <a:lnTo>
                    <a:pt x="161" y="64"/>
                  </a:lnTo>
                  <a:lnTo>
                    <a:pt x="153" y="61"/>
                  </a:lnTo>
                  <a:lnTo>
                    <a:pt x="147" y="61"/>
                  </a:lnTo>
                  <a:lnTo>
                    <a:pt x="136" y="60"/>
                  </a:lnTo>
                  <a:lnTo>
                    <a:pt x="132" y="64"/>
                  </a:lnTo>
                  <a:lnTo>
                    <a:pt x="134" y="68"/>
                  </a:lnTo>
                  <a:lnTo>
                    <a:pt x="143" y="74"/>
                  </a:lnTo>
                  <a:lnTo>
                    <a:pt x="149" y="77"/>
                  </a:lnTo>
                  <a:lnTo>
                    <a:pt x="156" y="79"/>
                  </a:lnTo>
                  <a:lnTo>
                    <a:pt x="164" y="82"/>
                  </a:lnTo>
                  <a:lnTo>
                    <a:pt x="174" y="86"/>
                  </a:lnTo>
                  <a:lnTo>
                    <a:pt x="181" y="88"/>
                  </a:lnTo>
                  <a:lnTo>
                    <a:pt x="190" y="92"/>
                  </a:lnTo>
                  <a:lnTo>
                    <a:pt x="196" y="95"/>
                  </a:lnTo>
                  <a:lnTo>
                    <a:pt x="203" y="99"/>
                  </a:lnTo>
                  <a:lnTo>
                    <a:pt x="212" y="106"/>
                  </a:lnTo>
                  <a:lnTo>
                    <a:pt x="215" y="114"/>
                  </a:lnTo>
                  <a:lnTo>
                    <a:pt x="212" y="116"/>
                  </a:lnTo>
                  <a:lnTo>
                    <a:pt x="206" y="117"/>
                  </a:lnTo>
                  <a:lnTo>
                    <a:pt x="198" y="117"/>
                  </a:lnTo>
                  <a:lnTo>
                    <a:pt x="191" y="119"/>
                  </a:lnTo>
                  <a:lnTo>
                    <a:pt x="180" y="116"/>
                  </a:lnTo>
                  <a:lnTo>
                    <a:pt x="169" y="115"/>
                  </a:lnTo>
                  <a:lnTo>
                    <a:pt x="159" y="113"/>
                  </a:lnTo>
                  <a:lnTo>
                    <a:pt x="148" y="110"/>
                  </a:lnTo>
                  <a:lnTo>
                    <a:pt x="136" y="107"/>
                  </a:lnTo>
                  <a:lnTo>
                    <a:pt x="125" y="105"/>
                  </a:lnTo>
                  <a:lnTo>
                    <a:pt x="114" y="102"/>
                  </a:lnTo>
                  <a:lnTo>
                    <a:pt x="106" y="102"/>
                  </a:lnTo>
                  <a:lnTo>
                    <a:pt x="98" y="100"/>
                  </a:lnTo>
                  <a:lnTo>
                    <a:pt x="93" y="100"/>
                  </a:lnTo>
                  <a:lnTo>
                    <a:pt x="88" y="101"/>
                  </a:lnTo>
                  <a:lnTo>
                    <a:pt x="88" y="105"/>
                  </a:lnTo>
                  <a:lnTo>
                    <a:pt x="88" y="107"/>
                  </a:lnTo>
                  <a:lnTo>
                    <a:pt x="93" y="110"/>
                  </a:lnTo>
                  <a:lnTo>
                    <a:pt x="98" y="115"/>
                  </a:lnTo>
                  <a:lnTo>
                    <a:pt x="105" y="120"/>
                  </a:lnTo>
                  <a:lnTo>
                    <a:pt x="112" y="123"/>
                  </a:lnTo>
                  <a:lnTo>
                    <a:pt x="122" y="129"/>
                  </a:lnTo>
                  <a:lnTo>
                    <a:pt x="133" y="134"/>
                  </a:lnTo>
                  <a:lnTo>
                    <a:pt x="143" y="140"/>
                  </a:lnTo>
                  <a:lnTo>
                    <a:pt x="153" y="143"/>
                  </a:lnTo>
                  <a:lnTo>
                    <a:pt x="163" y="149"/>
                  </a:lnTo>
                  <a:lnTo>
                    <a:pt x="171" y="153"/>
                  </a:lnTo>
                  <a:lnTo>
                    <a:pt x="180" y="158"/>
                  </a:lnTo>
                  <a:lnTo>
                    <a:pt x="185" y="162"/>
                  </a:lnTo>
                  <a:lnTo>
                    <a:pt x="191" y="167"/>
                  </a:lnTo>
                  <a:lnTo>
                    <a:pt x="195" y="170"/>
                  </a:lnTo>
                  <a:lnTo>
                    <a:pt x="196" y="174"/>
                  </a:lnTo>
                  <a:lnTo>
                    <a:pt x="191" y="175"/>
                  </a:lnTo>
                  <a:lnTo>
                    <a:pt x="187" y="176"/>
                  </a:lnTo>
                  <a:lnTo>
                    <a:pt x="180" y="176"/>
                  </a:lnTo>
                  <a:lnTo>
                    <a:pt x="171" y="176"/>
                  </a:lnTo>
                  <a:lnTo>
                    <a:pt x="160" y="174"/>
                  </a:lnTo>
                  <a:lnTo>
                    <a:pt x="149" y="172"/>
                  </a:lnTo>
                  <a:lnTo>
                    <a:pt x="136" y="171"/>
                  </a:lnTo>
                  <a:lnTo>
                    <a:pt x="123" y="170"/>
                  </a:lnTo>
                  <a:lnTo>
                    <a:pt x="109" y="168"/>
                  </a:lnTo>
                  <a:lnTo>
                    <a:pt x="98" y="167"/>
                  </a:lnTo>
                  <a:lnTo>
                    <a:pt x="86" y="165"/>
                  </a:lnTo>
                  <a:lnTo>
                    <a:pt x="77" y="165"/>
                  </a:lnTo>
                  <a:lnTo>
                    <a:pt x="66" y="164"/>
                  </a:lnTo>
                  <a:lnTo>
                    <a:pt x="60" y="165"/>
                  </a:lnTo>
                  <a:lnTo>
                    <a:pt x="56" y="168"/>
                  </a:lnTo>
                  <a:lnTo>
                    <a:pt x="54" y="171"/>
                  </a:lnTo>
                  <a:lnTo>
                    <a:pt x="54" y="175"/>
                  </a:lnTo>
                  <a:lnTo>
                    <a:pt x="58" y="178"/>
                  </a:lnTo>
                  <a:lnTo>
                    <a:pt x="64" y="183"/>
                  </a:lnTo>
                  <a:lnTo>
                    <a:pt x="73" y="189"/>
                  </a:lnTo>
                  <a:lnTo>
                    <a:pt x="83" y="193"/>
                  </a:lnTo>
                  <a:lnTo>
                    <a:pt x="93" y="199"/>
                  </a:lnTo>
                  <a:lnTo>
                    <a:pt x="105" y="204"/>
                  </a:lnTo>
                  <a:lnTo>
                    <a:pt x="118" y="211"/>
                  </a:lnTo>
                  <a:lnTo>
                    <a:pt x="129" y="216"/>
                  </a:lnTo>
                  <a:lnTo>
                    <a:pt x="141" y="221"/>
                  </a:lnTo>
                  <a:lnTo>
                    <a:pt x="152" y="226"/>
                  </a:lnTo>
                  <a:lnTo>
                    <a:pt x="162" y="232"/>
                  </a:lnTo>
                  <a:lnTo>
                    <a:pt x="169" y="237"/>
                  </a:lnTo>
                  <a:lnTo>
                    <a:pt x="175" y="241"/>
                  </a:lnTo>
                  <a:lnTo>
                    <a:pt x="180" y="246"/>
                  </a:lnTo>
                  <a:lnTo>
                    <a:pt x="181" y="251"/>
                  </a:lnTo>
                  <a:lnTo>
                    <a:pt x="178" y="252"/>
                  </a:lnTo>
                  <a:lnTo>
                    <a:pt x="175" y="252"/>
                  </a:lnTo>
                  <a:lnTo>
                    <a:pt x="168" y="251"/>
                  </a:lnTo>
                  <a:lnTo>
                    <a:pt x="160" y="249"/>
                  </a:lnTo>
                  <a:lnTo>
                    <a:pt x="148" y="246"/>
                  </a:lnTo>
                  <a:lnTo>
                    <a:pt x="137" y="244"/>
                  </a:lnTo>
                  <a:lnTo>
                    <a:pt x="126" y="239"/>
                  </a:lnTo>
                  <a:lnTo>
                    <a:pt x="114" y="235"/>
                  </a:lnTo>
                  <a:lnTo>
                    <a:pt x="100" y="230"/>
                  </a:lnTo>
                  <a:lnTo>
                    <a:pt x="87" y="225"/>
                  </a:lnTo>
                  <a:lnTo>
                    <a:pt x="74" y="221"/>
                  </a:lnTo>
                  <a:lnTo>
                    <a:pt x="64" y="219"/>
                  </a:lnTo>
                  <a:lnTo>
                    <a:pt x="53" y="216"/>
                  </a:lnTo>
                  <a:lnTo>
                    <a:pt x="45" y="214"/>
                  </a:lnTo>
                  <a:lnTo>
                    <a:pt x="38" y="214"/>
                  </a:lnTo>
                  <a:lnTo>
                    <a:pt x="36" y="217"/>
                  </a:lnTo>
                  <a:lnTo>
                    <a:pt x="32" y="219"/>
                  </a:lnTo>
                  <a:lnTo>
                    <a:pt x="35" y="223"/>
                  </a:lnTo>
                  <a:lnTo>
                    <a:pt x="39" y="228"/>
                  </a:lnTo>
                  <a:lnTo>
                    <a:pt x="49" y="235"/>
                  </a:lnTo>
                  <a:lnTo>
                    <a:pt x="58" y="242"/>
                  </a:lnTo>
                  <a:lnTo>
                    <a:pt x="70" y="249"/>
                  </a:lnTo>
                  <a:lnTo>
                    <a:pt x="83" y="258"/>
                  </a:lnTo>
                  <a:lnTo>
                    <a:pt x="97" y="267"/>
                  </a:lnTo>
                  <a:lnTo>
                    <a:pt x="109" y="274"/>
                  </a:lnTo>
                  <a:lnTo>
                    <a:pt x="123" y="282"/>
                  </a:lnTo>
                  <a:lnTo>
                    <a:pt x="136" y="290"/>
                  </a:lnTo>
                  <a:lnTo>
                    <a:pt x="148" y="299"/>
                  </a:lnTo>
                  <a:lnTo>
                    <a:pt x="157" y="306"/>
                  </a:lnTo>
                  <a:lnTo>
                    <a:pt x="164" y="313"/>
                  </a:lnTo>
                  <a:lnTo>
                    <a:pt x="168" y="317"/>
                  </a:lnTo>
                  <a:lnTo>
                    <a:pt x="169" y="323"/>
                  </a:lnTo>
                  <a:lnTo>
                    <a:pt x="167" y="324"/>
                  </a:lnTo>
                  <a:lnTo>
                    <a:pt x="161" y="324"/>
                  </a:lnTo>
                  <a:lnTo>
                    <a:pt x="152" y="321"/>
                  </a:lnTo>
                  <a:lnTo>
                    <a:pt x="142" y="318"/>
                  </a:lnTo>
                  <a:lnTo>
                    <a:pt x="128" y="313"/>
                  </a:lnTo>
                  <a:lnTo>
                    <a:pt x="115" y="307"/>
                  </a:lnTo>
                  <a:lnTo>
                    <a:pt x="100" y="300"/>
                  </a:lnTo>
                  <a:lnTo>
                    <a:pt x="85" y="293"/>
                  </a:lnTo>
                  <a:lnTo>
                    <a:pt x="69" y="285"/>
                  </a:lnTo>
                  <a:lnTo>
                    <a:pt x="54" y="278"/>
                  </a:lnTo>
                  <a:lnTo>
                    <a:pt x="39" y="271"/>
                  </a:lnTo>
                  <a:lnTo>
                    <a:pt x="28" y="266"/>
                  </a:lnTo>
                  <a:lnTo>
                    <a:pt x="16" y="261"/>
                  </a:lnTo>
                  <a:lnTo>
                    <a:pt x="8" y="259"/>
                  </a:lnTo>
                  <a:lnTo>
                    <a:pt x="2" y="258"/>
                  </a:lnTo>
                  <a:lnTo>
                    <a:pt x="0" y="260"/>
                  </a:lnTo>
                  <a:lnTo>
                    <a:pt x="0" y="262"/>
                  </a:lnTo>
                  <a:lnTo>
                    <a:pt x="4" y="269"/>
                  </a:lnTo>
                  <a:lnTo>
                    <a:pt x="12" y="276"/>
                  </a:lnTo>
                  <a:lnTo>
                    <a:pt x="24" y="287"/>
                  </a:lnTo>
                  <a:lnTo>
                    <a:pt x="37" y="297"/>
                  </a:lnTo>
                  <a:lnTo>
                    <a:pt x="52" y="309"/>
                  </a:lnTo>
                  <a:lnTo>
                    <a:pt x="69" y="321"/>
                  </a:lnTo>
                  <a:lnTo>
                    <a:pt x="86" y="334"/>
                  </a:lnTo>
                  <a:lnTo>
                    <a:pt x="102" y="344"/>
                  </a:lnTo>
                  <a:lnTo>
                    <a:pt x="119" y="356"/>
                  </a:lnTo>
                  <a:lnTo>
                    <a:pt x="134" y="366"/>
                  </a:lnTo>
                  <a:lnTo>
                    <a:pt x="148" y="377"/>
                  </a:lnTo>
                  <a:lnTo>
                    <a:pt x="159" y="385"/>
                  </a:lnTo>
                  <a:lnTo>
                    <a:pt x="167" y="392"/>
                  </a:lnTo>
                  <a:lnTo>
                    <a:pt x="171" y="398"/>
                  </a:lnTo>
                  <a:lnTo>
                    <a:pt x="173" y="401"/>
                  </a:lnTo>
                  <a:lnTo>
                    <a:pt x="169" y="401"/>
                  </a:lnTo>
                  <a:lnTo>
                    <a:pt x="163" y="401"/>
                  </a:lnTo>
                  <a:lnTo>
                    <a:pt x="155" y="399"/>
                  </a:lnTo>
                  <a:lnTo>
                    <a:pt x="146" y="397"/>
                  </a:lnTo>
                  <a:lnTo>
                    <a:pt x="134" y="392"/>
                  </a:lnTo>
                  <a:lnTo>
                    <a:pt x="122" y="387"/>
                  </a:lnTo>
                  <a:lnTo>
                    <a:pt x="109" y="383"/>
                  </a:lnTo>
                  <a:lnTo>
                    <a:pt x="97" y="378"/>
                  </a:lnTo>
                  <a:lnTo>
                    <a:pt x="83" y="372"/>
                  </a:lnTo>
                  <a:lnTo>
                    <a:pt x="70" y="366"/>
                  </a:lnTo>
                  <a:lnTo>
                    <a:pt x="57" y="362"/>
                  </a:lnTo>
                  <a:lnTo>
                    <a:pt x="46" y="358"/>
                  </a:lnTo>
                  <a:lnTo>
                    <a:pt x="36" y="355"/>
                  </a:lnTo>
                  <a:lnTo>
                    <a:pt x="29" y="352"/>
                  </a:lnTo>
                  <a:lnTo>
                    <a:pt x="23" y="352"/>
                  </a:lnTo>
                  <a:lnTo>
                    <a:pt x="21" y="353"/>
                  </a:lnTo>
                  <a:lnTo>
                    <a:pt x="18" y="359"/>
                  </a:lnTo>
                  <a:lnTo>
                    <a:pt x="22" y="369"/>
                  </a:lnTo>
                  <a:lnTo>
                    <a:pt x="23" y="373"/>
                  </a:lnTo>
                  <a:lnTo>
                    <a:pt x="26" y="380"/>
                  </a:lnTo>
                  <a:lnTo>
                    <a:pt x="30" y="386"/>
                  </a:lnTo>
                  <a:lnTo>
                    <a:pt x="33" y="393"/>
                  </a:lnTo>
                  <a:lnTo>
                    <a:pt x="40" y="404"/>
                  </a:lnTo>
                  <a:lnTo>
                    <a:pt x="47" y="413"/>
                  </a:lnTo>
                  <a:lnTo>
                    <a:pt x="52" y="420"/>
                  </a:lnTo>
                  <a:lnTo>
                    <a:pt x="54" y="424"/>
                  </a:lnTo>
                  <a:lnTo>
                    <a:pt x="222" y="476"/>
                  </a:lnTo>
                  <a:lnTo>
                    <a:pt x="231" y="273"/>
                  </a:lnTo>
                  <a:lnTo>
                    <a:pt x="288" y="102"/>
                  </a:lnTo>
                  <a:lnTo>
                    <a:pt x="325" y="9"/>
                  </a:lnTo>
                  <a:lnTo>
                    <a:pt x="325" y="9"/>
                  </a:lnTo>
                  <a:close/>
                </a:path>
              </a:pathLst>
            </a:custGeom>
            <a:solidFill>
              <a:srgbClr val="000000"/>
            </a:solidFill>
            <a:ln w="9525">
              <a:noFill/>
              <a:round/>
            </a:ln>
          </p:spPr>
          <p:txBody>
            <a:bodyPr/>
            <a:lstStyle/>
            <a:p>
              <a:endParaRPr lang="en-US"/>
            </a:p>
          </p:txBody>
        </p:sp>
        <p:sp>
          <p:nvSpPr>
            <p:cNvPr id="356508" name="Freeform 156"/>
            <p:cNvSpPr/>
            <p:nvPr/>
          </p:nvSpPr>
          <p:spPr bwMode="auto">
            <a:xfrm>
              <a:off x="4145" y="3075"/>
              <a:ext cx="291" cy="515"/>
            </a:xfrm>
            <a:custGeom>
              <a:avLst/>
              <a:gdLst/>
              <a:ahLst/>
              <a:cxnLst>
                <a:cxn ang="0">
                  <a:pos x="568" y="31"/>
                </a:cxn>
                <a:cxn ang="0">
                  <a:pos x="579" y="93"/>
                </a:cxn>
                <a:cxn ang="0">
                  <a:pos x="580" y="135"/>
                </a:cxn>
                <a:cxn ang="0">
                  <a:pos x="538" y="129"/>
                </a:cxn>
                <a:cxn ang="0">
                  <a:pos x="502" y="135"/>
                </a:cxn>
                <a:cxn ang="0">
                  <a:pos x="507" y="175"/>
                </a:cxn>
                <a:cxn ang="0">
                  <a:pos x="465" y="185"/>
                </a:cxn>
                <a:cxn ang="0">
                  <a:pos x="424" y="189"/>
                </a:cxn>
                <a:cxn ang="0">
                  <a:pos x="444" y="228"/>
                </a:cxn>
                <a:cxn ang="0">
                  <a:pos x="431" y="242"/>
                </a:cxn>
                <a:cxn ang="0">
                  <a:pos x="385" y="230"/>
                </a:cxn>
                <a:cxn ang="0">
                  <a:pos x="406" y="264"/>
                </a:cxn>
                <a:cxn ang="0">
                  <a:pos x="410" y="288"/>
                </a:cxn>
                <a:cxn ang="0">
                  <a:pos x="374" y="281"/>
                </a:cxn>
                <a:cxn ang="0">
                  <a:pos x="341" y="278"/>
                </a:cxn>
                <a:cxn ang="0">
                  <a:pos x="366" y="318"/>
                </a:cxn>
                <a:cxn ang="0">
                  <a:pos x="375" y="361"/>
                </a:cxn>
                <a:cxn ang="0">
                  <a:pos x="339" y="367"/>
                </a:cxn>
                <a:cxn ang="0">
                  <a:pos x="300" y="362"/>
                </a:cxn>
                <a:cxn ang="0">
                  <a:pos x="291" y="392"/>
                </a:cxn>
                <a:cxn ang="0">
                  <a:pos x="325" y="428"/>
                </a:cxn>
                <a:cxn ang="0">
                  <a:pos x="291" y="432"/>
                </a:cxn>
                <a:cxn ang="0">
                  <a:pos x="251" y="425"/>
                </a:cxn>
                <a:cxn ang="0">
                  <a:pos x="226" y="427"/>
                </a:cxn>
                <a:cxn ang="0">
                  <a:pos x="258" y="450"/>
                </a:cxn>
                <a:cxn ang="0">
                  <a:pos x="281" y="497"/>
                </a:cxn>
                <a:cxn ang="0">
                  <a:pos x="242" y="507"/>
                </a:cxn>
                <a:cxn ang="0">
                  <a:pos x="206" y="505"/>
                </a:cxn>
                <a:cxn ang="0">
                  <a:pos x="186" y="514"/>
                </a:cxn>
                <a:cxn ang="0">
                  <a:pos x="212" y="556"/>
                </a:cxn>
                <a:cxn ang="0">
                  <a:pos x="243" y="594"/>
                </a:cxn>
                <a:cxn ang="0">
                  <a:pos x="206" y="601"/>
                </a:cxn>
                <a:cxn ang="0">
                  <a:pos x="163" y="592"/>
                </a:cxn>
                <a:cxn ang="0">
                  <a:pos x="139" y="599"/>
                </a:cxn>
                <a:cxn ang="0">
                  <a:pos x="156" y="627"/>
                </a:cxn>
                <a:cxn ang="0">
                  <a:pos x="182" y="666"/>
                </a:cxn>
                <a:cxn ang="0">
                  <a:pos x="205" y="700"/>
                </a:cxn>
                <a:cxn ang="0">
                  <a:pos x="182" y="715"/>
                </a:cxn>
                <a:cxn ang="0">
                  <a:pos x="144" y="713"/>
                </a:cxn>
                <a:cxn ang="0">
                  <a:pos x="150" y="748"/>
                </a:cxn>
                <a:cxn ang="0">
                  <a:pos x="203" y="823"/>
                </a:cxn>
                <a:cxn ang="0">
                  <a:pos x="243" y="883"/>
                </a:cxn>
                <a:cxn ang="0">
                  <a:pos x="225" y="881"/>
                </a:cxn>
                <a:cxn ang="0">
                  <a:pos x="168" y="839"/>
                </a:cxn>
                <a:cxn ang="0">
                  <a:pos x="117" y="798"/>
                </a:cxn>
                <a:cxn ang="0">
                  <a:pos x="116" y="810"/>
                </a:cxn>
                <a:cxn ang="0">
                  <a:pos x="188" y="887"/>
                </a:cxn>
                <a:cxn ang="0">
                  <a:pos x="281" y="977"/>
                </a:cxn>
                <a:cxn ang="0">
                  <a:pos x="327" y="1015"/>
                </a:cxn>
                <a:cxn ang="0">
                  <a:pos x="302" y="1029"/>
                </a:cxn>
                <a:cxn ang="0">
                  <a:pos x="112" y="480"/>
                </a:cxn>
              </a:cxnLst>
              <a:rect l="0" t="0" r="r" b="b"/>
              <a:pathLst>
                <a:path w="582" h="1032">
                  <a:moveTo>
                    <a:pt x="562" y="0"/>
                  </a:moveTo>
                  <a:lnTo>
                    <a:pt x="562" y="5"/>
                  </a:lnTo>
                  <a:lnTo>
                    <a:pt x="564" y="12"/>
                  </a:lnTo>
                  <a:lnTo>
                    <a:pt x="567" y="21"/>
                  </a:lnTo>
                  <a:lnTo>
                    <a:pt x="568" y="31"/>
                  </a:lnTo>
                  <a:lnTo>
                    <a:pt x="571" y="42"/>
                  </a:lnTo>
                  <a:lnTo>
                    <a:pt x="573" y="54"/>
                  </a:lnTo>
                  <a:lnTo>
                    <a:pt x="576" y="68"/>
                  </a:lnTo>
                  <a:lnTo>
                    <a:pt x="578" y="80"/>
                  </a:lnTo>
                  <a:lnTo>
                    <a:pt x="579" y="93"/>
                  </a:lnTo>
                  <a:lnTo>
                    <a:pt x="580" y="103"/>
                  </a:lnTo>
                  <a:lnTo>
                    <a:pt x="582" y="115"/>
                  </a:lnTo>
                  <a:lnTo>
                    <a:pt x="581" y="123"/>
                  </a:lnTo>
                  <a:lnTo>
                    <a:pt x="581" y="130"/>
                  </a:lnTo>
                  <a:lnTo>
                    <a:pt x="580" y="135"/>
                  </a:lnTo>
                  <a:lnTo>
                    <a:pt x="578" y="137"/>
                  </a:lnTo>
                  <a:lnTo>
                    <a:pt x="568" y="136"/>
                  </a:lnTo>
                  <a:lnTo>
                    <a:pt x="559" y="135"/>
                  </a:lnTo>
                  <a:lnTo>
                    <a:pt x="548" y="131"/>
                  </a:lnTo>
                  <a:lnTo>
                    <a:pt x="538" y="129"/>
                  </a:lnTo>
                  <a:lnTo>
                    <a:pt x="528" y="125"/>
                  </a:lnTo>
                  <a:lnTo>
                    <a:pt x="518" y="125"/>
                  </a:lnTo>
                  <a:lnTo>
                    <a:pt x="511" y="125"/>
                  </a:lnTo>
                  <a:lnTo>
                    <a:pt x="506" y="130"/>
                  </a:lnTo>
                  <a:lnTo>
                    <a:pt x="502" y="135"/>
                  </a:lnTo>
                  <a:lnTo>
                    <a:pt x="503" y="143"/>
                  </a:lnTo>
                  <a:lnTo>
                    <a:pt x="505" y="151"/>
                  </a:lnTo>
                  <a:lnTo>
                    <a:pt x="507" y="160"/>
                  </a:lnTo>
                  <a:lnTo>
                    <a:pt x="507" y="168"/>
                  </a:lnTo>
                  <a:lnTo>
                    <a:pt x="507" y="175"/>
                  </a:lnTo>
                  <a:lnTo>
                    <a:pt x="503" y="181"/>
                  </a:lnTo>
                  <a:lnTo>
                    <a:pt x="497" y="185"/>
                  </a:lnTo>
                  <a:lnTo>
                    <a:pt x="486" y="185"/>
                  </a:lnTo>
                  <a:lnTo>
                    <a:pt x="475" y="185"/>
                  </a:lnTo>
                  <a:lnTo>
                    <a:pt x="465" y="185"/>
                  </a:lnTo>
                  <a:lnTo>
                    <a:pt x="455" y="185"/>
                  </a:lnTo>
                  <a:lnTo>
                    <a:pt x="444" y="185"/>
                  </a:lnTo>
                  <a:lnTo>
                    <a:pt x="436" y="185"/>
                  </a:lnTo>
                  <a:lnTo>
                    <a:pt x="429" y="186"/>
                  </a:lnTo>
                  <a:lnTo>
                    <a:pt x="424" y="189"/>
                  </a:lnTo>
                  <a:lnTo>
                    <a:pt x="422" y="193"/>
                  </a:lnTo>
                  <a:lnTo>
                    <a:pt x="426" y="200"/>
                  </a:lnTo>
                  <a:lnTo>
                    <a:pt x="430" y="209"/>
                  </a:lnTo>
                  <a:lnTo>
                    <a:pt x="438" y="220"/>
                  </a:lnTo>
                  <a:lnTo>
                    <a:pt x="444" y="228"/>
                  </a:lnTo>
                  <a:lnTo>
                    <a:pt x="450" y="237"/>
                  </a:lnTo>
                  <a:lnTo>
                    <a:pt x="452" y="243"/>
                  </a:lnTo>
                  <a:lnTo>
                    <a:pt x="449" y="247"/>
                  </a:lnTo>
                  <a:lnTo>
                    <a:pt x="441" y="244"/>
                  </a:lnTo>
                  <a:lnTo>
                    <a:pt x="431" y="242"/>
                  </a:lnTo>
                  <a:lnTo>
                    <a:pt x="421" y="239"/>
                  </a:lnTo>
                  <a:lnTo>
                    <a:pt x="412" y="235"/>
                  </a:lnTo>
                  <a:lnTo>
                    <a:pt x="401" y="232"/>
                  </a:lnTo>
                  <a:lnTo>
                    <a:pt x="393" y="230"/>
                  </a:lnTo>
                  <a:lnTo>
                    <a:pt x="385" y="230"/>
                  </a:lnTo>
                  <a:lnTo>
                    <a:pt x="381" y="235"/>
                  </a:lnTo>
                  <a:lnTo>
                    <a:pt x="381" y="241"/>
                  </a:lnTo>
                  <a:lnTo>
                    <a:pt x="387" y="248"/>
                  </a:lnTo>
                  <a:lnTo>
                    <a:pt x="395" y="255"/>
                  </a:lnTo>
                  <a:lnTo>
                    <a:pt x="406" y="264"/>
                  </a:lnTo>
                  <a:lnTo>
                    <a:pt x="414" y="271"/>
                  </a:lnTo>
                  <a:lnTo>
                    <a:pt x="421" y="278"/>
                  </a:lnTo>
                  <a:lnTo>
                    <a:pt x="423" y="284"/>
                  </a:lnTo>
                  <a:lnTo>
                    <a:pt x="420" y="288"/>
                  </a:lnTo>
                  <a:lnTo>
                    <a:pt x="410" y="288"/>
                  </a:lnTo>
                  <a:lnTo>
                    <a:pt x="400" y="286"/>
                  </a:lnTo>
                  <a:lnTo>
                    <a:pt x="393" y="284"/>
                  </a:lnTo>
                  <a:lnTo>
                    <a:pt x="387" y="283"/>
                  </a:lnTo>
                  <a:lnTo>
                    <a:pt x="380" y="282"/>
                  </a:lnTo>
                  <a:lnTo>
                    <a:pt x="374" y="281"/>
                  </a:lnTo>
                  <a:lnTo>
                    <a:pt x="367" y="278"/>
                  </a:lnTo>
                  <a:lnTo>
                    <a:pt x="360" y="277"/>
                  </a:lnTo>
                  <a:lnTo>
                    <a:pt x="354" y="277"/>
                  </a:lnTo>
                  <a:lnTo>
                    <a:pt x="351" y="277"/>
                  </a:lnTo>
                  <a:lnTo>
                    <a:pt x="341" y="278"/>
                  </a:lnTo>
                  <a:lnTo>
                    <a:pt x="338" y="285"/>
                  </a:lnTo>
                  <a:lnTo>
                    <a:pt x="339" y="292"/>
                  </a:lnTo>
                  <a:lnTo>
                    <a:pt x="345" y="300"/>
                  </a:lnTo>
                  <a:lnTo>
                    <a:pt x="354" y="309"/>
                  </a:lnTo>
                  <a:lnTo>
                    <a:pt x="366" y="318"/>
                  </a:lnTo>
                  <a:lnTo>
                    <a:pt x="375" y="326"/>
                  </a:lnTo>
                  <a:lnTo>
                    <a:pt x="383" y="335"/>
                  </a:lnTo>
                  <a:lnTo>
                    <a:pt x="386" y="346"/>
                  </a:lnTo>
                  <a:lnTo>
                    <a:pt x="381" y="358"/>
                  </a:lnTo>
                  <a:lnTo>
                    <a:pt x="375" y="361"/>
                  </a:lnTo>
                  <a:lnTo>
                    <a:pt x="369" y="365"/>
                  </a:lnTo>
                  <a:lnTo>
                    <a:pt x="362" y="366"/>
                  </a:lnTo>
                  <a:lnTo>
                    <a:pt x="355" y="368"/>
                  </a:lnTo>
                  <a:lnTo>
                    <a:pt x="347" y="367"/>
                  </a:lnTo>
                  <a:lnTo>
                    <a:pt x="339" y="367"/>
                  </a:lnTo>
                  <a:lnTo>
                    <a:pt x="331" y="366"/>
                  </a:lnTo>
                  <a:lnTo>
                    <a:pt x="324" y="366"/>
                  </a:lnTo>
                  <a:lnTo>
                    <a:pt x="316" y="364"/>
                  </a:lnTo>
                  <a:lnTo>
                    <a:pt x="308" y="362"/>
                  </a:lnTo>
                  <a:lnTo>
                    <a:pt x="300" y="362"/>
                  </a:lnTo>
                  <a:lnTo>
                    <a:pt x="296" y="362"/>
                  </a:lnTo>
                  <a:lnTo>
                    <a:pt x="285" y="364"/>
                  </a:lnTo>
                  <a:lnTo>
                    <a:pt x="283" y="372"/>
                  </a:lnTo>
                  <a:lnTo>
                    <a:pt x="284" y="381"/>
                  </a:lnTo>
                  <a:lnTo>
                    <a:pt x="291" y="392"/>
                  </a:lnTo>
                  <a:lnTo>
                    <a:pt x="299" y="400"/>
                  </a:lnTo>
                  <a:lnTo>
                    <a:pt x="310" y="409"/>
                  </a:lnTo>
                  <a:lnTo>
                    <a:pt x="318" y="415"/>
                  </a:lnTo>
                  <a:lnTo>
                    <a:pt x="324" y="422"/>
                  </a:lnTo>
                  <a:lnTo>
                    <a:pt x="325" y="428"/>
                  </a:lnTo>
                  <a:lnTo>
                    <a:pt x="319" y="432"/>
                  </a:lnTo>
                  <a:lnTo>
                    <a:pt x="312" y="432"/>
                  </a:lnTo>
                  <a:lnTo>
                    <a:pt x="305" y="432"/>
                  </a:lnTo>
                  <a:lnTo>
                    <a:pt x="298" y="432"/>
                  </a:lnTo>
                  <a:lnTo>
                    <a:pt x="291" y="432"/>
                  </a:lnTo>
                  <a:lnTo>
                    <a:pt x="283" y="430"/>
                  </a:lnTo>
                  <a:lnTo>
                    <a:pt x="275" y="430"/>
                  </a:lnTo>
                  <a:lnTo>
                    <a:pt x="267" y="428"/>
                  </a:lnTo>
                  <a:lnTo>
                    <a:pt x="260" y="428"/>
                  </a:lnTo>
                  <a:lnTo>
                    <a:pt x="251" y="425"/>
                  </a:lnTo>
                  <a:lnTo>
                    <a:pt x="244" y="424"/>
                  </a:lnTo>
                  <a:lnTo>
                    <a:pt x="239" y="423"/>
                  </a:lnTo>
                  <a:lnTo>
                    <a:pt x="234" y="423"/>
                  </a:lnTo>
                  <a:lnTo>
                    <a:pt x="227" y="423"/>
                  </a:lnTo>
                  <a:lnTo>
                    <a:pt x="226" y="427"/>
                  </a:lnTo>
                  <a:lnTo>
                    <a:pt x="228" y="431"/>
                  </a:lnTo>
                  <a:lnTo>
                    <a:pt x="239" y="438"/>
                  </a:lnTo>
                  <a:lnTo>
                    <a:pt x="244" y="442"/>
                  </a:lnTo>
                  <a:lnTo>
                    <a:pt x="251" y="445"/>
                  </a:lnTo>
                  <a:lnTo>
                    <a:pt x="258" y="450"/>
                  </a:lnTo>
                  <a:lnTo>
                    <a:pt x="265" y="456"/>
                  </a:lnTo>
                  <a:lnTo>
                    <a:pt x="277" y="465"/>
                  </a:lnTo>
                  <a:lnTo>
                    <a:pt x="285" y="476"/>
                  </a:lnTo>
                  <a:lnTo>
                    <a:pt x="286" y="486"/>
                  </a:lnTo>
                  <a:lnTo>
                    <a:pt x="281" y="497"/>
                  </a:lnTo>
                  <a:lnTo>
                    <a:pt x="272" y="500"/>
                  </a:lnTo>
                  <a:lnTo>
                    <a:pt x="265" y="504"/>
                  </a:lnTo>
                  <a:lnTo>
                    <a:pt x="257" y="505"/>
                  </a:lnTo>
                  <a:lnTo>
                    <a:pt x="250" y="507"/>
                  </a:lnTo>
                  <a:lnTo>
                    <a:pt x="242" y="507"/>
                  </a:lnTo>
                  <a:lnTo>
                    <a:pt x="234" y="507"/>
                  </a:lnTo>
                  <a:lnTo>
                    <a:pt x="227" y="507"/>
                  </a:lnTo>
                  <a:lnTo>
                    <a:pt x="220" y="507"/>
                  </a:lnTo>
                  <a:lnTo>
                    <a:pt x="212" y="506"/>
                  </a:lnTo>
                  <a:lnTo>
                    <a:pt x="206" y="505"/>
                  </a:lnTo>
                  <a:lnTo>
                    <a:pt x="199" y="505"/>
                  </a:lnTo>
                  <a:lnTo>
                    <a:pt x="195" y="506"/>
                  </a:lnTo>
                  <a:lnTo>
                    <a:pt x="191" y="507"/>
                  </a:lnTo>
                  <a:lnTo>
                    <a:pt x="188" y="511"/>
                  </a:lnTo>
                  <a:lnTo>
                    <a:pt x="186" y="514"/>
                  </a:lnTo>
                  <a:lnTo>
                    <a:pt x="187" y="521"/>
                  </a:lnTo>
                  <a:lnTo>
                    <a:pt x="191" y="533"/>
                  </a:lnTo>
                  <a:lnTo>
                    <a:pt x="200" y="545"/>
                  </a:lnTo>
                  <a:lnTo>
                    <a:pt x="205" y="550"/>
                  </a:lnTo>
                  <a:lnTo>
                    <a:pt x="212" y="556"/>
                  </a:lnTo>
                  <a:lnTo>
                    <a:pt x="218" y="562"/>
                  </a:lnTo>
                  <a:lnTo>
                    <a:pt x="225" y="569"/>
                  </a:lnTo>
                  <a:lnTo>
                    <a:pt x="235" y="578"/>
                  </a:lnTo>
                  <a:lnTo>
                    <a:pt x="242" y="588"/>
                  </a:lnTo>
                  <a:lnTo>
                    <a:pt x="243" y="594"/>
                  </a:lnTo>
                  <a:lnTo>
                    <a:pt x="237" y="599"/>
                  </a:lnTo>
                  <a:lnTo>
                    <a:pt x="229" y="599"/>
                  </a:lnTo>
                  <a:lnTo>
                    <a:pt x="222" y="601"/>
                  </a:lnTo>
                  <a:lnTo>
                    <a:pt x="214" y="601"/>
                  </a:lnTo>
                  <a:lnTo>
                    <a:pt x="206" y="601"/>
                  </a:lnTo>
                  <a:lnTo>
                    <a:pt x="196" y="598"/>
                  </a:lnTo>
                  <a:lnTo>
                    <a:pt x="188" y="597"/>
                  </a:lnTo>
                  <a:lnTo>
                    <a:pt x="179" y="596"/>
                  </a:lnTo>
                  <a:lnTo>
                    <a:pt x="172" y="595"/>
                  </a:lnTo>
                  <a:lnTo>
                    <a:pt x="163" y="592"/>
                  </a:lnTo>
                  <a:lnTo>
                    <a:pt x="156" y="591"/>
                  </a:lnTo>
                  <a:lnTo>
                    <a:pt x="149" y="591"/>
                  </a:lnTo>
                  <a:lnTo>
                    <a:pt x="145" y="591"/>
                  </a:lnTo>
                  <a:lnTo>
                    <a:pt x="138" y="592"/>
                  </a:lnTo>
                  <a:lnTo>
                    <a:pt x="139" y="599"/>
                  </a:lnTo>
                  <a:lnTo>
                    <a:pt x="140" y="603"/>
                  </a:lnTo>
                  <a:lnTo>
                    <a:pt x="144" y="608"/>
                  </a:lnTo>
                  <a:lnTo>
                    <a:pt x="147" y="613"/>
                  </a:lnTo>
                  <a:lnTo>
                    <a:pt x="152" y="620"/>
                  </a:lnTo>
                  <a:lnTo>
                    <a:pt x="156" y="627"/>
                  </a:lnTo>
                  <a:lnTo>
                    <a:pt x="161" y="635"/>
                  </a:lnTo>
                  <a:lnTo>
                    <a:pt x="166" y="643"/>
                  </a:lnTo>
                  <a:lnTo>
                    <a:pt x="172" y="651"/>
                  </a:lnTo>
                  <a:lnTo>
                    <a:pt x="177" y="658"/>
                  </a:lnTo>
                  <a:lnTo>
                    <a:pt x="182" y="666"/>
                  </a:lnTo>
                  <a:lnTo>
                    <a:pt x="187" y="673"/>
                  </a:lnTo>
                  <a:lnTo>
                    <a:pt x="193" y="681"/>
                  </a:lnTo>
                  <a:lnTo>
                    <a:pt x="196" y="687"/>
                  </a:lnTo>
                  <a:lnTo>
                    <a:pt x="201" y="694"/>
                  </a:lnTo>
                  <a:lnTo>
                    <a:pt x="205" y="700"/>
                  </a:lnTo>
                  <a:lnTo>
                    <a:pt x="208" y="706"/>
                  </a:lnTo>
                  <a:lnTo>
                    <a:pt x="208" y="710"/>
                  </a:lnTo>
                  <a:lnTo>
                    <a:pt x="203" y="714"/>
                  </a:lnTo>
                  <a:lnTo>
                    <a:pt x="194" y="714"/>
                  </a:lnTo>
                  <a:lnTo>
                    <a:pt x="182" y="715"/>
                  </a:lnTo>
                  <a:lnTo>
                    <a:pt x="175" y="714"/>
                  </a:lnTo>
                  <a:lnTo>
                    <a:pt x="168" y="713"/>
                  </a:lnTo>
                  <a:lnTo>
                    <a:pt x="161" y="713"/>
                  </a:lnTo>
                  <a:lnTo>
                    <a:pt x="156" y="713"/>
                  </a:lnTo>
                  <a:lnTo>
                    <a:pt x="144" y="713"/>
                  </a:lnTo>
                  <a:lnTo>
                    <a:pt x="137" y="717"/>
                  </a:lnTo>
                  <a:lnTo>
                    <a:pt x="136" y="720"/>
                  </a:lnTo>
                  <a:lnTo>
                    <a:pt x="138" y="727"/>
                  </a:lnTo>
                  <a:lnTo>
                    <a:pt x="142" y="736"/>
                  </a:lnTo>
                  <a:lnTo>
                    <a:pt x="150" y="748"/>
                  </a:lnTo>
                  <a:lnTo>
                    <a:pt x="158" y="761"/>
                  </a:lnTo>
                  <a:lnTo>
                    <a:pt x="170" y="776"/>
                  </a:lnTo>
                  <a:lnTo>
                    <a:pt x="180" y="791"/>
                  </a:lnTo>
                  <a:lnTo>
                    <a:pt x="193" y="807"/>
                  </a:lnTo>
                  <a:lnTo>
                    <a:pt x="203" y="823"/>
                  </a:lnTo>
                  <a:lnTo>
                    <a:pt x="214" y="838"/>
                  </a:lnTo>
                  <a:lnTo>
                    <a:pt x="223" y="851"/>
                  </a:lnTo>
                  <a:lnTo>
                    <a:pt x="233" y="865"/>
                  </a:lnTo>
                  <a:lnTo>
                    <a:pt x="239" y="874"/>
                  </a:lnTo>
                  <a:lnTo>
                    <a:pt x="243" y="883"/>
                  </a:lnTo>
                  <a:lnTo>
                    <a:pt x="246" y="889"/>
                  </a:lnTo>
                  <a:lnTo>
                    <a:pt x="244" y="893"/>
                  </a:lnTo>
                  <a:lnTo>
                    <a:pt x="239" y="890"/>
                  </a:lnTo>
                  <a:lnTo>
                    <a:pt x="233" y="887"/>
                  </a:lnTo>
                  <a:lnTo>
                    <a:pt x="225" y="881"/>
                  </a:lnTo>
                  <a:lnTo>
                    <a:pt x="215" y="875"/>
                  </a:lnTo>
                  <a:lnTo>
                    <a:pt x="203" y="866"/>
                  </a:lnTo>
                  <a:lnTo>
                    <a:pt x="192" y="858"/>
                  </a:lnTo>
                  <a:lnTo>
                    <a:pt x="180" y="848"/>
                  </a:lnTo>
                  <a:lnTo>
                    <a:pt x="168" y="839"/>
                  </a:lnTo>
                  <a:lnTo>
                    <a:pt x="156" y="828"/>
                  </a:lnTo>
                  <a:lnTo>
                    <a:pt x="144" y="819"/>
                  </a:lnTo>
                  <a:lnTo>
                    <a:pt x="133" y="810"/>
                  </a:lnTo>
                  <a:lnTo>
                    <a:pt x="125" y="804"/>
                  </a:lnTo>
                  <a:lnTo>
                    <a:pt x="117" y="798"/>
                  </a:lnTo>
                  <a:lnTo>
                    <a:pt x="111" y="795"/>
                  </a:lnTo>
                  <a:lnTo>
                    <a:pt x="108" y="793"/>
                  </a:lnTo>
                  <a:lnTo>
                    <a:pt x="108" y="797"/>
                  </a:lnTo>
                  <a:lnTo>
                    <a:pt x="109" y="800"/>
                  </a:lnTo>
                  <a:lnTo>
                    <a:pt x="116" y="810"/>
                  </a:lnTo>
                  <a:lnTo>
                    <a:pt x="125" y="820"/>
                  </a:lnTo>
                  <a:lnTo>
                    <a:pt x="139" y="835"/>
                  </a:lnTo>
                  <a:lnTo>
                    <a:pt x="153" y="851"/>
                  </a:lnTo>
                  <a:lnTo>
                    <a:pt x="171" y="868"/>
                  </a:lnTo>
                  <a:lnTo>
                    <a:pt x="188" y="887"/>
                  </a:lnTo>
                  <a:lnTo>
                    <a:pt x="208" y="907"/>
                  </a:lnTo>
                  <a:lnTo>
                    <a:pt x="227" y="924"/>
                  </a:lnTo>
                  <a:lnTo>
                    <a:pt x="246" y="943"/>
                  </a:lnTo>
                  <a:lnTo>
                    <a:pt x="263" y="960"/>
                  </a:lnTo>
                  <a:lnTo>
                    <a:pt x="281" y="977"/>
                  </a:lnTo>
                  <a:lnTo>
                    <a:pt x="295" y="990"/>
                  </a:lnTo>
                  <a:lnTo>
                    <a:pt x="308" y="1001"/>
                  </a:lnTo>
                  <a:lnTo>
                    <a:pt x="317" y="1008"/>
                  </a:lnTo>
                  <a:lnTo>
                    <a:pt x="324" y="1013"/>
                  </a:lnTo>
                  <a:lnTo>
                    <a:pt x="327" y="1015"/>
                  </a:lnTo>
                  <a:lnTo>
                    <a:pt x="327" y="1019"/>
                  </a:lnTo>
                  <a:lnTo>
                    <a:pt x="323" y="1021"/>
                  </a:lnTo>
                  <a:lnTo>
                    <a:pt x="317" y="1025"/>
                  </a:lnTo>
                  <a:lnTo>
                    <a:pt x="308" y="1027"/>
                  </a:lnTo>
                  <a:lnTo>
                    <a:pt x="302" y="1029"/>
                  </a:lnTo>
                  <a:lnTo>
                    <a:pt x="296" y="1030"/>
                  </a:lnTo>
                  <a:lnTo>
                    <a:pt x="295" y="1032"/>
                  </a:lnTo>
                  <a:lnTo>
                    <a:pt x="135" y="922"/>
                  </a:lnTo>
                  <a:lnTo>
                    <a:pt x="0" y="701"/>
                  </a:lnTo>
                  <a:lnTo>
                    <a:pt x="112" y="480"/>
                  </a:lnTo>
                  <a:lnTo>
                    <a:pt x="319" y="182"/>
                  </a:lnTo>
                  <a:lnTo>
                    <a:pt x="562" y="0"/>
                  </a:lnTo>
                  <a:lnTo>
                    <a:pt x="562" y="0"/>
                  </a:lnTo>
                  <a:close/>
                </a:path>
              </a:pathLst>
            </a:custGeom>
            <a:solidFill>
              <a:srgbClr val="A33DA3"/>
            </a:solidFill>
            <a:ln w="9525">
              <a:noFill/>
              <a:round/>
            </a:ln>
          </p:spPr>
          <p:txBody>
            <a:bodyPr/>
            <a:lstStyle/>
            <a:p>
              <a:endParaRPr lang="en-US"/>
            </a:p>
          </p:txBody>
        </p:sp>
        <p:sp>
          <p:nvSpPr>
            <p:cNvPr id="356509" name="Freeform 157"/>
            <p:cNvSpPr/>
            <p:nvPr/>
          </p:nvSpPr>
          <p:spPr bwMode="auto">
            <a:xfrm>
              <a:off x="4116" y="3084"/>
              <a:ext cx="292" cy="491"/>
            </a:xfrm>
            <a:custGeom>
              <a:avLst/>
              <a:gdLst/>
              <a:ahLst/>
              <a:cxnLst>
                <a:cxn ang="0">
                  <a:pos x="573" y="20"/>
                </a:cxn>
                <a:cxn ang="0">
                  <a:pos x="580" y="51"/>
                </a:cxn>
                <a:cxn ang="0">
                  <a:pos x="580" y="84"/>
                </a:cxn>
                <a:cxn ang="0">
                  <a:pos x="547" y="82"/>
                </a:cxn>
                <a:cxn ang="0">
                  <a:pos x="511" y="77"/>
                </a:cxn>
                <a:cxn ang="0">
                  <a:pos x="504" y="102"/>
                </a:cxn>
                <a:cxn ang="0">
                  <a:pos x="504" y="131"/>
                </a:cxn>
                <a:cxn ang="0">
                  <a:pos x="465" y="134"/>
                </a:cxn>
                <a:cxn ang="0">
                  <a:pos x="430" y="135"/>
                </a:cxn>
                <a:cxn ang="0">
                  <a:pos x="430" y="161"/>
                </a:cxn>
                <a:cxn ang="0">
                  <a:pos x="451" y="195"/>
                </a:cxn>
                <a:cxn ang="0">
                  <a:pos x="421" y="190"/>
                </a:cxn>
                <a:cxn ang="0">
                  <a:pos x="386" y="181"/>
                </a:cxn>
                <a:cxn ang="0">
                  <a:pos x="395" y="207"/>
                </a:cxn>
                <a:cxn ang="0">
                  <a:pos x="424" y="237"/>
                </a:cxn>
                <a:cxn ang="0">
                  <a:pos x="392" y="237"/>
                </a:cxn>
                <a:cxn ang="0">
                  <a:pos x="366" y="230"/>
                </a:cxn>
                <a:cxn ang="0">
                  <a:pos x="342" y="229"/>
                </a:cxn>
                <a:cxn ang="0">
                  <a:pos x="354" y="260"/>
                </a:cxn>
                <a:cxn ang="0">
                  <a:pos x="385" y="299"/>
                </a:cxn>
                <a:cxn ang="0">
                  <a:pos x="360" y="318"/>
                </a:cxn>
                <a:cxn ang="0">
                  <a:pos x="330" y="316"/>
                </a:cxn>
                <a:cxn ang="0">
                  <a:pos x="300" y="313"/>
                </a:cxn>
                <a:cxn ang="0">
                  <a:pos x="284" y="334"/>
                </a:cxn>
                <a:cxn ang="0">
                  <a:pos x="317" y="367"/>
                </a:cxn>
                <a:cxn ang="0">
                  <a:pos x="310" y="382"/>
                </a:cxn>
                <a:cxn ang="0">
                  <a:pos x="282" y="381"/>
                </a:cxn>
                <a:cxn ang="0">
                  <a:pos x="251" y="376"/>
                </a:cxn>
                <a:cxn ang="0">
                  <a:pos x="226" y="374"/>
                </a:cxn>
                <a:cxn ang="0">
                  <a:pos x="243" y="392"/>
                </a:cxn>
                <a:cxn ang="0">
                  <a:pos x="271" y="410"/>
                </a:cxn>
                <a:cxn ang="0">
                  <a:pos x="288" y="437"/>
                </a:cxn>
                <a:cxn ang="0">
                  <a:pos x="257" y="457"/>
                </a:cxn>
                <a:cxn ang="0">
                  <a:pos x="226" y="458"/>
                </a:cxn>
                <a:cxn ang="0">
                  <a:pos x="198" y="455"/>
                </a:cxn>
                <a:cxn ang="0">
                  <a:pos x="183" y="466"/>
                </a:cxn>
                <a:cxn ang="0">
                  <a:pos x="202" y="503"/>
                </a:cxn>
                <a:cxn ang="0">
                  <a:pos x="233" y="530"/>
                </a:cxn>
                <a:cxn ang="0">
                  <a:pos x="228" y="550"/>
                </a:cxn>
                <a:cxn ang="0">
                  <a:pos x="196" y="548"/>
                </a:cxn>
                <a:cxn ang="0">
                  <a:pos x="164" y="542"/>
                </a:cxn>
                <a:cxn ang="0">
                  <a:pos x="138" y="543"/>
                </a:cxn>
                <a:cxn ang="0">
                  <a:pos x="146" y="565"/>
                </a:cxn>
                <a:cxn ang="0">
                  <a:pos x="165" y="594"/>
                </a:cxn>
                <a:cxn ang="0">
                  <a:pos x="186" y="625"/>
                </a:cxn>
                <a:cxn ang="0">
                  <a:pos x="203" y="649"/>
                </a:cxn>
                <a:cxn ang="0">
                  <a:pos x="193" y="663"/>
                </a:cxn>
                <a:cxn ang="0">
                  <a:pos x="160" y="662"/>
                </a:cxn>
                <a:cxn ang="0">
                  <a:pos x="136" y="669"/>
                </a:cxn>
                <a:cxn ang="0">
                  <a:pos x="158" y="704"/>
                </a:cxn>
                <a:cxn ang="0">
                  <a:pos x="205" y="757"/>
                </a:cxn>
                <a:cxn ang="0">
                  <a:pos x="243" y="802"/>
                </a:cxn>
                <a:cxn ang="0">
                  <a:pos x="248" y="821"/>
                </a:cxn>
                <a:cxn ang="0">
                  <a:pos x="210" y="802"/>
                </a:cxn>
                <a:cxn ang="0">
                  <a:pos x="159" y="772"/>
                </a:cxn>
                <a:cxn ang="0">
                  <a:pos x="116" y="746"/>
                </a:cxn>
                <a:cxn ang="0">
                  <a:pos x="108" y="750"/>
                </a:cxn>
                <a:cxn ang="0">
                  <a:pos x="153" y="799"/>
                </a:cxn>
                <a:cxn ang="0">
                  <a:pos x="226" y="869"/>
                </a:cxn>
                <a:cxn ang="0">
                  <a:pos x="289" y="931"/>
                </a:cxn>
                <a:cxn ang="0">
                  <a:pos x="307" y="962"/>
                </a:cxn>
                <a:cxn ang="0">
                  <a:pos x="134" y="874"/>
                </a:cxn>
                <a:cxn ang="0">
                  <a:pos x="569" y="0"/>
                </a:cxn>
              </a:cxnLst>
              <a:rect l="0" t="0" r="r" b="b"/>
              <a:pathLst>
                <a:path w="582" h="982">
                  <a:moveTo>
                    <a:pt x="569" y="0"/>
                  </a:moveTo>
                  <a:lnTo>
                    <a:pt x="569" y="2"/>
                  </a:lnTo>
                  <a:lnTo>
                    <a:pt x="573" y="13"/>
                  </a:lnTo>
                  <a:lnTo>
                    <a:pt x="573" y="20"/>
                  </a:lnTo>
                  <a:lnTo>
                    <a:pt x="574" y="27"/>
                  </a:lnTo>
                  <a:lnTo>
                    <a:pt x="576" y="35"/>
                  </a:lnTo>
                  <a:lnTo>
                    <a:pt x="580" y="44"/>
                  </a:lnTo>
                  <a:lnTo>
                    <a:pt x="580" y="51"/>
                  </a:lnTo>
                  <a:lnTo>
                    <a:pt x="581" y="60"/>
                  </a:lnTo>
                  <a:lnTo>
                    <a:pt x="581" y="67"/>
                  </a:lnTo>
                  <a:lnTo>
                    <a:pt x="582" y="75"/>
                  </a:lnTo>
                  <a:lnTo>
                    <a:pt x="580" y="84"/>
                  </a:lnTo>
                  <a:lnTo>
                    <a:pt x="575" y="89"/>
                  </a:lnTo>
                  <a:lnTo>
                    <a:pt x="567" y="86"/>
                  </a:lnTo>
                  <a:lnTo>
                    <a:pt x="558" y="85"/>
                  </a:lnTo>
                  <a:lnTo>
                    <a:pt x="547" y="82"/>
                  </a:lnTo>
                  <a:lnTo>
                    <a:pt x="538" y="79"/>
                  </a:lnTo>
                  <a:lnTo>
                    <a:pt x="527" y="76"/>
                  </a:lnTo>
                  <a:lnTo>
                    <a:pt x="519" y="76"/>
                  </a:lnTo>
                  <a:lnTo>
                    <a:pt x="511" y="77"/>
                  </a:lnTo>
                  <a:lnTo>
                    <a:pt x="507" y="82"/>
                  </a:lnTo>
                  <a:lnTo>
                    <a:pt x="504" y="86"/>
                  </a:lnTo>
                  <a:lnTo>
                    <a:pt x="504" y="93"/>
                  </a:lnTo>
                  <a:lnTo>
                    <a:pt x="504" y="102"/>
                  </a:lnTo>
                  <a:lnTo>
                    <a:pt x="506" y="111"/>
                  </a:lnTo>
                  <a:lnTo>
                    <a:pt x="506" y="118"/>
                  </a:lnTo>
                  <a:lnTo>
                    <a:pt x="507" y="126"/>
                  </a:lnTo>
                  <a:lnTo>
                    <a:pt x="504" y="131"/>
                  </a:lnTo>
                  <a:lnTo>
                    <a:pt x="498" y="134"/>
                  </a:lnTo>
                  <a:lnTo>
                    <a:pt x="486" y="134"/>
                  </a:lnTo>
                  <a:lnTo>
                    <a:pt x="476" y="134"/>
                  </a:lnTo>
                  <a:lnTo>
                    <a:pt x="465" y="134"/>
                  </a:lnTo>
                  <a:lnTo>
                    <a:pt x="456" y="134"/>
                  </a:lnTo>
                  <a:lnTo>
                    <a:pt x="445" y="134"/>
                  </a:lnTo>
                  <a:lnTo>
                    <a:pt x="437" y="134"/>
                  </a:lnTo>
                  <a:lnTo>
                    <a:pt x="430" y="135"/>
                  </a:lnTo>
                  <a:lnTo>
                    <a:pt x="425" y="139"/>
                  </a:lnTo>
                  <a:lnTo>
                    <a:pt x="422" y="144"/>
                  </a:lnTo>
                  <a:lnTo>
                    <a:pt x="424" y="152"/>
                  </a:lnTo>
                  <a:lnTo>
                    <a:pt x="430" y="161"/>
                  </a:lnTo>
                  <a:lnTo>
                    <a:pt x="438" y="172"/>
                  </a:lnTo>
                  <a:lnTo>
                    <a:pt x="444" y="180"/>
                  </a:lnTo>
                  <a:lnTo>
                    <a:pt x="450" y="189"/>
                  </a:lnTo>
                  <a:lnTo>
                    <a:pt x="451" y="195"/>
                  </a:lnTo>
                  <a:lnTo>
                    <a:pt x="449" y="197"/>
                  </a:lnTo>
                  <a:lnTo>
                    <a:pt x="441" y="196"/>
                  </a:lnTo>
                  <a:lnTo>
                    <a:pt x="431" y="194"/>
                  </a:lnTo>
                  <a:lnTo>
                    <a:pt x="421" y="190"/>
                  </a:lnTo>
                  <a:lnTo>
                    <a:pt x="411" y="187"/>
                  </a:lnTo>
                  <a:lnTo>
                    <a:pt x="401" y="183"/>
                  </a:lnTo>
                  <a:lnTo>
                    <a:pt x="393" y="181"/>
                  </a:lnTo>
                  <a:lnTo>
                    <a:pt x="386" y="181"/>
                  </a:lnTo>
                  <a:lnTo>
                    <a:pt x="382" y="184"/>
                  </a:lnTo>
                  <a:lnTo>
                    <a:pt x="381" y="190"/>
                  </a:lnTo>
                  <a:lnTo>
                    <a:pt x="387" y="199"/>
                  </a:lnTo>
                  <a:lnTo>
                    <a:pt x="395" y="207"/>
                  </a:lnTo>
                  <a:lnTo>
                    <a:pt x="406" y="216"/>
                  </a:lnTo>
                  <a:lnTo>
                    <a:pt x="414" y="223"/>
                  </a:lnTo>
                  <a:lnTo>
                    <a:pt x="422" y="231"/>
                  </a:lnTo>
                  <a:lnTo>
                    <a:pt x="424" y="237"/>
                  </a:lnTo>
                  <a:lnTo>
                    <a:pt x="421" y="241"/>
                  </a:lnTo>
                  <a:lnTo>
                    <a:pt x="410" y="241"/>
                  </a:lnTo>
                  <a:lnTo>
                    <a:pt x="399" y="239"/>
                  </a:lnTo>
                  <a:lnTo>
                    <a:pt x="392" y="237"/>
                  </a:lnTo>
                  <a:lnTo>
                    <a:pt x="386" y="236"/>
                  </a:lnTo>
                  <a:lnTo>
                    <a:pt x="379" y="234"/>
                  </a:lnTo>
                  <a:lnTo>
                    <a:pt x="373" y="232"/>
                  </a:lnTo>
                  <a:lnTo>
                    <a:pt x="366" y="230"/>
                  </a:lnTo>
                  <a:lnTo>
                    <a:pt x="359" y="229"/>
                  </a:lnTo>
                  <a:lnTo>
                    <a:pt x="353" y="228"/>
                  </a:lnTo>
                  <a:lnTo>
                    <a:pt x="349" y="228"/>
                  </a:lnTo>
                  <a:lnTo>
                    <a:pt x="342" y="229"/>
                  </a:lnTo>
                  <a:lnTo>
                    <a:pt x="339" y="236"/>
                  </a:lnTo>
                  <a:lnTo>
                    <a:pt x="339" y="244"/>
                  </a:lnTo>
                  <a:lnTo>
                    <a:pt x="345" y="252"/>
                  </a:lnTo>
                  <a:lnTo>
                    <a:pt x="354" y="260"/>
                  </a:lnTo>
                  <a:lnTo>
                    <a:pt x="366" y="271"/>
                  </a:lnTo>
                  <a:lnTo>
                    <a:pt x="375" y="279"/>
                  </a:lnTo>
                  <a:lnTo>
                    <a:pt x="383" y="288"/>
                  </a:lnTo>
                  <a:lnTo>
                    <a:pt x="385" y="299"/>
                  </a:lnTo>
                  <a:lnTo>
                    <a:pt x="380" y="309"/>
                  </a:lnTo>
                  <a:lnTo>
                    <a:pt x="373" y="313"/>
                  </a:lnTo>
                  <a:lnTo>
                    <a:pt x="367" y="316"/>
                  </a:lnTo>
                  <a:lnTo>
                    <a:pt x="360" y="318"/>
                  </a:lnTo>
                  <a:lnTo>
                    <a:pt x="354" y="319"/>
                  </a:lnTo>
                  <a:lnTo>
                    <a:pt x="346" y="318"/>
                  </a:lnTo>
                  <a:lnTo>
                    <a:pt x="338" y="318"/>
                  </a:lnTo>
                  <a:lnTo>
                    <a:pt x="330" y="316"/>
                  </a:lnTo>
                  <a:lnTo>
                    <a:pt x="323" y="316"/>
                  </a:lnTo>
                  <a:lnTo>
                    <a:pt x="314" y="314"/>
                  </a:lnTo>
                  <a:lnTo>
                    <a:pt x="307" y="313"/>
                  </a:lnTo>
                  <a:lnTo>
                    <a:pt x="300" y="313"/>
                  </a:lnTo>
                  <a:lnTo>
                    <a:pt x="296" y="313"/>
                  </a:lnTo>
                  <a:lnTo>
                    <a:pt x="286" y="315"/>
                  </a:lnTo>
                  <a:lnTo>
                    <a:pt x="284" y="325"/>
                  </a:lnTo>
                  <a:lnTo>
                    <a:pt x="284" y="334"/>
                  </a:lnTo>
                  <a:lnTo>
                    <a:pt x="291" y="343"/>
                  </a:lnTo>
                  <a:lnTo>
                    <a:pt x="299" y="352"/>
                  </a:lnTo>
                  <a:lnTo>
                    <a:pt x="309" y="361"/>
                  </a:lnTo>
                  <a:lnTo>
                    <a:pt x="317" y="367"/>
                  </a:lnTo>
                  <a:lnTo>
                    <a:pt x="323" y="374"/>
                  </a:lnTo>
                  <a:lnTo>
                    <a:pt x="323" y="378"/>
                  </a:lnTo>
                  <a:lnTo>
                    <a:pt x="317" y="382"/>
                  </a:lnTo>
                  <a:lnTo>
                    <a:pt x="310" y="382"/>
                  </a:lnTo>
                  <a:lnTo>
                    <a:pt x="304" y="382"/>
                  </a:lnTo>
                  <a:lnTo>
                    <a:pt x="297" y="382"/>
                  </a:lnTo>
                  <a:lnTo>
                    <a:pt x="290" y="382"/>
                  </a:lnTo>
                  <a:lnTo>
                    <a:pt x="282" y="381"/>
                  </a:lnTo>
                  <a:lnTo>
                    <a:pt x="274" y="380"/>
                  </a:lnTo>
                  <a:lnTo>
                    <a:pt x="266" y="378"/>
                  </a:lnTo>
                  <a:lnTo>
                    <a:pt x="259" y="378"/>
                  </a:lnTo>
                  <a:lnTo>
                    <a:pt x="251" y="376"/>
                  </a:lnTo>
                  <a:lnTo>
                    <a:pt x="244" y="375"/>
                  </a:lnTo>
                  <a:lnTo>
                    <a:pt x="237" y="374"/>
                  </a:lnTo>
                  <a:lnTo>
                    <a:pt x="234" y="374"/>
                  </a:lnTo>
                  <a:lnTo>
                    <a:pt x="226" y="374"/>
                  </a:lnTo>
                  <a:lnTo>
                    <a:pt x="223" y="377"/>
                  </a:lnTo>
                  <a:lnTo>
                    <a:pt x="227" y="382"/>
                  </a:lnTo>
                  <a:lnTo>
                    <a:pt x="237" y="389"/>
                  </a:lnTo>
                  <a:lnTo>
                    <a:pt x="243" y="392"/>
                  </a:lnTo>
                  <a:lnTo>
                    <a:pt x="250" y="396"/>
                  </a:lnTo>
                  <a:lnTo>
                    <a:pt x="257" y="401"/>
                  </a:lnTo>
                  <a:lnTo>
                    <a:pt x="265" y="406"/>
                  </a:lnTo>
                  <a:lnTo>
                    <a:pt x="271" y="410"/>
                  </a:lnTo>
                  <a:lnTo>
                    <a:pt x="277" y="416"/>
                  </a:lnTo>
                  <a:lnTo>
                    <a:pt x="282" y="420"/>
                  </a:lnTo>
                  <a:lnTo>
                    <a:pt x="286" y="426"/>
                  </a:lnTo>
                  <a:lnTo>
                    <a:pt x="288" y="437"/>
                  </a:lnTo>
                  <a:lnTo>
                    <a:pt x="282" y="448"/>
                  </a:lnTo>
                  <a:lnTo>
                    <a:pt x="274" y="452"/>
                  </a:lnTo>
                  <a:lnTo>
                    <a:pt x="265" y="455"/>
                  </a:lnTo>
                  <a:lnTo>
                    <a:pt x="257" y="457"/>
                  </a:lnTo>
                  <a:lnTo>
                    <a:pt x="250" y="459"/>
                  </a:lnTo>
                  <a:lnTo>
                    <a:pt x="241" y="459"/>
                  </a:lnTo>
                  <a:lnTo>
                    <a:pt x="234" y="459"/>
                  </a:lnTo>
                  <a:lnTo>
                    <a:pt x="226" y="458"/>
                  </a:lnTo>
                  <a:lnTo>
                    <a:pt x="219" y="458"/>
                  </a:lnTo>
                  <a:lnTo>
                    <a:pt x="210" y="457"/>
                  </a:lnTo>
                  <a:lnTo>
                    <a:pt x="203" y="455"/>
                  </a:lnTo>
                  <a:lnTo>
                    <a:pt x="198" y="455"/>
                  </a:lnTo>
                  <a:lnTo>
                    <a:pt x="193" y="457"/>
                  </a:lnTo>
                  <a:lnTo>
                    <a:pt x="188" y="458"/>
                  </a:lnTo>
                  <a:lnTo>
                    <a:pt x="186" y="461"/>
                  </a:lnTo>
                  <a:lnTo>
                    <a:pt x="183" y="466"/>
                  </a:lnTo>
                  <a:lnTo>
                    <a:pt x="185" y="473"/>
                  </a:lnTo>
                  <a:lnTo>
                    <a:pt x="188" y="485"/>
                  </a:lnTo>
                  <a:lnTo>
                    <a:pt x="198" y="498"/>
                  </a:lnTo>
                  <a:lnTo>
                    <a:pt x="202" y="503"/>
                  </a:lnTo>
                  <a:lnTo>
                    <a:pt x="209" y="509"/>
                  </a:lnTo>
                  <a:lnTo>
                    <a:pt x="215" y="515"/>
                  </a:lnTo>
                  <a:lnTo>
                    <a:pt x="222" y="521"/>
                  </a:lnTo>
                  <a:lnTo>
                    <a:pt x="233" y="530"/>
                  </a:lnTo>
                  <a:lnTo>
                    <a:pt x="241" y="538"/>
                  </a:lnTo>
                  <a:lnTo>
                    <a:pt x="242" y="545"/>
                  </a:lnTo>
                  <a:lnTo>
                    <a:pt x="236" y="550"/>
                  </a:lnTo>
                  <a:lnTo>
                    <a:pt x="228" y="550"/>
                  </a:lnTo>
                  <a:lnTo>
                    <a:pt x="221" y="551"/>
                  </a:lnTo>
                  <a:lnTo>
                    <a:pt x="213" y="550"/>
                  </a:lnTo>
                  <a:lnTo>
                    <a:pt x="206" y="550"/>
                  </a:lnTo>
                  <a:lnTo>
                    <a:pt x="196" y="548"/>
                  </a:lnTo>
                  <a:lnTo>
                    <a:pt x="188" y="547"/>
                  </a:lnTo>
                  <a:lnTo>
                    <a:pt x="179" y="545"/>
                  </a:lnTo>
                  <a:lnTo>
                    <a:pt x="172" y="544"/>
                  </a:lnTo>
                  <a:lnTo>
                    <a:pt x="164" y="542"/>
                  </a:lnTo>
                  <a:lnTo>
                    <a:pt x="157" y="541"/>
                  </a:lnTo>
                  <a:lnTo>
                    <a:pt x="150" y="541"/>
                  </a:lnTo>
                  <a:lnTo>
                    <a:pt x="145" y="541"/>
                  </a:lnTo>
                  <a:lnTo>
                    <a:pt x="138" y="543"/>
                  </a:lnTo>
                  <a:lnTo>
                    <a:pt x="139" y="550"/>
                  </a:lnTo>
                  <a:lnTo>
                    <a:pt x="139" y="554"/>
                  </a:lnTo>
                  <a:lnTo>
                    <a:pt x="143" y="559"/>
                  </a:lnTo>
                  <a:lnTo>
                    <a:pt x="146" y="565"/>
                  </a:lnTo>
                  <a:lnTo>
                    <a:pt x="151" y="572"/>
                  </a:lnTo>
                  <a:lnTo>
                    <a:pt x="154" y="579"/>
                  </a:lnTo>
                  <a:lnTo>
                    <a:pt x="160" y="586"/>
                  </a:lnTo>
                  <a:lnTo>
                    <a:pt x="165" y="594"/>
                  </a:lnTo>
                  <a:lnTo>
                    <a:pt x="171" y="603"/>
                  </a:lnTo>
                  <a:lnTo>
                    <a:pt x="175" y="610"/>
                  </a:lnTo>
                  <a:lnTo>
                    <a:pt x="181" y="618"/>
                  </a:lnTo>
                  <a:lnTo>
                    <a:pt x="186" y="625"/>
                  </a:lnTo>
                  <a:lnTo>
                    <a:pt x="192" y="632"/>
                  </a:lnTo>
                  <a:lnTo>
                    <a:pt x="195" y="638"/>
                  </a:lnTo>
                  <a:lnTo>
                    <a:pt x="200" y="645"/>
                  </a:lnTo>
                  <a:lnTo>
                    <a:pt x="203" y="649"/>
                  </a:lnTo>
                  <a:lnTo>
                    <a:pt x="207" y="655"/>
                  </a:lnTo>
                  <a:lnTo>
                    <a:pt x="208" y="660"/>
                  </a:lnTo>
                  <a:lnTo>
                    <a:pt x="202" y="663"/>
                  </a:lnTo>
                  <a:lnTo>
                    <a:pt x="193" y="663"/>
                  </a:lnTo>
                  <a:lnTo>
                    <a:pt x="181" y="665"/>
                  </a:lnTo>
                  <a:lnTo>
                    <a:pt x="174" y="663"/>
                  </a:lnTo>
                  <a:lnTo>
                    <a:pt x="167" y="662"/>
                  </a:lnTo>
                  <a:lnTo>
                    <a:pt x="160" y="662"/>
                  </a:lnTo>
                  <a:lnTo>
                    <a:pt x="154" y="662"/>
                  </a:lnTo>
                  <a:lnTo>
                    <a:pt x="143" y="662"/>
                  </a:lnTo>
                  <a:lnTo>
                    <a:pt x="137" y="667"/>
                  </a:lnTo>
                  <a:lnTo>
                    <a:pt x="136" y="669"/>
                  </a:lnTo>
                  <a:lnTo>
                    <a:pt x="138" y="675"/>
                  </a:lnTo>
                  <a:lnTo>
                    <a:pt x="141" y="683"/>
                  </a:lnTo>
                  <a:lnTo>
                    <a:pt x="150" y="694"/>
                  </a:lnTo>
                  <a:lnTo>
                    <a:pt x="158" y="704"/>
                  </a:lnTo>
                  <a:lnTo>
                    <a:pt x="169" y="717"/>
                  </a:lnTo>
                  <a:lnTo>
                    <a:pt x="180" y="730"/>
                  </a:lnTo>
                  <a:lnTo>
                    <a:pt x="193" y="744"/>
                  </a:lnTo>
                  <a:lnTo>
                    <a:pt x="205" y="757"/>
                  </a:lnTo>
                  <a:lnTo>
                    <a:pt x="216" y="770"/>
                  </a:lnTo>
                  <a:lnTo>
                    <a:pt x="226" y="781"/>
                  </a:lnTo>
                  <a:lnTo>
                    <a:pt x="236" y="793"/>
                  </a:lnTo>
                  <a:lnTo>
                    <a:pt x="243" y="802"/>
                  </a:lnTo>
                  <a:lnTo>
                    <a:pt x="249" y="811"/>
                  </a:lnTo>
                  <a:lnTo>
                    <a:pt x="252" y="816"/>
                  </a:lnTo>
                  <a:lnTo>
                    <a:pt x="252" y="821"/>
                  </a:lnTo>
                  <a:lnTo>
                    <a:pt x="248" y="821"/>
                  </a:lnTo>
                  <a:lnTo>
                    <a:pt x="241" y="819"/>
                  </a:lnTo>
                  <a:lnTo>
                    <a:pt x="233" y="815"/>
                  </a:lnTo>
                  <a:lnTo>
                    <a:pt x="223" y="811"/>
                  </a:lnTo>
                  <a:lnTo>
                    <a:pt x="210" y="802"/>
                  </a:lnTo>
                  <a:lnTo>
                    <a:pt x="199" y="795"/>
                  </a:lnTo>
                  <a:lnTo>
                    <a:pt x="186" y="787"/>
                  </a:lnTo>
                  <a:lnTo>
                    <a:pt x="173" y="780"/>
                  </a:lnTo>
                  <a:lnTo>
                    <a:pt x="159" y="772"/>
                  </a:lnTo>
                  <a:lnTo>
                    <a:pt x="147" y="764"/>
                  </a:lnTo>
                  <a:lnTo>
                    <a:pt x="134" y="757"/>
                  </a:lnTo>
                  <a:lnTo>
                    <a:pt x="125" y="752"/>
                  </a:lnTo>
                  <a:lnTo>
                    <a:pt x="116" y="746"/>
                  </a:lnTo>
                  <a:lnTo>
                    <a:pt x="110" y="744"/>
                  </a:lnTo>
                  <a:lnTo>
                    <a:pt x="106" y="743"/>
                  </a:lnTo>
                  <a:lnTo>
                    <a:pt x="106" y="746"/>
                  </a:lnTo>
                  <a:lnTo>
                    <a:pt x="108" y="750"/>
                  </a:lnTo>
                  <a:lnTo>
                    <a:pt x="115" y="758"/>
                  </a:lnTo>
                  <a:lnTo>
                    <a:pt x="124" y="769"/>
                  </a:lnTo>
                  <a:lnTo>
                    <a:pt x="138" y="784"/>
                  </a:lnTo>
                  <a:lnTo>
                    <a:pt x="153" y="799"/>
                  </a:lnTo>
                  <a:lnTo>
                    <a:pt x="171" y="816"/>
                  </a:lnTo>
                  <a:lnTo>
                    <a:pt x="188" y="834"/>
                  </a:lnTo>
                  <a:lnTo>
                    <a:pt x="208" y="853"/>
                  </a:lnTo>
                  <a:lnTo>
                    <a:pt x="226" y="869"/>
                  </a:lnTo>
                  <a:lnTo>
                    <a:pt x="244" y="886"/>
                  </a:lnTo>
                  <a:lnTo>
                    <a:pt x="261" y="903"/>
                  </a:lnTo>
                  <a:lnTo>
                    <a:pt x="277" y="918"/>
                  </a:lnTo>
                  <a:lnTo>
                    <a:pt x="289" y="931"/>
                  </a:lnTo>
                  <a:lnTo>
                    <a:pt x="299" y="941"/>
                  </a:lnTo>
                  <a:lnTo>
                    <a:pt x="306" y="948"/>
                  </a:lnTo>
                  <a:lnTo>
                    <a:pt x="310" y="953"/>
                  </a:lnTo>
                  <a:lnTo>
                    <a:pt x="307" y="962"/>
                  </a:lnTo>
                  <a:lnTo>
                    <a:pt x="303" y="972"/>
                  </a:lnTo>
                  <a:lnTo>
                    <a:pt x="297" y="979"/>
                  </a:lnTo>
                  <a:lnTo>
                    <a:pt x="296" y="982"/>
                  </a:lnTo>
                  <a:lnTo>
                    <a:pt x="134" y="874"/>
                  </a:lnTo>
                  <a:lnTo>
                    <a:pt x="0" y="651"/>
                  </a:lnTo>
                  <a:lnTo>
                    <a:pt x="111" y="430"/>
                  </a:lnTo>
                  <a:lnTo>
                    <a:pt x="353" y="161"/>
                  </a:lnTo>
                  <a:lnTo>
                    <a:pt x="569" y="0"/>
                  </a:lnTo>
                  <a:lnTo>
                    <a:pt x="569" y="0"/>
                  </a:lnTo>
                  <a:close/>
                </a:path>
              </a:pathLst>
            </a:custGeom>
            <a:solidFill>
              <a:srgbClr val="000000"/>
            </a:solidFill>
            <a:ln w="9525">
              <a:noFill/>
              <a:round/>
            </a:ln>
          </p:spPr>
          <p:txBody>
            <a:bodyPr/>
            <a:lstStyle/>
            <a:p>
              <a:endParaRPr lang="en-US"/>
            </a:p>
          </p:txBody>
        </p:sp>
        <p:sp>
          <p:nvSpPr>
            <p:cNvPr id="356510" name="Freeform 158"/>
            <p:cNvSpPr/>
            <p:nvPr/>
          </p:nvSpPr>
          <p:spPr bwMode="auto">
            <a:xfrm>
              <a:off x="4388" y="2923"/>
              <a:ext cx="231" cy="227"/>
            </a:xfrm>
            <a:custGeom>
              <a:avLst/>
              <a:gdLst/>
              <a:ahLst/>
              <a:cxnLst>
                <a:cxn ang="0">
                  <a:pos x="26" y="338"/>
                </a:cxn>
                <a:cxn ang="0">
                  <a:pos x="0" y="170"/>
                </a:cxn>
                <a:cxn ang="0">
                  <a:pos x="115" y="28"/>
                </a:cxn>
                <a:cxn ang="0">
                  <a:pos x="265" y="0"/>
                </a:cxn>
                <a:cxn ang="0">
                  <a:pos x="425" y="88"/>
                </a:cxn>
                <a:cxn ang="0">
                  <a:pos x="461" y="237"/>
                </a:cxn>
                <a:cxn ang="0">
                  <a:pos x="395" y="396"/>
                </a:cxn>
                <a:cxn ang="0">
                  <a:pos x="254" y="453"/>
                </a:cxn>
                <a:cxn ang="0">
                  <a:pos x="120" y="430"/>
                </a:cxn>
                <a:cxn ang="0">
                  <a:pos x="26" y="338"/>
                </a:cxn>
                <a:cxn ang="0">
                  <a:pos x="26" y="338"/>
                </a:cxn>
              </a:cxnLst>
              <a:rect l="0" t="0" r="r" b="b"/>
              <a:pathLst>
                <a:path w="461" h="453">
                  <a:moveTo>
                    <a:pt x="26" y="338"/>
                  </a:moveTo>
                  <a:lnTo>
                    <a:pt x="0" y="170"/>
                  </a:lnTo>
                  <a:lnTo>
                    <a:pt x="115" y="28"/>
                  </a:lnTo>
                  <a:lnTo>
                    <a:pt x="265" y="0"/>
                  </a:lnTo>
                  <a:lnTo>
                    <a:pt x="425" y="88"/>
                  </a:lnTo>
                  <a:lnTo>
                    <a:pt x="461" y="237"/>
                  </a:lnTo>
                  <a:lnTo>
                    <a:pt x="395" y="396"/>
                  </a:lnTo>
                  <a:lnTo>
                    <a:pt x="254" y="453"/>
                  </a:lnTo>
                  <a:lnTo>
                    <a:pt x="120" y="430"/>
                  </a:lnTo>
                  <a:lnTo>
                    <a:pt x="26" y="338"/>
                  </a:lnTo>
                  <a:lnTo>
                    <a:pt x="26" y="338"/>
                  </a:lnTo>
                  <a:close/>
                </a:path>
              </a:pathLst>
            </a:custGeom>
            <a:solidFill>
              <a:srgbClr val="C276C2"/>
            </a:solidFill>
            <a:ln w="9525">
              <a:noFill/>
              <a:round/>
            </a:ln>
          </p:spPr>
          <p:txBody>
            <a:bodyPr/>
            <a:lstStyle/>
            <a:p>
              <a:endParaRPr lang="en-US"/>
            </a:p>
          </p:txBody>
        </p:sp>
        <p:sp>
          <p:nvSpPr>
            <p:cNvPr id="356511" name="Freeform 159"/>
            <p:cNvSpPr/>
            <p:nvPr/>
          </p:nvSpPr>
          <p:spPr bwMode="auto">
            <a:xfrm>
              <a:off x="4409" y="2932"/>
              <a:ext cx="145" cy="220"/>
            </a:xfrm>
            <a:custGeom>
              <a:avLst/>
              <a:gdLst/>
              <a:ahLst/>
              <a:cxnLst>
                <a:cxn ang="0">
                  <a:pos x="228" y="7"/>
                </a:cxn>
                <a:cxn ang="0">
                  <a:pos x="270" y="26"/>
                </a:cxn>
                <a:cxn ang="0">
                  <a:pos x="281" y="46"/>
                </a:cxn>
                <a:cxn ang="0">
                  <a:pos x="243" y="46"/>
                </a:cxn>
                <a:cxn ang="0">
                  <a:pos x="201" y="39"/>
                </a:cxn>
                <a:cxn ang="0">
                  <a:pos x="203" y="60"/>
                </a:cxn>
                <a:cxn ang="0">
                  <a:pos x="237" y="72"/>
                </a:cxn>
                <a:cxn ang="0">
                  <a:pos x="256" y="89"/>
                </a:cxn>
                <a:cxn ang="0">
                  <a:pos x="219" y="87"/>
                </a:cxn>
                <a:cxn ang="0">
                  <a:pos x="171" y="80"/>
                </a:cxn>
                <a:cxn ang="0">
                  <a:pos x="141" y="78"/>
                </a:cxn>
                <a:cxn ang="0">
                  <a:pos x="166" y="94"/>
                </a:cxn>
                <a:cxn ang="0">
                  <a:pos x="204" y="101"/>
                </a:cxn>
                <a:cxn ang="0">
                  <a:pos x="212" y="117"/>
                </a:cxn>
                <a:cxn ang="0">
                  <a:pos x="170" y="118"/>
                </a:cxn>
                <a:cxn ang="0">
                  <a:pos x="124" y="118"/>
                </a:cxn>
                <a:cxn ang="0">
                  <a:pos x="109" y="125"/>
                </a:cxn>
                <a:cxn ang="0">
                  <a:pos x="149" y="133"/>
                </a:cxn>
                <a:cxn ang="0">
                  <a:pos x="188" y="147"/>
                </a:cxn>
                <a:cxn ang="0">
                  <a:pos x="173" y="165"/>
                </a:cxn>
                <a:cxn ang="0">
                  <a:pos x="128" y="160"/>
                </a:cxn>
                <a:cxn ang="0">
                  <a:pos x="93" y="154"/>
                </a:cxn>
                <a:cxn ang="0">
                  <a:pos x="106" y="167"/>
                </a:cxn>
                <a:cxn ang="0">
                  <a:pos x="142" y="182"/>
                </a:cxn>
                <a:cxn ang="0">
                  <a:pos x="164" y="202"/>
                </a:cxn>
                <a:cxn ang="0">
                  <a:pos x="125" y="199"/>
                </a:cxn>
                <a:cxn ang="0">
                  <a:pos x="87" y="196"/>
                </a:cxn>
                <a:cxn ang="0">
                  <a:pos x="91" y="213"/>
                </a:cxn>
                <a:cxn ang="0">
                  <a:pos x="128" y="226"/>
                </a:cxn>
                <a:cxn ang="0">
                  <a:pos x="164" y="245"/>
                </a:cxn>
                <a:cxn ang="0">
                  <a:pos x="131" y="249"/>
                </a:cxn>
                <a:cxn ang="0">
                  <a:pos x="97" y="248"/>
                </a:cxn>
                <a:cxn ang="0">
                  <a:pos x="99" y="262"/>
                </a:cxn>
                <a:cxn ang="0">
                  <a:pos x="136" y="273"/>
                </a:cxn>
                <a:cxn ang="0">
                  <a:pos x="157" y="294"/>
                </a:cxn>
                <a:cxn ang="0">
                  <a:pos x="120" y="293"/>
                </a:cxn>
                <a:cxn ang="0">
                  <a:pos x="80" y="289"/>
                </a:cxn>
                <a:cxn ang="0">
                  <a:pos x="106" y="301"/>
                </a:cxn>
                <a:cxn ang="0">
                  <a:pos x="145" y="312"/>
                </a:cxn>
                <a:cxn ang="0">
                  <a:pos x="152" y="329"/>
                </a:cxn>
                <a:cxn ang="0">
                  <a:pos x="100" y="322"/>
                </a:cxn>
                <a:cxn ang="0">
                  <a:pos x="126" y="339"/>
                </a:cxn>
                <a:cxn ang="0">
                  <a:pos x="168" y="348"/>
                </a:cxn>
                <a:cxn ang="0">
                  <a:pos x="191" y="360"/>
                </a:cxn>
                <a:cxn ang="0">
                  <a:pos x="146" y="361"/>
                </a:cxn>
                <a:cxn ang="0">
                  <a:pos x="131" y="372"/>
                </a:cxn>
                <a:cxn ang="0">
                  <a:pos x="168" y="380"/>
                </a:cxn>
                <a:cxn ang="0">
                  <a:pos x="214" y="389"/>
                </a:cxn>
                <a:cxn ang="0">
                  <a:pos x="225" y="397"/>
                </a:cxn>
                <a:cxn ang="0">
                  <a:pos x="190" y="396"/>
                </a:cxn>
                <a:cxn ang="0">
                  <a:pos x="155" y="393"/>
                </a:cxn>
                <a:cxn ang="0">
                  <a:pos x="182" y="405"/>
                </a:cxn>
                <a:cxn ang="0">
                  <a:pos x="225" y="411"/>
                </a:cxn>
                <a:cxn ang="0">
                  <a:pos x="251" y="418"/>
                </a:cxn>
                <a:cxn ang="0">
                  <a:pos x="160" y="432"/>
                </a:cxn>
                <a:cxn ang="0">
                  <a:pos x="205" y="0"/>
                </a:cxn>
              </a:cxnLst>
              <a:rect l="0" t="0" r="r" b="b"/>
              <a:pathLst>
                <a:path w="288" h="442">
                  <a:moveTo>
                    <a:pt x="205" y="0"/>
                  </a:moveTo>
                  <a:lnTo>
                    <a:pt x="209" y="0"/>
                  </a:lnTo>
                  <a:lnTo>
                    <a:pt x="214" y="1"/>
                  </a:lnTo>
                  <a:lnTo>
                    <a:pt x="221" y="5"/>
                  </a:lnTo>
                  <a:lnTo>
                    <a:pt x="228" y="7"/>
                  </a:lnTo>
                  <a:lnTo>
                    <a:pt x="236" y="11"/>
                  </a:lnTo>
                  <a:lnTo>
                    <a:pt x="245" y="14"/>
                  </a:lnTo>
                  <a:lnTo>
                    <a:pt x="254" y="19"/>
                  </a:lnTo>
                  <a:lnTo>
                    <a:pt x="261" y="22"/>
                  </a:lnTo>
                  <a:lnTo>
                    <a:pt x="270" y="26"/>
                  </a:lnTo>
                  <a:lnTo>
                    <a:pt x="277" y="29"/>
                  </a:lnTo>
                  <a:lnTo>
                    <a:pt x="283" y="34"/>
                  </a:lnTo>
                  <a:lnTo>
                    <a:pt x="288" y="40"/>
                  </a:lnTo>
                  <a:lnTo>
                    <a:pt x="287" y="46"/>
                  </a:lnTo>
                  <a:lnTo>
                    <a:pt x="281" y="46"/>
                  </a:lnTo>
                  <a:lnTo>
                    <a:pt x="275" y="47"/>
                  </a:lnTo>
                  <a:lnTo>
                    <a:pt x="267" y="47"/>
                  </a:lnTo>
                  <a:lnTo>
                    <a:pt x="260" y="48"/>
                  </a:lnTo>
                  <a:lnTo>
                    <a:pt x="251" y="46"/>
                  </a:lnTo>
                  <a:lnTo>
                    <a:pt x="243" y="46"/>
                  </a:lnTo>
                  <a:lnTo>
                    <a:pt x="233" y="43"/>
                  </a:lnTo>
                  <a:lnTo>
                    <a:pt x="225" y="43"/>
                  </a:lnTo>
                  <a:lnTo>
                    <a:pt x="216" y="41"/>
                  </a:lnTo>
                  <a:lnTo>
                    <a:pt x="208" y="40"/>
                  </a:lnTo>
                  <a:lnTo>
                    <a:pt x="201" y="39"/>
                  </a:lnTo>
                  <a:lnTo>
                    <a:pt x="195" y="39"/>
                  </a:lnTo>
                  <a:lnTo>
                    <a:pt x="187" y="40"/>
                  </a:lnTo>
                  <a:lnTo>
                    <a:pt x="187" y="46"/>
                  </a:lnTo>
                  <a:lnTo>
                    <a:pt x="192" y="53"/>
                  </a:lnTo>
                  <a:lnTo>
                    <a:pt x="203" y="60"/>
                  </a:lnTo>
                  <a:lnTo>
                    <a:pt x="210" y="62"/>
                  </a:lnTo>
                  <a:lnTo>
                    <a:pt x="217" y="65"/>
                  </a:lnTo>
                  <a:lnTo>
                    <a:pt x="224" y="68"/>
                  </a:lnTo>
                  <a:lnTo>
                    <a:pt x="231" y="71"/>
                  </a:lnTo>
                  <a:lnTo>
                    <a:pt x="237" y="72"/>
                  </a:lnTo>
                  <a:lnTo>
                    <a:pt x="244" y="76"/>
                  </a:lnTo>
                  <a:lnTo>
                    <a:pt x="249" y="77"/>
                  </a:lnTo>
                  <a:lnTo>
                    <a:pt x="253" y="81"/>
                  </a:lnTo>
                  <a:lnTo>
                    <a:pt x="258" y="84"/>
                  </a:lnTo>
                  <a:lnTo>
                    <a:pt x="256" y="89"/>
                  </a:lnTo>
                  <a:lnTo>
                    <a:pt x="250" y="89"/>
                  </a:lnTo>
                  <a:lnTo>
                    <a:pt x="244" y="90"/>
                  </a:lnTo>
                  <a:lnTo>
                    <a:pt x="236" y="89"/>
                  </a:lnTo>
                  <a:lnTo>
                    <a:pt x="229" y="89"/>
                  </a:lnTo>
                  <a:lnTo>
                    <a:pt x="219" y="87"/>
                  </a:lnTo>
                  <a:lnTo>
                    <a:pt x="210" y="85"/>
                  </a:lnTo>
                  <a:lnTo>
                    <a:pt x="201" y="84"/>
                  </a:lnTo>
                  <a:lnTo>
                    <a:pt x="191" y="83"/>
                  </a:lnTo>
                  <a:lnTo>
                    <a:pt x="181" y="81"/>
                  </a:lnTo>
                  <a:lnTo>
                    <a:pt x="171" y="80"/>
                  </a:lnTo>
                  <a:lnTo>
                    <a:pt x="163" y="77"/>
                  </a:lnTo>
                  <a:lnTo>
                    <a:pt x="156" y="77"/>
                  </a:lnTo>
                  <a:lnTo>
                    <a:pt x="149" y="77"/>
                  </a:lnTo>
                  <a:lnTo>
                    <a:pt x="145" y="77"/>
                  </a:lnTo>
                  <a:lnTo>
                    <a:pt x="141" y="78"/>
                  </a:lnTo>
                  <a:lnTo>
                    <a:pt x="141" y="82"/>
                  </a:lnTo>
                  <a:lnTo>
                    <a:pt x="143" y="87"/>
                  </a:lnTo>
                  <a:lnTo>
                    <a:pt x="153" y="91"/>
                  </a:lnTo>
                  <a:lnTo>
                    <a:pt x="159" y="92"/>
                  </a:lnTo>
                  <a:lnTo>
                    <a:pt x="166" y="94"/>
                  </a:lnTo>
                  <a:lnTo>
                    <a:pt x="173" y="95"/>
                  </a:lnTo>
                  <a:lnTo>
                    <a:pt x="182" y="97"/>
                  </a:lnTo>
                  <a:lnTo>
                    <a:pt x="189" y="98"/>
                  </a:lnTo>
                  <a:lnTo>
                    <a:pt x="197" y="99"/>
                  </a:lnTo>
                  <a:lnTo>
                    <a:pt x="204" y="101"/>
                  </a:lnTo>
                  <a:lnTo>
                    <a:pt x="211" y="103"/>
                  </a:lnTo>
                  <a:lnTo>
                    <a:pt x="219" y="108"/>
                  </a:lnTo>
                  <a:lnTo>
                    <a:pt x="221" y="113"/>
                  </a:lnTo>
                  <a:lnTo>
                    <a:pt x="217" y="115"/>
                  </a:lnTo>
                  <a:lnTo>
                    <a:pt x="212" y="117"/>
                  </a:lnTo>
                  <a:lnTo>
                    <a:pt x="205" y="117"/>
                  </a:lnTo>
                  <a:lnTo>
                    <a:pt x="198" y="118"/>
                  </a:lnTo>
                  <a:lnTo>
                    <a:pt x="189" y="118"/>
                  </a:lnTo>
                  <a:lnTo>
                    <a:pt x="180" y="118"/>
                  </a:lnTo>
                  <a:lnTo>
                    <a:pt x="170" y="118"/>
                  </a:lnTo>
                  <a:lnTo>
                    <a:pt x="161" y="118"/>
                  </a:lnTo>
                  <a:lnTo>
                    <a:pt x="150" y="117"/>
                  </a:lnTo>
                  <a:lnTo>
                    <a:pt x="140" y="117"/>
                  </a:lnTo>
                  <a:lnTo>
                    <a:pt x="131" y="117"/>
                  </a:lnTo>
                  <a:lnTo>
                    <a:pt x="124" y="118"/>
                  </a:lnTo>
                  <a:lnTo>
                    <a:pt x="117" y="118"/>
                  </a:lnTo>
                  <a:lnTo>
                    <a:pt x="112" y="118"/>
                  </a:lnTo>
                  <a:lnTo>
                    <a:pt x="107" y="119"/>
                  </a:lnTo>
                  <a:lnTo>
                    <a:pt x="107" y="123"/>
                  </a:lnTo>
                  <a:lnTo>
                    <a:pt x="109" y="125"/>
                  </a:lnTo>
                  <a:lnTo>
                    <a:pt x="120" y="127"/>
                  </a:lnTo>
                  <a:lnTo>
                    <a:pt x="126" y="129"/>
                  </a:lnTo>
                  <a:lnTo>
                    <a:pt x="133" y="130"/>
                  </a:lnTo>
                  <a:lnTo>
                    <a:pt x="141" y="131"/>
                  </a:lnTo>
                  <a:lnTo>
                    <a:pt x="149" y="133"/>
                  </a:lnTo>
                  <a:lnTo>
                    <a:pt x="156" y="134"/>
                  </a:lnTo>
                  <a:lnTo>
                    <a:pt x="164" y="137"/>
                  </a:lnTo>
                  <a:lnTo>
                    <a:pt x="171" y="138"/>
                  </a:lnTo>
                  <a:lnTo>
                    <a:pt x="178" y="141"/>
                  </a:lnTo>
                  <a:lnTo>
                    <a:pt x="188" y="147"/>
                  </a:lnTo>
                  <a:lnTo>
                    <a:pt x="191" y="157"/>
                  </a:lnTo>
                  <a:lnTo>
                    <a:pt x="188" y="159"/>
                  </a:lnTo>
                  <a:lnTo>
                    <a:pt x="185" y="162"/>
                  </a:lnTo>
                  <a:lnTo>
                    <a:pt x="178" y="164"/>
                  </a:lnTo>
                  <a:lnTo>
                    <a:pt x="173" y="165"/>
                  </a:lnTo>
                  <a:lnTo>
                    <a:pt x="164" y="164"/>
                  </a:lnTo>
                  <a:lnTo>
                    <a:pt x="156" y="164"/>
                  </a:lnTo>
                  <a:lnTo>
                    <a:pt x="147" y="162"/>
                  </a:lnTo>
                  <a:lnTo>
                    <a:pt x="139" y="162"/>
                  </a:lnTo>
                  <a:lnTo>
                    <a:pt x="128" y="160"/>
                  </a:lnTo>
                  <a:lnTo>
                    <a:pt x="120" y="159"/>
                  </a:lnTo>
                  <a:lnTo>
                    <a:pt x="112" y="157"/>
                  </a:lnTo>
                  <a:lnTo>
                    <a:pt x="105" y="157"/>
                  </a:lnTo>
                  <a:lnTo>
                    <a:pt x="98" y="155"/>
                  </a:lnTo>
                  <a:lnTo>
                    <a:pt x="93" y="154"/>
                  </a:lnTo>
                  <a:lnTo>
                    <a:pt x="88" y="154"/>
                  </a:lnTo>
                  <a:lnTo>
                    <a:pt x="88" y="157"/>
                  </a:lnTo>
                  <a:lnTo>
                    <a:pt x="91" y="160"/>
                  </a:lnTo>
                  <a:lnTo>
                    <a:pt x="100" y="165"/>
                  </a:lnTo>
                  <a:lnTo>
                    <a:pt x="106" y="167"/>
                  </a:lnTo>
                  <a:lnTo>
                    <a:pt x="113" y="169"/>
                  </a:lnTo>
                  <a:lnTo>
                    <a:pt x="120" y="173"/>
                  </a:lnTo>
                  <a:lnTo>
                    <a:pt x="128" y="176"/>
                  </a:lnTo>
                  <a:lnTo>
                    <a:pt x="135" y="179"/>
                  </a:lnTo>
                  <a:lnTo>
                    <a:pt x="142" y="182"/>
                  </a:lnTo>
                  <a:lnTo>
                    <a:pt x="148" y="185"/>
                  </a:lnTo>
                  <a:lnTo>
                    <a:pt x="155" y="188"/>
                  </a:lnTo>
                  <a:lnTo>
                    <a:pt x="164" y="194"/>
                  </a:lnTo>
                  <a:lnTo>
                    <a:pt x="169" y="200"/>
                  </a:lnTo>
                  <a:lnTo>
                    <a:pt x="164" y="202"/>
                  </a:lnTo>
                  <a:lnTo>
                    <a:pt x="155" y="202"/>
                  </a:lnTo>
                  <a:lnTo>
                    <a:pt x="147" y="201"/>
                  </a:lnTo>
                  <a:lnTo>
                    <a:pt x="140" y="200"/>
                  </a:lnTo>
                  <a:lnTo>
                    <a:pt x="132" y="199"/>
                  </a:lnTo>
                  <a:lnTo>
                    <a:pt x="125" y="199"/>
                  </a:lnTo>
                  <a:lnTo>
                    <a:pt x="115" y="197"/>
                  </a:lnTo>
                  <a:lnTo>
                    <a:pt x="108" y="196"/>
                  </a:lnTo>
                  <a:lnTo>
                    <a:pt x="100" y="196"/>
                  </a:lnTo>
                  <a:lnTo>
                    <a:pt x="94" y="196"/>
                  </a:lnTo>
                  <a:lnTo>
                    <a:pt x="87" y="196"/>
                  </a:lnTo>
                  <a:lnTo>
                    <a:pt x="83" y="197"/>
                  </a:lnTo>
                  <a:lnTo>
                    <a:pt x="79" y="199"/>
                  </a:lnTo>
                  <a:lnTo>
                    <a:pt x="78" y="202"/>
                  </a:lnTo>
                  <a:lnTo>
                    <a:pt x="80" y="207"/>
                  </a:lnTo>
                  <a:lnTo>
                    <a:pt x="91" y="213"/>
                  </a:lnTo>
                  <a:lnTo>
                    <a:pt x="97" y="215"/>
                  </a:lnTo>
                  <a:lnTo>
                    <a:pt x="104" y="217"/>
                  </a:lnTo>
                  <a:lnTo>
                    <a:pt x="112" y="220"/>
                  </a:lnTo>
                  <a:lnTo>
                    <a:pt x="121" y="223"/>
                  </a:lnTo>
                  <a:lnTo>
                    <a:pt x="128" y="226"/>
                  </a:lnTo>
                  <a:lnTo>
                    <a:pt x="136" y="228"/>
                  </a:lnTo>
                  <a:lnTo>
                    <a:pt x="143" y="230"/>
                  </a:lnTo>
                  <a:lnTo>
                    <a:pt x="152" y="234"/>
                  </a:lnTo>
                  <a:lnTo>
                    <a:pt x="161" y="238"/>
                  </a:lnTo>
                  <a:lnTo>
                    <a:pt x="164" y="245"/>
                  </a:lnTo>
                  <a:lnTo>
                    <a:pt x="160" y="249"/>
                  </a:lnTo>
                  <a:lnTo>
                    <a:pt x="150" y="250"/>
                  </a:lnTo>
                  <a:lnTo>
                    <a:pt x="143" y="249"/>
                  </a:lnTo>
                  <a:lnTo>
                    <a:pt x="138" y="249"/>
                  </a:lnTo>
                  <a:lnTo>
                    <a:pt x="131" y="249"/>
                  </a:lnTo>
                  <a:lnTo>
                    <a:pt x="125" y="249"/>
                  </a:lnTo>
                  <a:lnTo>
                    <a:pt x="117" y="248"/>
                  </a:lnTo>
                  <a:lnTo>
                    <a:pt x="109" y="248"/>
                  </a:lnTo>
                  <a:lnTo>
                    <a:pt x="102" y="248"/>
                  </a:lnTo>
                  <a:lnTo>
                    <a:pt x="97" y="248"/>
                  </a:lnTo>
                  <a:lnTo>
                    <a:pt x="87" y="248"/>
                  </a:lnTo>
                  <a:lnTo>
                    <a:pt x="84" y="252"/>
                  </a:lnTo>
                  <a:lnTo>
                    <a:pt x="85" y="256"/>
                  </a:lnTo>
                  <a:lnTo>
                    <a:pt x="94" y="261"/>
                  </a:lnTo>
                  <a:lnTo>
                    <a:pt x="99" y="262"/>
                  </a:lnTo>
                  <a:lnTo>
                    <a:pt x="106" y="265"/>
                  </a:lnTo>
                  <a:lnTo>
                    <a:pt x="114" y="266"/>
                  </a:lnTo>
                  <a:lnTo>
                    <a:pt x="122" y="270"/>
                  </a:lnTo>
                  <a:lnTo>
                    <a:pt x="129" y="271"/>
                  </a:lnTo>
                  <a:lnTo>
                    <a:pt x="136" y="273"/>
                  </a:lnTo>
                  <a:lnTo>
                    <a:pt x="142" y="276"/>
                  </a:lnTo>
                  <a:lnTo>
                    <a:pt x="149" y="279"/>
                  </a:lnTo>
                  <a:lnTo>
                    <a:pt x="159" y="284"/>
                  </a:lnTo>
                  <a:lnTo>
                    <a:pt x="162" y="291"/>
                  </a:lnTo>
                  <a:lnTo>
                    <a:pt x="157" y="294"/>
                  </a:lnTo>
                  <a:lnTo>
                    <a:pt x="148" y="296"/>
                  </a:lnTo>
                  <a:lnTo>
                    <a:pt x="141" y="294"/>
                  </a:lnTo>
                  <a:lnTo>
                    <a:pt x="135" y="294"/>
                  </a:lnTo>
                  <a:lnTo>
                    <a:pt x="127" y="293"/>
                  </a:lnTo>
                  <a:lnTo>
                    <a:pt x="120" y="293"/>
                  </a:lnTo>
                  <a:lnTo>
                    <a:pt x="112" y="291"/>
                  </a:lnTo>
                  <a:lnTo>
                    <a:pt x="104" y="291"/>
                  </a:lnTo>
                  <a:lnTo>
                    <a:pt x="97" y="290"/>
                  </a:lnTo>
                  <a:lnTo>
                    <a:pt x="91" y="290"/>
                  </a:lnTo>
                  <a:lnTo>
                    <a:pt x="80" y="289"/>
                  </a:lnTo>
                  <a:lnTo>
                    <a:pt x="78" y="291"/>
                  </a:lnTo>
                  <a:lnTo>
                    <a:pt x="81" y="294"/>
                  </a:lnTo>
                  <a:lnTo>
                    <a:pt x="92" y="298"/>
                  </a:lnTo>
                  <a:lnTo>
                    <a:pt x="98" y="299"/>
                  </a:lnTo>
                  <a:lnTo>
                    <a:pt x="106" y="301"/>
                  </a:lnTo>
                  <a:lnTo>
                    <a:pt x="113" y="303"/>
                  </a:lnTo>
                  <a:lnTo>
                    <a:pt x="122" y="306"/>
                  </a:lnTo>
                  <a:lnTo>
                    <a:pt x="129" y="307"/>
                  </a:lnTo>
                  <a:lnTo>
                    <a:pt x="138" y="310"/>
                  </a:lnTo>
                  <a:lnTo>
                    <a:pt x="145" y="312"/>
                  </a:lnTo>
                  <a:lnTo>
                    <a:pt x="152" y="315"/>
                  </a:lnTo>
                  <a:lnTo>
                    <a:pt x="161" y="320"/>
                  </a:lnTo>
                  <a:lnTo>
                    <a:pt x="164" y="327"/>
                  </a:lnTo>
                  <a:lnTo>
                    <a:pt x="160" y="329"/>
                  </a:lnTo>
                  <a:lnTo>
                    <a:pt x="152" y="329"/>
                  </a:lnTo>
                  <a:lnTo>
                    <a:pt x="141" y="327"/>
                  </a:lnTo>
                  <a:lnTo>
                    <a:pt x="129" y="326"/>
                  </a:lnTo>
                  <a:lnTo>
                    <a:pt x="117" y="324"/>
                  </a:lnTo>
                  <a:lnTo>
                    <a:pt x="107" y="322"/>
                  </a:lnTo>
                  <a:lnTo>
                    <a:pt x="100" y="322"/>
                  </a:lnTo>
                  <a:lnTo>
                    <a:pt x="98" y="327"/>
                  </a:lnTo>
                  <a:lnTo>
                    <a:pt x="100" y="331"/>
                  </a:lnTo>
                  <a:lnTo>
                    <a:pt x="111" y="335"/>
                  </a:lnTo>
                  <a:lnTo>
                    <a:pt x="118" y="336"/>
                  </a:lnTo>
                  <a:lnTo>
                    <a:pt x="126" y="339"/>
                  </a:lnTo>
                  <a:lnTo>
                    <a:pt x="134" y="341"/>
                  </a:lnTo>
                  <a:lnTo>
                    <a:pt x="145" y="343"/>
                  </a:lnTo>
                  <a:lnTo>
                    <a:pt x="153" y="345"/>
                  </a:lnTo>
                  <a:lnTo>
                    <a:pt x="161" y="347"/>
                  </a:lnTo>
                  <a:lnTo>
                    <a:pt x="168" y="348"/>
                  </a:lnTo>
                  <a:lnTo>
                    <a:pt x="176" y="352"/>
                  </a:lnTo>
                  <a:lnTo>
                    <a:pt x="182" y="353"/>
                  </a:lnTo>
                  <a:lnTo>
                    <a:pt x="187" y="355"/>
                  </a:lnTo>
                  <a:lnTo>
                    <a:pt x="189" y="356"/>
                  </a:lnTo>
                  <a:lnTo>
                    <a:pt x="191" y="360"/>
                  </a:lnTo>
                  <a:lnTo>
                    <a:pt x="187" y="361"/>
                  </a:lnTo>
                  <a:lnTo>
                    <a:pt x="180" y="362"/>
                  </a:lnTo>
                  <a:lnTo>
                    <a:pt x="169" y="362"/>
                  </a:lnTo>
                  <a:lnTo>
                    <a:pt x="157" y="362"/>
                  </a:lnTo>
                  <a:lnTo>
                    <a:pt x="146" y="361"/>
                  </a:lnTo>
                  <a:lnTo>
                    <a:pt x="136" y="362"/>
                  </a:lnTo>
                  <a:lnTo>
                    <a:pt x="129" y="363"/>
                  </a:lnTo>
                  <a:lnTo>
                    <a:pt x="127" y="368"/>
                  </a:lnTo>
                  <a:lnTo>
                    <a:pt x="127" y="369"/>
                  </a:lnTo>
                  <a:lnTo>
                    <a:pt x="131" y="372"/>
                  </a:lnTo>
                  <a:lnTo>
                    <a:pt x="135" y="373"/>
                  </a:lnTo>
                  <a:lnTo>
                    <a:pt x="142" y="375"/>
                  </a:lnTo>
                  <a:lnTo>
                    <a:pt x="149" y="376"/>
                  </a:lnTo>
                  <a:lnTo>
                    <a:pt x="159" y="379"/>
                  </a:lnTo>
                  <a:lnTo>
                    <a:pt x="168" y="380"/>
                  </a:lnTo>
                  <a:lnTo>
                    <a:pt x="178" y="382"/>
                  </a:lnTo>
                  <a:lnTo>
                    <a:pt x="188" y="383"/>
                  </a:lnTo>
                  <a:lnTo>
                    <a:pt x="197" y="386"/>
                  </a:lnTo>
                  <a:lnTo>
                    <a:pt x="205" y="387"/>
                  </a:lnTo>
                  <a:lnTo>
                    <a:pt x="214" y="389"/>
                  </a:lnTo>
                  <a:lnTo>
                    <a:pt x="219" y="390"/>
                  </a:lnTo>
                  <a:lnTo>
                    <a:pt x="225" y="393"/>
                  </a:lnTo>
                  <a:lnTo>
                    <a:pt x="228" y="394"/>
                  </a:lnTo>
                  <a:lnTo>
                    <a:pt x="230" y="396"/>
                  </a:lnTo>
                  <a:lnTo>
                    <a:pt x="225" y="397"/>
                  </a:lnTo>
                  <a:lnTo>
                    <a:pt x="216" y="398"/>
                  </a:lnTo>
                  <a:lnTo>
                    <a:pt x="209" y="397"/>
                  </a:lnTo>
                  <a:lnTo>
                    <a:pt x="203" y="397"/>
                  </a:lnTo>
                  <a:lnTo>
                    <a:pt x="196" y="396"/>
                  </a:lnTo>
                  <a:lnTo>
                    <a:pt x="190" y="396"/>
                  </a:lnTo>
                  <a:lnTo>
                    <a:pt x="183" y="395"/>
                  </a:lnTo>
                  <a:lnTo>
                    <a:pt x="176" y="394"/>
                  </a:lnTo>
                  <a:lnTo>
                    <a:pt x="169" y="393"/>
                  </a:lnTo>
                  <a:lnTo>
                    <a:pt x="164" y="393"/>
                  </a:lnTo>
                  <a:lnTo>
                    <a:pt x="155" y="393"/>
                  </a:lnTo>
                  <a:lnTo>
                    <a:pt x="153" y="396"/>
                  </a:lnTo>
                  <a:lnTo>
                    <a:pt x="156" y="400"/>
                  </a:lnTo>
                  <a:lnTo>
                    <a:pt x="167" y="403"/>
                  </a:lnTo>
                  <a:lnTo>
                    <a:pt x="174" y="404"/>
                  </a:lnTo>
                  <a:lnTo>
                    <a:pt x="182" y="405"/>
                  </a:lnTo>
                  <a:lnTo>
                    <a:pt x="190" y="407"/>
                  </a:lnTo>
                  <a:lnTo>
                    <a:pt x="200" y="409"/>
                  </a:lnTo>
                  <a:lnTo>
                    <a:pt x="208" y="409"/>
                  </a:lnTo>
                  <a:lnTo>
                    <a:pt x="217" y="410"/>
                  </a:lnTo>
                  <a:lnTo>
                    <a:pt x="225" y="411"/>
                  </a:lnTo>
                  <a:lnTo>
                    <a:pt x="233" y="412"/>
                  </a:lnTo>
                  <a:lnTo>
                    <a:pt x="239" y="414"/>
                  </a:lnTo>
                  <a:lnTo>
                    <a:pt x="245" y="415"/>
                  </a:lnTo>
                  <a:lnTo>
                    <a:pt x="247" y="416"/>
                  </a:lnTo>
                  <a:lnTo>
                    <a:pt x="251" y="418"/>
                  </a:lnTo>
                  <a:lnTo>
                    <a:pt x="252" y="424"/>
                  </a:lnTo>
                  <a:lnTo>
                    <a:pt x="250" y="432"/>
                  </a:lnTo>
                  <a:lnTo>
                    <a:pt x="247" y="438"/>
                  </a:lnTo>
                  <a:lnTo>
                    <a:pt x="246" y="442"/>
                  </a:lnTo>
                  <a:lnTo>
                    <a:pt x="160" y="432"/>
                  </a:lnTo>
                  <a:lnTo>
                    <a:pt x="52" y="366"/>
                  </a:lnTo>
                  <a:lnTo>
                    <a:pt x="0" y="264"/>
                  </a:lnTo>
                  <a:lnTo>
                    <a:pt x="21" y="101"/>
                  </a:lnTo>
                  <a:lnTo>
                    <a:pt x="102" y="12"/>
                  </a:lnTo>
                  <a:lnTo>
                    <a:pt x="205" y="0"/>
                  </a:lnTo>
                  <a:lnTo>
                    <a:pt x="205" y="0"/>
                  </a:lnTo>
                  <a:close/>
                </a:path>
              </a:pathLst>
            </a:custGeom>
            <a:solidFill>
              <a:srgbClr val="A33DA3"/>
            </a:solidFill>
            <a:ln w="9525">
              <a:noFill/>
              <a:round/>
            </a:ln>
          </p:spPr>
          <p:txBody>
            <a:bodyPr/>
            <a:lstStyle/>
            <a:p>
              <a:endParaRPr lang="en-US"/>
            </a:p>
          </p:txBody>
        </p:sp>
        <p:sp>
          <p:nvSpPr>
            <p:cNvPr id="356512" name="Freeform 160"/>
            <p:cNvSpPr/>
            <p:nvPr/>
          </p:nvSpPr>
          <p:spPr bwMode="auto">
            <a:xfrm>
              <a:off x="4388" y="2927"/>
              <a:ext cx="143" cy="221"/>
            </a:xfrm>
            <a:custGeom>
              <a:avLst/>
              <a:gdLst/>
              <a:ahLst/>
              <a:cxnLst>
                <a:cxn ang="0">
                  <a:pos x="226" y="7"/>
                </a:cxn>
                <a:cxn ang="0">
                  <a:pos x="267" y="25"/>
                </a:cxn>
                <a:cxn ang="0">
                  <a:pos x="278" y="48"/>
                </a:cxn>
                <a:cxn ang="0">
                  <a:pos x="240" y="46"/>
                </a:cxn>
                <a:cxn ang="0">
                  <a:pos x="198" y="39"/>
                </a:cxn>
                <a:cxn ang="0">
                  <a:pos x="202" y="62"/>
                </a:cxn>
                <a:cxn ang="0">
                  <a:pos x="234" y="74"/>
                </a:cxn>
                <a:cxn ang="0">
                  <a:pos x="252" y="91"/>
                </a:cxn>
                <a:cxn ang="0">
                  <a:pos x="216" y="89"/>
                </a:cxn>
                <a:cxn ang="0">
                  <a:pos x="169" y="81"/>
                </a:cxn>
                <a:cxn ang="0">
                  <a:pos x="139" y="80"/>
                </a:cxn>
                <a:cxn ang="0">
                  <a:pos x="163" y="96"/>
                </a:cxn>
                <a:cxn ang="0">
                  <a:pos x="202" y="103"/>
                </a:cxn>
                <a:cxn ang="0">
                  <a:pos x="210" y="119"/>
                </a:cxn>
                <a:cxn ang="0">
                  <a:pos x="168" y="120"/>
                </a:cxn>
                <a:cxn ang="0">
                  <a:pos x="122" y="120"/>
                </a:cxn>
                <a:cxn ang="0">
                  <a:pos x="108" y="127"/>
                </a:cxn>
                <a:cxn ang="0">
                  <a:pos x="147" y="135"/>
                </a:cxn>
                <a:cxn ang="0">
                  <a:pos x="185" y="149"/>
                </a:cxn>
                <a:cxn ang="0">
                  <a:pos x="170" y="166"/>
                </a:cxn>
                <a:cxn ang="0">
                  <a:pos x="126" y="161"/>
                </a:cxn>
                <a:cxn ang="0">
                  <a:pos x="91" y="155"/>
                </a:cxn>
                <a:cxn ang="0">
                  <a:pos x="104" y="168"/>
                </a:cxn>
                <a:cxn ang="0">
                  <a:pos x="142" y="183"/>
                </a:cxn>
                <a:cxn ang="0">
                  <a:pos x="163" y="204"/>
                </a:cxn>
                <a:cxn ang="0">
                  <a:pos x="122" y="201"/>
                </a:cxn>
                <a:cxn ang="0">
                  <a:pos x="80" y="199"/>
                </a:cxn>
                <a:cxn ang="0">
                  <a:pos x="100" y="219"/>
                </a:cxn>
                <a:cxn ang="0">
                  <a:pos x="140" y="232"/>
                </a:cxn>
                <a:cxn ang="0">
                  <a:pos x="147" y="251"/>
                </a:cxn>
                <a:cxn ang="0">
                  <a:pos x="114" y="247"/>
                </a:cxn>
                <a:cxn ang="0">
                  <a:pos x="83" y="254"/>
                </a:cxn>
                <a:cxn ang="0">
                  <a:pos x="111" y="267"/>
                </a:cxn>
                <a:cxn ang="0">
                  <a:pos x="147" y="280"/>
                </a:cxn>
                <a:cxn ang="0">
                  <a:pos x="139" y="295"/>
                </a:cxn>
                <a:cxn ang="0">
                  <a:pos x="100" y="292"/>
                </a:cxn>
                <a:cxn ang="0">
                  <a:pos x="80" y="296"/>
                </a:cxn>
                <a:cxn ang="0">
                  <a:pos x="120" y="308"/>
                </a:cxn>
                <a:cxn ang="0">
                  <a:pos x="157" y="321"/>
                </a:cxn>
                <a:cxn ang="0">
                  <a:pos x="128" y="326"/>
                </a:cxn>
                <a:cxn ang="0">
                  <a:pos x="97" y="333"/>
                </a:cxn>
                <a:cxn ang="0">
                  <a:pos x="141" y="345"/>
                </a:cxn>
                <a:cxn ang="0">
                  <a:pos x="178" y="354"/>
                </a:cxn>
                <a:cxn ang="0">
                  <a:pos x="176" y="363"/>
                </a:cxn>
                <a:cxn ang="0">
                  <a:pos x="125" y="364"/>
                </a:cxn>
                <a:cxn ang="0">
                  <a:pos x="137" y="376"/>
                </a:cxn>
                <a:cxn ang="0">
                  <a:pos x="183" y="384"/>
                </a:cxn>
                <a:cxn ang="0">
                  <a:pos x="220" y="392"/>
                </a:cxn>
                <a:cxn ang="0">
                  <a:pos x="206" y="397"/>
                </a:cxn>
                <a:cxn ang="0">
                  <a:pos x="173" y="395"/>
                </a:cxn>
                <a:cxn ang="0">
                  <a:pos x="153" y="400"/>
                </a:cxn>
                <a:cxn ang="0">
                  <a:pos x="197" y="409"/>
                </a:cxn>
                <a:cxn ang="0">
                  <a:pos x="237" y="413"/>
                </a:cxn>
                <a:cxn ang="0">
                  <a:pos x="249" y="433"/>
                </a:cxn>
                <a:cxn ang="0">
                  <a:pos x="0" y="266"/>
                </a:cxn>
              </a:cxnLst>
              <a:rect l="0" t="0" r="r" b="b"/>
              <a:pathLst>
                <a:path w="286" h="441">
                  <a:moveTo>
                    <a:pt x="204" y="0"/>
                  </a:moveTo>
                  <a:lnTo>
                    <a:pt x="208" y="0"/>
                  </a:lnTo>
                  <a:lnTo>
                    <a:pt x="212" y="1"/>
                  </a:lnTo>
                  <a:lnTo>
                    <a:pt x="219" y="4"/>
                  </a:lnTo>
                  <a:lnTo>
                    <a:pt x="226" y="7"/>
                  </a:lnTo>
                  <a:lnTo>
                    <a:pt x="234" y="10"/>
                  </a:lnTo>
                  <a:lnTo>
                    <a:pt x="243" y="14"/>
                  </a:lnTo>
                  <a:lnTo>
                    <a:pt x="252" y="18"/>
                  </a:lnTo>
                  <a:lnTo>
                    <a:pt x="259" y="22"/>
                  </a:lnTo>
                  <a:lnTo>
                    <a:pt x="267" y="25"/>
                  </a:lnTo>
                  <a:lnTo>
                    <a:pt x="274" y="30"/>
                  </a:lnTo>
                  <a:lnTo>
                    <a:pt x="280" y="35"/>
                  </a:lnTo>
                  <a:lnTo>
                    <a:pt x="286" y="41"/>
                  </a:lnTo>
                  <a:lnTo>
                    <a:pt x="284" y="48"/>
                  </a:lnTo>
                  <a:lnTo>
                    <a:pt x="278" y="48"/>
                  </a:lnTo>
                  <a:lnTo>
                    <a:pt x="272" y="49"/>
                  </a:lnTo>
                  <a:lnTo>
                    <a:pt x="265" y="49"/>
                  </a:lnTo>
                  <a:lnTo>
                    <a:pt x="258" y="49"/>
                  </a:lnTo>
                  <a:lnTo>
                    <a:pt x="249" y="46"/>
                  </a:lnTo>
                  <a:lnTo>
                    <a:pt x="240" y="46"/>
                  </a:lnTo>
                  <a:lnTo>
                    <a:pt x="231" y="44"/>
                  </a:lnTo>
                  <a:lnTo>
                    <a:pt x="223" y="44"/>
                  </a:lnTo>
                  <a:lnTo>
                    <a:pt x="213" y="42"/>
                  </a:lnTo>
                  <a:lnTo>
                    <a:pt x="206" y="41"/>
                  </a:lnTo>
                  <a:lnTo>
                    <a:pt x="198" y="39"/>
                  </a:lnTo>
                  <a:lnTo>
                    <a:pt x="194" y="39"/>
                  </a:lnTo>
                  <a:lnTo>
                    <a:pt x="185" y="41"/>
                  </a:lnTo>
                  <a:lnTo>
                    <a:pt x="185" y="48"/>
                  </a:lnTo>
                  <a:lnTo>
                    <a:pt x="191" y="55"/>
                  </a:lnTo>
                  <a:lnTo>
                    <a:pt x="202" y="62"/>
                  </a:lnTo>
                  <a:lnTo>
                    <a:pt x="208" y="64"/>
                  </a:lnTo>
                  <a:lnTo>
                    <a:pt x="215" y="67"/>
                  </a:lnTo>
                  <a:lnTo>
                    <a:pt x="222" y="70"/>
                  </a:lnTo>
                  <a:lnTo>
                    <a:pt x="229" y="73"/>
                  </a:lnTo>
                  <a:lnTo>
                    <a:pt x="234" y="74"/>
                  </a:lnTo>
                  <a:lnTo>
                    <a:pt x="242" y="78"/>
                  </a:lnTo>
                  <a:lnTo>
                    <a:pt x="246" y="79"/>
                  </a:lnTo>
                  <a:lnTo>
                    <a:pt x="251" y="83"/>
                  </a:lnTo>
                  <a:lnTo>
                    <a:pt x="254" y="86"/>
                  </a:lnTo>
                  <a:lnTo>
                    <a:pt x="252" y="91"/>
                  </a:lnTo>
                  <a:lnTo>
                    <a:pt x="246" y="91"/>
                  </a:lnTo>
                  <a:lnTo>
                    <a:pt x="240" y="92"/>
                  </a:lnTo>
                  <a:lnTo>
                    <a:pt x="232" y="91"/>
                  </a:lnTo>
                  <a:lnTo>
                    <a:pt x="225" y="91"/>
                  </a:lnTo>
                  <a:lnTo>
                    <a:pt x="216" y="89"/>
                  </a:lnTo>
                  <a:lnTo>
                    <a:pt x="206" y="87"/>
                  </a:lnTo>
                  <a:lnTo>
                    <a:pt x="197" y="86"/>
                  </a:lnTo>
                  <a:lnTo>
                    <a:pt x="188" y="85"/>
                  </a:lnTo>
                  <a:lnTo>
                    <a:pt x="177" y="83"/>
                  </a:lnTo>
                  <a:lnTo>
                    <a:pt x="169" y="81"/>
                  </a:lnTo>
                  <a:lnTo>
                    <a:pt x="161" y="79"/>
                  </a:lnTo>
                  <a:lnTo>
                    <a:pt x="154" y="79"/>
                  </a:lnTo>
                  <a:lnTo>
                    <a:pt x="147" y="79"/>
                  </a:lnTo>
                  <a:lnTo>
                    <a:pt x="142" y="79"/>
                  </a:lnTo>
                  <a:lnTo>
                    <a:pt x="139" y="80"/>
                  </a:lnTo>
                  <a:lnTo>
                    <a:pt x="137" y="84"/>
                  </a:lnTo>
                  <a:lnTo>
                    <a:pt x="140" y="87"/>
                  </a:lnTo>
                  <a:lnTo>
                    <a:pt x="149" y="92"/>
                  </a:lnTo>
                  <a:lnTo>
                    <a:pt x="155" y="93"/>
                  </a:lnTo>
                  <a:lnTo>
                    <a:pt x="163" y="96"/>
                  </a:lnTo>
                  <a:lnTo>
                    <a:pt x="170" y="97"/>
                  </a:lnTo>
                  <a:lnTo>
                    <a:pt x="180" y="99"/>
                  </a:lnTo>
                  <a:lnTo>
                    <a:pt x="187" y="99"/>
                  </a:lnTo>
                  <a:lnTo>
                    <a:pt x="195" y="101"/>
                  </a:lnTo>
                  <a:lnTo>
                    <a:pt x="202" y="103"/>
                  </a:lnTo>
                  <a:lnTo>
                    <a:pt x="209" y="105"/>
                  </a:lnTo>
                  <a:lnTo>
                    <a:pt x="217" y="108"/>
                  </a:lnTo>
                  <a:lnTo>
                    <a:pt x="219" y="115"/>
                  </a:lnTo>
                  <a:lnTo>
                    <a:pt x="215" y="117"/>
                  </a:lnTo>
                  <a:lnTo>
                    <a:pt x="210" y="119"/>
                  </a:lnTo>
                  <a:lnTo>
                    <a:pt x="203" y="119"/>
                  </a:lnTo>
                  <a:lnTo>
                    <a:pt x="196" y="120"/>
                  </a:lnTo>
                  <a:lnTo>
                    <a:pt x="187" y="120"/>
                  </a:lnTo>
                  <a:lnTo>
                    <a:pt x="177" y="120"/>
                  </a:lnTo>
                  <a:lnTo>
                    <a:pt x="168" y="120"/>
                  </a:lnTo>
                  <a:lnTo>
                    <a:pt x="159" y="120"/>
                  </a:lnTo>
                  <a:lnTo>
                    <a:pt x="148" y="119"/>
                  </a:lnTo>
                  <a:lnTo>
                    <a:pt x="139" y="119"/>
                  </a:lnTo>
                  <a:lnTo>
                    <a:pt x="129" y="119"/>
                  </a:lnTo>
                  <a:lnTo>
                    <a:pt x="122" y="120"/>
                  </a:lnTo>
                  <a:lnTo>
                    <a:pt x="115" y="120"/>
                  </a:lnTo>
                  <a:lnTo>
                    <a:pt x="111" y="120"/>
                  </a:lnTo>
                  <a:lnTo>
                    <a:pt x="106" y="121"/>
                  </a:lnTo>
                  <a:lnTo>
                    <a:pt x="106" y="125"/>
                  </a:lnTo>
                  <a:lnTo>
                    <a:pt x="108" y="127"/>
                  </a:lnTo>
                  <a:lnTo>
                    <a:pt x="118" y="129"/>
                  </a:lnTo>
                  <a:lnTo>
                    <a:pt x="123" y="131"/>
                  </a:lnTo>
                  <a:lnTo>
                    <a:pt x="130" y="132"/>
                  </a:lnTo>
                  <a:lnTo>
                    <a:pt x="139" y="133"/>
                  </a:lnTo>
                  <a:lnTo>
                    <a:pt x="147" y="135"/>
                  </a:lnTo>
                  <a:lnTo>
                    <a:pt x="154" y="136"/>
                  </a:lnTo>
                  <a:lnTo>
                    <a:pt x="162" y="139"/>
                  </a:lnTo>
                  <a:lnTo>
                    <a:pt x="169" y="140"/>
                  </a:lnTo>
                  <a:lnTo>
                    <a:pt x="176" y="143"/>
                  </a:lnTo>
                  <a:lnTo>
                    <a:pt x="185" y="149"/>
                  </a:lnTo>
                  <a:lnTo>
                    <a:pt x="188" y="159"/>
                  </a:lnTo>
                  <a:lnTo>
                    <a:pt x="184" y="161"/>
                  </a:lnTo>
                  <a:lnTo>
                    <a:pt x="182" y="163"/>
                  </a:lnTo>
                  <a:lnTo>
                    <a:pt x="176" y="164"/>
                  </a:lnTo>
                  <a:lnTo>
                    <a:pt x="170" y="166"/>
                  </a:lnTo>
                  <a:lnTo>
                    <a:pt x="162" y="164"/>
                  </a:lnTo>
                  <a:lnTo>
                    <a:pt x="154" y="164"/>
                  </a:lnTo>
                  <a:lnTo>
                    <a:pt x="144" y="163"/>
                  </a:lnTo>
                  <a:lnTo>
                    <a:pt x="136" y="163"/>
                  </a:lnTo>
                  <a:lnTo>
                    <a:pt x="126" y="161"/>
                  </a:lnTo>
                  <a:lnTo>
                    <a:pt x="118" y="159"/>
                  </a:lnTo>
                  <a:lnTo>
                    <a:pt x="109" y="156"/>
                  </a:lnTo>
                  <a:lnTo>
                    <a:pt x="102" y="156"/>
                  </a:lnTo>
                  <a:lnTo>
                    <a:pt x="95" y="155"/>
                  </a:lnTo>
                  <a:lnTo>
                    <a:pt x="91" y="155"/>
                  </a:lnTo>
                  <a:lnTo>
                    <a:pt x="87" y="155"/>
                  </a:lnTo>
                  <a:lnTo>
                    <a:pt x="87" y="159"/>
                  </a:lnTo>
                  <a:lnTo>
                    <a:pt x="88" y="161"/>
                  </a:lnTo>
                  <a:lnTo>
                    <a:pt x="98" y="166"/>
                  </a:lnTo>
                  <a:lnTo>
                    <a:pt x="104" y="168"/>
                  </a:lnTo>
                  <a:lnTo>
                    <a:pt x="111" y="170"/>
                  </a:lnTo>
                  <a:lnTo>
                    <a:pt x="119" y="174"/>
                  </a:lnTo>
                  <a:lnTo>
                    <a:pt x="127" y="177"/>
                  </a:lnTo>
                  <a:lnTo>
                    <a:pt x="134" y="180"/>
                  </a:lnTo>
                  <a:lnTo>
                    <a:pt x="142" y="183"/>
                  </a:lnTo>
                  <a:lnTo>
                    <a:pt x="148" y="185"/>
                  </a:lnTo>
                  <a:lnTo>
                    <a:pt x="155" y="189"/>
                  </a:lnTo>
                  <a:lnTo>
                    <a:pt x="164" y="195"/>
                  </a:lnTo>
                  <a:lnTo>
                    <a:pt x="169" y="202"/>
                  </a:lnTo>
                  <a:lnTo>
                    <a:pt x="163" y="204"/>
                  </a:lnTo>
                  <a:lnTo>
                    <a:pt x="153" y="204"/>
                  </a:lnTo>
                  <a:lnTo>
                    <a:pt x="144" y="203"/>
                  </a:lnTo>
                  <a:lnTo>
                    <a:pt x="137" y="202"/>
                  </a:lnTo>
                  <a:lnTo>
                    <a:pt x="129" y="201"/>
                  </a:lnTo>
                  <a:lnTo>
                    <a:pt x="122" y="201"/>
                  </a:lnTo>
                  <a:lnTo>
                    <a:pt x="113" y="199"/>
                  </a:lnTo>
                  <a:lnTo>
                    <a:pt x="105" y="198"/>
                  </a:lnTo>
                  <a:lnTo>
                    <a:pt x="98" y="198"/>
                  </a:lnTo>
                  <a:lnTo>
                    <a:pt x="91" y="198"/>
                  </a:lnTo>
                  <a:lnTo>
                    <a:pt x="80" y="199"/>
                  </a:lnTo>
                  <a:lnTo>
                    <a:pt x="77" y="204"/>
                  </a:lnTo>
                  <a:lnTo>
                    <a:pt x="78" y="209"/>
                  </a:lnTo>
                  <a:lnTo>
                    <a:pt x="87" y="215"/>
                  </a:lnTo>
                  <a:lnTo>
                    <a:pt x="93" y="217"/>
                  </a:lnTo>
                  <a:lnTo>
                    <a:pt x="100" y="219"/>
                  </a:lnTo>
                  <a:lnTo>
                    <a:pt x="108" y="222"/>
                  </a:lnTo>
                  <a:lnTo>
                    <a:pt x="118" y="225"/>
                  </a:lnTo>
                  <a:lnTo>
                    <a:pt x="125" y="228"/>
                  </a:lnTo>
                  <a:lnTo>
                    <a:pt x="133" y="230"/>
                  </a:lnTo>
                  <a:lnTo>
                    <a:pt x="140" y="232"/>
                  </a:lnTo>
                  <a:lnTo>
                    <a:pt x="148" y="236"/>
                  </a:lnTo>
                  <a:lnTo>
                    <a:pt x="157" y="240"/>
                  </a:lnTo>
                  <a:lnTo>
                    <a:pt x="161" y="247"/>
                  </a:lnTo>
                  <a:lnTo>
                    <a:pt x="156" y="250"/>
                  </a:lnTo>
                  <a:lnTo>
                    <a:pt x="147" y="251"/>
                  </a:lnTo>
                  <a:lnTo>
                    <a:pt x="140" y="250"/>
                  </a:lnTo>
                  <a:lnTo>
                    <a:pt x="134" y="250"/>
                  </a:lnTo>
                  <a:lnTo>
                    <a:pt x="127" y="249"/>
                  </a:lnTo>
                  <a:lnTo>
                    <a:pt x="121" y="249"/>
                  </a:lnTo>
                  <a:lnTo>
                    <a:pt x="114" y="247"/>
                  </a:lnTo>
                  <a:lnTo>
                    <a:pt x="107" y="247"/>
                  </a:lnTo>
                  <a:lnTo>
                    <a:pt x="100" y="247"/>
                  </a:lnTo>
                  <a:lnTo>
                    <a:pt x="94" y="247"/>
                  </a:lnTo>
                  <a:lnTo>
                    <a:pt x="85" y="249"/>
                  </a:lnTo>
                  <a:lnTo>
                    <a:pt x="83" y="254"/>
                  </a:lnTo>
                  <a:lnTo>
                    <a:pt x="84" y="258"/>
                  </a:lnTo>
                  <a:lnTo>
                    <a:pt x="92" y="263"/>
                  </a:lnTo>
                  <a:lnTo>
                    <a:pt x="97" y="264"/>
                  </a:lnTo>
                  <a:lnTo>
                    <a:pt x="104" y="266"/>
                  </a:lnTo>
                  <a:lnTo>
                    <a:pt x="111" y="267"/>
                  </a:lnTo>
                  <a:lnTo>
                    <a:pt x="119" y="271"/>
                  </a:lnTo>
                  <a:lnTo>
                    <a:pt x="126" y="272"/>
                  </a:lnTo>
                  <a:lnTo>
                    <a:pt x="134" y="274"/>
                  </a:lnTo>
                  <a:lnTo>
                    <a:pt x="140" y="277"/>
                  </a:lnTo>
                  <a:lnTo>
                    <a:pt x="147" y="280"/>
                  </a:lnTo>
                  <a:lnTo>
                    <a:pt x="156" y="286"/>
                  </a:lnTo>
                  <a:lnTo>
                    <a:pt x="161" y="293"/>
                  </a:lnTo>
                  <a:lnTo>
                    <a:pt x="155" y="296"/>
                  </a:lnTo>
                  <a:lnTo>
                    <a:pt x="146" y="296"/>
                  </a:lnTo>
                  <a:lnTo>
                    <a:pt x="139" y="295"/>
                  </a:lnTo>
                  <a:lnTo>
                    <a:pt x="132" y="295"/>
                  </a:lnTo>
                  <a:lnTo>
                    <a:pt x="123" y="294"/>
                  </a:lnTo>
                  <a:lnTo>
                    <a:pt x="116" y="294"/>
                  </a:lnTo>
                  <a:lnTo>
                    <a:pt x="108" y="292"/>
                  </a:lnTo>
                  <a:lnTo>
                    <a:pt x="100" y="292"/>
                  </a:lnTo>
                  <a:lnTo>
                    <a:pt x="93" y="291"/>
                  </a:lnTo>
                  <a:lnTo>
                    <a:pt x="87" y="291"/>
                  </a:lnTo>
                  <a:lnTo>
                    <a:pt x="78" y="289"/>
                  </a:lnTo>
                  <a:lnTo>
                    <a:pt x="77" y="293"/>
                  </a:lnTo>
                  <a:lnTo>
                    <a:pt x="80" y="296"/>
                  </a:lnTo>
                  <a:lnTo>
                    <a:pt x="91" y="300"/>
                  </a:lnTo>
                  <a:lnTo>
                    <a:pt x="97" y="301"/>
                  </a:lnTo>
                  <a:lnTo>
                    <a:pt x="104" y="303"/>
                  </a:lnTo>
                  <a:lnTo>
                    <a:pt x="112" y="305"/>
                  </a:lnTo>
                  <a:lnTo>
                    <a:pt x="120" y="308"/>
                  </a:lnTo>
                  <a:lnTo>
                    <a:pt x="127" y="309"/>
                  </a:lnTo>
                  <a:lnTo>
                    <a:pt x="135" y="312"/>
                  </a:lnTo>
                  <a:lnTo>
                    <a:pt x="141" y="314"/>
                  </a:lnTo>
                  <a:lnTo>
                    <a:pt x="148" y="316"/>
                  </a:lnTo>
                  <a:lnTo>
                    <a:pt x="157" y="321"/>
                  </a:lnTo>
                  <a:lnTo>
                    <a:pt x="161" y="326"/>
                  </a:lnTo>
                  <a:lnTo>
                    <a:pt x="157" y="328"/>
                  </a:lnTo>
                  <a:lnTo>
                    <a:pt x="150" y="329"/>
                  </a:lnTo>
                  <a:lnTo>
                    <a:pt x="140" y="327"/>
                  </a:lnTo>
                  <a:lnTo>
                    <a:pt x="128" y="326"/>
                  </a:lnTo>
                  <a:lnTo>
                    <a:pt x="115" y="323"/>
                  </a:lnTo>
                  <a:lnTo>
                    <a:pt x="105" y="323"/>
                  </a:lnTo>
                  <a:lnTo>
                    <a:pt x="97" y="323"/>
                  </a:lnTo>
                  <a:lnTo>
                    <a:pt x="94" y="328"/>
                  </a:lnTo>
                  <a:lnTo>
                    <a:pt x="97" y="333"/>
                  </a:lnTo>
                  <a:lnTo>
                    <a:pt x="107" y="337"/>
                  </a:lnTo>
                  <a:lnTo>
                    <a:pt x="114" y="338"/>
                  </a:lnTo>
                  <a:lnTo>
                    <a:pt x="122" y="341"/>
                  </a:lnTo>
                  <a:lnTo>
                    <a:pt x="130" y="343"/>
                  </a:lnTo>
                  <a:lnTo>
                    <a:pt x="141" y="345"/>
                  </a:lnTo>
                  <a:lnTo>
                    <a:pt x="149" y="347"/>
                  </a:lnTo>
                  <a:lnTo>
                    <a:pt x="157" y="349"/>
                  </a:lnTo>
                  <a:lnTo>
                    <a:pt x="164" y="350"/>
                  </a:lnTo>
                  <a:lnTo>
                    <a:pt x="173" y="352"/>
                  </a:lnTo>
                  <a:lnTo>
                    <a:pt x="178" y="354"/>
                  </a:lnTo>
                  <a:lnTo>
                    <a:pt x="183" y="356"/>
                  </a:lnTo>
                  <a:lnTo>
                    <a:pt x="185" y="357"/>
                  </a:lnTo>
                  <a:lnTo>
                    <a:pt x="188" y="359"/>
                  </a:lnTo>
                  <a:lnTo>
                    <a:pt x="183" y="362"/>
                  </a:lnTo>
                  <a:lnTo>
                    <a:pt x="176" y="363"/>
                  </a:lnTo>
                  <a:lnTo>
                    <a:pt x="166" y="363"/>
                  </a:lnTo>
                  <a:lnTo>
                    <a:pt x="155" y="364"/>
                  </a:lnTo>
                  <a:lnTo>
                    <a:pt x="142" y="363"/>
                  </a:lnTo>
                  <a:lnTo>
                    <a:pt x="133" y="363"/>
                  </a:lnTo>
                  <a:lnTo>
                    <a:pt x="125" y="364"/>
                  </a:lnTo>
                  <a:lnTo>
                    <a:pt x="122" y="369"/>
                  </a:lnTo>
                  <a:lnTo>
                    <a:pt x="122" y="370"/>
                  </a:lnTo>
                  <a:lnTo>
                    <a:pt x="126" y="372"/>
                  </a:lnTo>
                  <a:lnTo>
                    <a:pt x="130" y="374"/>
                  </a:lnTo>
                  <a:lnTo>
                    <a:pt x="137" y="376"/>
                  </a:lnTo>
                  <a:lnTo>
                    <a:pt x="144" y="377"/>
                  </a:lnTo>
                  <a:lnTo>
                    <a:pt x="154" y="379"/>
                  </a:lnTo>
                  <a:lnTo>
                    <a:pt x="163" y="381"/>
                  </a:lnTo>
                  <a:lnTo>
                    <a:pt x="174" y="383"/>
                  </a:lnTo>
                  <a:lnTo>
                    <a:pt x="183" y="384"/>
                  </a:lnTo>
                  <a:lnTo>
                    <a:pt x="192" y="385"/>
                  </a:lnTo>
                  <a:lnTo>
                    <a:pt x="201" y="386"/>
                  </a:lnTo>
                  <a:lnTo>
                    <a:pt x="209" y="389"/>
                  </a:lnTo>
                  <a:lnTo>
                    <a:pt x="215" y="390"/>
                  </a:lnTo>
                  <a:lnTo>
                    <a:pt x="220" y="392"/>
                  </a:lnTo>
                  <a:lnTo>
                    <a:pt x="224" y="393"/>
                  </a:lnTo>
                  <a:lnTo>
                    <a:pt x="226" y="396"/>
                  </a:lnTo>
                  <a:lnTo>
                    <a:pt x="222" y="397"/>
                  </a:lnTo>
                  <a:lnTo>
                    <a:pt x="213" y="398"/>
                  </a:lnTo>
                  <a:lnTo>
                    <a:pt x="206" y="397"/>
                  </a:lnTo>
                  <a:lnTo>
                    <a:pt x="201" y="397"/>
                  </a:lnTo>
                  <a:lnTo>
                    <a:pt x="194" y="397"/>
                  </a:lnTo>
                  <a:lnTo>
                    <a:pt x="188" y="397"/>
                  </a:lnTo>
                  <a:lnTo>
                    <a:pt x="180" y="396"/>
                  </a:lnTo>
                  <a:lnTo>
                    <a:pt x="173" y="395"/>
                  </a:lnTo>
                  <a:lnTo>
                    <a:pt x="166" y="395"/>
                  </a:lnTo>
                  <a:lnTo>
                    <a:pt x="161" y="395"/>
                  </a:lnTo>
                  <a:lnTo>
                    <a:pt x="151" y="395"/>
                  </a:lnTo>
                  <a:lnTo>
                    <a:pt x="149" y="398"/>
                  </a:lnTo>
                  <a:lnTo>
                    <a:pt x="153" y="400"/>
                  </a:lnTo>
                  <a:lnTo>
                    <a:pt x="163" y="403"/>
                  </a:lnTo>
                  <a:lnTo>
                    <a:pt x="170" y="404"/>
                  </a:lnTo>
                  <a:lnTo>
                    <a:pt x="178" y="405"/>
                  </a:lnTo>
                  <a:lnTo>
                    <a:pt x="187" y="406"/>
                  </a:lnTo>
                  <a:lnTo>
                    <a:pt x="197" y="409"/>
                  </a:lnTo>
                  <a:lnTo>
                    <a:pt x="205" y="409"/>
                  </a:lnTo>
                  <a:lnTo>
                    <a:pt x="215" y="410"/>
                  </a:lnTo>
                  <a:lnTo>
                    <a:pt x="223" y="411"/>
                  </a:lnTo>
                  <a:lnTo>
                    <a:pt x="231" y="412"/>
                  </a:lnTo>
                  <a:lnTo>
                    <a:pt x="237" y="413"/>
                  </a:lnTo>
                  <a:lnTo>
                    <a:pt x="244" y="416"/>
                  </a:lnTo>
                  <a:lnTo>
                    <a:pt x="246" y="417"/>
                  </a:lnTo>
                  <a:lnTo>
                    <a:pt x="250" y="420"/>
                  </a:lnTo>
                  <a:lnTo>
                    <a:pt x="251" y="426"/>
                  </a:lnTo>
                  <a:lnTo>
                    <a:pt x="249" y="433"/>
                  </a:lnTo>
                  <a:lnTo>
                    <a:pt x="246" y="439"/>
                  </a:lnTo>
                  <a:lnTo>
                    <a:pt x="245" y="441"/>
                  </a:lnTo>
                  <a:lnTo>
                    <a:pt x="156" y="434"/>
                  </a:lnTo>
                  <a:lnTo>
                    <a:pt x="52" y="366"/>
                  </a:lnTo>
                  <a:lnTo>
                    <a:pt x="0" y="266"/>
                  </a:lnTo>
                  <a:lnTo>
                    <a:pt x="18" y="103"/>
                  </a:lnTo>
                  <a:lnTo>
                    <a:pt x="99" y="14"/>
                  </a:lnTo>
                  <a:lnTo>
                    <a:pt x="204" y="0"/>
                  </a:lnTo>
                  <a:lnTo>
                    <a:pt x="204" y="0"/>
                  </a:lnTo>
                  <a:close/>
                </a:path>
              </a:pathLst>
            </a:custGeom>
            <a:solidFill>
              <a:srgbClr val="000000"/>
            </a:solidFill>
            <a:ln w="9525">
              <a:noFill/>
              <a:round/>
            </a:ln>
          </p:spPr>
          <p:txBody>
            <a:bodyPr/>
            <a:lstStyle/>
            <a:p>
              <a:endParaRPr lang="en-US"/>
            </a:p>
          </p:txBody>
        </p:sp>
        <p:sp>
          <p:nvSpPr>
            <p:cNvPr id="356513" name="Freeform 161"/>
            <p:cNvSpPr/>
            <p:nvPr/>
          </p:nvSpPr>
          <p:spPr bwMode="auto">
            <a:xfrm>
              <a:off x="4109" y="3080"/>
              <a:ext cx="377" cy="565"/>
            </a:xfrm>
            <a:custGeom>
              <a:avLst/>
              <a:gdLst/>
              <a:ahLst/>
              <a:cxnLst>
                <a:cxn ang="0">
                  <a:pos x="561" y="1"/>
                </a:cxn>
                <a:cxn ang="0">
                  <a:pos x="529" y="21"/>
                </a:cxn>
                <a:cxn ang="0">
                  <a:pos x="471" y="59"/>
                </a:cxn>
                <a:cxn ang="0">
                  <a:pos x="394" y="120"/>
                </a:cxn>
                <a:cxn ang="0">
                  <a:pos x="305" y="200"/>
                </a:cxn>
                <a:cxn ang="0">
                  <a:pos x="212" y="300"/>
                </a:cxn>
                <a:cxn ang="0">
                  <a:pos x="119" y="423"/>
                </a:cxn>
                <a:cxn ang="0">
                  <a:pos x="35" y="565"/>
                </a:cxn>
                <a:cxn ang="0">
                  <a:pos x="0" y="649"/>
                </a:cxn>
                <a:cxn ang="0">
                  <a:pos x="8" y="682"/>
                </a:cxn>
                <a:cxn ang="0">
                  <a:pos x="31" y="739"/>
                </a:cxn>
                <a:cxn ang="0">
                  <a:pos x="72" y="813"/>
                </a:cxn>
                <a:cxn ang="0">
                  <a:pos x="138" y="896"/>
                </a:cxn>
                <a:cxn ang="0">
                  <a:pos x="233" y="978"/>
                </a:cxn>
                <a:cxn ang="0">
                  <a:pos x="361" y="1051"/>
                </a:cxn>
                <a:cxn ang="0">
                  <a:pos x="529" y="1108"/>
                </a:cxn>
                <a:cxn ang="0">
                  <a:pos x="629" y="1124"/>
                </a:cxn>
                <a:cxn ang="0">
                  <a:pos x="629" y="1096"/>
                </a:cxn>
                <a:cxn ang="0">
                  <a:pos x="630" y="1044"/>
                </a:cxn>
                <a:cxn ang="0">
                  <a:pos x="636" y="976"/>
                </a:cxn>
                <a:cxn ang="0">
                  <a:pos x="648" y="896"/>
                </a:cxn>
                <a:cxn ang="0">
                  <a:pos x="665" y="809"/>
                </a:cxn>
                <a:cxn ang="0">
                  <a:pos x="692" y="722"/>
                </a:cxn>
                <a:cxn ang="0">
                  <a:pos x="729" y="639"/>
                </a:cxn>
                <a:cxn ang="0">
                  <a:pos x="724" y="592"/>
                </a:cxn>
                <a:cxn ang="0">
                  <a:pos x="715" y="605"/>
                </a:cxn>
                <a:cxn ang="0">
                  <a:pos x="697" y="641"/>
                </a:cxn>
                <a:cxn ang="0">
                  <a:pos x="671" y="697"/>
                </a:cxn>
                <a:cxn ang="0">
                  <a:pos x="644" y="767"/>
                </a:cxn>
                <a:cxn ang="0">
                  <a:pos x="618" y="846"/>
                </a:cxn>
                <a:cxn ang="0">
                  <a:pos x="601" y="930"/>
                </a:cxn>
                <a:cxn ang="0">
                  <a:pos x="594" y="1014"/>
                </a:cxn>
                <a:cxn ang="0">
                  <a:pos x="604" y="1094"/>
                </a:cxn>
                <a:cxn ang="0">
                  <a:pos x="584" y="1090"/>
                </a:cxn>
                <a:cxn ang="0">
                  <a:pos x="534" y="1075"/>
                </a:cxn>
                <a:cxn ang="0">
                  <a:pos x="458" y="1048"/>
                </a:cxn>
                <a:cxn ang="0">
                  <a:pos x="368" y="1007"/>
                </a:cxn>
                <a:cxn ang="0">
                  <a:pos x="271" y="948"/>
                </a:cxn>
                <a:cxn ang="0">
                  <a:pos x="179" y="874"/>
                </a:cxn>
                <a:cxn ang="0">
                  <a:pos x="98" y="778"/>
                </a:cxn>
                <a:cxn ang="0">
                  <a:pos x="39" y="660"/>
                </a:cxn>
                <a:cxn ang="0">
                  <a:pos x="46" y="641"/>
                </a:cxn>
                <a:cxn ang="0">
                  <a:pos x="70" y="593"/>
                </a:cxn>
                <a:cxn ang="0">
                  <a:pos x="111" y="521"/>
                </a:cxn>
                <a:cxn ang="0">
                  <a:pos x="169" y="432"/>
                </a:cxn>
                <a:cxn ang="0">
                  <a:pos x="244" y="330"/>
                </a:cxn>
                <a:cxn ang="0">
                  <a:pos x="337" y="224"/>
                </a:cxn>
                <a:cxn ang="0">
                  <a:pos x="446" y="120"/>
                </a:cxn>
                <a:cxn ang="0">
                  <a:pos x="573" y="24"/>
                </a:cxn>
                <a:cxn ang="0">
                  <a:pos x="583" y="12"/>
                </a:cxn>
                <a:cxn ang="0">
                  <a:pos x="579" y="5"/>
                </a:cxn>
                <a:cxn ang="0">
                  <a:pos x="567" y="0"/>
                </a:cxn>
              </a:cxnLst>
              <a:rect l="0" t="0" r="r" b="b"/>
              <a:pathLst>
                <a:path w="753" h="1128">
                  <a:moveTo>
                    <a:pt x="567" y="0"/>
                  </a:moveTo>
                  <a:lnTo>
                    <a:pt x="561" y="1"/>
                  </a:lnTo>
                  <a:lnTo>
                    <a:pt x="549" y="9"/>
                  </a:lnTo>
                  <a:lnTo>
                    <a:pt x="529" y="21"/>
                  </a:lnTo>
                  <a:lnTo>
                    <a:pt x="504" y="38"/>
                  </a:lnTo>
                  <a:lnTo>
                    <a:pt x="471" y="59"/>
                  </a:lnTo>
                  <a:lnTo>
                    <a:pt x="435" y="88"/>
                  </a:lnTo>
                  <a:lnTo>
                    <a:pt x="394" y="120"/>
                  </a:lnTo>
                  <a:lnTo>
                    <a:pt x="352" y="159"/>
                  </a:lnTo>
                  <a:lnTo>
                    <a:pt x="305" y="200"/>
                  </a:lnTo>
                  <a:lnTo>
                    <a:pt x="259" y="249"/>
                  </a:lnTo>
                  <a:lnTo>
                    <a:pt x="212" y="300"/>
                  </a:lnTo>
                  <a:lnTo>
                    <a:pt x="166" y="360"/>
                  </a:lnTo>
                  <a:lnTo>
                    <a:pt x="119" y="423"/>
                  </a:lnTo>
                  <a:lnTo>
                    <a:pt x="76" y="492"/>
                  </a:lnTo>
                  <a:lnTo>
                    <a:pt x="35" y="565"/>
                  </a:lnTo>
                  <a:lnTo>
                    <a:pt x="0" y="646"/>
                  </a:lnTo>
                  <a:lnTo>
                    <a:pt x="0" y="649"/>
                  </a:lnTo>
                  <a:lnTo>
                    <a:pt x="3" y="662"/>
                  </a:lnTo>
                  <a:lnTo>
                    <a:pt x="8" y="682"/>
                  </a:lnTo>
                  <a:lnTo>
                    <a:pt x="19" y="709"/>
                  </a:lnTo>
                  <a:lnTo>
                    <a:pt x="31" y="739"/>
                  </a:lnTo>
                  <a:lnTo>
                    <a:pt x="50" y="776"/>
                  </a:lnTo>
                  <a:lnTo>
                    <a:pt x="72" y="813"/>
                  </a:lnTo>
                  <a:lnTo>
                    <a:pt x="103" y="855"/>
                  </a:lnTo>
                  <a:lnTo>
                    <a:pt x="138" y="896"/>
                  </a:lnTo>
                  <a:lnTo>
                    <a:pt x="182" y="937"/>
                  </a:lnTo>
                  <a:lnTo>
                    <a:pt x="233" y="978"/>
                  </a:lnTo>
                  <a:lnTo>
                    <a:pt x="293" y="1016"/>
                  </a:lnTo>
                  <a:lnTo>
                    <a:pt x="361" y="1051"/>
                  </a:lnTo>
                  <a:lnTo>
                    <a:pt x="441" y="1083"/>
                  </a:lnTo>
                  <a:lnTo>
                    <a:pt x="529" y="1108"/>
                  </a:lnTo>
                  <a:lnTo>
                    <a:pt x="630" y="1128"/>
                  </a:lnTo>
                  <a:lnTo>
                    <a:pt x="629" y="1124"/>
                  </a:lnTo>
                  <a:lnTo>
                    <a:pt x="629" y="1113"/>
                  </a:lnTo>
                  <a:lnTo>
                    <a:pt x="629" y="1096"/>
                  </a:lnTo>
                  <a:lnTo>
                    <a:pt x="630" y="1073"/>
                  </a:lnTo>
                  <a:lnTo>
                    <a:pt x="630" y="1044"/>
                  </a:lnTo>
                  <a:lnTo>
                    <a:pt x="634" y="1013"/>
                  </a:lnTo>
                  <a:lnTo>
                    <a:pt x="636" y="976"/>
                  </a:lnTo>
                  <a:lnTo>
                    <a:pt x="642" y="938"/>
                  </a:lnTo>
                  <a:lnTo>
                    <a:pt x="648" y="896"/>
                  </a:lnTo>
                  <a:lnTo>
                    <a:pt x="656" y="854"/>
                  </a:lnTo>
                  <a:lnTo>
                    <a:pt x="665" y="809"/>
                  </a:lnTo>
                  <a:lnTo>
                    <a:pt x="678" y="766"/>
                  </a:lnTo>
                  <a:lnTo>
                    <a:pt x="692" y="722"/>
                  </a:lnTo>
                  <a:lnTo>
                    <a:pt x="709" y="680"/>
                  </a:lnTo>
                  <a:lnTo>
                    <a:pt x="729" y="639"/>
                  </a:lnTo>
                  <a:lnTo>
                    <a:pt x="753" y="603"/>
                  </a:lnTo>
                  <a:lnTo>
                    <a:pt x="724" y="592"/>
                  </a:lnTo>
                  <a:lnTo>
                    <a:pt x="721" y="594"/>
                  </a:lnTo>
                  <a:lnTo>
                    <a:pt x="715" y="605"/>
                  </a:lnTo>
                  <a:lnTo>
                    <a:pt x="706" y="620"/>
                  </a:lnTo>
                  <a:lnTo>
                    <a:pt x="697" y="641"/>
                  </a:lnTo>
                  <a:lnTo>
                    <a:pt x="684" y="666"/>
                  </a:lnTo>
                  <a:lnTo>
                    <a:pt x="671" y="697"/>
                  </a:lnTo>
                  <a:lnTo>
                    <a:pt x="657" y="730"/>
                  </a:lnTo>
                  <a:lnTo>
                    <a:pt x="644" y="767"/>
                  </a:lnTo>
                  <a:lnTo>
                    <a:pt x="630" y="805"/>
                  </a:lnTo>
                  <a:lnTo>
                    <a:pt x="618" y="846"/>
                  </a:lnTo>
                  <a:lnTo>
                    <a:pt x="608" y="888"/>
                  </a:lnTo>
                  <a:lnTo>
                    <a:pt x="601" y="930"/>
                  </a:lnTo>
                  <a:lnTo>
                    <a:pt x="595" y="972"/>
                  </a:lnTo>
                  <a:lnTo>
                    <a:pt x="594" y="1014"/>
                  </a:lnTo>
                  <a:lnTo>
                    <a:pt x="596" y="1055"/>
                  </a:lnTo>
                  <a:lnTo>
                    <a:pt x="604" y="1094"/>
                  </a:lnTo>
                  <a:lnTo>
                    <a:pt x="600" y="1092"/>
                  </a:lnTo>
                  <a:lnTo>
                    <a:pt x="584" y="1090"/>
                  </a:lnTo>
                  <a:lnTo>
                    <a:pt x="561" y="1083"/>
                  </a:lnTo>
                  <a:lnTo>
                    <a:pt x="534" y="1075"/>
                  </a:lnTo>
                  <a:lnTo>
                    <a:pt x="498" y="1062"/>
                  </a:lnTo>
                  <a:lnTo>
                    <a:pt x="458" y="1048"/>
                  </a:lnTo>
                  <a:lnTo>
                    <a:pt x="414" y="1029"/>
                  </a:lnTo>
                  <a:lnTo>
                    <a:pt x="368" y="1007"/>
                  </a:lnTo>
                  <a:lnTo>
                    <a:pt x="319" y="979"/>
                  </a:lnTo>
                  <a:lnTo>
                    <a:pt x="271" y="948"/>
                  </a:lnTo>
                  <a:lnTo>
                    <a:pt x="223" y="913"/>
                  </a:lnTo>
                  <a:lnTo>
                    <a:pt x="179" y="874"/>
                  </a:lnTo>
                  <a:lnTo>
                    <a:pt x="136" y="828"/>
                  </a:lnTo>
                  <a:lnTo>
                    <a:pt x="98" y="778"/>
                  </a:lnTo>
                  <a:lnTo>
                    <a:pt x="64" y="721"/>
                  </a:lnTo>
                  <a:lnTo>
                    <a:pt x="39" y="660"/>
                  </a:lnTo>
                  <a:lnTo>
                    <a:pt x="40" y="654"/>
                  </a:lnTo>
                  <a:lnTo>
                    <a:pt x="46" y="641"/>
                  </a:lnTo>
                  <a:lnTo>
                    <a:pt x="56" y="620"/>
                  </a:lnTo>
                  <a:lnTo>
                    <a:pt x="70" y="593"/>
                  </a:lnTo>
                  <a:lnTo>
                    <a:pt x="88" y="558"/>
                  </a:lnTo>
                  <a:lnTo>
                    <a:pt x="111" y="521"/>
                  </a:lnTo>
                  <a:lnTo>
                    <a:pt x="138" y="478"/>
                  </a:lnTo>
                  <a:lnTo>
                    <a:pt x="169" y="432"/>
                  </a:lnTo>
                  <a:lnTo>
                    <a:pt x="205" y="382"/>
                  </a:lnTo>
                  <a:lnTo>
                    <a:pt x="244" y="330"/>
                  </a:lnTo>
                  <a:lnTo>
                    <a:pt x="288" y="277"/>
                  </a:lnTo>
                  <a:lnTo>
                    <a:pt x="337" y="224"/>
                  </a:lnTo>
                  <a:lnTo>
                    <a:pt x="389" y="172"/>
                  </a:lnTo>
                  <a:lnTo>
                    <a:pt x="446" y="120"/>
                  </a:lnTo>
                  <a:lnTo>
                    <a:pt x="507" y="70"/>
                  </a:lnTo>
                  <a:lnTo>
                    <a:pt x="573" y="24"/>
                  </a:lnTo>
                  <a:lnTo>
                    <a:pt x="579" y="16"/>
                  </a:lnTo>
                  <a:lnTo>
                    <a:pt x="583" y="12"/>
                  </a:lnTo>
                  <a:lnTo>
                    <a:pt x="582" y="7"/>
                  </a:lnTo>
                  <a:lnTo>
                    <a:pt x="579" y="5"/>
                  </a:lnTo>
                  <a:lnTo>
                    <a:pt x="572" y="0"/>
                  </a:lnTo>
                  <a:lnTo>
                    <a:pt x="567" y="0"/>
                  </a:lnTo>
                  <a:lnTo>
                    <a:pt x="567" y="0"/>
                  </a:lnTo>
                  <a:close/>
                </a:path>
              </a:pathLst>
            </a:custGeom>
            <a:solidFill>
              <a:srgbClr val="000000"/>
            </a:solidFill>
            <a:ln w="9525">
              <a:noFill/>
              <a:round/>
            </a:ln>
          </p:spPr>
          <p:txBody>
            <a:bodyPr/>
            <a:lstStyle/>
            <a:p>
              <a:endParaRPr lang="en-US"/>
            </a:p>
          </p:txBody>
        </p:sp>
        <p:sp>
          <p:nvSpPr>
            <p:cNvPr id="356514" name="Freeform 162"/>
            <p:cNvSpPr/>
            <p:nvPr/>
          </p:nvSpPr>
          <p:spPr bwMode="auto">
            <a:xfrm>
              <a:off x="4152" y="3482"/>
              <a:ext cx="251" cy="369"/>
            </a:xfrm>
            <a:custGeom>
              <a:avLst/>
              <a:gdLst/>
              <a:ahLst/>
              <a:cxnLst>
                <a:cxn ang="0">
                  <a:pos x="10" y="3"/>
                </a:cxn>
                <a:cxn ang="0">
                  <a:pos x="5" y="40"/>
                </a:cxn>
                <a:cxn ang="0">
                  <a:pos x="1" y="106"/>
                </a:cxn>
                <a:cxn ang="0">
                  <a:pos x="0" y="193"/>
                </a:cxn>
                <a:cxn ang="0">
                  <a:pos x="7" y="295"/>
                </a:cxn>
                <a:cxn ang="0">
                  <a:pos x="24" y="403"/>
                </a:cxn>
                <a:cxn ang="0">
                  <a:pos x="54" y="509"/>
                </a:cxn>
                <a:cxn ang="0">
                  <a:pos x="101" y="607"/>
                </a:cxn>
                <a:cxn ang="0">
                  <a:pos x="503" y="737"/>
                </a:cxn>
                <a:cxn ang="0">
                  <a:pos x="498" y="718"/>
                </a:cxn>
                <a:cxn ang="0">
                  <a:pos x="492" y="672"/>
                </a:cxn>
                <a:cxn ang="0">
                  <a:pos x="485" y="606"/>
                </a:cxn>
                <a:cxn ang="0">
                  <a:pos x="476" y="530"/>
                </a:cxn>
                <a:cxn ang="0">
                  <a:pos x="468" y="449"/>
                </a:cxn>
                <a:cxn ang="0">
                  <a:pos x="462" y="377"/>
                </a:cxn>
                <a:cxn ang="0">
                  <a:pos x="459" y="320"/>
                </a:cxn>
                <a:cxn ang="0">
                  <a:pos x="460" y="288"/>
                </a:cxn>
                <a:cxn ang="0">
                  <a:pos x="421" y="285"/>
                </a:cxn>
                <a:cxn ang="0">
                  <a:pos x="422" y="313"/>
                </a:cxn>
                <a:cxn ang="0">
                  <a:pos x="428" y="364"/>
                </a:cxn>
                <a:cxn ang="0">
                  <a:pos x="435" y="428"/>
                </a:cxn>
                <a:cxn ang="0">
                  <a:pos x="443" y="498"/>
                </a:cxn>
                <a:cxn ang="0">
                  <a:pos x="450" y="567"/>
                </a:cxn>
                <a:cxn ang="0">
                  <a:pos x="457" y="626"/>
                </a:cxn>
                <a:cxn ang="0">
                  <a:pos x="464" y="669"/>
                </a:cxn>
                <a:cxn ang="0">
                  <a:pos x="463" y="681"/>
                </a:cxn>
                <a:cxn ang="0">
                  <a:pos x="437" y="675"/>
                </a:cxn>
                <a:cxn ang="0">
                  <a:pos x="395" y="665"/>
                </a:cxn>
                <a:cxn ang="0">
                  <a:pos x="342" y="654"/>
                </a:cxn>
                <a:cxn ang="0">
                  <a:pos x="283" y="641"/>
                </a:cxn>
                <a:cxn ang="0">
                  <a:pos x="227" y="628"/>
                </a:cxn>
                <a:cxn ang="0">
                  <a:pos x="183" y="616"/>
                </a:cxn>
                <a:cxn ang="0">
                  <a:pos x="155" y="608"/>
                </a:cxn>
                <a:cxn ang="0">
                  <a:pos x="148" y="603"/>
                </a:cxn>
                <a:cxn ang="0">
                  <a:pos x="137" y="581"/>
                </a:cxn>
                <a:cxn ang="0">
                  <a:pos x="118" y="539"/>
                </a:cxn>
                <a:cxn ang="0">
                  <a:pos x="98" y="481"/>
                </a:cxn>
                <a:cxn ang="0">
                  <a:pos x="77" y="407"/>
                </a:cxn>
                <a:cxn ang="0">
                  <a:pos x="58" y="318"/>
                </a:cxn>
                <a:cxn ang="0">
                  <a:pos x="46" y="218"/>
                </a:cxn>
                <a:cxn ang="0">
                  <a:pos x="45" y="109"/>
                </a:cxn>
                <a:cxn ang="0">
                  <a:pos x="11" y="0"/>
                </a:cxn>
              </a:cxnLst>
              <a:rect l="0" t="0" r="r" b="b"/>
              <a:pathLst>
                <a:path w="503" h="737">
                  <a:moveTo>
                    <a:pt x="11" y="0"/>
                  </a:moveTo>
                  <a:lnTo>
                    <a:pt x="10" y="3"/>
                  </a:lnTo>
                  <a:lnTo>
                    <a:pt x="7" y="18"/>
                  </a:lnTo>
                  <a:lnTo>
                    <a:pt x="5" y="40"/>
                  </a:lnTo>
                  <a:lnTo>
                    <a:pt x="4" y="71"/>
                  </a:lnTo>
                  <a:lnTo>
                    <a:pt x="1" y="106"/>
                  </a:lnTo>
                  <a:lnTo>
                    <a:pt x="0" y="148"/>
                  </a:lnTo>
                  <a:lnTo>
                    <a:pt x="0" y="193"/>
                  </a:lnTo>
                  <a:lnTo>
                    <a:pt x="4" y="244"/>
                  </a:lnTo>
                  <a:lnTo>
                    <a:pt x="7" y="295"/>
                  </a:lnTo>
                  <a:lnTo>
                    <a:pt x="14" y="349"/>
                  </a:lnTo>
                  <a:lnTo>
                    <a:pt x="24" y="403"/>
                  </a:lnTo>
                  <a:lnTo>
                    <a:pt x="38" y="457"/>
                  </a:lnTo>
                  <a:lnTo>
                    <a:pt x="54" y="509"/>
                  </a:lnTo>
                  <a:lnTo>
                    <a:pt x="75" y="560"/>
                  </a:lnTo>
                  <a:lnTo>
                    <a:pt x="101" y="607"/>
                  </a:lnTo>
                  <a:lnTo>
                    <a:pt x="134" y="650"/>
                  </a:lnTo>
                  <a:lnTo>
                    <a:pt x="503" y="737"/>
                  </a:lnTo>
                  <a:lnTo>
                    <a:pt x="502" y="731"/>
                  </a:lnTo>
                  <a:lnTo>
                    <a:pt x="498" y="718"/>
                  </a:lnTo>
                  <a:lnTo>
                    <a:pt x="496" y="698"/>
                  </a:lnTo>
                  <a:lnTo>
                    <a:pt x="492" y="672"/>
                  </a:lnTo>
                  <a:lnTo>
                    <a:pt x="488" y="641"/>
                  </a:lnTo>
                  <a:lnTo>
                    <a:pt x="485" y="606"/>
                  </a:lnTo>
                  <a:lnTo>
                    <a:pt x="481" y="567"/>
                  </a:lnTo>
                  <a:lnTo>
                    <a:pt x="476" y="530"/>
                  </a:lnTo>
                  <a:lnTo>
                    <a:pt x="473" y="489"/>
                  </a:lnTo>
                  <a:lnTo>
                    <a:pt x="468" y="449"/>
                  </a:lnTo>
                  <a:lnTo>
                    <a:pt x="464" y="411"/>
                  </a:lnTo>
                  <a:lnTo>
                    <a:pt x="462" y="377"/>
                  </a:lnTo>
                  <a:lnTo>
                    <a:pt x="459" y="345"/>
                  </a:lnTo>
                  <a:lnTo>
                    <a:pt x="459" y="320"/>
                  </a:lnTo>
                  <a:lnTo>
                    <a:pt x="457" y="300"/>
                  </a:lnTo>
                  <a:lnTo>
                    <a:pt x="460" y="288"/>
                  </a:lnTo>
                  <a:lnTo>
                    <a:pt x="421" y="281"/>
                  </a:lnTo>
                  <a:lnTo>
                    <a:pt x="421" y="285"/>
                  </a:lnTo>
                  <a:lnTo>
                    <a:pt x="421" y="296"/>
                  </a:lnTo>
                  <a:lnTo>
                    <a:pt x="422" y="313"/>
                  </a:lnTo>
                  <a:lnTo>
                    <a:pt x="426" y="337"/>
                  </a:lnTo>
                  <a:lnTo>
                    <a:pt x="428" y="364"/>
                  </a:lnTo>
                  <a:lnTo>
                    <a:pt x="432" y="394"/>
                  </a:lnTo>
                  <a:lnTo>
                    <a:pt x="435" y="428"/>
                  </a:lnTo>
                  <a:lnTo>
                    <a:pt x="440" y="463"/>
                  </a:lnTo>
                  <a:lnTo>
                    <a:pt x="443" y="498"/>
                  </a:lnTo>
                  <a:lnTo>
                    <a:pt x="447" y="533"/>
                  </a:lnTo>
                  <a:lnTo>
                    <a:pt x="450" y="567"/>
                  </a:lnTo>
                  <a:lnTo>
                    <a:pt x="455" y="599"/>
                  </a:lnTo>
                  <a:lnTo>
                    <a:pt x="457" y="626"/>
                  </a:lnTo>
                  <a:lnTo>
                    <a:pt x="460" y="650"/>
                  </a:lnTo>
                  <a:lnTo>
                    <a:pt x="464" y="669"/>
                  </a:lnTo>
                  <a:lnTo>
                    <a:pt x="468" y="682"/>
                  </a:lnTo>
                  <a:lnTo>
                    <a:pt x="463" y="681"/>
                  </a:lnTo>
                  <a:lnTo>
                    <a:pt x="454" y="678"/>
                  </a:lnTo>
                  <a:lnTo>
                    <a:pt x="437" y="675"/>
                  </a:lnTo>
                  <a:lnTo>
                    <a:pt x="419" y="671"/>
                  </a:lnTo>
                  <a:lnTo>
                    <a:pt x="395" y="665"/>
                  </a:lnTo>
                  <a:lnTo>
                    <a:pt x="370" y="660"/>
                  </a:lnTo>
                  <a:lnTo>
                    <a:pt x="342" y="654"/>
                  </a:lnTo>
                  <a:lnTo>
                    <a:pt x="314" y="648"/>
                  </a:lnTo>
                  <a:lnTo>
                    <a:pt x="283" y="641"/>
                  </a:lnTo>
                  <a:lnTo>
                    <a:pt x="255" y="635"/>
                  </a:lnTo>
                  <a:lnTo>
                    <a:pt x="227" y="628"/>
                  </a:lnTo>
                  <a:lnTo>
                    <a:pt x="204" y="623"/>
                  </a:lnTo>
                  <a:lnTo>
                    <a:pt x="183" y="616"/>
                  </a:lnTo>
                  <a:lnTo>
                    <a:pt x="166" y="613"/>
                  </a:lnTo>
                  <a:lnTo>
                    <a:pt x="155" y="608"/>
                  </a:lnTo>
                  <a:lnTo>
                    <a:pt x="150" y="607"/>
                  </a:lnTo>
                  <a:lnTo>
                    <a:pt x="148" y="603"/>
                  </a:lnTo>
                  <a:lnTo>
                    <a:pt x="144" y="595"/>
                  </a:lnTo>
                  <a:lnTo>
                    <a:pt x="137" y="581"/>
                  </a:lnTo>
                  <a:lnTo>
                    <a:pt x="129" y="564"/>
                  </a:lnTo>
                  <a:lnTo>
                    <a:pt x="118" y="539"/>
                  </a:lnTo>
                  <a:lnTo>
                    <a:pt x="109" y="512"/>
                  </a:lnTo>
                  <a:lnTo>
                    <a:pt x="98" y="481"/>
                  </a:lnTo>
                  <a:lnTo>
                    <a:pt x="88" y="447"/>
                  </a:lnTo>
                  <a:lnTo>
                    <a:pt x="77" y="407"/>
                  </a:lnTo>
                  <a:lnTo>
                    <a:pt x="67" y="364"/>
                  </a:lnTo>
                  <a:lnTo>
                    <a:pt x="58" y="318"/>
                  </a:lnTo>
                  <a:lnTo>
                    <a:pt x="52" y="271"/>
                  </a:lnTo>
                  <a:lnTo>
                    <a:pt x="46" y="218"/>
                  </a:lnTo>
                  <a:lnTo>
                    <a:pt x="44" y="165"/>
                  </a:lnTo>
                  <a:lnTo>
                    <a:pt x="45" y="109"/>
                  </a:lnTo>
                  <a:lnTo>
                    <a:pt x="49" y="53"/>
                  </a:lnTo>
                  <a:lnTo>
                    <a:pt x="11" y="0"/>
                  </a:lnTo>
                  <a:lnTo>
                    <a:pt x="11" y="0"/>
                  </a:lnTo>
                  <a:close/>
                </a:path>
              </a:pathLst>
            </a:custGeom>
            <a:solidFill>
              <a:srgbClr val="1A1A1A"/>
            </a:solidFill>
            <a:ln w="9525">
              <a:noFill/>
              <a:round/>
            </a:ln>
          </p:spPr>
          <p:txBody>
            <a:bodyPr/>
            <a:lstStyle/>
            <a:p>
              <a:endParaRPr lang="en-US"/>
            </a:p>
          </p:txBody>
        </p:sp>
        <p:sp>
          <p:nvSpPr>
            <p:cNvPr id="356515" name="Freeform 163"/>
            <p:cNvSpPr/>
            <p:nvPr/>
          </p:nvSpPr>
          <p:spPr bwMode="auto">
            <a:xfrm>
              <a:off x="4389" y="3414"/>
              <a:ext cx="133" cy="408"/>
            </a:xfrm>
            <a:custGeom>
              <a:avLst/>
              <a:gdLst/>
              <a:ahLst/>
              <a:cxnLst>
                <a:cxn ang="0">
                  <a:pos x="149" y="0"/>
                </a:cxn>
                <a:cxn ang="0">
                  <a:pos x="149" y="6"/>
                </a:cxn>
                <a:cxn ang="0">
                  <a:pos x="149" y="23"/>
                </a:cxn>
                <a:cxn ang="0">
                  <a:pos x="151" y="50"/>
                </a:cxn>
                <a:cxn ang="0">
                  <a:pos x="153" y="89"/>
                </a:cxn>
                <a:cxn ang="0">
                  <a:pos x="155" y="134"/>
                </a:cxn>
                <a:cxn ang="0">
                  <a:pos x="160" y="187"/>
                </a:cxn>
                <a:cxn ang="0">
                  <a:pos x="164" y="244"/>
                </a:cxn>
                <a:cxn ang="0">
                  <a:pos x="171" y="307"/>
                </a:cxn>
                <a:cxn ang="0">
                  <a:pos x="176" y="371"/>
                </a:cxn>
                <a:cxn ang="0">
                  <a:pos x="185" y="439"/>
                </a:cxn>
                <a:cxn ang="0">
                  <a:pos x="194" y="507"/>
                </a:cxn>
                <a:cxn ang="0">
                  <a:pos x="206" y="575"/>
                </a:cxn>
                <a:cxn ang="0">
                  <a:pos x="217" y="640"/>
                </a:cxn>
                <a:cxn ang="0">
                  <a:pos x="231" y="702"/>
                </a:cxn>
                <a:cxn ang="0">
                  <a:pos x="247" y="760"/>
                </a:cxn>
                <a:cxn ang="0">
                  <a:pos x="265" y="814"/>
                </a:cxn>
                <a:cxn ang="0">
                  <a:pos x="262" y="814"/>
                </a:cxn>
                <a:cxn ang="0">
                  <a:pos x="256" y="814"/>
                </a:cxn>
                <a:cxn ang="0">
                  <a:pos x="245" y="814"/>
                </a:cxn>
                <a:cxn ang="0">
                  <a:pos x="232" y="815"/>
                </a:cxn>
                <a:cxn ang="0">
                  <a:pos x="216" y="815"/>
                </a:cxn>
                <a:cxn ang="0">
                  <a:pos x="199" y="815"/>
                </a:cxn>
                <a:cxn ang="0">
                  <a:pos x="179" y="815"/>
                </a:cxn>
                <a:cxn ang="0">
                  <a:pos x="159" y="816"/>
                </a:cxn>
                <a:cxn ang="0">
                  <a:pos x="137" y="815"/>
                </a:cxn>
                <a:cxn ang="0">
                  <a:pos x="114" y="815"/>
                </a:cxn>
                <a:cxn ang="0">
                  <a:pos x="92" y="814"/>
                </a:cxn>
                <a:cxn ang="0">
                  <a:pos x="72" y="814"/>
                </a:cxn>
                <a:cxn ang="0">
                  <a:pos x="50" y="812"/>
                </a:cxn>
                <a:cxn ang="0">
                  <a:pos x="33" y="811"/>
                </a:cxn>
                <a:cxn ang="0">
                  <a:pos x="15" y="807"/>
                </a:cxn>
                <a:cxn ang="0">
                  <a:pos x="1" y="805"/>
                </a:cxn>
                <a:cxn ang="0">
                  <a:pos x="0" y="773"/>
                </a:cxn>
                <a:cxn ang="0">
                  <a:pos x="227" y="792"/>
                </a:cxn>
                <a:cxn ang="0">
                  <a:pos x="224" y="786"/>
                </a:cxn>
                <a:cxn ang="0">
                  <a:pos x="221" y="770"/>
                </a:cxn>
                <a:cxn ang="0">
                  <a:pos x="214" y="745"/>
                </a:cxn>
                <a:cxn ang="0">
                  <a:pos x="206" y="714"/>
                </a:cxn>
                <a:cxn ang="0">
                  <a:pos x="195" y="673"/>
                </a:cxn>
                <a:cxn ang="0">
                  <a:pos x="186" y="627"/>
                </a:cxn>
                <a:cxn ang="0">
                  <a:pos x="175" y="576"/>
                </a:cxn>
                <a:cxn ang="0">
                  <a:pos x="165" y="521"/>
                </a:cxn>
                <a:cxn ang="0">
                  <a:pos x="154" y="461"/>
                </a:cxn>
                <a:cxn ang="0">
                  <a:pos x="144" y="399"/>
                </a:cxn>
                <a:cxn ang="0">
                  <a:pos x="135" y="336"/>
                </a:cxn>
                <a:cxn ang="0">
                  <a:pos x="130" y="274"/>
                </a:cxn>
                <a:cxn ang="0">
                  <a:pos x="124" y="211"/>
                </a:cxn>
                <a:cxn ang="0">
                  <a:pos x="123" y="149"/>
                </a:cxn>
                <a:cxn ang="0">
                  <a:pos x="124" y="91"/>
                </a:cxn>
                <a:cxn ang="0">
                  <a:pos x="128" y="36"/>
                </a:cxn>
                <a:cxn ang="0">
                  <a:pos x="149" y="0"/>
                </a:cxn>
                <a:cxn ang="0">
                  <a:pos x="149" y="0"/>
                </a:cxn>
              </a:cxnLst>
              <a:rect l="0" t="0" r="r" b="b"/>
              <a:pathLst>
                <a:path w="265" h="816">
                  <a:moveTo>
                    <a:pt x="149" y="0"/>
                  </a:moveTo>
                  <a:lnTo>
                    <a:pt x="149" y="6"/>
                  </a:lnTo>
                  <a:lnTo>
                    <a:pt x="149" y="23"/>
                  </a:lnTo>
                  <a:lnTo>
                    <a:pt x="151" y="50"/>
                  </a:lnTo>
                  <a:lnTo>
                    <a:pt x="153" y="89"/>
                  </a:lnTo>
                  <a:lnTo>
                    <a:pt x="155" y="134"/>
                  </a:lnTo>
                  <a:lnTo>
                    <a:pt x="160" y="187"/>
                  </a:lnTo>
                  <a:lnTo>
                    <a:pt x="164" y="244"/>
                  </a:lnTo>
                  <a:lnTo>
                    <a:pt x="171" y="307"/>
                  </a:lnTo>
                  <a:lnTo>
                    <a:pt x="176" y="371"/>
                  </a:lnTo>
                  <a:lnTo>
                    <a:pt x="185" y="439"/>
                  </a:lnTo>
                  <a:lnTo>
                    <a:pt x="194" y="507"/>
                  </a:lnTo>
                  <a:lnTo>
                    <a:pt x="206" y="575"/>
                  </a:lnTo>
                  <a:lnTo>
                    <a:pt x="217" y="640"/>
                  </a:lnTo>
                  <a:lnTo>
                    <a:pt x="231" y="702"/>
                  </a:lnTo>
                  <a:lnTo>
                    <a:pt x="247" y="760"/>
                  </a:lnTo>
                  <a:lnTo>
                    <a:pt x="265" y="814"/>
                  </a:lnTo>
                  <a:lnTo>
                    <a:pt x="262" y="814"/>
                  </a:lnTo>
                  <a:lnTo>
                    <a:pt x="256" y="814"/>
                  </a:lnTo>
                  <a:lnTo>
                    <a:pt x="245" y="814"/>
                  </a:lnTo>
                  <a:lnTo>
                    <a:pt x="232" y="815"/>
                  </a:lnTo>
                  <a:lnTo>
                    <a:pt x="216" y="815"/>
                  </a:lnTo>
                  <a:lnTo>
                    <a:pt x="199" y="815"/>
                  </a:lnTo>
                  <a:lnTo>
                    <a:pt x="179" y="815"/>
                  </a:lnTo>
                  <a:lnTo>
                    <a:pt x="159" y="816"/>
                  </a:lnTo>
                  <a:lnTo>
                    <a:pt x="137" y="815"/>
                  </a:lnTo>
                  <a:lnTo>
                    <a:pt x="114" y="815"/>
                  </a:lnTo>
                  <a:lnTo>
                    <a:pt x="92" y="814"/>
                  </a:lnTo>
                  <a:lnTo>
                    <a:pt x="72" y="814"/>
                  </a:lnTo>
                  <a:lnTo>
                    <a:pt x="50" y="812"/>
                  </a:lnTo>
                  <a:lnTo>
                    <a:pt x="33" y="811"/>
                  </a:lnTo>
                  <a:lnTo>
                    <a:pt x="15" y="807"/>
                  </a:lnTo>
                  <a:lnTo>
                    <a:pt x="1" y="805"/>
                  </a:lnTo>
                  <a:lnTo>
                    <a:pt x="0" y="773"/>
                  </a:lnTo>
                  <a:lnTo>
                    <a:pt x="227" y="792"/>
                  </a:lnTo>
                  <a:lnTo>
                    <a:pt x="224" y="786"/>
                  </a:lnTo>
                  <a:lnTo>
                    <a:pt x="221" y="770"/>
                  </a:lnTo>
                  <a:lnTo>
                    <a:pt x="214" y="745"/>
                  </a:lnTo>
                  <a:lnTo>
                    <a:pt x="206" y="714"/>
                  </a:lnTo>
                  <a:lnTo>
                    <a:pt x="195" y="673"/>
                  </a:lnTo>
                  <a:lnTo>
                    <a:pt x="186" y="627"/>
                  </a:lnTo>
                  <a:lnTo>
                    <a:pt x="175" y="576"/>
                  </a:lnTo>
                  <a:lnTo>
                    <a:pt x="165" y="521"/>
                  </a:lnTo>
                  <a:lnTo>
                    <a:pt x="154" y="461"/>
                  </a:lnTo>
                  <a:lnTo>
                    <a:pt x="144" y="399"/>
                  </a:lnTo>
                  <a:lnTo>
                    <a:pt x="135" y="336"/>
                  </a:lnTo>
                  <a:lnTo>
                    <a:pt x="130" y="274"/>
                  </a:lnTo>
                  <a:lnTo>
                    <a:pt x="124" y="211"/>
                  </a:lnTo>
                  <a:lnTo>
                    <a:pt x="123" y="149"/>
                  </a:lnTo>
                  <a:lnTo>
                    <a:pt x="124" y="91"/>
                  </a:lnTo>
                  <a:lnTo>
                    <a:pt x="128" y="36"/>
                  </a:lnTo>
                  <a:lnTo>
                    <a:pt x="149" y="0"/>
                  </a:lnTo>
                  <a:lnTo>
                    <a:pt x="149" y="0"/>
                  </a:lnTo>
                  <a:close/>
                </a:path>
              </a:pathLst>
            </a:custGeom>
            <a:solidFill>
              <a:srgbClr val="1A1A1A"/>
            </a:solidFill>
            <a:ln w="9525">
              <a:noFill/>
              <a:round/>
            </a:ln>
          </p:spPr>
          <p:txBody>
            <a:bodyPr/>
            <a:lstStyle/>
            <a:p>
              <a:endParaRPr lang="en-US"/>
            </a:p>
          </p:txBody>
        </p:sp>
        <p:sp>
          <p:nvSpPr>
            <p:cNvPr id="356516" name="Freeform 164"/>
            <p:cNvSpPr/>
            <p:nvPr/>
          </p:nvSpPr>
          <p:spPr bwMode="auto">
            <a:xfrm>
              <a:off x="4458" y="3382"/>
              <a:ext cx="59" cy="202"/>
            </a:xfrm>
            <a:custGeom>
              <a:avLst/>
              <a:gdLst/>
              <a:ahLst/>
              <a:cxnLst>
                <a:cxn ang="0">
                  <a:pos x="118" y="2"/>
                </a:cxn>
                <a:cxn ang="0">
                  <a:pos x="116" y="4"/>
                </a:cxn>
                <a:cxn ang="0">
                  <a:pos x="113" y="15"/>
                </a:cxn>
                <a:cxn ang="0">
                  <a:pos x="107" y="31"/>
                </a:cxn>
                <a:cxn ang="0">
                  <a:pos x="102" y="52"/>
                </a:cxn>
                <a:cxn ang="0">
                  <a:pos x="93" y="77"/>
                </a:cxn>
                <a:cxn ang="0">
                  <a:pos x="85" y="107"/>
                </a:cxn>
                <a:cxn ang="0">
                  <a:pos x="76" y="137"/>
                </a:cxn>
                <a:cxn ang="0">
                  <a:pos x="68" y="173"/>
                </a:cxn>
                <a:cxn ang="0">
                  <a:pos x="57" y="205"/>
                </a:cxn>
                <a:cxn ang="0">
                  <a:pos x="48" y="240"/>
                </a:cxn>
                <a:cxn ang="0">
                  <a:pos x="40" y="273"/>
                </a:cxn>
                <a:cxn ang="0">
                  <a:pos x="33" y="307"/>
                </a:cxn>
                <a:cxn ang="0">
                  <a:pos x="26" y="336"/>
                </a:cxn>
                <a:cxn ang="0">
                  <a:pos x="21" y="363"/>
                </a:cxn>
                <a:cxn ang="0">
                  <a:pos x="16" y="386"/>
                </a:cxn>
                <a:cxn ang="0">
                  <a:pos x="16" y="405"/>
                </a:cxn>
                <a:cxn ang="0">
                  <a:pos x="0" y="366"/>
                </a:cxn>
                <a:cxn ang="0">
                  <a:pos x="7" y="254"/>
                </a:cxn>
                <a:cxn ang="0">
                  <a:pos x="7" y="251"/>
                </a:cxn>
                <a:cxn ang="0">
                  <a:pos x="9" y="244"/>
                </a:cxn>
                <a:cxn ang="0">
                  <a:pos x="11" y="231"/>
                </a:cxn>
                <a:cxn ang="0">
                  <a:pos x="16" y="217"/>
                </a:cxn>
                <a:cxn ang="0">
                  <a:pos x="20" y="198"/>
                </a:cxn>
                <a:cxn ang="0">
                  <a:pos x="27" y="178"/>
                </a:cxn>
                <a:cxn ang="0">
                  <a:pos x="34" y="156"/>
                </a:cxn>
                <a:cxn ang="0">
                  <a:pos x="41" y="135"/>
                </a:cxn>
                <a:cxn ang="0">
                  <a:pos x="47" y="112"/>
                </a:cxn>
                <a:cxn ang="0">
                  <a:pos x="54" y="90"/>
                </a:cxn>
                <a:cxn ang="0">
                  <a:pos x="61" y="67"/>
                </a:cxn>
                <a:cxn ang="0">
                  <a:pos x="68" y="49"/>
                </a:cxn>
                <a:cxn ang="0">
                  <a:pos x="73" y="31"/>
                </a:cxn>
                <a:cxn ang="0">
                  <a:pos x="79" y="17"/>
                </a:cxn>
                <a:cxn ang="0">
                  <a:pos x="84" y="5"/>
                </a:cxn>
                <a:cxn ang="0">
                  <a:pos x="89" y="0"/>
                </a:cxn>
                <a:cxn ang="0">
                  <a:pos x="118" y="2"/>
                </a:cxn>
                <a:cxn ang="0">
                  <a:pos x="118" y="2"/>
                </a:cxn>
              </a:cxnLst>
              <a:rect l="0" t="0" r="r" b="b"/>
              <a:pathLst>
                <a:path w="118" h="405">
                  <a:moveTo>
                    <a:pt x="118" y="2"/>
                  </a:moveTo>
                  <a:lnTo>
                    <a:pt x="116" y="4"/>
                  </a:lnTo>
                  <a:lnTo>
                    <a:pt x="113" y="15"/>
                  </a:lnTo>
                  <a:lnTo>
                    <a:pt x="107" y="31"/>
                  </a:lnTo>
                  <a:lnTo>
                    <a:pt x="102" y="52"/>
                  </a:lnTo>
                  <a:lnTo>
                    <a:pt x="93" y="77"/>
                  </a:lnTo>
                  <a:lnTo>
                    <a:pt x="85" y="107"/>
                  </a:lnTo>
                  <a:lnTo>
                    <a:pt x="76" y="137"/>
                  </a:lnTo>
                  <a:lnTo>
                    <a:pt x="68" y="173"/>
                  </a:lnTo>
                  <a:lnTo>
                    <a:pt x="57" y="205"/>
                  </a:lnTo>
                  <a:lnTo>
                    <a:pt x="48" y="240"/>
                  </a:lnTo>
                  <a:lnTo>
                    <a:pt x="40" y="273"/>
                  </a:lnTo>
                  <a:lnTo>
                    <a:pt x="33" y="307"/>
                  </a:lnTo>
                  <a:lnTo>
                    <a:pt x="26" y="336"/>
                  </a:lnTo>
                  <a:lnTo>
                    <a:pt x="21" y="363"/>
                  </a:lnTo>
                  <a:lnTo>
                    <a:pt x="16" y="386"/>
                  </a:lnTo>
                  <a:lnTo>
                    <a:pt x="16" y="405"/>
                  </a:lnTo>
                  <a:lnTo>
                    <a:pt x="0" y="366"/>
                  </a:lnTo>
                  <a:lnTo>
                    <a:pt x="7" y="254"/>
                  </a:lnTo>
                  <a:lnTo>
                    <a:pt x="7" y="251"/>
                  </a:lnTo>
                  <a:lnTo>
                    <a:pt x="9" y="244"/>
                  </a:lnTo>
                  <a:lnTo>
                    <a:pt x="11" y="231"/>
                  </a:lnTo>
                  <a:lnTo>
                    <a:pt x="16" y="217"/>
                  </a:lnTo>
                  <a:lnTo>
                    <a:pt x="20" y="198"/>
                  </a:lnTo>
                  <a:lnTo>
                    <a:pt x="27" y="178"/>
                  </a:lnTo>
                  <a:lnTo>
                    <a:pt x="34" y="156"/>
                  </a:lnTo>
                  <a:lnTo>
                    <a:pt x="41" y="135"/>
                  </a:lnTo>
                  <a:lnTo>
                    <a:pt x="47" y="112"/>
                  </a:lnTo>
                  <a:lnTo>
                    <a:pt x="54" y="90"/>
                  </a:lnTo>
                  <a:lnTo>
                    <a:pt x="61" y="67"/>
                  </a:lnTo>
                  <a:lnTo>
                    <a:pt x="68" y="49"/>
                  </a:lnTo>
                  <a:lnTo>
                    <a:pt x="73" y="31"/>
                  </a:lnTo>
                  <a:lnTo>
                    <a:pt x="79" y="17"/>
                  </a:lnTo>
                  <a:lnTo>
                    <a:pt x="84" y="5"/>
                  </a:lnTo>
                  <a:lnTo>
                    <a:pt x="89" y="0"/>
                  </a:lnTo>
                  <a:lnTo>
                    <a:pt x="118" y="2"/>
                  </a:lnTo>
                  <a:lnTo>
                    <a:pt x="118" y="2"/>
                  </a:lnTo>
                  <a:close/>
                </a:path>
              </a:pathLst>
            </a:custGeom>
            <a:solidFill>
              <a:srgbClr val="1A1A1A"/>
            </a:solidFill>
            <a:ln w="9525">
              <a:noFill/>
              <a:round/>
            </a:ln>
          </p:spPr>
          <p:txBody>
            <a:bodyPr/>
            <a:lstStyle/>
            <a:p>
              <a:endParaRPr lang="en-US"/>
            </a:p>
          </p:txBody>
        </p:sp>
        <p:sp>
          <p:nvSpPr>
            <p:cNvPr id="356517" name="Freeform 165"/>
            <p:cNvSpPr/>
            <p:nvPr/>
          </p:nvSpPr>
          <p:spPr bwMode="auto">
            <a:xfrm>
              <a:off x="4708" y="3361"/>
              <a:ext cx="88" cy="48"/>
            </a:xfrm>
            <a:custGeom>
              <a:avLst/>
              <a:gdLst/>
              <a:ahLst/>
              <a:cxnLst>
                <a:cxn ang="0">
                  <a:pos x="0" y="43"/>
                </a:cxn>
                <a:cxn ang="0">
                  <a:pos x="96" y="0"/>
                </a:cxn>
                <a:cxn ang="0">
                  <a:pos x="127" y="11"/>
                </a:cxn>
                <a:cxn ang="0">
                  <a:pos x="175" y="64"/>
                </a:cxn>
                <a:cxn ang="0">
                  <a:pos x="82" y="96"/>
                </a:cxn>
                <a:cxn ang="0">
                  <a:pos x="15" y="82"/>
                </a:cxn>
                <a:cxn ang="0">
                  <a:pos x="0" y="43"/>
                </a:cxn>
                <a:cxn ang="0">
                  <a:pos x="0" y="43"/>
                </a:cxn>
              </a:cxnLst>
              <a:rect l="0" t="0" r="r" b="b"/>
              <a:pathLst>
                <a:path w="175" h="96">
                  <a:moveTo>
                    <a:pt x="0" y="43"/>
                  </a:moveTo>
                  <a:lnTo>
                    <a:pt x="96" y="0"/>
                  </a:lnTo>
                  <a:lnTo>
                    <a:pt x="127" y="11"/>
                  </a:lnTo>
                  <a:lnTo>
                    <a:pt x="175" y="64"/>
                  </a:lnTo>
                  <a:lnTo>
                    <a:pt x="82" y="96"/>
                  </a:lnTo>
                  <a:lnTo>
                    <a:pt x="15" y="82"/>
                  </a:lnTo>
                  <a:lnTo>
                    <a:pt x="0" y="43"/>
                  </a:lnTo>
                  <a:lnTo>
                    <a:pt x="0" y="43"/>
                  </a:lnTo>
                  <a:close/>
                </a:path>
              </a:pathLst>
            </a:custGeom>
            <a:solidFill>
              <a:srgbClr val="A33DA3"/>
            </a:solidFill>
            <a:ln w="9525">
              <a:noFill/>
              <a:round/>
            </a:ln>
          </p:spPr>
          <p:txBody>
            <a:bodyPr/>
            <a:lstStyle/>
            <a:p>
              <a:endParaRPr lang="en-US"/>
            </a:p>
          </p:txBody>
        </p:sp>
        <p:sp>
          <p:nvSpPr>
            <p:cNvPr id="356518" name="Freeform 166"/>
            <p:cNvSpPr/>
            <p:nvPr/>
          </p:nvSpPr>
          <p:spPr bwMode="auto">
            <a:xfrm>
              <a:off x="4374" y="3148"/>
              <a:ext cx="344" cy="286"/>
            </a:xfrm>
            <a:custGeom>
              <a:avLst/>
              <a:gdLst/>
              <a:ahLst/>
              <a:cxnLst>
                <a:cxn ang="0">
                  <a:pos x="199" y="0"/>
                </a:cxn>
                <a:cxn ang="0">
                  <a:pos x="300" y="34"/>
                </a:cxn>
                <a:cxn ang="0">
                  <a:pos x="455" y="243"/>
                </a:cxn>
                <a:cxn ang="0">
                  <a:pos x="542" y="373"/>
                </a:cxn>
                <a:cxn ang="0">
                  <a:pos x="662" y="449"/>
                </a:cxn>
                <a:cxn ang="0">
                  <a:pos x="689" y="531"/>
                </a:cxn>
                <a:cxn ang="0">
                  <a:pos x="523" y="574"/>
                </a:cxn>
                <a:cxn ang="0">
                  <a:pos x="220" y="510"/>
                </a:cxn>
                <a:cxn ang="0">
                  <a:pos x="0" y="289"/>
                </a:cxn>
                <a:cxn ang="0">
                  <a:pos x="32" y="75"/>
                </a:cxn>
                <a:cxn ang="0">
                  <a:pos x="199" y="0"/>
                </a:cxn>
                <a:cxn ang="0">
                  <a:pos x="199" y="0"/>
                </a:cxn>
              </a:cxnLst>
              <a:rect l="0" t="0" r="r" b="b"/>
              <a:pathLst>
                <a:path w="689" h="574">
                  <a:moveTo>
                    <a:pt x="199" y="0"/>
                  </a:moveTo>
                  <a:lnTo>
                    <a:pt x="300" y="34"/>
                  </a:lnTo>
                  <a:lnTo>
                    <a:pt x="455" y="243"/>
                  </a:lnTo>
                  <a:lnTo>
                    <a:pt x="542" y="373"/>
                  </a:lnTo>
                  <a:lnTo>
                    <a:pt x="662" y="449"/>
                  </a:lnTo>
                  <a:lnTo>
                    <a:pt x="689" y="531"/>
                  </a:lnTo>
                  <a:lnTo>
                    <a:pt x="523" y="574"/>
                  </a:lnTo>
                  <a:lnTo>
                    <a:pt x="220" y="510"/>
                  </a:lnTo>
                  <a:lnTo>
                    <a:pt x="0" y="289"/>
                  </a:lnTo>
                  <a:lnTo>
                    <a:pt x="32" y="75"/>
                  </a:lnTo>
                  <a:lnTo>
                    <a:pt x="199" y="0"/>
                  </a:lnTo>
                  <a:lnTo>
                    <a:pt x="199" y="0"/>
                  </a:lnTo>
                  <a:close/>
                </a:path>
              </a:pathLst>
            </a:custGeom>
            <a:solidFill>
              <a:srgbClr val="C276C2"/>
            </a:solidFill>
            <a:ln w="9525">
              <a:noFill/>
              <a:round/>
            </a:ln>
          </p:spPr>
          <p:txBody>
            <a:bodyPr/>
            <a:lstStyle/>
            <a:p>
              <a:endParaRPr lang="en-US"/>
            </a:p>
          </p:txBody>
        </p:sp>
        <p:sp>
          <p:nvSpPr>
            <p:cNvPr id="356519" name="Freeform 167"/>
            <p:cNvSpPr/>
            <p:nvPr/>
          </p:nvSpPr>
          <p:spPr bwMode="auto">
            <a:xfrm>
              <a:off x="4387" y="3142"/>
              <a:ext cx="346" cy="280"/>
            </a:xfrm>
            <a:custGeom>
              <a:avLst/>
              <a:gdLst/>
              <a:ahLst/>
              <a:cxnLst>
                <a:cxn ang="0">
                  <a:pos x="245" y="31"/>
                </a:cxn>
                <a:cxn ang="0">
                  <a:pos x="178" y="49"/>
                </a:cxn>
                <a:cxn ang="0">
                  <a:pos x="81" y="85"/>
                </a:cxn>
                <a:cxn ang="0">
                  <a:pos x="62" y="111"/>
                </a:cxn>
                <a:cxn ang="0">
                  <a:pos x="129" y="83"/>
                </a:cxn>
                <a:cxn ang="0">
                  <a:pos x="166" y="75"/>
                </a:cxn>
                <a:cxn ang="0">
                  <a:pos x="107" y="120"/>
                </a:cxn>
                <a:cxn ang="0">
                  <a:pos x="49" y="165"/>
                </a:cxn>
                <a:cxn ang="0">
                  <a:pos x="100" y="151"/>
                </a:cxn>
                <a:cxn ang="0">
                  <a:pos x="169" y="115"/>
                </a:cxn>
                <a:cxn ang="0">
                  <a:pos x="150" y="142"/>
                </a:cxn>
                <a:cxn ang="0">
                  <a:pos x="77" y="203"/>
                </a:cxn>
                <a:cxn ang="0">
                  <a:pos x="75" y="222"/>
                </a:cxn>
                <a:cxn ang="0">
                  <a:pos x="137" y="185"/>
                </a:cxn>
                <a:cxn ang="0">
                  <a:pos x="159" y="204"/>
                </a:cxn>
                <a:cxn ang="0">
                  <a:pos x="101" y="246"/>
                </a:cxn>
                <a:cxn ang="0">
                  <a:pos x="101" y="269"/>
                </a:cxn>
                <a:cxn ang="0">
                  <a:pos x="164" y="238"/>
                </a:cxn>
                <a:cxn ang="0">
                  <a:pos x="191" y="239"/>
                </a:cxn>
                <a:cxn ang="0">
                  <a:pos x="140" y="280"/>
                </a:cxn>
                <a:cxn ang="0">
                  <a:pos x="111" y="314"/>
                </a:cxn>
                <a:cxn ang="0">
                  <a:pos x="170" y="278"/>
                </a:cxn>
                <a:cxn ang="0">
                  <a:pos x="222" y="264"/>
                </a:cxn>
                <a:cxn ang="0">
                  <a:pos x="178" y="308"/>
                </a:cxn>
                <a:cxn ang="0">
                  <a:pos x="157" y="342"/>
                </a:cxn>
                <a:cxn ang="0">
                  <a:pos x="213" y="315"/>
                </a:cxn>
                <a:cxn ang="0">
                  <a:pos x="236" y="329"/>
                </a:cxn>
                <a:cxn ang="0">
                  <a:pos x="187" y="362"/>
                </a:cxn>
                <a:cxn ang="0">
                  <a:pos x="192" y="385"/>
                </a:cxn>
                <a:cxn ang="0">
                  <a:pos x="253" y="351"/>
                </a:cxn>
                <a:cxn ang="0">
                  <a:pos x="284" y="369"/>
                </a:cxn>
                <a:cxn ang="0">
                  <a:pos x="228" y="414"/>
                </a:cxn>
                <a:cxn ang="0">
                  <a:pos x="273" y="403"/>
                </a:cxn>
                <a:cxn ang="0">
                  <a:pos x="320" y="385"/>
                </a:cxn>
                <a:cxn ang="0">
                  <a:pos x="296" y="421"/>
                </a:cxn>
                <a:cxn ang="0">
                  <a:pos x="274" y="454"/>
                </a:cxn>
                <a:cxn ang="0">
                  <a:pos x="328" y="417"/>
                </a:cxn>
                <a:cxn ang="0">
                  <a:pos x="363" y="413"/>
                </a:cxn>
                <a:cxn ang="0">
                  <a:pos x="311" y="475"/>
                </a:cxn>
                <a:cxn ang="0">
                  <a:pos x="366" y="442"/>
                </a:cxn>
                <a:cxn ang="0">
                  <a:pos x="407" y="424"/>
                </a:cxn>
                <a:cxn ang="0">
                  <a:pos x="357" y="484"/>
                </a:cxn>
                <a:cxn ang="0">
                  <a:pos x="395" y="471"/>
                </a:cxn>
                <a:cxn ang="0">
                  <a:pos x="439" y="450"/>
                </a:cxn>
                <a:cxn ang="0">
                  <a:pos x="400" y="501"/>
                </a:cxn>
                <a:cxn ang="0">
                  <a:pos x="468" y="457"/>
                </a:cxn>
                <a:cxn ang="0">
                  <a:pos x="440" y="498"/>
                </a:cxn>
                <a:cxn ang="0">
                  <a:pos x="470" y="495"/>
                </a:cxn>
                <a:cxn ang="0">
                  <a:pos x="510" y="478"/>
                </a:cxn>
                <a:cxn ang="0">
                  <a:pos x="489" y="516"/>
                </a:cxn>
                <a:cxn ang="0">
                  <a:pos x="546" y="484"/>
                </a:cxn>
                <a:cxn ang="0">
                  <a:pos x="520" y="524"/>
                </a:cxn>
                <a:cxn ang="0">
                  <a:pos x="566" y="494"/>
                </a:cxn>
                <a:cxn ang="0">
                  <a:pos x="562" y="519"/>
                </a:cxn>
                <a:cxn ang="0">
                  <a:pos x="619" y="484"/>
                </a:cxn>
                <a:cxn ang="0">
                  <a:pos x="610" y="507"/>
                </a:cxn>
                <a:cxn ang="0">
                  <a:pos x="636" y="500"/>
                </a:cxn>
                <a:cxn ang="0">
                  <a:pos x="665" y="497"/>
                </a:cxn>
                <a:cxn ang="0">
                  <a:pos x="690" y="498"/>
                </a:cxn>
                <a:cxn ang="0">
                  <a:pos x="10" y="107"/>
                </a:cxn>
              </a:cxnLst>
              <a:rect l="0" t="0" r="r" b="b"/>
              <a:pathLst>
                <a:path w="692" h="559">
                  <a:moveTo>
                    <a:pt x="214" y="2"/>
                  </a:moveTo>
                  <a:lnTo>
                    <a:pt x="215" y="2"/>
                  </a:lnTo>
                  <a:lnTo>
                    <a:pt x="221" y="7"/>
                  </a:lnTo>
                  <a:lnTo>
                    <a:pt x="228" y="11"/>
                  </a:lnTo>
                  <a:lnTo>
                    <a:pt x="236" y="18"/>
                  </a:lnTo>
                  <a:lnTo>
                    <a:pt x="242" y="24"/>
                  </a:lnTo>
                  <a:lnTo>
                    <a:pt x="245" y="31"/>
                  </a:lnTo>
                  <a:lnTo>
                    <a:pt x="242" y="35"/>
                  </a:lnTo>
                  <a:lnTo>
                    <a:pt x="234" y="38"/>
                  </a:lnTo>
                  <a:lnTo>
                    <a:pt x="226" y="38"/>
                  </a:lnTo>
                  <a:lnTo>
                    <a:pt x="216" y="39"/>
                  </a:lnTo>
                  <a:lnTo>
                    <a:pt x="205" y="42"/>
                  </a:lnTo>
                  <a:lnTo>
                    <a:pt x="193" y="45"/>
                  </a:lnTo>
                  <a:lnTo>
                    <a:pt x="178" y="49"/>
                  </a:lnTo>
                  <a:lnTo>
                    <a:pt x="164" y="53"/>
                  </a:lnTo>
                  <a:lnTo>
                    <a:pt x="149" y="58"/>
                  </a:lnTo>
                  <a:lnTo>
                    <a:pt x="135" y="64"/>
                  </a:lnTo>
                  <a:lnTo>
                    <a:pt x="119" y="67"/>
                  </a:lnTo>
                  <a:lnTo>
                    <a:pt x="105" y="73"/>
                  </a:lnTo>
                  <a:lnTo>
                    <a:pt x="91" y="79"/>
                  </a:lnTo>
                  <a:lnTo>
                    <a:pt x="81" y="85"/>
                  </a:lnTo>
                  <a:lnTo>
                    <a:pt x="72" y="90"/>
                  </a:lnTo>
                  <a:lnTo>
                    <a:pt x="63" y="95"/>
                  </a:lnTo>
                  <a:lnTo>
                    <a:pt x="57" y="101"/>
                  </a:lnTo>
                  <a:lnTo>
                    <a:pt x="56" y="107"/>
                  </a:lnTo>
                  <a:lnTo>
                    <a:pt x="55" y="109"/>
                  </a:lnTo>
                  <a:lnTo>
                    <a:pt x="57" y="112"/>
                  </a:lnTo>
                  <a:lnTo>
                    <a:pt x="62" y="111"/>
                  </a:lnTo>
                  <a:lnTo>
                    <a:pt x="72" y="109"/>
                  </a:lnTo>
                  <a:lnTo>
                    <a:pt x="77" y="106"/>
                  </a:lnTo>
                  <a:lnTo>
                    <a:pt x="87" y="102"/>
                  </a:lnTo>
                  <a:lnTo>
                    <a:pt x="97" y="98"/>
                  </a:lnTo>
                  <a:lnTo>
                    <a:pt x="109" y="93"/>
                  </a:lnTo>
                  <a:lnTo>
                    <a:pt x="118" y="87"/>
                  </a:lnTo>
                  <a:lnTo>
                    <a:pt x="129" y="83"/>
                  </a:lnTo>
                  <a:lnTo>
                    <a:pt x="138" y="78"/>
                  </a:lnTo>
                  <a:lnTo>
                    <a:pt x="149" y="75"/>
                  </a:lnTo>
                  <a:lnTo>
                    <a:pt x="154" y="72"/>
                  </a:lnTo>
                  <a:lnTo>
                    <a:pt x="162" y="71"/>
                  </a:lnTo>
                  <a:lnTo>
                    <a:pt x="165" y="71"/>
                  </a:lnTo>
                  <a:lnTo>
                    <a:pt x="169" y="73"/>
                  </a:lnTo>
                  <a:lnTo>
                    <a:pt x="166" y="75"/>
                  </a:lnTo>
                  <a:lnTo>
                    <a:pt x="163" y="80"/>
                  </a:lnTo>
                  <a:lnTo>
                    <a:pt x="156" y="84"/>
                  </a:lnTo>
                  <a:lnTo>
                    <a:pt x="149" y="91"/>
                  </a:lnTo>
                  <a:lnTo>
                    <a:pt x="138" y="98"/>
                  </a:lnTo>
                  <a:lnTo>
                    <a:pt x="129" y="105"/>
                  </a:lnTo>
                  <a:lnTo>
                    <a:pt x="117" y="112"/>
                  </a:lnTo>
                  <a:lnTo>
                    <a:pt x="107" y="120"/>
                  </a:lnTo>
                  <a:lnTo>
                    <a:pt x="95" y="127"/>
                  </a:lnTo>
                  <a:lnTo>
                    <a:pt x="84" y="134"/>
                  </a:lnTo>
                  <a:lnTo>
                    <a:pt x="74" y="141"/>
                  </a:lnTo>
                  <a:lnTo>
                    <a:pt x="66" y="149"/>
                  </a:lnTo>
                  <a:lnTo>
                    <a:pt x="57" y="155"/>
                  </a:lnTo>
                  <a:lnTo>
                    <a:pt x="52" y="161"/>
                  </a:lnTo>
                  <a:lnTo>
                    <a:pt x="49" y="165"/>
                  </a:lnTo>
                  <a:lnTo>
                    <a:pt x="49" y="170"/>
                  </a:lnTo>
                  <a:lnTo>
                    <a:pt x="55" y="171"/>
                  </a:lnTo>
                  <a:lnTo>
                    <a:pt x="61" y="169"/>
                  </a:lnTo>
                  <a:lnTo>
                    <a:pt x="69" y="167"/>
                  </a:lnTo>
                  <a:lnTo>
                    <a:pt x="77" y="162"/>
                  </a:lnTo>
                  <a:lnTo>
                    <a:pt x="88" y="157"/>
                  </a:lnTo>
                  <a:lnTo>
                    <a:pt x="100" y="151"/>
                  </a:lnTo>
                  <a:lnTo>
                    <a:pt x="111" y="146"/>
                  </a:lnTo>
                  <a:lnTo>
                    <a:pt x="122" y="139"/>
                  </a:lnTo>
                  <a:lnTo>
                    <a:pt x="133" y="133"/>
                  </a:lnTo>
                  <a:lnTo>
                    <a:pt x="144" y="126"/>
                  </a:lnTo>
                  <a:lnTo>
                    <a:pt x="154" y="122"/>
                  </a:lnTo>
                  <a:lnTo>
                    <a:pt x="162" y="118"/>
                  </a:lnTo>
                  <a:lnTo>
                    <a:pt x="169" y="115"/>
                  </a:lnTo>
                  <a:lnTo>
                    <a:pt x="173" y="115"/>
                  </a:lnTo>
                  <a:lnTo>
                    <a:pt x="177" y="116"/>
                  </a:lnTo>
                  <a:lnTo>
                    <a:pt x="176" y="119"/>
                  </a:lnTo>
                  <a:lnTo>
                    <a:pt x="172" y="122"/>
                  </a:lnTo>
                  <a:lnTo>
                    <a:pt x="166" y="128"/>
                  </a:lnTo>
                  <a:lnTo>
                    <a:pt x="159" y="135"/>
                  </a:lnTo>
                  <a:lnTo>
                    <a:pt x="150" y="142"/>
                  </a:lnTo>
                  <a:lnTo>
                    <a:pt x="140" y="150"/>
                  </a:lnTo>
                  <a:lnTo>
                    <a:pt x="129" y="158"/>
                  </a:lnTo>
                  <a:lnTo>
                    <a:pt x="118" y="169"/>
                  </a:lnTo>
                  <a:lnTo>
                    <a:pt x="107" y="177"/>
                  </a:lnTo>
                  <a:lnTo>
                    <a:pt x="95" y="186"/>
                  </a:lnTo>
                  <a:lnTo>
                    <a:pt x="84" y="195"/>
                  </a:lnTo>
                  <a:lnTo>
                    <a:pt x="77" y="203"/>
                  </a:lnTo>
                  <a:lnTo>
                    <a:pt x="68" y="209"/>
                  </a:lnTo>
                  <a:lnTo>
                    <a:pt x="62" y="216"/>
                  </a:lnTo>
                  <a:lnTo>
                    <a:pt x="59" y="220"/>
                  </a:lnTo>
                  <a:lnTo>
                    <a:pt x="59" y="225"/>
                  </a:lnTo>
                  <a:lnTo>
                    <a:pt x="63" y="226"/>
                  </a:lnTo>
                  <a:lnTo>
                    <a:pt x="68" y="224"/>
                  </a:lnTo>
                  <a:lnTo>
                    <a:pt x="75" y="222"/>
                  </a:lnTo>
                  <a:lnTo>
                    <a:pt x="82" y="217"/>
                  </a:lnTo>
                  <a:lnTo>
                    <a:pt x="90" y="212"/>
                  </a:lnTo>
                  <a:lnTo>
                    <a:pt x="100" y="206"/>
                  </a:lnTo>
                  <a:lnTo>
                    <a:pt x="110" y="202"/>
                  </a:lnTo>
                  <a:lnTo>
                    <a:pt x="119" y="195"/>
                  </a:lnTo>
                  <a:lnTo>
                    <a:pt x="129" y="190"/>
                  </a:lnTo>
                  <a:lnTo>
                    <a:pt x="137" y="185"/>
                  </a:lnTo>
                  <a:lnTo>
                    <a:pt x="146" y="182"/>
                  </a:lnTo>
                  <a:lnTo>
                    <a:pt x="152" y="178"/>
                  </a:lnTo>
                  <a:lnTo>
                    <a:pt x="159" y="179"/>
                  </a:lnTo>
                  <a:lnTo>
                    <a:pt x="164" y="179"/>
                  </a:lnTo>
                  <a:lnTo>
                    <a:pt x="169" y="184"/>
                  </a:lnTo>
                  <a:lnTo>
                    <a:pt x="167" y="192"/>
                  </a:lnTo>
                  <a:lnTo>
                    <a:pt x="159" y="204"/>
                  </a:lnTo>
                  <a:lnTo>
                    <a:pt x="151" y="209"/>
                  </a:lnTo>
                  <a:lnTo>
                    <a:pt x="144" y="216"/>
                  </a:lnTo>
                  <a:lnTo>
                    <a:pt x="136" y="222"/>
                  </a:lnTo>
                  <a:lnTo>
                    <a:pt x="128" y="229"/>
                  </a:lnTo>
                  <a:lnTo>
                    <a:pt x="117" y="234"/>
                  </a:lnTo>
                  <a:lnTo>
                    <a:pt x="109" y="240"/>
                  </a:lnTo>
                  <a:lnTo>
                    <a:pt x="101" y="246"/>
                  </a:lnTo>
                  <a:lnTo>
                    <a:pt x="94" y="253"/>
                  </a:lnTo>
                  <a:lnTo>
                    <a:pt x="83" y="262"/>
                  </a:lnTo>
                  <a:lnTo>
                    <a:pt x="82" y="271"/>
                  </a:lnTo>
                  <a:lnTo>
                    <a:pt x="83" y="272"/>
                  </a:lnTo>
                  <a:lnTo>
                    <a:pt x="88" y="273"/>
                  </a:lnTo>
                  <a:lnTo>
                    <a:pt x="93" y="272"/>
                  </a:lnTo>
                  <a:lnTo>
                    <a:pt x="101" y="269"/>
                  </a:lnTo>
                  <a:lnTo>
                    <a:pt x="108" y="265"/>
                  </a:lnTo>
                  <a:lnTo>
                    <a:pt x="117" y="261"/>
                  </a:lnTo>
                  <a:lnTo>
                    <a:pt x="126" y="257"/>
                  </a:lnTo>
                  <a:lnTo>
                    <a:pt x="137" y="253"/>
                  </a:lnTo>
                  <a:lnTo>
                    <a:pt x="146" y="247"/>
                  </a:lnTo>
                  <a:lnTo>
                    <a:pt x="156" y="243"/>
                  </a:lnTo>
                  <a:lnTo>
                    <a:pt x="164" y="238"/>
                  </a:lnTo>
                  <a:lnTo>
                    <a:pt x="172" y="234"/>
                  </a:lnTo>
                  <a:lnTo>
                    <a:pt x="178" y="231"/>
                  </a:lnTo>
                  <a:lnTo>
                    <a:pt x="185" y="230"/>
                  </a:lnTo>
                  <a:lnTo>
                    <a:pt x="190" y="230"/>
                  </a:lnTo>
                  <a:lnTo>
                    <a:pt x="193" y="232"/>
                  </a:lnTo>
                  <a:lnTo>
                    <a:pt x="193" y="234"/>
                  </a:lnTo>
                  <a:lnTo>
                    <a:pt x="191" y="239"/>
                  </a:lnTo>
                  <a:lnTo>
                    <a:pt x="187" y="244"/>
                  </a:lnTo>
                  <a:lnTo>
                    <a:pt x="181" y="250"/>
                  </a:lnTo>
                  <a:lnTo>
                    <a:pt x="173" y="254"/>
                  </a:lnTo>
                  <a:lnTo>
                    <a:pt x="166" y="261"/>
                  </a:lnTo>
                  <a:lnTo>
                    <a:pt x="158" y="267"/>
                  </a:lnTo>
                  <a:lnTo>
                    <a:pt x="150" y="274"/>
                  </a:lnTo>
                  <a:lnTo>
                    <a:pt x="140" y="280"/>
                  </a:lnTo>
                  <a:lnTo>
                    <a:pt x="132" y="286"/>
                  </a:lnTo>
                  <a:lnTo>
                    <a:pt x="124" y="292"/>
                  </a:lnTo>
                  <a:lnTo>
                    <a:pt x="117" y="297"/>
                  </a:lnTo>
                  <a:lnTo>
                    <a:pt x="108" y="307"/>
                  </a:lnTo>
                  <a:lnTo>
                    <a:pt x="107" y="314"/>
                  </a:lnTo>
                  <a:lnTo>
                    <a:pt x="108" y="314"/>
                  </a:lnTo>
                  <a:lnTo>
                    <a:pt x="111" y="314"/>
                  </a:lnTo>
                  <a:lnTo>
                    <a:pt x="117" y="310"/>
                  </a:lnTo>
                  <a:lnTo>
                    <a:pt x="124" y="308"/>
                  </a:lnTo>
                  <a:lnTo>
                    <a:pt x="131" y="302"/>
                  </a:lnTo>
                  <a:lnTo>
                    <a:pt x="140" y="296"/>
                  </a:lnTo>
                  <a:lnTo>
                    <a:pt x="150" y="290"/>
                  </a:lnTo>
                  <a:lnTo>
                    <a:pt x="160" y="285"/>
                  </a:lnTo>
                  <a:lnTo>
                    <a:pt x="170" y="278"/>
                  </a:lnTo>
                  <a:lnTo>
                    <a:pt x="179" y="272"/>
                  </a:lnTo>
                  <a:lnTo>
                    <a:pt x="188" y="267"/>
                  </a:lnTo>
                  <a:lnTo>
                    <a:pt x="198" y="264"/>
                  </a:lnTo>
                  <a:lnTo>
                    <a:pt x="205" y="260"/>
                  </a:lnTo>
                  <a:lnTo>
                    <a:pt x="212" y="259"/>
                  </a:lnTo>
                  <a:lnTo>
                    <a:pt x="218" y="259"/>
                  </a:lnTo>
                  <a:lnTo>
                    <a:pt x="222" y="264"/>
                  </a:lnTo>
                  <a:lnTo>
                    <a:pt x="222" y="271"/>
                  </a:lnTo>
                  <a:lnTo>
                    <a:pt x="215" y="281"/>
                  </a:lnTo>
                  <a:lnTo>
                    <a:pt x="208" y="286"/>
                  </a:lnTo>
                  <a:lnTo>
                    <a:pt x="202" y="292"/>
                  </a:lnTo>
                  <a:lnTo>
                    <a:pt x="194" y="296"/>
                  </a:lnTo>
                  <a:lnTo>
                    <a:pt x="187" y="303"/>
                  </a:lnTo>
                  <a:lnTo>
                    <a:pt x="178" y="308"/>
                  </a:lnTo>
                  <a:lnTo>
                    <a:pt x="171" y="314"/>
                  </a:lnTo>
                  <a:lnTo>
                    <a:pt x="163" y="318"/>
                  </a:lnTo>
                  <a:lnTo>
                    <a:pt x="157" y="324"/>
                  </a:lnTo>
                  <a:lnTo>
                    <a:pt x="146" y="334"/>
                  </a:lnTo>
                  <a:lnTo>
                    <a:pt x="143" y="343"/>
                  </a:lnTo>
                  <a:lnTo>
                    <a:pt x="146" y="344"/>
                  </a:lnTo>
                  <a:lnTo>
                    <a:pt x="157" y="342"/>
                  </a:lnTo>
                  <a:lnTo>
                    <a:pt x="163" y="338"/>
                  </a:lnTo>
                  <a:lnTo>
                    <a:pt x="171" y="336"/>
                  </a:lnTo>
                  <a:lnTo>
                    <a:pt x="179" y="331"/>
                  </a:lnTo>
                  <a:lnTo>
                    <a:pt x="188" y="328"/>
                  </a:lnTo>
                  <a:lnTo>
                    <a:pt x="197" y="323"/>
                  </a:lnTo>
                  <a:lnTo>
                    <a:pt x="205" y="318"/>
                  </a:lnTo>
                  <a:lnTo>
                    <a:pt x="213" y="315"/>
                  </a:lnTo>
                  <a:lnTo>
                    <a:pt x="221" y="313"/>
                  </a:lnTo>
                  <a:lnTo>
                    <a:pt x="227" y="310"/>
                  </a:lnTo>
                  <a:lnTo>
                    <a:pt x="234" y="310"/>
                  </a:lnTo>
                  <a:lnTo>
                    <a:pt x="239" y="310"/>
                  </a:lnTo>
                  <a:lnTo>
                    <a:pt x="243" y="314"/>
                  </a:lnTo>
                  <a:lnTo>
                    <a:pt x="243" y="321"/>
                  </a:lnTo>
                  <a:lnTo>
                    <a:pt x="236" y="329"/>
                  </a:lnTo>
                  <a:lnTo>
                    <a:pt x="230" y="332"/>
                  </a:lnTo>
                  <a:lnTo>
                    <a:pt x="225" y="337"/>
                  </a:lnTo>
                  <a:lnTo>
                    <a:pt x="218" y="342"/>
                  </a:lnTo>
                  <a:lnTo>
                    <a:pt x="211" y="348"/>
                  </a:lnTo>
                  <a:lnTo>
                    <a:pt x="202" y="352"/>
                  </a:lnTo>
                  <a:lnTo>
                    <a:pt x="194" y="357"/>
                  </a:lnTo>
                  <a:lnTo>
                    <a:pt x="187" y="362"/>
                  </a:lnTo>
                  <a:lnTo>
                    <a:pt x="183" y="368"/>
                  </a:lnTo>
                  <a:lnTo>
                    <a:pt x="174" y="377"/>
                  </a:lnTo>
                  <a:lnTo>
                    <a:pt x="174" y="386"/>
                  </a:lnTo>
                  <a:lnTo>
                    <a:pt x="176" y="387"/>
                  </a:lnTo>
                  <a:lnTo>
                    <a:pt x="179" y="389"/>
                  </a:lnTo>
                  <a:lnTo>
                    <a:pt x="185" y="387"/>
                  </a:lnTo>
                  <a:lnTo>
                    <a:pt x="192" y="385"/>
                  </a:lnTo>
                  <a:lnTo>
                    <a:pt x="199" y="380"/>
                  </a:lnTo>
                  <a:lnTo>
                    <a:pt x="207" y="377"/>
                  </a:lnTo>
                  <a:lnTo>
                    <a:pt x="216" y="372"/>
                  </a:lnTo>
                  <a:lnTo>
                    <a:pt x="227" y="368"/>
                  </a:lnTo>
                  <a:lnTo>
                    <a:pt x="235" y="361"/>
                  </a:lnTo>
                  <a:lnTo>
                    <a:pt x="245" y="356"/>
                  </a:lnTo>
                  <a:lnTo>
                    <a:pt x="253" y="351"/>
                  </a:lnTo>
                  <a:lnTo>
                    <a:pt x="262" y="348"/>
                  </a:lnTo>
                  <a:lnTo>
                    <a:pt x="269" y="344"/>
                  </a:lnTo>
                  <a:lnTo>
                    <a:pt x="276" y="345"/>
                  </a:lnTo>
                  <a:lnTo>
                    <a:pt x="282" y="345"/>
                  </a:lnTo>
                  <a:lnTo>
                    <a:pt x="287" y="350"/>
                  </a:lnTo>
                  <a:lnTo>
                    <a:pt x="289" y="358"/>
                  </a:lnTo>
                  <a:lnTo>
                    <a:pt x="284" y="369"/>
                  </a:lnTo>
                  <a:lnTo>
                    <a:pt x="275" y="378"/>
                  </a:lnTo>
                  <a:lnTo>
                    <a:pt x="263" y="389"/>
                  </a:lnTo>
                  <a:lnTo>
                    <a:pt x="256" y="392"/>
                  </a:lnTo>
                  <a:lnTo>
                    <a:pt x="249" y="397"/>
                  </a:lnTo>
                  <a:lnTo>
                    <a:pt x="242" y="401"/>
                  </a:lnTo>
                  <a:lnTo>
                    <a:pt x="237" y="406"/>
                  </a:lnTo>
                  <a:lnTo>
                    <a:pt x="228" y="414"/>
                  </a:lnTo>
                  <a:lnTo>
                    <a:pt x="227" y="421"/>
                  </a:lnTo>
                  <a:lnTo>
                    <a:pt x="230" y="421"/>
                  </a:lnTo>
                  <a:lnTo>
                    <a:pt x="241" y="418"/>
                  </a:lnTo>
                  <a:lnTo>
                    <a:pt x="247" y="414"/>
                  </a:lnTo>
                  <a:lnTo>
                    <a:pt x="255" y="411"/>
                  </a:lnTo>
                  <a:lnTo>
                    <a:pt x="263" y="406"/>
                  </a:lnTo>
                  <a:lnTo>
                    <a:pt x="273" y="403"/>
                  </a:lnTo>
                  <a:lnTo>
                    <a:pt x="280" y="398"/>
                  </a:lnTo>
                  <a:lnTo>
                    <a:pt x="288" y="393"/>
                  </a:lnTo>
                  <a:lnTo>
                    <a:pt x="296" y="390"/>
                  </a:lnTo>
                  <a:lnTo>
                    <a:pt x="304" y="387"/>
                  </a:lnTo>
                  <a:lnTo>
                    <a:pt x="310" y="384"/>
                  </a:lnTo>
                  <a:lnTo>
                    <a:pt x="317" y="384"/>
                  </a:lnTo>
                  <a:lnTo>
                    <a:pt x="320" y="385"/>
                  </a:lnTo>
                  <a:lnTo>
                    <a:pt x="325" y="389"/>
                  </a:lnTo>
                  <a:lnTo>
                    <a:pt x="325" y="396"/>
                  </a:lnTo>
                  <a:lnTo>
                    <a:pt x="319" y="404"/>
                  </a:lnTo>
                  <a:lnTo>
                    <a:pt x="313" y="407"/>
                  </a:lnTo>
                  <a:lnTo>
                    <a:pt x="309" y="412"/>
                  </a:lnTo>
                  <a:lnTo>
                    <a:pt x="302" y="417"/>
                  </a:lnTo>
                  <a:lnTo>
                    <a:pt x="296" y="421"/>
                  </a:lnTo>
                  <a:lnTo>
                    <a:pt x="289" y="425"/>
                  </a:lnTo>
                  <a:lnTo>
                    <a:pt x="282" y="429"/>
                  </a:lnTo>
                  <a:lnTo>
                    <a:pt x="276" y="433"/>
                  </a:lnTo>
                  <a:lnTo>
                    <a:pt x="273" y="438"/>
                  </a:lnTo>
                  <a:lnTo>
                    <a:pt x="267" y="445"/>
                  </a:lnTo>
                  <a:lnTo>
                    <a:pt x="268" y="453"/>
                  </a:lnTo>
                  <a:lnTo>
                    <a:pt x="274" y="454"/>
                  </a:lnTo>
                  <a:lnTo>
                    <a:pt x="285" y="449"/>
                  </a:lnTo>
                  <a:lnTo>
                    <a:pt x="291" y="445"/>
                  </a:lnTo>
                  <a:lnTo>
                    <a:pt x="298" y="440"/>
                  </a:lnTo>
                  <a:lnTo>
                    <a:pt x="305" y="434"/>
                  </a:lnTo>
                  <a:lnTo>
                    <a:pt x="313" y="428"/>
                  </a:lnTo>
                  <a:lnTo>
                    <a:pt x="320" y="421"/>
                  </a:lnTo>
                  <a:lnTo>
                    <a:pt x="328" y="417"/>
                  </a:lnTo>
                  <a:lnTo>
                    <a:pt x="335" y="412"/>
                  </a:lnTo>
                  <a:lnTo>
                    <a:pt x="342" y="408"/>
                  </a:lnTo>
                  <a:lnTo>
                    <a:pt x="347" y="405"/>
                  </a:lnTo>
                  <a:lnTo>
                    <a:pt x="353" y="404"/>
                  </a:lnTo>
                  <a:lnTo>
                    <a:pt x="357" y="404"/>
                  </a:lnTo>
                  <a:lnTo>
                    <a:pt x="361" y="407"/>
                  </a:lnTo>
                  <a:lnTo>
                    <a:pt x="363" y="413"/>
                  </a:lnTo>
                  <a:lnTo>
                    <a:pt x="358" y="422"/>
                  </a:lnTo>
                  <a:lnTo>
                    <a:pt x="349" y="431"/>
                  </a:lnTo>
                  <a:lnTo>
                    <a:pt x="338" y="441"/>
                  </a:lnTo>
                  <a:lnTo>
                    <a:pt x="325" y="450"/>
                  </a:lnTo>
                  <a:lnTo>
                    <a:pt x="316" y="460"/>
                  </a:lnTo>
                  <a:lnTo>
                    <a:pt x="310" y="467"/>
                  </a:lnTo>
                  <a:lnTo>
                    <a:pt x="311" y="475"/>
                  </a:lnTo>
                  <a:lnTo>
                    <a:pt x="317" y="476"/>
                  </a:lnTo>
                  <a:lnTo>
                    <a:pt x="328" y="470"/>
                  </a:lnTo>
                  <a:lnTo>
                    <a:pt x="335" y="466"/>
                  </a:lnTo>
                  <a:lnTo>
                    <a:pt x="342" y="461"/>
                  </a:lnTo>
                  <a:lnTo>
                    <a:pt x="350" y="455"/>
                  </a:lnTo>
                  <a:lnTo>
                    <a:pt x="359" y="449"/>
                  </a:lnTo>
                  <a:lnTo>
                    <a:pt x="366" y="442"/>
                  </a:lnTo>
                  <a:lnTo>
                    <a:pt x="374" y="435"/>
                  </a:lnTo>
                  <a:lnTo>
                    <a:pt x="381" y="429"/>
                  </a:lnTo>
                  <a:lnTo>
                    <a:pt x="388" y="426"/>
                  </a:lnTo>
                  <a:lnTo>
                    <a:pt x="394" y="422"/>
                  </a:lnTo>
                  <a:lnTo>
                    <a:pt x="400" y="421"/>
                  </a:lnTo>
                  <a:lnTo>
                    <a:pt x="403" y="420"/>
                  </a:lnTo>
                  <a:lnTo>
                    <a:pt x="407" y="424"/>
                  </a:lnTo>
                  <a:lnTo>
                    <a:pt x="407" y="429"/>
                  </a:lnTo>
                  <a:lnTo>
                    <a:pt x="402" y="438"/>
                  </a:lnTo>
                  <a:lnTo>
                    <a:pt x="393" y="448"/>
                  </a:lnTo>
                  <a:lnTo>
                    <a:pt x="384" y="459"/>
                  </a:lnTo>
                  <a:lnTo>
                    <a:pt x="372" y="468"/>
                  </a:lnTo>
                  <a:lnTo>
                    <a:pt x="364" y="477"/>
                  </a:lnTo>
                  <a:lnTo>
                    <a:pt x="357" y="484"/>
                  </a:lnTo>
                  <a:lnTo>
                    <a:pt x="357" y="491"/>
                  </a:lnTo>
                  <a:lnTo>
                    <a:pt x="360" y="491"/>
                  </a:lnTo>
                  <a:lnTo>
                    <a:pt x="370" y="488"/>
                  </a:lnTo>
                  <a:lnTo>
                    <a:pt x="374" y="483"/>
                  </a:lnTo>
                  <a:lnTo>
                    <a:pt x="381" y="480"/>
                  </a:lnTo>
                  <a:lnTo>
                    <a:pt x="388" y="475"/>
                  </a:lnTo>
                  <a:lnTo>
                    <a:pt x="395" y="471"/>
                  </a:lnTo>
                  <a:lnTo>
                    <a:pt x="401" y="466"/>
                  </a:lnTo>
                  <a:lnTo>
                    <a:pt x="408" y="461"/>
                  </a:lnTo>
                  <a:lnTo>
                    <a:pt x="414" y="456"/>
                  </a:lnTo>
                  <a:lnTo>
                    <a:pt x="421" y="453"/>
                  </a:lnTo>
                  <a:lnTo>
                    <a:pt x="432" y="447"/>
                  </a:lnTo>
                  <a:lnTo>
                    <a:pt x="439" y="448"/>
                  </a:lnTo>
                  <a:lnTo>
                    <a:pt x="439" y="450"/>
                  </a:lnTo>
                  <a:lnTo>
                    <a:pt x="435" y="456"/>
                  </a:lnTo>
                  <a:lnTo>
                    <a:pt x="428" y="463"/>
                  </a:lnTo>
                  <a:lnTo>
                    <a:pt x="420" y="473"/>
                  </a:lnTo>
                  <a:lnTo>
                    <a:pt x="410" y="481"/>
                  </a:lnTo>
                  <a:lnTo>
                    <a:pt x="403" y="489"/>
                  </a:lnTo>
                  <a:lnTo>
                    <a:pt x="399" y="496"/>
                  </a:lnTo>
                  <a:lnTo>
                    <a:pt x="400" y="501"/>
                  </a:lnTo>
                  <a:lnTo>
                    <a:pt x="403" y="500"/>
                  </a:lnTo>
                  <a:lnTo>
                    <a:pt x="413" y="495"/>
                  </a:lnTo>
                  <a:lnTo>
                    <a:pt x="423" y="487"/>
                  </a:lnTo>
                  <a:lnTo>
                    <a:pt x="436" y="478"/>
                  </a:lnTo>
                  <a:lnTo>
                    <a:pt x="448" y="468"/>
                  </a:lnTo>
                  <a:lnTo>
                    <a:pt x="460" y="462"/>
                  </a:lnTo>
                  <a:lnTo>
                    <a:pt x="468" y="457"/>
                  </a:lnTo>
                  <a:lnTo>
                    <a:pt x="474" y="460"/>
                  </a:lnTo>
                  <a:lnTo>
                    <a:pt x="474" y="463"/>
                  </a:lnTo>
                  <a:lnTo>
                    <a:pt x="470" y="469"/>
                  </a:lnTo>
                  <a:lnTo>
                    <a:pt x="463" y="476"/>
                  </a:lnTo>
                  <a:lnTo>
                    <a:pt x="456" y="483"/>
                  </a:lnTo>
                  <a:lnTo>
                    <a:pt x="447" y="490"/>
                  </a:lnTo>
                  <a:lnTo>
                    <a:pt x="440" y="498"/>
                  </a:lnTo>
                  <a:lnTo>
                    <a:pt x="436" y="504"/>
                  </a:lnTo>
                  <a:lnTo>
                    <a:pt x="439" y="510"/>
                  </a:lnTo>
                  <a:lnTo>
                    <a:pt x="443" y="510"/>
                  </a:lnTo>
                  <a:lnTo>
                    <a:pt x="453" y="508"/>
                  </a:lnTo>
                  <a:lnTo>
                    <a:pt x="457" y="503"/>
                  </a:lnTo>
                  <a:lnTo>
                    <a:pt x="463" y="500"/>
                  </a:lnTo>
                  <a:lnTo>
                    <a:pt x="470" y="495"/>
                  </a:lnTo>
                  <a:lnTo>
                    <a:pt x="477" y="491"/>
                  </a:lnTo>
                  <a:lnTo>
                    <a:pt x="489" y="481"/>
                  </a:lnTo>
                  <a:lnTo>
                    <a:pt x="499" y="474"/>
                  </a:lnTo>
                  <a:lnTo>
                    <a:pt x="508" y="468"/>
                  </a:lnTo>
                  <a:lnTo>
                    <a:pt x="512" y="469"/>
                  </a:lnTo>
                  <a:lnTo>
                    <a:pt x="512" y="473"/>
                  </a:lnTo>
                  <a:lnTo>
                    <a:pt x="510" y="478"/>
                  </a:lnTo>
                  <a:lnTo>
                    <a:pt x="504" y="485"/>
                  </a:lnTo>
                  <a:lnTo>
                    <a:pt x="499" y="492"/>
                  </a:lnTo>
                  <a:lnTo>
                    <a:pt x="492" y="498"/>
                  </a:lnTo>
                  <a:lnTo>
                    <a:pt x="488" y="504"/>
                  </a:lnTo>
                  <a:lnTo>
                    <a:pt x="485" y="510"/>
                  </a:lnTo>
                  <a:lnTo>
                    <a:pt x="486" y="516"/>
                  </a:lnTo>
                  <a:lnTo>
                    <a:pt x="489" y="516"/>
                  </a:lnTo>
                  <a:lnTo>
                    <a:pt x="496" y="514"/>
                  </a:lnTo>
                  <a:lnTo>
                    <a:pt x="505" y="507"/>
                  </a:lnTo>
                  <a:lnTo>
                    <a:pt x="516" y="501"/>
                  </a:lnTo>
                  <a:lnTo>
                    <a:pt x="525" y="492"/>
                  </a:lnTo>
                  <a:lnTo>
                    <a:pt x="534" y="487"/>
                  </a:lnTo>
                  <a:lnTo>
                    <a:pt x="541" y="483"/>
                  </a:lnTo>
                  <a:lnTo>
                    <a:pt x="546" y="484"/>
                  </a:lnTo>
                  <a:lnTo>
                    <a:pt x="546" y="487"/>
                  </a:lnTo>
                  <a:lnTo>
                    <a:pt x="544" y="492"/>
                  </a:lnTo>
                  <a:lnTo>
                    <a:pt x="538" y="500"/>
                  </a:lnTo>
                  <a:lnTo>
                    <a:pt x="533" y="507"/>
                  </a:lnTo>
                  <a:lnTo>
                    <a:pt x="526" y="512"/>
                  </a:lnTo>
                  <a:lnTo>
                    <a:pt x="523" y="519"/>
                  </a:lnTo>
                  <a:lnTo>
                    <a:pt x="520" y="524"/>
                  </a:lnTo>
                  <a:lnTo>
                    <a:pt x="522" y="528"/>
                  </a:lnTo>
                  <a:lnTo>
                    <a:pt x="525" y="525"/>
                  </a:lnTo>
                  <a:lnTo>
                    <a:pt x="532" y="521"/>
                  </a:lnTo>
                  <a:lnTo>
                    <a:pt x="540" y="514"/>
                  </a:lnTo>
                  <a:lnTo>
                    <a:pt x="550" y="508"/>
                  </a:lnTo>
                  <a:lnTo>
                    <a:pt x="558" y="500"/>
                  </a:lnTo>
                  <a:lnTo>
                    <a:pt x="566" y="494"/>
                  </a:lnTo>
                  <a:lnTo>
                    <a:pt x="573" y="490"/>
                  </a:lnTo>
                  <a:lnTo>
                    <a:pt x="578" y="491"/>
                  </a:lnTo>
                  <a:lnTo>
                    <a:pt x="575" y="497"/>
                  </a:lnTo>
                  <a:lnTo>
                    <a:pt x="568" y="507"/>
                  </a:lnTo>
                  <a:lnTo>
                    <a:pt x="560" y="515"/>
                  </a:lnTo>
                  <a:lnTo>
                    <a:pt x="560" y="521"/>
                  </a:lnTo>
                  <a:lnTo>
                    <a:pt x="562" y="519"/>
                  </a:lnTo>
                  <a:lnTo>
                    <a:pt x="569" y="516"/>
                  </a:lnTo>
                  <a:lnTo>
                    <a:pt x="579" y="509"/>
                  </a:lnTo>
                  <a:lnTo>
                    <a:pt x="589" y="502"/>
                  </a:lnTo>
                  <a:lnTo>
                    <a:pt x="598" y="494"/>
                  </a:lnTo>
                  <a:lnTo>
                    <a:pt x="607" y="488"/>
                  </a:lnTo>
                  <a:lnTo>
                    <a:pt x="614" y="484"/>
                  </a:lnTo>
                  <a:lnTo>
                    <a:pt x="619" y="484"/>
                  </a:lnTo>
                  <a:lnTo>
                    <a:pt x="614" y="490"/>
                  </a:lnTo>
                  <a:lnTo>
                    <a:pt x="606" y="500"/>
                  </a:lnTo>
                  <a:lnTo>
                    <a:pt x="596" y="508"/>
                  </a:lnTo>
                  <a:lnTo>
                    <a:pt x="596" y="516"/>
                  </a:lnTo>
                  <a:lnTo>
                    <a:pt x="599" y="515"/>
                  </a:lnTo>
                  <a:lnTo>
                    <a:pt x="603" y="512"/>
                  </a:lnTo>
                  <a:lnTo>
                    <a:pt x="610" y="507"/>
                  </a:lnTo>
                  <a:lnTo>
                    <a:pt x="619" y="502"/>
                  </a:lnTo>
                  <a:lnTo>
                    <a:pt x="626" y="495"/>
                  </a:lnTo>
                  <a:lnTo>
                    <a:pt x="633" y="491"/>
                  </a:lnTo>
                  <a:lnTo>
                    <a:pt x="638" y="488"/>
                  </a:lnTo>
                  <a:lnTo>
                    <a:pt x="642" y="489"/>
                  </a:lnTo>
                  <a:lnTo>
                    <a:pt x="641" y="492"/>
                  </a:lnTo>
                  <a:lnTo>
                    <a:pt x="636" y="500"/>
                  </a:lnTo>
                  <a:lnTo>
                    <a:pt x="631" y="504"/>
                  </a:lnTo>
                  <a:lnTo>
                    <a:pt x="633" y="510"/>
                  </a:lnTo>
                  <a:lnTo>
                    <a:pt x="638" y="509"/>
                  </a:lnTo>
                  <a:lnTo>
                    <a:pt x="648" y="501"/>
                  </a:lnTo>
                  <a:lnTo>
                    <a:pt x="657" y="491"/>
                  </a:lnTo>
                  <a:lnTo>
                    <a:pt x="664" y="491"/>
                  </a:lnTo>
                  <a:lnTo>
                    <a:pt x="665" y="497"/>
                  </a:lnTo>
                  <a:lnTo>
                    <a:pt x="664" y="503"/>
                  </a:lnTo>
                  <a:lnTo>
                    <a:pt x="662" y="509"/>
                  </a:lnTo>
                  <a:lnTo>
                    <a:pt x="664" y="516"/>
                  </a:lnTo>
                  <a:lnTo>
                    <a:pt x="669" y="515"/>
                  </a:lnTo>
                  <a:lnTo>
                    <a:pt x="677" y="509"/>
                  </a:lnTo>
                  <a:lnTo>
                    <a:pt x="685" y="501"/>
                  </a:lnTo>
                  <a:lnTo>
                    <a:pt x="690" y="498"/>
                  </a:lnTo>
                  <a:lnTo>
                    <a:pt x="692" y="516"/>
                  </a:lnTo>
                  <a:lnTo>
                    <a:pt x="589" y="553"/>
                  </a:lnTo>
                  <a:lnTo>
                    <a:pt x="446" y="559"/>
                  </a:lnTo>
                  <a:lnTo>
                    <a:pt x="263" y="503"/>
                  </a:lnTo>
                  <a:lnTo>
                    <a:pt x="72" y="391"/>
                  </a:lnTo>
                  <a:lnTo>
                    <a:pt x="0" y="246"/>
                  </a:lnTo>
                  <a:lnTo>
                    <a:pt x="10" y="107"/>
                  </a:lnTo>
                  <a:lnTo>
                    <a:pt x="95" y="23"/>
                  </a:lnTo>
                  <a:lnTo>
                    <a:pt x="186" y="0"/>
                  </a:lnTo>
                  <a:lnTo>
                    <a:pt x="214" y="2"/>
                  </a:lnTo>
                  <a:lnTo>
                    <a:pt x="214" y="2"/>
                  </a:lnTo>
                  <a:close/>
                </a:path>
              </a:pathLst>
            </a:custGeom>
            <a:solidFill>
              <a:srgbClr val="A33DA3"/>
            </a:solidFill>
            <a:ln w="9525">
              <a:noFill/>
              <a:round/>
            </a:ln>
          </p:spPr>
          <p:txBody>
            <a:bodyPr/>
            <a:lstStyle/>
            <a:p>
              <a:endParaRPr lang="en-US"/>
            </a:p>
          </p:txBody>
        </p:sp>
        <p:sp>
          <p:nvSpPr>
            <p:cNvPr id="356520" name="Freeform 168"/>
            <p:cNvSpPr/>
            <p:nvPr/>
          </p:nvSpPr>
          <p:spPr bwMode="auto">
            <a:xfrm>
              <a:off x="4368" y="3152"/>
              <a:ext cx="346" cy="280"/>
            </a:xfrm>
            <a:custGeom>
              <a:avLst/>
              <a:gdLst/>
              <a:ahLst/>
              <a:cxnLst>
                <a:cxn ang="0">
                  <a:pos x="244" y="33"/>
                </a:cxn>
                <a:cxn ang="0">
                  <a:pos x="177" y="51"/>
                </a:cxn>
                <a:cxn ang="0">
                  <a:pos x="79" y="86"/>
                </a:cxn>
                <a:cxn ang="0">
                  <a:pos x="60" y="112"/>
                </a:cxn>
                <a:cxn ang="0">
                  <a:pos x="128" y="86"/>
                </a:cxn>
                <a:cxn ang="0">
                  <a:pos x="164" y="79"/>
                </a:cxn>
                <a:cxn ang="0">
                  <a:pos x="106" y="123"/>
                </a:cxn>
                <a:cxn ang="0">
                  <a:pos x="48" y="168"/>
                </a:cxn>
                <a:cxn ang="0">
                  <a:pos x="87" y="160"/>
                </a:cxn>
                <a:cxn ang="0">
                  <a:pos x="161" y="121"/>
                </a:cxn>
                <a:cxn ang="0">
                  <a:pos x="159" y="137"/>
                </a:cxn>
                <a:cxn ang="0">
                  <a:pos x="84" y="196"/>
                </a:cxn>
                <a:cxn ang="0">
                  <a:pos x="62" y="229"/>
                </a:cxn>
                <a:cxn ang="0">
                  <a:pos x="119" y="202"/>
                </a:cxn>
                <a:cxn ang="0">
                  <a:pos x="169" y="188"/>
                </a:cxn>
                <a:cxn ang="0">
                  <a:pos x="129" y="223"/>
                </a:cxn>
                <a:cxn ang="0">
                  <a:pos x="73" y="268"/>
                </a:cxn>
                <a:cxn ang="0">
                  <a:pos x="101" y="273"/>
                </a:cxn>
                <a:cxn ang="0">
                  <a:pos x="170" y="238"/>
                </a:cxn>
                <a:cxn ang="0">
                  <a:pos x="183" y="245"/>
                </a:cxn>
                <a:cxn ang="0">
                  <a:pos x="127" y="292"/>
                </a:cxn>
                <a:cxn ang="0">
                  <a:pos x="104" y="324"/>
                </a:cxn>
                <a:cxn ang="0">
                  <a:pos x="163" y="295"/>
                </a:cxn>
                <a:cxn ang="0">
                  <a:pos x="218" y="264"/>
                </a:cxn>
                <a:cxn ang="0">
                  <a:pos x="178" y="306"/>
                </a:cxn>
                <a:cxn ang="0">
                  <a:pos x="135" y="351"/>
                </a:cxn>
                <a:cxn ang="0">
                  <a:pos x="188" y="335"/>
                </a:cxn>
                <a:cxn ang="0">
                  <a:pos x="239" y="314"/>
                </a:cxn>
                <a:cxn ang="0">
                  <a:pos x="207" y="349"/>
                </a:cxn>
                <a:cxn ang="0">
                  <a:pos x="175" y="389"/>
                </a:cxn>
                <a:cxn ang="0">
                  <a:pos x="230" y="373"/>
                </a:cxn>
                <a:cxn ang="0">
                  <a:pos x="283" y="350"/>
                </a:cxn>
                <a:cxn ang="0">
                  <a:pos x="235" y="407"/>
                </a:cxn>
                <a:cxn ang="0">
                  <a:pos x="264" y="411"/>
                </a:cxn>
                <a:cxn ang="0">
                  <a:pos x="318" y="389"/>
                </a:cxn>
                <a:cxn ang="0">
                  <a:pos x="300" y="415"/>
                </a:cxn>
                <a:cxn ang="0">
                  <a:pos x="285" y="452"/>
                </a:cxn>
                <a:cxn ang="0">
                  <a:pos x="337" y="415"/>
                </a:cxn>
                <a:cxn ang="0">
                  <a:pos x="333" y="441"/>
                </a:cxn>
                <a:cxn ang="0">
                  <a:pos x="320" y="476"/>
                </a:cxn>
                <a:cxn ang="0">
                  <a:pos x="375" y="440"/>
                </a:cxn>
                <a:cxn ang="0">
                  <a:pos x="391" y="445"/>
                </a:cxn>
                <a:cxn ang="0">
                  <a:pos x="368" y="489"/>
                </a:cxn>
                <a:cxn ang="0">
                  <a:pos x="411" y="457"/>
                </a:cxn>
                <a:cxn ang="0">
                  <a:pos x="418" y="476"/>
                </a:cxn>
                <a:cxn ang="0">
                  <a:pos x="423" y="489"/>
                </a:cxn>
                <a:cxn ang="0">
                  <a:pos x="470" y="470"/>
                </a:cxn>
                <a:cxn ang="0">
                  <a:pos x="441" y="511"/>
                </a:cxn>
                <a:cxn ang="0">
                  <a:pos x="499" y="476"/>
                </a:cxn>
                <a:cxn ang="0">
                  <a:pos x="491" y="500"/>
                </a:cxn>
                <a:cxn ang="0">
                  <a:pos x="515" y="503"/>
                </a:cxn>
                <a:cxn ang="0">
                  <a:pos x="537" y="502"/>
                </a:cxn>
                <a:cxn ang="0">
                  <a:pos x="531" y="523"/>
                </a:cxn>
                <a:cxn ang="0">
                  <a:pos x="575" y="501"/>
                </a:cxn>
                <a:cxn ang="0">
                  <a:pos x="589" y="502"/>
                </a:cxn>
                <a:cxn ang="0">
                  <a:pos x="595" y="511"/>
                </a:cxn>
                <a:cxn ang="0">
                  <a:pos x="631" y="494"/>
                </a:cxn>
                <a:cxn ang="0">
                  <a:pos x="638" y="511"/>
                </a:cxn>
                <a:cxn ang="0">
                  <a:pos x="664" y="516"/>
                </a:cxn>
                <a:cxn ang="0">
                  <a:pos x="445" y="559"/>
                </a:cxn>
                <a:cxn ang="0">
                  <a:pos x="215" y="4"/>
                </a:cxn>
              </a:cxnLst>
              <a:rect l="0" t="0" r="r" b="b"/>
              <a:pathLst>
                <a:path w="693" h="559">
                  <a:moveTo>
                    <a:pt x="215" y="4"/>
                  </a:moveTo>
                  <a:lnTo>
                    <a:pt x="216" y="4"/>
                  </a:lnTo>
                  <a:lnTo>
                    <a:pt x="222" y="9"/>
                  </a:lnTo>
                  <a:lnTo>
                    <a:pt x="229" y="14"/>
                  </a:lnTo>
                  <a:lnTo>
                    <a:pt x="236" y="21"/>
                  </a:lnTo>
                  <a:lnTo>
                    <a:pt x="242" y="26"/>
                  </a:lnTo>
                  <a:lnTo>
                    <a:pt x="244" y="33"/>
                  </a:lnTo>
                  <a:lnTo>
                    <a:pt x="242" y="37"/>
                  </a:lnTo>
                  <a:lnTo>
                    <a:pt x="233" y="40"/>
                  </a:lnTo>
                  <a:lnTo>
                    <a:pt x="225" y="40"/>
                  </a:lnTo>
                  <a:lnTo>
                    <a:pt x="216" y="42"/>
                  </a:lnTo>
                  <a:lnTo>
                    <a:pt x="204" y="44"/>
                  </a:lnTo>
                  <a:lnTo>
                    <a:pt x="192" y="47"/>
                  </a:lnTo>
                  <a:lnTo>
                    <a:pt x="177" y="51"/>
                  </a:lnTo>
                  <a:lnTo>
                    <a:pt x="163" y="54"/>
                  </a:lnTo>
                  <a:lnTo>
                    <a:pt x="148" y="59"/>
                  </a:lnTo>
                  <a:lnTo>
                    <a:pt x="134" y="65"/>
                  </a:lnTo>
                  <a:lnTo>
                    <a:pt x="118" y="69"/>
                  </a:lnTo>
                  <a:lnTo>
                    <a:pt x="104" y="74"/>
                  </a:lnTo>
                  <a:lnTo>
                    <a:pt x="90" y="79"/>
                  </a:lnTo>
                  <a:lnTo>
                    <a:pt x="79" y="86"/>
                  </a:lnTo>
                  <a:lnTo>
                    <a:pt x="70" y="91"/>
                  </a:lnTo>
                  <a:lnTo>
                    <a:pt x="60" y="97"/>
                  </a:lnTo>
                  <a:lnTo>
                    <a:pt x="55" y="102"/>
                  </a:lnTo>
                  <a:lnTo>
                    <a:pt x="55" y="108"/>
                  </a:lnTo>
                  <a:lnTo>
                    <a:pt x="53" y="111"/>
                  </a:lnTo>
                  <a:lnTo>
                    <a:pt x="56" y="113"/>
                  </a:lnTo>
                  <a:lnTo>
                    <a:pt x="60" y="112"/>
                  </a:lnTo>
                  <a:lnTo>
                    <a:pt x="70" y="112"/>
                  </a:lnTo>
                  <a:lnTo>
                    <a:pt x="77" y="108"/>
                  </a:lnTo>
                  <a:lnTo>
                    <a:pt x="87" y="105"/>
                  </a:lnTo>
                  <a:lnTo>
                    <a:pt x="97" y="100"/>
                  </a:lnTo>
                  <a:lnTo>
                    <a:pt x="110" y="97"/>
                  </a:lnTo>
                  <a:lnTo>
                    <a:pt x="118" y="91"/>
                  </a:lnTo>
                  <a:lnTo>
                    <a:pt x="128" y="86"/>
                  </a:lnTo>
                  <a:lnTo>
                    <a:pt x="138" y="81"/>
                  </a:lnTo>
                  <a:lnTo>
                    <a:pt x="148" y="79"/>
                  </a:lnTo>
                  <a:lnTo>
                    <a:pt x="154" y="76"/>
                  </a:lnTo>
                  <a:lnTo>
                    <a:pt x="161" y="74"/>
                  </a:lnTo>
                  <a:lnTo>
                    <a:pt x="164" y="74"/>
                  </a:lnTo>
                  <a:lnTo>
                    <a:pt x="167" y="77"/>
                  </a:lnTo>
                  <a:lnTo>
                    <a:pt x="164" y="79"/>
                  </a:lnTo>
                  <a:lnTo>
                    <a:pt x="161" y="84"/>
                  </a:lnTo>
                  <a:lnTo>
                    <a:pt x="155" y="87"/>
                  </a:lnTo>
                  <a:lnTo>
                    <a:pt x="148" y="94"/>
                  </a:lnTo>
                  <a:lnTo>
                    <a:pt x="138" y="101"/>
                  </a:lnTo>
                  <a:lnTo>
                    <a:pt x="128" y="108"/>
                  </a:lnTo>
                  <a:lnTo>
                    <a:pt x="117" y="115"/>
                  </a:lnTo>
                  <a:lnTo>
                    <a:pt x="106" y="123"/>
                  </a:lnTo>
                  <a:lnTo>
                    <a:pt x="94" y="130"/>
                  </a:lnTo>
                  <a:lnTo>
                    <a:pt x="83" y="137"/>
                  </a:lnTo>
                  <a:lnTo>
                    <a:pt x="72" y="144"/>
                  </a:lnTo>
                  <a:lnTo>
                    <a:pt x="65" y="151"/>
                  </a:lnTo>
                  <a:lnTo>
                    <a:pt x="56" y="157"/>
                  </a:lnTo>
                  <a:lnTo>
                    <a:pt x="50" y="163"/>
                  </a:lnTo>
                  <a:lnTo>
                    <a:pt x="48" y="168"/>
                  </a:lnTo>
                  <a:lnTo>
                    <a:pt x="48" y="172"/>
                  </a:lnTo>
                  <a:lnTo>
                    <a:pt x="49" y="172"/>
                  </a:lnTo>
                  <a:lnTo>
                    <a:pt x="53" y="174"/>
                  </a:lnTo>
                  <a:lnTo>
                    <a:pt x="59" y="171"/>
                  </a:lnTo>
                  <a:lnTo>
                    <a:pt x="67" y="169"/>
                  </a:lnTo>
                  <a:lnTo>
                    <a:pt x="77" y="164"/>
                  </a:lnTo>
                  <a:lnTo>
                    <a:pt x="87" y="160"/>
                  </a:lnTo>
                  <a:lnTo>
                    <a:pt x="99" y="154"/>
                  </a:lnTo>
                  <a:lnTo>
                    <a:pt x="111" y="148"/>
                  </a:lnTo>
                  <a:lnTo>
                    <a:pt x="121" y="141"/>
                  </a:lnTo>
                  <a:lnTo>
                    <a:pt x="133" y="135"/>
                  </a:lnTo>
                  <a:lnTo>
                    <a:pt x="143" y="128"/>
                  </a:lnTo>
                  <a:lnTo>
                    <a:pt x="154" y="125"/>
                  </a:lnTo>
                  <a:lnTo>
                    <a:pt x="161" y="121"/>
                  </a:lnTo>
                  <a:lnTo>
                    <a:pt x="168" y="119"/>
                  </a:lnTo>
                  <a:lnTo>
                    <a:pt x="173" y="118"/>
                  </a:lnTo>
                  <a:lnTo>
                    <a:pt x="176" y="120"/>
                  </a:lnTo>
                  <a:lnTo>
                    <a:pt x="175" y="121"/>
                  </a:lnTo>
                  <a:lnTo>
                    <a:pt x="171" y="126"/>
                  </a:lnTo>
                  <a:lnTo>
                    <a:pt x="166" y="130"/>
                  </a:lnTo>
                  <a:lnTo>
                    <a:pt x="159" y="137"/>
                  </a:lnTo>
                  <a:lnTo>
                    <a:pt x="149" y="144"/>
                  </a:lnTo>
                  <a:lnTo>
                    <a:pt x="140" y="153"/>
                  </a:lnTo>
                  <a:lnTo>
                    <a:pt x="128" y="161"/>
                  </a:lnTo>
                  <a:lnTo>
                    <a:pt x="118" y="170"/>
                  </a:lnTo>
                  <a:lnTo>
                    <a:pt x="106" y="178"/>
                  </a:lnTo>
                  <a:lnTo>
                    <a:pt x="94" y="188"/>
                  </a:lnTo>
                  <a:lnTo>
                    <a:pt x="84" y="196"/>
                  </a:lnTo>
                  <a:lnTo>
                    <a:pt x="77" y="204"/>
                  </a:lnTo>
                  <a:lnTo>
                    <a:pt x="67" y="210"/>
                  </a:lnTo>
                  <a:lnTo>
                    <a:pt x="62" y="217"/>
                  </a:lnTo>
                  <a:lnTo>
                    <a:pt x="59" y="223"/>
                  </a:lnTo>
                  <a:lnTo>
                    <a:pt x="59" y="227"/>
                  </a:lnTo>
                  <a:lnTo>
                    <a:pt x="59" y="229"/>
                  </a:lnTo>
                  <a:lnTo>
                    <a:pt x="62" y="229"/>
                  </a:lnTo>
                  <a:lnTo>
                    <a:pt x="66" y="227"/>
                  </a:lnTo>
                  <a:lnTo>
                    <a:pt x="73" y="225"/>
                  </a:lnTo>
                  <a:lnTo>
                    <a:pt x="81" y="220"/>
                  </a:lnTo>
                  <a:lnTo>
                    <a:pt x="90" y="217"/>
                  </a:lnTo>
                  <a:lnTo>
                    <a:pt x="99" y="212"/>
                  </a:lnTo>
                  <a:lnTo>
                    <a:pt x="110" y="208"/>
                  </a:lnTo>
                  <a:lnTo>
                    <a:pt x="119" y="202"/>
                  </a:lnTo>
                  <a:lnTo>
                    <a:pt x="128" y="197"/>
                  </a:lnTo>
                  <a:lnTo>
                    <a:pt x="138" y="192"/>
                  </a:lnTo>
                  <a:lnTo>
                    <a:pt x="147" y="189"/>
                  </a:lnTo>
                  <a:lnTo>
                    <a:pt x="154" y="185"/>
                  </a:lnTo>
                  <a:lnTo>
                    <a:pt x="161" y="184"/>
                  </a:lnTo>
                  <a:lnTo>
                    <a:pt x="166" y="184"/>
                  </a:lnTo>
                  <a:lnTo>
                    <a:pt x="169" y="188"/>
                  </a:lnTo>
                  <a:lnTo>
                    <a:pt x="168" y="189"/>
                  </a:lnTo>
                  <a:lnTo>
                    <a:pt x="166" y="193"/>
                  </a:lnTo>
                  <a:lnTo>
                    <a:pt x="161" y="197"/>
                  </a:lnTo>
                  <a:lnTo>
                    <a:pt x="155" y="203"/>
                  </a:lnTo>
                  <a:lnTo>
                    <a:pt x="147" y="209"/>
                  </a:lnTo>
                  <a:lnTo>
                    <a:pt x="139" y="216"/>
                  </a:lnTo>
                  <a:lnTo>
                    <a:pt x="129" y="223"/>
                  </a:lnTo>
                  <a:lnTo>
                    <a:pt x="120" y="230"/>
                  </a:lnTo>
                  <a:lnTo>
                    <a:pt x="110" y="236"/>
                  </a:lnTo>
                  <a:lnTo>
                    <a:pt x="100" y="243"/>
                  </a:lnTo>
                  <a:lnTo>
                    <a:pt x="93" y="250"/>
                  </a:lnTo>
                  <a:lnTo>
                    <a:pt x="85" y="257"/>
                  </a:lnTo>
                  <a:lnTo>
                    <a:pt x="78" y="262"/>
                  </a:lnTo>
                  <a:lnTo>
                    <a:pt x="73" y="268"/>
                  </a:lnTo>
                  <a:lnTo>
                    <a:pt x="71" y="273"/>
                  </a:lnTo>
                  <a:lnTo>
                    <a:pt x="72" y="279"/>
                  </a:lnTo>
                  <a:lnTo>
                    <a:pt x="76" y="280"/>
                  </a:lnTo>
                  <a:lnTo>
                    <a:pt x="79" y="281"/>
                  </a:lnTo>
                  <a:lnTo>
                    <a:pt x="85" y="280"/>
                  </a:lnTo>
                  <a:lnTo>
                    <a:pt x="93" y="278"/>
                  </a:lnTo>
                  <a:lnTo>
                    <a:pt x="101" y="273"/>
                  </a:lnTo>
                  <a:lnTo>
                    <a:pt x="112" y="268"/>
                  </a:lnTo>
                  <a:lnTo>
                    <a:pt x="122" y="264"/>
                  </a:lnTo>
                  <a:lnTo>
                    <a:pt x="133" y="259"/>
                  </a:lnTo>
                  <a:lnTo>
                    <a:pt x="142" y="252"/>
                  </a:lnTo>
                  <a:lnTo>
                    <a:pt x="153" y="247"/>
                  </a:lnTo>
                  <a:lnTo>
                    <a:pt x="161" y="241"/>
                  </a:lnTo>
                  <a:lnTo>
                    <a:pt x="170" y="238"/>
                  </a:lnTo>
                  <a:lnTo>
                    <a:pt x="176" y="234"/>
                  </a:lnTo>
                  <a:lnTo>
                    <a:pt x="183" y="233"/>
                  </a:lnTo>
                  <a:lnTo>
                    <a:pt x="187" y="233"/>
                  </a:lnTo>
                  <a:lnTo>
                    <a:pt x="190" y="236"/>
                  </a:lnTo>
                  <a:lnTo>
                    <a:pt x="189" y="237"/>
                  </a:lnTo>
                  <a:lnTo>
                    <a:pt x="187" y="241"/>
                  </a:lnTo>
                  <a:lnTo>
                    <a:pt x="183" y="245"/>
                  </a:lnTo>
                  <a:lnTo>
                    <a:pt x="177" y="252"/>
                  </a:lnTo>
                  <a:lnTo>
                    <a:pt x="169" y="258"/>
                  </a:lnTo>
                  <a:lnTo>
                    <a:pt x="162" y="265"/>
                  </a:lnTo>
                  <a:lnTo>
                    <a:pt x="154" y="272"/>
                  </a:lnTo>
                  <a:lnTo>
                    <a:pt x="146" y="279"/>
                  </a:lnTo>
                  <a:lnTo>
                    <a:pt x="135" y="285"/>
                  </a:lnTo>
                  <a:lnTo>
                    <a:pt x="127" y="292"/>
                  </a:lnTo>
                  <a:lnTo>
                    <a:pt x="119" y="299"/>
                  </a:lnTo>
                  <a:lnTo>
                    <a:pt x="113" y="306"/>
                  </a:lnTo>
                  <a:lnTo>
                    <a:pt x="106" y="310"/>
                  </a:lnTo>
                  <a:lnTo>
                    <a:pt x="104" y="316"/>
                  </a:lnTo>
                  <a:lnTo>
                    <a:pt x="100" y="320"/>
                  </a:lnTo>
                  <a:lnTo>
                    <a:pt x="101" y="324"/>
                  </a:lnTo>
                  <a:lnTo>
                    <a:pt x="104" y="324"/>
                  </a:lnTo>
                  <a:lnTo>
                    <a:pt x="110" y="324"/>
                  </a:lnTo>
                  <a:lnTo>
                    <a:pt x="115" y="321"/>
                  </a:lnTo>
                  <a:lnTo>
                    <a:pt x="122" y="318"/>
                  </a:lnTo>
                  <a:lnTo>
                    <a:pt x="131" y="313"/>
                  </a:lnTo>
                  <a:lnTo>
                    <a:pt x="141" y="307"/>
                  </a:lnTo>
                  <a:lnTo>
                    <a:pt x="152" y="301"/>
                  </a:lnTo>
                  <a:lnTo>
                    <a:pt x="163" y="295"/>
                  </a:lnTo>
                  <a:lnTo>
                    <a:pt x="173" y="288"/>
                  </a:lnTo>
                  <a:lnTo>
                    <a:pt x="183" y="281"/>
                  </a:lnTo>
                  <a:lnTo>
                    <a:pt x="192" y="275"/>
                  </a:lnTo>
                  <a:lnTo>
                    <a:pt x="202" y="272"/>
                  </a:lnTo>
                  <a:lnTo>
                    <a:pt x="208" y="267"/>
                  </a:lnTo>
                  <a:lnTo>
                    <a:pt x="215" y="265"/>
                  </a:lnTo>
                  <a:lnTo>
                    <a:pt x="218" y="264"/>
                  </a:lnTo>
                  <a:lnTo>
                    <a:pt x="222" y="266"/>
                  </a:lnTo>
                  <a:lnTo>
                    <a:pt x="218" y="271"/>
                  </a:lnTo>
                  <a:lnTo>
                    <a:pt x="209" y="280"/>
                  </a:lnTo>
                  <a:lnTo>
                    <a:pt x="201" y="286"/>
                  </a:lnTo>
                  <a:lnTo>
                    <a:pt x="194" y="292"/>
                  </a:lnTo>
                  <a:lnTo>
                    <a:pt x="185" y="299"/>
                  </a:lnTo>
                  <a:lnTo>
                    <a:pt x="178" y="306"/>
                  </a:lnTo>
                  <a:lnTo>
                    <a:pt x="169" y="311"/>
                  </a:lnTo>
                  <a:lnTo>
                    <a:pt x="161" y="318"/>
                  </a:lnTo>
                  <a:lnTo>
                    <a:pt x="154" y="324"/>
                  </a:lnTo>
                  <a:lnTo>
                    <a:pt x="148" y="331"/>
                  </a:lnTo>
                  <a:lnTo>
                    <a:pt x="138" y="341"/>
                  </a:lnTo>
                  <a:lnTo>
                    <a:pt x="135" y="350"/>
                  </a:lnTo>
                  <a:lnTo>
                    <a:pt x="135" y="351"/>
                  </a:lnTo>
                  <a:lnTo>
                    <a:pt x="140" y="351"/>
                  </a:lnTo>
                  <a:lnTo>
                    <a:pt x="145" y="350"/>
                  </a:lnTo>
                  <a:lnTo>
                    <a:pt x="152" y="349"/>
                  </a:lnTo>
                  <a:lnTo>
                    <a:pt x="159" y="345"/>
                  </a:lnTo>
                  <a:lnTo>
                    <a:pt x="168" y="343"/>
                  </a:lnTo>
                  <a:lnTo>
                    <a:pt x="177" y="338"/>
                  </a:lnTo>
                  <a:lnTo>
                    <a:pt x="188" y="335"/>
                  </a:lnTo>
                  <a:lnTo>
                    <a:pt x="197" y="329"/>
                  </a:lnTo>
                  <a:lnTo>
                    <a:pt x="207" y="325"/>
                  </a:lnTo>
                  <a:lnTo>
                    <a:pt x="215" y="321"/>
                  </a:lnTo>
                  <a:lnTo>
                    <a:pt x="224" y="318"/>
                  </a:lnTo>
                  <a:lnTo>
                    <a:pt x="230" y="315"/>
                  </a:lnTo>
                  <a:lnTo>
                    <a:pt x="236" y="314"/>
                  </a:lnTo>
                  <a:lnTo>
                    <a:pt x="239" y="314"/>
                  </a:lnTo>
                  <a:lnTo>
                    <a:pt x="243" y="316"/>
                  </a:lnTo>
                  <a:lnTo>
                    <a:pt x="240" y="321"/>
                  </a:lnTo>
                  <a:lnTo>
                    <a:pt x="232" y="329"/>
                  </a:lnTo>
                  <a:lnTo>
                    <a:pt x="225" y="332"/>
                  </a:lnTo>
                  <a:lnTo>
                    <a:pt x="219" y="338"/>
                  </a:lnTo>
                  <a:lnTo>
                    <a:pt x="212" y="343"/>
                  </a:lnTo>
                  <a:lnTo>
                    <a:pt x="207" y="349"/>
                  </a:lnTo>
                  <a:lnTo>
                    <a:pt x="200" y="352"/>
                  </a:lnTo>
                  <a:lnTo>
                    <a:pt x="192" y="358"/>
                  </a:lnTo>
                  <a:lnTo>
                    <a:pt x="185" y="363"/>
                  </a:lnTo>
                  <a:lnTo>
                    <a:pt x="181" y="369"/>
                  </a:lnTo>
                  <a:lnTo>
                    <a:pt x="174" y="377"/>
                  </a:lnTo>
                  <a:lnTo>
                    <a:pt x="174" y="386"/>
                  </a:lnTo>
                  <a:lnTo>
                    <a:pt x="175" y="389"/>
                  </a:lnTo>
                  <a:lnTo>
                    <a:pt x="180" y="391"/>
                  </a:lnTo>
                  <a:lnTo>
                    <a:pt x="184" y="390"/>
                  </a:lnTo>
                  <a:lnTo>
                    <a:pt x="192" y="389"/>
                  </a:lnTo>
                  <a:lnTo>
                    <a:pt x="200" y="385"/>
                  </a:lnTo>
                  <a:lnTo>
                    <a:pt x="209" y="382"/>
                  </a:lnTo>
                  <a:lnTo>
                    <a:pt x="219" y="377"/>
                  </a:lnTo>
                  <a:lnTo>
                    <a:pt x="230" y="373"/>
                  </a:lnTo>
                  <a:lnTo>
                    <a:pt x="239" y="368"/>
                  </a:lnTo>
                  <a:lnTo>
                    <a:pt x="249" y="363"/>
                  </a:lnTo>
                  <a:lnTo>
                    <a:pt x="257" y="358"/>
                  </a:lnTo>
                  <a:lnTo>
                    <a:pt x="266" y="356"/>
                  </a:lnTo>
                  <a:lnTo>
                    <a:pt x="272" y="352"/>
                  </a:lnTo>
                  <a:lnTo>
                    <a:pt x="279" y="350"/>
                  </a:lnTo>
                  <a:lnTo>
                    <a:pt x="283" y="350"/>
                  </a:lnTo>
                  <a:lnTo>
                    <a:pt x="286" y="352"/>
                  </a:lnTo>
                  <a:lnTo>
                    <a:pt x="284" y="357"/>
                  </a:lnTo>
                  <a:lnTo>
                    <a:pt x="279" y="366"/>
                  </a:lnTo>
                  <a:lnTo>
                    <a:pt x="268" y="376"/>
                  </a:lnTo>
                  <a:lnTo>
                    <a:pt x="258" y="387"/>
                  </a:lnTo>
                  <a:lnTo>
                    <a:pt x="245" y="397"/>
                  </a:lnTo>
                  <a:lnTo>
                    <a:pt x="235" y="407"/>
                  </a:lnTo>
                  <a:lnTo>
                    <a:pt x="228" y="415"/>
                  </a:lnTo>
                  <a:lnTo>
                    <a:pt x="226" y="422"/>
                  </a:lnTo>
                  <a:lnTo>
                    <a:pt x="230" y="424"/>
                  </a:lnTo>
                  <a:lnTo>
                    <a:pt x="240" y="421"/>
                  </a:lnTo>
                  <a:lnTo>
                    <a:pt x="247" y="418"/>
                  </a:lnTo>
                  <a:lnTo>
                    <a:pt x="256" y="414"/>
                  </a:lnTo>
                  <a:lnTo>
                    <a:pt x="264" y="411"/>
                  </a:lnTo>
                  <a:lnTo>
                    <a:pt x="273" y="407"/>
                  </a:lnTo>
                  <a:lnTo>
                    <a:pt x="281" y="403"/>
                  </a:lnTo>
                  <a:lnTo>
                    <a:pt x="290" y="398"/>
                  </a:lnTo>
                  <a:lnTo>
                    <a:pt x="298" y="394"/>
                  </a:lnTo>
                  <a:lnTo>
                    <a:pt x="306" y="392"/>
                  </a:lnTo>
                  <a:lnTo>
                    <a:pt x="312" y="389"/>
                  </a:lnTo>
                  <a:lnTo>
                    <a:pt x="318" y="389"/>
                  </a:lnTo>
                  <a:lnTo>
                    <a:pt x="321" y="389"/>
                  </a:lnTo>
                  <a:lnTo>
                    <a:pt x="325" y="391"/>
                  </a:lnTo>
                  <a:lnTo>
                    <a:pt x="323" y="396"/>
                  </a:lnTo>
                  <a:lnTo>
                    <a:pt x="318" y="403"/>
                  </a:lnTo>
                  <a:lnTo>
                    <a:pt x="312" y="406"/>
                  </a:lnTo>
                  <a:lnTo>
                    <a:pt x="306" y="411"/>
                  </a:lnTo>
                  <a:lnTo>
                    <a:pt x="300" y="415"/>
                  </a:lnTo>
                  <a:lnTo>
                    <a:pt x="294" y="420"/>
                  </a:lnTo>
                  <a:lnTo>
                    <a:pt x="281" y="429"/>
                  </a:lnTo>
                  <a:lnTo>
                    <a:pt x="272" y="439"/>
                  </a:lnTo>
                  <a:lnTo>
                    <a:pt x="266" y="446"/>
                  </a:lnTo>
                  <a:lnTo>
                    <a:pt x="267" y="454"/>
                  </a:lnTo>
                  <a:lnTo>
                    <a:pt x="273" y="455"/>
                  </a:lnTo>
                  <a:lnTo>
                    <a:pt x="285" y="452"/>
                  </a:lnTo>
                  <a:lnTo>
                    <a:pt x="292" y="447"/>
                  </a:lnTo>
                  <a:lnTo>
                    <a:pt x="299" y="442"/>
                  </a:lnTo>
                  <a:lnTo>
                    <a:pt x="307" y="438"/>
                  </a:lnTo>
                  <a:lnTo>
                    <a:pt x="315" y="433"/>
                  </a:lnTo>
                  <a:lnTo>
                    <a:pt x="322" y="426"/>
                  </a:lnTo>
                  <a:lnTo>
                    <a:pt x="330" y="421"/>
                  </a:lnTo>
                  <a:lnTo>
                    <a:pt x="337" y="415"/>
                  </a:lnTo>
                  <a:lnTo>
                    <a:pt x="344" y="412"/>
                  </a:lnTo>
                  <a:lnTo>
                    <a:pt x="354" y="406"/>
                  </a:lnTo>
                  <a:lnTo>
                    <a:pt x="361" y="408"/>
                  </a:lnTo>
                  <a:lnTo>
                    <a:pt x="358" y="412"/>
                  </a:lnTo>
                  <a:lnTo>
                    <a:pt x="354" y="420"/>
                  </a:lnTo>
                  <a:lnTo>
                    <a:pt x="343" y="429"/>
                  </a:lnTo>
                  <a:lnTo>
                    <a:pt x="333" y="441"/>
                  </a:lnTo>
                  <a:lnTo>
                    <a:pt x="321" y="450"/>
                  </a:lnTo>
                  <a:lnTo>
                    <a:pt x="313" y="461"/>
                  </a:lnTo>
                  <a:lnTo>
                    <a:pt x="307" y="470"/>
                  </a:lnTo>
                  <a:lnTo>
                    <a:pt x="308" y="477"/>
                  </a:lnTo>
                  <a:lnTo>
                    <a:pt x="311" y="477"/>
                  </a:lnTo>
                  <a:lnTo>
                    <a:pt x="314" y="479"/>
                  </a:lnTo>
                  <a:lnTo>
                    <a:pt x="320" y="476"/>
                  </a:lnTo>
                  <a:lnTo>
                    <a:pt x="327" y="474"/>
                  </a:lnTo>
                  <a:lnTo>
                    <a:pt x="334" y="468"/>
                  </a:lnTo>
                  <a:lnTo>
                    <a:pt x="342" y="463"/>
                  </a:lnTo>
                  <a:lnTo>
                    <a:pt x="350" y="457"/>
                  </a:lnTo>
                  <a:lnTo>
                    <a:pt x="360" y="453"/>
                  </a:lnTo>
                  <a:lnTo>
                    <a:pt x="367" y="446"/>
                  </a:lnTo>
                  <a:lnTo>
                    <a:pt x="375" y="440"/>
                  </a:lnTo>
                  <a:lnTo>
                    <a:pt x="382" y="435"/>
                  </a:lnTo>
                  <a:lnTo>
                    <a:pt x="390" y="432"/>
                  </a:lnTo>
                  <a:lnTo>
                    <a:pt x="401" y="425"/>
                  </a:lnTo>
                  <a:lnTo>
                    <a:pt x="406" y="425"/>
                  </a:lnTo>
                  <a:lnTo>
                    <a:pt x="405" y="428"/>
                  </a:lnTo>
                  <a:lnTo>
                    <a:pt x="401" y="435"/>
                  </a:lnTo>
                  <a:lnTo>
                    <a:pt x="391" y="445"/>
                  </a:lnTo>
                  <a:lnTo>
                    <a:pt x="382" y="456"/>
                  </a:lnTo>
                  <a:lnTo>
                    <a:pt x="371" y="466"/>
                  </a:lnTo>
                  <a:lnTo>
                    <a:pt x="362" y="476"/>
                  </a:lnTo>
                  <a:lnTo>
                    <a:pt x="356" y="484"/>
                  </a:lnTo>
                  <a:lnTo>
                    <a:pt x="356" y="491"/>
                  </a:lnTo>
                  <a:lnTo>
                    <a:pt x="360" y="491"/>
                  </a:lnTo>
                  <a:lnTo>
                    <a:pt x="368" y="489"/>
                  </a:lnTo>
                  <a:lnTo>
                    <a:pt x="373" y="484"/>
                  </a:lnTo>
                  <a:lnTo>
                    <a:pt x="380" y="481"/>
                  </a:lnTo>
                  <a:lnTo>
                    <a:pt x="387" y="476"/>
                  </a:lnTo>
                  <a:lnTo>
                    <a:pt x="394" y="473"/>
                  </a:lnTo>
                  <a:lnTo>
                    <a:pt x="399" y="467"/>
                  </a:lnTo>
                  <a:lnTo>
                    <a:pt x="405" y="462"/>
                  </a:lnTo>
                  <a:lnTo>
                    <a:pt x="411" y="457"/>
                  </a:lnTo>
                  <a:lnTo>
                    <a:pt x="418" y="454"/>
                  </a:lnTo>
                  <a:lnTo>
                    <a:pt x="429" y="448"/>
                  </a:lnTo>
                  <a:lnTo>
                    <a:pt x="436" y="448"/>
                  </a:lnTo>
                  <a:lnTo>
                    <a:pt x="436" y="452"/>
                  </a:lnTo>
                  <a:lnTo>
                    <a:pt x="432" y="459"/>
                  </a:lnTo>
                  <a:lnTo>
                    <a:pt x="425" y="467"/>
                  </a:lnTo>
                  <a:lnTo>
                    <a:pt x="418" y="476"/>
                  </a:lnTo>
                  <a:lnTo>
                    <a:pt x="409" y="484"/>
                  </a:lnTo>
                  <a:lnTo>
                    <a:pt x="403" y="493"/>
                  </a:lnTo>
                  <a:lnTo>
                    <a:pt x="398" y="500"/>
                  </a:lnTo>
                  <a:lnTo>
                    <a:pt x="399" y="504"/>
                  </a:lnTo>
                  <a:lnTo>
                    <a:pt x="403" y="503"/>
                  </a:lnTo>
                  <a:lnTo>
                    <a:pt x="412" y="498"/>
                  </a:lnTo>
                  <a:lnTo>
                    <a:pt x="423" y="489"/>
                  </a:lnTo>
                  <a:lnTo>
                    <a:pt x="436" y="481"/>
                  </a:lnTo>
                  <a:lnTo>
                    <a:pt x="447" y="470"/>
                  </a:lnTo>
                  <a:lnTo>
                    <a:pt x="459" y="463"/>
                  </a:lnTo>
                  <a:lnTo>
                    <a:pt x="468" y="460"/>
                  </a:lnTo>
                  <a:lnTo>
                    <a:pt x="474" y="461"/>
                  </a:lnTo>
                  <a:lnTo>
                    <a:pt x="473" y="464"/>
                  </a:lnTo>
                  <a:lnTo>
                    <a:pt x="470" y="470"/>
                  </a:lnTo>
                  <a:lnTo>
                    <a:pt x="463" y="477"/>
                  </a:lnTo>
                  <a:lnTo>
                    <a:pt x="454" y="484"/>
                  </a:lnTo>
                  <a:lnTo>
                    <a:pt x="445" y="491"/>
                  </a:lnTo>
                  <a:lnTo>
                    <a:pt x="439" y="500"/>
                  </a:lnTo>
                  <a:lnTo>
                    <a:pt x="436" y="505"/>
                  </a:lnTo>
                  <a:lnTo>
                    <a:pt x="438" y="511"/>
                  </a:lnTo>
                  <a:lnTo>
                    <a:pt x="441" y="511"/>
                  </a:lnTo>
                  <a:lnTo>
                    <a:pt x="451" y="509"/>
                  </a:lnTo>
                  <a:lnTo>
                    <a:pt x="456" y="505"/>
                  </a:lnTo>
                  <a:lnTo>
                    <a:pt x="461" y="502"/>
                  </a:lnTo>
                  <a:lnTo>
                    <a:pt x="468" y="497"/>
                  </a:lnTo>
                  <a:lnTo>
                    <a:pt x="475" y="494"/>
                  </a:lnTo>
                  <a:lnTo>
                    <a:pt x="487" y="483"/>
                  </a:lnTo>
                  <a:lnTo>
                    <a:pt x="499" y="476"/>
                  </a:lnTo>
                  <a:lnTo>
                    <a:pt x="507" y="471"/>
                  </a:lnTo>
                  <a:lnTo>
                    <a:pt x="512" y="473"/>
                  </a:lnTo>
                  <a:lnTo>
                    <a:pt x="510" y="475"/>
                  </a:lnTo>
                  <a:lnTo>
                    <a:pt x="508" y="481"/>
                  </a:lnTo>
                  <a:lnTo>
                    <a:pt x="502" y="487"/>
                  </a:lnTo>
                  <a:lnTo>
                    <a:pt x="498" y="494"/>
                  </a:lnTo>
                  <a:lnTo>
                    <a:pt x="491" y="500"/>
                  </a:lnTo>
                  <a:lnTo>
                    <a:pt x="487" y="507"/>
                  </a:lnTo>
                  <a:lnTo>
                    <a:pt x="485" y="512"/>
                  </a:lnTo>
                  <a:lnTo>
                    <a:pt x="486" y="518"/>
                  </a:lnTo>
                  <a:lnTo>
                    <a:pt x="488" y="518"/>
                  </a:lnTo>
                  <a:lnTo>
                    <a:pt x="495" y="516"/>
                  </a:lnTo>
                  <a:lnTo>
                    <a:pt x="505" y="509"/>
                  </a:lnTo>
                  <a:lnTo>
                    <a:pt x="515" y="503"/>
                  </a:lnTo>
                  <a:lnTo>
                    <a:pt x="524" y="495"/>
                  </a:lnTo>
                  <a:lnTo>
                    <a:pt x="534" y="489"/>
                  </a:lnTo>
                  <a:lnTo>
                    <a:pt x="541" y="486"/>
                  </a:lnTo>
                  <a:lnTo>
                    <a:pt x="546" y="487"/>
                  </a:lnTo>
                  <a:lnTo>
                    <a:pt x="546" y="489"/>
                  </a:lnTo>
                  <a:lnTo>
                    <a:pt x="543" y="495"/>
                  </a:lnTo>
                  <a:lnTo>
                    <a:pt x="537" y="502"/>
                  </a:lnTo>
                  <a:lnTo>
                    <a:pt x="533" y="509"/>
                  </a:lnTo>
                  <a:lnTo>
                    <a:pt x="527" y="515"/>
                  </a:lnTo>
                  <a:lnTo>
                    <a:pt x="522" y="522"/>
                  </a:lnTo>
                  <a:lnTo>
                    <a:pt x="520" y="526"/>
                  </a:lnTo>
                  <a:lnTo>
                    <a:pt x="522" y="530"/>
                  </a:lnTo>
                  <a:lnTo>
                    <a:pt x="524" y="528"/>
                  </a:lnTo>
                  <a:lnTo>
                    <a:pt x="531" y="523"/>
                  </a:lnTo>
                  <a:lnTo>
                    <a:pt x="540" y="516"/>
                  </a:lnTo>
                  <a:lnTo>
                    <a:pt x="549" y="509"/>
                  </a:lnTo>
                  <a:lnTo>
                    <a:pt x="557" y="501"/>
                  </a:lnTo>
                  <a:lnTo>
                    <a:pt x="565" y="495"/>
                  </a:lnTo>
                  <a:lnTo>
                    <a:pt x="572" y="493"/>
                  </a:lnTo>
                  <a:lnTo>
                    <a:pt x="577" y="495"/>
                  </a:lnTo>
                  <a:lnTo>
                    <a:pt x="575" y="501"/>
                  </a:lnTo>
                  <a:lnTo>
                    <a:pt x="568" y="508"/>
                  </a:lnTo>
                  <a:lnTo>
                    <a:pt x="560" y="515"/>
                  </a:lnTo>
                  <a:lnTo>
                    <a:pt x="560" y="521"/>
                  </a:lnTo>
                  <a:lnTo>
                    <a:pt x="563" y="519"/>
                  </a:lnTo>
                  <a:lnTo>
                    <a:pt x="570" y="516"/>
                  </a:lnTo>
                  <a:lnTo>
                    <a:pt x="578" y="509"/>
                  </a:lnTo>
                  <a:lnTo>
                    <a:pt x="589" y="502"/>
                  </a:lnTo>
                  <a:lnTo>
                    <a:pt x="597" y="495"/>
                  </a:lnTo>
                  <a:lnTo>
                    <a:pt x="606" y="489"/>
                  </a:lnTo>
                  <a:lnTo>
                    <a:pt x="613" y="486"/>
                  </a:lnTo>
                  <a:lnTo>
                    <a:pt x="618" y="487"/>
                  </a:lnTo>
                  <a:lnTo>
                    <a:pt x="613" y="493"/>
                  </a:lnTo>
                  <a:lnTo>
                    <a:pt x="604" y="502"/>
                  </a:lnTo>
                  <a:lnTo>
                    <a:pt x="595" y="511"/>
                  </a:lnTo>
                  <a:lnTo>
                    <a:pt x="593" y="518"/>
                  </a:lnTo>
                  <a:lnTo>
                    <a:pt x="596" y="517"/>
                  </a:lnTo>
                  <a:lnTo>
                    <a:pt x="602" y="515"/>
                  </a:lnTo>
                  <a:lnTo>
                    <a:pt x="609" y="509"/>
                  </a:lnTo>
                  <a:lnTo>
                    <a:pt x="617" y="504"/>
                  </a:lnTo>
                  <a:lnTo>
                    <a:pt x="624" y="497"/>
                  </a:lnTo>
                  <a:lnTo>
                    <a:pt x="631" y="494"/>
                  </a:lnTo>
                  <a:lnTo>
                    <a:pt x="637" y="490"/>
                  </a:lnTo>
                  <a:lnTo>
                    <a:pt x="641" y="491"/>
                  </a:lnTo>
                  <a:lnTo>
                    <a:pt x="640" y="496"/>
                  </a:lnTo>
                  <a:lnTo>
                    <a:pt x="636" y="502"/>
                  </a:lnTo>
                  <a:lnTo>
                    <a:pt x="631" y="508"/>
                  </a:lnTo>
                  <a:lnTo>
                    <a:pt x="632" y="514"/>
                  </a:lnTo>
                  <a:lnTo>
                    <a:pt x="638" y="511"/>
                  </a:lnTo>
                  <a:lnTo>
                    <a:pt x="647" y="503"/>
                  </a:lnTo>
                  <a:lnTo>
                    <a:pt x="657" y="495"/>
                  </a:lnTo>
                  <a:lnTo>
                    <a:pt x="664" y="495"/>
                  </a:lnTo>
                  <a:lnTo>
                    <a:pt x="665" y="500"/>
                  </a:lnTo>
                  <a:lnTo>
                    <a:pt x="664" y="505"/>
                  </a:lnTo>
                  <a:lnTo>
                    <a:pt x="661" y="511"/>
                  </a:lnTo>
                  <a:lnTo>
                    <a:pt x="664" y="516"/>
                  </a:lnTo>
                  <a:lnTo>
                    <a:pt x="668" y="515"/>
                  </a:lnTo>
                  <a:lnTo>
                    <a:pt x="676" y="509"/>
                  </a:lnTo>
                  <a:lnTo>
                    <a:pt x="685" y="502"/>
                  </a:lnTo>
                  <a:lnTo>
                    <a:pt x="689" y="500"/>
                  </a:lnTo>
                  <a:lnTo>
                    <a:pt x="693" y="523"/>
                  </a:lnTo>
                  <a:lnTo>
                    <a:pt x="589" y="554"/>
                  </a:lnTo>
                  <a:lnTo>
                    <a:pt x="445" y="559"/>
                  </a:lnTo>
                  <a:lnTo>
                    <a:pt x="263" y="507"/>
                  </a:lnTo>
                  <a:lnTo>
                    <a:pt x="71" y="391"/>
                  </a:lnTo>
                  <a:lnTo>
                    <a:pt x="0" y="250"/>
                  </a:lnTo>
                  <a:lnTo>
                    <a:pt x="9" y="111"/>
                  </a:lnTo>
                  <a:lnTo>
                    <a:pt x="94" y="26"/>
                  </a:lnTo>
                  <a:lnTo>
                    <a:pt x="185" y="0"/>
                  </a:lnTo>
                  <a:lnTo>
                    <a:pt x="215" y="4"/>
                  </a:lnTo>
                  <a:lnTo>
                    <a:pt x="215" y="4"/>
                  </a:lnTo>
                  <a:close/>
                </a:path>
              </a:pathLst>
            </a:custGeom>
            <a:solidFill>
              <a:srgbClr val="000000"/>
            </a:solidFill>
            <a:ln w="9525">
              <a:noFill/>
              <a:round/>
            </a:ln>
          </p:spPr>
          <p:txBody>
            <a:bodyPr/>
            <a:lstStyle/>
            <a:p>
              <a:endParaRPr lang="en-US"/>
            </a:p>
          </p:txBody>
        </p:sp>
        <p:sp>
          <p:nvSpPr>
            <p:cNvPr id="356521" name="Freeform 169"/>
            <p:cNvSpPr/>
            <p:nvPr/>
          </p:nvSpPr>
          <p:spPr bwMode="auto">
            <a:xfrm>
              <a:off x="4353" y="3135"/>
              <a:ext cx="370" cy="307"/>
            </a:xfrm>
            <a:custGeom>
              <a:avLst/>
              <a:gdLst/>
              <a:ahLst/>
              <a:cxnLst>
                <a:cxn ang="0">
                  <a:pos x="704" y="451"/>
                </a:cxn>
                <a:cxn ang="0">
                  <a:pos x="685" y="447"/>
                </a:cxn>
                <a:cxn ang="0">
                  <a:pos x="654" y="434"/>
                </a:cxn>
                <a:cxn ang="0">
                  <a:pos x="609" y="399"/>
                </a:cxn>
                <a:cxn ang="0">
                  <a:pos x="555" y="337"/>
                </a:cxn>
                <a:cxn ang="0">
                  <a:pos x="492" y="240"/>
                </a:cxn>
                <a:cxn ang="0">
                  <a:pos x="432" y="146"/>
                </a:cxn>
                <a:cxn ang="0">
                  <a:pos x="370" y="70"/>
                </a:cxn>
                <a:cxn ang="0">
                  <a:pos x="303" y="20"/>
                </a:cxn>
                <a:cxn ang="0">
                  <a:pos x="227" y="0"/>
                </a:cxn>
                <a:cxn ang="0">
                  <a:pos x="137" y="20"/>
                </a:cxn>
                <a:cxn ang="0">
                  <a:pos x="53" y="80"/>
                </a:cxn>
                <a:cxn ang="0">
                  <a:pos x="7" y="175"/>
                </a:cxn>
                <a:cxn ang="0">
                  <a:pos x="5" y="288"/>
                </a:cxn>
                <a:cxn ang="0">
                  <a:pos x="56" y="404"/>
                </a:cxn>
                <a:cxn ang="0">
                  <a:pos x="166" y="504"/>
                </a:cxn>
                <a:cxn ang="0">
                  <a:pos x="324" y="574"/>
                </a:cxn>
                <a:cxn ang="0">
                  <a:pos x="462" y="607"/>
                </a:cxn>
                <a:cxn ang="0">
                  <a:pos x="577" y="613"/>
                </a:cxn>
                <a:cxn ang="0">
                  <a:pos x="662" y="599"/>
                </a:cxn>
                <a:cxn ang="0">
                  <a:pos x="719" y="578"/>
                </a:cxn>
                <a:cxn ang="0">
                  <a:pos x="736" y="548"/>
                </a:cxn>
                <a:cxn ang="0">
                  <a:pos x="716" y="551"/>
                </a:cxn>
                <a:cxn ang="0">
                  <a:pos x="665" y="562"/>
                </a:cxn>
                <a:cxn ang="0">
                  <a:pos x="594" y="572"/>
                </a:cxn>
                <a:cxn ang="0">
                  <a:pos x="512" y="577"/>
                </a:cxn>
                <a:cxn ang="0">
                  <a:pos x="428" y="567"/>
                </a:cxn>
                <a:cxn ang="0">
                  <a:pos x="345" y="542"/>
                </a:cxn>
                <a:cxn ang="0">
                  <a:pos x="247" y="498"/>
                </a:cxn>
                <a:cxn ang="0">
                  <a:pos x="152" y="439"/>
                </a:cxn>
                <a:cxn ang="0">
                  <a:pos x="77" y="355"/>
                </a:cxn>
                <a:cxn ang="0">
                  <a:pos x="41" y="247"/>
                </a:cxn>
                <a:cxn ang="0">
                  <a:pos x="49" y="159"/>
                </a:cxn>
                <a:cxn ang="0">
                  <a:pos x="55" y="145"/>
                </a:cxn>
                <a:cxn ang="0">
                  <a:pos x="72" y="118"/>
                </a:cxn>
                <a:cxn ang="0">
                  <a:pos x="108" y="87"/>
                </a:cxn>
                <a:cxn ang="0">
                  <a:pos x="165" y="60"/>
                </a:cxn>
                <a:cxn ang="0">
                  <a:pos x="253" y="46"/>
                </a:cxn>
                <a:cxn ang="0">
                  <a:pos x="271" y="50"/>
                </a:cxn>
                <a:cxn ang="0">
                  <a:pos x="306" y="65"/>
                </a:cxn>
                <a:cxn ang="0">
                  <a:pos x="353" y="99"/>
                </a:cxn>
                <a:cxn ang="0">
                  <a:pos x="407" y="157"/>
                </a:cxn>
                <a:cxn ang="0">
                  <a:pos x="462" y="250"/>
                </a:cxn>
                <a:cxn ang="0">
                  <a:pos x="517" y="344"/>
                </a:cxn>
                <a:cxn ang="0">
                  <a:pos x="578" y="412"/>
                </a:cxn>
                <a:cxn ang="0">
                  <a:pos x="635" y="454"/>
                </a:cxn>
                <a:cxn ang="0">
                  <a:pos x="682" y="480"/>
                </a:cxn>
                <a:cxn ang="0">
                  <a:pos x="706" y="489"/>
                </a:cxn>
                <a:cxn ang="0">
                  <a:pos x="709" y="452"/>
                </a:cxn>
              </a:cxnLst>
              <a:rect l="0" t="0" r="r" b="b"/>
              <a:pathLst>
                <a:path w="740" h="613">
                  <a:moveTo>
                    <a:pt x="709" y="452"/>
                  </a:moveTo>
                  <a:lnTo>
                    <a:pt x="706" y="451"/>
                  </a:lnTo>
                  <a:lnTo>
                    <a:pt x="704" y="451"/>
                  </a:lnTo>
                  <a:lnTo>
                    <a:pt x="699" y="449"/>
                  </a:lnTo>
                  <a:lnTo>
                    <a:pt x="693" y="449"/>
                  </a:lnTo>
                  <a:lnTo>
                    <a:pt x="685" y="447"/>
                  </a:lnTo>
                  <a:lnTo>
                    <a:pt x="676" y="445"/>
                  </a:lnTo>
                  <a:lnTo>
                    <a:pt x="665" y="440"/>
                  </a:lnTo>
                  <a:lnTo>
                    <a:pt x="654" y="434"/>
                  </a:lnTo>
                  <a:lnTo>
                    <a:pt x="638" y="424"/>
                  </a:lnTo>
                  <a:lnTo>
                    <a:pt x="624" y="413"/>
                  </a:lnTo>
                  <a:lnTo>
                    <a:pt x="609" y="399"/>
                  </a:lnTo>
                  <a:lnTo>
                    <a:pt x="593" y="382"/>
                  </a:lnTo>
                  <a:lnTo>
                    <a:pt x="574" y="361"/>
                  </a:lnTo>
                  <a:lnTo>
                    <a:pt x="555" y="337"/>
                  </a:lnTo>
                  <a:lnTo>
                    <a:pt x="534" y="308"/>
                  </a:lnTo>
                  <a:lnTo>
                    <a:pt x="515" y="277"/>
                  </a:lnTo>
                  <a:lnTo>
                    <a:pt x="492" y="240"/>
                  </a:lnTo>
                  <a:lnTo>
                    <a:pt x="471" y="208"/>
                  </a:lnTo>
                  <a:lnTo>
                    <a:pt x="451" y="175"/>
                  </a:lnTo>
                  <a:lnTo>
                    <a:pt x="432" y="146"/>
                  </a:lnTo>
                  <a:lnTo>
                    <a:pt x="411" y="118"/>
                  </a:lnTo>
                  <a:lnTo>
                    <a:pt x="391" y="93"/>
                  </a:lnTo>
                  <a:lnTo>
                    <a:pt x="370" y="70"/>
                  </a:lnTo>
                  <a:lnTo>
                    <a:pt x="350" y="51"/>
                  </a:lnTo>
                  <a:lnTo>
                    <a:pt x="326" y="34"/>
                  </a:lnTo>
                  <a:lnTo>
                    <a:pt x="303" y="20"/>
                  </a:lnTo>
                  <a:lnTo>
                    <a:pt x="278" y="9"/>
                  </a:lnTo>
                  <a:lnTo>
                    <a:pt x="254" y="3"/>
                  </a:lnTo>
                  <a:lnTo>
                    <a:pt x="227" y="0"/>
                  </a:lnTo>
                  <a:lnTo>
                    <a:pt x="199" y="2"/>
                  </a:lnTo>
                  <a:lnTo>
                    <a:pt x="169" y="8"/>
                  </a:lnTo>
                  <a:lnTo>
                    <a:pt x="137" y="20"/>
                  </a:lnTo>
                  <a:lnTo>
                    <a:pt x="104" y="35"/>
                  </a:lnTo>
                  <a:lnTo>
                    <a:pt x="77" y="56"/>
                  </a:lnTo>
                  <a:lnTo>
                    <a:pt x="53" y="80"/>
                  </a:lnTo>
                  <a:lnTo>
                    <a:pt x="34" y="110"/>
                  </a:lnTo>
                  <a:lnTo>
                    <a:pt x="17" y="140"/>
                  </a:lnTo>
                  <a:lnTo>
                    <a:pt x="7" y="175"/>
                  </a:lnTo>
                  <a:lnTo>
                    <a:pt x="0" y="211"/>
                  </a:lnTo>
                  <a:lnTo>
                    <a:pt x="1" y="250"/>
                  </a:lnTo>
                  <a:lnTo>
                    <a:pt x="5" y="288"/>
                  </a:lnTo>
                  <a:lnTo>
                    <a:pt x="17" y="327"/>
                  </a:lnTo>
                  <a:lnTo>
                    <a:pt x="33" y="365"/>
                  </a:lnTo>
                  <a:lnTo>
                    <a:pt x="56" y="404"/>
                  </a:lnTo>
                  <a:lnTo>
                    <a:pt x="86" y="439"/>
                  </a:lnTo>
                  <a:lnTo>
                    <a:pt x="122" y="474"/>
                  </a:lnTo>
                  <a:lnTo>
                    <a:pt x="166" y="504"/>
                  </a:lnTo>
                  <a:lnTo>
                    <a:pt x="219" y="534"/>
                  </a:lnTo>
                  <a:lnTo>
                    <a:pt x="271" y="556"/>
                  </a:lnTo>
                  <a:lnTo>
                    <a:pt x="324" y="574"/>
                  </a:lnTo>
                  <a:lnTo>
                    <a:pt x="372" y="588"/>
                  </a:lnTo>
                  <a:lnTo>
                    <a:pt x="419" y="600"/>
                  </a:lnTo>
                  <a:lnTo>
                    <a:pt x="462" y="607"/>
                  </a:lnTo>
                  <a:lnTo>
                    <a:pt x="503" y="612"/>
                  </a:lnTo>
                  <a:lnTo>
                    <a:pt x="541" y="613"/>
                  </a:lnTo>
                  <a:lnTo>
                    <a:pt x="577" y="613"/>
                  </a:lnTo>
                  <a:lnTo>
                    <a:pt x="608" y="608"/>
                  </a:lnTo>
                  <a:lnTo>
                    <a:pt x="636" y="605"/>
                  </a:lnTo>
                  <a:lnTo>
                    <a:pt x="662" y="599"/>
                  </a:lnTo>
                  <a:lnTo>
                    <a:pt x="684" y="593"/>
                  </a:lnTo>
                  <a:lnTo>
                    <a:pt x="703" y="585"/>
                  </a:lnTo>
                  <a:lnTo>
                    <a:pt x="719" y="578"/>
                  </a:lnTo>
                  <a:lnTo>
                    <a:pt x="731" y="571"/>
                  </a:lnTo>
                  <a:lnTo>
                    <a:pt x="740" y="566"/>
                  </a:lnTo>
                  <a:lnTo>
                    <a:pt x="736" y="548"/>
                  </a:lnTo>
                  <a:lnTo>
                    <a:pt x="732" y="548"/>
                  </a:lnTo>
                  <a:lnTo>
                    <a:pt x="726" y="549"/>
                  </a:lnTo>
                  <a:lnTo>
                    <a:pt x="716" y="551"/>
                  </a:lnTo>
                  <a:lnTo>
                    <a:pt x="702" y="555"/>
                  </a:lnTo>
                  <a:lnTo>
                    <a:pt x="684" y="558"/>
                  </a:lnTo>
                  <a:lnTo>
                    <a:pt x="665" y="562"/>
                  </a:lnTo>
                  <a:lnTo>
                    <a:pt x="643" y="565"/>
                  </a:lnTo>
                  <a:lnTo>
                    <a:pt x="620" y="570"/>
                  </a:lnTo>
                  <a:lnTo>
                    <a:pt x="594" y="572"/>
                  </a:lnTo>
                  <a:lnTo>
                    <a:pt x="567" y="574"/>
                  </a:lnTo>
                  <a:lnTo>
                    <a:pt x="539" y="576"/>
                  </a:lnTo>
                  <a:lnTo>
                    <a:pt x="512" y="577"/>
                  </a:lnTo>
                  <a:lnTo>
                    <a:pt x="484" y="574"/>
                  </a:lnTo>
                  <a:lnTo>
                    <a:pt x="456" y="572"/>
                  </a:lnTo>
                  <a:lnTo>
                    <a:pt x="428" y="567"/>
                  </a:lnTo>
                  <a:lnTo>
                    <a:pt x="404" y="562"/>
                  </a:lnTo>
                  <a:lnTo>
                    <a:pt x="375" y="552"/>
                  </a:lnTo>
                  <a:lnTo>
                    <a:pt x="345" y="542"/>
                  </a:lnTo>
                  <a:lnTo>
                    <a:pt x="312" y="529"/>
                  </a:lnTo>
                  <a:lnTo>
                    <a:pt x="281" y="516"/>
                  </a:lnTo>
                  <a:lnTo>
                    <a:pt x="247" y="498"/>
                  </a:lnTo>
                  <a:lnTo>
                    <a:pt x="214" y="481"/>
                  </a:lnTo>
                  <a:lnTo>
                    <a:pt x="183" y="460"/>
                  </a:lnTo>
                  <a:lnTo>
                    <a:pt x="152" y="439"/>
                  </a:lnTo>
                  <a:lnTo>
                    <a:pt x="124" y="413"/>
                  </a:lnTo>
                  <a:lnTo>
                    <a:pt x="98" y="385"/>
                  </a:lnTo>
                  <a:lnTo>
                    <a:pt x="77" y="355"/>
                  </a:lnTo>
                  <a:lnTo>
                    <a:pt x="61" y="322"/>
                  </a:lnTo>
                  <a:lnTo>
                    <a:pt x="47" y="286"/>
                  </a:lnTo>
                  <a:lnTo>
                    <a:pt x="41" y="247"/>
                  </a:lnTo>
                  <a:lnTo>
                    <a:pt x="41" y="205"/>
                  </a:lnTo>
                  <a:lnTo>
                    <a:pt x="49" y="161"/>
                  </a:lnTo>
                  <a:lnTo>
                    <a:pt x="49" y="159"/>
                  </a:lnTo>
                  <a:lnTo>
                    <a:pt x="50" y="156"/>
                  </a:lnTo>
                  <a:lnTo>
                    <a:pt x="52" y="150"/>
                  </a:lnTo>
                  <a:lnTo>
                    <a:pt x="55" y="145"/>
                  </a:lnTo>
                  <a:lnTo>
                    <a:pt x="59" y="135"/>
                  </a:lnTo>
                  <a:lnTo>
                    <a:pt x="65" y="127"/>
                  </a:lnTo>
                  <a:lnTo>
                    <a:pt x="72" y="118"/>
                  </a:lnTo>
                  <a:lnTo>
                    <a:pt x="83" y="108"/>
                  </a:lnTo>
                  <a:lnTo>
                    <a:pt x="93" y="98"/>
                  </a:lnTo>
                  <a:lnTo>
                    <a:pt x="108" y="87"/>
                  </a:lnTo>
                  <a:lnTo>
                    <a:pt x="124" y="77"/>
                  </a:lnTo>
                  <a:lnTo>
                    <a:pt x="143" y="70"/>
                  </a:lnTo>
                  <a:lnTo>
                    <a:pt x="165" y="60"/>
                  </a:lnTo>
                  <a:lnTo>
                    <a:pt x="191" y="55"/>
                  </a:lnTo>
                  <a:lnTo>
                    <a:pt x="220" y="49"/>
                  </a:lnTo>
                  <a:lnTo>
                    <a:pt x="253" y="46"/>
                  </a:lnTo>
                  <a:lnTo>
                    <a:pt x="257" y="46"/>
                  </a:lnTo>
                  <a:lnTo>
                    <a:pt x="263" y="46"/>
                  </a:lnTo>
                  <a:lnTo>
                    <a:pt x="271" y="50"/>
                  </a:lnTo>
                  <a:lnTo>
                    <a:pt x="281" y="53"/>
                  </a:lnTo>
                  <a:lnTo>
                    <a:pt x="294" y="58"/>
                  </a:lnTo>
                  <a:lnTo>
                    <a:pt x="306" y="65"/>
                  </a:lnTo>
                  <a:lnTo>
                    <a:pt x="322" y="74"/>
                  </a:lnTo>
                  <a:lnTo>
                    <a:pt x="336" y="85"/>
                  </a:lnTo>
                  <a:lnTo>
                    <a:pt x="353" y="99"/>
                  </a:lnTo>
                  <a:lnTo>
                    <a:pt x="371" y="115"/>
                  </a:lnTo>
                  <a:lnTo>
                    <a:pt x="389" y="135"/>
                  </a:lnTo>
                  <a:lnTo>
                    <a:pt x="407" y="157"/>
                  </a:lnTo>
                  <a:lnTo>
                    <a:pt x="426" y="184"/>
                  </a:lnTo>
                  <a:lnTo>
                    <a:pt x="443" y="215"/>
                  </a:lnTo>
                  <a:lnTo>
                    <a:pt x="462" y="250"/>
                  </a:lnTo>
                  <a:lnTo>
                    <a:pt x="478" y="285"/>
                  </a:lnTo>
                  <a:lnTo>
                    <a:pt x="498" y="316"/>
                  </a:lnTo>
                  <a:lnTo>
                    <a:pt x="517" y="344"/>
                  </a:lnTo>
                  <a:lnTo>
                    <a:pt x="538" y="370"/>
                  </a:lnTo>
                  <a:lnTo>
                    <a:pt x="558" y="391"/>
                  </a:lnTo>
                  <a:lnTo>
                    <a:pt x="578" y="412"/>
                  </a:lnTo>
                  <a:lnTo>
                    <a:pt x="598" y="428"/>
                  </a:lnTo>
                  <a:lnTo>
                    <a:pt x="619" y="444"/>
                  </a:lnTo>
                  <a:lnTo>
                    <a:pt x="635" y="454"/>
                  </a:lnTo>
                  <a:lnTo>
                    <a:pt x="653" y="465"/>
                  </a:lnTo>
                  <a:lnTo>
                    <a:pt x="668" y="473"/>
                  </a:lnTo>
                  <a:lnTo>
                    <a:pt x="682" y="480"/>
                  </a:lnTo>
                  <a:lnTo>
                    <a:pt x="692" y="483"/>
                  </a:lnTo>
                  <a:lnTo>
                    <a:pt x="700" y="487"/>
                  </a:lnTo>
                  <a:lnTo>
                    <a:pt x="706" y="489"/>
                  </a:lnTo>
                  <a:lnTo>
                    <a:pt x="709" y="490"/>
                  </a:lnTo>
                  <a:lnTo>
                    <a:pt x="709" y="452"/>
                  </a:lnTo>
                  <a:lnTo>
                    <a:pt x="709" y="452"/>
                  </a:lnTo>
                  <a:close/>
                </a:path>
              </a:pathLst>
            </a:custGeom>
            <a:solidFill>
              <a:srgbClr val="000000"/>
            </a:solidFill>
            <a:ln w="9525">
              <a:noFill/>
              <a:round/>
            </a:ln>
          </p:spPr>
          <p:txBody>
            <a:bodyPr/>
            <a:lstStyle/>
            <a:p>
              <a:endParaRPr lang="en-US"/>
            </a:p>
          </p:txBody>
        </p:sp>
        <p:sp>
          <p:nvSpPr>
            <p:cNvPr id="356522" name="Freeform 170"/>
            <p:cNvSpPr/>
            <p:nvPr/>
          </p:nvSpPr>
          <p:spPr bwMode="auto">
            <a:xfrm>
              <a:off x="4700" y="3360"/>
              <a:ext cx="26" cy="59"/>
            </a:xfrm>
            <a:custGeom>
              <a:avLst/>
              <a:gdLst/>
              <a:ahLst/>
              <a:cxnLst>
                <a:cxn ang="0">
                  <a:pos x="18" y="0"/>
                </a:cxn>
                <a:cxn ang="0">
                  <a:pos x="52" y="117"/>
                </a:cxn>
                <a:cxn ang="0">
                  <a:pos x="25" y="117"/>
                </a:cxn>
                <a:cxn ang="0">
                  <a:pos x="0" y="17"/>
                </a:cxn>
                <a:cxn ang="0">
                  <a:pos x="18" y="0"/>
                </a:cxn>
                <a:cxn ang="0">
                  <a:pos x="18" y="0"/>
                </a:cxn>
              </a:cxnLst>
              <a:rect l="0" t="0" r="r" b="b"/>
              <a:pathLst>
                <a:path w="52" h="117">
                  <a:moveTo>
                    <a:pt x="18" y="0"/>
                  </a:moveTo>
                  <a:lnTo>
                    <a:pt x="52" y="117"/>
                  </a:lnTo>
                  <a:lnTo>
                    <a:pt x="25" y="117"/>
                  </a:lnTo>
                  <a:lnTo>
                    <a:pt x="0" y="17"/>
                  </a:lnTo>
                  <a:lnTo>
                    <a:pt x="18" y="0"/>
                  </a:lnTo>
                  <a:lnTo>
                    <a:pt x="18" y="0"/>
                  </a:lnTo>
                  <a:close/>
                </a:path>
              </a:pathLst>
            </a:custGeom>
            <a:solidFill>
              <a:srgbClr val="1A1A1A"/>
            </a:solidFill>
            <a:ln w="9525">
              <a:noFill/>
              <a:round/>
            </a:ln>
          </p:spPr>
          <p:txBody>
            <a:bodyPr/>
            <a:lstStyle/>
            <a:p>
              <a:endParaRPr lang="en-US"/>
            </a:p>
          </p:txBody>
        </p:sp>
        <p:sp>
          <p:nvSpPr>
            <p:cNvPr id="356523" name="Freeform 171"/>
            <p:cNvSpPr/>
            <p:nvPr/>
          </p:nvSpPr>
          <p:spPr bwMode="auto">
            <a:xfrm>
              <a:off x="4704" y="3353"/>
              <a:ext cx="109" cy="83"/>
            </a:xfrm>
            <a:custGeom>
              <a:avLst/>
              <a:gdLst/>
              <a:ahLst/>
              <a:cxnLst>
                <a:cxn ang="0">
                  <a:pos x="0" y="54"/>
                </a:cxn>
                <a:cxn ang="0">
                  <a:pos x="91" y="0"/>
                </a:cxn>
                <a:cxn ang="0">
                  <a:pos x="93" y="0"/>
                </a:cxn>
                <a:cxn ang="0">
                  <a:pos x="100" y="3"/>
                </a:cxn>
                <a:cxn ang="0">
                  <a:pos x="110" y="6"/>
                </a:cxn>
                <a:cxn ang="0">
                  <a:pos x="122" y="12"/>
                </a:cxn>
                <a:cxn ang="0">
                  <a:pos x="133" y="17"/>
                </a:cxn>
                <a:cxn ang="0">
                  <a:pos x="145" y="22"/>
                </a:cxn>
                <a:cxn ang="0">
                  <a:pos x="153" y="27"/>
                </a:cxn>
                <a:cxn ang="0">
                  <a:pos x="159" y="32"/>
                </a:cxn>
                <a:cxn ang="0">
                  <a:pos x="162" y="36"/>
                </a:cxn>
                <a:cxn ang="0">
                  <a:pos x="166" y="43"/>
                </a:cxn>
                <a:cxn ang="0">
                  <a:pos x="173" y="53"/>
                </a:cxn>
                <a:cxn ang="0">
                  <a:pos x="178" y="62"/>
                </a:cxn>
                <a:cxn ang="0">
                  <a:pos x="185" y="74"/>
                </a:cxn>
                <a:cxn ang="0">
                  <a:pos x="192" y="86"/>
                </a:cxn>
                <a:cxn ang="0">
                  <a:pos x="199" y="98"/>
                </a:cxn>
                <a:cxn ang="0">
                  <a:pos x="203" y="110"/>
                </a:cxn>
                <a:cxn ang="0">
                  <a:pos x="209" y="122"/>
                </a:cxn>
                <a:cxn ang="0">
                  <a:pos x="213" y="132"/>
                </a:cxn>
                <a:cxn ang="0">
                  <a:pos x="217" y="144"/>
                </a:cxn>
                <a:cxn ang="0">
                  <a:pos x="217" y="152"/>
                </a:cxn>
                <a:cxn ang="0">
                  <a:pos x="217" y="159"/>
                </a:cxn>
                <a:cxn ang="0">
                  <a:pos x="214" y="163"/>
                </a:cxn>
                <a:cxn ang="0">
                  <a:pos x="209" y="166"/>
                </a:cxn>
                <a:cxn ang="0">
                  <a:pos x="201" y="163"/>
                </a:cxn>
                <a:cxn ang="0">
                  <a:pos x="192" y="156"/>
                </a:cxn>
                <a:cxn ang="0">
                  <a:pos x="186" y="150"/>
                </a:cxn>
                <a:cxn ang="0">
                  <a:pos x="182" y="144"/>
                </a:cxn>
                <a:cxn ang="0">
                  <a:pos x="176" y="138"/>
                </a:cxn>
                <a:cxn ang="0">
                  <a:pos x="173" y="132"/>
                </a:cxn>
                <a:cxn ang="0">
                  <a:pos x="168" y="125"/>
                </a:cxn>
                <a:cxn ang="0">
                  <a:pos x="164" y="118"/>
                </a:cxn>
                <a:cxn ang="0">
                  <a:pos x="160" y="112"/>
                </a:cxn>
                <a:cxn ang="0">
                  <a:pos x="158" y="108"/>
                </a:cxn>
                <a:cxn ang="0">
                  <a:pos x="153" y="100"/>
                </a:cxn>
                <a:cxn ang="0">
                  <a:pos x="152" y="97"/>
                </a:cxn>
                <a:cxn ang="0">
                  <a:pos x="137" y="104"/>
                </a:cxn>
                <a:cxn ang="0">
                  <a:pos x="109" y="123"/>
                </a:cxn>
                <a:cxn ang="0">
                  <a:pos x="72" y="121"/>
                </a:cxn>
                <a:cxn ang="0">
                  <a:pos x="29" y="111"/>
                </a:cxn>
                <a:cxn ang="0">
                  <a:pos x="20" y="89"/>
                </a:cxn>
                <a:cxn ang="0">
                  <a:pos x="75" y="100"/>
                </a:cxn>
                <a:cxn ang="0">
                  <a:pos x="105" y="97"/>
                </a:cxn>
                <a:cxn ang="0">
                  <a:pos x="132" y="89"/>
                </a:cxn>
                <a:cxn ang="0">
                  <a:pos x="157" y="61"/>
                </a:cxn>
                <a:cxn ang="0">
                  <a:pos x="111" y="29"/>
                </a:cxn>
                <a:cxn ang="0">
                  <a:pos x="14" y="70"/>
                </a:cxn>
                <a:cxn ang="0">
                  <a:pos x="0" y="54"/>
                </a:cxn>
                <a:cxn ang="0">
                  <a:pos x="0" y="54"/>
                </a:cxn>
              </a:cxnLst>
              <a:rect l="0" t="0" r="r" b="b"/>
              <a:pathLst>
                <a:path w="217" h="166">
                  <a:moveTo>
                    <a:pt x="0" y="54"/>
                  </a:moveTo>
                  <a:lnTo>
                    <a:pt x="91" y="0"/>
                  </a:lnTo>
                  <a:lnTo>
                    <a:pt x="93" y="0"/>
                  </a:lnTo>
                  <a:lnTo>
                    <a:pt x="100" y="3"/>
                  </a:lnTo>
                  <a:lnTo>
                    <a:pt x="110" y="6"/>
                  </a:lnTo>
                  <a:lnTo>
                    <a:pt x="122" y="12"/>
                  </a:lnTo>
                  <a:lnTo>
                    <a:pt x="133" y="17"/>
                  </a:lnTo>
                  <a:lnTo>
                    <a:pt x="145" y="22"/>
                  </a:lnTo>
                  <a:lnTo>
                    <a:pt x="153" y="27"/>
                  </a:lnTo>
                  <a:lnTo>
                    <a:pt x="159" y="32"/>
                  </a:lnTo>
                  <a:lnTo>
                    <a:pt x="162" y="36"/>
                  </a:lnTo>
                  <a:lnTo>
                    <a:pt x="166" y="43"/>
                  </a:lnTo>
                  <a:lnTo>
                    <a:pt x="173" y="53"/>
                  </a:lnTo>
                  <a:lnTo>
                    <a:pt x="178" y="62"/>
                  </a:lnTo>
                  <a:lnTo>
                    <a:pt x="185" y="74"/>
                  </a:lnTo>
                  <a:lnTo>
                    <a:pt x="192" y="86"/>
                  </a:lnTo>
                  <a:lnTo>
                    <a:pt x="199" y="98"/>
                  </a:lnTo>
                  <a:lnTo>
                    <a:pt x="203" y="110"/>
                  </a:lnTo>
                  <a:lnTo>
                    <a:pt x="209" y="122"/>
                  </a:lnTo>
                  <a:lnTo>
                    <a:pt x="213" y="132"/>
                  </a:lnTo>
                  <a:lnTo>
                    <a:pt x="217" y="144"/>
                  </a:lnTo>
                  <a:lnTo>
                    <a:pt x="217" y="152"/>
                  </a:lnTo>
                  <a:lnTo>
                    <a:pt x="217" y="159"/>
                  </a:lnTo>
                  <a:lnTo>
                    <a:pt x="214" y="163"/>
                  </a:lnTo>
                  <a:lnTo>
                    <a:pt x="209" y="166"/>
                  </a:lnTo>
                  <a:lnTo>
                    <a:pt x="201" y="163"/>
                  </a:lnTo>
                  <a:lnTo>
                    <a:pt x="192" y="156"/>
                  </a:lnTo>
                  <a:lnTo>
                    <a:pt x="186" y="150"/>
                  </a:lnTo>
                  <a:lnTo>
                    <a:pt x="182" y="144"/>
                  </a:lnTo>
                  <a:lnTo>
                    <a:pt x="176" y="138"/>
                  </a:lnTo>
                  <a:lnTo>
                    <a:pt x="173" y="132"/>
                  </a:lnTo>
                  <a:lnTo>
                    <a:pt x="168" y="125"/>
                  </a:lnTo>
                  <a:lnTo>
                    <a:pt x="164" y="118"/>
                  </a:lnTo>
                  <a:lnTo>
                    <a:pt x="160" y="112"/>
                  </a:lnTo>
                  <a:lnTo>
                    <a:pt x="158" y="108"/>
                  </a:lnTo>
                  <a:lnTo>
                    <a:pt x="153" y="100"/>
                  </a:lnTo>
                  <a:lnTo>
                    <a:pt x="152" y="97"/>
                  </a:lnTo>
                  <a:lnTo>
                    <a:pt x="137" y="104"/>
                  </a:lnTo>
                  <a:lnTo>
                    <a:pt x="109" y="123"/>
                  </a:lnTo>
                  <a:lnTo>
                    <a:pt x="72" y="121"/>
                  </a:lnTo>
                  <a:lnTo>
                    <a:pt x="29" y="111"/>
                  </a:lnTo>
                  <a:lnTo>
                    <a:pt x="20" y="89"/>
                  </a:lnTo>
                  <a:lnTo>
                    <a:pt x="75" y="100"/>
                  </a:lnTo>
                  <a:lnTo>
                    <a:pt x="105" y="97"/>
                  </a:lnTo>
                  <a:lnTo>
                    <a:pt x="132" y="89"/>
                  </a:lnTo>
                  <a:lnTo>
                    <a:pt x="157" y="61"/>
                  </a:lnTo>
                  <a:lnTo>
                    <a:pt x="111" y="29"/>
                  </a:lnTo>
                  <a:lnTo>
                    <a:pt x="14" y="70"/>
                  </a:lnTo>
                  <a:lnTo>
                    <a:pt x="0" y="54"/>
                  </a:lnTo>
                  <a:lnTo>
                    <a:pt x="0" y="54"/>
                  </a:lnTo>
                  <a:close/>
                </a:path>
              </a:pathLst>
            </a:custGeom>
            <a:solidFill>
              <a:srgbClr val="1A1A1A"/>
            </a:solidFill>
            <a:ln w="9525">
              <a:noFill/>
              <a:round/>
            </a:ln>
          </p:spPr>
          <p:txBody>
            <a:bodyPr/>
            <a:lstStyle/>
            <a:p>
              <a:endParaRPr lang="en-US"/>
            </a:p>
          </p:txBody>
        </p:sp>
        <p:sp>
          <p:nvSpPr>
            <p:cNvPr id="356524" name="Freeform 172"/>
            <p:cNvSpPr/>
            <p:nvPr/>
          </p:nvSpPr>
          <p:spPr bwMode="auto">
            <a:xfrm>
              <a:off x="4262" y="3811"/>
              <a:ext cx="112" cy="56"/>
            </a:xfrm>
            <a:custGeom>
              <a:avLst/>
              <a:gdLst/>
              <a:ahLst/>
              <a:cxnLst>
                <a:cxn ang="0">
                  <a:pos x="2" y="0"/>
                </a:cxn>
                <a:cxn ang="0">
                  <a:pos x="1" y="3"/>
                </a:cxn>
                <a:cxn ang="0">
                  <a:pos x="1" y="12"/>
                </a:cxn>
                <a:cxn ang="0">
                  <a:pos x="0" y="17"/>
                </a:cxn>
                <a:cxn ang="0">
                  <a:pos x="0" y="24"/>
                </a:cxn>
                <a:cxn ang="0">
                  <a:pos x="0" y="31"/>
                </a:cxn>
                <a:cxn ang="0">
                  <a:pos x="0" y="38"/>
                </a:cxn>
                <a:cxn ang="0">
                  <a:pos x="0" y="45"/>
                </a:cxn>
                <a:cxn ang="0">
                  <a:pos x="0" y="52"/>
                </a:cxn>
                <a:cxn ang="0">
                  <a:pos x="1" y="57"/>
                </a:cxn>
                <a:cxn ang="0">
                  <a:pos x="4" y="64"/>
                </a:cxn>
                <a:cxn ang="0">
                  <a:pos x="8" y="74"/>
                </a:cxn>
                <a:cxn ang="0">
                  <a:pos x="16" y="80"/>
                </a:cxn>
                <a:cxn ang="0">
                  <a:pos x="22" y="80"/>
                </a:cxn>
                <a:cxn ang="0">
                  <a:pos x="33" y="82"/>
                </a:cxn>
                <a:cxn ang="0">
                  <a:pos x="46" y="84"/>
                </a:cxn>
                <a:cxn ang="0">
                  <a:pos x="61" y="88"/>
                </a:cxn>
                <a:cxn ang="0">
                  <a:pos x="77" y="91"/>
                </a:cxn>
                <a:cxn ang="0">
                  <a:pos x="96" y="95"/>
                </a:cxn>
                <a:cxn ang="0">
                  <a:pos x="113" y="99"/>
                </a:cxn>
                <a:cxn ang="0">
                  <a:pos x="133" y="104"/>
                </a:cxn>
                <a:cxn ang="0">
                  <a:pos x="151" y="106"/>
                </a:cxn>
                <a:cxn ang="0">
                  <a:pos x="168" y="110"/>
                </a:cxn>
                <a:cxn ang="0">
                  <a:pos x="184" y="111"/>
                </a:cxn>
                <a:cxn ang="0">
                  <a:pos x="198" y="111"/>
                </a:cxn>
                <a:cxn ang="0">
                  <a:pos x="208" y="111"/>
                </a:cxn>
                <a:cxn ang="0">
                  <a:pos x="216" y="111"/>
                </a:cxn>
                <a:cxn ang="0">
                  <a:pos x="221" y="111"/>
                </a:cxn>
                <a:cxn ang="0">
                  <a:pos x="223" y="111"/>
                </a:cxn>
                <a:cxn ang="0">
                  <a:pos x="217" y="108"/>
                </a:cxn>
                <a:cxn ang="0">
                  <a:pos x="208" y="96"/>
                </a:cxn>
                <a:cxn ang="0">
                  <a:pos x="201" y="88"/>
                </a:cxn>
                <a:cxn ang="0">
                  <a:pos x="194" y="81"/>
                </a:cxn>
                <a:cxn ang="0">
                  <a:pos x="186" y="73"/>
                </a:cxn>
                <a:cxn ang="0">
                  <a:pos x="179" y="66"/>
                </a:cxn>
                <a:cxn ang="0">
                  <a:pos x="171" y="57"/>
                </a:cxn>
                <a:cxn ang="0">
                  <a:pos x="164" y="50"/>
                </a:cxn>
                <a:cxn ang="0">
                  <a:pos x="157" y="43"/>
                </a:cxn>
                <a:cxn ang="0">
                  <a:pos x="151" y="39"/>
                </a:cxn>
                <a:cxn ang="0">
                  <a:pos x="141" y="29"/>
                </a:cxn>
                <a:cxn ang="0">
                  <a:pos x="139" y="27"/>
                </a:cxn>
                <a:cxn ang="0">
                  <a:pos x="2" y="0"/>
                </a:cxn>
                <a:cxn ang="0">
                  <a:pos x="2" y="0"/>
                </a:cxn>
              </a:cxnLst>
              <a:rect l="0" t="0" r="r" b="b"/>
              <a:pathLst>
                <a:path w="223" h="111">
                  <a:moveTo>
                    <a:pt x="2" y="0"/>
                  </a:moveTo>
                  <a:lnTo>
                    <a:pt x="1" y="3"/>
                  </a:lnTo>
                  <a:lnTo>
                    <a:pt x="1" y="12"/>
                  </a:lnTo>
                  <a:lnTo>
                    <a:pt x="0" y="17"/>
                  </a:lnTo>
                  <a:lnTo>
                    <a:pt x="0" y="24"/>
                  </a:lnTo>
                  <a:lnTo>
                    <a:pt x="0" y="31"/>
                  </a:lnTo>
                  <a:lnTo>
                    <a:pt x="0" y="38"/>
                  </a:lnTo>
                  <a:lnTo>
                    <a:pt x="0" y="45"/>
                  </a:lnTo>
                  <a:lnTo>
                    <a:pt x="0" y="52"/>
                  </a:lnTo>
                  <a:lnTo>
                    <a:pt x="1" y="57"/>
                  </a:lnTo>
                  <a:lnTo>
                    <a:pt x="4" y="64"/>
                  </a:lnTo>
                  <a:lnTo>
                    <a:pt x="8" y="74"/>
                  </a:lnTo>
                  <a:lnTo>
                    <a:pt x="16" y="80"/>
                  </a:lnTo>
                  <a:lnTo>
                    <a:pt x="22" y="80"/>
                  </a:lnTo>
                  <a:lnTo>
                    <a:pt x="33" y="82"/>
                  </a:lnTo>
                  <a:lnTo>
                    <a:pt x="46" y="84"/>
                  </a:lnTo>
                  <a:lnTo>
                    <a:pt x="61" y="88"/>
                  </a:lnTo>
                  <a:lnTo>
                    <a:pt x="77" y="91"/>
                  </a:lnTo>
                  <a:lnTo>
                    <a:pt x="96" y="95"/>
                  </a:lnTo>
                  <a:lnTo>
                    <a:pt x="113" y="99"/>
                  </a:lnTo>
                  <a:lnTo>
                    <a:pt x="133" y="104"/>
                  </a:lnTo>
                  <a:lnTo>
                    <a:pt x="151" y="106"/>
                  </a:lnTo>
                  <a:lnTo>
                    <a:pt x="168" y="110"/>
                  </a:lnTo>
                  <a:lnTo>
                    <a:pt x="184" y="111"/>
                  </a:lnTo>
                  <a:lnTo>
                    <a:pt x="198" y="111"/>
                  </a:lnTo>
                  <a:lnTo>
                    <a:pt x="208" y="111"/>
                  </a:lnTo>
                  <a:lnTo>
                    <a:pt x="216" y="111"/>
                  </a:lnTo>
                  <a:lnTo>
                    <a:pt x="221" y="111"/>
                  </a:lnTo>
                  <a:lnTo>
                    <a:pt x="223" y="111"/>
                  </a:lnTo>
                  <a:lnTo>
                    <a:pt x="217" y="108"/>
                  </a:lnTo>
                  <a:lnTo>
                    <a:pt x="208" y="96"/>
                  </a:lnTo>
                  <a:lnTo>
                    <a:pt x="201" y="88"/>
                  </a:lnTo>
                  <a:lnTo>
                    <a:pt x="194" y="81"/>
                  </a:lnTo>
                  <a:lnTo>
                    <a:pt x="186" y="73"/>
                  </a:lnTo>
                  <a:lnTo>
                    <a:pt x="179" y="66"/>
                  </a:lnTo>
                  <a:lnTo>
                    <a:pt x="171" y="57"/>
                  </a:lnTo>
                  <a:lnTo>
                    <a:pt x="164" y="50"/>
                  </a:lnTo>
                  <a:lnTo>
                    <a:pt x="157" y="43"/>
                  </a:lnTo>
                  <a:lnTo>
                    <a:pt x="151" y="39"/>
                  </a:lnTo>
                  <a:lnTo>
                    <a:pt x="141" y="29"/>
                  </a:lnTo>
                  <a:lnTo>
                    <a:pt x="139" y="27"/>
                  </a:lnTo>
                  <a:lnTo>
                    <a:pt x="2" y="0"/>
                  </a:lnTo>
                  <a:lnTo>
                    <a:pt x="2" y="0"/>
                  </a:lnTo>
                  <a:close/>
                </a:path>
              </a:pathLst>
            </a:custGeom>
            <a:solidFill>
              <a:srgbClr val="1A1A1A"/>
            </a:solidFill>
            <a:ln w="9525">
              <a:noFill/>
              <a:round/>
            </a:ln>
          </p:spPr>
          <p:txBody>
            <a:bodyPr/>
            <a:lstStyle/>
            <a:p>
              <a:endParaRPr lang="en-US"/>
            </a:p>
          </p:txBody>
        </p:sp>
        <p:sp>
          <p:nvSpPr>
            <p:cNvPr id="356525" name="Freeform 173"/>
            <p:cNvSpPr/>
            <p:nvPr/>
          </p:nvSpPr>
          <p:spPr bwMode="auto">
            <a:xfrm>
              <a:off x="4393" y="3806"/>
              <a:ext cx="106" cy="49"/>
            </a:xfrm>
            <a:custGeom>
              <a:avLst/>
              <a:gdLst/>
              <a:ahLst/>
              <a:cxnLst>
                <a:cxn ang="0">
                  <a:pos x="9" y="45"/>
                </a:cxn>
                <a:cxn ang="0">
                  <a:pos x="10" y="45"/>
                </a:cxn>
                <a:cxn ang="0">
                  <a:pos x="15" y="48"/>
                </a:cxn>
                <a:cxn ang="0">
                  <a:pos x="21" y="50"/>
                </a:cxn>
                <a:cxn ang="0">
                  <a:pos x="31" y="54"/>
                </a:cxn>
                <a:cxn ang="0">
                  <a:pos x="40" y="57"/>
                </a:cxn>
                <a:cxn ang="0">
                  <a:pos x="54" y="63"/>
                </a:cxn>
                <a:cxn ang="0">
                  <a:pos x="67" y="68"/>
                </a:cxn>
                <a:cxn ang="0">
                  <a:pos x="82" y="73"/>
                </a:cxn>
                <a:cxn ang="0">
                  <a:pos x="96" y="77"/>
                </a:cxn>
                <a:cxn ang="0">
                  <a:pos x="111" y="82"/>
                </a:cxn>
                <a:cxn ang="0">
                  <a:pos x="124" y="86"/>
                </a:cxn>
                <a:cxn ang="0">
                  <a:pos x="138" y="91"/>
                </a:cxn>
                <a:cxn ang="0">
                  <a:pos x="148" y="93"/>
                </a:cxn>
                <a:cxn ang="0">
                  <a:pos x="159" y="96"/>
                </a:cxn>
                <a:cxn ang="0">
                  <a:pos x="167" y="97"/>
                </a:cxn>
                <a:cxn ang="0">
                  <a:pos x="174" y="98"/>
                </a:cxn>
                <a:cxn ang="0">
                  <a:pos x="182" y="97"/>
                </a:cxn>
                <a:cxn ang="0">
                  <a:pos x="190" y="96"/>
                </a:cxn>
                <a:cxn ang="0">
                  <a:pos x="196" y="94"/>
                </a:cxn>
                <a:cxn ang="0">
                  <a:pos x="203" y="94"/>
                </a:cxn>
                <a:cxn ang="0">
                  <a:pos x="211" y="90"/>
                </a:cxn>
                <a:cxn ang="0">
                  <a:pos x="213" y="82"/>
                </a:cxn>
                <a:cxn ang="0">
                  <a:pos x="209" y="78"/>
                </a:cxn>
                <a:cxn ang="0">
                  <a:pos x="207" y="75"/>
                </a:cxn>
                <a:cxn ang="0">
                  <a:pos x="201" y="70"/>
                </a:cxn>
                <a:cxn ang="0">
                  <a:pos x="195" y="65"/>
                </a:cxn>
                <a:cxn ang="0">
                  <a:pos x="187" y="59"/>
                </a:cxn>
                <a:cxn ang="0">
                  <a:pos x="179" y="55"/>
                </a:cxn>
                <a:cxn ang="0">
                  <a:pos x="171" y="49"/>
                </a:cxn>
                <a:cxn ang="0">
                  <a:pos x="162" y="45"/>
                </a:cxn>
                <a:cxn ang="0">
                  <a:pos x="153" y="40"/>
                </a:cxn>
                <a:cxn ang="0">
                  <a:pos x="145" y="35"/>
                </a:cxn>
                <a:cxn ang="0">
                  <a:pos x="137" y="30"/>
                </a:cxn>
                <a:cxn ang="0">
                  <a:pos x="131" y="27"/>
                </a:cxn>
                <a:cxn ang="0">
                  <a:pos x="124" y="23"/>
                </a:cxn>
                <a:cxn ang="0">
                  <a:pos x="120" y="21"/>
                </a:cxn>
                <a:cxn ang="0">
                  <a:pos x="117" y="20"/>
                </a:cxn>
                <a:cxn ang="0">
                  <a:pos x="0" y="0"/>
                </a:cxn>
                <a:cxn ang="0">
                  <a:pos x="9" y="45"/>
                </a:cxn>
                <a:cxn ang="0">
                  <a:pos x="9" y="45"/>
                </a:cxn>
              </a:cxnLst>
              <a:rect l="0" t="0" r="r" b="b"/>
              <a:pathLst>
                <a:path w="213" h="98">
                  <a:moveTo>
                    <a:pt x="9" y="45"/>
                  </a:moveTo>
                  <a:lnTo>
                    <a:pt x="10" y="45"/>
                  </a:lnTo>
                  <a:lnTo>
                    <a:pt x="15" y="48"/>
                  </a:lnTo>
                  <a:lnTo>
                    <a:pt x="21" y="50"/>
                  </a:lnTo>
                  <a:lnTo>
                    <a:pt x="31" y="54"/>
                  </a:lnTo>
                  <a:lnTo>
                    <a:pt x="40" y="57"/>
                  </a:lnTo>
                  <a:lnTo>
                    <a:pt x="54" y="63"/>
                  </a:lnTo>
                  <a:lnTo>
                    <a:pt x="67" y="68"/>
                  </a:lnTo>
                  <a:lnTo>
                    <a:pt x="82" y="73"/>
                  </a:lnTo>
                  <a:lnTo>
                    <a:pt x="96" y="77"/>
                  </a:lnTo>
                  <a:lnTo>
                    <a:pt x="111" y="82"/>
                  </a:lnTo>
                  <a:lnTo>
                    <a:pt x="124" y="86"/>
                  </a:lnTo>
                  <a:lnTo>
                    <a:pt x="138" y="91"/>
                  </a:lnTo>
                  <a:lnTo>
                    <a:pt x="148" y="93"/>
                  </a:lnTo>
                  <a:lnTo>
                    <a:pt x="159" y="96"/>
                  </a:lnTo>
                  <a:lnTo>
                    <a:pt x="167" y="97"/>
                  </a:lnTo>
                  <a:lnTo>
                    <a:pt x="174" y="98"/>
                  </a:lnTo>
                  <a:lnTo>
                    <a:pt x="182" y="97"/>
                  </a:lnTo>
                  <a:lnTo>
                    <a:pt x="190" y="96"/>
                  </a:lnTo>
                  <a:lnTo>
                    <a:pt x="196" y="94"/>
                  </a:lnTo>
                  <a:lnTo>
                    <a:pt x="203" y="94"/>
                  </a:lnTo>
                  <a:lnTo>
                    <a:pt x="211" y="90"/>
                  </a:lnTo>
                  <a:lnTo>
                    <a:pt x="213" y="82"/>
                  </a:lnTo>
                  <a:lnTo>
                    <a:pt x="209" y="78"/>
                  </a:lnTo>
                  <a:lnTo>
                    <a:pt x="207" y="75"/>
                  </a:lnTo>
                  <a:lnTo>
                    <a:pt x="201" y="70"/>
                  </a:lnTo>
                  <a:lnTo>
                    <a:pt x="195" y="65"/>
                  </a:lnTo>
                  <a:lnTo>
                    <a:pt x="187" y="59"/>
                  </a:lnTo>
                  <a:lnTo>
                    <a:pt x="179" y="55"/>
                  </a:lnTo>
                  <a:lnTo>
                    <a:pt x="171" y="49"/>
                  </a:lnTo>
                  <a:lnTo>
                    <a:pt x="162" y="45"/>
                  </a:lnTo>
                  <a:lnTo>
                    <a:pt x="153" y="40"/>
                  </a:lnTo>
                  <a:lnTo>
                    <a:pt x="145" y="35"/>
                  </a:lnTo>
                  <a:lnTo>
                    <a:pt x="137" y="30"/>
                  </a:lnTo>
                  <a:lnTo>
                    <a:pt x="131" y="27"/>
                  </a:lnTo>
                  <a:lnTo>
                    <a:pt x="124" y="23"/>
                  </a:lnTo>
                  <a:lnTo>
                    <a:pt x="120" y="21"/>
                  </a:lnTo>
                  <a:lnTo>
                    <a:pt x="117" y="20"/>
                  </a:lnTo>
                  <a:lnTo>
                    <a:pt x="0" y="0"/>
                  </a:lnTo>
                  <a:lnTo>
                    <a:pt x="9" y="45"/>
                  </a:lnTo>
                  <a:lnTo>
                    <a:pt x="9" y="45"/>
                  </a:lnTo>
                  <a:close/>
                </a:path>
              </a:pathLst>
            </a:custGeom>
            <a:solidFill>
              <a:srgbClr val="1A1A1A"/>
            </a:solidFill>
            <a:ln w="9525">
              <a:noFill/>
              <a:round/>
            </a:ln>
          </p:spPr>
          <p:txBody>
            <a:bodyPr/>
            <a:lstStyle/>
            <a:p>
              <a:endParaRPr lang="en-US"/>
            </a:p>
          </p:txBody>
        </p:sp>
        <p:sp>
          <p:nvSpPr>
            <p:cNvPr id="356526" name="Freeform 174"/>
            <p:cNvSpPr/>
            <p:nvPr/>
          </p:nvSpPr>
          <p:spPr bwMode="auto">
            <a:xfrm>
              <a:off x="4498" y="3142"/>
              <a:ext cx="14" cy="23"/>
            </a:xfrm>
            <a:custGeom>
              <a:avLst/>
              <a:gdLst/>
              <a:ahLst/>
              <a:cxnLst>
                <a:cxn ang="0">
                  <a:pos x="28" y="45"/>
                </a:cxn>
                <a:cxn ang="0">
                  <a:pos x="21" y="45"/>
                </a:cxn>
                <a:cxn ang="0">
                  <a:pos x="14" y="45"/>
                </a:cxn>
                <a:cxn ang="0">
                  <a:pos x="7" y="45"/>
                </a:cxn>
                <a:cxn ang="0">
                  <a:pos x="0" y="45"/>
                </a:cxn>
                <a:cxn ang="0">
                  <a:pos x="0" y="0"/>
                </a:cxn>
                <a:cxn ang="0">
                  <a:pos x="5" y="0"/>
                </a:cxn>
                <a:cxn ang="0">
                  <a:pos x="11" y="0"/>
                </a:cxn>
                <a:cxn ang="0">
                  <a:pos x="17" y="0"/>
                </a:cxn>
                <a:cxn ang="0">
                  <a:pos x="24" y="0"/>
                </a:cxn>
                <a:cxn ang="0">
                  <a:pos x="28" y="45"/>
                </a:cxn>
                <a:cxn ang="0">
                  <a:pos x="28" y="45"/>
                </a:cxn>
              </a:cxnLst>
              <a:rect l="0" t="0" r="r" b="b"/>
              <a:pathLst>
                <a:path w="28" h="45">
                  <a:moveTo>
                    <a:pt x="28" y="45"/>
                  </a:moveTo>
                  <a:lnTo>
                    <a:pt x="21" y="45"/>
                  </a:lnTo>
                  <a:lnTo>
                    <a:pt x="14" y="45"/>
                  </a:lnTo>
                  <a:lnTo>
                    <a:pt x="7" y="45"/>
                  </a:lnTo>
                  <a:lnTo>
                    <a:pt x="0" y="45"/>
                  </a:lnTo>
                  <a:lnTo>
                    <a:pt x="0" y="0"/>
                  </a:lnTo>
                  <a:lnTo>
                    <a:pt x="5" y="0"/>
                  </a:lnTo>
                  <a:lnTo>
                    <a:pt x="11" y="0"/>
                  </a:lnTo>
                  <a:lnTo>
                    <a:pt x="17" y="0"/>
                  </a:lnTo>
                  <a:lnTo>
                    <a:pt x="24" y="0"/>
                  </a:lnTo>
                  <a:lnTo>
                    <a:pt x="28" y="45"/>
                  </a:lnTo>
                  <a:lnTo>
                    <a:pt x="28" y="45"/>
                  </a:lnTo>
                  <a:close/>
                </a:path>
              </a:pathLst>
            </a:custGeom>
            <a:solidFill>
              <a:srgbClr val="000000"/>
            </a:solidFill>
            <a:ln w="9525">
              <a:noFill/>
              <a:round/>
            </a:ln>
          </p:spPr>
          <p:txBody>
            <a:bodyPr/>
            <a:lstStyle/>
            <a:p>
              <a:endParaRPr lang="en-US"/>
            </a:p>
          </p:txBody>
        </p:sp>
        <p:sp>
          <p:nvSpPr>
            <p:cNvPr id="356527" name="Freeform 175"/>
            <p:cNvSpPr/>
            <p:nvPr/>
          </p:nvSpPr>
          <p:spPr bwMode="auto">
            <a:xfrm>
              <a:off x="4377" y="2909"/>
              <a:ext cx="254" cy="256"/>
            </a:xfrm>
            <a:custGeom>
              <a:avLst/>
              <a:gdLst/>
              <a:ahLst/>
              <a:cxnLst>
                <a:cxn ang="0">
                  <a:pos x="312" y="503"/>
                </a:cxn>
                <a:cxn ang="0">
                  <a:pos x="372" y="480"/>
                </a:cxn>
                <a:cxn ang="0">
                  <a:pos x="424" y="445"/>
                </a:cxn>
                <a:cxn ang="0">
                  <a:pos x="465" y="396"/>
                </a:cxn>
                <a:cxn ang="0">
                  <a:pos x="495" y="338"/>
                </a:cxn>
                <a:cxn ang="0">
                  <a:pos x="509" y="270"/>
                </a:cxn>
                <a:cxn ang="0">
                  <a:pos x="502" y="194"/>
                </a:cxn>
                <a:cxn ang="0">
                  <a:pos x="472" y="126"/>
                </a:cxn>
                <a:cxn ang="0">
                  <a:pos x="426" y="69"/>
                </a:cxn>
                <a:cxn ang="0">
                  <a:pos x="365" y="25"/>
                </a:cxn>
                <a:cxn ang="0">
                  <a:pos x="294" y="3"/>
                </a:cxn>
                <a:cxn ang="0">
                  <a:pos x="215" y="3"/>
                </a:cxn>
                <a:cxn ang="0">
                  <a:pos x="145" y="25"/>
                </a:cxn>
                <a:cxn ang="0">
                  <a:pos x="84" y="64"/>
                </a:cxn>
                <a:cxn ang="0">
                  <a:pos x="38" y="121"/>
                </a:cxn>
                <a:cxn ang="0">
                  <a:pos x="7" y="190"/>
                </a:cxn>
                <a:cxn ang="0">
                  <a:pos x="0" y="267"/>
                </a:cxn>
                <a:cxn ang="0">
                  <a:pos x="13" y="340"/>
                </a:cxn>
                <a:cxn ang="0">
                  <a:pos x="49" y="406"/>
                </a:cxn>
                <a:cxn ang="0">
                  <a:pos x="98" y="456"/>
                </a:cxn>
                <a:cxn ang="0">
                  <a:pos x="163" y="494"/>
                </a:cxn>
                <a:cxn ang="0">
                  <a:pos x="221" y="508"/>
                </a:cxn>
                <a:cxn ang="0">
                  <a:pos x="243" y="510"/>
                </a:cxn>
                <a:cxn ang="0">
                  <a:pos x="233" y="463"/>
                </a:cxn>
                <a:cxn ang="0">
                  <a:pos x="183" y="451"/>
                </a:cxn>
                <a:cxn ang="0">
                  <a:pos x="129" y="421"/>
                </a:cxn>
                <a:cxn ang="0">
                  <a:pos x="88" y="379"/>
                </a:cxn>
                <a:cxn ang="0">
                  <a:pos x="60" y="327"/>
                </a:cxn>
                <a:cxn ang="0">
                  <a:pos x="49" y="267"/>
                </a:cxn>
                <a:cxn ang="0">
                  <a:pos x="54" y="205"/>
                </a:cxn>
                <a:cxn ang="0">
                  <a:pos x="77" y="149"/>
                </a:cxn>
                <a:cxn ang="0">
                  <a:pos x="115" y="102"/>
                </a:cxn>
                <a:cxn ang="0">
                  <a:pos x="165" y="70"/>
                </a:cxn>
                <a:cxn ang="0">
                  <a:pos x="222" y="52"/>
                </a:cxn>
                <a:cxn ang="0">
                  <a:pos x="287" y="53"/>
                </a:cxn>
                <a:cxn ang="0">
                  <a:pos x="344" y="70"/>
                </a:cxn>
                <a:cxn ang="0">
                  <a:pos x="393" y="104"/>
                </a:cxn>
                <a:cxn ang="0">
                  <a:pos x="430" y="150"/>
                </a:cxn>
                <a:cxn ang="0">
                  <a:pos x="455" y="206"/>
                </a:cxn>
                <a:cxn ang="0">
                  <a:pos x="461" y="267"/>
                </a:cxn>
                <a:cxn ang="0">
                  <a:pos x="449" y="324"/>
                </a:cxn>
                <a:cxn ang="0">
                  <a:pos x="424" y="371"/>
                </a:cxn>
                <a:cxn ang="0">
                  <a:pos x="392" y="412"/>
                </a:cxn>
                <a:cxn ang="0">
                  <a:pos x="349" y="440"/>
                </a:cxn>
                <a:cxn ang="0">
                  <a:pos x="301" y="459"/>
                </a:cxn>
                <a:cxn ang="0">
                  <a:pos x="262" y="483"/>
                </a:cxn>
              </a:cxnLst>
              <a:rect l="0" t="0" r="r" b="b"/>
              <a:pathLst>
                <a:path w="509" h="510">
                  <a:moveTo>
                    <a:pt x="271" y="510"/>
                  </a:moveTo>
                  <a:lnTo>
                    <a:pt x="291" y="507"/>
                  </a:lnTo>
                  <a:lnTo>
                    <a:pt x="312" y="503"/>
                  </a:lnTo>
                  <a:lnTo>
                    <a:pt x="332" y="496"/>
                  </a:lnTo>
                  <a:lnTo>
                    <a:pt x="353" y="490"/>
                  </a:lnTo>
                  <a:lnTo>
                    <a:pt x="372" y="480"/>
                  </a:lnTo>
                  <a:lnTo>
                    <a:pt x="391" y="469"/>
                  </a:lnTo>
                  <a:lnTo>
                    <a:pt x="407" y="458"/>
                  </a:lnTo>
                  <a:lnTo>
                    <a:pt x="424" y="445"/>
                  </a:lnTo>
                  <a:lnTo>
                    <a:pt x="439" y="430"/>
                  </a:lnTo>
                  <a:lnTo>
                    <a:pt x="453" y="413"/>
                  </a:lnTo>
                  <a:lnTo>
                    <a:pt x="465" y="396"/>
                  </a:lnTo>
                  <a:lnTo>
                    <a:pt x="477" y="378"/>
                  </a:lnTo>
                  <a:lnTo>
                    <a:pt x="486" y="358"/>
                  </a:lnTo>
                  <a:lnTo>
                    <a:pt x="495" y="338"/>
                  </a:lnTo>
                  <a:lnTo>
                    <a:pt x="502" y="317"/>
                  </a:lnTo>
                  <a:lnTo>
                    <a:pt x="507" y="296"/>
                  </a:lnTo>
                  <a:lnTo>
                    <a:pt x="509" y="270"/>
                  </a:lnTo>
                  <a:lnTo>
                    <a:pt x="509" y="244"/>
                  </a:lnTo>
                  <a:lnTo>
                    <a:pt x="505" y="218"/>
                  </a:lnTo>
                  <a:lnTo>
                    <a:pt x="502" y="194"/>
                  </a:lnTo>
                  <a:lnTo>
                    <a:pt x="493" y="169"/>
                  </a:lnTo>
                  <a:lnTo>
                    <a:pt x="484" y="147"/>
                  </a:lnTo>
                  <a:lnTo>
                    <a:pt x="472" y="126"/>
                  </a:lnTo>
                  <a:lnTo>
                    <a:pt x="460" y="106"/>
                  </a:lnTo>
                  <a:lnTo>
                    <a:pt x="443" y="85"/>
                  </a:lnTo>
                  <a:lnTo>
                    <a:pt x="426" y="69"/>
                  </a:lnTo>
                  <a:lnTo>
                    <a:pt x="407" y="51"/>
                  </a:lnTo>
                  <a:lnTo>
                    <a:pt x="387" y="38"/>
                  </a:lnTo>
                  <a:lnTo>
                    <a:pt x="365" y="25"/>
                  </a:lnTo>
                  <a:lnTo>
                    <a:pt x="341" y="15"/>
                  </a:lnTo>
                  <a:lnTo>
                    <a:pt x="317" y="7"/>
                  </a:lnTo>
                  <a:lnTo>
                    <a:pt x="294" y="3"/>
                  </a:lnTo>
                  <a:lnTo>
                    <a:pt x="267" y="0"/>
                  </a:lnTo>
                  <a:lnTo>
                    <a:pt x="241" y="1"/>
                  </a:lnTo>
                  <a:lnTo>
                    <a:pt x="215" y="3"/>
                  </a:lnTo>
                  <a:lnTo>
                    <a:pt x="192" y="9"/>
                  </a:lnTo>
                  <a:lnTo>
                    <a:pt x="167" y="15"/>
                  </a:lnTo>
                  <a:lnTo>
                    <a:pt x="145" y="25"/>
                  </a:lnTo>
                  <a:lnTo>
                    <a:pt x="124" y="36"/>
                  </a:lnTo>
                  <a:lnTo>
                    <a:pt x="104" y="50"/>
                  </a:lnTo>
                  <a:lnTo>
                    <a:pt x="84" y="64"/>
                  </a:lnTo>
                  <a:lnTo>
                    <a:pt x="67" y="81"/>
                  </a:lnTo>
                  <a:lnTo>
                    <a:pt x="50" y="100"/>
                  </a:lnTo>
                  <a:lnTo>
                    <a:pt x="38" y="121"/>
                  </a:lnTo>
                  <a:lnTo>
                    <a:pt x="26" y="142"/>
                  </a:lnTo>
                  <a:lnTo>
                    <a:pt x="15" y="166"/>
                  </a:lnTo>
                  <a:lnTo>
                    <a:pt x="7" y="190"/>
                  </a:lnTo>
                  <a:lnTo>
                    <a:pt x="4" y="217"/>
                  </a:lnTo>
                  <a:lnTo>
                    <a:pt x="0" y="241"/>
                  </a:lnTo>
                  <a:lnTo>
                    <a:pt x="0" y="267"/>
                  </a:lnTo>
                  <a:lnTo>
                    <a:pt x="2" y="292"/>
                  </a:lnTo>
                  <a:lnTo>
                    <a:pt x="7" y="317"/>
                  </a:lnTo>
                  <a:lnTo>
                    <a:pt x="13" y="340"/>
                  </a:lnTo>
                  <a:lnTo>
                    <a:pt x="24" y="363"/>
                  </a:lnTo>
                  <a:lnTo>
                    <a:pt x="33" y="384"/>
                  </a:lnTo>
                  <a:lnTo>
                    <a:pt x="49" y="406"/>
                  </a:lnTo>
                  <a:lnTo>
                    <a:pt x="62" y="424"/>
                  </a:lnTo>
                  <a:lnTo>
                    <a:pt x="80" y="441"/>
                  </a:lnTo>
                  <a:lnTo>
                    <a:pt x="98" y="456"/>
                  </a:lnTo>
                  <a:lnTo>
                    <a:pt x="118" y="472"/>
                  </a:lnTo>
                  <a:lnTo>
                    <a:pt x="139" y="483"/>
                  </a:lnTo>
                  <a:lnTo>
                    <a:pt x="163" y="494"/>
                  </a:lnTo>
                  <a:lnTo>
                    <a:pt x="187" y="501"/>
                  </a:lnTo>
                  <a:lnTo>
                    <a:pt x="214" y="508"/>
                  </a:lnTo>
                  <a:lnTo>
                    <a:pt x="221" y="508"/>
                  </a:lnTo>
                  <a:lnTo>
                    <a:pt x="228" y="509"/>
                  </a:lnTo>
                  <a:lnTo>
                    <a:pt x="235" y="509"/>
                  </a:lnTo>
                  <a:lnTo>
                    <a:pt x="243" y="510"/>
                  </a:lnTo>
                  <a:lnTo>
                    <a:pt x="250" y="488"/>
                  </a:lnTo>
                  <a:lnTo>
                    <a:pt x="243" y="465"/>
                  </a:lnTo>
                  <a:lnTo>
                    <a:pt x="233" y="463"/>
                  </a:lnTo>
                  <a:lnTo>
                    <a:pt x="223" y="462"/>
                  </a:lnTo>
                  <a:lnTo>
                    <a:pt x="202" y="456"/>
                  </a:lnTo>
                  <a:lnTo>
                    <a:pt x="183" y="451"/>
                  </a:lnTo>
                  <a:lnTo>
                    <a:pt x="163" y="442"/>
                  </a:lnTo>
                  <a:lnTo>
                    <a:pt x="146" y="433"/>
                  </a:lnTo>
                  <a:lnTo>
                    <a:pt x="129" y="421"/>
                  </a:lnTo>
                  <a:lnTo>
                    <a:pt x="114" y="409"/>
                  </a:lnTo>
                  <a:lnTo>
                    <a:pt x="100" y="393"/>
                  </a:lnTo>
                  <a:lnTo>
                    <a:pt x="88" y="379"/>
                  </a:lnTo>
                  <a:lnTo>
                    <a:pt x="76" y="362"/>
                  </a:lnTo>
                  <a:lnTo>
                    <a:pt x="67" y="345"/>
                  </a:lnTo>
                  <a:lnTo>
                    <a:pt x="60" y="327"/>
                  </a:lnTo>
                  <a:lnTo>
                    <a:pt x="54" y="308"/>
                  </a:lnTo>
                  <a:lnTo>
                    <a:pt x="49" y="287"/>
                  </a:lnTo>
                  <a:lnTo>
                    <a:pt x="49" y="267"/>
                  </a:lnTo>
                  <a:lnTo>
                    <a:pt x="48" y="246"/>
                  </a:lnTo>
                  <a:lnTo>
                    <a:pt x="50" y="226"/>
                  </a:lnTo>
                  <a:lnTo>
                    <a:pt x="54" y="205"/>
                  </a:lnTo>
                  <a:lnTo>
                    <a:pt x="60" y="185"/>
                  </a:lnTo>
                  <a:lnTo>
                    <a:pt x="67" y="166"/>
                  </a:lnTo>
                  <a:lnTo>
                    <a:pt x="77" y="149"/>
                  </a:lnTo>
                  <a:lnTo>
                    <a:pt x="88" y="132"/>
                  </a:lnTo>
                  <a:lnTo>
                    <a:pt x="101" y="116"/>
                  </a:lnTo>
                  <a:lnTo>
                    <a:pt x="115" y="102"/>
                  </a:lnTo>
                  <a:lnTo>
                    <a:pt x="132" y="91"/>
                  </a:lnTo>
                  <a:lnTo>
                    <a:pt x="147" y="79"/>
                  </a:lnTo>
                  <a:lnTo>
                    <a:pt x="165" y="70"/>
                  </a:lnTo>
                  <a:lnTo>
                    <a:pt x="183" y="63"/>
                  </a:lnTo>
                  <a:lnTo>
                    <a:pt x="204" y="57"/>
                  </a:lnTo>
                  <a:lnTo>
                    <a:pt x="222" y="52"/>
                  </a:lnTo>
                  <a:lnTo>
                    <a:pt x="243" y="51"/>
                  </a:lnTo>
                  <a:lnTo>
                    <a:pt x="264" y="50"/>
                  </a:lnTo>
                  <a:lnTo>
                    <a:pt x="287" y="53"/>
                  </a:lnTo>
                  <a:lnTo>
                    <a:pt x="306" y="56"/>
                  </a:lnTo>
                  <a:lnTo>
                    <a:pt x="326" y="63"/>
                  </a:lnTo>
                  <a:lnTo>
                    <a:pt x="344" y="70"/>
                  </a:lnTo>
                  <a:lnTo>
                    <a:pt x="363" y="80"/>
                  </a:lnTo>
                  <a:lnTo>
                    <a:pt x="378" y="91"/>
                  </a:lnTo>
                  <a:lnTo>
                    <a:pt x="393" y="104"/>
                  </a:lnTo>
                  <a:lnTo>
                    <a:pt x="407" y="118"/>
                  </a:lnTo>
                  <a:lnTo>
                    <a:pt x="421" y="135"/>
                  </a:lnTo>
                  <a:lnTo>
                    <a:pt x="430" y="150"/>
                  </a:lnTo>
                  <a:lnTo>
                    <a:pt x="441" y="168"/>
                  </a:lnTo>
                  <a:lnTo>
                    <a:pt x="448" y="185"/>
                  </a:lnTo>
                  <a:lnTo>
                    <a:pt x="455" y="206"/>
                  </a:lnTo>
                  <a:lnTo>
                    <a:pt x="458" y="225"/>
                  </a:lnTo>
                  <a:lnTo>
                    <a:pt x="461" y="246"/>
                  </a:lnTo>
                  <a:lnTo>
                    <a:pt x="461" y="267"/>
                  </a:lnTo>
                  <a:lnTo>
                    <a:pt x="460" y="289"/>
                  </a:lnTo>
                  <a:lnTo>
                    <a:pt x="455" y="307"/>
                  </a:lnTo>
                  <a:lnTo>
                    <a:pt x="449" y="324"/>
                  </a:lnTo>
                  <a:lnTo>
                    <a:pt x="442" y="341"/>
                  </a:lnTo>
                  <a:lnTo>
                    <a:pt x="435" y="357"/>
                  </a:lnTo>
                  <a:lnTo>
                    <a:pt x="424" y="371"/>
                  </a:lnTo>
                  <a:lnTo>
                    <a:pt x="415" y="385"/>
                  </a:lnTo>
                  <a:lnTo>
                    <a:pt x="403" y="398"/>
                  </a:lnTo>
                  <a:lnTo>
                    <a:pt x="392" y="412"/>
                  </a:lnTo>
                  <a:lnTo>
                    <a:pt x="378" y="421"/>
                  </a:lnTo>
                  <a:lnTo>
                    <a:pt x="364" y="432"/>
                  </a:lnTo>
                  <a:lnTo>
                    <a:pt x="349" y="440"/>
                  </a:lnTo>
                  <a:lnTo>
                    <a:pt x="333" y="448"/>
                  </a:lnTo>
                  <a:lnTo>
                    <a:pt x="317" y="454"/>
                  </a:lnTo>
                  <a:lnTo>
                    <a:pt x="301" y="459"/>
                  </a:lnTo>
                  <a:lnTo>
                    <a:pt x="283" y="462"/>
                  </a:lnTo>
                  <a:lnTo>
                    <a:pt x="267" y="465"/>
                  </a:lnTo>
                  <a:lnTo>
                    <a:pt x="262" y="483"/>
                  </a:lnTo>
                  <a:lnTo>
                    <a:pt x="271" y="510"/>
                  </a:lnTo>
                  <a:lnTo>
                    <a:pt x="271" y="510"/>
                  </a:lnTo>
                  <a:close/>
                </a:path>
              </a:pathLst>
            </a:custGeom>
            <a:solidFill>
              <a:srgbClr val="000000"/>
            </a:solidFill>
            <a:ln w="9525">
              <a:noFill/>
              <a:round/>
            </a:ln>
          </p:spPr>
          <p:txBody>
            <a:bodyPr/>
            <a:lstStyle/>
            <a:p>
              <a:endParaRPr lang="en-US"/>
            </a:p>
          </p:txBody>
        </p:sp>
        <p:sp>
          <p:nvSpPr>
            <p:cNvPr id="356528" name="Freeform 176"/>
            <p:cNvSpPr/>
            <p:nvPr/>
          </p:nvSpPr>
          <p:spPr bwMode="auto">
            <a:xfrm>
              <a:off x="5170" y="3689"/>
              <a:ext cx="26" cy="51"/>
            </a:xfrm>
            <a:custGeom>
              <a:avLst/>
              <a:gdLst/>
              <a:ahLst/>
              <a:cxnLst>
                <a:cxn ang="0">
                  <a:pos x="53" y="2"/>
                </a:cxn>
                <a:cxn ang="0">
                  <a:pos x="23" y="103"/>
                </a:cxn>
                <a:cxn ang="0">
                  <a:pos x="0" y="48"/>
                </a:cxn>
                <a:cxn ang="0">
                  <a:pos x="32" y="0"/>
                </a:cxn>
                <a:cxn ang="0">
                  <a:pos x="53" y="2"/>
                </a:cxn>
                <a:cxn ang="0">
                  <a:pos x="53" y="2"/>
                </a:cxn>
              </a:cxnLst>
              <a:rect l="0" t="0" r="r" b="b"/>
              <a:pathLst>
                <a:path w="53" h="103">
                  <a:moveTo>
                    <a:pt x="53" y="2"/>
                  </a:moveTo>
                  <a:lnTo>
                    <a:pt x="23" y="103"/>
                  </a:lnTo>
                  <a:lnTo>
                    <a:pt x="0" y="48"/>
                  </a:lnTo>
                  <a:lnTo>
                    <a:pt x="32" y="0"/>
                  </a:lnTo>
                  <a:lnTo>
                    <a:pt x="53" y="2"/>
                  </a:lnTo>
                  <a:lnTo>
                    <a:pt x="53" y="2"/>
                  </a:lnTo>
                  <a:close/>
                </a:path>
              </a:pathLst>
            </a:custGeom>
            <a:solidFill>
              <a:srgbClr val="FF6600"/>
            </a:solidFill>
            <a:ln w="9525">
              <a:noFill/>
              <a:round/>
            </a:ln>
          </p:spPr>
          <p:txBody>
            <a:bodyPr/>
            <a:lstStyle/>
            <a:p>
              <a:endParaRPr lang="en-US"/>
            </a:p>
          </p:txBody>
        </p:sp>
        <p:sp>
          <p:nvSpPr>
            <p:cNvPr id="356529" name="Freeform 177"/>
            <p:cNvSpPr/>
            <p:nvPr/>
          </p:nvSpPr>
          <p:spPr bwMode="auto">
            <a:xfrm>
              <a:off x="5145" y="3703"/>
              <a:ext cx="54" cy="147"/>
            </a:xfrm>
            <a:custGeom>
              <a:avLst/>
              <a:gdLst/>
              <a:ahLst/>
              <a:cxnLst>
                <a:cxn ang="0">
                  <a:pos x="66" y="0"/>
                </a:cxn>
                <a:cxn ang="0">
                  <a:pos x="73" y="102"/>
                </a:cxn>
                <a:cxn ang="0">
                  <a:pos x="94" y="245"/>
                </a:cxn>
                <a:cxn ang="0">
                  <a:pos x="109" y="293"/>
                </a:cxn>
                <a:cxn ang="0">
                  <a:pos x="10" y="279"/>
                </a:cxn>
                <a:cxn ang="0">
                  <a:pos x="0" y="123"/>
                </a:cxn>
                <a:cxn ang="0">
                  <a:pos x="66" y="0"/>
                </a:cxn>
                <a:cxn ang="0">
                  <a:pos x="66" y="0"/>
                </a:cxn>
              </a:cxnLst>
              <a:rect l="0" t="0" r="r" b="b"/>
              <a:pathLst>
                <a:path w="109" h="293">
                  <a:moveTo>
                    <a:pt x="66" y="0"/>
                  </a:moveTo>
                  <a:lnTo>
                    <a:pt x="73" y="102"/>
                  </a:lnTo>
                  <a:lnTo>
                    <a:pt x="94" y="245"/>
                  </a:lnTo>
                  <a:lnTo>
                    <a:pt x="109" y="293"/>
                  </a:lnTo>
                  <a:lnTo>
                    <a:pt x="10" y="279"/>
                  </a:lnTo>
                  <a:lnTo>
                    <a:pt x="0" y="123"/>
                  </a:lnTo>
                  <a:lnTo>
                    <a:pt x="66" y="0"/>
                  </a:lnTo>
                  <a:lnTo>
                    <a:pt x="66" y="0"/>
                  </a:lnTo>
                  <a:close/>
                </a:path>
              </a:pathLst>
            </a:custGeom>
            <a:solidFill>
              <a:srgbClr val="FFB300"/>
            </a:solidFill>
            <a:ln w="9525">
              <a:noFill/>
              <a:round/>
            </a:ln>
          </p:spPr>
          <p:txBody>
            <a:bodyPr/>
            <a:lstStyle/>
            <a:p>
              <a:endParaRPr lang="en-US"/>
            </a:p>
          </p:txBody>
        </p:sp>
        <p:sp>
          <p:nvSpPr>
            <p:cNvPr id="356530" name="Freeform 178"/>
            <p:cNvSpPr/>
            <p:nvPr/>
          </p:nvSpPr>
          <p:spPr bwMode="auto">
            <a:xfrm>
              <a:off x="5152" y="3784"/>
              <a:ext cx="46" cy="67"/>
            </a:xfrm>
            <a:custGeom>
              <a:avLst/>
              <a:gdLst/>
              <a:ahLst/>
              <a:cxnLst>
                <a:cxn ang="0">
                  <a:pos x="93" y="130"/>
                </a:cxn>
                <a:cxn ang="0">
                  <a:pos x="91" y="123"/>
                </a:cxn>
                <a:cxn ang="0">
                  <a:pos x="81" y="119"/>
                </a:cxn>
                <a:cxn ang="0">
                  <a:pos x="66" y="117"/>
                </a:cxn>
                <a:cxn ang="0">
                  <a:pos x="49" y="116"/>
                </a:cxn>
                <a:cxn ang="0">
                  <a:pos x="38" y="112"/>
                </a:cxn>
                <a:cxn ang="0">
                  <a:pos x="39" y="108"/>
                </a:cxn>
                <a:cxn ang="0">
                  <a:pos x="60" y="108"/>
                </a:cxn>
                <a:cxn ang="0">
                  <a:pos x="63" y="103"/>
                </a:cxn>
                <a:cxn ang="0">
                  <a:pos x="52" y="100"/>
                </a:cxn>
                <a:cxn ang="0">
                  <a:pos x="39" y="96"/>
                </a:cxn>
                <a:cxn ang="0">
                  <a:pos x="28" y="93"/>
                </a:cxn>
                <a:cxn ang="0">
                  <a:pos x="29" y="88"/>
                </a:cxn>
                <a:cxn ang="0">
                  <a:pos x="47" y="88"/>
                </a:cxn>
                <a:cxn ang="0">
                  <a:pos x="46" y="81"/>
                </a:cxn>
                <a:cxn ang="0">
                  <a:pos x="27" y="74"/>
                </a:cxn>
                <a:cxn ang="0">
                  <a:pos x="28" y="68"/>
                </a:cxn>
                <a:cxn ang="0">
                  <a:pos x="45" y="68"/>
                </a:cxn>
                <a:cxn ang="0">
                  <a:pos x="43" y="60"/>
                </a:cxn>
                <a:cxn ang="0">
                  <a:pos x="26" y="55"/>
                </a:cxn>
                <a:cxn ang="0">
                  <a:pos x="26" y="50"/>
                </a:cxn>
                <a:cxn ang="0">
                  <a:pos x="42" y="49"/>
                </a:cxn>
                <a:cxn ang="0">
                  <a:pos x="40" y="43"/>
                </a:cxn>
                <a:cxn ang="0">
                  <a:pos x="22" y="36"/>
                </a:cxn>
                <a:cxn ang="0">
                  <a:pos x="22" y="32"/>
                </a:cxn>
                <a:cxn ang="0">
                  <a:pos x="38" y="31"/>
                </a:cxn>
                <a:cxn ang="0">
                  <a:pos x="35" y="24"/>
                </a:cxn>
                <a:cxn ang="0">
                  <a:pos x="19" y="17"/>
                </a:cxn>
                <a:cxn ang="0">
                  <a:pos x="21" y="13"/>
                </a:cxn>
                <a:cxn ang="0">
                  <a:pos x="33" y="15"/>
                </a:cxn>
                <a:cxn ang="0">
                  <a:pos x="34" y="12"/>
                </a:cxn>
                <a:cxn ang="0">
                  <a:pos x="24" y="7"/>
                </a:cxn>
                <a:cxn ang="0">
                  <a:pos x="11" y="3"/>
                </a:cxn>
                <a:cxn ang="0">
                  <a:pos x="0" y="0"/>
                </a:cxn>
                <a:cxn ang="0">
                  <a:pos x="93" y="132"/>
                </a:cxn>
              </a:cxnLst>
              <a:rect l="0" t="0" r="r" b="b"/>
              <a:pathLst>
                <a:path w="93" h="135">
                  <a:moveTo>
                    <a:pt x="93" y="132"/>
                  </a:moveTo>
                  <a:lnTo>
                    <a:pt x="93" y="130"/>
                  </a:lnTo>
                  <a:lnTo>
                    <a:pt x="93" y="126"/>
                  </a:lnTo>
                  <a:lnTo>
                    <a:pt x="91" y="123"/>
                  </a:lnTo>
                  <a:lnTo>
                    <a:pt x="87" y="121"/>
                  </a:lnTo>
                  <a:lnTo>
                    <a:pt x="81" y="119"/>
                  </a:lnTo>
                  <a:lnTo>
                    <a:pt x="74" y="118"/>
                  </a:lnTo>
                  <a:lnTo>
                    <a:pt x="66" y="117"/>
                  </a:lnTo>
                  <a:lnTo>
                    <a:pt x="59" y="117"/>
                  </a:lnTo>
                  <a:lnTo>
                    <a:pt x="49" y="116"/>
                  </a:lnTo>
                  <a:lnTo>
                    <a:pt x="43" y="115"/>
                  </a:lnTo>
                  <a:lnTo>
                    <a:pt x="38" y="112"/>
                  </a:lnTo>
                  <a:lnTo>
                    <a:pt x="36" y="111"/>
                  </a:lnTo>
                  <a:lnTo>
                    <a:pt x="39" y="108"/>
                  </a:lnTo>
                  <a:lnTo>
                    <a:pt x="49" y="109"/>
                  </a:lnTo>
                  <a:lnTo>
                    <a:pt x="60" y="108"/>
                  </a:lnTo>
                  <a:lnTo>
                    <a:pt x="66" y="105"/>
                  </a:lnTo>
                  <a:lnTo>
                    <a:pt x="63" y="103"/>
                  </a:lnTo>
                  <a:lnTo>
                    <a:pt x="59" y="102"/>
                  </a:lnTo>
                  <a:lnTo>
                    <a:pt x="52" y="100"/>
                  </a:lnTo>
                  <a:lnTo>
                    <a:pt x="46" y="98"/>
                  </a:lnTo>
                  <a:lnTo>
                    <a:pt x="39" y="96"/>
                  </a:lnTo>
                  <a:lnTo>
                    <a:pt x="33" y="95"/>
                  </a:lnTo>
                  <a:lnTo>
                    <a:pt x="28" y="93"/>
                  </a:lnTo>
                  <a:lnTo>
                    <a:pt x="27" y="91"/>
                  </a:lnTo>
                  <a:lnTo>
                    <a:pt x="29" y="88"/>
                  </a:lnTo>
                  <a:lnTo>
                    <a:pt x="38" y="88"/>
                  </a:lnTo>
                  <a:lnTo>
                    <a:pt x="47" y="88"/>
                  </a:lnTo>
                  <a:lnTo>
                    <a:pt x="52" y="87"/>
                  </a:lnTo>
                  <a:lnTo>
                    <a:pt x="46" y="81"/>
                  </a:lnTo>
                  <a:lnTo>
                    <a:pt x="36" y="77"/>
                  </a:lnTo>
                  <a:lnTo>
                    <a:pt x="27" y="74"/>
                  </a:lnTo>
                  <a:lnTo>
                    <a:pt x="25" y="70"/>
                  </a:lnTo>
                  <a:lnTo>
                    <a:pt x="28" y="68"/>
                  </a:lnTo>
                  <a:lnTo>
                    <a:pt x="36" y="68"/>
                  </a:lnTo>
                  <a:lnTo>
                    <a:pt x="45" y="68"/>
                  </a:lnTo>
                  <a:lnTo>
                    <a:pt x="49" y="66"/>
                  </a:lnTo>
                  <a:lnTo>
                    <a:pt x="43" y="60"/>
                  </a:lnTo>
                  <a:lnTo>
                    <a:pt x="34" y="58"/>
                  </a:lnTo>
                  <a:lnTo>
                    <a:pt x="26" y="55"/>
                  </a:lnTo>
                  <a:lnTo>
                    <a:pt x="22" y="53"/>
                  </a:lnTo>
                  <a:lnTo>
                    <a:pt x="26" y="50"/>
                  </a:lnTo>
                  <a:lnTo>
                    <a:pt x="34" y="50"/>
                  </a:lnTo>
                  <a:lnTo>
                    <a:pt x="42" y="49"/>
                  </a:lnTo>
                  <a:lnTo>
                    <a:pt x="47" y="48"/>
                  </a:lnTo>
                  <a:lnTo>
                    <a:pt x="40" y="43"/>
                  </a:lnTo>
                  <a:lnTo>
                    <a:pt x="31" y="40"/>
                  </a:lnTo>
                  <a:lnTo>
                    <a:pt x="22" y="36"/>
                  </a:lnTo>
                  <a:lnTo>
                    <a:pt x="20" y="34"/>
                  </a:lnTo>
                  <a:lnTo>
                    <a:pt x="22" y="32"/>
                  </a:lnTo>
                  <a:lnTo>
                    <a:pt x="31" y="32"/>
                  </a:lnTo>
                  <a:lnTo>
                    <a:pt x="38" y="31"/>
                  </a:lnTo>
                  <a:lnTo>
                    <a:pt x="41" y="29"/>
                  </a:lnTo>
                  <a:lnTo>
                    <a:pt x="35" y="24"/>
                  </a:lnTo>
                  <a:lnTo>
                    <a:pt x="27" y="20"/>
                  </a:lnTo>
                  <a:lnTo>
                    <a:pt x="19" y="17"/>
                  </a:lnTo>
                  <a:lnTo>
                    <a:pt x="18" y="14"/>
                  </a:lnTo>
                  <a:lnTo>
                    <a:pt x="21" y="13"/>
                  </a:lnTo>
                  <a:lnTo>
                    <a:pt x="27" y="14"/>
                  </a:lnTo>
                  <a:lnTo>
                    <a:pt x="33" y="15"/>
                  </a:lnTo>
                  <a:lnTo>
                    <a:pt x="36" y="14"/>
                  </a:lnTo>
                  <a:lnTo>
                    <a:pt x="34" y="12"/>
                  </a:lnTo>
                  <a:lnTo>
                    <a:pt x="31" y="10"/>
                  </a:lnTo>
                  <a:lnTo>
                    <a:pt x="24" y="7"/>
                  </a:lnTo>
                  <a:lnTo>
                    <a:pt x="18" y="5"/>
                  </a:lnTo>
                  <a:lnTo>
                    <a:pt x="11" y="3"/>
                  </a:lnTo>
                  <a:lnTo>
                    <a:pt x="5" y="1"/>
                  </a:lnTo>
                  <a:lnTo>
                    <a:pt x="0" y="0"/>
                  </a:lnTo>
                  <a:lnTo>
                    <a:pt x="18" y="135"/>
                  </a:lnTo>
                  <a:lnTo>
                    <a:pt x="93" y="132"/>
                  </a:lnTo>
                  <a:lnTo>
                    <a:pt x="93" y="132"/>
                  </a:lnTo>
                  <a:close/>
                </a:path>
              </a:pathLst>
            </a:custGeom>
            <a:solidFill>
              <a:srgbClr val="FF6600"/>
            </a:solidFill>
            <a:ln w="9525">
              <a:noFill/>
              <a:round/>
            </a:ln>
          </p:spPr>
          <p:txBody>
            <a:bodyPr/>
            <a:lstStyle/>
            <a:p>
              <a:endParaRPr lang="en-US"/>
            </a:p>
          </p:txBody>
        </p:sp>
        <p:sp>
          <p:nvSpPr>
            <p:cNvPr id="356531" name="Freeform 179"/>
            <p:cNvSpPr/>
            <p:nvPr/>
          </p:nvSpPr>
          <p:spPr bwMode="auto">
            <a:xfrm>
              <a:off x="5146" y="3782"/>
              <a:ext cx="45" cy="68"/>
            </a:xfrm>
            <a:custGeom>
              <a:avLst/>
              <a:gdLst/>
              <a:ahLst/>
              <a:cxnLst>
                <a:cxn ang="0">
                  <a:pos x="88" y="130"/>
                </a:cxn>
                <a:cxn ang="0">
                  <a:pos x="88" y="123"/>
                </a:cxn>
                <a:cxn ang="0">
                  <a:pos x="78" y="119"/>
                </a:cxn>
                <a:cxn ang="0">
                  <a:pos x="64" y="117"/>
                </a:cxn>
                <a:cxn ang="0">
                  <a:pos x="47" y="116"/>
                </a:cxn>
                <a:cxn ang="0">
                  <a:pos x="36" y="114"/>
                </a:cxn>
                <a:cxn ang="0">
                  <a:pos x="36" y="109"/>
                </a:cxn>
                <a:cxn ang="0">
                  <a:pos x="57" y="109"/>
                </a:cxn>
                <a:cxn ang="0">
                  <a:pos x="60" y="104"/>
                </a:cxn>
                <a:cxn ang="0">
                  <a:pos x="50" y="100"/>
                </a:cxn>
                <a:cxn ang="0">
                  <a:pos x="37" y="97"/>
                </a:cxn>
                <a:cxn ang="0">
                  <a:pos x="25" y="92"/>
                </a:cxn>
                <a:cxn ang="0">
                  <a:pos x="26" y="88"/>
                </a:cxn>
                <a:cxn ang="0">
                  <a:pos x="45" y="88"/>
                </a:cxn>
                <a:cxn ang="0">
                  <a:pos x="45" y="83"/>
                </a:cxn>
                <a:cxn ang="0">
                  <a:pos x="25" y="76"/>
                </a:cxn>
                <a:cxn ang="0">
                  <a:pos x="25" y="68"/>
                </a:cxn>
                <a:cxn ang="0">
                  <a:pos x="40" y="67"/>
                </a:cxn>
                <a:cxn ang="0">
                  <a:pos x="40" y="60"/>
                </a:cxn>
                <a:cxn ang="0">
                  <a:pos x="23" y="55"/>
                </a:cxn>
                <a:cxn ang="0">
                  <a:pos x="23" y="50"/>
                </a:cxn>
                <a:cxn ang="0">
                  <a:pos x="38" y="50"/>
                </a:cxn>
                <a:cxn ang="0">
                  <a:pos x="38" y="43"/>
                </a:cxn>
                <a:cxn ang="0">
                  <a:pos x="19" y="36"/>
                </a:cxn>
                <a:cxn ang="0">
                  <a:pos x="19" y="31"/>
                </a:cxn>
                <a:cxn ang="0">
                  <a:pos x="35" y="30"/>
                </a:cxn>
                <a:cxn ang="0">
                  <a:pos x="33" y="24"/>
                </a:cxn>
                <a:cxn ang="0">
                  <a:pos x="16" y="17"/>
                </a:cxn>
                <a:cxn ang="0">
                  <a:pos x="18" y="14"/>
                </a:cxn>
                <a:cxn ang="0">
                  <a:pos x="30" y="17"/>
                </a:cxn>
                <a:cxn ang="0">
                  <a:pos x="31" y="13"/>
                </a:cxn>
                <a:cxn ang="0">
                  <a:pos x="22" y="8"/>
                </a:cxn>
                <a:cxn ang="0">
                  <a:pos x="4" y="1"/>
                </a:cxn>
                <a:cxn ang="0">
                  <a:pos x="15" y="134"/>
                </a:cxn>
                <a:cxn ang="0">
                  <a:pos x="88" y="132"/>
                </a:cxn>
              </a:cxnLst>
              <a:rect l="0" t="0" r="r" b="b"/>
              <a:pathLst>
                <a:path w="90" h="134">
                  <a:moveTo>
                    <a:pt x="88" y="132"/>
                  </a:moveTo>
                  <a:lnTo>
                    <a:pt x="88" y="130"/>
                  </a:lnTo>
                  <a:lnTo>
                    <a:pt x="90" y="126"/>
                  </a:lnTo>
                  <a:lnTo>
                    <a:pt x="88" y="123"/>
                  </a:lnTo>
                  <a:lnTo>
                    <a:pt x="84" y="120"/>
                  </a:lnTo>
                  <a:lnTo>
                    <a:pt x="78" y="119"/>
                  </a:lnTo>
                  <a:lnTo>
                    <a:pt x="72" y="118"/>
                  </a:lnTo>
                  <a:lnTo>
                    <a:pt x="64" y="117"/>
                  </a:lnTo>
                  <a:lnTo>
                    <a:pt x="57" y="117"/>
                  </a:lnTo>
                  <a:lnTo>
                    <a:pt x="47" y="116"/>
                  </a:lnTo>
                  <a:lnTo>
                    <a:pt x="42" y="116"/>
                  </a:lnTo>
                  <a:lnTo>
                    <a:pt x="36" y="114"/>
                  </a:lnTo>
                  <a:lnTo>
                    <a:pt x="33" y="113"/>
                  </a:lnTo>
                  <a:lnTo>
                    <a:pt x="36" y="109"/>
                  </a:lnTo>
                  <a:lnTo>
                    <a:pt x="46" y="109"/>
                  </a:lnTo>
                  <a:lnTo>
                    <a:pt x="57" y="109"/>
                  </a:lnTo>
                  <a:lnTo>
                    <a:pt x="63" y="107"/>
                  </a:lnTo>
                  <a:lnTo>
                    <a:pt x="60" y="104"/>
                  </a:lnTo>
                  <a:lnTo>
                    <a:pt x="57" y="103"/>
                  </a:lnTo>
                  <a:lnTo>
                    <a:pt x="50" y="100"/>
                  </a:lnTo>
                  <a:lnTo>
                    <a:pt x="44" y="99"/>
                  </a:lnTo>
                  <a:lnTo>
                    <a:pt x="37" y="97"/>
                  </a:lnTo>
                  <a:lnTo>
                    <a:pt x="30" y="95"/>
                  </a:lnTo>
                  <a:lnTo>
                    <a:pt x="25" y="92"/>
                  </a:lnTo>
                  <a:lnTo>
                    <a:pt x="24" y="91"/>
                  </a:lnTo>
                  <a:lnTo>
                    <a:pt x="26" y="88"/>
                  </a:lnTo>
                  <a:lnTo>
                    <a:pt x="36" y="88"/>
                  </a:lnTo>
                  <a:lnTo>
                    <a:pt x="45" y="88"/>
                  </a:lnTo>
                  <a:lnTo>
                    <a:pt x="50" y="86"/>
                  </a:lnTo>
                  <a:lnTo>
                    <a:pt x="45" y="83"/>
                  </a:lnTo>
                  <a:lnTo>
                    <a:pt x="36" y="79"/>
                  </a:lnTo>
                  <a:lnTo>
                    <a:pt x="25" y="76"/>
                  </a:lnTo>
                  <a:lnTo>
                    <a:pt x="22" y="72"/>
                  </a:lnTo>
                  <a:lnTo>
                    <a:pt x="25" y="68"/>
                  </a:lnTo>
                  <a:lnTo>
                    <a:pt x="33" y="68"/>
                  </a:lnTo>
                  <a:lnTo>
                    <a:pt x="40" y="67"/>
                  </a:lnTo>
                  <a:lnTo>
                    <a:pt x="45" y="64"/>
                  </a:lnTo>
                  <a:lnTo>
                    <a:pt x="40" y="60"/>
                  </a:lnTo>
                  <a:lnTo>
                    <a:pt x="32" y="57"/>
                  </a:lnTo>
                  <a:lnTo>
                    <a:pt x="23" y="55"/>
                  </a:lnTo>
                  <a:lnTo>
                    <a:pt x="19" y="52"/>
                  </a:lnTo>
                  <a:lnTo>
                    <a:pt x="23" y="50"/>
                  </a:lnTo>
                  <a:lnTo>
                    <a:pt x="31" y="50"/>
                  </a:lnTo>
                  <a:lnTo>
                    <a:pt x="38" y="50"/>
                  </a:lnTo>
                  <a:lnTo>
                    <a:pt x="43" y="48"/>
                  </a:lnTo>
                  <a:lnTo>
                    <a:pt x="38" y="43"/>
                  </a:lnTo>
                  <a:lnTo>
                    <a:pt x="29" y="40"/>
                  </a:lnTo>
                  <a:lnTo>
                    <a:pt x="19" y="36"/>
                  </a:lnTo>
                  <a:lnTo>
                    <a:pt x="17" y="34"/>
                  </a:lnTo>
                  <a:lnTo>
                    <a:pt x="19" y="31"/>
                  </a:lnTo>
                  <a:lnTo>
                    <a:pt x="28" y="31"/>
                  </a:lnTo>
                  <a:lnTo>
                    <a:pt x="35" y="30"/>
                  </a:lnTo>
                  <a:lnTo>
                    <a:pt x="38" y="29"/>
                  </a:lnTo>
                  <a:lnTo>
                    <a:pt x="33" y="24"/>
                  </a:lnTo>
                  <a:lnTo>
                    <a:pt x="24" y="21"/>
                  </a:lnTo>
                  <a:lnTo>
                    <a:pt x="16" y="17"/>
                  </a:lnTo>
                  <a:lnTo>
                    <a:pt x="15" y="16"/>
                  </a:lnTo>
                  <a:lnTo>
                    <a:pt x="18" y="14"/>
                  </a:lnTo>
                  <a:lnTo>
                    <a:pt x="24" y="16"/>
                  </a:lnTo>
                  <a:lnTo>
                    <a:pt x="30" y="17"/>
                  </a:lnTo>
                  <a:lnTo>
                    <a:pt x="33" y="16"/>
                  </a:lnTo>
                  <a:lnTo>
                    <a:pt x="31" y="13"/>
                  </a:lnTo>
                  <a:lnTo>
                    <a:pt x="28" y="10"/>
                  </a:lnTo>
                  <a:lnTo>
                    <a:pt x="22" y="8"/>
                  </a:lnTo>
                  <a:lnTo>
                    <a:pt x="16" y="6"/>
                  </a:lnTo>
                  <a:lnTo>
                    <a:pt x="4" y="1"/>
                  </a:lnTo>
                  <a:lnTo>
                    <a:pt x="0" y="0"/>
                  </a:lnTo>
                  <a:lnTo>
                    <a:pt x="15" y="134"/>
                  </a:lnTo>
                  <a:lnTo>
                    <a:pt x="88" y="132"/>
                  </a:lnTo>
                  <a:lnTo>
                    <a:pt x="88" y="132"/>
                  </a:lnTo>
                  <a:close/>
                </a:path>
              </a:pathLst>
            </a:custGeom>
            <a:solidFill>
              <a:srgbClr val="000000"/>
            </a:solidFill>
            <a:ln w="9525">
              <a:noFill/>
              <a:round/>
            </a:ln>
          </p:spPr>
          <p:txBody>
            <a:bodyPr/>
            <a:lstStyle/>
            <a:p>
              <a:endParaRPr lang="en-US"/>
            </a:p>
          </p:txBody>
        </p:sp>
        <p:sp>
          <p:nvSpPr>
            <p:cNvPr id="356532" name="Freeform 180"/>
            <p:cNvSpPr/>
            <p:nvPr/>
          </p:nvSpPr>
          <p:spPr bwMode="auto">
            <a:xfrm>
              <a:off x="5079" y="3750"/>
              <a:ext cx="76" cy="107"/>
            </a:xfrm>
            <a:custGeom>
              <a:avLst/>
              <a:gdLst/>
              <a:ahLst/>
              <a:cxnLst>
                <a:cxn ang="0">
                  <a:pos x="34" y="188"/>
                </a:cxn>
                <a:cxn ang="0">
                  <a:pos x="152" y="213"/>
                </a:cxn>
                <a:cxn ang="0">
                  <a:pos x="135" y="40"/>
                </a:cxn>
                <a:cxn ang="0">
                  <a:pos x="2" y="0"/>
                </a:cxn>
                <a:cxn ang="0">
                  <a:pos x="0" y="113"/>
                </a:cxn>
                <a:cxn ang="0">
                  <a:pos x="34" y="188"/>
                </a:cxn>
                <a:cxn ang="0">
                  <a:pos x="34" y="188"/>
                </a:cxn>
              </a:cxnLst>
              <a:rect l="0" t="0" r="r" b="b"/>
              <a:pathLst>
                <a:path w="152" h="213">
                  <a:moveTo>
                    <a:pt x="34" y="188"/>
                  </a:moveTo>
                  <a:lnTo>
                    <a:pt x="152" y="213"/>
                  </a:lnTo>
                  <a:lnTo>
                    <a:pt x="135" y="40"/>
                  </a:lnTo>
                  <a:lnTo>
                    <a:pt x="2" y="0"/>
                  </a:lnTo>
                  <a:lnTo>
                    <a:pt x="0" y="113"/>
                  </a:lnTo>
                  <a:lnTo>
                    <a:pt x="34" y="188"/>
                  </a:lnTo>
                  <a:lnTo>
                    <a:pt x="34" y="188"/>
                  </a:lnTo>
                  <a:close/>
                </a:path>
              </a:pathLst>
            </a:custGeom>
            <a:solidFill>
              <a:srgbClr val="FFB300"/>
            </a:solidFill>
            <a:ln w="9525">
              <a:noFill/>
              <a:round/>
            </a:ln>
          </p:spPr>
          <p:txBody>
            <a:bodyPr/>
            <a:lstStyle/>
            <a:p>
              <a:endParaRPr lang="en-US"/>
            </a:p>
          </p:txBody>
        </p:sp>
        <p:sp>
          <p:nvSpPr>
            <p:cNvPr id="356533" name="Freeform 181"/>
            <p:cNvSpPr/>
            <p:nvPr/>
          </p:nvSpPr>
          <p:spPr bwMode="auto">
            <a:xfrm>
              <a:off x="5081" y="3742"/>
              <a:ext cx="54" cy="108"/>
            </a:xfrm>
            <a:custGeom>
              <a:avLst/>
              <a:gdLst/>
              <a:ahLst/>
              <a:cxnLst>
                <a:cxn ang="0">
                  <a:pos x="65" y="43"/>
                </a:cxn>
                <a:cxn ang="0">
                  <a:pos x="68" y="53"/>
                </a:cxn>
                <a:cxn ang="0">
                  <a:pos x="61" y="60"/>
                </a:cxn>
                <a:cxn ang="0">
                  <a:pos x="37" y="49"/>
                </a:cxn>
                <a:cxn ang="0">
                  <a:pos x="27" y="50"/>
                </a:cxn>
                <a:cxn ang="0">
                  <a:pos x="32" y="59"/>
                </a:cxn>
                <a:cxn ang="0">
                  <a:pos x="49" y="68"/>
                </a:cxn>
                <a:cxn ang="0">
                  <a:pos x="63" y="75"/>
                </a:cxn>
                <a:cxn ang="0">
                  <a:pos x="70" y="82"/>
                </a:cxn>
                <a:cxn ang="0">
                  <a:pos x="61" y="82"/>
                </a:cxn>
                <a:cxn ang="0">
                  <a:pos x="45" y="80"/>
                </a:cxn>
                <a:cxn ang="0">
                  <a:pos x="30" y="76"/>
                </a:cxn>
                <a:cxn ang="0">
                  <a:pos x="24" y="80"/>
                </a:cxn>
                <a:cxn ang="0">
                  <a:pos x="31" y="87"/>
                </a:cxn>
                <a:cxn ang="0">
                  <a:pos x="49" y="94"/>
                </a:cxn>
                <a:cxn ang="0">
                  <a:pos x="66" y="101"/>
                </a:cxn>
                <a:cxn ang="0">
                  <a:pos x="75" y="109"/>
                </a:cxn>
                <a:cxn ang="0">
                  <a:pos x="66" y="109"/>
                </a:cxn>
                <a:cxn ang="0">
                  <a:pos x="51" y="105"/>
                </a:cxn>
                <a:cxn ang="0">
                  <a:pos x="36" y="103"/>
                </a:cxn>
                <a:cxn ang="0">
                  <a:pos x="31" y="106"/>
                </a:cxn>
                <a:cxn ang="0">
                  <a:pos x="39" y="111"/>
                </a:cxn>
                <a:cxn ang="0">
                  <a:pos x="59" y="120"/>
                </a:cxn>
                <a:cxn ang="0">
                  <a:pos x="78" y="129"/>
                </a:cxn>
                <a:cxn ang="0">
                  <a:pos x="86" y="134"/>
                </a:cxn>
                <a:cxn ang="0">
                  <a:pos x="77" y="134"/>
                </a:cxn>
                <a:cxn ang="0">
                  <a:pos x="59" y="132"/>
                </a:cxn>
                <a:cxn ang="0">
                  <a:pos x="43" y="130"/>
                </a:cxn>
                <a:cxn ang="0">
                  <a:pos x="36" y="132"/>
                </a:cxn>
                <a:cxn ang="0">
                  <a:pos x="43" y="138"/>
                </a:cxn>
                <a:cxn ang="0">
                  <a:pos x="61" y="146"/>
                </a:cxn>
                <a:cxn ang="0">
                  <a:pos x="78" y="153"/>
                </a:cxn>
                <a:cxn ang="0">
                  <a:pos x="86" y="159"/>
                </a:cxn>
                <a:cxn ang="0">
                  <a:pos x="78" y="160"/>
                </a:cxn>
                <a:cxn ang="0">
                  <a:pos x="63" y="159"/>
                </a:cxn>
                <a:cxn ang="0">
                  <a:pos x="49" y="157"/>
                </a:cxn>
                <a:cxn ang="0">
                  <a:pos x="43" y="159"/>
                </a:cxn>
                <a:cxn ang="0">
                  <a:pos x="50" y="165"/>
                </a:cxn>
                <a:cxn ang="0">
                  <a:pos x="68" y="172"/>
                </a:cxn>
                <a:cxn ang="0">
                  <a:pos x="84" y="178"/>
                </a:cxn>
                <a:cxn ang="0">
                  <a:pos x="91" y="185"/>
                </a:cxn>
                <a:cxn ang="0">
                  <a:pos x="83" y="186"/>
                </a:cxn>
                <a:cxn ang="0">
                  <a:pos x="71" y="185"/>
                </a:cxn>
                <a:cxn ang="0">
                  <a:pos x="58" y="182"/>
                </a:cxn>
                <a:cxn ang="0">
                  <a:pos x="55" y="185"/>
                </a:cxn>
                <a:cxn ang="0">
                  <a:pos x="63" y="188"/>
                </a:cxn>
                <a:cxn ang="0">
                  <a:pos x="82" y="194"/>
                </a:cxn>
                <a:cxn ang="0">
                  <a:pos x="99" y="199"/>
                </a:cxn>
                <a:cxn ang="0">
                  <a:pos x="108" y="205"/>
                </a:cxn>
                <a:cxn ang="0">
                  <a:pos x="97" y="213"/>
                </a:cxn>
                <a:cxn ang="0">
                  <a:pos x="89" y="216"/>
                </a:cxn>
                <a:cxn ang="0">
                  <a:pos x="7" y="120"/>
                </a:cxn>
                <a:cxn ang="0">
                  <a:pos x="0" y="0"/>
                </a:cxn>
                <a:cxn ang="0">
                  <a:pos x="9" y="0"/>
                </a:cxn>
              </a:cxnLst>
              <a:rect l="0" t="0" r="r" b="b"/>
              <a:pathLst>
                <a:path w="108" h="216">
                  <a:moveTo>
                    <a:pt x="9" y="0"/>
                  </a:moveTo>
                  <a:lnTo>
                    <a:pt x="65" y="43"/>
                  </a:lnTo>
                  <a:lnTo>
                    <a:pt x="66" y="46"/>
                  </a:lnTo>
                  <a:lnTo>
                    <a:pt x="68" y="53"/>
                  </a:lnTo>
                  <a:lnTo>
                    <a:pt x="66" y="57"/>
                  </a:lnTo>
                  <a:lnTo>
                    <a:pt x="61" y="60"/>
                  </a:lnTo>
                  <a:lnTo>
                    <a:pt x="48" y="55"/>
                  </a:lnTo>
                  <a:lnTo>
                    <a:pt x="37" y="49"/>
                  </a:lnTo>
                  <a:lnTo>
                    <a:pt x="29" y="46"/>
                  </a:lnTo>
                  <a:lnTo>
                    <a:pt x="27" y="50"/>
                  </a:lnTo>
                  <a:lnTo>
                    <a:pt x="28" y="54"/>
                  </a:lnTo>
                  <a:lnTo>
                    <a:pt x="32" y="59"/>
                  </a:lnTo>
                  <a:lnTo>
                    <a:pt x="39" y="63"/>
                  </a:lnTo>
                  <a:lnTo>
                    <a:pt x="49" y="68"/>
                  </a:lnTo>
                  <a:lnTo>
                    <a:pt x="56" y="71"/>
                  </a:lnTo>
                  <a:lnTo>
                    <a:pt x="63" y="75"/>
                  </a:lnTo>
                  <a:lnTo>
                    <a:pt x="68" y="78"/>
                  </a:lnTo>
                  <a:lnTo>
                    <a:pt x="70" y="82"/>
                  </a:lnTo>
                  <a:lnTo>
                    <a:pt x="66" y="82"/>
                  </a:lnTo>
                  <a:lnTo>
                    <a:pt x="61" y="82"/>
                  </a:lnTo>
                  <a:lnTo>
                    <a:pt x="54" y="81"/>
                  </a:lnTo>
                  <a:lnTo>
                    <a:pt x="45" y="80"/>
                  </a:lnTo>
                  <a:lnTo>
                    <a:pt x="37" y="77"/>
                  </a:lnTo>
                  <a:lnTo>
                    <a:pt x="30" y="76"/>
                  </a:lnTo>
                  <a:lnTo>
                    <a:pt x="25" y="76"/>
                  </a:lnTo>
                  <a:lnTo>
                    <a:pt x="24" y="80"/>
                  </a:lnTo>
                  <a:lnTo>
                    <a:pt x="25" y="83"/>
                  </a:lnTo>
                  <a:lnTo>
                    <a:pt x="31" y="87"/>
                  </a:lnTo>
                  <a:lnTo>
                    <a:pt x="38" y="90"/>
                  </a:lnTo>
                  <a:lnTo>
                    <a:pt x="49" y="94"/>
                  </a:lnTo>
                  <a:lnTo>
                    <a:pt x="57" y="97"/>
                  </a:lnTo>
                  <a:lnTo>
                    <a:pt x="66" y="101"/>
                  </a:lnTo>
                  <a:lnTo>
                    <a:pt x="72" y="104"/>
                  </a:lnTo>
                  <a:lnTo>
                    <a:pt x="75" y="109"/>
                  </a:lnTo>
                  <a:lnTo>
                    <a:pt x="71" y="109"/>
                  </a:lnTo>
                  <a:lnTo>
                    <a:pt x="66" y="109"/>
                  </a:lnTo>
                  <a:lnTo>
                    <a:pt x="58" y="106"/>
                  </a:lnTo>
                  <a:lnTo>
                    <a:pt x="51" y="105"/>
                  </a:lnTo>
                  <a:lnTo>
                    <a:pt x="42" y="103"/>
                  </a:lnTo>
                  <a:lnTo>
                    <a:pt x="36" y="103"/>
                  </a:lnTo>
                  <a:lnTo>
                    <a:pt x="31" y="103"/>
                  </a:lnTo>
                  <a:lnTo>
                    <a:pt x="31" y="106"/>
                  </a:lnTo>
                  <a:lnTo>
                    <a:pt x="34" y="108"/>
                  </a:lnTo>
                  <a:lnTo>
                    <a:pt x="39" y="111"/>
                  </a:lnTo>
                  <a:lnTo>
                    <a:pt x="49" y="116"/>
                  </a:lnTo>
                  <a:lnTo>
                    <a:pt x="59" y="120"/>
                  </a:lnTo>
                  <a:lnTo>
                    <a:pt x="69" y="124"/>
                  </a:lnTo>
                  <a:lnTo>
                    <a:pt x="78" y="129"/>
                  </a:lnTo>
                  <a:lnTo>
                    <a:pt x="84" y="131"/>
                  </a:lnTo>
                  <a:lnTo>
                    <a:pt x="86" y="134"/>
                  </a:lnTo>
                  <a:lnTo>
                    <a:pt x="83" y="134"/>
                  </a:lnTo>
                  <a:lnTo>
                    <a:pt x="77" y="134"/>
                  </a:lnTo>
                  <a:lnTo>
                    <a:pt x="68" y="133"/>
                  </a:lnTo>
                  <a:lnTo>
                    <a:pt x="59" y="132"/>
                  </a:lnTo>
                  <a:lnTo>
                    <a:pt x="50" y="130"/>
                  </a:lnTo>
                  <a:lnTo>
                    <a:pt x="43" y="130"/>
                  </a:lnTo>
                  <a:lnTo>
                    <a:pt x="37" y="130"/>
                  </a:lnTo>
                  <a:lnTo>
                    <a:pt x="36" y="132"/>
                  </a:lnTo>
                  <a:lnTo>
                    <a:pt x="37" y="134"/>
                  </a:lnTo>
                  <a:lnTo>
                    <a:pt x="43" y="138"/>
                  </a:lnTo>
                  <a:lnTo>
                    <a:pt x="50" y="142"/>
                  </a:lnTo>
                  <a:lnTo>
                    <a:pt x="61" y="146"/>
                  </a:lnTo>
                  <a:lnTo>
                    <a:pt x="69" y="150"/>
                  </a:lnTo>
                  <a:lnTo>
                    <a:pt x="78" y="153"/>
                  </a:lnTo>
                  <a:lnTo>
                    <a:pt x="84" y="156"/>
                  </a:lnTo>
                  <a:lnTo>
                    <a:pt x="86" y="159"/>
                  </a:lnTo>
                  <a:lnTo>
                    <a:pt x="83" y="160"/>
                  </a:lnTo>
                  <a:lnTo>
                    <a:pt x="78" y="160"/>
                  </a:lnTo>
                  <a:lnTo>
                    <a:pt x="70" y="159"/>
                  </a:lnTo>
                  <a:lnTo>
                    <a:pt x="63" y="159"/>
                  </a:lnTo>
                  <a:lnTo>
                    <a:pt x="55" y="158"/>
                  </a:lnTo>
                  <a:lnTo>
                    <a:pt x="49" y="157"/>
                  </a:lnTo>
                  <a:lnTo>
                    <a:pt x="44" y="157"/>
                  </a:lnTo>
                  <a:lnTo>
                    <a:pt x="43" y="159"/>
                  </a:lnTo>
                  <a:lnTo>
                    <a:pt x="44" y="161"/>
                  </a:lnTo>
                  <a:lnTo>
                    <a:pt x="50" y="165"/>
                  </a:lnTo>
                  <a:lnTo>
                    <a:pt x="57" y="168"/>
                  </a:lnTo>
                  <a:lnTo>
                    <a:pt x="68" y="172"/>
                  </a:lnTo>
                  <a:lnTo>
                    <a:pt x="76" y="174"/>
                  </a:lnTo>
                  <a:lnTo>
                    <a:pt x="84" y="178"/>
                  </a:lnTo>
                  <a:lnTo>
                    <a:pt x="89" y="181"/>
                  </a:lnTo>
                  <a:lnTo>
                    <a:pt x="91" y="185"/>
                  </a:lnTo>
                  <a:lnTo>
                    <a:pt x="87" y="186"/>
                  </a:lnTo>
                  <a:lnTo>
                    <a:pt x="83" y="186"/>
                  </a:lnTo>
                  <a:lnTo>
                    <a:pt x="77" y="185"/>
                  </a:lnTo>
                  <a:lnTo>
                    <a:pt x="71" y="185"/>
                  </a:lnTo>
                  <a:lnTo>
                    <a:pt x="64" y="184"/>
                  </a:lnTo>
                  <a:lnTo>
                    <a:pt x="58" y="182"/>
                  </a:lnTo>
                  <a:lnTo>
                    <a:pt x="55" y="182"/>
                  </a:lnTo>
                  <a:lnTo>
                    <a:pt x="55" y="185"/>
                  </a:lnTo>
                  <a:lnTo>
                    <a:pt x="56" y="186"/>
                  </a:lnTo>
                  <a:lnTo>
                    <a:pt x="63" y="188"/>
                  </a:lnTo>
                  <a:lnTo>
                    <a:pt x="71" y="191"/>
                  </a:lnTo>
                  <a:lnTo>
                    <a:pt x="82" y="194"/>
                  </a:lnTo>
                  <a:lnTo>
                    <a:pt x="90" y="196"/>
                  </a:lnTo>
                  <a:lnTo>
                    <a:pt x="99" y="199"/>
                  </a:lnTo>
                  <a:lnTo>
                    <a:pt x="105" y="201"/>
                  </a:lnTo>
                  <a:lnTo>
                    <a:pt x="108" y="205"/>
                  </a:lnTo>
                  <a:lnTo>
                    <a:pt x="104" y="208"/>
                  </a:lnTo>
                  <a:lnTo>
                    <a:pt x="97" y="213"/>
                  </a:lnTo>
                  <a:lnTo>
                    <a:pt x="91" y="215"/>
                  </a:lnTo>
                  <a:lnTo>
                    <a:pt x="89" y="216"/>
                  </a:lnTo>
                  <a:lnTo>
                    <a:pt x="41" y="209"/>
                  </a:lnTo>
                  <a:lnTo>
                    <a:pt x="7" y="120"/>
                  </a:lnTo>
                  <a:lnTo>
                    <a:pt x="0" y="41"/>
                  </a:lnTo>
                  <a:lnTo>
                    <a:pt x="0" y="0"/>
                  </a:lnTo>
                  <a:lnTo>
                    <a:pt x="9" y="0"/>
                  </a:lnTo>
                  <a:lnTo>
                    <a:pt x="9" y="0"/>
                  </a:lnTo>
                  <a:close/>
                </a:path>
              </a:pathLst>
            </a:custGeom>
            <a:solidFill>
              <a:srgbClr val="FF6600"/>
            </a:solidFill>
            <a:ln w="9525">
              <a:noFill/>
              <a:round/>
            </a:ln>
          </p:spPr>
          <p:txBody>
            <a:bodyPr/>
            <a:lstStyle/>
            <a:p>
              <a:endParaRPr lang="en-US"/>
            </a:p>
          </p:txBody>
        </p:sp>
        <p:sp>
          <p:nvSpPr>
            <p:cNvPr id="356534" name="Freeform 182"/>
            <p:cNvSpPr/>
            <p:nvPr/>
          </p:nvSpPr>
          <p:spPr bwMode="auto">
            <a:xfrm>
              <a:off x="5063" y="3580"/>
              <a:ext cx="146" cy="198"/>
            </a:xfrm>
            <a:custGeom>
              <a:avLst/>
              <a:gdLst/>
              <a:ahLst/>
              <a:cxnLst>
                <a:cxn ang="0">
                  <a:pos x="192" y="396"/>
                </a:cxn>
                <a:cxn ang="0">
                  <a:pos x="233" y="223"/>
                </a:cxn>
                <a:cxn ang="0">
                  <a:pos x="183" y="194"/>
                </a:cxn>
                <a:cxn ang="0">
                  <a:pos x="168" y="146"/>
                </a:cxn>
                <a:cxn ang="0">
                  <a:pos x="181" y="84"/>
                </a:cxn>
                <a:cxn ang="0">
                  <a:pos x="209" y="66"/>
                </a:cxn>
                <a:cxn ang="0">
                  <a:pos x="259" y="69"/>
                </a:cxn>
                <a:cxn ang="0">
                  <a:pos x="284" y="55"/>
                </a:cxn>
                <a:cxn ang="0">
                  <a:pos x="293" y="25"/>
                </a:cxn>
                <a:cxn ang="0">
                  <a:pos x="274" y="14"/>
                </a:cxn>
                <a:cxn ang="0">
                  <a:pos x="183" y="0"/>
                </a:cxn>
                <a:cxn ang="0">
                  <a:pos x="151" y="23"/>
                </a:cxn>
                <a:cxn ang="0">
                  <a:pos x="10" y="201"/>
                </a:cxn>
                <a:cxn ang="0">
                  <a:pos x="0" y="275"/>
                </a:cxn>
                <a:cxn ang="0">
                  <a:pos x="70" y="352"/>
                </a:cxn>
                <a:cxn ang="0">
                  <a:pos x="137" y="391"/>
                </a:cxn>
                <a:cxn ang="0">
                  <a:pos x="192" y="396"/>
                </a:cxn>
                <a:cxn ang="0">
                  <a:pos x="192" y="396"/>
                </a:cxn>
              </a:cxnLst>
              <a:rect l="0" t="0" r="r" b="b"/>
              <a:pathLst>
                <a:path w="293" h="396">
                  <a:moveTo>
                    <a:pt x="192" y="396"/>
                  </a:moveTo>
                  <a:lnTo>
                    <a:pt x="233" y="223"/>
                  </a:lnTo>
                  <a:lnTo>
                    <a:pt x="183" y="194"/>
                  </a:lnTo>
                  <a:lnTo>
                    <a:pt x="168" y="146"/>
                  </a:lnTo>
                  <a:lnTo>
                    <a:pt x="181" y="84"/>
                  </a:lnTo>
                  <a:lnTo>
                    <a:pt x="209" y="66"/>
                  </a:lnTo>
                  <a:lnTo>
                    <a:pt x="259" y="69"/>
                  </a:lnTo>
                  <a:lnTo>
                    <a:pt x="284" y="55"/>
                  </a:lnTo>
                  <a:lnTo>
                    <a:pt x="293" y="25"/>
                  </a:lnTo>
                  <a:lnTo>
                    <a:pt x="274" y="14"/>
                  </a:lnTo>
                  <a:lnTo>
                    <a:pt x="183" y="0"/>
                  </a:lnTo>
                  <a:lnTo>
                    <a:pt x="151" y="23"/>
                  </a:lnTo>
                  <a:lnTo>
                    <a:pt x="10" y="201"/>
                  </a:lnTo>
                  <a:lnTo>
                    <a:pt x="0" y="275"/>
                  </a:lnTo>
                  <a:lnTo>
                    <a:pt x="70" y="352"/>
                  </a:lnTo>
                  <a:lnTo>
                    <a:pt x="137" y="391"/>
                  </a:lnTo>
                  <a:lnTo>
                    <a:pt x="192" y="396"/>
                  </a:lnTo>
                  <a:lnTo>
                    <a:pt x="192" y="396"/>
                  </a:lnTo>
                  <a:close/>
                </a:path>
              </a:pathLst>
            </a:custGeom>
            <a:solidFill>
              <a:srgbClr val="FFB300"/>
            </a:solidFill>
            <a:ln w="9525">
              <a:noFill/>
              <a:round/>
            </a:ln>
          </p:spPr>
          <p:txBody>
            <a:bodyPr/>
            <a:lstStyle/>
            <a:p>
              <a:endParaRPr lang="en-US"/>
            </a:p>
          </p:txBody>
        </p:sp>
        <p:sp>
          <p:nvSpPr>
            <p:cNvPr id="356535" name="Freeform 183"/>
            <p:cNvSpPr/>
            <p:nvPr/>
          </p:nvSpPr>
          <p:spPr bwMode="auto">
            <a:xfrm>
              <a:off x="5070" y="3739"/>
              <a:ext cx="54" cy="109"/>
            </a:xfrm>
            <a:custGeom>
              <a:avLst/>
              <a:gdLst/>
              <a:ahLst/>
              <a:cxnLst>
                <a:cxn ang="0">
                  <a:pos x="64" y="46"/>
                </a:cxn>
                <a:cxn ang="0">
                  <a:pos x="65" y="53"/>
                </a:cxn>
                <a:cxn ang="0">
                  <a:pos x="59" y="60"/>
                </a:cxn>
                <a:cxn ang="0">
                  <a:pos x="48" y="55"/>
                </a:cxn>
                <a:cxn ang="0">
                  <a:pos x="37" y="51"/>
                </a:cxn>
                <a:cxn ang="0">
                  <a:pos x="25" y="53"/>
                </a:cxn>
                <a:cxn ang="0">
                  <a:pos x="31" y="60"/>
                </a:cxn>
                <a:cxn ang="0">
                  <a:pos x="46" y="68"/>
                </a:cxn>
                <a:cxn ang="0">
                  <a:pos x="60" y="75"/>
                </a:cxn>
                <a:cxn ang="0">
                  <a:pos x="66" y="82"/>
                </a:cxn>
                <a:cxn ang="0">
                  <a:pos x="58" y="83"/>
                </a:cxn>
                <a:cxn ang="0">
                  <a:pos x="44" y="81"/>
                </a:cxn>
                <a:cxn ang="0">
                  <a:pos x="29" y="78"/>
                </a:cxn>
                <a:cxn ang="0">
                  <a:pos x="23" y="80"/>
                </a:cxn>
                <a:cxn ang="0">
                  <a:pos x="30" y="87"/>
                </a:cxn>
                <a:cxn ang="0">
                  <a:pos x="48" y="95"/>
                </a:cxn>
                <a:cxn ang="0">
                  <a:pos x="65" y="102"/>
                </a:cxn>
                <a:cxn ang="0">
                  <a:pos x="73" y="108"/>
                </a:cxn>
                <a:cxn ang="0">
                  <a:pos x="65" y="109"/>
                </a:cxn>
                <a:cxn ang="0">
                  <a:pos x="50" y="108"/>
                </a:cxn>
                <a:cxn ang="0">
                  <a:pos x="35" y="104"/>
                </a:cxn>
                <a:cxn ang="0">
                  <a:pos x="30" y="106"/>
                </a:cxn>
                <a:cxn ang="0">
                  <a:pos x="38" y="111"/>
                </a:cxn>
                <a:cxn ang="0">
                  <a:pos x="58" y="121"/>
                </a:cxn>
                <a:cxn ang="0">
                  <a:pos x="78" y="129"/>
                </a:cxn>
                <a:cxn ang="0">
                  <a:pos x="86" y="135"/>
                </a:cxn>
                <a:cxn ang="0">
                  <a:pos x="77" y="136"/>
                </a:cxn>
                <a:cxn ang="0">
                  <a:pos x="59" y="134"/>
                </a:cxn>
                <a:cxn ang="0">
                  <a:pos x="43" y="130"/>
                </a:cxn>
                <a:cxn ang="0">
                  <a:pos x="36" y="132"/>
                </a:cxn>
                <a:cxn ang="0">
                  <a:pos x="43" y="138"/>
                </a:cxn>
                <a:cxn ang="0">
                  <a:pos x="60" y="148"/>
                </a:cxn>
                <a:cxn ang="0">
                  <a:pos x="78" y="156"/>
                </a:cxn>
                <a:cxn ang="0">
                  <a:pos x="86" y="162"/>
                </a:cxn>
                <a:cxn ang="0">
                  <a:pos x="78" y="162"/>
                </a:cxn>
                <a:cxn ang="0">
                  <a:pos x="63" y="161"/>
                </a:cxn>
                <a:cxn ang="0">
                  <a:pos x="49" y="159"/>
                </a:cxn>
                <a:cxn ang="0">
                  <a:pos x="43" y="162"/>
                </a:cxn>
                <a:cxn ang="0">
                  <a:pos x="50" y="166"/>
                </a:cxn>
                <a:cxn ang="0">
                  <a:pos x="68" y="173"/>
                </a:cxn>
                <a:cxn ang="0">
                  <a:pos x="84" y="179"/>
                </a:cxn>
                <a:cxn ang="0">
                  <a:pos x="91" y="185"/>
                </a:cxn>
                <a:cxn ang="0">
                  <a:pos x="83" y="186"/>
                </a:cxn>
                <a:cxn ang="0">
                  <a:pos x="71" y="185"/>
                </a:cxn>
                <a:cxn ang="0">
                  <a:pos x="58" y="183"/>
                </a:cxn>
                <a:cxn ang="0">
                  <a:pos x="55" y="185"/>
                </a:cxn>
                <a:cxn ang="0">
                  <a:pos x="62" y="190"/>
                </a:cxn>
                <a:cxn ang="0">
                  <a:pos x="80" y="196"/>
                </a:cxn>
                <a:cxn ang="0">
                  <a:pos x="98" y="200"/>
                </a:cxn>
                <a:cxn ang="0">
                  <a:pos x="107" y="205"/>
                </a:cxn>
                <a:cxn ang="0">
                  <a:pos x="98" y="214"/>
                </a:cxn>
                <a:cxn ang="0">
                  <a:pos x="89" y="219"/>
                </a:cxn>
                <a:cxn ang="0">
                  <a:pos x="7" y="121"/>
                </a:cxn>
                <a:cxn ang="0">
                  <a:pos x="0" y="0"/>
                </a:cxn>
                <a:cxn ang="0">
                  <a:pos x="9" y="3"/>
                </a:cxn>
              </a:cxnLst>
              <a:rect l="0" t="0" r="r" b="b"/>
              <a:pathLst>
                <a:path w="107" h="219">
                  <a:moveTo>
                    <a:pt x="9" y="3"/>
                  </a:moveTo>
                  <a:lnTo>
                    <a:pt x="64" y="46"/>
                  </a:lnTo>
                  <a:lnTo>
                    <a:pt x="64" y="47"/>
                  </a:lnTo>
                  <a:lnTo>
                    <a:pt x="65" y="53"/>
                  </a:lnTo>
                  <a:lnTo>
                    <a:pt x="64" y="58"/>
                  </a:lnTo>
                  <a:lnTo>
                    <a:pt x="59" y="60"/>
                  </a:lnTo>
                  <a:lnTo>
                    <a:pt x="53" y="58"/>
                  </a:lnTo>
                  <a:lnTo>
                    <a:pt x="48" y="55"/>
                  </a:lnTo>
                  <a:lnTo>
                    <a:pt x="42" y="53"/>
                  </a:lnTo>
                  <a:lnTo>
                    <a:pt x="37" y="51"/>
                  </a:lnTo>
                  <a:lnTo>
                    <a:pt x="28" y="48"/>
                  </a:lnTo>
                  <a:lnTo>
                    <a:pt x="25" y="53"/>
                  </a:lnTo>
                  <a:lnTo>
                    <a:pt x="27" y="57"/>
                  </a:lnTo>
                  <a:lnTo>
                    <a:pt x="31" y="60"/>
                  </a:lnTo>
                  <a:lnTo>
                    <a:pt x="38" y="64"/>
                  </a:lnTo>
                  <a:lnTo>
                    <a:pt x="46" y="68"/>
                  </a:lnTo>
                  <a:lnTo>
                    <a:pt x="53" y="72"/>
                  </a:lnTo>
                  <a:lnTo>
                    <a:pt x="60" y="75"/>
                  </a:lnTo>
                  <a:lnTo>
                    <a:pt x="64" y="79"/>
                  </a:lnTo>
                  <a:lnTo>
                    <a:pt x="66" y="82"/>
                  </a:lnTo>
                  <a:lnTo>
                    <a:pt x="64" y="82"/>
                  </a:lnTo>
                  <a:lnTo>
                    <a:pt x="58" y="83"/>
                  </a:lnTo>
                  <a:lnTo>
                    <a:pt x="51" y="82"/>
                  </a:lnTo>
                  <a:lnTo>
                    <a:pt x="44" y="81"/>
                  </a:lnTo>
                  <a:lnTo>
                    <a:pt x="36" y="79"/>
                  </a:lnTo>
                  <a:lnTo>
                    <a:pt x="29" y="78"/>
                  </a:lnTo>
                  <a:lnTo>
                    <a:pt x="24" y="78"/>
                  </a:lnTo>
                  <a:lnTo>
                    <a:pt x="23" y="80"/>
                  </a:lnTo>
                  <a:lnTo>
                    <a:pt x="24" y="83"/>
                  </a:lnTo>
                  <a:lnTo>
                    <a:pt x="30" y="87"/>
                  </a:lnTo>
                  <a:lnTo>
                    <a:pt x="37" y="90"/>
                  </a:lnTo>
                  <a:lnTo>
                    <a:pt x="48" y="95"/>
                  </a:lnTo>
                  <a:lnTo>
                    <a:pt x="56" y="99"/>
                  </a:lnTo>
                  <a:lnTo>
                    <a:pt x="65" y="102"/>
                  </a:lnTo>
                  <a:lnTo>
                    <a:pt x="71" y="104"/>
                  </a:lnTo>
                  <a:lnTo>
                    <a:pt x="73" y="108"/>
                  </a:lnTo>
                  <a:lnTo>
                    <a:pt x="70" y="109"/>
                  </a:lnTo>
                  <a:lnTo>
                    <a:pt x="65" y="109"/>
                  </a:lnTo>
                  <a:lnTo>
                    <a:pt x="57" y="108"/>
                  </a:lnTo>
                  <a:lnTo>
                    <a:pt x="50" y="108"/>
                  </a:lnTo>
                  <a:lnTo>
                    <a:pt x="41" y="106"/>
                  </a:lnTo>
                  <a:lnTo>
                    <a:pt x="35" y="104"/>
                  </a:lnTo>
                  <a:lnTo>
                    <a:pt x="30" y="104"/>
                  </a:lnTo>
                  <a:lnTo>
                    <a:pt x="30" y="106"/>
                  </a:lnTo>
                  <a:lnTo>
                    <a:pt x="32" y="108"/>
                  </a:lnTo>
                  <a:lnTo>
                    <a:pt x="38" y="111"/>
                  </a:lnTo>
                  <a:lnTo>
                    <a:pt x="48" y="116"/>
                  </a:lnTo>
                  <a:lnTo>
                    <a:pt x="58" y="121"/>
                  </a:lnTo>
                  <a:lnTo>
                    <a:pt x="68" y="124"/>
                  </a:lnTo>
                  <a:lnTo>
                    <a:pt x="78" y="129"/>
                  </a:lnTo>
                  <a:lnTo>
                    <a:pt x="84" y="131"/>
                  </a:lnTo>
                  <a:lnTo>
                    <a:pt x="86" y="135"/>
                  </a:lnTo>
                  <a:lnTo>
                    <a:pt x="83" y="135"/>
                  </a:lnTo>
                  <a:lnTo>
                    <a:pt x="77" y="136"/>
                  </a:lnTo>
                  <a:lnTo>
                    <a:pt x="68" y="135"/>
                  </a:lnTo>
                  <a:lnTo>
                    <a:pt x="59" y="134"/>
                  </a:lnTo>
                  <a:lnTo>
                    <a:pt x="50" y="131"/>
                  </a:lnTo>
                  <a:lnTo>
                    <a:pt x="43" y="130"/>
                  </a:lnTo>
                  <a:lnTo>
                    <a:pt x="37" y="130"/>
                  </a:lnTo>
                  <a:lnTo>
                    <a:pt x="36" y="132"/>
                  </a:lnTo>
                  <a:lnTo>
                    <a:pt x="37" y="135"/>
                  </a:lnTo>
                  <a:lnTo>
                    <a:pt x="43" y="138"/>
                  </a:lnTo>
                  <a:lnTo>
                    <a:pt x="50" y="143"/>
                  </a:lnTo>
                  <a:lnTo>
                    <a:pt x="60" y="148"/>
                  </a:lnTo>
                  <a:lnTo>
                    <a:pt x="69" y="151"/>
                  </a:lnTo>
                  <a:lnTo>
                    <a:pt x="78" y="156"/>
                  </a:lnTo>
                  <a:lnTo>
                    <a:pt x="84" y="158"/>
                  </a:lnTo>
                  <a:lnTo>
                    <a:pt x="86" y="162"/>
                  </a:lnTo>
                  <a:lnTo>
                    <a:pt x="83" y="162"/>
                  </a:lnTo>
                  <a:lnTo>
                    <a:pt x="78" y="162"/>
                  </a:lnTo>
                  <a:lnTo>
                    <a:pt x="70" y="161"/>
                  </a:lnTo>
                  <a:lnTo>
                    <a:pt x="63" y="161"/>
                  </a:lnTo>
                  <a:lnTo>
                    <a:pt x="55" y="159"/>
                  </a:lnTo>
                  <a:lnTo>
                    <a:pt x="49" y="159"/>
                  </a:lnTo>
                  <a:lnTo>
                    <a:pt x="44" y="159"/>
                  </a:lnTo>
                  <a:lnTo>
                    <a:pt x="43" y="162"/>
                  </a:lnTo>
                  <a:lnTo>
                    <a:pt x="44" y="163"/>
                  </a:lnTo>
                  <a:lnTo>
                    <a:pt x="50" y="166"/>
                  </a:lnTo>
                  <a:lnTo>
                    <a:pt x="57" y="170"/>
                  </a:lnTo>
                  <a:lnTo>
                    <a:pt x="68" y="173"/>
                  </a:lnTo>
                  <a:lnTo>
                    <a:pt x="76" y="176"/>
                  </a:lnTo>
                  <a:lnTo>
                    <a:pt x="84" y="179"/>
                  </a:lnTo>
                  <a:lnTo>
                    <a:pt x="89" y="182"/>
                  </a:lnTo>
                  <a:lnTo>
                    <a:pt x="91" y="185"/>
                  </a:lnTo>
                  <a:lnTo>
                    <a:pt x="87" y="186"/>
                  </a:lnTo>
                  <a:lnTo>
                    <a:pt x="83" y="186"/>
                  </a:lnTo>
                  <a:lnTo>
                    <a:pt x="77" y="185"/>
                  </a:lnTo>
                  <a:lnTo>
                    <a:pt x="71" y="185"/>
                  </a:lnTo>
                  <a:lnTo>
                    <a:pt x="64" y="184"/>
                  </a:lnTo>
                  <a:lnTo>
                    <a:pt x="58" y="183"/>
                  </a:lnTo>
                  <a:lnTo>
                    <a:pt x="55" y="183"/>
                  </a:lnTo>
                  <a:lnTo>
                    <a:pt x="55" y="185"/>
                  </a:lnTo>
                  <a:lnTo>
                    <a:pt x="56" y="187"/>
                  </a:lnTo>
                  <a:lnTo>
                    <a:pt x="62" y="190"/>
                  </a:lnTo>
                  <a:lnTo>
                    <a:pt x="70" y="192"/>
                  </a:lnTo>
                  <a:lnTo>
                    <a:pt x="80" y="196"/>
                  </a:lnTo>
                  <a:lnTo>
                    <a:pt x="89" y="198"/>
                  </a:lnTo>
                  <a:lnTo>
                    <a:pt x="98" y="200"/>
                  </a:lnTo>
                  <a:lnTo>
                    <a:pt x="104" y="203"/>
                  </a:lnTo>
                  <a:lnTo>
                    <a:pt x="107" y="205"/>
                  </a:lnTo>
                  <a:lnTo>
                    <a:pt x="104" y="210"/>
                  </a:lnTo>
                  <a:lnTo>
                    <a:pt x="98" y="214"/>
                  </a:lnTo>
                  <a:lnTo>
                    <a:pt x="91" y="217"/>
                  </a:lnTo>
                  <a:lnTo>
                    <a:pt x="89" y="219"/>
                  </a:lnTo>
                  <a:lnTo>
                    <a:pt x="41" y="210"/>
                  </a:lnTo>
                  <a:lnTo>
                    <a:pt x="7" y="121"/>
                  </a:lnTo>
                  <a:lnTo>
                    <a:pt x="0" y="44"/>
                  </a:lnTo>
                  <a:lnTo>
                    <a:pt x="0" y="0"/>
                  </a:lnTo>
                  <a:lnTo>
                    <a:pt x="9" y="3"/>
                  </a:lnTo>
                  <a:lnTo>
                    <a:pt x="9" y="3"/>
                  </a:lnTo>
                  <a:close/>
                </a:path>
              </a:pathLst>
            </a:custGeom>
            <a:solidFill>
              <a:srgbClr val="000000"/>
            </a:solidFill>
            <a:ln w="9525">
              <a:noFill/>
              <a:round/>
            </a:ln>
          </p:spPr>
          <p:txBody>
            <a:bodyPr/>
            <a:lstStyle/>
            <a:p>
              <a:endParaRPr lang="en-US"/>
            </a:p>
          </p:txBody>
        </p:sp>
        <p:sp>
          <p:nvSpPr>
            <p:cNvPr id="356536" name="Freeform 184"/>
            <p:cNvSpPr/>
            <p:nvPr/>
          </p:nvSpPr>
          <p:spPr bwMode="auto">
            <a:xfrm>
              <a:off x="5115" y="3691"/>
              <a:ext cx="68" cy="88"/>
            </a:xfrm>
            <a:custGeom>
              <a:avLst/>
              <a:gdLst/>
              <a:ahLst/>
              <a:cxnLst>
                <a:cxn ang="0">
                  <a:pos x="133" y="3"/>
                </a:cxn>
                <a:cxn ang="0">
                  <a:pos x="119" y="1"/>
                </a:cxn>
                <a:cxn ang="0">
                  <a:pos x="107" y="1"/>
                </a:cxn>
                <a:cxn ang="0">
                  <a:pos x="94" y="0"/>
                </a:cxn>
                <a:cxn ang="0">
                  <a:pos x="81" y="0"/>
                </a:cxn>
                <a:cxn ang="0">
                  <a:pos x="69" y="1"/>
                </a:cxn>
                <a:cxn ang="0">
                  <a:pos x="67" y="9"/>
                </a:cxn>
                <a:cxn ang="0">
                  <a:pos x="81" y="17"/>
                </a:cxn>
                <a:cxn ang="0">
                  <a:pos x="77" y="24"/>
                </a:cxn>
                <a:cxn ang="0">
                  <a:pos x="65" y="24"/>
                </a:cxn>
                <a:cxn ang="0">
                  <a:pos x="47" y="22"/>
                </a:cxn>
                <a:cxn ang="0">
                  <a:pos x="46" y="27"/>
                </a:cxn>
                <a:cxn ang="0">
                  <a:pos x="69" y="36"/>
                </a:cxn>
                <a:cxn ang="0">
                  <a:pos x="69" y="43"/>
                </a:cxn>
                <a:cxn ang="0">
                  <a:pos x="54" y="42"/>
                </a:cxn>
                <a:cxn ang="0">
                  <a:pos x="38" y="38"/>
                </a:cxn>
                <a:cxn ang="0">
                  <a:pos x="28" y="37"/>
                </a:cxn>
                <a:cxn ang="0">
                  <a:pos x="29" y="39"/>
                </a:cxn>
                <a:cxn ang="0">
                  <a:pos x="39" y="46"/>
                </a:cxn>
                <a:cxn ang="0">
                  <a:pos x="53" y="55"/>
                </a:cxn>
                <a:cxn ang="0">
                  <a:pos x="64" y="60"/>
                </a:cxn>
                <a:cxn ang="0">
                  <a:pos x="63" y="64"/>
                </a:cxn>
                <a:cxn ang="0">
                  <a:pos x="46" y="63"/>
                </a:cxn>
                <a:cxn ang="0">
                  <a:pos x="28" y="60"/>
                </a:cxn>
                <a:cxn ang="0">
                  <a:pos x="15" y="59"/>
                </a:cxn>
                <a:cxn ang="0">
                  <a:pos x="15" y="64"/>
                </a:cxn>
                <a:cxn ang="0">
                  <a:pos x="28" y="72"/>
                </a:cxn>
                <a:cxn ang="0">
                  <a:pos x="45" y="80"/>
                </a:cxn>
                <a:cxn ang="0">
                  <a:pos x="59" y="87"/>
                </a:cxn>
                <a:cxn ang="0">
                  <a:pos x="58" y="91"/>
                </a:cxn>
                <a:cxn ang="0">
                  <a:pos x="44" y="87"/>
                </a:cxn>
                <a:cxn ang="0">
                  <a:pos x="25" y="81"/>
                </a:cxn>
                <a:cxn ang="0">
                  <a:pos x="10" y="78"/>
                </a:cxn>
                <a:cxn ang="0">
                  <a:pos x="7" y="81"/>
                </a:cxn>
                <a:cxn ang="0">
                  <a:pos x="19" y="91"/>
                </a:cxn>
                <a:cxn ang="0">
                  <a:pos x="39" y="103"/>
                </a:cxn>
                <a:cxn ang="0">
                  <a:pos x="54" y="113"/>
                </a:cxn>
                <a:cxn ang="0">
                  <a:pos x="53" y="117"/>
                </a:cxn>
                <a:cxn ang="0">
                  <a:pos x="37" y="112"/>
                </a:cxn>
                <a:cxn ang="0">
                  <a:pos x="18" y="104"/>
                </a:cxn>
                <a:cxn ang="0">
                  <a:pos x="2" y="98"/>
                </a:cxn>
                <a:cxn ang="0">
                  <a:pos x="1" y="103"/>
                </a:cxn>
                <a:cxn ang="0">
                  <a:pos x="17" y="115"/>
                </a:cxn>
                <a:cxn ang="0">
                  <a:pos x="39" y="131"/>
                </a:cxn>
                <a:cxn ang="0">
                  <a:pos x="54" y="145"/>
                </a:cxn>
                <a:cxn ang="0">
                  <a:pos x="53" y="147"/>
                </a:cxn>
                <a:cxn ang="0">
                  <a:pos x="37" y="141"/>
                </a:cxn>
                <a:cxn ang="0">
                  <a:pos x="18" y="134"/>
                </a:cxn>
                <a:cxn ang="0">
                  <a:pos x="4" y="128"/>
                </a:cxn>
                <a:cxn ang="0">
                  <a:pos x="2" y="134"/>
                </a:cxn>
                <a:cxn ang="0">
                  <a:pos x="11" y="150"/>
                </a:cxn>
                <a:cxn ang="0">
                  <a:pos x="84" y="175"/>
                </a:cxn>
                <a:cxn ang="0">
                  <a:pos x="112" y="45"/>
                </a:cxn>
                <a:cxn ang="0">
                  <a:pos x="136" y="4"/>
                </a:cxn>
              </a:cxnLst>
              <a:rect l="0" t="0" r="r" b="b"/>
              <a:pathLst>
                <a:path w="136" h="175">
                  <a:moveTo>
                    <a:pt x="136" y="4"/>
                  </a:moveTo>
                  <a:lnTo>
                    <a:pt x="133" y="3"/>
                  </a:lnTo>
                  <a:lnTo>
                    <a:pt x="125" y="2"/>
                  </a:lnTo>
                  <a:lnTo>
                    <a:pt x="119" y="1"/>
                  </a:lnTo>
                  <a:lnTo>
                    <a:pt x="113" y="1"/>
                  </a:lnTo>
                  <a:lnTo>
                    <a:pt x="107" y="1"/>
                  </a:lnTo>
                  <a:lnTo>
                    <a:pt x="101" y="1"/>
                  </a:lnTo>
                  <a:lnTo>
                    <a:pt x="94" y="0"/>
                  </a:lnTo>
                  <a:lnTo>
                    <a:pt x="88" y="0"/>
                  </a:lnTo>
                  <a:lnTo>
                    <a:pt x="81" y="0"/>
                  </a:lnTo>
                  <a:lnTo>
                    <a:pt x="78" y="0"/>
                  </a:lnTo>
                  <a:lnTo>
                    <a:pt x="69" y="1"/>
                  </a:lnTo>
                  <a:lnTo>
                    <a:pt x="66" y="4"/>
                  </a:lnTo>
                  <a:lnTo>
                    <a:pt x="67" y="9"/>
                  </a:lnTo>
                  <a:lnTo>
                    <a:pt x="76" y="14"/>
                  </a:lnTo>
                  <a:lnTo>
                    <a:pt x="81" y="17"/>
                  </a:lnTo>
                  <a:lnTo>
                    <a:pt x="81" y="23"/>
                  </a:lnTo>
                  <a:lnTo>
                    <a:pt x="77" y="24"/>
                  </a:lnTo>
                  <a:lnTo>
                    <a:pt x="71" y="25"/>
                  </a:lnTo>
                  <a:lnTo>
                    <a:pt x="65" y="24"/>
                  </a:lnTo>
                  <a:lnTo>
                    <a:pt x="59" y="24"/>
                  </a:lnTo>
                  <a:lnTo>
                    <a:pt x="47" y="22"/>
                  </a:lnTo>
                  <a:lnTo>
                    <a:pt x="43" y="23"/>
                  </a:lnTo>
                  <a:lnTo>
                    <a:pt x="46" y="27"/>
                  </a:lnTo>
                  <a:lnTo>
                    <a:pt x="58" y="31"/>
                  </a:lnTo>
                  <a:lnTo>
                    <a:pt x="69" y="36"/>
                  </a:lnTo>
                  <a:lnTo>
                    <a:pt x="73" y="43"/>
                  </a:lnTo>
                  <a:lnTo>
                    <a:pt x="69" y="43"/>
                  </a:lnTo>
                  <a:lnTo>
                    <a:pt x="63" y="44"/>
                  </a:lnTo>
                  <a:lnTo>
                    <a:pt x="54" y="42"/>
                  </a:lnTo>
                  <a:lnTo>
                    <a:pt x="47" y="41"/>
                  </a:lnTo>
                  <a:lnTo>
                    <a:pt x="38" y="38"/>
                  </a:lnTo>
                  <a:lnTo>
                    <a:pt x="32" y="37"/>
                  </a:lnTo>
                  <a:lnTo>
                    <a:pt x="28" y="37"/>
                  </a:lnTo>
                  <a:lnTo>
                    <a:pt x="28" y="38"/>
                  </a:lnTo>
                  <a:lnTo>
                    <a:pt x="29" y="39"/>
                  </a:lnTo>
                  <a:lnTo>
                    <a:pt x="33" y="43"/>
                  </a:lnTo>
                  <a:lnTo>
                    <a:pt x="39" y="46"/>
                  </a:lnTo>
                  <a:lnTo>
                    <a:pt x="47" y="51"/>
                  </a:lnTo>
                  <a:lnTo>
                    <a:pt x="53" y="55"/>
                  </a:lnTo>
                  <a:lnTo>
                    <a:pt x="60" y="58"/>
                  </a:lnTo>
                  <a:lnTo>
                    <a:pt x="64" y="60"/>
                  </a:lnTo>
                  <a:lnTo>
                    <a:pt x="66" y="64"/>
                  </a:lnTo>
                  <a:lnTo>
                    <a:pt x="63" y="64"/>
                  </a:lnTo>
                  <a:lnTo>
                    <a:pt x="56" y="64"/>
                  </a:lnTo>
                  <a:lnTo>
                    <a:pt x="46" y="63"/>
                  </a:lnTo>
                  <a:lnTo>
                    <a:pt x="38" y="63"/>
                  </a:lnTo>
                  <a:lnTo>
                    <a:pt x="28" y="60"/>
                  </a:lnTo>
                  <a:lnTo>
                    <a:pt x="21" y="60"/>
                  </a:lnTo>
                  <a:lnTo>
                    <a:pt x="15" y="59"/>
                  </a:lnTo>
                  <a:lnTo>
                    <a:pt x="14" y="62"/>
                  </a:lnTo>
                  <a:lnTo>
                    <a:pt x="15" y="64"/>
                  </a:lnTo>
                  <a:lnTo>
                    <a:pt x="21" y="67"/>
                  </a:lnTo>
                  <a:lnTo>
                    <a:pt x="28" y="72"/>
                  </a:lnTo>
                  <a:lnTo>
                    <a:pt x="37" y="77"/>
                  </a:lnTo>
                  <a:lnTo>
                    <a:pt x="45" y="80"/>
                  </a:lnTo>
                  <a:lnTo>
                    <a:pt x="53" y="85"/>
                  </a:lnTo>
                  <a:lnTo>
                    <a:pt x="59" y="87"/>
                  </a:lnTo>
                  <a:lnTo>
                    <a:pt x="62" y="91"/>
                  </a:lnTo>
                  <a:lnTo>
                    <a:pt x="58" y="91"/>
                  </a:lnTo>
                  <a:lnTo>
                    <a:pt x="52" y="91"/>
                  </a:lnTo>
                  <a:lnTo>
                    <a:pt x="44" y="87"/>
                  </a:lnTo>
                  <a:lnTo>
                    <a:pt x="36" y="85"/>
                  </a:lnTo>
                  <a:lnTo>
                    <a:pt x="25" y="81"/>
                  </a:lnTo>
                  <a:lnTo>
                    <a:pt x="17" y="79"/>
                  </a:lnTo>
                  <a:lnTo>
                    <a:pt x="10" y="78"/>
                  </a:lnTo>
                  <a:lnTo>
                    <a:pt x="7" y="79"/>
                  </a:lnTo>
                  <a:lnTo>
                    <a:pt x="7" y="81"/>
                  </a:lnTo>
                  <a:lnTo>
                    <a:pt x="12" y="86"/>
                  </a:lnTo>
                  <a:lnTo>
                    <a:pt x="19" y="91"/>
                  </a:lnTo>
                  <a:lnTo>
                    <a:pt x="30" y="98"/>
                  </a:lnTo>
                  <a:lnTo>
                    <a:pt x="39" y="103"/>
                  </a:lnTo>
                  <a:lnTo>
                    <a:pt x="49" y="108"/>
                  </a:lnTo>
                  <a:lnTo>
                    <a:pt x="54" y="113"/>
                  </a:lnTo>
                  <a:lnTo>
                    <a:pt x="57" y="117"/>
                  </a:lnTo>
                  <a:lnTo>
                    <a:pt x="53" y="117"/>
                  </a:lnTo>
                  <a:lnTo>
                    <a:pt x="46" y="115"/>
                  </a:lnTo>
                  <a:lnTo>
                    <a:pt x="37" y="112"/>
                  </a:lnTo>
                  <a:lnTo>
                    <a:pt x="29" y="108"/>
                  </a:lnTo>
                  <a:lnTo>
                    <a:pt x="18" y="104"/>
                  </a:lnTo>
                  <a:lnTo>
                    <a:pt x="9" y="100"/>
                  </a:lnTo>
                  <a:lnTo>
                    <a:pt x="2" y="98"/>
                  </a:lnTo>
                  <a:lnTo>
                    <a:pt x="0" y="100"/>
                  </a:lnTo>
                  <a:lnTo>
                    <a:pt x="1" y="103"/>
                  </a:lnTo>
                  <a:lnTo>
                    <a:pt x="8" y="108"/>
                  </a:lnTo>
                  <a:lnTo>
                    <a:pt x="17" y="115"/>
                  </a:lnTo>
                  <a:lnTo>
                    <a:pt x="29" y="124"/>
                  </a:lnTo>
                  <a:lnTo>
                    <a:pt x="39" y="131"/>
                  </a:lnTo>
                  <a:lnTo>
                    <a:pt x="49" y="139"/>
                  </a:lnTo>
                  <a:lnTo>
                    <a:pt x="54" y="145"/>
                  </a:lnTo>
                  <a:lnTo>
                    <a:pt x="57" y="148"/>
                  </a:lnTo>
                  <a:lnTo>
                    <a:pt x="53" y="147"/>
                  </a:lnTo>
                  <a:lnTo>
                    <a:pt x="46" y="145"/>
                  </a:lnTo>
                  <a:lnTo>
                    <a:pt x="37" y="141"/>
                  </a:lnTo>
                  <a:lnTo>
                    <a:pt x="29" y="139"/>
                  </a:lnTo>
                  <a:lnTo>
                    <a:pt x="18" y="134"/>
                  </a:lnTo>
                  <a:lnTo>
                    <a:pt x="10" y="131"/>
                  </a:lnTo>
                  <a:lnTo>
                    <a:pt x="4" y="128"/>
                  </a:lnTo>
                  <a:lnTo>
                    <a:pt x="2" y="129"/>
                  </a:lnTo>
                  <a:lnTo>
                    <a:pt x="2" y="134"/>
                  </a:lnTo>
                  <a:lnTo>
                    <a:pt x="7" y="143"/>
                  </a:lnTo>
                  <a:lnTo>
                    <a:pt x="11" y="150"/>
                  </a:lnTo>
                  <a:lnTo>
                    <a:pt x="14" y="155"/>
                  </a:lnTo>
                  <a:lnTo>
                    <a:pt x="84" y="175"/>
                  </a:lnTo>
                  <a:lnTo>
                    <a:pt x="98" y="110"/>
                  </a:lnTo>
                  <a:lnTo>
                    <a:pt x="112" y="45"/>
                  </a:lnTo>
                  <a:lnTo>
                    <a:pt x="136" y="4"/>
                  </a:lnTo>
                  <a:lnTo>
                    <a:pt x="136" y="4"/>
                  </a:lnTo>
                  <a:close/>
                </a:path>
              </a:pathLst>
            </a:custGeom>
            <a:solidFill>
              <a:srgbClr val="FF6600"/>
            </a:solidFill>
            <a:ln w="9525">
              <a:noFill/>
              <a:round/>
            </a:ln>
          </p:spPr>
          <p:txBody>
            <a:bodyPr/>
            <a:lstStyle/>
            <a:p>
              <a:endParaRPr lang="en-US"/>
            </a:p>
          </p:txBody>
        </p:sp>
        <p:sp>
          <p:nvSpPr>
            <p:cNvPr id="356537" name="Freeform 185"/>
            <p:cNvSpPr/>
            <p:nvPr/>
          </p:nvSpPr>
          <p:spPr bwMode="auto">
            <a:xfrm>
              <a:off x="5122" y="3695"/>
              <a:ext cx="60" cy="89"/>
            </a:xfrm>
            <a:custGeom>
              <a:avLst/>
              <a:gdLst/>
              <a:ahLst/>
              <a:cxnLst>
                <a:cxn ang="0">
                  <a:pos x="118" y="2"/>
                </a:cxn>
                <a:cxn ang="0">
                  <a:pos x="105" y="1"/>
                </a:cxn>
                <a:cxn ang="0">
                  <a:pos x="88" y="0"/>
                </a:cxn>
                <a:cxn ang="0">
                  <a:pos x="76" y="2"/>
                </a:cxn>
                <a:cxn ang="0">
                  <a:pos x="76" y="10"/>
                </a:cxn>
                <a:cxn ang="0">
                  <a:pos x="87" y="19"/>
                </a:cxn>
                <a:cxn ang="0">
                  <a:pos x="83" y="27"/>
                </a:cxn>
                <a:cxn ang="0">
                  <a:pos x="71" y="27"/>
                </a:cxn>
                <a:cxn ang="0">
                  <a:pos x="53" y="23"/>
                </a:cxn>
                <a:cxn ang="0">
                  <a:pos x="51" y="29"/>
                </a:cxn>
                <a:cxn ang="0">
                  <a:pos x="69" y="36"/>
                </a:cxn>
                <a:cxn ang="0">
                  <a:pos x="77" y="41"/>
                </a:cxn>
                <a:cxn ang="0">
                  <a:pos x="76" y="44"/>
                </a:cxn>
                <a:cxn ang="0">
                  <a:pos x="63" y="43"/>
                </a:cxn>
                <a:cxn ang="0">
                  <a:pos x="46" y="40"/>
                </a:cxn>
                <a:cxn ang="0">
                  <a:pos x="35" y="38"/>
                </a:cxn>
                <a:cxn ang="0">
                  <a:pos x="35" y="42"/>
                </a:cxn>
                <a:cxn ang="0">
                  <a:pos x="45" y="49"/>
                </a:cxn>
                <a:cxn ang="0">
                  <a:pos x="59" y="56"/>
                </a:cxn>
                <a:cxn ang="0">
                  <a:pos x="70" y="63"/>
                </a:cxn>
                <a:cxn ang="0">
                  <a:pos x="70" y="66"/>
                </a:cxn>
                <a:cxn ang="0">
                  <a:pos x="55" y="65"/>
                </a:cxn>
                <a:cxn ang="0">
                  <a:pos x="36" y="62"/>
                </a:cxn>
                <a:cxn ang="0">
                  <a:pos x="22" y="61"/>
                </a:cxn>
                <a:cxn ang="0">
                  <a:pos x="21" y="66"/>
                </a:cxn>
                <a:cxn ang="0">
                  <a:pos x="33" y="75"/>
                </a:cxn>
                <a:cxn ang="0">
                  <a:pos x="51" y="83"/>
                </a:cxn>
                <a:cxn ang="0">
                  <a:pos x="65" y="89"/>
                </a:cxn>
                <a:cxn ang="0">
                  <a:pos x="64" y="92"/>
                </a:cxn>
                <a:cxn ang="0">
                  <a:pos x="49" y="89"/>
                </a:cxn>
                <a:cxn ang="0">
                  <a:pos x="31" y="83"/>
                </a:cxn>
                <a:cxn ang="0">
                  <a:pos x="15" y="79"/>
                </a:cxn>
                <a:cxn ang="0">
                  <a:pos x="11" y="83"/>
                </a:cxn>
                <a:cxn ang="0">
                  <a:pos x="25" y="92"/>
                </a:cxn>
                <a:cxn ang="0">
                  <a:pos x="45" y="105"/>
                </a:cxn>
                <a:cxn ang="0">
                  <a:pos x="60" y="116"/>
                </a:cxn>
                <a:cxn ang="0">
                  <a:pos x="58" y="119"/>
                </a:cxn>
                <a:cxn ang="0">
                  <a:pos x="40" y="113"/>
                </a:cxn>
                <a:cxn ang="0">
                  <a:pos x="18" y="103"/>
                </a:cxn>
                <a:cxn ang="0">
                  <a:pos x="2" y="96"/>
                </a:cxn>
                <a:cxn ang="0">
                  <a:pos x="1" y="99"/>
                </a:cxn>
                <a:cxn ang="0">
                  <a:pos x="12" y="110"/>
                </a:cxn>
                <a:cxn ang="0">
                  <a:pos x="25" y="119"/>
                </a:cxn>
                <a:cxn ang="0">
                  <a:pos x="44" y="132"/>
                </a:cxn>
                <a:cxn ang="0">
                  <a:pos x="62" y="146"/>
                </a:cxn>
                <a:cxn ang="0">
                  <a:pos x="60" y="149"/>
                </a:cxn>
                <a:cxn ang="0">
                  <a:pos x="44" y="145"/>
                </a:cxn>
                <a:cxn ang="0">
                  <a:pos x="24" y="137"/>
                </a:cxn>
                <a:cxn ang="0">
                  <a:pos x="9" y="130"/>
                </a:cxn>
                <a:cxn ang="0">
                  <a:pos x="7" y="137"/>
                </a:cxn>
                <a:cxn ang="0">
                  <a:pos x="16" y="153"/>
                </a:cxn>
                <a:cxn ang="0">
                  <a:pos x="81" y="176"/>
                </a:cxn>
                <a:cxn ang="0">
                  <a:pos x="106" y="40"/>
                </a:cxn>
                <a:cxn ang="0">
                  <a:pos x="120" y="3"/>
                </a:cxn>
              </a:cxnLst>
              <a:rect l="0" t="0" r="r" b="b"/>
              <a:pathLst>
                <a:path w="120" h="176">
                  <a:moveTo>
                    <a:pt x="120" y="3"/>
                  </a:moveTo>
                  <a:lnTo>
                    <a:pt x="118" y="2"/>
                  </a:lnTo>
                  <a:lnTo>
                    <a:pt x="112" y="2"/>
                  </a:lnTo>
                  <a:lnTo>
                    <a:pt x="105" y="1"/>
                  </a:lnTo>
                  <a:lnTo>
                    <a:pt x="98" y="1"/>
                  </a:lnTo>
                  <a:lnTo>
                    <a:pt x="88" y="0"/>
                  </a:lnTo>
                  <a:lnTo>
                    <a:pt x="81" y="1"/>
                  </a:lnTo>
                  <a:lnTo>
                    <a:pt x="76" y="2"/>
                  </a:lnTo>
                  <a:lnTo>
                    <a:pt x="74" y="6"/>
                  </a:lnTo>
                  <a:lnTo>
                    <a:pt x="76" y="10"/>
                  </a:lnTo>
                  <a:lnTo>
                    <a:pt x="83" y="15"/>
                  </a:lnTo>
                  <a:lnTo>
                    <a:pt x="87" y="19"/>
                  </a:lnTo>
                  <a:lnTo>
                    <a:pt x="86" y="26"/>
                  </a:lnTo>
                  <a:lnTo>
                    <a:pt x="83" y="27"/>
                  </a:lnTo>
                  <a:lnTo>
                    <a:pt x="78" y="28"/>
                  </a:lnTo>
                  <a:lnTo>
                    <a:pt x="71" y="27"/>
                  </a:lnTo>
                  <a:lnTo>
                    <a:pt x="65" y="27"/>
                  </a:lnTo>
                  <a:lnTo>
                    <a:pt x="53" y="23"/>
                  </a:lnTo>
                  <a:lnTo>
                    <a:pt x="48" y="26"/>
                  </a:lnTo>
                  <a:lnTo>
                    <a:pt x="51" y="29"/>
                  </a:lnTo>
                  <a:lnTo>
                    <a:pt x="63" y="34"/>
                  </a:lnTo>
                  <a:lnTo>
                    <a:pt x="69" y="36"/>
                  </a:lnTo>
                  <a:lnTo>
                    <a:pt x="74" y="38"/>
                  </a:lnTo>
                  <a:lnTo>
                    <a:pt x="77" y="41"/>
                  </a:lnTo>
                  <a:lnTo>
                    <a:pt x="79" y="44"/>
                  </a:lnTo>
                  <a:lnTo>
                    <a:pt x="76" y="44"/>
                  </a:lnTo>
                  <a:lnTo>
                    <a:pt x="70" y="45"/>
                  </a:lnTo>
                  <a:lnTo>
                    <a:pt x="63" y="43"/>
                  </a:lnTo>
                  <a:lnTo>
                    <a:pt x="55" y="42"/>
                  </a:lnTo>
                  <a:lnTo>
                    <a:pt x="46" y="40"/>
                  </a:lnTo>
                  <a:lnTo>
                    <a:pt x="39" y="38"/>
                  </a:lnTo>
                  <a:lnTo>
                    <a:pt x="35" y="38"/>
                  </a:lnTo>
                  <a:lnTo>
                    <a:pt x="33" y="40"/>
                  </a:lnTo>
                  <a:lnTo>
                    <a:pt x="35" y="42"/>
                  </a:lnTo>
                  <a:lnTo>
                    <a:pt x="39" y="45"/>
                  </a:lnTo>
                  <a:lnTo>
                    <a:pt x="45" y="49"/>
                  </a:lnTo>
                  <a:lnTo>
                    <a:pt x="53" y="52"/>
                  </a:lnTo>
                  <a:lnTo>
                    <a:pt x="59" y="56"/>
                  </a:lnTo>
                  <a:lnTo>
                    <a:pt x="66" y="59"/>
                  </a:lnTo>
                  <a:lnTo>
                    <a:pt x="70" y="63"/>
                  </a:lnTo>
                  <a:lnTo>
                    <a:pt x="72" y="66"/>
                  </a:lnTo>
                  <a:lnTo>
                    <a:pt x="70" y="66"/>
                  </a:lnTo>
                  <a:lnTo>
                    <a:pt x="64" y="66"/>
                  </a:lnTo>
                  <a:lnTo>
                    <a:pt x="55" y="65"/>
                  </a:lnTo>
                  <a:lnTo>
                    <a:pt x="46" y="64"/>
                  </a:lnTo>
                  <a:lnTo>
                    <a:pt x="36" y="62"/>
                  </a:lnTo>
                  <a:lnTo>
                    <a:pt x="28" y="62"/>
                  </a:lnTo>
                  <a:lnTo>
                    <a:pt x="22" y="61"/>
                  </a:lnTo>
                  <a:lnTo>
                    <a:pt x="19" y="63"/>
                  </a:lnTo>
                  <a:lnTo>
                    <a:pt x="21" y="66"/>
                  </a:lnTo>
                  <a:lnTo>
                    <a:pt x="26" y="70"/>
                  </a:lnTo>
                  <a:lnTo>
                    <a:pt x="33" y="75"/>
                  </a:lnTo>
                  <a:lnTo>
                    <a:pt x="43" y="79"/>
                  </a:lnTo>
                  <a:lnTo>
                    <a:pt x="51" y="83"/>
                  </a:lnTo>
                  <a:lnTo>
                    <a:pt x="59" y="86"/>
                  </a:lnTo>
                  <a:lnTo>
                    <a:pt x="65" y="89"/>
                  </a:lnTo>
                  <a:lnTo>
                    <a:pt x="67" y="92"/>
                  </a:lnTo>
                  <a:lnTo>
                    <a:pt x="64" y="92"/>
                  </a:lnTo>
                  <a:lnTo>
                    <a:pt x="58" y="92"/>
                  </a:lnTo>
                  <a:lnTo>
                    <a:pt x="49" y="89"/>
                  </a:lnTo>
                  <a:lnTo>
                    <a:pt x="40" y="86"/>
                  </a:lnTo>
                  <a:lnTo>
                    <a:pt x="31" y="83"/>
                  </a:lnTo>
                  <a:lnTo>
                    <a:pt x="22" y="80"/>
                  </a:lnTo>
                  <a:lnTo>
                    <a:pt x="15" y="79"/>
                  </a:lnTo>
                  <a:lnTo>
                    <a:pt x="11" y="80"/>
                  </a:lnTo>
                  <a:lnTo>
                    <a:pt x="11" y="83"/>
                  </a:lnTo>
                  <a:lnTo>
                    <a:pt x="17" y="87"/>
                  </a:lnTo>
                  <a:lnTo>
                    <a:pt x="25" y="92"/>
                  </a:lnTo>
                  <a:lnTo>
                    <a:pt x="36" y="99"/>
                  </a:lnTo>
                  <a:lnTo>
                    <a:pt x="45" y="105"/>
                  </a:lnTo>
                  <a:lnTo>
                    <a:pt x="55" y="111"/>
                  </a:lnTo>
                  <a:lnTo>
                    <a:pt x="60" y="116"/>
                  </a:lnTo>
                  <a:lnTo>
                    <a:pt x="63" y="119"/>
                  </a:lnTo>
                  <a:lnTo>
                    <a:pt x="58" y="119"/>
                  </a:lnTo>
                  <a:lnTo>
                    <a:pt x="51" y="117"/>
                  </a:lnTo>
                  <a:lnTo>
                    <a:pt x="40" y="113"/>
                  </a:lnTo>
                  <a:lnTo>
                    <a:pt x="30" y="109"/>
                  </a:lnTo>
                  <a:lnTo>
                    <a:pt x="18" y="103"/>
                  </a:lnTo>
                  <a:lnTo>
                    <a:pt x="9" y="99"/>
                  </a:lnTo>
                  <a:lnTo>
                    <a:pt x="2" y="96"/>
                  </a:lnTo>
                  <a:lnTo>
                    <a:pt x="0" y="97"/>
                  </a:lnTo>
                  <a:lnTo>
                    <a:pt x="1" y="99"/>
                  </a:lnTo>
                  <a:lnTo>
                    <a:pt x="9" y="106"/>
                  </a:lnTo>
                  <a:lnTo>
                    <a:pt x="12" y="110"/>
                  </a:lnTo>
                  <a:lnTo>
                    <a:pt x="18" y="114"/>
                  </a:lnTo>
                  <a:lnTo>
                    <a:pt x="25" y="119"/>
                  </a:lnTo>
                  <a:lnTo>
                    <a:pt x="32" y="124"/>
                  </a:lnTo>
                  <a:lnTo>
                    <a:pt x="44" y="132"/>
                  </a:lnTo>
                  <a:lnTo>
                    <a:pt x="55" y="140"/>
                  </a:lnTo>
                  <a:lnTo>
                    <a:pt x="62" y="146"/>
                  </a:lnTo>
                  <a:lnTo>
                    <a:pt x="65" y="149"/>
                  </a:lnTo>
                  <a:lnTo>
                    <a:pt x="60" y="149"/>
                  </a:lnTo>
                  <a:lnTo>
                    <a:pt x="53" y="148"/>
                  </a:lnTo>
                  <a:lnTo>
                    <a:pt x="44" y="145"/>
                  </a:lnTo>
                  <a:lnTo>
                    <a:pt x="35" y="141"/>
                  </a:lnTo>
                  <a:lnTo>
                    <a:pt x="24" y="137"/>
                  </a:lnTo>
                  <a:lnTo>
                    <a:pt x="16" y="133"/>
                  </a:lnTo>
                  <a:lnTo>
                    <a:pt x="9" y="130"/>
                  </a:lnTo>
                  <a:lnTo>
                    <a:pt x="7" y="131"/>
                  </a:lnTo>
                  <a:lnTo>
                    <a:pt x="7" y="137"/>
                  </a:lnTo>
                  <a:lnTo>
                    <a:pt x="11" y="146"/>
                  </a:lnTo>
                  <a:lnTo>
                    <a:pt x="16" y="153"/>
                  </a:lnTo>
                  <a:lnTo>
                    <a:pt x="19" y="158"/>
                  </a:lnTo>
                  <a:lnTo>
                    <a:pt x="81" y="176"/>
                  </a:lnTo>
                  <a:lnTo>
                    <a:pt x="86" y="102"/>
                  </a:lnTo>
                  <a:lnTo>
                    <a:pt x="106" y="40"/>
                  </a:lnTo>
                  <a:lnTo>
                    <a:pt x="120" y="3"/>
                  </a:lnTo>
                  <a:lnTo>
                    <a:pt x="120" y="3"/>
                  </a:lnTo>
                  <a:close/>
                </a:path>
              </a:pathLst>
            </a:custGeom>
            <a:solidFill>
              <a:srgbClr val="000000"/>
            </a:solidFill>
            <a:ln w="9525">
              <a:noFill/>
              <a:round/>
            </a:ln>
          </p:spPr>
          <p:txBody>
            <a:bodyPr/>
            <a:lstStyle/>
            <a:p>
              <a:endParaRPr lang="en-US"/>
            </a:p>
          </p:txBody>
        </p:sp>
        <p:sp>
          <p:nvSpPr>
            <p:cNvPr id="356538" name="Freeform 186"/>
            <p:cNvSpPr/>
            <p:nvPr/>
          </p:nvSpPr>
          <p:spPr bwMode="auto">
            <a:xfrm>
              <a:off x="5063" y="3579"/>
              <a:ext cx="106" cy="189"/>
            </a:xfrm>
            <a:custGeom>
              <a:avLst/>
              <a:gdLst/>
              <a:ahLst/>
              <a:cxnLst>
                <a:cxn ang="0">
                  <a:pos x="206" y="1"/>
                </a:cxn>
                <a:cxn ang="0">
                  <a:pos x="209" y="14"/>
                </a:cxn>
                <a:cxn ang="0">
                  <a:pos x="211" y="33"/>
                </a:cxn>
                <a:cxn ang="0">
                  <a:pos x="212" y="48"/>
                </a:cxn>
                <a:cxn ang="0">
                  <a:pos x="204" y="48"/>
                </a:cxn>
                <a:cxn ang="0">
                  <a:pos x="190" y="46"/>
                </a:cxn>
                <a:cxn ang="0">
                  <a:pos x="184" y="53"/>
                </a:cxn>
                <a:cxn ang="0">
                  <a:pos x="187" y="65"/>
                </a:cxn>
                <a:cxn ang="0">
                  <a:pos x="174" y="67"/>
                </a:cxn>
                <a:cxn ang="0">
                  <a:pos x="160" y="68"/>
                </a:cxn>
                <a:cxn ang="0">
                  <a:pos x="156" y="73"/>
                </a:cxn>
                <a:cxn ang="0">
                  <a:pos x="164" y="87"/>
                </a:cxn>
                <a:cxn ang="0">
                  <a:pos x="158" y="89"/>
                </a:cxn>
                <a:cxn ang="0">
                  <a:pos x="143" y="84"/>
                </a:cxn>
                <a:cxn ang="0">
                  <a:pos x="142" y="90"/>
                </a:cxn>
                <a:cxn ang="0">
                  <a:pos x="155" y="102"/>
                </a:cxn>
                <a:cxn ang="0">
                  <a:pos x="146" y="104"/>
                </a:cxn>
                <a:cxn ang="0">
                  <a:pos x="128" y="101"/>
                </a:cxn>
                <a:cxn ang="0">
                  <a:pos x="127" y="110"/>
                </a:cxn>
                <a:cxn ang="0">
                  <a:pos x="140" y="123"/>
                </a:cxn>
                <a:cxn ang="0">
                  <a:pos x="129" y="135"/>
                </a:cxn>
                <a:cxn ang="0">
                  <a:pos x="108" y="133"/>
                </a:cxn>
                <a:cxn ang="0">
                  <a:pos x="107" y="143"/>
                </a:cxn>
                <a:cxn ang="0">
                  <a:pos x="119" y="154"/>
                </a:cxn>
                <a:cxn ang="0">
                  <a:pos x="112" y="158"/>
                </a:cxn>
                <a:cxn ang="0">
                  <a:pos x="100" y="157"/>
                </a:cxn>
                <a:cxn ang="0">
                  <a:pos x="85" y="154"/>
                </a:cxn>
                <a:cxn ang="0">
                  <a:pos x="86" y="159"/>
                </a:cxn>
                <a:cxn ang="0">
                  <a:pos x="105" y="174"/>
                </a:cxn>
                <a:cxn ang="0">
                  <a:pos x="98" y="184"/>
                </a:cxn>
                <a:cxn ang="0">
                  <a:pos x="85" y="185"/>
                </a:cxn>
                <a:cxn ang="0">
                  <a:pos x="71" y="185"/>
                </a:cxn>
                <a:cxn ang="0">
                  <a:pos x="72" y="200"/>
                </a:cxn>
                <a:cxn ang="0">
                  <a:pos x="88" y="215"/>
                </a:cxn>
                <a:cxn ang="0">
                  <a:pos x="80" y="220"/>
                </a:cxn>
                <a:cxn ang="0">
                  <a:pos x="68" y="218"/>
                </a:cxn>
                <a:cxn ang="0">
                  <a:pos x="53" y="216"/>
                </a:cxn>
                <a:cxn ang="0">
                  <a:pos x="56" y="228"/>
                </a:cxn>
                <a:cxn ang="0">
                  <a:pos x="71" y="250"/>
                </a:cxn>
                <a:cxn ang="0">
                  <a:pos x="74" y="262"/>
                </a:cxn>
                <a:cxn ang="0">
                  <a:pos x="57" y="262"/>
                </a:cxn>
                <a:cxn ang="0">
                  <a:pos x="50" y="267"/>
                </a:cxn>
                <a:cxn ang="0">
                  <a:pos x="60" y="284"/>
                </a:cxn>
                <a:cxn ang="0">
                  <a:pos x="77" y="306"/>
                </a:cxn>
                <a:cxn ang="0">
                  <a:pos x="87" y="324"/>
                </a:cxn>
                <a:cxn ang="0">
                  <a:pos x="84" y="326"/>
                </a:cxn>
                <a:cxn ang="0">
                  <a:pos x="70" y="314"/>
                </a:cxn>
                <a:cxn ang="0">
                  <a:pos x="51" y="299"/>
                </a:cxn>
                <a:cxn ang="0">
                  <a:pos x="39" y="291"/>
                </a:cxn>
                <a:cxn ang="0">
                  <a:pos x="40" y="296"/>
                </a:cxn>
                <a:cxn ang="0">
                  <a:pos x="56" y="311"/>
                </a:cxn>
                <a:cxn ang="0">
                  <a:pos x="70" y="325"/>
                </a:cxn>
                <a:cxn ang="0">
                  <a:pos x="84" y="338"/>
                </a:cxn>
                <a:cxn ang="0">
                  <a:pos x="97" y="351"/>
                </a:cxn>
                <a:cxn ang="0">
                  <a:pos x="113" y="366"/>
                </a:cxn>
                <a:cxn ang="0">
                  <a:pos x="120" y="373"/>
                </a:cxn>
                <a:cxn ang="0">
                  <a:pos x="111" y="378"/>
                </a:cxn>
                <a:cxn ang="0">
                  <a:pos x="51" y="338"/>
                </a:cxn>
                <a:cxn ang="0">
                  <a:pos x="36" y="168"/>
                </a:cxn>
                <a:cxn ang="0">
                  <a:pos x="206" y="0"/>
                </a:cxn>
              </a:cxnLst>
              <a:rect l="0" t="0" r="r" b="b"/>
              <a:pathLst>
                <a:path w="212" h="379">
                  <a:moveTo>
                    <a:pt x="206" y="0"/>
                  </a:moveTo>
                  <a:lnTo>
                    <a:pt x="206" y="1"/>
                  </a:lnTo>
                  <a:lnTo>
                    <a:pt x="208" y="7"/>
                  </a:lnTo>
                  <a:lnTo>
                    <a:pt x="209" y="14"/>
                  </a:lnTo>
                  <a:lnTo>
                    <a:pt x="211" y="25"/>
                  </a:lnTo>
                  <a:lnTo>
                    <a:pt x="211" y="33"/>
                  </a:lnTo>
                  <a:lnTo>
                    <a:pt x="212" y="42"/>
                  </a:lnTo>
                  <a:lnTo>
                    <a:pt x="212" y="48"/>
                  </a:lnTo>
                  <a:lnTo>
                    <a:pt x="211" y="51"/>
                  </a:lnTo>
                  <a:lnTo>
                    <a:pt x="204" y="48"/>
                  </a:lnTo>
                  <a:lnTo>
                    <a:pt x="197" y="47"/>
                  </a:lnTo>
                  <a:lnTo>
                    <a:pt x="190" y="46"/>
                  </a:lnTo>
                  <a:lnTo>
                    <a:pt x="185" y="48"/>
                  </a:lnTo>
                  <a:lnTo>
                    <a:pt x="184" y="53"/>
                  </a:lnTo>
                  <a:lnTo>
                    <a:pt x="187" y="59"/>
                  </a:lnTo>
                  <a:lnTo>
                    <a:pt x="187" y="65"/>
                  </a:lnTo>
                  <a:lnTo>
                    <a:pt x="183" y="67"/>
                  </a:lnTo>
                  <a:lnTo>
                    <a:pt x="174" y="67"/>
                  </a:lnTo>
                  <a:lnTo>
                    <a:pt x="167" y="68"/>
                  </a:lnTo>
                  <a:lnTo>
                    <a:pt x="160" y="68"/>
                  </a:lnTo>
                  <a:lnTo>
                    <a:pt x="156" y="69"/>
                  </a:lnTo>
                  <a:lnTo>
                    <a:pt x="156" y="73"/>
                  </a:lnTo>
                  <a:lnTo>
                    <a:pt x="161" y="80"/>
                  </a:lnTo>
                  <a:lnTo>
                    <a:pt x="164" y="87"/>
                  </a:lnTo>
                  <a:lnTo>
                    <a:pt x="166" y="91"/>
                  </a:lnTo>
                  <a:lnTo>
                    <a:pt x="158" y="89"/>
                  </a:lnTo>
                  <a:lnTo>
                    <a:pt x="150" y="87"/>
                  </a:lnTo>
                  <a:lnTo>
                    <a:pt x="143" y="84"/>
                  </a:lnTo>
                  <a:lnTo>
                    <a:pt x="140" y="87"/>
                  </a:lnTo>
                  <a:lnTo>
                    <a:pt x="142" y="90"/>
                  </a:lnTo>
                  <a:lnTo>
                    <a:pt x="149" y="96"/>
                  </a:lnTo>
                  <a:lnTo>
                    <a:pt x="155" y="102"/>
                  </a:lnTo>
                  <a:lnTo>
                    <a:pt x="154" y="105"/>
                  </a:lnTo>
                  <a:lnTo>
                    <a:pt x="146" y="104"/>
                  </a:lnTo>
                  <a:lnTo>
                    <a:pt x="137" y="102"/>
                  </a:lnTo>
                  <a:lnTo>
                    <a:pt x="128" y="101"/>
                  </a:lnTo>
                  <a:lnTo>
                    <a:pt x="125" y="105"/>
                  </a:lnTo>
                  <a:lnTo>
                    <a:pt x="127" y="110"/>
                  </a:lnTo>
                  <a:lnTo>
                    <a:pt x="134" y="116"/>
                  </a:lnTo>
                  <a:lnTo>
                    <a:pt x="140" y="123"/>
                  </a:lnTo>
                  <a:lnTo>
                    <a:pt x="140" y="132"/>
                  </a:lnTo>
                  <a:lnTo>
                    <a:pt x="129" y="135"/>
                  </a:lnTo>
                  <a:lnTo>
                    <a:pt x="118" y="135"/>
                  </a:lnTo>
                  <a:lnTo>
                    <a:pt x="108" y="133"/>
                  </a:lnTo>
                  <a:lnTo>
                    <a:pt x="104" y="137"/>
                  </a:lnTo>
                  <a:lnTo>
                    <a:pt x="107" y="143"/>
                  </a:lnTo>
                  <a:lnTo>
                    <a:pt x="114" y="150"/>
                  </a:lnTo>
                  <a:lnTo>
                    <a:pt x="119" y="154"/>
                  </a:lnTo>
                  <a:lnTo>
                    <a:pt x="118" y="158"/>
                  </a:lnTo>
                  <a:lnTo>
                    <a:pt x="112" y="158"/>
                  </a:lnTo>
                  <a:lnTo>
                    <a:pt x="106" y="158"/>
                  </a:lnTo>
                  <a:lnTo>
                    <a:pt x="100" y="157"/>
                  </a:lnTo>
                  <a:lnTo>
                    <a:pt x="94" y="157"/>
                  </a:lnTo>
                  <a:lnTo>
                    <a:pt x="85" y="154"/>
                  </a:lnTo>
                  <a:lnTo>
                    <a:pt x="81" y="156"/>
                  </a:lnTo>
                  <a:lnTo>
                    <a:pt x="86" y="159"/>
                  </a:lnTo>
                  <a:lnTo>
                    <a:pt x="97" y="167"/>
                  </a:lnTo>
                  <a:lnTo>
                    <a:pt x="105" y="174"/>
                  </a:lnTo>
                  <a:lnTo>
                    <a:pt x="104" y="182"/>
                  </a:lnTo>
                  <a:lnTo>
                    <a:pt x="98" y="184"/>
                  </a:lnTo>
                  <a:lnTo>
                    <a:pt x="92" y="185"/>
                  </a:lnTo>
                  <a:lnTo>
                    <a:pt x="85" y="185"/>
                  </a:lnTo>
                  <a:lnTo>
                    <a:pt x="80" y="185"/>
                  </a:lnTo>
                  <a:lnTo>
                    <a:pt x="71" y="185"/>
                  </a:lnTo>
                  <a:lnTo>
                    <a:pt x="67" y="192"/>
                  </a:lnTo>
                  <a:lnTo>
                    <a:pt x="72" y="200"/>
                  </a:lnTo>
                  <a:lnTo>
                    <a:pt x="81" y="208"/>
                  </a:lnTo>
                  <a:lnTo>
                    <a:pt x="88" y="215"/>
                  </a:lnTo>
                  <a:lnTo>
                    <a:pt x="86" y="221"/>
                  </a:lnTo>
                  <a:lnTo>
                    <a:pt x="80" y="220"/>
                  </a:lnTo>
                  <a:lnTo>
                    <a:pt x="74" y="220"/>
                  </a:lnTo>
                  <a:lnTo>
                    <a:pt x="68" y="218"/>
                  </a:lnTo>
                  <a:lnTo>
                    <a:pt x="63" y="218"/>
                  </a:lnTo>
                  <a:lnTo>
                    <a:pt x="53" y="216"/>
                  </a:lnTo>
                  <a:lnTo>
                    <a:pt x="51" y="221"/>
                  </a:lnTo>
                  <a:lnTo>
                    <a:pt x="56" y="228"/>
                  </a:lnTo>
                  <a:lnTo>
                    <a:pt x="64" y="240"/>
                  </a:lnTo>
                  <a:lnTo>
                    <a:pt x="71" y="250"/>
                  </a:lnTo>
                  <a:lnTo>
                    <a:pt x="77" y="260"/>
                  </a:lnTo>
                  <a:lnTo>
                    <a:pt x="74" y="262"/>
                  </a:lnTo>
                  <a:lnTo>
                    <a:pt x="67" y="262"/>
                  </a:lnTo>
                  <a:lnTo>
                    <a:pt x="57" y="262"/>
                  </a:lnTo>
                  <a:lnTo>
                    <a:pt x="51" y="264"/>
                  </a:lnTo>
                  <a:lnTo>
                    <a:pt x="50" y="267"/>
                  </a:lnTo>
                  <a:lnTo>
                    <a:pt x="54" y="275"/>
                  </a:lnTo>
                  <a:lnTo>
                    <a:pt x="60" y="284"/>
                  </a:lnTo>
                  <a:lnTo>
                    <a:pt x="70" y="296"/>
                  </a:lnTo>
                  <a:lnTo>
                    <a:pt x="77" y="306"/>
                  </a:lnTo>
                  <a:lnTo>
                    <a:pt x="84" y="317"/>
                  </a:lnTo>
                  <a:lnTo>
                    <a:pt x="87" y="324"/>
                  </a:lnTo>
                  <a:lnTo>
                    <a:pt x="88" y="329"/>
                  </a:lnTo>
                  <a:lnTo>
                    <a:pt x="84" y="326"/>
                  </a:lnTo>
                  <a:lnTo>
                    <a:pt x="78" y="321"/>
                  </a:lnTo>
                  <a:lnTo>
                    <a:pt x="70" y="314"/>
                  </a:lnTo>
                  <a:lnTo>
                    <a:pt x="61" y="307"/>
                  </a:lnTo>
                  <a:lnTo>
                    <a:pt x="51" y="299"/>
                  </a:lnTo>
                  <a:lnTo>
                    <a:pt x="44" y="295"/>
                  </a:lnTo>
                  <a:lnTo>
                    <a:pt x="39" y="291"/>
                  </a:lnTo>
                  <a:lnTo>
                    <a:pt x="38" y="292"/>
                  </a:lnTo>
                  <a:lnTo>
                    <a:pt x="40" y="296"/>
                  </a:lnTo>
                  <a:lnTo>
                    <a:pt x="50" y="305"/>
                  </a:lnTo>
                  <a:lnTo>
                    <a:pt x="56" y="311"/>
                  </a:lnTo>
                  <a:lnTo>
                    <a:pt x="63" y="318"/>
                  </a:lnTo>
                  <a:lnTo>
                    <a:pt x="70" y="325"/>
                  </a:lnTo>
                  <a:lnTo>
                    <a:pt x="77" y="332"/>
                  </a:lnTo>
                  <a:lnTo>
                    <a:pt x="84" y="338"/>
                  </a:lnTo>
                  <a:lnTo>
                    <a:pt x="91" y="345"/>
                  </a:lnTo>
                  <a:lnTo>
                    <a:pt x="97" y="351"/>
                  </a:lnTo>
                  <a:lnTo>
                    <a:pt x="104" y="358"/>
                  </a:lnTo>
                  <a:lnTo>
                    <a:pt x="113" y="366"/>
                  </a:lnTo>
                  <a:lnTo>
                    <a:pt x="120" y="372"/>
                  </a:lnTo>
                  <a:lnTo>
                    <a:pt x="120" y="373"/>
                  </a:lnTo>
                  <a:lnTo>
                    <a:pt x="116" y="375"/>
                  </a:lnTo>
                  <a:lnTo>
                    <a:pt x="111" y="378"/>
                  </a:lnTo>
                  <a:lnTo>
                    <a:pt x="108" y="379"/>
                  </a:lnTo>
                  <a:lnTo>
                    <a:pt x="51" y="338"/>
                  </a:lnTo>
                  <a:lnTo>
                    <a:pt x="0" y="257"/>
                  </a:lnTo>
                  <a:lnTo>
                    <a:pt x="36" y="168"/>
                  </a:lnTo>
                  <a:lnTo>
                    <a:pt x="118" y="67"/>
                  </a:lnTo>
                  <a:lnTo>
                    <a:pt x="206" y="0"/>
                  </a:lnTo>
                  <a:lnTo>
                    <a:pt x="206" y="0"/>
                  </a:lnTo>
                  <a:close/>
                </a:path>
              </a:pathLst>
            </a:custGeom>
            <a:solidFill>
              <a:srgbClr val="FF6600"/>
            </a:solidFill>
            <a:ln w="9525">
              <a:noFill/>
              <a:round/>
            </a:ln>
          </p:spPr>
          <p:txBody>
            <a:bodyPr/>
            <a:lstStyle/>
            <a:p>
              <a:endParaRPr lang="en-US"/>
            </a:p>
          </p:txBody>
        </p:sp>
        <p:sp>
          <p:nvSpPr>
            <p:cNvPr id="356539" name="Freeform 187"/>
            <p:cNvSpPr/>
            <p:nvPr/>
          </p:nvSpPr>
          <p:spPr bwMode="auto">
            <a:xfrm>
              <a:off x="5052" y="3582"/>
              <a:ext cx="108" cy="180"/>
            </a:xfrm>
            <a:custGeom>
              <a:avLst/>
              <a:gdLst/>
              <a:ahLst/>
              <a:cxnLst>
                <a:cxn ang="0">
                  <a:pos x="213" y="4"/>
                </a:cxn>
                <a:cxn ang="0">
                  <a:pos x="217" y="26"/>
                </a:cxn>
                <a:cxn ang="0">
                  <a:pos x="206" y="29"/>
                </a:cxn>
                <a:cxn ang="0">
                  <a:pos x="191" y="26"/>
                </a:cxn>
                <a:cxn ang="0">
                  <a:pos x="185" y="33"/>
                </a:cxn>
                <a:cxn ang="0">
                  <a:pos x="186" y="46"/>
                </a:cxn>
                <a:cxn ang="0">
                  <a:pos x="176" y="49"/>
                </a:cxn>
                <a:cxn ang="0">
                  <a:pos x="161" y="49"/>
                </a:cxn>
                <a:cxn ang="0">
                  <a:pos x="156" y="55"/>
                </a:cxn>
                <a:cxn ang="0">
                  <a:pos x="166" y="68"/>
                </a:cxn>
                <a:cxn ang="0">
                  <a:pos x="159" y="69"/>
                </a:cxn>
                <a:cxn ang="0">
                  <a:pos x="145" y="65"/>
                </a:cxn>
                <a:cxn ang="0">
                  <a:pos x="143" y="72"/>
                </a:cxn>
                <a:cxn ang="0">
                  <a:pos x="156" y="84"/>
                </a:cxn>
                <a:cxn ang="0">
                  <a:pos x="147" y="88"/>
                </a:cxn>
                <a:cxn ang="0">
                  <a:pos x="129" y="83"/>
                </a:cxn>
                <a:cxn ang="0">
                  <a:pos x="128" y="93"/>
                </a:cxn>
                <a:cxn ang="0">
                  <a:pos x="142" y="105"/>
                </a:cxn>
                <a:cxn ang="0">
                  <a:pos x="137" y="114"/>
                </a:cxn>
                <a:cxn ang="0">
                  <a:pos x="126" y="115"/>
                </a:cxn>
                <a:cxn ang="0">
                  <a:pos x="108" y="114"/>
                </a:cxn>
                <a:cxn ang="0">
                  <a:pos x="107" y="124"/>
                </a:cxn>
                <a:cxn ang="0">
                  <a:pos x="120" y="136"/>
                </a:cxn>
                <a:cxn ang="0">
                  <a:pos x="108" y="140"/>
                </a:cxn>
                <a:cxn ang="0">
                  <a:pos x="88" y="137"/>
                </a:cxn>
                <a:cxn ang="0">
                  <a:pos x="89" y="143"/>
                </a:cxn>
                <a:cxn ang="0">
                  <a:pos x="106" y="156"/>
                </a:cxn>
                <a:cxn ang="0">
                  <a:pos x="97" y="166"/>
                </a:cxn>
                <a:cxn ang="0">
                  <a:pos x="86" y="167"/>
                </a:cxn>
                <a:cxn ang="0">
                  <a:pos x="72" y="167"/>
                </a:cxn>
                <a:cxn ang="0">
                  <a:pos x="74" y="181"/>
                </a:cxn>
                <a:cxn ang="0">
                  <a:pos x="89" y="197"/>
                </a:cxn>
                <a:cxn ang="0">
                  <a:pos x="83" y="200"/>
                </a:cxn>
                <a:cxn ang="0">
                  <a:pos x="71" y="199"/>
                </a:cxn>
                <a:cxn ang="0">
                  <a:pos x="54" y="198"/>
                </a:cxn>
                <a:cxn ang="0">
                  <a:pos x="57" y="208"/>
                </a:cxn>
                <a:cxn ang="0">
                  <a:pos x="72" y="232"/>
                </a:cxn>
                <a:cxn ang="0">
                  <a:pos x="75" y="243"/>
                </a:cxn>
                <a:cxn ang="0">
                  <a:pos x="57" y="242"/>
                </a:cxn>
                <a:cxn ang="0">
                  <a:pos x="51" y="248"/>
                </a:cxn>
                <a:cxn ang="0">
                  <a:pos x="62" y="263"/>
                </a:cxn>
                <a:cxn ang="0">
                  <a:pos x="80" y="282"/>
                </a:cxn>
                <a:cxn ang="0">
                  <a:pos x="93" y="297"/>
                </a:cxn>
                <a:cxn ang="0">
                  <a:pos x="89" y="299"/>
                </a:cxn>
                <a:cxn ang="0">
                  <a:pos x="73" y="291"/>
                </a:cxn>
                <a:cxn ang="0">
                  <a:pos x="54" y="279"/>
                </a:cxn>
                <a:cxn ang="0">
                  <a:pos x="41" y="272"/>
                </a:cxn>
                <a:cxn ang="0">
                  <a:pos x="44" y="278"/>
                </a:cxn>
                <a:cxn ang="0">
                  <a:pos x="57" y="292"/>
                </a:cxn>
                <a:cxn ang="0">
                  <a:pos x="69" y="305"/>
                </a:cxn>
                <a:cxn ang="0">
                  <a:pos x="82" y="318"/>
                </a:cxn>
                <a:cxn ang="0">
                  <a:pos x="95" y="331"/>
                </a:cxn>
                <a:cxn ang="0">
                  <a:pos x="110" y="345"/>
                </a:cxn>
                <a:cxn ang="0">
                  <a:pos x="112" y="355"/>
                </a:cxn>
                <a:cxn ang="0">
                  <a:pos x="51" y="322"/>
                </a:cxn>
                <a:cxn ang="0">
                  <a:pos x="44" y="158"/>
                </a:cxn>
                <a:cxn ang="0">
                  <a:pos x="212" y="0"/>
                </a:cxn>
              </a:cxnLst>
              <a:rect l="0" t="0" r="r" b="b"/>
              <a:pathLst>
                <a:path w="217" h="360">
                  <a:moveTo>
                    <a:pt x="212" y="0"/>
                  </a:moveTo>
                  <a:lnTo>
                    <a:pt x="213" y="4"/>
                  </a:lnTo>
                  <a:lnTo>
                    <a:pt x="216" y="15"/>
                  </a:lnTo>
                  <a:lnTo>
                    <a:pt x="217" y="26"/>
                  </a:lnTo>
                  <a:lnTo>
                    <a:pt x="214" y="32"/>
                  </a:lnTo>
                  <a:lnTo>
                    <a:pt x="206" y="29"/>
                  </a:lnTo>
                  <a:lnTo>
                    <a:pt x="199" y="28"/>
                  </a:lnTo>
                  <a:lnTo>
                    <a:pt x="191" y="26"/>
                  </a:lnTo>
                  <a:lnTo>
                    <a:pt x="188" y="28"/>
                  </a:lnTo>
                  <a:lnTo>
                    <a:pt x="185" y="33"/>
                  </a:lnTo>
                  <a:lnTo>
                    <a:pt x="186" y="40"/>
                  </a:lnTo>
                  <a:lnTo>
                    <a:pt x="186" y="46"/>
                  </a:lnTo>
                  <a:lnTo>
                    <a:pt x="183" y="51"/>
                  </a:lnTo>
                  <a:lnTo>
                    <a:pt x="176" y="49"/>
                  </a:lnTo>
                  <a:lnTo>
                    <a:pt x="169" y="49"/>
                  </a:lnTo>
                  <a:lnTo>
                    <a:pt x="161" y="49"/>
                  </a:lnTo>
                  <a:lnTo>
                    <a:pt x="156" y="51"/>
                  </a:lnTo>
                  <a:lnTo>
                    <a:pt x="156" y="55"/>
                  </a:lnTo>
                  <a:lnTo>
                    <a:pt x="162" y="62"/>
                  </a:lnTo>
                  <a:lnTo>
                    <a:pt x="166" y="68"/>
                  </a:lnTo>
                  <a:lnTo>
                    <a:pt x="166" y="72"/>
                  </a:lnTo>
                  <a:lnTo>
                    <a:pt x="159" y="69"/>
                  </a:lnTo>
                  <a:lnTo>
                    <a:pt x="152" y="67"/>
                  </a:lnTo>
                  <a:lnTo>
                    <a:pt x="145" y="65"/>
                  </a:lnTo>
                  <a:lnTo>
                    <a:pt x="142" y="67"/>
                  </a:lnTo>
                  <a:lnTo>
                    <a:pt x="143" y="72"/>
                  </a:lnTo>
                  <a:lnTo>
                    <a:pt x="150" y="79"/>
                  </a:lnTo>
                  <a:lnTo>
                    <a:pt x="156" y="84"/>
                  </a:lnTo>
                  <a:lnTo>
                    <a:pt x="156" y="89"/>
                  </a:lnTo>
                  <a:lnTo>
                    <a:pt x="147" y="88"/>
                  </a:lnTo>
                  <a:lnTo>
                    <a:pt x="137" y="84"/>
                  </a:lnTo>
                  <a:lnTo>
                    <a:pt x="129" y="83"/>
                  </a:lnTo>
                  <a:lnTo>
                    <a:pt x="126" y="87"/>
                  </a:lnTo>
                  <a:lnTo>
                    <a:pt x="128" y="93"/>
                  </a:lnTo>
                  <a:lnTo>
                    <a:pt x="135" y="100"/>
                  </a:lnTo>
                  <a:lnTo>
                    <a:pt x="142" y="105"/>
                  </a:lnTo>
                  <a:lnTo>
                    <a:pt x="142" y="112"/>
                  </a:lnTo>
                  <a:lnTo>
                    <a:pt x="137" y="114"/>
                  </a:lnTo>
                  <a:lnTo>
                    <a:pt x="131" y="115"/>
                  </a:lnTo>
                  <a:lnTo>
                    <a:pt x="126" y="115"/>
                  </a:lnTo>
                  <a:lnTo>
                    <a:pt x="120" y="115"/>
                  </a:lnTo>
                  <a:lnTo>
                    <a:pt x="108" y="114"/>
                  </a:lnTo>
                  <a:lnTo>
                    <a:pt x="103" y="118"/>
                  </a:lnTo>
                  <a:lnTo>
                    <a:pt x="107" y="124"/>
                  </a:lnTo>
                  <a:lnTo>
                    <a:pt x="115" y="131"/>
                  </a:lnTo>
                  <a:lnTo>
                    <a:pt x="120" y="136"/>
                  </a:lnTo>
                  <a:lnTo>
                    <a:pt x="119" y="139"/>
                  </a:lnTo>
                  <a:lnTo>
                    <a:pt x="108" y="140"/>
                  </a:lnTo>
                  <a:lnTo>
                    <a:pt x="97" y="139"/>
                  </a:lnTo>
                  <a:lnTo>
                    <a:pt x="88" y="137"/>
                  </a:lnTo>
                  <a:lnTo>
                    <a:pt x="85" y="139"/>
                  </a:lnTo>
                  <a:lnTo>
                    <a:pt x="89" y="143"/>
                  </a:lnTo>
                  <a:lnTo>
                    <a:pt x="99" y="149"/>
                  </a:lnTo>
                  <a:lnTo>
                    <a:pt x="106" y="156"/>
                  </a:lnTo>
                  <a:lnTo>
                    <a:pt x="103" y="164"/>
                  </a:lnTo>
                  <a:lnTo>
                    <a:pt x="97" y="166"/>
                  </a:lnTo>
                  <a:lnTo>
                    <a:pt x="92" y="167"/>
                  </a:lnTo>
                  <a:lnTo>
                    <a:pt x="86" y="167"/>
                  </a:lnTo>
                  <a:lnTo>
                    <a:pt x="81" y="168"/>
                  </a:lnTo>
                  <a:lnTo>
                    <a:pt x="72" y="167"/>
                  </a:lnTo>
                  <a:lnTo>
                    <a:pt x="71" y="173"/>
                  </a:lnTo>
                  <a:lnTo>
                    <a:pt x="74" y="181"/>
                  </a:lnTo>
                  <a:lnTo>
                    <a:pt x="83" y="191"/>
                  </a:lnTo>
                  <a:lnTo>
                    <a:pt x="89" y="197"/>
                  </a:lnTo>
                  <a:lnTo>
                    <a:pt x="89" y="201"/>
                  </a:lnTo>
                  <a:lnTo>
                    <a:pt x="83" y="200"/>
                  </a:lnTo>
                  <a:lnTo>
                    <a:pt x="78" y="200"/>
                  </a:lnTo>
                  <a:lnTo>
                    <a:pt x="71" y="199"/>
                  </a:lnTo>
                  <a:lnTo>
                    <a:pt x="65" y="199"/>
                  </a:lnTo>
                  <a:lnTo>
                    <a:pt x="54" y="198"/>
                  </a:lnTo>
                  <a:lnTo>
                    <a:pt x="53" y="201"/>
                  </a:lnTo>
                  <a:lnTo>
                    <a:pt x="57" y="208"/>
                  </a:lnTo>
                  <a:lnTo>
                    <a:pt x="64" y="220"/>
                  </a:lnTo>
                  <a:lnTo>
                    <a:pt x="72" y="232"/>
                  </a:lnTo>
                  <a:lnTo>
                    <a:pt x="78" y="240"/>
                  </a:lnTo>
                  <a:lnTo>
                    <a:pt x="75" y="243"/>
                  </a:lnTo>
                  <a:lnTo>
                    <a:pt x="67" y="243"/>
                  </a:lnTo>
                  <a:lnTo>
                    <a:pt x="57" y="242"/>
                  </a:lnTo>
                  <a:lnTo>
                    <a:pt x="51" y="244"/>
                  </a:lnTo>
                  <a:lnTo>
                    <a:pt x="51" y="248"/>
                  </a:lnTo>
                  <a:lnTo>
                    <a:pt x="55" y="255"/>
                  </a:lnTo>
                  <a:lnTo>
                    <a:pt x="62" y="263"/>
                  </a:lnTo>
                  <a:lnTo>
                    <a:pt x="72" y="274"/>
                  </a:lnTo>
                  <a:lnTo>
                    <a:pt x="80" y="282"/>
                  </a:lnTo>
                  <a:lnTo>
                    <a:pt x="88" y="291"/>
                  </a:lnTo>
                  <a:lnTo>
                    <a:pt x="93" y="297"/>
                  </a:lnTo>
                  <a:lnTo>
                    <a:pt x="94" y="300"/>
                  </a:lnTo>
                  <a:lnTo>
                    <a:pt x="89" y="299"/>
                  </a:lnTo>
                  <a:lnTo>
                    <a:pt x="82" y="297"/>
                  </a:lnTo>
                  <a:lnTo>
                    <a:pt x="73" y="291"/>
                  </a:lnTo>
                  <a:lnTo>
                    <a:pt x="65" y="286"/>
                  </a:lnTo>
                  <a:lnTo>
                    <a:pt x="54" y="279"/>
                  </a:lnTo>
                  <a:lnTo>
                    <a:pt x="47" y="276"/>
                  </a:lnTo>
                  <a:lnTo>
                    <a:pt x="41" y="272"/>
                  </a:lnTo>
                  <a:lnTo>
                    <a:pt x="41" y="274"/>
                  </a:lnTo>
                  <a:lnTo>
                    <a:pt x="44" y="278"/>
                  </a:lnTo>
                  <a:lnTo>
                    <a:pt x="52" y="288"/>
                  </a:lnTo>
                  <a:lnTo>
                    <a:pt x="57" y="292"/>
                  </a:lnTo>
                  <a:lnTo>
                    <a:pt x="62" y="298"/>
                  </a:lnTo>
                  <a:lnTo>
                    <a:pt x="69" y="305"/>
                  </a:lnTo>
                  <a:lnTo>
                    <a:pt x="76" y="312"/>
                  </a:lnTo>
                  <a:lnTo>
                    <a:pt x="82" y="318"/>
                  </a:lnTo>
                  <a:lnTo>
                    <a:pt x="89" y="325"/>
                  </a:lnTo>
                  <a:lnTo>
                    <a:pt x="95" y="331"/>
                  </a:lnTo>
                  <a:lnTo>
                    <a:pt x="102" y="337"/>
                  </a:lnTo>
                  <a:lnTo>
                    <a:pt x="110" y="345"/>
                  </a:lnTo>
                  <a:lnTo>
                    <a:pt x="116" y="351"/>
                  </a:lnTo>
                  <a:lnTo>
                    <a:pt x="112" y="355"/>
                  </a:lnTo>
                  <a:lnTo>
                    <a:pt x="108" y="360"/>
                  </a:lnTo>
                  <a:lnTo>
                    <a:pt x="51" y="322"/>
                  </a:lnTo>
                  <a:lnTo>
                    <a:pt x="0" y="240"/>
                  </a:lnTo>
                  <a:lnTo>
                    <a:pt x="44" y="158"/>
                  </a:lnTo>
                  <a:lnTo>
                    <a:pt x="130" y="60"/>
                  </a:lnTo>
                  <a:lnTo>
                    <a:pt x="212" y="0"/>
                  </a:lnTo>
                  <a:lnTo>
                    <a:pt x="212" y="0"/>
                  </a:lnTo>
                  <a:close/>
                </a:path>
              </a:pathLst>
            </a:custGeom>
            <a:solidFill>
              <a:srgbClr val="000000"/>
            </a:solidFill>
            <a:ln w="9525">
              <a:noFill/>
              <a:round/>
            </a:ln>
          </p:spPr>
          <p:txBody>
            <a:bodyPr/>
            <a:lstStyle/>
            <a:p>
              <a:endParaRPr lang="en-US"/>
            </a:p>
          </p:txBody>
        </p:sp>
        <p:sp>
          <p:nvSpPr>
            <p:cNvPr id="356540" name="Freeform 188"/>
            <p:cNvSpPr/>
            <p:nvPr/>
          </p:nvSpPr>
          <p:spPr bwMode="auto">
            <a:xfrm>
              <a:off x="5152" y="3523"/>
              <a:ext cx="85" cy="83"/>
            </a:xfrm>
            <a:custGeom>
              <a:avLst/>
              <a:gdLst/>
              <a:ahLst/>
              <a:cxnLst>
                <a:cxn ang="0">
                  <a:pos x="13" y="123"/>
                </a:cxn>
                <a:cxn ang="0">
                  <a:pos x="0" y="63"/>
                </a:cxn>
                <a:cxn ang="0">
                  <a:pos x="47" y="10"/>
                </a:cxn>
                <a:cxn ang="0">
                  <a:pos x="100" y="0"/>
                </a:cxn>
                <a:cxn ang="0">
                  <a:pos x="159" y="32"/>
                </a:cxn>
                <a:cxn ang="0">
                  <a:pos x="171" y="87"/>
                </a:cxn>
                <a:cxn ang="0">
                  <a:pos x="147" y="144"/>
                </a:cxn>
                <a:cxn ang="0">
                  <a:pos x="97" y="166"/>
                </a:cxn>
                <a:cxn ang="0">
                  <a:pos x="47" y="157"/>
                </a:cxn>
                <a:cxn ang="0">
                  <a:pos x="13" y="123"/>
                </a:cxn>
                <a:cxn ang="0">
                  <a:pos x="13" y="123"/>
                </a:cxn>
              </a:cxnLst>
              <a:rect l="0" t="0" r="r" b="b"/>
              <a:pathLst>
                <a:path w="171" h="166">
                  <a:moveTo>
                    <a:pt x="13" y="123"/>
                  </a:moveTo>
                  <a:lnTo>
                    <a:pt x="0" y="63"/>
                  </a:lnTo>
                  <a:lnTo>
                    <a:pt x="47" y="10"/>
                  </a:lnTo>
                  <a:lnTo>
                    <a:pt x="100" y="0"/>
                  </a:lnTo>
                  <a:lnTo>
                    <a:pt x="159" y="32"/>
                  </a:lnTo>
                  <a:lnTo>
                    <a:pt x="171" y="87"/>
                  </a:lnTo>
                  <a:lnTo>
                    <a:pt x="147" y="144"/>
                  </a:lnTo>
                  <a:lnTo>
                    <a:pt x="97" y="166"/>
                  </a:lnTo>
                  <a:lnTo>
                    <a:pt x="47" y="157"/>
                  </a:lnTo>
                  <a:lnTo>
                    <a:pt x="13" y="123"/>
                  </a:lnTo>
                  <a:lnTo>
                    <a:pt x="13" y="123"/>
                  </a:lnTo>
                  <a:close/>
                </a:path>
              </a:pathLst>
            </a:custGeom>
            <a:solidFill>
              <a:srgbClr val="FFB300"/>
            </a:solidFill>
            <a:ln w="9525">
              <a:noFill/>
              <a:round/>
            </a:ln>
          </p:spPr>
          <p:txBody>
            <a:bodyPr/>
            <a:lstStyle/>
            <a:p>
              <a:endParaRPr lang="en-US"/>
            </a:p>
          </p:txBody>
        </p:sp>
        <p:sp>
          <p:nvSpPr>
            <p:cNvPr id="356541" name="Freeform 189"/>
            <p:cNvSpPr/>
            <p:nvPr/>
          </p:nvSpPr>
          <p:spPr bwMode="auto">
            <a:xfrm>
              <a:off x="5160" y="3525"/>
              <a:ext cx="53" cy="82"/>
            </a:xfrm>
            <a:custGeom>
              <a:avLst/>
              <a:gdLst/>
              <a:ahLst/>
              <a:cxnLst>
                <a:cxn ang="0">
                  <a:pos x="82" y="1"/>
                </a:cxn>
                <a:cxn ang="0">
                  <a:pos x="103" y="12"/>
                </a:cxn>
                <a:cxn ang="0">
                  <a:pos x="100" y="18"/>
                </a:cxn>
                <a:cxn ang="0">
                  <a:pos x="87" y="16"/>
                </a:cxn>
                <a:cxn ang="0">
                  <a:pos x="71" y="14"/>
                </a:cxn>
                <a:cxn ang="0">
                  <a:pos x="73" y="22"/>
                </a:cxn>
                <a:cxn ang="0">
                  <a:pos x="92" y="30"/>
                </a:cxn>
                <a:cxn ang="0">
                  <a:pos x="89" y="33"/>
                </a:cxn>
                <a:cxn ang="0">
                  <a:pos x="76" y="32"/>
                </a:cxn>
                <a:cxn ang="0">
                  <a:pos x="63" y="29"/>
                </a:cxn>
                <a:cxn ang="0">
                  <a:pos x="52" y="29"/>
                </a:cxn>
                <a:cxn ang="0">
                  <a:pos x="56" y="34"/>
                </a:cxn>
                <a:cxn ang="0">
                  <a:pos x="77" y="39"/>
                </a:cxn>
                <a:cxn ang="0">
                  <a:pos x="78" y="43"/>
                </a:cxn>
                <a:cxn ang="0">
                  <a:pos x="66" y="44"/>
                </a:cxn>
                <a:cxn ang="0">
                  <a:pos x="52" y="43"/>
                </a:cxn>
                <a:cxn ang="0">
                  <a:pos x="42" y="43"/>
                </a:cxn>
                <a:cxn ang="0">
                  <a:pos x="44" y="47"/>
                </a:cxn>
                <a:cxn ang="0">
                  <a:pos x="65" y="51"/>
                </a:cxn>
                <a:cxn ang="0">
                  <a:pos x="66" y="60"/>
                </a:cxn>
                <a:cxn ang="0">
                  <a:pos x="57" y="61"/>
                </a:cxn>
                <a:cxn ang="0">
                  <a:pos x="44" y="58"/>
                </a:cxn>
                <a:cxn ang="0">
                  <a:pos x="34" y="57"/>
                </a:cxn>
                <a:cxn ang="0">
                  <a:pos x="37" y="61"/>
                </a:cxn>
                <a:cxn ang="0">
                  <a:pos x="57" y="69"/>
                </a:cxn>
                <a:cxn ang="0">
                  <a:pos x="56" y="74"/>
                </a:cxn>
                <a:cxn ang="0">
                  <a:pos x="35" y="72"/>
                </a:cxn>
                <a:cxn ang="0">
                  <a:pos x="32" y="78"/>
                </a:cxn>
                <a:cxn ang="0">
                  <a:pos x="54" y="85"/>
                </a:cxn>
                <a:cxn ang="0">
                  <a:pos x="55" y="92"/>
                </a:cxn>
                <a:cxn ang="0">
                  <a:pos x="36" y="91"/>
                </a:cxn>
                <a:cxn ang="0">
                  <a:pos x="34" y="97"/>
                </a:cxn>
                <a:cxn ang="0">
                  <a:pos x="54" y="104"/>
                </a:cxn>
                <a:cxn ang="0">
                  <a:pos x="54" y="110"/>
                </a:cxn>
                <a:cxn ang="0">
                  <a:pos x="32" y="106"/>
                </a:cxn>
                <a:cxn ang="0">
                  <a:pos x="34" y="110"/>
                </a:cxn>
                <a:cxn ang="0">
                  <a:pos x="55" y="117"/>
                </a:cxn>
                <a:cxn ang="0">
                  <a:pos x="55" y="121"/>
                </a:cxn>
                <a:cxn ang="0">
                  <a:pos x="39" y="118"/>
                </a:cxn>
                <a:cxn ang="0">
                  <a:pos x="36" y="121"/>
                </a:cxn>
                <a:cxn ang="0">
                  <a:pos x="45" y="124"/>
                </a:cxn>
                <a:cxn ang="0">
                  <a:pos x="58" y="127"/>
                </a:cxn>
                <a:cxn ang="0">
                  <a:pos x="66" y="130"/>
                </a:cxn>
                <a:cxn ang="0">
                  <a:pos x="64" y="133"/>
                </a:cxn>
                <a:cxn ang="0">
                  <a:pos x="49" y="133"/>
                </a:cxn>
                <a:cxn ang="0">
                  <a:pos x="46" y="135"/>
                </a:cxn>
                <a:cxn ang="0">
                  <a:pos x="57" y="138"/>
                </a:cxn>
                <a:cxn ang="0">
                  <a:pos x="70" y="140"/>
                </a:cxn>
                <a:cxn ang="0">
                  <a:pos x="82" y="144"/>
                </a:cxn>
                <a:cxn ang="0">
                  <a:pos x="78" y="146"/>
                </a:cxn>
                <a:cxn ang="0">
                  <a:pos x="58" y="144"/>
                </a:cxn>
                <a:cxn ang="0">
                  <a:pos x="59" y="148"/>
                </a:cxn>
                <a:cxn ang="0">
                  <a:pos x="72" y="151"/>
                </a:cxn>
                <a:cxn ang="0">
                  <a:pos x="85" y="152"/>
                </a:cxn>
                <a:cxn ang="0">
                  <a:pos x="93" y="154"/>
                </a:cxn>
                <a:cxn ang="0">
                  <a:pos x="91" y="164"/>
                </a:cxn>
                <a:cxn ang="0">
                  <a:pos x="18" y="134"/>
                </a:cxn>
                <a:cxn ang="0">
                  <a:pos x="7" y="39"/>
                </a:cxn>
                <a:cxn ang="0">
                  <a:pos x="77" y="0"/>
                </a:cxn>
              </a:cxnLst>
              <a:rect l="0" t="0" r="r" b="b"/>
              <a:pathLst>
                <a:path w="105" h="164">
                  <a:moveTo>
                    <a:pt x="77" y="0"/>
                  </a:moveTo>
                  <a:lnTo>
                    <a:pt x="82" y="1"/>
                  </a:lnTo>
                  <a:lnTo>
                    <a:pt x="93" y="7"/>
                  </a:lnTo>
                  <a:lnTo>
                    <a:pt x="103" y="12"/>
                  </a:lnTo>
                  <a:lnTo>
                    <a:pt x="105" y="18"/>
                  </a:lnTo>
                  <a:lnTo>
                    <a:pt x="100" y="18"/>
                  </a:lnTo>
                  <a:lnTo>
                    <a:pt x="94" y="18"/>
                  </a:lnTo>
                  <a:lnTo>
                    <a:pt x="87" y="16"/>
                  </a:lnTo>
                  <a:lnTo>
                    <a:pt x="82" y="15"/>
                  </a:lnTo>
                  <a:lnTo>
                    <a:pt x="71" y="14"/>
                  </a:lnTo>
                  <a:lnTo>
                    <a:pt x="69" y="18"/>
                  </a:lnTo>
                  <a:lnTo>
                    <a:pt x="73" y="22"/>
                  </a:lnTo>
                  <a:lnTo>
                    <a:pt x="84" y="27"/>
                  </a:lnTo>
                  <a:lnTo>
                    <a:pt x="92" y="30"/>
                  </a:lnTo>
                  <a:lnTo>
                    <a:pt x="93" y="34"/>
                  </a:lnTo>
                  <a:lnTo>
                    <a:pt x="89" y="33"/>
                  </a:lnTo>
                  <a:lnTo>
                    <a:pt x="83" y="33"/>
                  </a:lnTo>
                  <a:lnTo>
                    <a:pt x="76" y="32"/>
                  </a:lnTo>
                  <a:lnTo>
                    <a:pt x="70" y="30"/>
                  </a:lnTo>
                  <a:lnTo>
                    <a:pt x="63" y="29"/>
                  </a:lnTo>
                  <a:lnTo>
                    <a:pt x="57" y="29"/>
                  </a:lnTo>
                  <a:lnTo>
                    <a:pt x="52" y="29"/>
                  </a:lnTo>
                  <a:lnTo>
                    <a:pt x="52" y="32"/>
                  </a:lnTo>
                  <a:lnTo>
                    <a:pt x="56" y="34"/>
                  </a:lnTo>
                  <a:lnTo>
                    <a:pt x="66" y="36"/>
                  </a:lnTo>
                  <a:lnTo>
                    <a:pt x="77" y="39"/>
                  </a:lnTo>
                  <a:lnTo>
                    <a:pt x="82" y="43"/>
                  </a:lnTo>
                  <a:lnTo>
                    <a:pt x="78" y="43"/>
                  </a:lnTo>
                  <a:lnTo>
                    <a:pt x="73" y="44"/>
                  </a:lnTo>
                  <a:lnTo>
                    <a:pt x="66" y="44"/>
                  </a:lnTo>
                  <a:lnTo>
                    <a:pt x="59" y="44"/>
                  </a:lnTo>
                  <a:lnTo>
                    <a:pt x="52" y="43"/>
                  </a:lnTo>
                  <a:lnTo>
                    <a:pt x="46" y="43"/>
                  </a:lnTo>
                  <a:lnTo>
                    <a:pt x="42" y="43"/>
                  </a:lnTo>
                  <a:lnTo>
                    <a:pt x="41" y="46"/>
                  </a:lnTo>
                  <a:lnTo>
                    <a:pt x="44" y="47"/>
                  </a:lnTo>
                  <a:lnTo>
                    <a:pt x="55" y="48"/>
                  </a:lnTo>
                  <a:lnTo>
                    <a:pt x="65" y="51"/>
                  </a:lnTo>
                  <a:lnTo>
                    <a:pt x="69" y="58"/>
                  </a:lnTo>
                  <a:lnTo>
                    <a:pt x="66" y="60"/>
                  </a:lnTo>
                  <a:lnTo>
                    <a:pt x="63" y="61"/>
                  </a:lnTo>
                  <a:lnTo>
                    <a:pt x="57" y="61"/>
                  </a:lnTo>
                  <a:lnTo>
                    <a:pt x="51" y="61"/>
                  </a:lnTo>
                  <a:lnTo>
                    <a:pt x="44" y="58"/>
                  </a:lnTo>
                  <a:lnTo>
                    <a:pt x="38" y="58"/>
                  </a:lnTo>
                  <a:lnTo>
                    <a:pt x="34" y="57"/>
                  </a:lnTo>
                  <a:lnTo>
                    <a:pt x="34" y="58"/>
                  </a:lnTo>
                  <a:lnTo>
                    <a:pt x="37" y="61"/>
                  </a:lnTo>
                  <a:lnTo>
                    <a:pt x="48" y="65"/>
                  </a:lnTo>
                  <a:lnTo>
                    <a:pt x="57" y="69"/>
                  </a:lnTo>
                  <a:lnTo>
                    <a:pt x="62" y="72"/>
                  </a:lnTo>
                  <a:lnTo>
                    <a:pt x="56" y="74"/>
                  </a:lnTo>
                  <a:lnTo>
                    <a:pt x="45" y="74"/>
                  </a:lnTo>
                  <a:lnTo>
                    <a:pt x="35" y="72"/>
                  </a:lnTo>
                  <a:lnTo>
                    <a:pt x="29" y="75"/>
                  </a:lnTo>
                  <a:lnTo>
                    <a:pt x="32" y="78"/>
                  </a:lnTo>
                  <a:lnTo>
                    <a:pt x="44" y="82"/>
                  </a:lnTo>
                  <a:lnTo>
                    <a:pt x="54" y="85"/>
                  </a:lnTo>
                  <a:lnTo>
                    <a:pt x="59" y="91"/>
                  </a:lnTo>
                  <a:lnTo>
                    <a:pt x="55" y="92"/>
                  </a:lnTo>
                  <a:lnTo>
                    <a:pt x="45" y="92"/>
                  </a:lnTo>
                  <a:lnTo>
                    <a:pt x="36" y="91"/>
                  </a:lnTo>
                  <a:lnTo>
                    <a:pt x="31" y="93"/>
                  </a:lnTo>
                  <a:lnTo>
                    <a:pt x="34" y="97"/>
                  </a:lnTo>
                  <a:lnTo>
                    <a:pt x="44" y="100"/>
                  </a:lnTo>
                  <a:lnTo>
                    <a:pt x="54" y="104"/>
                  </a:lnTo>
                  <a:lnTo>
                    <a:pt x="59" y="109"/>
                  </a:lnTo>
                  <a:lnTo>
                    <a:pt x="54" y="110"/>
                  </a:lnTo>
                  <a:lnTo>
                    <a:pt x="44" y="109"/>
                  </a:lnTo>
                  <a:lnTo>
                    <a:pt x="32" y="106"/>
                  </a:lnTo>
                  <a:lnTo>
                    <a:pt x="29" y="109"/>
                  </a:lnTo>
                  <a:lnTo>
                    <a:pt x="34" y="110"/>
                  </a:lnTo>
                  <a:lnTo>
                    <a:pt x="44" y="113"/>
                  </a:lnTo>
                  <a:lnTo>
                    <a:pt x="55" y="117"/>
                  </a:lnTo>
                  <a:lnTo>
                    <a:pt x="59" y="120"/>
                  </a:lnTo>
                  <a:lnTo>
                    <a:pt x="55" y="121"/>
                  </a:lnTo>
                  <a:lnTo>
                    <a:pt x="48" y="120"/>
                  </a:lnTo>
                  <a:lnTo>
                    <a:pt x="39" y="118"/>
                  </a:lnTo>
                  <a:lnTo>
                    <a:pt x="36" y="120"/>
                  </a:lnTo>
                  <a:lnTo>
                    <a:pt x="36" y="121"/>
                  </a:lnTo>
                  <a:lnTo>
                    <a:pt x="39" y="123"/>
                  </a:lnTo>
                  <a:lnTo>
                    <a:pt x="45" y="124"/>
                  </a:lnTo>
                  <a:lnTo>
                    <a:pt x="52" y="126"/>
                  </a:lnTo>
                  <a:lnTo>
                    <a:pt x="58" y="127"/>
                  </a:lnTo>
                  <a:lnTo>
                    <a:pt x="64" y="128"/>
                  </a:lnTo>
                  <a:lnTo>
                    <a:pt x="66" y="130"/>
                  </a:lnTo>
                  <a:lnTo>
                    <a:pt x="69" y="132"/>
                  </a:lnTo>
                  <a:lnTo>
                    <a:pt x="64" y="133"/>
                  </a:lnTo>
                  <a:lnTo>
                    <a:pt x="57" y="133"/>
                  </a:lnTo>
                  <a:lnTo>
                    <a:pt x="49" y="133"/>
                  </a:lnTo>
                  <a:lnTo>
                    <a:pt x="45" y="134"/>
                  </a:lnTo>
                  <a:lnTo>
                    <a:pt x="46" y="135"/>
                  </a:lnTo>
                  <a:lnTo>
                    <a:pt x="51" y="137"/>
                  </a:lnTo>
                  <a:lnTo>
                    <a:pt x="57" y="138"/>
                  </a:lnTo>
                  <a:lnTo>
                    <a:pt x="64" y="140"/>
                  </a:lnTo>
                  <a:lnTo>
                    <a:pt x="70" y="140"/>
                  </a:lnTo>
                  <a:lnTo>
                    <a:pt x="77" y="142"/>
                  </a:lnTo>
                  <a:lnTo>
                    <a:pt x="82" y="144"/>
                  </a:lnTo>
                  <a:lnTo>
                    <a:pt x="84" y="147"/>
                  </a:lnTo>
                  <a:lnTo>
                    <a:pt x="78" y="146"/>
                  </a:lnTo>
                  <a:lnTo>
                    <a:pt x="69" y="145"/>
                  </a:lnTo>
                  <a:lnTo>
                    <a:pt x="58" y="144"/>
                  </a:lnTo>
                  <a:lnTo>
                    <a:pt x="55" y="147"/>
                  </a:lnTo>
                  <a:lnTo>
                    <a:pt x="59" y="148"/>
                  </a:lnTo>
                  <a:lnTo>
                    <a:pt x="65" y="150"/>
                  </a:lnTo>
                  <a:lnTo>
                    <a:pt x="72" y="151"/>
                  </a:lnTo>
                  <a:lnTo>
                    <a:pt x="78" y="151"/>
                  </a:lnTo>
                  <a:lnTo>
                    <a:pt x="85" y="152"/>
                  </a:lnTo>
                  <a:lnTo>
                    <a:pt x="90" y="153"/>
                  </a:lnTo>
                  <a:lnTo>
                    <a:pt x="93" y="154"/>
                  </a:lnTo>
                  <a:lnTo>
                    <a:pt x="92" y="159"/>
                  </a:lnTo>
                  <a:lnTo>
                    <a:pt x="91" y="164"/>
                  </a:lnTo>
                  <a:lnTo>
                    <a:pt x="59" y="159"/>
                  </a:lnTo>
                  <a:lnTo>
                    <a:pt x="18" y="134"/>
                  </a:lnTo>
                  <a:lnTo>
                    <a:pt x="0" y="99"/>
                  </a:lnTo>
                  <a:lnTo>
                    <a:pt x="7" y="39"/>
                  </a:lnTo>
                  <a:lnTo>
                    <a:pt x="38" y="5"/>
                  </a:lnTo>
                  <a:lnTo>
                    <a:pt x="77" y="0"/>
                  </a:lnTo>
                  <a:lnTo>
                    <a:pt x="77" y="0"/>
                  </a:lnTo>
                  <a:close/>
                </a:path>
              </a:pathLst>
            </a:custGeom>
            <a:solidFill>
              <a:srgbClr val="FF6600"/>
            </a:solidFill>
            <a:ln w="9525">
              <a:noFill/>
              <a:round/>
            </a:ln>
          </p:spPr>
          <p:txBody>
            <a:bodyPr/>
            <a:lstStyle/>
            <a:p>
              <a:endParaRPr lang="en-US"/>
            </a:p>
          </p:txBody>
        </p:sp>
        <p:sp>
          <p:nvSpPr>
            <p:cNvPr id="356542" name="Freeform 190"/>
            <p:cNvSpPr/>
            <p:nvPr/>
          </p:nvSpPr>
          <p:spPr bwMode="auto">
            <a:xfrm>
              <a:off x="5152" y="3524"/>
              <a:ext cx="53" cy="81"/>
            </a:xfrm>
            <a:custGeom>
              <a:avLst/>
              <a:gdLst/>
              <a:ahLst/>
              <a:cxnLst>
                <a:cxn ang="0">
                  <a:pos x="79" y="0"/>
                </a:cxn>
                <a:cxn ang="0">
                  <a:pos x="88" y="2"/>
                </a:cxn>
                <a:cxn ang="0">
                  <a:pos x="105" y="11"/>
                </a:cxn>
                <a:cxn ang="0">
                  <a:pos x="102" y="17"/>
                </a:cxn>
                <a:cxn ang="0">
                  <a:pos x="90" y="16"/>
                </a:cxn>
                <a:cxn ang="0">
                  <a:pos x="74" y="14"/>
                </a:cxn>
                <a:cxn ang="0">
                  <a:pos x="76" y="21"/>
                </a:cxn>
                <a:cxn ang="0">
                  <a:pos x="95" y="29"/>
                </a:cxn>
                <a:cxn ang="0">
                  <a:pos x="89" y="32"/>
                </a:cxn>
                <a:cxn ang="0">
                  <a:pos x="77" y="31"/>
                </a:cxn>
                <a:cxn ang="0">
                  <a:pos x="59" y="28"/>
                </a:cxn>
                <a:cxn ang="0">
                  <a:pos x="57" y="32"/>
                </a:cxn>
                <a:cxn ang="0">
                  <a:pos x="77" y="37"/>
                </a:cxn>
                <a:cxn ang="0">
                  <a:pos x="79" y="42"/>
                </a:cxn>
                <a:cxn ang="0">
                  <a:pos x="67" y="43"/>
                </a:cxn>
                <a:cxn ang="0">
                  <a:pos x="53" y="43"/>
                </a:cxn>
                <a:cxn ang="0">
                  <a:pos x="42" y="43"/>
                </a:cxn>
                <a:cxn ang="0">
                  <a:pos x="45" y="46"/>
                </a:cxn>
                <a:cxn ang="0">
                  <a:pos x="67" y="51"/>
                </a:cxn>
                <a:cxn ang="0">
                  <a:pos x="69" y="59"/>
                </a:cxn>
                <a:cxn ang="0">
                  <a:pos x="57" y="59"/>
                </a:cxn>
                <a:cxn ang="0">
                  <a:pos x="45" y="57"/>
                </a:cxn>
                <a:cxn ang="0">
                  <a:pos x="34" y="57"/>
                </a:cxn>
                <a:cxn ang="0">
                  <a:pos x="38" y="60"/>
                </a:cxn>
                <a:cxn ang="0">
                  <a:pos x="57" y="69"/>
                </a:cxn>
                <a:cxn ang="0">
                  <a:pos x="57" y="73"/>
                </a:cxn>
                <a:cxn ang="0">
                  <a:pos x="35" y="72"/>
                </a:cxn>
                <a:cxn ang="0">
                  <a:pos x="34" y="78"/>
                </a:cxn>
                <a:cxn ang="0">
                  <a:pos x="52" y="83"/>
                </a:cxn>
                <a:cxn ang="0">
                  <a:pos x="61" y="86"/>
                </a:cxn>
                <a:cxn ang="0">
                  <a:pos x="56" y="91"/>
                </a:cxn>
                <a:cxn ang="0">
                  <a:pos x="36" y="90"/>
                </a:cxn>
                <a:cxn ang="0">
                  <a:pos x="35" y="94"/>
                </a:cxn>
                <a:cxn ang="0">
                  <a:pos x="56" y="101"/>
                </a:cxn>
                <a:cxn ang="0">
                  <a:pos x="55" y="108"/>
                </a:cxn>
                <a:cxn ang="0">
                  <a:pos x="34" y="105"/>
                </a:cxn>
                <a:cxn ang="0">
                  <a:pos x="35" y="109"/>
                </a:cxn>
                <a:cxn ang="0">
                  <a:pos x="57" y="116"/>
                </a:cxn>
                <a:cxn ang="0">
                  <a:pos x="57" y="121"/>
                </a:cxn>
                <a:cxn ang="0">
                  <a:pos x="40" y="118"/>
                </a:cxn>
                <a:cxn ang="0">
                  <a:pos x="36" y="121"/>
                </a:cxn>
                <a:cxn ang="0">
                  <a:pos x="47" y="123"/>
                </a:cxn>
                <a:cxn ang="0">
                  <a:pos x="60" y="126"/>
                </a:cxn>
                <a:cxn ang="0">
                  <a:pos x="70" y="129"/>
                </a:cxn>
                <a:cxn ang="0">
                  <a:pos x="68" y="133"/>
                </a:cxn>
                <a:cxn ang="0">
                  <a:pos x="52" y="133"/>
                </a:cxn>
                <a:cxn ang="0">
                  <a:pos x="49" y="135"/>
                </a:cxn>
                <a:cxn ang="0">
                  <a:pos x="59" y="137"/>
                </a:cxn>
                <a:cxn ang="0">
                  <a:pos x="72" y="140"/>
                </a:cxn>
                <a:cxn ang="0">
                  <a:pos x="82" y="142"/>
                </a:cxn>
                <a:cxn ang="0">
                  <a:pos x="80" y="144"/>
                </a:cxn>
                <a:cxn ang="0">
                  <a:pos x="62" y="143"/>
                </a:cxn>
                <a:cxn ang="0">
                  <a:pos x="63" y="148"/>
                </a:cxn>
                <a:cxn ang="0">
                  <a:pos x="81" y="150"/>
                </a:cxn>
                <a:cxn ang="0">
                  <a:pos x="91" y="153"/>
                </a:cxn>
                <a:cxn ang="0">
                  <a:pos x="94" y="157"/>
                </a:cxn>
                <a:cxn ang="0">
                  <a:pos x="61" y="159"/>
                </a:cxn>
                <a:cxn ang="0">
                  <a:pos x="0" y="95"/>
                </a:cxn>
                <a:cxn ang="0">
                  <a:pos x="39" y="4"/>
                </a:cxn>
                <a:cxn ang="0">
                  <a:pos x="77" y="0"/>
                </a:cxn>
              </a:cxnLst>
              <a:rect l="0" t="0" r="r" b="b"/>
              <a:pathLst>
                <a:path w="107" h="161">
                  <a:moveTo>
                    <a:pt x="77" y="0"/>
                  </a:moveTo>
                  <a:lnTo>
                    <a:pt x="79" y="0"/>
                  </a:lnTo>
                  <a:lnTo>
                    <a:pt x="82" y="1"/>
                  </a:lnTo>
                  <a:lnTo>
                    <a:pt x="88" y="2"/>
                  </a:lnTo>
                  <a:lnTo>
                    <a:pt x="95" y="5"/>
                  </a:lnTo>
                  <a:lnTo>
                    <a:pt x="105" y="11"/>
                  </a:lnTo>
                  <a:lnTo>
                    <a:pt x="107" y="17"/>
                  </a:lnTo>
                  <a:lnTo>
                    <a:pt x="102" y="17"/>
                  </a:lnTo>
                  <a:lnTo>
                    <a:pt x="97" y="17"/>
                  </a:lnTo>
                  <a:lnTo>
                    <a:pt x="90" y="16"/>
                  </a:lnTo>
                  <a:lnTo>
                    <a:pt x="84" y="15"/>
                  </a:lnTo>
                  <a:lnTo>
                    <a:pt x="74" y="14"/>
                  </a:lnTo>
                  <a:lnTo>
                    <a:pt x="70" y="17"/>
                  </a:lnTo>
                  <a:lnTo>
                    <a:pt x="76" y="21"/>
                  </a:lnTo>
                  <a:lnTo>
                    <a:pt x="87" y="25"/>
                  </a:lnTo>
                  <a:lnTo>
                    <a:pt x="95" y="29"/>
                  </a:lnTo>
                  <a:lnTo>
                    <a:pt x="95" y="34"/>
                  </a:lnTo>
                  <a:lnTo>
                    <a:pt x="89" y="32"/>
                  </a:lnTo>
                  <a:lnTo>
                    <a:pt x="84" y="32"/>
                  </a:lnTo>
                  <a:lnTo>
                    <a:pt x="77" y="31"/>
                  </a:lnTo>
                  <a:lnTo>
                    <a:pt x="70" y="30"/>
                  </a:lnTo>
                  <a:lnTo>
                    <a:pt x="59" y="28"/>
                  </a:lnTo>
                  <a:lnTo>
                    <a:pt x="54" y="29"/>
                  </a:lnTo>
                  <a:lnTo>
                    <a:pt x="57" y="32"/>
                  </a:lnTo>
                  <a:lnTo>
                    <a:pt x="68" y="35"/>
                  </a:lnTo>
                  <a:lnTo>
                    <a:pt x="77" y="37"/>
                  </a:lnTo>
                  <a:lnTo>
                    <a:pt x="82" y="41"/>
                  </a:lnTo>
                  <a:lnTo>
                    <a:pt x="79" y="42"/>
                  </a:lnTo>
                  <a:lnTo>
                    <a:pt x="74" y="43"/>
                  </a:lnTo>
                  <a:lnTo>
                    <a:pt x="67" y="43"/>
                  </a:lnTo>
                  <a:lnTo>
                    <a:pt x="60" y="43"/>
                  </a:lnTo>
                  <a:lnTo>
                    <a:pt x="53" y="43"/>
                  </a:lnTo>
                  <a:lnTo>
                    <a:pt x="47" y="43"/>
                  </a:lnTo>
                  <a:lnTo>
                    <a:pt x="42" y="43"/>
                  </a:lnTo>
                  <a:lnTo>
                    <a:pt x="41" y="45"/>
                  </a:lnTo>
                  <a:lnTo>
                    <a:pt x="45" y="46"/>
                  </a:lnTo>
                  <a:lnTo>
                    <a:pt x="56" y="48"/>
                  </a:lnTo>
                  <a:lnTo>
                    <a:pt x="67" y="51"/>
                  </a:lnTo>
                  <a:lnTo>
                    <a:pt x="73" y="58"/>
                  </a:lnTo>
                  <a:lnTo>
                    <a:pt x="69" y="59"/>
                  </a:lnTo>
                  <a:lnTo>
                    <a:pt x="64" y="60"/>
                  </a:lnTo>
                  <a:lnTo>
                    <a:pt x="57" y="59"/>
                  </a:lnTo>
                  <a:lnTo>
                    <a:pt x="52" y="59"/>
                  </a:lnTo>
                  <a:lnTo>
                    <a:pt x="45" y="57"/>
                  </a:lnTo>
                  <a:lnTo>
                    <a:pt x="39" y="57"/>
                  </a:lnTo>
                  <a:lnTo>
                    <a:pt x="34" y="57"/>
                  </a:lnTo>
                  <a:lnTo>
                    <a:pt x="34" y="58"/>
                  </a:lnTo>
                  <a:lnTo>
                    <a:pt x="38" y="60"/>
                  </a:lnTo>
                  <a:lnTo>
                    <a:pt x="48" y="65"/>
                  </a:lnTo>
                  <a:lnTo>
                    <a:pt x="57" y="69"/>
                  </a:lnTo>
                  <a:lnTo>
                    <a:pt x="63" y="72"/>
                  </a:lnTo>
                  <a:lnTo>
                    <a:pt x="57" y="73"/>
                  </a:lnTo>
                  <a:lnTo>
                    <a:pt x="47" y="73"/>
                  </a:lnTo>
                  <a:lnTo>
                    <a:pt x="35" y="72"/>
                  </a:lnTo>
                  <a:lnTo>
                    <a:pt x="29" y="74"/>
                  </a:lnTo>
                  <a:lnTo>
                    <a:pt x="34" y="78"/>
                  </a:lnTo>
                  <a:lnTo>
                    <a:pt x="46" y="81"/>
                  </a:lnTo>
                  <a:lnTo>
                    <a:pt x="52" y="83"/>
                  </a:lnTo>
                  <a:lnTo>
                    <a:pt x="57" y="85"/>
                  </a:lnTo>
                  <a:lnTo>
                    <a:pt x="61" y="86"/>
                  </a:lnTo>
                  <a:lnTo>
                    <a:pt x="63" y="88"/>
                  </a:lnTo>
                  <a:lnTo>
                    <a:pt x="56" y="91"/>
                  </a:lnTo>
                  <a:lnTo>
                    <a:pt x="47" y="91"/>
                  </a:lnTo>
                  <a:lnTo>
                    <a:pt x="36" y="90"/>
                  </a:lnTo>
                  <a:lnTo>
                    <a:pt x="32" y="91"/>
                  </a:lnTo>
                  <a:lnTo>
                    <a:pt x="35" y="94"/>
                  </a:lnTo>
                  <a:lnTo>
                    <a:pt x="47" y="98"/>
                  </a:lnTo>
                  <a:lnTo>
                    <a:pt x="56" y="101"/>
                  </a:lnTo>
                  <a:lnTo>
                    <a:pt x="61" y="106"/>
                  </a:lnTo>
                  <a:lnTo>
                    <a:pt x="55" y="108"/>
                  </a:lnTo>
                  <a:lnTo>
                    <a:pt x="45" y="107"/>
                  </a:lnTo>
                  <a:lnTo>
                    <a:pt x="34" y="105"/>
                  </a:lnTo>
                  <a:lnTo>
                    <a:pt x="32" y="106"/>
                  </a:lnTo>
                  <a:lnTo>
                    <a:pt x="35" y="109"/>
                  </a:lnTo>
                  <a:lnTo>
                    <a:pt x="47" y="113"/>
                  </a:lnTo>
                  <a:lnTo>
                    <a:pt x="57" y="116"/>
                  </a:lnTo>
                  <a:lnTo>
                    <a:pt x="63" y="120"/>
                  </a:lnTo>
                  <a:lnTo>
                    <a:pt x="57" y="121"/>
                  </a:lnTo>
                  <a:lnTo>
                    <a:pt x="48" y="120"/>
                  </a:lnTo>
                  <a:lnTo>
                    <a:pt x="40" y="118"/>
                  </a:lnTo>
                  <a:lnTo>
                    <a:pt x="36" y="120"/>
                  </a:lnTo>
                  <a:lnTo>
                    <a:pt x="36" y="121"/>
                  </a:lnTo>
                  <a:lnTo>
                    <a:pt x="41" y="122"/>
                  </a:lnTo>
                  <a:lnTo>
                    <a:pt x="47" y="123"/>
                  </a:lnTo>
                  <a:lnTo>
                    <a:pt x="54" y="126"/>
                  </a:lnTo>
                  <a:lnTo>
                    <a:pt x="60" y="126"/>
                  </a:lnTo>
                  <a:lnTo>
                    <a:pt x="67" y="128"/>
                  </a:lnTo>
                  <a:lnTo>
                    <a:pt x="70" y="129"/>
                  </a:lnTo>
                  <a:lnTo>
                    <a:pt x="73" y="132"/>
                  </a:lnTo>
                  <a:lnTo>
                    <a:pt x="68" y="133"/>
                  </a:lnTo>
                  <a:lnTo>
                    <a:pt x="60" y="133"/>
                  </a:lnTo>
                  <a:lnTo>
                    <a:pt x="52" y="133"/>
                  </a:lnTo>
                  <a:lnTo>
                    <a:pt x="49" y="134"/>
                  </a:lnTo>
                  <a:lnTo>
                    <a:pt x="49" y="135"/>
                  </a:lnTo>
                  <a:lnTo>
                    <a:pt x="53" y="136"/>
                  </a:lnTo>
                  <a:lnTo>
                    <a:pt x="59" y="137"/>
                  </a:lnTo>
                  <a:lnTo>
                    <a:pt x="66" y="139"/>
                  </a:lnTo>
                  <a:lnTo>
                    <a:pt x="72" y="140"/>
                  </a:lnTo>
                  <a:lnTo>
                    <a:pt x="79" y="141"/>
                  </a:lnTo>
                  <a:lnTo>
                    <a:pt x="82" y="142"/>
                  </a:lnTo>
                  <a:lnTo>
                    <a:pt x="84" y="143"/>
                  </a:lnTo>
                  <a:lnTo>
                    <a:pt x="80" y="144"/>
                  </a:lnTo>
                  <a:lnTo>
                    <a:pt x="72" y="144"/>
                  </a:lnTo>
                  <a:lnTo>
                    <a:pt x="62" y="143"/>
                  </a:lnTo>
                  <a:lnTo>
                    <a:pt x="59" y="147"/>
                  </a:lnTo>
                  <a:lnTo>
                    <a:pt x="63" y="148"/>
                  </a:lnTo>
                  <a:lnTo>
                    <a:pt x="75" y="150"/>
                  </a:lnTo>
                  <a:lnTo>
                    <a:pt x="81" y="150"/>
                  </a:lnTo>
                  <a:lnTo>
                    <a:pt x="88" y="152"/>
                  </a:lnTo>
                  <a:lnTo>
                    <a:pt x="91" y="153"/>
                  </a:lnTo>
                  <a:lnTo>
                    <a:pt x="95" y="154"/>
                  </a:lnTo>
                  <a:lnTo>
                    <a:pt x="94" y="157"/>
                  </a:lnTo>
                  <a:lnTo>
                    <a:pt x="93" y="161"/>
                  </a:lnTo>
                  <a:lnTo>
                    <a:pt x="61" y="159"/>
                  </a:lnTo>
                  <a:lnTo>
                    <a:pt x="22" y="134"/>
                  </a:lnTo>
                  <a:lnTo>
                    <a:pt x="0" y="95"/>
                  </a:lnTo>
                  <a:lnTo>
                    <a:pt x="11" y="36"/>
                  </a:lnTo>
                  <a:lnTo>
                    <a:pt x="39" y="4"/>
                  </a:lnTo>
                  <a:lnTo>
                    <a:pt x="77" y="0"/>
                  </a:lnTo>
                  <a:lnTo>
                    <a:pt x="77" y="0"/>
                  </a:lnTo>
                  <a:close/>
                </a:path>
              </a:pathLst>
            </a:custGeom>
            <a:solidFill>
              <a:srgbClr val="000000"/>
            </a:solidFill>
            <a:ln w="9525">
              <a:noFill/>
              <a:round/>
            </a:ln>
          </p:spPr>
          <p:txBody>
            <a:bodyPr/>
            <a:lstStyle/>
            <a:p>
              <a:endParaRPr lang="en-US"/>
            </a:p>
          </p:txBody>
        </p:sp>
        <p:sp>
          <p:nvSpPr>
            <p:cNvPr id="356543" name="Freeform 191"/>
            <p:cNvSpPr/>
            <p:nvPr/>
          </p:nvSpPr>
          <p:spPr bwMode="auto">
            <a:xfrm>
              <a:off x="5050" y="3580"/>
              <a:ext cx="139" cy="207"/>
            </a:xfrm>
            <a:custGeom>
              <a:avLst/>
              <a:gdLst/>
              <a:ahLst/>
              <a:cxnLst>
                <a:cxn ang="0">
                  <a:pos x="207" y="0"/>
                </a:cxn>
                <a:cxn ang="0">
                  <a:pos x="195" y="7"/>
                </a:cxn>
                <a:cxn ang="0">
                  <a:pos x="173" y="22"/>
                </a:cxn>
                <a:cxn ang="0">
                  <a:pos x="145" y="44"/>
                </a:cxn>
                <a:cxn ang="0">
                  <a:pos x="112" y="74"/>
                </a:cxn>
                <a:cxn ang="0">
                  <a:pos x="77" y="111"/>
                </a:cxn>
                <a:cxn ang="0">
                  <a:pos x="43" y="156"/>
                </a:cxn>
                <a:cxn ang="0">
                  <a:pos x="13" y="209"/>
                </a:cxn>
                <a:cxn ang="0">
                  <a:pos x="0" y="240"/>
                </a:cxn>
                <a:cxn ang="0">
                  <a:pos x="2" y="251"/>
                </a:cxn>
                <a:cxn ang="0">
                  <a:pos x="10" y="272"/>
                </a:cxn>
                <a:cxn ang="0">
                  <a:pos x="27" y="300"/>
                </a:cxn>
                <a:cxn ang="0">
                  <a:pos x="50" y="330"/>
                </a:cxn>
                <a:cxn ang="0">
                  <a:pos x="85" y="359"/>
                </a:cxn>
                <a:cxn ang="0">
                  <a:pos x="132" y="386"/>
                </a:cxn>
                <a:cxn ang="0">
                  <a:pos x="194" y="407"/>
                </a:cxn>
                <a:cxn ang="0">
                  <a:pos x="231" y="412"/>
                </a:cxn>
                <a:cxn ang="0">
                  <a:pos x="231" y="401"/>
                </a:cxn>
                <a:cxn ang="0">
                  <a:pos x="232" y="383"/>
                </a:cxn>
                <a:cxn ang="0">
                  <a:pos x="234" y="357"/>
                </a:cxn>
                <a:cxn ang="0">
                  <a:pos x="238" y="328"/>
                </a:cxn>
                <a:cxn ang="0">
                  <a:pos x="244" y="296"/>
                </a:cxn>
                <a:cxn ang="0">
                  <a:pos x="253" y="265"/>
                </a:cxn>
                <a:cxn ang="0">
                  <a:pos x="267" y="236"/>
                </a:cxn>
                <a:cxn ang="0">
                  <a:pos x="266" y="220"/>
                </a:cxn>
                <a:cxn ang="0">
                  <a:pos x="263" y="224"/>
                </a:cxn>
                <a:cxn ang="0">
                  <a:pos x="256" y="238"/>
                </a:cxn>
                <a:cxn ang="0">
                  <a:pos x="246" y="258"/>
                </a:cxn>
                <a:cxn ang="0">
                  <a:pos x="237" y="283"/>
                </a:cxn>
                <a:cxn ang="0">
                  <a:pos x="227" y="311"/>
                </a:cxn>
                <a:cxn ang="0">
                  <a:pos x="221" y="343"/>
                </a:cxn>
                <a:cxn ang="0">
                  <a:pos x="218" y="373"/>
                </a:cxn>
                <a:cxn ang="0">
                  <a:pos x="223" y="403"/>
                </a:cxn>
                <a:cxn ang="0">
                  <a:pos x="215" y="400"/>
                </a:cxn>
                <a:cxn ang="0">
                  <a:pos x="196" y="394"/>
                </a:cxn>
                <a:cxn ang="0">
                  <a:pos x="168" y="384"/>
                </a:cxn>
                <a:cxn ang="0">
                  <a:pos x="135" y="370"/>
                </a:cxn>
                <a:cxn ang="0">
                  <a:pos x="99" y="349"/>
                </a:cxn>
                <a:cxn ang="0">
                  <a:pos x="65" y="321"/>
                </a:cxn>
                <a:cxn ang="0">
                  <a:pos x="35" y="286"/>
                </a:cxn>
                <a:cxn ang="0">
                  <a:pos x="14" y="244"/>
                </a:cxn>
                <a:cxn ang="0">
                  <a:pos x="16" y="237"/>
                </a:cxn>
                <a:cxn ang="0">
                  <a:pos x="26" y="219"/>
                </a:cxn>
                <a:cxn ang="0">
                  <a:pos x="40" y="192"/>
                </a:cxn>
                <a:cxn ang="0">
                  <a:pos x="62" y="160"/>
                </a:cxn>
                <a:cxn ang="0">
                  <a:pos x="89" y="122"/>
                </a:cxn>
                <a:cxn ang="0">
                  <a:pos x="123" y="84"/>
                </a:cxn>
                <a:cxn ang="0">
                  <a:pos x="163" y="44"/>
                </a:cxn>
                <a:cxn ang="0">
                  <a:pos x="211" y="9"/>
                </a:cxn>
                <a:cxn ang="0">
                  <a:pos x="214" y="1"/>
                </a:cxn>
                <a:cxn ang="0">
                  <a:pos x="209" y="0"/>
                </a:cxn>
              </a:cxnLst>
              <a:rect l="0" t="0" r="r" b="b"/>
              <a:pathLst>
                <a:path w="278" h="414">
                  <a:moveTo>
                    <a:pt x="209" y="0"/>
                  </a:moveTo>
                  <a:lnTo>
                    <a:pt x="207" y="0"/>
                  </a:lnTo>
                  <a:lnTo>
                    <a:pt x="202" y="3"/>
                  </a:lnTo>
                  <a:lnTo>
                    <a:pt x="195" y="7"/>
                  </a:lnTo>
                  <a:lnTo>
                    <a:pt x="186" y="14"/>
                  </a:lnTo>
                  <a:lnTo>
                    <a:pt x="173" y="22"/>
                  </a:lnTo>
                  <a:lnTo>
                    <a:pt x="160" y="32"/>
                  </a:lnTo>
                  <a:lnTo>
                    <a:pt x="145" y="44"/>
                  </a:lnTo>
                  <a:lnTo>
                    <a:pt x="130" y="59"/>
                  </a:lnTo>
                  <a:lnTo>
                    <a:pt x="112" y="74"/>
                  </a:lnTo>
                  <a:lnTo>
                    <a:pt x="94" y="92"/>
                  </a:lnTo>
                  <a:lnTo>
                    <a:pt x="77" y="111"/>
                  </a:lnTo>
                  <a:lnTo>
                    <a:pt x="61" y="133"/>
                  </a:lnTo>
                  <a:lnTo>
                    <a:pt x="43" y="156"/>
                  </a:lnTo>
                  <a:lnTo>
                    <a:pt x="28" y="182"/>
                  </a:lnTo>
                  <a:lnTo>
                    <a:pt x="13" y="209"/>
                  </a:lnTo>
                  <a:lnTo>
                    <a:pt x="0" y="239"/>
                  </a:lnTo>
                  <a:lnTo>
                    <a:pt x="0" y="240"/>
                  </a:lnTo>
                  <a:lnTo>
                    <a:pt x="1" y="245"/>
                  </a:lnTo>
                  <a:lnTo>
                    <a:pt x="2" y="251"/>
                  </a:lnTo>
                  <a:lnTo>
                    <a:pt x="7" y="261"/>
                  </a:lnTo>
                  <a:lnTo>
                    <a:pt x="10" y="272"/>
                  </a:lnTo>
                  <a:lnTo>
                    <a:pt x="17" y="286"/>
                  </a:lnTo>
                  <a:lnTo>
                    <a:pt x="27" y="300"/>
                  </a:lnTo>
                  <a:lnTo>
                    <a:pt x="38" y="316"/>
                  </a:lnTo>
                  <a:lnTo>
                    <a:pt x="50" y="330"/>
                  </a:lnTo>
                  <a:lnTo>
                    <a:pt x="66" y="345"/>
                  </a:lnTo>
                  <a:lnTo>
                    <a:pt x="85" y="359"/>
                  </a:lnTo>
                  <a:lnTo>
                    <a:pt x="107" y="375"/>
                  </a:lnTo>
                  <a:lnTo>
                    <a:pt x="132" y="386"/>
                  </a:lnTo>
                  <a:lnTo>
                    <a:pt x="161" y="398"/>
                  </a:lnTo>
                  <a:lnTo>
                    <a:pt x="194" y="407"/>
                  </a:lnTo>
                  <a:lnTo>
                    <a:pt x="232" y="414"/>
                  </a:lnTo>
                  <a:lnTo>
                    <a:pt x="231" y="412"/>
                  </a:lnTo>
                  <a:lnTo>
                    <a:pt x="231" y="408"/>
                  </a:lnTo>
                  <a:lnTo>
                    <a:pt x="231" y="401"/>
                  </a:lnTo>
                  <a:lnTo>
                    <a:pt x="232" y="393"/>
                  </a:lnTo>
                  <a:lnTo>
                    <a:pt x="232" y="383"/>
                  </a:lnTo>
                  <a:lnTo>
                    <a:pt x="232" y="371"/>
                  </a:lnTo>
                  <a:lnTo>
                    <a:pt x="234" y="357"/>
                  </a:lnTo>
                  <a:lnTo>
                    <a:pt x="237" y="344"/>
                  </a:lnTo>
                  <a:lnTo>
                    <a:pt x="238" y="328"/>
                  </a:lnTo>
                  <a:lnTo>
                    <a:pt x="242" y="313"/>
                  </a:lnTo>
                  <a:lnTo>
                    <a:pt x="244" y="296"/>
                  </a:lnTo>
                  <a:lnTo>
                    <a:pt x="250" y="281"/>
                  </a:lnTo>
                  <a:lnTo>
                    <a:pt x="253" y="265"/>
                  </a:lnTo>
                  <a:lnTo>
                    <a:pt x="260" y="250"/>
                  </a:lnTo>
                  <a:lnTo>
                    <a:pt x="267" y="236"/>
                  </a:lnTo>
                  <a:lnTo>
                    <a:pt x="278" y="223"/>
                  </a:lnTo>
                  <a:lnTo>
                    <a:pt x="266" y="220"/>
                  </a:lnTo>
                  <a:lnTo>
                    <a:pt x="265" y="220"/>
                  </a:lnTo>
                  <a:lnTo>
                    <a:pt x="263" y="224"/>
                  </a:lnTo>
                  <a:lnTo>
                    <a:pt x="259" y="230"/>
                  </a:lnTo>
                  <a:lnTo>
                    <a:pt x="256" y="238"/>
                  </a:lnTo>
                  <a:lnTo>
                    <a:pt x="250" y="246"/>
                  </a:lnTo>
                  <a:lnTo>
                    <a:pt x="246" y="258"/>
                  </a:lnTo>
                  <a:lnTo>
                    <a:pt x="241" y="269"/>
                  </a:lnTo>
                  <a:lnTo>
                    <a:pt x="237" y="283"/>
                  </a:lnTo>
                  <a:lnTo>
                    <a:pt x="231" y="297"/>
                  </a:lnTo>
                  <a:lnTo>
                    <a:pt x="227" y="311"/>
                  </a:lnTo>
                  <a:lnTo>
                    <a:pt x="223" y="327"/>
                  </a:lnTo>
                  <a:lnTo>
                    <a:pt x="221" y="343"/>
                  </a:lnTo>
                  <a:lnTo>
                    <a:pt x="217" y="358"/>
                  </a:lnTo>
                  <a:lnTo>
                    <a:pt x="218" y="373"/>
                  </a:lnTo>
                  <a:lnTo>
                    <a:pt x="218" y="387"/>
                  </a:lnTo>
                  <a:lnTo>
                    <a:pt x="223" y="403"/>
                  </a:lnTo>
                  <a:lnTo>
                    <a:pt x="221" y="401"/>
                  </a:lnTo>
                  <a:lnTo>
                    <a:pt x="215" y="400"/>
                  </a:lnTo>
                  <a:lnTo>
                    <a:pt x="207" y="397"/>
                  </a:lnTo>
                  <a:lnTo>
                    <a:pt x="196" y="394"/>
                  </a:lnTo>
                  <a:lnTo>
                    <a:pt x="182" y="390"/>
                  </a:lnTo>
                  <a:lnTo>
                    <a:pt x="168" y="384"/>
                  </a:lnTo>
                  <a:lnTo>
                    <a:pt x="152" y="377"/>
                  </a:lnTo>
                  <a:lnTo>
                    <a:pt x="135" y="370"/>
                  </a:lnTo>
                  <a:lnTo>
                    <a:pt x="117" y="359"/>
                  </a:lnTo>
                  <a:lnTo>
                    <a:pt x="99" y="349"/>
                  </a:lnTo>
                  <a:lnTo>
                    <a:pt x="82" y="335"/>
                  </a:lnTo>
                  <a:lnTo>
                    <a:pt x="65" y="321"/>
                  </a:lnTo>
                  <a:lnTo>
                    <a:pt x="48" y="303"/>
                  </a:lnTo>
                  <a:lnTo>
                    <a:pt x="35" y="286"/>
                  </a:lnTo>
                  <a:lnTo>
                    <a:pt x="22" y="265"/>
                  </a:lnTo>
                  <a:lnTo>
                    <a:pt x="14" y="244"/>
                  </a:lnTo>
                  <a:lnTo>
                    <a:pt x="14" y="241"/>
                  </a:lnTo>
                  <a:lnTo>
                    <a:pt x="16" y="237"/>
                  </a:lnTo>
                  <a:lnTo>
                    <a:pt x="20" y="229"/>
                  </a:lnTo>
                  <a:lnTo>
                    <a:pt x="26" y="219"/>
                  </a:lnTo>
                  <a:lnTo>
                    <a:pt x="31" y="205"/>
                  </a:lnTo>
                  <a:lnTo>
                    <a:pt x="40" y="192"/>
                  </a:lnTo>
                  <a:lnTo>
                    <a:pt x="49" y="176"/>
                  </a:lnTo>
                  <a:lnTo>
                    <a:pt x="62" y="160"/>
                  </a:lnTo>
                  <a:lnTo>
                    <a:pt x="73" y="141"/>
                  </a:lnTo>
                  <a:lnTo>
                    <a:pt x="89" y="122"/>
                  </a:lnTo>
                  <a:lnTo>
                    <a:pt x="104" y="102"/>
                  </a:lnTo>
                  <a:lnTo>
                    <a:pt x="123" y="84"/>
                  </a:lnTo>
                  <a:lnTo>
                    <a:pt x="141" y="63"/>
                  </a:lnTo>
                  <a:lnTo>
                    <a:pt x="163" y="44"/>
                  </a:lnTo>
                  <a:lnTo>
                    <a:pt x="186" y="25"/>
                  </a:lnTo>
                  <a:lnTo>
                    <a:pt x="211" y="9"/>
                  </a:lnTo>
                  <a:lnTo>
                    <a:pt x="214" y="4"/>
                  </a:lnTo>
                  <a:lnTo>
                    <a:pt x="214" y="1"/>
                  </a:lnTo>
                  <a:lnTo>
                    <a:pt x="210" y="0"/>
                  </a:lnTo>
                  <a:lnTo>
                    <a:pt x="209" y="0"/>
                  </a:lnTo>
                  <a:lnTo>
                    <a:pt x="209" y="0"/>
                  </a:lnTo>
                  <a:close/>
                </a:path>
              </a:pathLst>
            </a:custGeom>
            <a:solidFill>
              <a:srgbClr val="000000"/>
            </a:solidFill>
            <a:ln w="9525">
              <a:noFill/>
              <a:round/>
            </a:ln>
          </p:spPr>
          <p:txBody>
            <a:bodyPr/>
            <a:lstStyle/>
            <a:p>
              <a:endParaRPr lang="en-US"/>
            </a:p>
          </p:txBody>
        </p:sp>
        <p:sp>
          <p:nvSpPr>
            <p:cNvPr id="356544" name="Freeform 192"/>
            <p:cNvSpPr/>
            <p:nvPr/>
          </p:nvSpPr>
          <p:spPr bwMode="auto">
            <a:xfrm>
              <a:off x="5066" y="3729"/>
              <a:ext cx="92" cy="135"/>
            </a:xfrm>
            <a:custGeom>
              <a:avLst/>
              <a:gdLst/>
              <a:ahLst/>
              <a:cxnLst>
                <a:cxn ang="0">
                  <a:pos x="4" y="2"/>
                </a:cxn>
                <a:cxn ang="0">
                  <a:pos x="2" y="14"/>
                </a:cxn>
                <a:cxn ang="0">
                  <a:pos x="0" y="39"/>
                </a:cxn>
                <a:cxn ang="0">
                  <a:pos x="0" y="71"/>
                </a:cxn>
                <a:cxn ang="0">
                  <a:pos x="2" y="107"/>
                </a:cxn>
                <a:cxn ang="0">
                  <a:pos x="9" y="148"/>
                </a:cxn>
                <a:cxn ang="0">
                  <a:pos x="20" y="185"/>
                </a:cxn>
                <a:cxn ang="0">
                  <a:pos x="38" y="221"/>
                </a:cxn>
                <a:cxn ang="0">
                  <a:pos x="185" y="271"/>
                </a:cxn>
                <a:cxn ang="0">
                  <a:pos x="183" y="264"/>
                </a:cxn>
                <a:cxn ang="0">
                  <a:pos x="182" y="247"/>
                </a:cxn>
                <a:cxn ang="0">
                  <a:pos x="178" y="222"/>
                </a:cxn>
                <a:cxn ang="0">
                  <a:pos x="175" y="194"/>
                </a:cxn>
                <a:cxn ang="0">
                  <a:pos x="171" y="164"/>
                </a:cxn>
                <a:cxn ang="0">
                  <a:pos x="169" y="137"/>
                </a:cxn>
                <a:cxn ang="0">
                  <a:pos x="166" y="116"/>
                </a:cxn>
                <a:cxn ang="0">
                  <a:pos x="168" y="106"/>
                </a:cxn>
                <a:cxn ang="0">
                  <a:pos x="156" y="108"/>
                </a:cxn>
                <a:cxn ang="0">
                  <a:pos x="157" y="123"/>
                </a:cxn>
                <a:cxn ang="0">
                  <a:pos x="158" y="144"/>
                </a:cxn>
                <a:cxn ang="0">
                  <a:pos x="162" y="170"/>
                </a:cxn>
                <a:cxn ang="0">
                  <a:pos x="164" y="194"/>
                </a:cxn>
                <a:cxn ang="0">
                  <a:pos x="166" y="219"/>
                </a:cxn>
                <a:cxn ang="0">
                  <a:pos x="169" y="238"/>
                </a:cxn>
                <a:cxn ang="0">
                  <a:pos x="172" y="249"/>
                </a:cxn>
                <a:cxn ang="0">
                  <a:pos x="166" y="247"/>
                </a:cxn>
                <a:cxn ang="0">
                  <a:pos x="153" y="245"/>
                </a:cxn>
                <a:cxn ang="0">
                  <a:pos x="135" y="241"/>
                </a:cxn>
                <a:cxn ang="0">
                  <a:pos x="115" y="238"/>
                </a:cxn>
                <a:cxn ang="0">
                  <a:pos x="93" y="233"/>
                </a:cxn>
                <a:cxn ang="0">
                  <a:pos x="75" y="228"/>
                </a:cxn>
                <a:cxn ang="0">
                  <a:pos x="61" y="225"/>
                </a:cxn>
                <a:cxn ang="0">
                  <a:pos x="55" y="224"/>
                </a:cxn>
                <a:cxn ang="0">
                  <a:pos x="53" y="219"/>
                </a:cxn>
                <a:cxn ang="0">
                  <a:pos x="47" y="207"/>
                </a:cxn>
                <a:cxn ang="0">
                  <a:pos x="39" y="189"/>
                </a:cxn>
                <a:cxn ang="0">
                  <a:pos x="32" y="164"/>
                </a:cxn>
                <a:cxn ang="0">
                  <a:pos x="24" y="132"/>
                </a:cxn>
                <a:cxn ang="0">
                  <a:pos x="19" y="99"/>
                </a:cxn>
                <a:cxn ang="0">
                  <a:pos x="17" y="60"/>
                </a:cxn>
                <a:cxn ang="0">
                  <a:pos x="19" y="19"/>
                </a:cxn>
                <a:cxn ang="0">
                  <a:pos x="5" y="0"/>
                </a:cxn>
              </a:cxnLst>
              <a:rect l="0" t="0" r="r" b="b"/>
              <a:pathLst>
                <a:path w="185" h="271">
                  <a:moveTo>
                    <a:pt x="5" y="0"/>
                  </a:moveTo>
                  <a:lnTo>
                    <a:pt x="4" y="2"/>
                  </a:lnTo>
                  <a:lnTo>
                    <a:pt x="3" y="6"/>
                  </a:lnTo>
                  <a:lnTo>
                    <a:pt x="2" y="14"/>
                  </a:lnTo>
                  <a:lnTo>
                    <a:pt x="2" y="26"/>
                  </a:lnTo>
                  <a:lnTo>
                    <a:pt x="0" y="39"/>
                  </a:lnTo>
                  <a:lnTo>
                    <a:pt x="0" y="54"/>
                  </a:lnTo>
                  <a:lnTo>
                    <a:pt x="0" y="71"/>
                  </a:lnTo>
                  <a:lnTo>
                    <a:pt x="2" y="89"/>
                  </a:lnTo>
                  <a:lnTo>
                    <a:pt x="2" y="107"/>
                  </a:lnTo>
                  <a:lnTo>
                    <a:pt x="5" y="128"/>
                  </a:lnTo>
                  <a:lnTo>
                    <a:pt x="9" y="148"/>
                  </a:lnTo>
                  <a:lnTo>
                    <a:pt x="14" y="168"/>
                  </a:lnTo>
                  <a:lnTo>
                    <a:pt x="20" y="185"/>
                  </a:lnTo>
                  <a:lnTo>
                    <a:pt x="28" y="204"/>
                  </a:lnTo>
                  <a:lnTo>
                    <a:pt x="38" y="221"/>
                  </a:lnTo>
                  <a:lnTo>
                    <a:pt x="51" y="238"/>
                  </a:lnTo>
                  <a:lnTo>
                    <a:pt x="185" y="271"/>
                  </a:lnTo>
                  <a:lnTo>
                    <a:pt x="184" y="269"/>
                  </a:lnTo>
                  <a:lnTo>
                    <a:pt x="183" y="264"/>
                  </a:lnTo>
                  <a:lnTo>
                    <a:pt x="182" y="256"/>
                  </a:lnTo>
                  <a:lnTo>
                    <a:pt x="182" y="247"/>
                  </a:lnTo>
                  <a:lnTo>
                    <a:pt x="179" y="235"/>
                  </a:lnTo>
                  <a:lnTo>
                    <a:pt x="178" y="222"/>
                  </a:lnTo>
                  <a:lnTo>
                    <a:pt x="176" y="208"/>
                  </a:lnTo>
                  <a:lnTo>
                    <a:pt x="175" y="194"/>
                  </a:lnTo>
                  <a:lnTo>
                    <a:pt x="172" y="178"/>
                  </a:lnTo>
                  <a:lnTo>
                    <a:pt x="171" y="164"/>
                  </a:lnTo>
                  <a:lnTo>
                    <a:pt x="169" y="150"/>
                  </a:lnTo>
                  <a:lnTo>
                    <a:pt x="169" y="137"/>
                  </a:lnTo>
                  <a:lnTo>
                    <a:pt x="168" y="125"/>
                  </a:lnTo>
                  <a:lnTo>
                    <a:pt x="166" y="116"/>
                  </a:lnTo>
                  <a:lnTo>
                    <a:pt x="166" y="109"/>
                  </a:lnTo>
                  <a:lnTo>
                    <a:pt x="168" y="106"/>
                  </a:lnTo>
                  <a:lnTo>
                    <a:pt x="156" y="103"/>
                  </a:lnTo>
                  <a:lnTo>
                    <a:pt x="156" y="108"/>
                  </a:lnTo>
                  <a:lnTo>
                    <a:pt x="156" y="114"/>
                  </a:lnTo>
                  <a:lnTo>
                    <a:pt x="157" y="123"/>
                  </a:lnTo>
                  <a:lnTo>
                    <a:pt x="157" y="132"/>
                  </a:lnTo>
                  <a:lnTo>
                    <a:pt x="158" y="144"/>
                  </a:lnTo>
                  <a:lnTo>
                    <a:pt x="159" y="156"/>
                  </a:lnTo>
                  <a:lnTo>
                    <a:pt x="162" y="170"/>
                  </a:lnTo>
                  <a:lnTo>
                    <a:pt x="162" y="182"/>
                  </a:lnTo>
                  <a:lnTo>
                    <a:pt x="164" y="194"/>
                  </a:lnTo>
                  <a:lnTo>
                    <a:pt x="164" y="206"/>
                  </a:lnTo>
                  <a:lnTo>
                    <a:pt x="166" y="219"/>
                  </a:lnTo>
                  <a:lnTo>
                    <a:pt x="168" y="228"/>
                  </a:lnTo>
                  <a:lnTo>
                    <a:pt x="169" y="238"/>
                  </a:lnTo>
                  <a:lnTo>
                    <a:pt x="170" y="243"/>
                  </a:lnTo>
                  <a:lnTo>
                    <a:pt x="172" y="249"/>
                  </a:lnTo>
                  <a:lnTo>
                    <a:pt x="170" y="248"/>
                  </a:lnTo>
                  <a:lnTo>
                    <a:pt x="166" y="247"/>
                  </a:lnTo>
                  <a:lnTo>
                    <a:pt x="161" y="246"/>
                  </a:lnTo>
                  <a:lnTo>
                    <a:pt x="153" y="245"/>
                  </a:lnTo>
                  <a:lnTo>
                    <a:pt x="144" y="242"/>
                  </a:lnTo>
                  <a:lnTo>
                    <a:pt x="135" y="241"/>
                  </a:lnTo>
                  <a:lnTo>
                    <a:pt x="124" y="239"/>
                  </a:lnTo>
                  <a:lnTo>
                    <a:pt x="115" y="238"/>
                  </a:lnTo>
                  <a:lnTo>
                    <a:pt x="103" y="234"/>
                  </a:lnTo>
                  <a:lnTo>
                    <a:pt x="93" y="233"/>
                  </a:lnTo>
                  <a:lnTo>
                    <a:pt x="83" y="229"/>
                  </a:lnTo>
                  <a:lnTo>
                    <a:pt x="75" y="228"/>
                  </a:lnTo>
                  <a:lnTo>
                    <a:pt x="67" y="226"/>
                  </a:lnTo>
                  <a:lnTo>
                    <a:pt x="61" y="225"/>
                  </a:lnTo>
                  <a:lnTo>
                    <a:pt x="56" y="224"/>
                  </a:lnTo>
                  <a:lnTo>
                    <a:pt x="55" y="224"/>
                  </a:lnTo>
                  <a:lnTo>
                    <a:pt x="54" y="221"/>
                  </a:lnTo>
                  <a:lnTo>
                    <a:pt x="53" y="219"/>
                  </a:lnTo>
                  <a:lnTo>
                    <a:pt x="49" y="213"/>
                  </a:lnTo>
                  <a:lnTo>
                    <a:pt x="47" y="207"/>
                  </a:lnTo>
                  <a:lnTo>
                    <a:pt x="42" y="198"/>
                  </a:lnTo>
                  <a:lnTo>
                    <a:pt x="39" y="189"/>
                  </a:lnTo>
                  <a:lnTo>
                    <a:pt x="35" y="177"/>
                  </a:lnTo>
                  <a:lnTo>
                    <a:pt x="32" y="164"/>
                  </a:lnTo>
                  <a:lnTo>
                    <a:pt x="27" y="149"/>
                  </a:lnTo>
                  <a:lnTo>
                    <a:pt x="24" y="132"/>
                  </a:lnTo>
                  <a:lnTo>
                    <a:pt x="20" y="115"/>
                  </a:lnTo>
                  <a:lnTo>
                    <a:pt x="19" y="99"/>
                  </a:lnTo>
                  <a:lnTo>
                    <a:pt x="17" y="79"/>
                  </a:lnTo>
                  <a:lnTo>
                    <a:pt x="17" y="60"/>
                  </a:lnTo>
                  <a:lnTo>
                    <a:pt x="17" y="39"/>
                  </a:lnTo>
                  <a:lnTo>
                    <a:pt x="19" y="19"/>
                  </a:lnTo>
                  <a:lnTo>
                    <a:pt x="5" y="0"/>
                  </a:lnTo>
                  <a:lnTo>
                    <a:pt x="5" y="0"/>
                  </a:lnTo>
                  <a:close/>
                </a:path>
              </a:pathLst>
            </a:custGeom>
            <a:solidFill>
              <a:srgbClr val="1A1A1A"/>
            </a:solidFill>
            <a:ln w="9525">
              <a:noFill/>
              <a:round/>
            </a:ln>
          </p:spPr>
          <p:txBody>
            <a:bodyPr/>
            <a:lstStyle/>
            <a:p>
              <a:endParaRPr lang="en-US"/>
            </a:p>
          </p:txBody>
        </p:sp>
        <p:sp>
          <p:nvSpPr>
            <p:cNvPr id="356545" name="Freeform 193"/>
            <p:cNvSpPr/>
            <p:nvPr/>
          </p:nvSpPr>
          <p:spPr bwMode="auto">
            <a:xfrm>
              <a:off x="5153" y="3703"/>
              <a:ext cx="49" cy="150"/>
            </a:xfrm>
            <a:custGeom>
              <a:avLst/>
              <a:gdLst/>
              <a:ahLst/>
              <a:cxnLst>
                <a:cxn ang="0">
                  <a:pos x="55" y="0"/>
                </a:cxn>
                <a:cxn ang="0">
                  <a:pos x="55" y="1"/>
                </a:cxn>
                <a:cxn ang="0">
                  <a:pos x="55" y="8"/>
                </a:cxn>
                <a:cxn ang="0">
                  <a:pos x="55" y="19"/>
                </a:cxn>
                <a:cxn ang="0">
                  <a:pos x="56" y="33"/>
                </a:cxn>
                <a:cxn ang="0">
                  <a:pos x="56" y="48"/>
                </a:cxn>
                <a:cxn ang="0">
                  <a:pos x="57" y="68"/>
                </a:cxn>
                <a:cxn ang="0">
                  <a:pos x="58" y="88"/>
                </a:cxn>
                <a:cxn ang="0">
                  <a:pos x="62" y="112"/>
                </a:cxn>
                <a:cxn ang="0">
                  <a:pos x="64" y="136"/>
                </a:cxn>
                <a:cxn ang="0">
                  <a:pos x="66" y="160"/>
                </a:cxn>
                <a:cxn ang="0">
                  <a:pos x="70" y="185"/>
                </a:cxn>
                <a:cxn ang="0">
                  <a:pos x="75" y="210"/>
                </a:cxn>
                <a:cxn ang="0">
                  <a:pos x="78" y="234"/>
                </a:cxn>
                <a:cxn ang="0">
                  <a:pos x="84" y="257"/>
                </a:cxn>
                <a:cxn ang="0">
                  <a:pos x="91" y="277"/>
                </a:cxn>
                <a:cxn ang="0">
                  <a:pos x="98" y="298"/>
                </a:cxn>
                <a:cxn ang="0">
                  <a:pos x="94" y="298"/>
                </a:cxn>
                <a:cxn ang="0">
                  <a:pos x="85" y="298"/>
                </a:cxn>
                <a:cxn ang="0">
                  <a:pos x="78" y="298"/>
                </a:cxn>
                <a:cxn ang="0">
                  <a:pos x="72" y="298"/>
                </a:cxn>
                <a:cxn ang="0">
                  <a:pos x="65" y="298"/>
                </a:cxn>
                <a:cxn ang="0">
                  <a:pos x="58" y="299"/>
                </a:cxn>
                <a:cxn ang="0">
                  <a:pos x="49" y="298"/>
                </a:cxn>
                <a:cxn ang="0">
                  <a:pos x="42" y="298"/>
                </a:cxn>
                <a:cxn ang="0">
                  <a:pos x="32" y="298"/>
                </a:cxn>
                <a:cxn ang="0">
                  <a:pos x="25" y="298"/>
                </a:cxn>
                <a:cxn ang="0">
                  <a:pos x="17" y="297"/>
                </a:cxn>
                <a:cxn ang="0">
                  <a:pos x="10" y="297"/>
                </a:cxn>
                <a:cxn ang="0">
                  <a:pos x="3" y="296"/>
                </a:cxn>
                <a:cxn ang="0">
                  <a:pos x="0" y="296"/>
                </a:cxn>
                <a:cxn ang="0">
                  <a:pos x="0" y="284"/>
                </a:cxn>
                <a:cxn ang="0">
                  <a:pos x="83" y="291"/>
                </a:cxn>
                <a:cxn ang="0">
                  <a:pos x="82" y="289"/>
                </a:cxn>
                <a:cxn ang="0">
                  <a:pos x="80" y="283"/>
                </a:cxn>
                <a:cxn ang="0">
                  <a:pos x="77" y="272"/>
                </a:cxn>
                <a:cxn ang="0">
                  <a:pos x="75" y="262"/>
                </a:cxn>
                <a:cxn ang="0">
                  <a:pos x="70" y="247"/>
                </a:cxn>
                <a:cxn ang="0">
                  <a:pos x="66" y="229"/>
                </a:cxn>
                <a:cxn ang="0">
                  <a:pos x="63" y="210"/>
                </a:cxn>
                <a:cxn ang="0">
                  <a:pos x="59" y="190"/>
                </a:cxn>
                <a:cxn ang="0">
                  <a:pos x="56" y="168"/>
                </a:cxn>
                <a:cxn ang="0">
                  <a:pos x="52" y="146"/>
                </a:cxn>
                <a:cxn ang="0">
                  <a:pos x="49" y="123"/>
                </a:cxn>
                <a:cxn ang="0">
                  <a:pos x="46" y="99"/>
                </a:cxn>
                <a:cxn ang="0">
                  <a:pos x="44" y="76"/>
                </a:cxn>
                <a:cxn ang="0">
                  <a:pos x="44" y="54"/>
                </a:cxn>
                <a:cxn ang="0">
                  <a:pos x="44" y="33"/>
                </a:cxn>
                <a:cxn ang="0">
                  <a:pos x="48" y="13"/>
                </a:cxn>
                <a:cxn ang="0">
                  <a:pos x="55" y="0"/>
                </a:cxn>
                <a:cxn ang="0">
                  <a:pos x="55" y="0"/>
                </a:cxn>
              </a:cxnLst>
              <a:rect l="0" t="0" r="r" b="b"/>
              <a:pathLst>
                <a:path w="98" h="299">
                  <a:moveTo>
                    <a:pt x="55" y="0"/>
                  </a:moveTo>
                  <a:lnTo>
                    <a:pt x="55" y="1"/>
                  </a:lnTo>
                  <a:lnTo>
                    <a:pt x="55" y="8"/>
                  </a:lnTo>
                  <a:lnTo>
                    <a:pt x="55" y="19"/>
                  </a:lnTo>
                  <a:lnTo>
                    <a:pt x="56" y="33"/>
                  </a:lnTo>
                  <a:lnTo>
                    <a:pt x="56" y="48"/>
                  </a:lnTo>
                  <a:lnTo>
                    <a:pt x="57" y="68"/>
                  </a:lnTo>
                  <a:lnTo>
                    <a:pt x="58" y="88"/>
                  </a:lnTo>
                  <a:lnTo>
                    <a:pt x="62" y="112"/>
                  </a:lnTo>
                  <a:lnTo>
                    <a:pt x="64" y="136"/>
                  </a:lnTo>
                  <a:lnTo>
                    <a:pt x="66" y="160"/>
                  </a:lnTo>
                  <a:lnTo>
                    <a:pt x="70" y="185"/>
                  </a:lnTo>
                  <a:lnTo>
                    <a:pt x="75" y="210"/>
                  </a:lnTo>
                  <a:lnTo>
                    <a:pt x="78" y="234"/>
                  </a:lnTo>
                  <a:lnTo>
                    <a:pt x="84" y="257"/>
                  </a:lnTo>
                  <a:lnTo>
                    <a:pt x="91" y="277"/>
                  </a:lnTo>
                  <a:lnTo>
                    <a:pt x="98" y="298"/>
                  </a:lnTo>
                  <a:lnTo>
                    <a:pt x="94" y="298"/>
                  </a:lnTo>
                  <a:lnTo>
                    <a:pt x="85" y="298"/>
                  </a:lnTo>
                  <a:lnTo>
                    <a:pt x="78" y="298"/>
                  </a:lnTo>
                  <a:lnTo>
                    <a:pt x="72" y="298"/>
                  </a:lnTo>
                  <a:lnTo>
                    <a:pt x="65" y="298"/>
                  </a:lnTo>
                  <a:lnTo>
                    <a:pt x="58" y="299"/>
                  </a:lnTo>
                  <a:lnTo>
                    <a:pt x="49" y="298"/>
                  </a:lnTo>
                  <a:lnTo>
                    <a:pt x="42" y="298"/>
                  </a:lnTo>
                  <a:lnTo>
                    <a:pt x="32" y="298"/>
                  </a:lnTo>
                  <a:lnTo>
                    <a:pt x="25" y="298"/>
                  </a:lnTo>
                  <a:lnTo>
                    <a:pt x="17" y="297"/>
                  </a:lnTo>
                  <a:lnTo>
                    <a:pt x="10" y="297"/>
                  </a:lnTo>
                  <a:lnTo>
                    <a:pt x="3" y="296"/>
                  </a:lnTo>
                  <a:lnTo>
                    <a:pt x="0" y="296"/>
                  </a:lnTo>
                  <a:lnTo>
                    <a:pt x="0" y="284"/>
                  </a:lnTo>
                  <a:lnTo>
                    <a:pt x="83" y="291"/>
                  </a:lnTo>
                  <a:lnTo>
                    <a:pt x="82" y="289"/>
                  </a:lnTo>
                  <a:lnTo>
                    <a:pt x="80" y="283"/>
                  </a:lnTo>
                  <a:lnTo>
                    <a:pt x="77" y="272"/>
                  </a:lnTo>
                  <a:lnTo>
                    <a:pt x="75" y="262"/>
                  </a:lnTo>
                  <a:lnTo>
                    <a:pt x="70" y="247"/>
                  </a:lnTo>
                  <a:lnTo>
                    <a:pt x="66" y="229"/>
                  </a:lnTo>
                  <a:lnTo>
                    <a:pt x="63" y="210"/>
                  </a:lnTo>
                  <a:lnTo>
                    <a:pt x="59" y="190"/>
                  </a:lnTo>
                  <a:lnTo>
                    <a:pt x="56" y="168"/>
                  </a:lnTo>
                  <a:lnTo>
                    <a:pt x="52" y="146"/>
                  </a:lnTo>
                  <a:lnTo>
                    <a:pt x="49" y="123"/>
                  </a:lnTo>
                  <a:lnTo>
                    <a:pt x="46" y="99"/>
                  </a:lnTo>
                  <a:lnTo>
                    <a:pt x="44" y="76"/>
                  </a:lnTo>
                  <a:lnTo>
                    <a:pt x="44" y="54"/>
                  </a:lnTo>
                  <a:lnTo>
                    <a:pt x="44" y="33"/>
                  </a:lnTo>
                  <a:lnTo>
                    <a:pt x="48" y="13"/>
                  </a:lnTo>
                  <a:lnTo>
                    <a:pt x="55" y="0"/>
                  </a:lnTo>
                  <a:lnTo>
                    <a:pt x="55" y="0"/>
                  </a:lnTo>
                  <a:close/>
                </a:path>
              </a:pathLst>
            </a:custGeom>
            <a:solidFill>
              <a:srgbClr val="1A1A1A"/>
            </a:solidFill>
            <a:ln w="9525">
              <a:noFill/>
              <a:round/>
            </a:ln>
          </p:spPr>
          <p:txBody>
            <a:bodyPr/>
            <a:lstStyle/>
            <a:p>
              <a:endParaRPr lang="en-US"/>
            </a:p>
          </p:txBody>
        </p:sp>
        <p:sp>
          <p:nvSpPr>
            <p:cNvPr id="356546" name="Freeform 194"/>
            <p:cNvSpPr/>
            <p:nvPr/>
          </p:nvSpPr>
          <p:spPr bwMode="auto">
            <a:xfrm>
              <a:off x="5178" y="3691"/>
              <a:ext cx="22" cy="75"/>
            </a:xfrm>
            <a:custGeom>
              <a:avLst/>
              <a:gdLst/>
              <a:ahLst/>
              <a:cxnLst>
                <a:cxn ang="0">
                  <a:pos x="43" y="0"/>
                </a:cxn>
                <a:cxn ang="0">
                  <a:pos x="42" y="0"/>
                </a:cxn>
                <a:cxn ang="0">
                  <a:pos x="41" y="4"/>
                </a:cxn>
                <a:cxn ang="0">
                  <a:pos x="39" y="10"/>
                </a:cxn>
                <a:cxn ang="0">
                  <a:pos x="37" y="18"/>
                </a:cxn>
                <a:cxn ang="0">
                  <a:pos x="34" y="27"/>
                </a:cxn>
                <a:cxn ang="0">
                  <a:pos x="30" y="37"/>
                </a:cxn>
                <a:cxn ang="0">
                  <a:pos x="27" y="49"/>
                </a:cxn>
                <a:cxn ang="0">
                  <a:pos x="25" y="62"/>
                </a:cxn>
                <a:cxn ang="0">
                  <a:pos x="21" y="73"/>
                </a:cxn>
                <a:cxn ang="0">
                  <a:pos x="18" y="86"/>
                </a:cxn>
                <a:cxn ang="0">
                  <a:pos x="14" y="98"/>
                </a:cxn>
                <a:cxn ang="0">
                  <a:pos x="10" y="111"/>
                </a:cxn>
                <a:cxn ang="0">
                  <a:pos x="7" y="121"/>
                </a:cxn>
                <a:cxn ang="0">
                  <a:pos x="6" y="132"/>
                </a:cxn>
                <a:cxn ang="0">
                  <a:pos x="5" y="140"/>
                </a:cxn>
                <a:cxn ang="0">
                  <a:pos x="5" y="148"/>
                </a:cxn>
                <a:cxn ang="0">
                  <a:pos x="0" y="134"/>
                </a:cxn>
                <a:cxn ang="0">
                  <a:pos x="2" y="93"/>
                </a:cxn>
                <a:cxn ang="0">
                  <a:pos x="2" y="88"/>
                </a:cxn>
                <a:cxn ang="0">
                  <a:pos x="6" y="79"/>
                </a:cxn>
                <a:cxn ang="0">
                  <a:pos x="7" y="72"/>
                </a:cxn>
                <a:cxn ang="0">
                  <a:pos x="9" y="65"/>
                </a:cxn>
                <a:cxn ang="0">
                  <a:pos x="10" y="57"/>
                </a:cxn>
                <a:cxn ang="0">
                  <a:pos x="14" y="50"/>
                </a:cxn>
                <a:cxn ang="0">
                  <a:pos x="16" y="41"/>
                </a:cxn>
                <a:cxn ang="0">
                  <a:pos x="19" y="32"/>
                </a:cxn>
                <a:cxn ang="0">
                  <a:pos x="21" y="24"/>
                </a:cxn>
                <a:cxn ang="0">
                  <a:pos x="25" y="17"/>
                </a:cxn>
                <a:cxn ang="0">
                  <a:pos x="28" y="6"/>
                </a:cxn>
                <a:cxn ang="0">
                  <a:pos x="33" y="0"/>
                </a:cxn>
                <a:cxn ang="0">
                  <a:pos x="43" y="0"/>
                </a:cxn>
                <a:cxn ang="0">
                  <a:pos x="43" y="0"/>
                </a:cxn>
              </a:cxnLst>
              <a:rect l="0" t="0" r="r" b="b"/>
              <a:pathLst>
                <a:path w="43" h="148">
                  <a:moveTo>
                    <a:pt x="43" y="0"/>
                  </a:moveTo>
                  <a:lnTo>
                    <a:pt x="42" y="0"/>
                  </a:lnTo>
                  <a:lnTo>
                    <a:pt x="41" y="4"/>
                  </a:lnTo>
                  <a:lnTo>
                    <a:pt x="39" y="10"/>
                  </a:lnTo>
                  <a:lnTo>
                    <a:pt x="37" y="18"/>
                  </a:lnTo>
                  <a:lnTo>
                    <a:pt x="34" y="27"/>
                  </a:lnTo>
                  <a:lnTo>
                    <a:pt x="30" y="37"/>
                  </a:lnTo>
                  <a:lnTo>
                    <a:pt x="27" y="49"/>
                  </a:lnTo>
                  <a:lnTo>
                    <a:pt x="25" y="62"/>
                  </a:lnTo>
                  <a:lnTo>
                    <a:pt x="21" y="73"/>
                  </a:lnTo>
                  <a:lnTo>
                    <a:pt x="18" y="86"/>
                  </a:lnTo>
                  <a:lnTo>
                    <a:pt x="14" y="98"/>
                  </a:lnTo>
                  <a:lnTo>
                    <a:pt x="10" y="111"/>
                  </a:lnTo>
                  <a:lnTo>
                    <a:pt x="7" y="121"/>
                  </a:lnTo>
                  <a:lnTo>
                    <a:pt x="6" y="132"/>
                  </a:lnTo>
                  <a:lnTo>
                    <a:pt x="5" y="140"/>
                  </a:lnTo>
                  <a:lnTo>
                    <a:pt x="5" y="148"/>
                  </a:lnTo>
                  <a:lnTo>
                    <a:pt x="0" y="134"/>
                  </a:lnTo>
                  <a:lnTo>
                    <a:pt x="2" y="93"/>
                  </a:lnTo>
                  <a:lnTo>
                    <a:pt x="2" y="88"/>
                  </a:lnTo>
                  <a:lnTo>
                    <a:pt x="6" y="79"/>
                  </a:lnTo>
                  <a:lnTo>
                    <a:pt x="7" y="72"/>
                  </a:lnTo>
                  <a:lnTo>
                    <a:pt x="9" y="65"/>
                  </a:lnTo>
                  <a:lnTo>
                    <a:pt x="10" y="57"/>
                  </a:lnTo>
                  <a:lnTo>
                    <a:pt x="14" y="50"/>
                  </a:lnTo>
                  <a:lnTo>
                    <a:pt x="16" y="41"/>
                  </a:lnTo>
                  <a:lnTo>
                    <a:pt x="19" y="32"/>
                  </a:lnTo>
                  <a:lnTo>
                    <a:pt x="21" y="24"/>
                  </a:lnTo>
                  <a:lnTo>
                    <a:pt x="25" y="17"/>
                  </a:lnTo>
                  <a:lnTo>
                    <a:pt x="28" y="6"/>
                  </a:lnTo>
                  <a:lnTo>
                    <a:pt x="33" y="0"/>
                  </a:lnTo>
                  <a:lnTo>
                    <a:pt x="43" y="0"/>
                  </a:lnTo>
                  <a:lnTo>
                    <a:pt x="43" y="0"/>
                  </a:lnTo>
                  <a:close/>
                </a:path>
              </a:pathLst>
            </a:custGeom>
            <a:solidFill>
              <a:srgbClr val="1A1A1A"/>
            </a:solidFill>
            <a:ln w="9525">
              <a:noFill/>
              <a:round/>
            </a:ln>
          </p:spPr>
          <p:txBody>
            <a:bodyPr/>
            <a:lstStyle/>
            <a:p>
              <a:endParaRPr lang="en-US"/>
            </a:p>
          </p:txBody>
        </p:sp>
        <p:sp>
          <p:nvSpPr>
            <p:cNvPr id="356547" name="Freeform 195"/>
            <p:cNvSpPr/>
            <p:nvPr/>
          </p:nvSpPr>
          <p:spPr bwMode="auto">
            <a:xfrm>
              <a:off x="5270" y="3684"/>
              <a:ext cx="32" cy="17"/>
            </a:xfrm>
            <a:custGeom>
              <a:avLst/>
              <a:gdLst/>
              <a:ahLst/>
              <a:cxnLst>
                <a:cxn ang="0">
                  <a:pos x="0" y="15"/>
                </a:cxn>
                <a:cxn ang="0">
                  <a:pos x="37" y="0"/>
                </a:cxn>
                <a:cxn ang="0">
                  <a:pos x="48" y="5"/>
                </a:cxn>
                <a:cxn ang="0">
                  <a:pos x="65" y="24"/>
                </a:cxn>
                <a:cxn ang="0">
                  <a:pos x="32" y="33"/>
                </a:cxn>
                <a:cxn ang="0">
                  <a:pos x="7" y="29"/>
                </a:cxn>
                <a:cxn ang="0">
                  <a:pos x="0" y="15"/>
                </a:cxn>
                <a:cxn ang="0">
                  <a:pos x="0" y="15"/>
                </a:cxn>
              </a:cxnLst>
              <a:rect l="0" t="0" r="r" b="b"/>
              <a:pathLst>
                <a:path w="65" h="33">
                  <a:moveTo>
                    <a:pt x="0" y="15"/>
                  </a:moveTo>
                  <a:lnTo>
                    <a:pt x="37" y="0"/>
                  </a:lnTo>
                  <a:lnTo>
                    <a:pt x="48" y="5"/>
                  </a:lnTo>
                  <a:lnTo>
                    <a:pt x="65" y="24"/>
                  </a:lnTo>
                  <a:lnTo>
                    <a:pt x="32" y="33"/>
                  </a:lnTo>
                  <a:lnTo>
                    <a:pt x="7" y="29"/>
                  </a:lnTo>
                  <a:lnTo>
                    <a:pt x="0" y="15"/>
                  </a:lnTo>
                  <a:lnTo>
                    <a:pt x="0" y="15"/>
                  </a:lnTo>
                  <a:close/>
                </a:path>
              </a:pathLst>
            </a:custGeom>
            <a:solidFill>
              <a:srgbClr val="FF6600"/>
            </a:solidFill>
            <a:ln w="9525">
              <a:noFill/>
              <a:round/>
            </a:ln>
          </p:spPr>
          <p:txBody>
            <a:bodyPr/>
            <a:lstStyle/>
            <a:p>
              <a:endParaRPr lang="en-US"/>
            </a:p>
          </p:txBody>
        </p:sp>
        <p:sp>
          <p:nvSpPr>
            <p:cNvPr id="356548" name="Freeform 196"/>
            <p:cNvSpPr/>
            <p:nvPr/>
          </p:nvSpPr>
          <p:spPr bwMode="auto">
            <a:xfrm>
              <a:off x="5142" y="3605"/>
              <a:ext cx="132" cy="106"/>
            </a:xfrm>
            <a:custGeom>
              <a:avLst/>
              <a:gdLst/>
              <a:ahLst/>
              <a:cxnLst>
                <a:cxn ang="0">
                  <a:pos x="82" y="0"/>
                </a:cxn>
                <a:cxn ang="0">
                  <a:pos x="121" y="12"/>
                </a:cxn>
                <a:cxn ang="0">
                  <a:pos x="178" y="89"/>
                </a:cxn>
                <a:cxn ang="0">
                  <a:pos x="210" y="139"/>
                </a:cxn>
                <a:cxn ang="0">
                  <a:pos x="255" y="166"/>
                </a:cxn>
                <a:cxn ang="0">
                  <a:pos x="265" y="194"/>
                </a:cxn>
                <a:cxn ang="0">
                  <a:pos x="203" y="211"/>
                </a:cxn>
                <a:cxn ang="0">
                  <a:pos x="92" y="187"/>
                </a:cxn>
                <a:cxn ang="0">
                  <a:pos x="0" y="105"/>
                </a:cxn>
                <a:cxn ang="0">
                  <a:pos x="23" y="26"/>
                </a:cxn>
                <a:cxn ang="0">
                  <a:pos x="82" y="0"/>
                </a:cxn>
                <a:cxn ang="0">
                  <a:pos x="82" y="0"/>
                </a:cxn>
              </a:cxnLst>
              <a:rect l="0" t="0" r="r" b="b"/>
              <a:pathLst>
                <a:path w="265" h="211">
                  <a:moveTo>
                    <a:pt x="82" y="0"/>
                  </a:moveTo>
                  <a:lnTo>
                    <a:pt x="121" y="12"/>
                  </a:lnTo>
                  <a:lnTo>
                    <a:pt x="178" y="89"/>
                  </a:lnTo>
                  <a:lnTo>
                    <a:pt x="210" y="139"/>
                  </a:lnTo>
                  <a:lnTo>
                    <a:pt x="255" y="166"/>
                  </a:lnTo>
                  <a:lnTo>
                    <a:pt x="265" y="194"/>
                  </a:lnTo>
                  <a:lnTo>
                    <a:pt x="203" y="211"/>
                  </a:lnTo>
                  <a:lnTo>
                    <a:pt x="92" y="187"/>
                  </a:lnTo>
                  <a:lnTo>
                    <a:pt x="0" y="105"/>
                  </a:lnTo>
                  <a:lnTo>
                    <a:pt x="23" y="26"/>
                  </a:lnTo>
                  <a:lnTo>
                    <a:pt x="82" y="0"/>
                  </a:lnTo>
                  <a:lnTo>
                    <a:pt x="82" y="0"/>
                  </a:lnTo>
                  <a:close/>
                </a:path>
              </a:pathLst>
            </a:custGeom>
            <a:solidFill>
              <a:srgbClr val="FFB300"/>
            </a:solidFill>
            <a:ln w="9525">
              <a:noFill/>
              <a:round/>
            </a:ln>
          </p:spPr>
          <p:txBody>
            <a:bodyPr/>
            <a:lstStyle/>
            <a:p>
              <a:endParaRPr lang="en-US"/>
            </a:p>
          </p:txBody>
        </p:sp>
        <p:sp>
          <p:nvSpPr>
            <p:cNvPr id="356549" name="Freeform 197"/>
            <p:cNvSpPr/>
            <p:nvPr/>
          </p:nvSpPr>
          <p:spPr bwMode="auto">
            <a:xfrm>
              <a:off x="5152" y="3603"/>
              <a:ext cx="127" cy="102"/>
            </a:xfrm>
            <a:custGeom>
              <a:avLst/>
              <a:gdLst/>
              <a:ahLst/>
              <a:cxnLst>
                <a:cxn ang="0">
                  <a:pos x="90" y="13"/>
                </a:cxn>
                <a:cxn ang="0">
                  <a:pos x="60" y="21"/>
                </a:cxn>
                <a:cxn ang="0">
                  <a:pos x="24" y="36"/>
                </a:cxn>
                <a:cxn ang="0">
                  <a:pos x="33" y="39"/>
                </a:cxn>
                <a:cxn ang="0">
                  <a:pos x="61" y="27"/>
                </a:cxn>
                <a:cxn ang="0">
                  <a:pos x="48" y="39"/>
                </a:cxn>
                <a:cxn ang="0">
                  <a:pos x="20" y="60"/>
                </a:cxn>
                <a:cxn ang="0">
                  <a:pos x="33" y="59"/>
                </a:cxn>
                <a:cxn ang="0">
                  <a:pos x="62" y="45"/>
                </a:cxn>
                <a:cxn ang="0">
                  <a:pos x="52" y="56"/>
                </a:cxn>
                <a:cxn ang="0">
                  <a:pos x="24" y="81"/>
                </a:cxn>
                <a:cxn ang="0">
                  <a:pos x="41" y="76"/>
                </a:cxn>
                <a:cxn ang="0">
                  <a:pos x="63" y="69"/>
                </a:cxn>
                <a:cxn ang="0">
                  <a:pos x="48" y="84"/>
                </a:cxn>
                <a:cxn ang="0">
                  <a:pos x="32" y="101"/>
                </a:cxn>
                <a:cxn ang="0">
                  <a:pos x="50" y="94"/>
                </a:cxn>
                <a:cxn ang="0">
                  <a:pos x="73" y="87"/>
                </a:cxn>
                <a:cxn ang="0">
                  <a:pos x="55" y="102"/>
                </a:cxn>
                <a:cxn ang="0">
                  <a:pos x="47" y="113"/>
                </a:cxn>
                <a:cxn ang="0">
                  <a:pos x="73" y="98"/>
                </a:cxn>
                <a:cxn ang="0">
                  <a:pos x="69" y="113"/>
                </a:cxn>
                <a:cxn ang="0">
                  <a:pos x="70" y="122"/>
                </a:cxn>
                <a:cxn ang="0">
                  <a:pos x="79" y="129"/>
                </a:cxn>
                <a:cxn ang="0">
                  <a:pos x="72" y="143"/>
                </a:cxn>
                <a:cxn ang="0">
                  <a:pos x="97" y="130"/>
                </a:cxn>
                <a:cxn ang="0">
                  <a:pos x="97" y="144"/>
                </a:cxn>
                <a:cxn ang="0">
                  <a:pos x="94" y="151"/>
                </a:cxn>
                <a:cxn ang="0">
                  <a:pos x="117" y="142"/>
                </a:cxn>
                <a:cxn ang="0">
                  <a:pos x="102" y="161"/>
                </a:cxn>
                <a:cxn ang="0">
                  <a:pos x="125" y="151"/>
                </a:cxn>
                <a:cxn ang="0">
                  <a:pos x="117" y="170"/>
                </a:cxn>
                <a:cxn ang="0">
                  <a:pos x="138" y="160"/>
                </a:cxn>
                <a:cxn ang="0">
                  <a:pos x="149" y="161"/>
                </a:cxn>
                <a:cxn ang="0">
                  <a:pos x="136" y="179"/>
                </a:cxn>
                <a:cxn ang="0">
                  <a:pos x="159" y="168"/>
                </a:cxn>
                <a:cxn ang="0">
                  <a:pos x="152" y="184"/>
                </a:cxn>
                <a:cxn ang="0">
                  <a:pos x="173" y="173"/>
                </a:cxn>
                <a:cxn ang="0">
                  <a:pos x="167" y="188"/>
                </a:cxn>
                <a:cxn ang="0">
                  <a:pos x="190" y="177"/>
                </a:cxn>
                <a:cxn ang="0">
                  <a:pos x="184" y="188"/>
                </a:cxn>
                <a:cxn ang="0">
                  <a:pos x="201" y="182"/>
                </a:cxn>
                <a:cxn ang="0">
                  <a:pos x="195" y="192"/>
                </a:cxn>
                <a:cxn ang="0">
                  <a:pos x="212" y="184"/>
                </a:cxn>
                <a:cxn ang="0">
                  <a:pos x="211" y="191"/>
                </a:cxn>
                <a:cxn ang="0">
                  <a:pos x="228" y="182"/>
                </a:cxn>
                <a:cxn ang="0">
                  <a:pos x="221" y="189"/>
                </a:cxn>
                <a:cxn ang="0">
                  <a:pos x="235" y="185"/>
                </a:cxn>
                <a:cxn ang="0">
                  <a:pos x="242" y="182"/>
                </a:cxn>
                <a:cxn ang="0">
                  <a:pos x="247" y="189"/>
                </a:cxn>
                <a:cxn ang="0">
                  <a:pos x="255" y="192"/>
                </a:cxn>
                <a:cxn ang="0">
                  <a:pos x="27" y="144"/>
                </a:cxn>
                <a:cxn ang="0">
                  <a:pos x="70" y="0"/>
                </a:cxn>
              </a:cxnLst>
              <a:rect l="0" t="0" r="r" b="b"/>
              <a:pathLst>
                <a:path w="255" h="206">
                  <a:moveTo>
                    <a:pt x="80" y="3"/>
                  </a:moveTo>
                  <a:lnTo>
                    <a:pt x="82" y="4"/>
                  </a:lnTo>
                  <a:lnTo>
                    <a:pt x="88" y="8"/>
                  </a:lnTo>
                  <a:lnTo>
                    <a:pt x="90" y="13"/>
                  </a:lnTo>
                  <a:lnTo>
                    <a:pt x="87" y="17"/>
                  </a:lnTo>
                  <a:lnTo>
                    <a:pt x="80" y="17"/>
                  </a:lnTo>
                  <a:lnTo>
                    <a:pt x="72" y="19"/>
                  </a:lnTo>
                  <a:lnTo>
                    <a:pt x="60" y="21"/>
                  </a:lnTo>
                  <a:lnTo>
                    <a:pt x="49" y="25"/>
                  </a:lnTo>
                  <a:lnTo>
                    <a:pt x="39" y="28"/>
                  </a:lnTo>
                  <a:lnTo>
                    <a:pt x="31" y="32"/>
                  </a:lnTo>
                  <a:lnTo>
                    <a:pt x="24" y="36"/>
                  </a:lnTo>
                  <a:lnTo>
                    <a:pt x="22" y="41"/>
                  </a:lnTo>
                  <a:lnTo>
                    <a:pt x="22" y="42"/>
                  </a:lnTo>
                  <a:lnTo>
                    <a:pt x="27" y="42"/>
                  </a:lnTo>
                  <a:lnTo>
                    <a:pt x="33" y="39"/>
                  </a:lnTo>
                  <a:lnTo>
                    <a:pt x="41" y="36"/>
                  </a:lnTo>
                  <a:lnTo>
                    <a:pt x="48" y="32"/>
                  </a:lnTo>
                  <a:lnTo>
                    <a:pt x="55" y="28"/>
                  </a:lnTo>
                  <a:lnTo>
                    <a:pt x="61" y="27"/>
                  </a:lnTo>
                  <a:lnTo>
                    <a:pt x="63" y="28"/>
                  </a:lnTo>
                  <a:lnTo>
                    <a:pt x="61" y="31"/>
                  </a:lnTo>
                  <a:lnTo>
                    <a:pt x="55" y="34"/>
                  </a:lnTo>
                  <a:lnTo>
                    <a:pt x="48" y="39"/>
                  </a:lnTo>
                  <a:lnTo>
                    <a:pt x="40" y="46"/>
                  </a:lnTo>
                  <a:lnTo>
                    <a:pt x="32" y="50"/>
                  </a:lnTo>
                  <a:lnTo>
                    <a:pt x="25" y="56"/>
                  </a:lnTo>
                  <a:lnTo>
                    <a:pt x="20" y="60"/>
                  </a:lnTo>
                  <a:lnTo>
                    <a:pt x="20" y="64"/>
                  </a:lnTo>
                  <a:lnTo>
                    <a:pt x="21" y="64"/>
                  </a:lnTo>
                  <a:lnTo>
                    <a:pt x="26" y="62"/>
                  </a:lnTo>
                  <a:lnTo>
                    <a:pt x="33" y="59"/>
                  </a:lnTo>
                  <a:lnTo>
                    <a:pt x="41" y="55"/>
                  </a:lnTo>
                  <a:lnTo>
                    <a:pt x="49" y="50"/>
                  </a:lnTo>
                  <a:lnTo>
                    <a:pt x="56" y="47"/>
                  </a:lnTo>
                  <a:lnTo>
                    <a:pt x="62" y="45"/>
                  </a:lnTo>
                  <a:lnTo>
                    <a:pt x="66" y="46"/>
                  </a:lnTo>
                  <a:lnTo>
                    <a:pt x="63" y="47"/>
                  </a:lnTo>
                  <a:lnTo>
                    <a:pt x="59" y="52"/>
                  </a:lnTo>
                  <a:lnTo>
                    <a:pt x="52" y="56"/>
                  </a:lnTo>
                  <a:lnTo>
                    <a:pt x="45" y="63"/>
                  </a:lnTo>
                  <a:lnTo>
                    <a:pt x="35" y="69"/>
                  </a:lnTo>
                  <a:lnTo>
                    <a:pt x="28" y="76"/>
                  </a:lnTo>
                  <a:lnTo>
                    <a:pt x="24" y="81"/>
                  </a:lnTo>
                  <a:lnTo>
                    <a:pt x="22" y="84"/>
                  </a:lnTo>
                  <a:lnTo>
                    <a:pt x="27" y="83"/>
                  </a:lnTo>
                  <a:lnTo>
                    <a:pt x="33" y="80"/>
                  </a:lnTo>
                  <a:lnTo>
                    <a:pt x="41" y="76"/>
                  </a:lnTo>
                  <a:lnTo>
                    <a:pt x="47" y="71"/>
                  </a:lnTo>
                  <a:lnTo>
                    <a:pt x="54" y="69"/>
                  </a:lnTo>
                  <a:lnTo>
                    <a:pt x="60" y="67"/>
                  </a:lnTo>
                  <a:lnTo>
                    <a:pt x="63" y="69"/>
                  </a:lnTo>
                  <a:lnTo>
                    <a:pt x="62" y="71"/>
                  </a:lnTo>
                  <a:lnTo>
                    <a:pt x="59" y="75"/>
                  </a:lnTo>
                  <a:lnTo>
                    <a:pt x="53" y="80"/>
                  </a:lnTo>
                  <a:lnTo>
                    <a:pt x="48" y="84"/>
                  </a:lnTo>
                  <a:lnTo>
                    <a:pt x="41" y="89"/>
                  </a:lnTo>
                  <a:lnTo>
                    <a:pt x="35" y="94"/>
                  </a:lnTo>
                  <a:lnTo>
                    <a:pt x="32" y="97"/>
                  </a:lnTo>
                  <a:lnTo>
                    <a:pt x="32" y="101"/>
                  </a:lnTo>
                  <a:lnTo>
                    <a:pt x="33" y="101"/>
                  </a:lnTo>
                  <a:lnTo>
                    <a:pt x="38" y="101"/>
                  </a:lnTo>
                  <a:lnTo>
                    <a:pt x="43" y="97"/>
                  </a:lnTo>
                  <a:lnTo>
                    <a:pt x="50" y="94"/>
                  </a:lnTo>
                  <a:lnTo>
                    <a:pt x="56" y="90"/>
                  </a:lnTo>
                  <a:lnTo>
                    <a:pt x="63" y="87"/>
                  </a:lnTo>
                  <a:lnTo>
                    <a:pt x="69" y="85"/>
                  </a:lnTo>
                  <a:lnTo>
                    <a:pt x="73" y="87"/>
                  </a:lnTo>
                  <a:lnTo>
                    <a:pt x="70" y="88"/>
                  </a:lnTo>
                  <a:lnTo>
                    <a:pt x="67" y="92"/>
                  </a:lnTo>
                  <a:lnTo>
                    <a:pt x="61" y="96"/>
                  </a:lnTo>
                  <a:lnTo>
                    <a:pt x="55" y="102"/>
                  </a:lnTo>
                  <a:lnTo>
                    <a:pt x="43" y="110"/>
                  </a:lnTo>
                  <a:lnTo>
                    <a:pt x="41" y="117"/>
                  </a:lnTo>
                  <a:lnTo>
                    <a:pt x="42" y="116"/>
                  </a:lnTo>
                  <a:lnTo>
                    <a:pt x="47" y="113"/>
                  </a:lnTo>
                  <a:lnTo>
                    <a:pt x="53" y="109"/>
                  </a:lnTo>
                  <a:lnTo>
                    <a:pt x="60" y="105"/>
                  </a:lnTo>
                  <a:lnTo>
                    <a:pt x="66" y="101"/>
                  </a:lnTo>
                  <a:lnTo>
                    <a:pt x="73" y="98"/>
                  </a:lnTo>
                  <a:lnTo>
                    <a:pt x="79" y="96"/>
                  </a:lnTo>
                  <a:lnTo>
                    <a:pt x="82" y="98"/>
                  </a:lnTo>
                  <a:lnTo>
                    <a:pt x="79" y="104"/>
                  </a:lnTo>
                  <a:lnTo>
                    <a:pt x="69" y="113"/>
                  </a:lnTo>
                  <a:lnTo>
                    <a:pt x="59" y="122"/>
                  </a:lnTo>
                  <a:lnTo>
                    <a:pt x="54" y="127"/>
                  </a:lnTo>
                  <a:lnTo>
                    <a:pt x="59" y="127"/>
                  </a:lnTo>
                  <a:lnTo>
                    <a:pt x="70" y="122"/>
                  </a:lnTo>
                  <a:lnTo>
                    <a:pt x="81" y="116"/>
                  </a:lnTo>
                  <a:lnTo>
                    <a:pt x="89" y="117"/>
                  </a:lnTo>
                  <a:lnTo>
                    <a:pt x="88" y="122"/>
                  </a:lnTo>
                  <a:lnTo>
                    <a:pt x="79" y="129"/>
                  </a:lnTo>
                  <a:lnTo>
                    <a:pt x="68" y="136"/>
                  </a:lnTo>
                  <a:lnTo>
                    <a:pt x="66" y="144"/>
                  </a:lnTo>
                  <a:lnTo>
                    <a:pt x="67" y="144"/>
                  </a:lnTo>
                  <a:lnTo>
                    <a:pt x="72" y="143"/>
                  </a:lnTo>
                  <a:lnTo>
                    <a:pt x="77" y="139"/>
                  </a:lnTo>
                  <a:lnTo>
                    <a:pt x="84" y="137"/>
                  </a:lnTo>
                  <a:lnTo>
                    <a:pt x="90" y="132"/>
                  </a:lnTo>
                  <a:lnTo>
                    <a:pt x="97" y="130"/>
                  </a:lnTo>
                  <a:lnTo>
                    <a:pt x="102" y="127"/>
                  </a:lnTo>
                  <a:lnTo>
                    <a:pt x="107" y="130"/>
                  </a:lnTo>
                  <a:lnTo>
                    <a:pt x="105" y="137"/>
                  </a:lnTo>
                  <a:lnTo>
                    <a:pt x="97" y="144"/>
                  </a:lnTo>
                  <a:lnTo>
                    <a:pt x="87" y="150"/>
                  </a:lnTo>
                  <a:lnTo>
                    <a:pt x="84" y="156"/>
                  </a:lnTo>
                  <a:lnTo>
                    <a:pt x="89" y="154"/>
                  </a:lnTo>
                  <a:lnTo>
                    <a:pt x="94" y="151"/>
                  </a:lnTo>
                  <a:lnTo>
                    <a:pt x="101" y="149"/>
                  </a:lnTo>
                  <a:lnTo>
                    <a:pt x="107" y="145"/>
                  </a:lnTo>
                  <a:lnTo>
                    <a:pt x="112" y="143"/>
                  </a:lnTo>
                  <a:lnTo>
                    <a:pt x="117" y="142"/>
                  </a:lnTo>
                  <a:lnTo>
                    <a:pt x="121" y="144"/>
                  </a:lnTo>
                  <a:lnTo>
                    <a:pt x="118" y="149"/>
                  </a:lnTo>
                  <a:lnTo>
                    <a:pt x="110" y="156"/>
                  </a:lnTo>
                  <a:lnTo>
                    <a:pt x="102" y="161"/>
                  </a:lnTo>
                  <a:lnTo>
                    <a:pt x="100" y="168"/>
                  </a:lnTo>
                  <a:lnTo>
                    <a:pt x="105" y="166"/>
                  </a:lnTo>
                  <a:lnTo>
                    <a:pt x="116" y="158"/>
                  </a:lnTo>
                  <a:lnTo>
                    <a:pt x="125" y="151"/>
                  </a:lnTo>
                  <a:lnTo>
                    <a:pt x="132" y="151"/>
                  </a:lnTo>
                  <a:lnTo>
                    <a:pt x="132" y="157"/>
                  </a:lnTo>
                  <a:lnTo>
                    <a:pt x="125" y="164"/>
                  </a:lnTo>
                  <a:lnTo>
                    <a:pt x="117" y="170"/>
                  </a:lnTo>
                  <a:lnTo>
                    <a:pt x="116" y="175"/>
                  </a:lnTo>
                  <a:lnTo>
                    <a:pt x="121" y="174"/>
                  </a:lnTo>
                  <a:lnTo>
                    <a:pt x="132" y="166"/>
                  </a:lnTo>
                  <a:lnTo>
                    <a:pt x="138" y="160"/>
                  </a:lnTo>
                  <a:lnTo>
                    <a:pt x="144" y="157"/>
                  </a:lnTo>
                  <a:lnTo>
                    <a:pt x="149" y="154"/>
                  </a:lnTo>
                  <a:lnTo>
                    <a:pt x="152" y="156"/>
                  </a:lnTo>
                  <a:lnTo>
                    <a:pt x="149" y="161"/>
                  </a:lnTo>
                  <a:lnTo>
                    <a:pt x="142" y="170"/>
                  </a:lnTo>
                  <a:lnTo>
                    <a:pt x="133" y="177"/>
                  </a:lnTo>
                  <a:lnTo>
                    <a:pt x="132" y="182"/>
                  </a:lnTo>
                  <a:lnTo>
                    <a:pt x="136" y="179"/>
                  </a:lnTo>
                  <a:lnTo>
                    <a:pt x="145" y="173"/>
                  </a:lnTo>
                  <a:lnTo>
                    <a:pt x="154" y="166"/>
                  </a:lnTo>
                  <a:lnTo>
                    <a:pt x="162" y="166"/>
                  </a:lnTo>
                  <a:lnTo>
                    <a:pt x="159" y="168"/>
                  </a:lnTo>
                  <a:lnTo>
                    <a:pt x="154" y="175"/>
                  </a:lnTo>
                  <a:lnTo>
                    <a:pt x="149" y="180"/>
                  </a:lnTo>
                  <a:lnTo>
                    <a:pt x="147" y="185"/>
                  </a:lnTo>
                  <a:lnTo>
                    <a:pt x="152" y="184"/>
                  </a:lnTo>
                  <a:lnTo>
                    <a:pt x="162" y="178"/>
                  </a:lnTo>
                  <a:lnTo>
                    <a:pt x="170" y="171"/>
                  </a:lnTo>
                  <a:lnTo>
                    <a:pt x="176" y="171"/>
                  </a:lnTo>
                  <a:lnTo>
                    <a:pt x="173" y="173"/>
                  </a:lnTo>
                  <a:lnTo>
                    <a:pt x="169" y="179"/>
                  </a:lnTo>
                  <a:lnTo>
                    <a:pt x="163" y="184"/>
                  </a:lnTo>
                  <a:lnTo>
                    <a:pt x="162" y="189"/>
                  </a:lnTo>
                  <a:lnTo>
                    <a:pt x="167" y="188"/>
                  </a:lnTo>
                  <a:lnTo>
                    <a:pt x="177" y="181"/>
                  </a:lnTo>
                  <a:lnTo>
                    <a:pt x="185" y="174"/>
                  </a:lnTo>
                  <a:lnTo>
                    <a:pt x="191" y="173"/>
                  </a:lnTo>
                  <a:lnTo>
                    <a:pt x="190" y="177"/>
                  </a:lnTo>
                  <a:lnTo>
                    <a:pt x="185" y="181"/>
                  </a:lnTo>
                  <a:lnTo>
                    <a:pt x="180" y="186"/>
                  </a:lnTo>
                  <a:lnTo>
                    <a:pt x="179" y="189"/>
                  </a:lnTo>
                  <a:lnTo>
                    <a:pt x="184" y="188"/>
                  </a:lnTo>
                  <a:lnTo>
                    <a:pt x="191" y="185"/>
                  </a:lnTo>
                  <a:lnTo>
                    <a:pt x="198" y="180"/>
                  </a:lnTo>
                  <a:lnTo>
                    <a:pt x="202" y="180"/>
                  </a:lnTo>
                  <a:lnTo>
                    <a:pt x="201" y="182"/>
                  </a:lnTo>
                  <a:lnTo>
                    <a:pt x="198" y="187"/>
                  </a:lnTo>
                  <a:lnTo>
                    <a:pt x="193" y="192"/>
                  </a:lnTo>
                  <a:lnTo>
                    <a:pt x="193" y="194"/>
                  </a:lnTo>
                  <a:lnTo>
                    <a:pt x="195" y="192"/>
                  </a:lnTo>
                  <a:lnTo>
                    <a:pt x="202" y="187"/>
                  </a:lnTo>
                  <a:lnTo>
                    <a:pt x="208" y="182"/>
                  </a:lnTo>
                  <a:lnTo>
                    <a:pt x="214" y="182"/>
                  </a:lnTo>
                  <a:lnTo>
                    <a:pt x="212" y="184"/>
                  </a:lnTo>
                  <a:lnTo>
                    <a:pt x="209" y="187"/>
                  </a:lnTo>
                  <a:lnTo>
                    <a:pt x="206" y="189"/>
                  </a:lnTo>
                  <a:lnTo>
                    <a:pt x="207" y="192"/>
                  </a:lnTo>
                  <a:lnTo>
                    <a:pt x="211" y="191"/>
                  </a:lnTo>
                  <a:lnTo>
                    <a:pt x="218" y="186"/>
                  </a:lnTo>
                  <a:lnTo>
                    <a:pt x="225" y="181"/>
                  </a:lnTo>
                  <a:lnTo>
                    <a:pt x="229" y="180"/>
                  </a:lnTo>
                  <a:lnTo>
                    <a:pt x="228" y="182"/>
                  </a:lnTo>
                  <a:lnTo>
                    <a:pt x="225" y="186"/>
                  </a:lnTo>
                  <a:lnTo>
                    <a:pt x="220" y="188"/>
                  </a:lnTo>
                  <a:lnTo>
                    <a:pt x="219" y="192"/>
                  </a:lnTo>
                  <a:lnTo>
                    <a:pt x="221" y="189"/>
                  </a:lnTo>
                  <a:lnTo>
                    <a:pt x="228" y="186"/>
                  </a:lnTo>
                  <a:lnTo>
                    <a:pt x="233" y="181"/>
                  </a:lnTo>
                  <a:lnTo>
                    <a:pt x="236" y="180"/>
                  </a:lnTo>
                  <a:lnTo>
                    <a:pt x="235" y="185"/>
                  </a:lnTo>
                  <a:lnTo>
                    <a:pt x="234" y="189"/>
                  </a:lnTo>
                  <a:lnTo>
                    <a:pt x="236" y="188"/>
                  </a:lnTo>
                  <a:lnTo>
                    <a:pt x="240" y="186"/>
                  </a:lnTo>
                  <a:lnTo>
                    <a:pt x="242" y="182"/>
                  </a:lnTo>
                  <a:lnTo>
                    <a:pt x="246" y="182"/>
                  </a:lnTo>
                  <a:lnTo>
                    <a:pt x="246" y="186"/>
                  </a:lnTo>
                  <a:lnTo>
                    <a:pt x="246" y="189"/>
                  </a:lnTo>
                  <a:lnTo>
                    <a:pt x="247" y="189"/>
                  </a:lnTo>
                  <a:lnTo>
                    <a:pt x="250" y="187"/>
                  </a:lnTo>
                  <a:lnTo>
                    <a:pt x="253" y="185"/>
                  </a:lnTo>
                  <a:lnTo>
                    <a:pt x="255" y="185"/>
                  </a:lnTo>
                  <a:lnTo>
                    <a:pt x="255" y="192"/>
                  </a:lnTo>
                  <a:lnTo>
                    <a:pt x="216" y="203"/>
                  </a:lnTo>
                  <a:lnTo>
                    <a:pt x="164" y="206"/>
                  </a:lnTo>
                  <a:lnTo>
                    <a:pt x="97" y="187"/>
                  </a:lnTo>
                  <a:lnTo>
                    <a:pt x="27" y="144"/>
                  </a:lnTo>
                  <a:lnTo>
                    <a:pt x="0" y="91"/>
                  </a:lnTo>
                  <a:lnTo>
                    <a:pt x="4" y="41"/>
                  </a:lnTo>
                  <a:lnTo>
                    <a:pt x="36" y="10"/>
                  </a:lnTo>
                  <a:lnTo>
                    <a:pt x="70" y="0"/>
                  </a:lnTo>
                  <a:lnTo>
                    <a:pt x="80" y="3"/>
                  </a:lnTo>
                  <a:lnTo>
                    <a:pt x="80" y="3"/>
                  </a:lnTo>
                  <a:close/>
                </a:path>
              </a:pathLst>
            </a:custGeom>
            <a:solidFill>
              <a:srgbClr val="FF6600"/>
            </a:solidFill>
            <a:ln w="9525">
              <a:noFill/>
              <a:round/>
            </a:ln>
          </p:spPr>
          <p:txBody>
            <a:bodyPr/>
            <a:lstStyle/>
            <a:p>
              <a:endParaRPr lang="en-US"/>
            </a:p>
          </p:txBody>
        </p:sp>
        <p:sp>
          <p:nvSpPr>
            <p:cNvPr id="356550" name="Freeform 198"/>
            <p:cNvSpPr/>
            <p:nvPr/>
          </p:nvSpPr>
          <p:spPr bwMode="auto">
            <a:xfrm>
              <a:off x="5145" y="3607"/>
              <a:ext cx="127" cy="102"/>
            </a:xfrm>
            <a:custGeom>
              <a:avLst/>
              <a:gdLst/>
              <a:ahLst/>
              <a:cxnLst>
                <a:cxn ang="0">
                  <a:pos x="90" y="11"/>
                </a:cxn>
                <a:cxn ang="0">
                  <a:pos x="62" y="19"/>
                </a:cxn>
                <a:cxn ang="0">
                  <a:pos x="25" y="35"/>
                </a:cxn>
                <a:cxn ang="0">
                  <a:pos x="33" y="36"/>
                </a:cxn>
                <a:cxn ang="0">
                  <a:pos x="61" y="24"/>
                </a:cxn>
                <a:cxn ang="0">
                  <a:pos x="48" y="38"/>
                </a:cxn>
                <a:cxn ang="0">
                  <a:pos x="20" y="58"/>
                </a:cxn>
                <a:cxn ang="0">
                  <a:pos x="33" y="57"/>
                </a:cxn>
                <a:cxn ang="0">
                  <a:pos x="63" y="42"/>
                </a:cxn>
                <a:cxn ang="0">
                  <a:pos x="52" y="54"/>
                </a:cxn>
                <a:cxn ang="0">
                  <a:pos x="24" y="78"/>
                </a:cxn>
                <a:cxn ang="0">
                  <a:pos x="35" y="77"/>
                </a:cxn>
                <a:cxn ang="0">
                  <a:pos x="60" y="65"/>
                </a:cxn>
                <a:cxn ang="0">
                  <a:pos x="52" y="78"/>
                </a:cxn>
                <a:cxn ang="0">
                  <a:pos x="29" y="98"/>
                </a:cxn>
                <a:cxn ang="0">
                  <a:pos x="42" y="96"/>
                </a:cxn>
                <a:cxn ang="0">
                  <a:pos x="69" y="85"/>
                </a:cxn>
                <a:cxn ang="0">
                  <a:pos x="61" y="94"/>
                </a:cxn>
                <a:cxn ang="0">
                  <a:pos x="39" y="114"/>
                </a:cxn>
                <a:cxn ang="0">
                  <a:pos x="53" y="110"/>
                </a:cxn>
                <a:cxn ang="0">
                  <a:pos x="80" y="96"/>
                </a:cxn>
                <a:cxn ang="0">
                  <a:pos x="55" y="120"/>
                </a:cxn>
                <a:cxn ang="0">
                  <a:pos x="62" y="123"/>
                </a:cxn>
                <a:cxn ang="0">
                  <a:pos x="88" y="114"/>
                </a:cxn>
                <a:cxn ang="0">
                  <a:pos x="68" y="134"/>
                </a:cxn>
                <a:cxn ang="0">
                  <a:pos x="78" y="137"/>
                </a:cxn>
                <a:cxn ang="0">
                  <a:pos x="103" y="128"/>
                </a:cxn>
                <a:cxn ang="0">
                  <a:pos x="87" y="147"/>
                </a:cxn>
                <a:cxn ang="0">
                  <a:pos x="107" y="146"/>
                </a:cxn>
                <a:cxn ang="0">
                  <a:pos x="117" y="146"/>
                </a:cxn>
                <a:cxn ang="0">
                  <a:pos x="105" y="164"/>
                </a:cxn>
                <a:cxn ang="0">
                  <a:pos x="131" y="153"/>
                </a:cxn>
                <a:cxn ang="0">
                  <a:pos x="122" y="172"/>
                </a:cxn>
                <a:cxn ang="0">
                  <a:pos x="149" y="155"/>
                </a:cxn>
                <a:cxn ang="0">
                  <a:pos x="133" y="174"/>
                </a:cxn>
                <a:cxn ang="0">
                  <a:pos x="156" y="165"/>
                </a:cxn>
                <a:cxn ang="0">
                  <a:pos x="147" y="179"/>
                </a:cxn>
                <a:cxn ang="0">
                  <a:pos x="170" y="169"/>
                </a:cxn>
                <a:cxn ang="0">
                  <a:pos x="163" y="182"/>
                </a:cxn>
                <a:cxn ang="0">
                  <a:pos x="184" y="174"/>
                </a:cxn>
                <a:cxn ang="0">
                  <a:pos x="179" y="184"/>
                </a:cxn>
                <a:cxn ang="0">
                  <a:pos x="198" y="178"/>
                </a:cxn>
                <a:cxn ang="0">
                  <a:pos x="193" y="190"/>
                </a:cxn>
                <a:cxn ang="0">
                  <a:pos x="209" y="181"/>
                </a:cxn>
                <a:cxn ang="0">
                  <a:pos x="206" y="188"/>
                </a:cxn>
                <a:cxn ang="0">
                  <a:pos x="223" y="178"/>
                </a:cxn>
                <a:cxn ang="0">
                  <a:pos x="220" y="185"/>
                </a:cxn>
                <a:cxn ang="0">
                  <a:pos x="232" y="179"/>
                </a:cxn>
                <a:cxn ang="0">
                  <a:pos x="235" y="186"/>
                </a:cxn>
                <a:cxn ang="0">
                  <a:pos x="246" y="184"/>
                </a:cxn>
                <a:cxn ang="0">
                  <a:pos x="253" y="183"/>
                </a:cxn>
                <a:cxn ang="0">
                  <a:pos x="164" y="204"/>
                </a:cxn>
                <a:cxn ang="0">
                  <a:pos x="5" y="40"/>
                </a:cxn>
                <a:cxn ang="0">
                  <a:pos x="80" y="0"/>
                </a:cxn>
              </a:cxnLst>
              <a:rect l="0" t="0" r="r" b="b"/>
              <a:pathLst>
                <a:path w="255" h="204">
                  <a:moveTo>
                    <a:pt x="80" y="0"/>
                  </a:moveTo>
                  <a:lnTo>
                    <a:pt x="82" y="1"/>
                  </a:lnTo>
                  <a:lnTo>
                    <a:pt x="87" y="7"/>
                  </a:lnTo>
                  <a:lnTo>
                    <a:pt x="90" y="11"/>
                  </a:lnTo>
                  <a:lnTo>
                    <a:pt x="87" y="14"/>
                  </a:lnTo>
                  <a:lnTo>
                    <a:pt x="81" y="14"/>
                  </a:lnTo>
                  <a:lnTo>
                    <a:pt x="73" y="17"/>
                  </a:lnTo>
                  <a:lnTo>
                    <a:pt x="62" y="19"/>
                  </a:lnTo>
                  <a:lnTo>
                    <a:pt x="52" y="24"/>
                  </a:lnTo>
                  <a:lnTo>
                    <a:pt x="40" y="28"/>
                  </a:lnTo>
                  <a:lnTo>
                    <a:pt x="32" y="31"/>
                  </a:lnTo>
                  <a:lnTo>
                    <a:pt x="25" y="35"/>
                  </a:lnTo>
                  <a:lnTo>
                    <a:pt x="22" y="38"/>
                  </a:lnTo>
                  <a:lnTo>
                    <a:pt x="22" y="39"/>
                  </a:lnTo>
                  <a:lnTo>
                    <a:pt x="27" y="39"/>
                  </a:lnTo>
                  <a:lnTo>
                    <a:pt x="33" y="36"/>
                  </a:lnTo>
                  <a:lnTo>
                    <a:pt x="41" y="33"/>
                  </a:lnTo>
                  <a:lnTo>
                    <a:pt x="48" y="29"/>
                  </a:lnTo>
                  <a:lnTo>
                    <a:pt x="55" y="26"/>
                  </a:lnTo>
                  <a:lnTo>
                    <a:pt x="61" y="24"/>
                  </a:lnTo>
                  <a:lnTo>
                    <a:pt x="63" y="26"/>
                  </a:lnTo>
                  <a:lnTo>
                    <a:pt x="61" y="29"/>
                  </a:lnTo>
                  <a:lnTo>
                    <a:pt x="55" y="33"/>
                  </a:lnTo>
                  <a:lnTo>
                    <a:pt x="48" y="38"/>
                  </a:lnTo>
                  <a:lnTo>
                    <a:pt x="40" y="44"/>
                  </a:lnTo>
                  <a:lnTo>
                    <a:pt x="32" y="49"/>
                  </a:lnTo>
                  <a:lnTo>
                    <a:pt x="25" y="54"/>
                  </a:lnTo>
                  <a:lnTo>
                    <a:pt x="20" y="58"/>
                  </a:lnTo>
                  <a:lnTo>
                    <a:pt x="20" y="61"/>
                  </a:lnTo>
                  <a:lnTo>
                    <a:pt x="21" y="61"/>
                  </a:lnTo>
                  <a:lnTo>
                    <a:pt x="26" y="60"/>
                  </a:lnTo>
                  <a:lnTo>
                    <a:pt x="33" y="57"/>
                  </a:lnTo>
                  <a:lnTo>
                    <a:pt x="42" y="53"/>
                  </a:lnTo>
                  <a:lnTo>
                    <a:pt x="50" y="49"/>
                  </a:lnTo>
                  <a:lnTo>
                    <a:pt x="57" y="45"/>
                  </a:lnTo>
                  <a:lnTo>
                    <a:pt x="63" y="42"/>
                  </a:lnTo>
                  <a:lnTo>
                    <a:pt x="66" y="43"/>
                  </a:lnTo>
                  <a:lnTo>
                    <a:pt x="63" y="45"/>
                  </a:lnTo>
                  <a:lnTo>
                    <a:pt x="59" y="50"/>
                  </a:lnTo>
                  <a:lnTo>
                    <a:pt x="52" y="54"/>
                  </a:lnTo>
                  <a:lnTo>
                    <a:pt x="45" y="61"/>
                  </a:lnTo>
                  <a:lnTo>
                    <a:pt x="35" y="67"/>
                  </a:lnTo>
                  <a:lnTo>
                    <a:pt x="28" y="73"/>
                  </a:lnTo>
                  <a:lnTo>
                    <a:pt x="24" y="78"/>
                  </a:lnTo>
                  <a:lnTo>
                    <a:pt x="22" y="81"/>
                  </a:lnTo>
                  <a:lnTo>
                    <a:pt x="24" y="81"/>
                  </a:lnTo>
                  <a:lnTo>
                    <a:pt x="28" y="80"/>
                  </a:lnTo>
                  <a:lnTo>
                    <a:pt x="35" y="77"/>
                  </a:lnTo>
                  <a:lnTo>
                    <a:pt x="42" y="74"/>
                  </a:lnTo>
                  <a:lnTo>
                    <a:pt x="48" y="70"/>
                  </a:lnTo>
                  <a:lnTo>
                    <a:pt x="55" y="67"/>
                  </a:lnTo>
                  <a:lnTo>
                    <a:pt x="60" y="65"/>
                  </a:lnTo>
                  <a:lnTo>
                    <a:pt x="63" y="67"/>
                  </a:lnTo>
                  <a:lnTo>
                    <a:pt x="61" y="70"/>
                  </a:lnTo>
                  <a:lnTo>
                    <a:pt x="57" y="73"/>
                  </a:lnTo>
                  <a:lnTo>
                    <a:pt x="52" y="78"/>
                  </a:lnTo>
                  <a:lnTo>
                    <a:pt x="46" y="84"/>
                  </a:lnTo>
                  <a:lnTo>
                    <a:pt x="39" y="88"/>
                  </a:lnTo>
                  <a:lnTo>
                    <a:pt x="33" y="94"/>
                  </a:lnTo>
                  <a:lnTo>
                    <a:pt x="29" y="98"/>
                  </a:lnTo>
                  <a:lnTo>
                    <a:pt x="29" y="102"/>
                  </a:lnTo>
                  <a:lnTo>
                    <a:pt x="31" y="102"/>
                  </a:lnTo>
                  <a:lnTo>
                    <a:pt x="36" y="100"/>
                  </a:lnTo>
                  <a:lnTo>
                    <a:pt x="42" y="96"/>
                  </a:lnTo>
                  <a:lnTo>
                    <a:pt x="50" y="94"/>
                  </a:lnTo>
                  <a:lnTo>
                    <a:pt x="57" y="89"/>
                  </a:lnTo>
                  <a:lnTo>
                    <a:pt x="64" y="86"/>
                  </a:lnTo>
                  <a:lnTo>
                    <a:pt x="69" y="85"/>
                  </a:lnTo>
                  <a:lnTo>
                    <a:pt x="73" y="86"/>
                  </a:lnTo>
                  <a:lnTo>
                    <a:pt x="70" y="87"/>
                  </a:lnTo>
                  <a:lnTo>
                    <a:pt x="67" y="91"/>
                  </a:lnTo>
                  <a:lnTo>
                    <a:pt x="61" y="94"/>
                  </a:lnTo>
                  <a:lnTo>
                    <a:pt x="55" y="100"/>
                  </a:lnTo>
                  <a:lnTo>
                    <a:pt x="48" y="105"/>
                  </a:lnTo>
                  <a:lnTo>
                    <a:pt x="42" y="110"/>
                  </a:lnTo>
                  <a:lnTo>
                    <a:pt x="39" y="114"/>
                  </a:lnTo>
                  <a:lnTo>
                    <a:pt x="39" y="117"/>
                  </a:lnTo>
                  <a:lnTo>
                    <a:pt x="40" y="117"/>
                  </a:lnTo>
                  <a:lnTo>
                    <a:pt x="46" y="115"/>
                  </a:lnTo>
                  <a:lnTo>
                    <a:pt x="53" y="110"/>
                  </a:lnTo>
                  <a:lnTo>
                    <a:pt x="61" y="107"/>
                  </a:lnTo>
                  <a:lnTo>
                    <a:pt x="68" y="102"/>
                  </a:lnTo>
                  <a:lnTo>
                    <a:pt x="75" y="99"/>
                  </a:lnTo>
                  <a:lnTo>
                    <a:pt x="80" y="96"/>
                  </a:lnTo>
                  <a:lnTo>
                    <a:pt x="82" y="98"/>
                  </a:lnTo>
                  <a:lnTo>
                    <a:pt x="77" y="102"/>
                  </a:lnTo>
                  <a:lnTo>
                    <a:pt x="67" y="110"/>
                  </a:lnTo>
                  <a:lnTo>
                    <a:pt x="55" y="120"/>
                  </a:lnTo>
                  <a:lnTo>
                    <a:pt x="50" y="127"/>
                  </a:lnTo>
                  <a:lnTo>
                    <a:pt x="52" y="127"/>
                  </a:lnTo>
                  <a:lnTo>
                    <a:pt x="56" y="127"/>
                  </a:lnTo>
                  <a:lnTo>
                    <a:pt x="62" y="123"/>
                  </a:lnTo>
                  <a:lnTo>
                    <a:pt x="69" y="121"/>
                  </a:lnTo>
                  <a:lnTo>
                    <a:pt x="76" y="117"/>
                  </a:lnTo>
                  <a:lnTo>
                    <a:pt x="83" y="115"/>
                  </a:lnTo>
                  <a:lnTo>
                    <a:pt x="88" y="114"/>
                  </a:lnTo>
                  <a:lnTo>
                    <a:pt x="91" y="115"/>
                  </a:lnTo>
                  <a:lnTo>
                    <a:pt x="87" y="120"/>
                  </a:lnTo>
                  <a:lnTo>
                    <a:pt x="77" y="127"/>
                  </a:lnTo>
                  <a:lnTo>
                    <a:pt x="68" y="134"/>
                  </a:lnTo>
                  <a:lnTo>
                    <a:pt x="66" y="141"/>
                  </a:lnTo>
                  <a:lnTo>
                    <a:pt x="67" y="141"/>
                  </a:lnTo>
                  <a:lnTo>
                    <a:pt x="71" y="141"/>
                  </a:lnTo>
                  <a:lnTo>
                    <a:pt x="78" y="137"/>
                  </a:lnTo>
                  <a:lnTo>
                    <a:pt x="86" y="135"/>
                  </a:lnTo>
                  <a:lnTo>
                    <a:pt x="91" y="132"/>
                  </a:lnTo>
                  <a:lnTo>
                    <a:pt x="98" y="129"/>
                  </a:lnTo>
                  <a:lnTo>
                    <a:pt x="103" y="128"/>
                  </a:lnTo>
                  <a:lnTo>
                    <a:pt x="107" y="129"/>
                  </a:lnTo>
                  <a:lnTo>
                    <a:pt x="103" y="134"/>
                  </a:lnTo>
                  <a:lnTo>
                    <a:pt x="95" y="141"/>
                  </a:lnTo>
                  <a:lnTo>
                    <a:pt x="87" y="147"/>
                  </a:lnTo>
                  <a:lnTo>
                    <a:pt x="84" y="153"/>
                  </a:lnTo>
                  <a:lnTo>
                    <a:pt x="89" y="153"/>
                  </a:lnTo>
                  <a:lnTo>
                    <a:pt x="101" y="149"/>
                  </a:lnTo>
                  <a:lnTo>
                    <a:pt x="107" y="146"/>
                  </a:lnTo>
                  <a:lnTo>
                    <a:pt x="114" y="143"/>
                  </a:lnTo>
                  <a:lnTo>
                    <a:pt x="117" y="142"/>
                  </a:lnTo>
                  <a:lnTo>
                    <a:pt x="121" y="143"/>
                  </a:lnTo>
                  <a:lnTo>
                    <a:pt x="117" y="146"/>
                  </a:lnTo>
                  <a:lnTo>
                    <a:pt x="109" y="153"/>
                  </a:lnTo>
                  <a:lnTo>
                    <a:pt x="101" y="160"/>
                  </a:lnTo>
                  <a:lnTo>
                    <a:pt x="98" y="165"/>
                  </a:lnTo>
                  <a:lnTo>
                    <a:pt x="105" y="164"/>
                  </a:lnTo>
                  <a:lnTo>
                    <a:pt x="117" y="158"/>
                  </a:lnTo>
                  <a:lnTo>
                    <a:pt x="128" y="150"/>
                  </a:lnTo>
                  <a:lnTo>
                    <a:pt x="135" y="148"/>
                  </a:lnTo>
                  <a:lnTo>
                    <a:pt x="131" y="153"/>
                  </a:lnTo>
                  <a:lnTo>
                    <a:pt x="124" y="160"/>
                  </a:lnTo>
                  <a:lnTo>
                    <a:pt x="116" y="168"/>
                  </a:lnTo>
                  <a:lnTo>
                    <a:pt x="116" y="175"/>
                  </a:lnTo>
                  <a:lnTo>
                    <a:pt x="122" y="172"/>
                  </a:lnTo>
                  <a:lnTo>
                    <a:pt x="133" y="165"/>
                  </a:lnTo>
                  <a:lnTo>
                    <a:pt x="139" y="161"/>
                  </a:lnTo>
                  <a:lnTo>
                    <a:pt x="145" y="157"/>
                  </a:lnTo>
                  <a:lnTo>
                    <a:pt x="149" y="155"/>
                  </a:lnTo>
                  <a:lnTo>
                    <a:pt x="152" y="156"/>
                  </a:lnTo>
                  <a:lnTo>
                    <a:pt x="147" y="160"/>
                  </a:lnTo>
                  <a:lnTo>
                    <a:pt x="140" y="167"/>
                  </a:lnTo>
                  <a:lnTo>
                    <a:pt x="133" y="174"/>
                  </a:lnTo>
                  <a:lnTo>
                    <a:pt x="132" y="179"/>
                  </a:lnTo>
                  <a:lnTo>
                    <a:pt x="137" y="178"/>
                  </a:lnTo>
                  <a:lnTo>
                    <a:pt x="146" y="172"/>
                  </a:lnTo>
                  <a:lnTo>
                    <a:pt x="156" y="165"/>
                  </a:lnTo>
                  <a:lnTo>
                    <a:pt x="161" y="163"/>
                  </a:lnTo>
                  <a:lnTo>
                    <a:pt x="160" y="168"/>
                  </a:lnTo>
                  <a:lnTo>
                    <a:pt x="154" y="174"/>
                  </a:lnTo>
                  <a:lnTo>
                    <a:pt x="147" y="179"/>
                  </a:lnTo>
                  <a:lnTo>
                    <a:pt x="146" y="184"/>
                  </a:lnTo>
                  <a:lnTo>
                    <a:pt x="152" y="182"/>
                  </a:lnTo>
                  <a:lnTo>
                    <a:pt x="161" y="176"/>
                  </a:lnTo>
                  <a:lnTo>
                    <a:pt x="170" y="169"/>
                  </a:lnTo>
                  <a:lnTo>
                    <a:pt x="176" y="168"/>
                  </a:lnTo>
                  <a:lnTo>
                    <a:pt x="173" y="171"/>
                  </a:lnTo>
                  <a:lnTo>
                    <a:pt x="168" y="177"/>
                  </a:lnTo>
                  <a:lnTo>
                    <a:pt x="163" y="182"/>
                  </a:lnTo>
                  <a:lnTo>
                    <a:pt x="161" y="186"/>
                  </a:lnTo>
                  <a:lnTo>
                    <a:pt x="166" y="185"/>
                  </a:lnTo>
                  <a:lnTo>
                    <a:pt x="176" y="179"/>
                  </a:lnTo>
                  <a:lnTo>
                    <a:pt x="184" y="174"/>
                  </a:lnTo>
                  <a:lnTo>
                    <a:pt x="190" y="172"/>
                  </a:lnTo>
                  <a:lnTo>
                    <a:pt x="188" y="175"/>
                  </a:lnTo>
                  <a:lnTo>
                    <a:pt x="185" y="179"/>
                  </a:lnTo>
                  <a:lnTo>
                    <a:pt x="179" y="184"/>
                  </a:lnTo>
                  <a:lnTo>
                    <a:pt x="178" y="189"/>
                  </a:lnTo>
                  <a:lnTo>
                    <a:pt x="183" y="188"/>
                  </a:lnTo>
                  <a:lnTo>
                    <a:pt x="191" y="183"/>
                  </a:lnTo>
                  <a:lnTo>
                    <a:pt x="198" y="178"/>
                  </a:lnTo>
                  <a:lnTo>
                    <a:pt x="202" y="177"/>
                  </a:lnTo>
                  <a:lnTo>
                    <a:pt x="201" y="179"/>
                  </a:lnTo>
                  <a:lnTo>
                    <a:pt x="197" y="185"/>
                  </a:lnTo>
                  <a:lnTo>
                    <a:pt x="193" y="190"/>
                  </a:lnTo>
                  <a:lnTo>
                    <a:pt x="193" y="193"/>
                  </a:lnTo>
                  <a:lnTo>
                    <a:pt x="197" y="190"/>
                  </a:lnTo>
                  <a:lnTo>
                    <a:pt x="204" y="185"/>
                  </a:lnTo>
                  <a:lnTo>
                    <a:pt x="209" y="181"/>
                  </a:lnTo>
                  <a:lnTo>
                    <a:pt x="214" y="179"/>
                  </a:lnTo>
                  <a:lnTo>
                    <a:pt x="212" y="182"/>
                  </a:lnTo>
                  <a:lnTo>
                    <a:pt x="209" y="185"/>
                  </a:lnTo>
                  <a:lnTo>
                    <a:pt x="206" y="188"/>
                  </a:lnTo>
                  <a:lnTo>
                    <a:pt x="207" y="191"/>
                  </a:lnTo>
                  <a:lnTo>
                    <a:pt x="211" y="188"/>
                  </a:lnTo>
                  <a:lnTo>
                    <a:pt x="218" y="183"/>
                  </a:lnTo>
                  <a:lnTo>
                    <a:pt x="223" y="178"/>
                  </a:lnTo>
                  <a:lnTo>
                    <a:pt x="228" y="177"/>
                  </a:lnTo>
                  <a:lnTo>
                    <a:pt x="226" y="179"/>
                  </a:lnTo>
                  <a:lnTo>
                    <a:pt x="223" y="183"/>
                  </a:lnTo>
                  <a:lnTo>
                    <a:pt x="220" y="185"/>
                  </a:lnTo>
                  <a:lnTo>
                    <a:pt x="219" y="189"/>
                  </a:lnTo>
                  <a:lnTo>
                    <a:pt x="221" y="188"/>
                  </a:lnTo>
                  <a:lnTo>
                    <a:pt x="227" y="184"/>
                  </a:lnTo>
                  <a:lnTo>
                    <a:pt x="232" y="179"/>
                  </a:lnTo>
                  <a:lnTo>
                    <a:pt x="235" y="179"/>
                  </a:lnTo>
                  <a:lnTo>
                    <a:pt x="234" y="183"/>
                  </a:lnTo>
                  <a:lnTo>
                    <a:pt x="233" y="189"/>
                  </a:lnTo>
                  <a:lnTo>
                    <a:pt x="235" y="186"/>
                  </a:lnTo>
                  <a:lnTo>
                    <a:pt x="239" y="184"/>
                  </a:lnTo>
                  <a:lnTo>
                    <a:pt x="242" y="181"/>
                  </a:lnTo>
                  <a:lnTo>
                    <a:pt x="246" y="179"/>
                  </a:lnTo>
                  <a:lnTo>
                    <a:pt x="246" y="184"/>
                  </a:lnTo>
                  <a:lnTo>
                    <a:pt x="246" y="189"/>
                  </a:lnTo>
                  <a:lnTo>
                    <a:pt x="247" y="188"/>
                  </a:lnTo>
                  <a:lnTo>
                    <a:pt x="250" y="185"/>
                  </a:lnTo>
                  <a:lnTo>
                    <a:pt x="253" y="183"/>
                  </a:lnTo>
                  <a:lnTo>
                    <a:pt x="255" y="182"/>
                  </a:lnTo>
                  <a:lnTo>
                    <a:pt x="255" y="191"/>
                  </a:lnTo>
                  <a:lnTo>
                    <a:pt x="219" y="204"/>
                  </a:lnTo>
                  <a:lnTo>
                    <a:pt x="164" y="204"/>
                  </a:lnTo>
                  <a:lnTo>
                    <a:pt x="96" y="184"/>
                  </a:lnTo>
                  <a:lnTo>
                    <a:pt x="27" y="143"/>
                  </a:lnTo>
                  <a:lnTo>
                    <a:pt x="0" y="91"/>
                  </a:lnTo>
                  <a:lnTo>
                    <a:pt x="5" y="40"/>
                  </a:lnTo>
                  <a:lnTo>
                    <a:pt x="36" y="9"/>
                  </a:lnTo>
                  <a:lnTo>
                    <a:pt x="70" y="0"/>
                  </a:lnTo>
                  <a:lnTo>
                    <a:pt x="80" y="0"/>
                  </a:lnTo>
                  <a:lnTo>
                    <a:pt x="80" y="0"/>
                  </a:lnTo>
                  <a:close/>
                </a:path>
              </a:pathLst>
            </a:custGeom>
            <a:solidFill>
              <a:srgbClr val="000000"/>
            </a:solidFill>
            <a:ln w="9525">
              <a:noFill/>
              <a:round/>
            </a:ln>
          </p:spPr>
          <p:txBody>
            <a:bodyPr/>
            <a:lstStyle/>
            <a:p>
              <a:endParaRPr lang="en-US"/>
            </a:p>
          </p:txBody>
        </p:sp>
        <p:sp>
          <p:nvSpPr>
            <p:cNvPr id="356551" name="Freeform 199"/>
            <p:cNvSpPr/>
            <p:nvPr/>
          </p:nvSpPr>
          <p:spPr bwMode="auto">
            <a:xfrm>
              <a:off x="5139" y="3600"/>
              <a:ext cx="137" cy="113"/>
            </a:xfrm>
            <a:custGeom>
              <a:avLst/>
              <a:gdLst/>
              <a:ahLst/>
              <a:cxnLst>
                <a:cxn ang="0">
                  <a:pos x="254" y="165"/>
                </a:cxn>
                <a:cxn ang="0">
                  <a:pos x="233" y="156"/>
                </a:cxn>
                <a:cxn ang="0">
                  <a:pos x="217" y="141"/>
                </a:cxn>
                <a:cxn ang="0">
                  <a:pos x="195" y="113"/>
                </a:cxn>
                <a:cxn ang="0">
                  <a:pos x="171" y="77"/>
                </a:cxn>
                <a:cxn ang="0">
                  <a:pos x="149" y="43"/>
                </a:cxn>
                <a:cxn ang="0">
                  <a:pos x="128" y="18"/>
                </a:cxn>
                <a:cxn ang="0">
                  <a:pos x="101" y="2"/>
                </a:cxn>
                <a:cxn ang="0">
                  <a:pos x="73" y="1"/>
                </a:cxn>
                <a:cxn ang="0">
                  <a:pos x="38" y="14"/>
                </a:cxn>
                <a:cxn ang="0">
                  <a:pos x="13" y="40"/>
                </a:cxn>
                <a:cxn ang="0">
                  <a:pos x="0" y="78"/>
                </a:cxn>
                <a:cxn ang="0">
                  <a:pos x="4" y="120"/>
                </a:cxn>
                <a:cxn ang="0">
                  <a:pos x="30" y="161"/>
                </a:cxn>
                <a:cxn ang="0">
                  <a:pos x="80" y="196"/>
                </a:cxn>
                <a:cxn ang="0">
                  <a:pos x="135" y="214"/>
                </a:cxn>
                <a:cxn ang="0">
                  <a:pos x="183" y="224"/>
                </a:cxn>
                <a:cxn ang="0">
                  <a:pos x="222" y="223"/>
                </a:cxn>
                <a:cxn ang="0">
                  <a:pos x="251" y="217"/>
                </a:cxn>
                <a:cxn ang="0">
                  <a:pos x="267" y="209"/>
                </a:cxn>
                <a:cxn ang="0">
                  <a:pos x="266" y="200"/>
                </a:cxn>
                <a:cxn ang="0">
                  <a:pos x="243" y="205"/>
                </a:cxn>
                <a:cxn ang="0">
                  <a:pos x="216" y="210"/>
                </a:cxn>
                <a:cxn ang="0">
                  <a:pos x="187" y="212"/>
                </a:cxn>
                <a:cxn ang="0">
                  <a:pos x="155" y="209"/>
                </a:cxn>
                <a:cxn ang="0">
                  <a:pos x="126" y="199"/>
                </a:cxn>
                <a:cxn ang="0">
                  <a:pos x="90" y="183"/>
                </a:cxn>
                <a:cxn ang="0">
                  <a:pos x="56" y="162"/>
                </a:cxn>
                <a:cxn ang="0">
                  <a:pos x="27" y="130"/>
                </a:cxn>
                <a:cxn ang="0">
                  <a:pos x="14" y="91"/>
                </a:cxn>
                <a:cxn ang="0">
                  <a:pos x="17" y="57"/>
                </a:cxn>
                <a:cxn ang="0">
                  <a:pos x="29" y="40"/>
                </a:cxn>
                <a:cxn ang="0">
                  <a:pos x="43" y="29"/>
                </a:cxn>
                <a:cxn ang="0">
                  <a:pos x="69" y="21"/>
                </a:cxn>
                <a:cxn ang="0">
                  <a:pos x="93" y="18"/>
                </a:cxn>
                <a:cxn ang="0">
                  <a:pos x="118" y="28"/>
                </a:cxn>
                <a:cxn ang="0">
                  <a:pos x="135" y="42"/>
                </a:cxn>
                <a:cxn ang="0">
                  <a:pos x="155" y="67"/>
                </a:cxn>
                <a:cxn ang="0">
                  <a:pos x="175" y="105"/>
                </a:cxn>
                <a:cxn ang="0">
                  <a:pos x="197" y="136"/>
                </a:cxn>
                <a:cxn ang="0">
                  <a:pos x="218" y="156"/>
                </a:cxn>
                <a:cxn ang="0">
                  <a:pos x="239" y="169"/>
                </a:cxn>
                <a:cxn ang="0">
                  <a:pos x="257" y="178"/>
                </a:cxn>
                <a:cxn ang="0">
                  <a:pos x="260" y="167"/>
                </a:cxn>
              </a:cxnLst>
              <a:rect l="0" t="0" r="r" b="b"/>
              <a:pathLst>
                <a:path w="272" h="225">
                  <a:moveTo>
                    <a:pt x="260" y="167"/>
                  </a:moveTo>
                  <a:lnTo>
                    <a:pt x="258" y="165"/>
                  </a:lnTo>
                  <a:lnTo>
                    <a:pt x="254" y="165"/>
                  </a:lnTo>
                  <a:lnTo>
                    <a:pt x="247" y="164"/>
                  </a:lnTo>
                  <a:lnTo>
                    <a:pt x="239" y="161"/>
                  </a:lnTo>
                  <a:lnTo>
                    <a:pt x="233" y="156"/>
                  </a:lnTo>
                  <a:lnTo>
                    <a:pt x="229" y="153"/>
                  </a:lnTo>
                  <a:lnTo>
                    <a:pt x="223" y="147"/>
                  </a:lnTo>
                  <a:lnTo>
                    <a:pt x="217" y="141"/>
                  </a:lnTo>
                  <a:lnTo>
                    <a:pt x="209" y="133"/>
                  </a:lnTo>
                  <a:lnTo>
                    <a:pt x="202" y="124"/>
                  </a:lnTo>
                  <a:lnTo>
                    <a:pt x="195" y="113"/>
                  </a:lnTo>
                  <a:lnTo>
                    <a:pt x="188" y="102"/>
                  </a:lnTo>
                  <a:lnTo>
                    <a:pt x="180" y="88"/>
                  </a:lnTo>
                  <a:lnTo>
                    <a:pt x="171" y="77"/>
                  </a:lnTo>
                  <a:lnTo>
                    <a:pt x="164" y="64"/>
                  </a:lnTo>
                  <a:lnTo>
                    <a:pt x="157" y="53"/>
                  </a:lnTo>
                  <a:lnTo>
                    <a:pt x="149" y="43"/>
                  </a:lnTo>
                  <a:lnTo>
                    <a:pt x="142" y="33"/>
                  </a:lnTo>
                  <a:lnTo>
                    <a:pt x="135" y="25"/>
                  </a:lnTo>
                  <a:lnTo>
                    <a:pt x="128" y="18"/>
                  </a:lnTo>
                  <a:lnTo>
                    <a:pt x="119" y="11"/>
                  </a:lnTo>
                  <a:lnTo>
                    <a:pt x="111" y="7"/>
                  </a:lnTo>
                  <a:lnTo>
                    <a:pt x="101" y="2"/>
                  </a:lnTo>
                  <a:lnTo>
                    <a:pt x="93" y="1"/>
                  </a:lnTo>
                  <a:lnTo>
                    <a:pt x="83" y="0"/>
                  </a:lnTo>
                  <a:lnTo>
                    <a:pt x="73" y="1"/>
                  </a:lnTo>
                  <a:lnTo>
                    <a:pt x="62" y="4"/>
                  </a:lnTo>
                  <a:lnTo>
                    <a:pt x="51" y="9"/>
                  </a:lnTo>
                  <a:lnTo>
                    <a:pt x="38" y="14"/>
                  </a:lnTo>
                  <a:lnTo>
                    <a:pt x="28" y="21"/>
                  </a:lnTo>
                  <a:lnTo>
                    <a:pt x="18" y="29"/>
                  </a:lnTo>
                  <a:lnTo>
                    <a:pt x="13" y="40"/>
                  </a:lnTo>
                  <a:lnTo>
                    <a:pt x="5" y="51"/>
                  </a:lnTo>
                  <a:lnTo>
                    <a:pt x="2" y="64"/>
                  </a:lnTo>
                  <a:lnTo>
                    <a:pt x="0" y="78"/>
                  </a:lnTo>
                  <a:lnTo>
                    <a:pt x="1" y="92"/>
                  </a:lnTo>
                  <a:lnTo>
                    <a:pt x="1" y="106"/>
                  </a:lnTo>
                  <a:lnTo>
                    <a:pt x="4" y="120"/>
                  </a:lnTo>
                  <a:lnTo>
                    <a:pt x="10" y="134"/>
                  </a:lnTo>
                  <a:lnTo>
                    <a:pt x="20" y="148"/>
                  </a:lnTo>
                  <a:lnTo>
                    <a:pt x="30" y="161"/>
                  </a:lnTo>
                  <a:lnTo>
                    <a:pt x="44" y="174"/>
                  </a:lnTo>
                  <a:lnTo>
                    <a:pt x="60" y="184"/>
                  </a:lnTo>
                  <a:lnTo>
                    <a:pt x="80" y="196"/>
                  </a:lnTo>
                  <a:lnTo>
                    <a:pt x="99" y="203"/>
                  </a:lnTo>
                  <a:lnTo>
                    <a:pt x="118" y="210"/>
                  </a:lnTo>
                  <a:lnTo>
                    <a:pt x="135" y="214"/>
                  </a:lnTo>
                  <a:lnTo>
                    <a:pt x="153" y="219"/>
                  </a:lnTo>
                  <a:lnTo>
                    <a:pt x="168" y="221"/>
                  </a:lnTo>
                  <a:lnTo>
                    <a:pt x="183" y="224"/>
                  </a:lnTo>
                  <a:lnTo>
                    <a:pt x="197" y="224"/>
                  </a:lnTo>
                  <a:lnTo>
                    <a:pt x="211" y="225"/>
                  </a:lnTo>
                  <a:lnTo>
                    <a:pt x="222" y="223"/>
                  </a:lnTo>
                  <a:lnTo>
                    <a:pt x="232" y="221"/>
                  </a:lnTo>
                  <a:lnTo>
                    <a:pt x="242" y="219"/>
                  </a:lnTo>
                  <a:lnTo>
                    <a:pt x="251" y="217"/>
                  </a:lnTo>
                  <a:lnTo>
                    <a:pt x="257" y="213"/>
                  </a:lnTo>
                  <a:lnTo>
                    <a:pt x="264" y="211"/>
                  </a:lnTo>
                  <a:lnTo>
                    <a:pt x="267" y="209"/>
                  </a:lnTo>
                  <a:lnTo>
                    <a:pt x="272" y="207"/>
                  </a:lnTo>
                  <a:lnTo>
                    <a:pt x="270" y="200"/>
                  </a:lnTo>
                  <a:lnTo>
                    <a:pt x="266" y="200"/>
                  </a:lnTo>
                  <a:lnTo>
                    <a:pt x="257" y="203"/>
                  </a:lnTo>
                  <a:lnTo>
                    <a:pt x="250" y="203"/>
                  </a:lnTo>
                  <a:lnTo>
                    <a:pt x="243" y="205"/>
                  </a:lnTo>
                  <a:lnTo>
                    <a:pt x="235" y="206"/>
                  </a:lnTo>
                  <a:lnTo>
                    <a:pt x="226" y="209"/>
                  </a:lnTo>
                  <a:lnTo>
                    <a:pt x="216" y="210"/>
                  </a:lnTo>
                  <a:lnTo>
                    <a:pt x="207" y="211"/>
                  </a:lnTo>
                  <a:lnTo>
                    <a:pt x="196" y="211"/>
                  </a:lnTo>
                  <a:lnTo>
                    <a:pt x="187" y="212"/>
                  </a:lnTo>
                  <a:lnTo>
                    <a:pt x="176" y="211"/>
                  </a:lnTo>
                  <a:lnTo>
                    <a:pt x="166" y="211"/>
                  </a:lnTo>
                  <a:lnTo>
                    <a:pt x="155" y="209"/>
                  </a:lnTo>
                  <a:lnTo>
                    <a:pt x="147" y="207"/>
                  </a:lnTo>
                  <a:lnTo>
                    <a:pt x="136" y="203"/>
                  </a:lnTo>
                  <a:lnTo>
                    <a:pt x="126" y="199"/>
                  </a:lnTo>
                  <a:lnTo>
                    <a:pt x="114" y="195"/>
                  </a:lnTo>
                  <a:lnTo>
                    <a:pt x="103" y="190"/>
                  </a:lnTo>
                  <a:lnTo>
                    <a:pt x="90" y="183"/>
                  </a:lnTo>
                  <a:lnTo>
                    <a:pt x="78" y="177"/>
                  </a:lnTo>
                  <a:lnTo>
                    <a:pt x="66" y="169"/>
                  </a:lnTo>
                  <a:lnTo>
                    <a:pt x="56" y="162"/>
                  </a:lnTo>
                  <a:lnTo>
                    <a:pt x="44" y="151"/>
                  </a:lnTo>
                  <a:lnTo>
                    <a:pt x="35" y="142"/>
                  </a:lnTo>
                  <a:lnTo>
                    <a:pt x="27" y="130"/>
                  </a:lnTo>
                  <a:lnTo>
                    <a:pt x="21" y="119"/>
                  </a:lnTo>
                  <a:lnTo>
                    <a:pt x="16" y="105"/>
                  </a:lnTo>
                  <a:lnTo>
                    <a:pt x="14" y="91"/>
                  </a:lnTo>
                  <a:lnTo>
                    <a:pt x="14" y="75"/>
                  </a:lnTo>
                  <a:lnTo>
                    <a:pt x="17" y="59"/>
                  </a:lnTo>
                  <a:lnTo>
                    <a:pt x="17" y="57"/>
                  </a:lnTo>
                  <a:lnTo>
                    <a:pt x="18" y="53"/>
                  </a:lnTo>
                  <a:lnTo>
                    <a:pt x="22" y="46"/>
                  </a:lnTo>
                  <a:lnTo>
                    <a:pt x="29" y="40"/>
                  </a:lnTo>
                  <a:lnTo>
                    <a:pt x="32" y="36"/>
                  </a:lnTo>
                  <a:lnTo>
                    <a:pt x="37" y="32"/>
                  </a:lnTo>
                  <a:lnTo>
                    <a:pt x="43" y="29"/>
                  </a:lnTo>
                  <a:lnTo>
                    <a:pt x="51" y="25"/>
                  </a:lnTo>
                  <a:lnTo>
                    <a:pt x="58" y="22"/>
                  </a:lnTo>
                  <a:lnTo>
                    <a:pt x="69" y="21"/>
                  </a:lnTo>
                  <a:lnTo>
                    <a:pt x="79" y="18"/>
                  </a:lnTo>
                  <a:lnTo>
                    <a:pt x="92" y="18"/>
                  </a:lnTo>
                  <a:lnTo>
                    <a:pt x="93" y="18"/>
                  </a:lnTo>
                  <a:lnTo>
                    <a:pt x="99" y="19"/>
                  </a:lnTo>
                  <a:lnTo>
                    <a:pt x="106" y="22"/>
                  </a:lnTo>
                  <a:lnTo>
                    <a:pt x="118" y="28"/>
                  </a:lnTo>
                  <a:lnTo>
                    <a:pt x="122" y="31"/>
                  </a:lnTo>
                  <a:lnTo>
                    <a:pt x="128" y="36"/>
                  </a:lnTo>
                  <a:lnTo>
                    <a:pt x="135" y="42"/>
                  </a:lnTo>
                  <a:lnTo>
                    <a:pt x="142" y="50"/>
                  </a:lnTo>
                  <a:lnTo>
                    <a:pt x="148" y="57"/>
                  </a:lnTo>
                  <a:lnTo>
                    <a:pt x="155" y="67"/>
                  </a:lnTo>
                  <a:lnTo>
                    <a:pt x="162" y="79"/>
                  </a:lnTo>
                  <a:lnTo>
                    <a:pt x="169" y="93"/>
                  </a:lnTo>
                  <a:lnTo>
                    <a:pt x="175" y="105"/>
                  </a:lnTo>
                  <a:lnTo>
                    <a:pt x="182" y="116"/>
                  </a:lnTo>
                  <a:lnTo>
                    <a:pt x="189" y="126"/>
                  </a:lnTo>
                  <a:lnTo>
                    <a:pt x="197" y="136"/>
                  </a:lnTo>
                  <a:lnTo>
                    <a:pt x="204" y="143"/>
                  </a:lnTo>
                  <a:lnTo>
                    <a:pt x="211" y="150"/>
                  </a:lnTo>
                  <a:lnTo>
                    <a:pt x="218" y="156"/>
                  </a:lnTo>
                  <a:lnTo>
                    <a:pt x="226" y="162"/>
                  </a:lnTo>
                  <a:lnTo>
                    <a:pt x="232" y="165"/>
                  </a:lnTo>
                  <a:lnTo>
                    <a:pt x="239" y="169"/>
                  </a:lnTo>
                  <a:lnTo>
                    <a:pt x="244" y="171"/>
                  </a:lnTo>
                  <a:lnTo>
                    <a:pt x="250" y="175"/>
                  </a:lnTo>
                  <a:lnTo>
                    <a:pt x="257" y="178"/>
                  </a:lnTo>
                  <a:lnTo>
                    <a:pt x="260" y="179"/>
                  </a:lnTo>
                  <a:lnTo>
                    <a:pt x="260" y="167"/>
                  </a:lnTo>
                  <a:lnTo>
                    <a:pt x="260" y="167"/>
                  </a:lnTo>
                  <a:close/>
                </a:path>
              </a:pathLst>
            </a:custGeom>
            <a:solidFill>
              <a:srgbClr val="000000"/>
            </a:solidFill>
            <a:ln w="9525">
              <a:noFill/>
              <a:round/>
            </a:ln>
          </p:spPr>
          <p:txBody>
            <a:bodyPr/>
            <a:lstStyle/>
            <a:p>
              <a:endParaRPr lang="en-US"/>
            </a:p>
          </p:txBody>
        </p:sp>
        <p:sp>
          <p:nvSpPr>
            <p:cNvPr id="356552" name="Freeform 200"/>
            <p:cNvSpPr/>
            <p:nvPr/>
          </p:nvSpPr>
          <p:spPr bwMode="auto">
            <a:xfrm>
              <a:off x="5267" y="3683"/>
              <a:ext cx="10" cy="21"/>
            </a:xfrm>
            <a:custGeom>
              <a:avLst/>
              <a:gdLst/>
              <a:ahLst/>
              <a:cxnLst>
                <a:cxn ang="0">
                  <a:pos x="7" y="0"/>
                </a:cxn>
                <a:cxn ang="0">
                  <a:pos x="18" y="43"/>
                </a:cxn>
                <a:cxn ang="0">
                  <a:pos x="9" y="43"/>
                </a:cxn>
                <a:cxn ang="0">
                  <a:pos x="0" y="8"/>
                </a:cxn>
                <a:cxn ang="0">
                  <a:pos x="7" y="0"/>
                </a:cxn>
                <a:cxn ang="0">
                  <a:pos x="7" y="0"/>
                </a:cxn>
              </a:cxnLst>
              <a:rect l="0" t="0" r="r" b="b"/>
              <a:pathLst>
                <a:path w="18" h="43">
                  <a:moveTo>
                    <a:pt x="7" y="0"/>
                  </a:moveTo>
                  <a:lnTo>
                    <a:pt x="18" y="43"/>
                  </a:lnTo>
                  <a:lnTo>
                    <a:pt x="9" y="43"/>
                  </a:lnTo>
                  <a:lnTo>
                    <a:pt x="0" y="8"/>
                  </a:lnTo>
                  <a:lnTo>
                    <a:pt x="7" y="0"/>
                  </a:lnTo>
                  <a:lnTo>
                    <a:pt x="7" y="0"/>
                  </a:lnTo>
                  <a:close/>
                </a:path>
              </a:pathLst>
            </a:custGeom>
            <a:solidFill>
              <a:srgbClr val="1A1A1A"/>
            </a:solidFill>
            <a:ln w="9525">
              <a:noFill/>
              <a:round/>
            </a:ln>
          </p:spPr>
          <p:txBody>
            <a:bodyPr/>
            <a:lstStyle/>
            <a:p>
              <a:endParaRPr lang="en-US"/>
            </a:p>
          </p:txBody>
        </p:sp>
        <p:sp>
          <p:nvSpPr>
            <p:cNvPr id="356553" name="Freeform 201"/>
            <p:cNvSpPr/>
            <p:nvPr/>
          </p:nvSpPr>
          <p:spPr bwMode="auto">
            <a:xfrm>
              <a:off x="5270" y="3680"/>
              <a:ext cx="38" cy="32"/>
            </a:xfrm>
            <a:custGeom>
              <a:avLst/>
              <a:gdLst/>
              <a:ahLst/>
              <a:cxnLst>
                <a:cxn ang="0">
                  <a:pos x="0" y="19"/>
                </a:cxn>
                <a:cxn ang="0">
                  <a:pos x="32" y="0"/>
                </a:cxn>
                <a:cxn ang="0">
                  <a:pos x="34" y="0"/>
                </a:cxn>
                <a:cxn ang="0">
                  <a:pos x="42" y="3"/>
                </a:cxn>
                <a:cxn ang="0">
                  <a:pos x="51" y="7"/>
                </a:cxn>
                <a:cxn ang="0">
                  <a:pos x="55" y="12"/>
                </a:cxn>
                <a:cxn ang="0">
                  <a:pos x="56" y="14"/>
                </a:cxn>
                <a:cxn ang="0">
                  <a:pos x="61" y="19"/>
                </a:cxn>
                <a:cxn ang="0">
                  <a:pos x="65" y="26"/>
                </a:cxn>
                <a:cxn ang="0">
                  <a:pos x="70" y="36"/>
                </a:cxn>
                <a:cxn ang="0">
                  <a:pos x="74" y="44"/>
                </a:cxn>
                <a:cxn ang="0">
                  <a:pos x="77" y="53"/>
                </a:cxn>
                <a:cxn ang="0">
                  <a:pos x="77" y="59"/>
                </a:cxn>
                <a:cxn ang="0">
                  <a:pos x="75" y="63"/>
                </a:cxn>
                <a:cxn ang="0">
                  <a:pos x="68" y="58"/>
                </a:cxn>
                <a:cxn ang="0">
                  <a:pos x="62" y="49"/>
                </a:cxn>
                <a:cxn ang="0">
                  <a:pos x="56" y="39"/>
                </a:cxn>
                <a:cxn ang="0">
                  <a:pos x="55" y="36"/>
                </a:cxn>
                <a:cxn ang="0">
                  <a:pos x="51" y="38"/>
                </a:cxn>
                <a:cxn ang="0">
                  <a:pos x="39" y="45"/>
                </a:cxn>
                <a:cxn ang="0">
                  <a:pos x="24" y="43"/>
                </a:cxn>
                <a:cxn ang="0">
                  <a:pos x="10" y="40"/>
                </a:cxn>
                <a:cxn ang="0">
                  <a:pos x="5" y="33"/>
                </a:cxn>
                <a:cxn ang="0">
                  <a:pos x="26" y="36"/>
                </a:cxn>
                <a:cxn ang="0">
                  <a:pos x="39" y="36"/>
                </a:cxn>
                <a:cxn ang="0">
                  <a:pos x="46" y="33"/>
                </a:cxn>
                <a:cxn ang="0">
                  <a:pos x="55" y="22"/>
                </a:cxn>
                <a:cxn ang="0">
                  <a:pos x="39" y="12"/>
                </a:cxn>
                <a:cxn ang="0">
                  <a:pos x="5" y="26"/>
                </a:cxn>
                <a:cxn ang="0">
                  <a:pos x="0" y="19"/>
                </a:cxn>
                <a:cxn ang="0">
                  <a:pos x="0" y="19"/>
                </a:cxn>
              </a:cxnLst>
              <a:rect l="0" t="0" r="r" b="b"/>
              <a:pathLst>
                <a:path w="77" h="63">
                  <a:moveTo>
                    <a:pt x="0" y="19"/>
                  </a:moveTo>
                  <a:lnTo>
                    <a:pt x="32" y="0"/>
                  </a:lnTo>
                  <a:lnTo>
                    <a:pt x="34" y="0"/>
                  </a:lnTo>
                  <a:lnTo>
                    <a:pt x="42" y="3"/>
                  </a:lnTo>
                  <a:lnTo>
                    <a:pt x="51" y="7"/>
                  </a:lnTo>
                  <a:lnTo>
                    <a:pt x="55" y="12"/>
                  </a:lnTo>
                  <a:lnTo>
                    <a:pt x="56" y="14"/>
                  </a:lnTo>
                  <a:lnTo>
                    <a:pt x="61" y="19"/>
                  </a:lnTo>
                  <a:lnTo>
                    <a:pt x="65" y="26"/>
                  </a:lnTo>
                  <a:lnTo>
                    <a:pt x="70" y="36"/>
                  </a:lnTo>
                  <a:lnTo>
                    <a:pt x="74" y="44"/>
                  </a:lnTo>
                  <a:lnTo>
                    <a:pt x="77" y="53"/>
                  </a:lnTo>
                  <a:lnTo>
                    <a:pt x="77" y="59"/>
                  </a:lnTo>
                  <a:lnTo>
                    <a:pt x="75" y="63"/>
                  </a:lnTo>
                  <a:lnTo>
                    <a:pt x="68" y="58"/>
                  </a:lnTo>
                  <a:lnTo>
                    <a:pt x="62" y="49"/>
                  </a:lnTo>
                  <a:lnTo>
                    <a:pt x="56" y="39"/>
                  </a:lnTo>
                  <a:lnTo>
                    <a:pt x="55" y="36"/>
                  </a:lnTo>
                  <a:lnTo>
                    <a:pt x="51" y="38"/>
                  </a:lnTo>
                  <a:lnTo>
                    <a:pt x="39" y="45"/>
                  </a:lnTo>
                  <a:lnTo>
                    <a:pt x="24" y="43"/>
                  </a:lnTo>
                  <a:lnTo>
                    <a:pt x="10" y="40"/>
                  </a:lnTo>
                  <a:lnTo>
                    <a:pt x="5" y="33"/>
                  </a:lnTo>
                  <a:lnTo>
                    <a:pt x="26" y="36"/>
                  </a:lnTo>
                  <a:lnTo>
                    <a:pt x="39" y="36"/>
                  </a:lnTo>
                  <a:lnTo>
                    <a:pt x="46" y="33"/>
                  </a:lnTo>
                  <a:lnTo>
                    <a:pt x="55" y="22"/>
                  </a:lnTo>
                  <a:lnTo>
                    <a:pt x="39" y="12"/>
                  </a:lnTo>
                  <a:lnTo>
                    <a:pt x="5" y="26"/>
                  </a:lnTo>
                  <a:lnTo>
                    <a:pt x="0" y="19"/>
                  </a:lnTo>
                  <a:lnTo>
                    <a:pt x="0" y="19"/>
                  </a:lnTo>
                  <a:close/>
                </a:path>
              </a:pathLst>
            </a:custGeom>
            <a:solidFill>
              <a:srgbClr val="1A1A1A"/>
            </a:solidFill>
            <a:ln w="9525">
              <a:noFill/>
              <a:round/>
            </a:ln>
          </p:spPr>
          <p:txBody>
            <a:bodyPr/>
            <a:lstStyle/>
            <a:p>
              <a:endParaRPr lang="en-US"/>
            </a:p>
          </p:txBody>
        </p:sp>
        <p:sp>
          <p:nvSpPr>
            <p:cNvPr id="356554" name="Freeform 202"/>
            <p:cNvSpPr/>
            <p:nvPr/>
          </p:nvSpPr>
          <p:spPr bwMode="auto">
            <a:xfrm>
              <a:off x="5105" y="3848"/>
              <a:ext cx="42" cy="19"/>
            </a:xfrm>
            <a:custGeom>
              <a:avLst/>
              <a:gdLst/>
              <a:ahLst/>
              <a:cxnLst>
                <a:cxn ang="0">
                  <a:pos x="1" y="0"/>
                </a:cxn>
                <a:cxn ang="0">
                  <a:pos x="0" y="3"/>
                </a:cxn>
                <a:cxn ang="0">
                  <a:pos x="0" y="14"/>
                </a:cxn>
                <a:cxn ang="0">
                  <a:pos x="1" y="23"/>
                </a:cxn>
                <a:cxn ang="0">
                  <a:pos x="9" y="29"/>
                </a:cxn>
                <a:cxn ang="0">
                  <a:pos x="15" y="29"/>
                </a:cxn>
                <a:cxn ang="0">
                  <a:pos x="24" y="33"/>
                </a:cxn>
                <a:cxn ang="0">
                  <a:pos x="29" y="33"/>
                </a:cxn>
                <a:cxn ang="0">
                  <a:pos x="36" y="35"/>
                </a:cxn>
                <a:cxn ang="0">
                  <a:pos x="43" y="36"/>
                </a:cxn>
                <a:cxn ang="0">
                  <a:pos x="50" y="36"/>
                </a:cxn>
                <a:cxn ang="0">
                  <a:pos x="62" y="36"/>
                </a:cxn>
                <a:cxn ang="0">
                  <a:pos x="73" y="36"/>
                </a:cxn>
                <a:cxn ang="0">
                  <a:pos x="79" y="36"/>
                </a:cxn>
                <a:cxn ang="0">
                  <a:pos x="83" y="36"/>
                </a:cxn>
                <a:cxn ang="0">
                  <a:pos x="76" y="36"/>
                </a:cxn>
                <a:cxn ang="0">
                  <a:pos x="66" y="26"/>
                </a:cxn>
                <a:cxn ang="0">
                  <a:pos x="56" y="15"/>
                </a:cxn>
                <a:cxn ang="0">
                  <a:pos x="52" y="12"/>
                </a:cxn>
                <a:cxn ang="0">
                  <a:pos x="1" y="0"/>
                </a:cxn>
                <a:cxn ang="0">
                  <a:pos x="1" y="0"/>
                </a:cxn>
              </a:cxnLst>
              <a:rect l="0" t="0" r="r" b="b"/>
              <a:pathLst>
                <a:path w="83" h="36">
                  <a:moveTo>
                    <a:pt x="1" y="0"/>
                  </a:moveTo>
                  <a:lnTo>
                    <a:pt x="0" y="3"/>
                  </a:lnTo>
                  <a:lnTo>
                    <a:pt x="0" y="14"/>
                  </a:lnTo>
                  <a:lnTo>
                    <a:pt x="1" y="23"/>
                  </a:lnTo>
                  <a:lnTo>
                    <a:pt x="9" y="29"/>
                  </a:lnTo>
                  <a:lnTo>
                    <a:pt x="15" y="29"/>
                  </a:lnTo>
                  <a:lnTo>
                    <a:pt x="24" y="33"/>
                  </a:lnTo>
                  <a:lnTo>
                    <a:pt x="29" y="33"/>
                  </a:lnTo>
                  <a:lnTo>
                    <a:pt x="36" y="35"/>
                  </a:lnTo>
                  <a:lnTo>
                    <a:pt x="43" y="36"/>
                  </a:lnTo>
                  <a:lnTo>
                    <a:pt x="50" y="36"/>
                  </a:lnTo>
                  <a:lnTo>
                    <a:pt x="62" y="36"/>
                  </a:lnTo>
                  <a:lnTo>
                    <a:pt x="73" y="36"/>
                  </a:lnTo>
                  <a:lnTo>
                    <a:pt x="79" y="36"/>
                  </a:lnTo>
                  <a:lnTo>
                    <a:pt x="83" y="36"/>
                  </a:lnTo>
                  <a:lnTo>
                    <a:pt x="76" y="36"/>
                  </a:lnTo>
                  <a:lnTo>
                    <a:pt x="66" y="26"/>
                  </a:lnTo>
                  <a:lnTo>
                    <a:pt x="56" y="15"/>
                  </a:lnTo>
                  <a:lnTo>
                    <a:pt x="52" y="12"/>
                  </a:lnTo>
                  <a:lnTo>
                    <a:pt x="1" y="0"/>
                  </a:lnTo>
                  <a:lnTo>
                    <a:pt x="1" y="0"/>
                  </a:lnTo>
                  <a:close/>
                </a:path>
              </a:pathLst>
            </a:custGeom>
            <a:solidFill>
              <a:srgbClr val="1A1A1A"/>
            </a:solidFill>
            <a:ln w="9525">
              <a:noFill/>
              <a:round/>
            </a:ln>
          </p:spPr>
          <p:txBody>
            <a:bodyPr/>
            <a:lstStyle/>
            <a:p>
              <a:endParaRPr lang="en-US"/>
            </a:p>
          </p:txBody>
        </p:sp>
        <p:sp>
          <p:nvSpPr>
            <p:cNvPr id="356555" name="Freeform 203"/>
            <p:cNvSpPr/>
            <p:nvPr/>
          </p:nvSpPr>
          <p:spPr bwMode="auto">
            <a:xfrm>
              <a:off x="5155" y="3847"/>
              <a:ext cx="38" cy="18"/>
            </a:xfrm>
            <a:custGeom>
              <a:avLst/>
              <a:gdLst/>
              <a:ahLst/>
              <a:cxnLst>
                <a:cxn ang="0">
                  <a:pos x="2" y="16"/>
                </a:cxn>
                <a:cxn ang="0">
                  <a:pos x="4" y="16"/>
                </a:cxn>
                <a:cxn ang="0">
                  <a:pos x="11" y="18"/>
                </a:cxn>
                <a:cxn ang="0">
                  <a:pos x="19" y="22"/>
                </a:cxn>
                <a:cxn ang="0">
                  <a:pos x="29" y="26"/>
                </a:cxn>
                <a:cxn ang="0">
                  <a:pos x="40" y="29"/>
                </a:cxn>
                <a:cxn ang="0">
                  <a:pos x="50" y="32"/>
                </a:cxn>
                <a:cxn ang="0">
                  <a:pos x="58" y="35"/>
                </a:cxn>
                <a:cxn ang="0">
                  <a:pos x="64" y="36"/>
                </a:cxn>
                <a:cxn ang="0">
                  <a:pos x="74" y="33"/>
                </a:cxn>
                <a:cxn ang="0">
                  <a:pos x="76" y="29"/>
                </a:cxn>
                <a:cxn ang="0">
                  <a:pos x="70" y="22"/>
                </a:cxn>
                <a:cxn ang="0">
                  <a:pos x="60" y="15"/>
                </a:cxn>
                <a:cxn ang="0">
                  <a:pos x="48" y="9"/>
                </a:cxn>
                <a:cxn ang="0">
                  <a:pos x="43" y="7"/>
                </a:cxn>
                <a:cxn ang="0">
                  <a:pos x="0" y="0"/>
                </a:cxn>
                <a:cxn ang="0">
                  <a:pos x="2" y="16"/>
                </a:cxn>
                <a:cxn ang="0">
                  <a:pos x="2" y="16"/>
                </a:cxn>
              </a:cxnLst>
              <a:rect l="0" t="0" r="r" b="b"/>
              <a:pathLst>
                <a:path w="76" h="36">
                  <a:moveTo>
                    <a:pt x="2" y="16"/>
                  </a:moveTo>
                  <a:lnTo>
                    <a:pt x="4" y="16"/>
                  </a:lnTo>
                  <a:lnTo>
                    <a:pt x="11" y="18"/>
                  </a:lnTo>
                  <a:lnTo>
                    <a:pt x="19" y="22"/>
                  </a:lnTo>
                  <a:lnTo>
                    <a:pt x="29" y="26"/>
                  </a:lnTo>
                  <a:lnTo>
                    <a:pt x="40" y="29"/>
                  </a:lnTo>
                  <a:lnTo>
                    <a:pt x="50" y="32"/>
                  </a:lnTo>
                  <a:lnTo>
                    <a:pt x="58" y="35"/>
                  </a:lnTo>
                  <a:lnTo>
                    <a:pt x="64" y="36"/>
                  </a:lnTo>
                  <a:lnTo>
                    <a:pt x="74" y="33"/>
                  </a:lnTo>
                  <a:lnTo>
                    <a:pt x="76" y="29"/>
                  </a:lnTo>
                  <a:lnTo>
                    <a:pt x="70" y="22"/>
                  </a:lnTo>
                  <a:lnTo>
                    <a:pt x="60" y="15"/>
                  </a:lnTo>
                  <a:lnTo>
                    <a:pt x="48" y="9"/>
                  </a:lnTo>
                  <a:lnTo>
                    <a:pt x="43" y="7"/>
                  </a:lnTo>
                  <a:lnTo>
                    <a:pt x="0" y="0"/>
                  </a:lnTo>
                  <a:lnTo>
                    <a:pt x="2" y="16"/>
                  </a:lnTo>
                  <a:lnTo>
                    <a:pt x="2" y="16"/>
                  </a:lnTo>
                  <a:close/>
                </a:path>
              </a:pathLst>
            </a:custGeom>
            <a:solidFill>
              <a:srgbClr val="1A1A1A"/>
            </a:solidFill>
            <a:ln w="9525">
              <a:noFill/>
              <a:round/>
            </a:ln>
          </p:spPr>
          <p:txBody>
            <a:bodyPr/>
            <a:lstStyle/>
            <a:p>
              <a:endParaRPr lang="en-US"/>
            </a:p>
          </p:txBody>
        </p:sp>
        <p:sp>
          <p:nvSpPr>
            <p:cNvPr id="356556" name="Freeform 204"/>
            <p:cNvSpPr/>
            <p:nvPr/>
          </p:nvSpPr>
          <p:spPr bwMode="auto">
            <a:xfrm>
              <a:off x="5193" y="3603"/>
              <a:ext cx="6" cy="9"/>
            </a:xfrm>
            <a:custGeom>
              <a:avLst/>
              <a:gdLst/>
              <a:ahLst/>
              <a:cxnLst>
                <a:cxn ang="0">
                  <a:pos x="13" y="17"/>
                </a:cxn>
                <a:cxn ang="0">
                  <a:pos x="6" y="18"/>
                </a:cxn>
                <a:cxn ang="0">
                  <a:pos x="0" y="19"/>
                </a:cxn>
                <a:cxn ang="0">
                  <a:pos x="0" y="0"/>
                </a:cxn>
                <a:cxn ang="0">
                  <a:pos x="4" y="0"/>
                </a:cxn>
                <a:cxn ang="0">
                  <a:pos x="11" y="0"/>
                </a:cxn>
                <a:cxn ang="0">
                  <a:pos x="13" y="17"/>
                </a:cxn>
                <a:cxn ang="0">
                  <a:pos x="13" y="17"/>
                </a:cxn>
              </a:cxnLst>
              <a:rect l="0" t="0" r="r" b="b"/>
              <a:pathLst>
                <a:path w="13" h="19">
                  <a:moveTo>
                    <a:pt x="13" y="17"/>
                  </a:moveTo>
                  <a:lnTo>
                    <a:pt x="6" y="18"/>
                  </a:lnTo>
                  <a:lnTo>
                    <a:pt x="0" y="19"/>
                  </a:lnTo>
                  <a:lnTo>
                    <a:pt x="0" y="0"/>
                  </a:lnTo>
                  <a:lnTo>
                    <a:pt x="4" y="0"/>
                  </a:lnTo>
                  <a:lnTo>
                    <a:pt x="11" y="0"/>
                  </a:lnTo>
                  <a:lnTo>
                    <a:pt x="13" y="17"/>
                  </a:lnTo>
                  <a:lnTo>
                    <a:pt x="13" y="17"/>
                  </a:lnTo>
                  <a:close/>
                </a:path>
              </a:pathLst>
            </a:custGeom>
            <a:solidFill>
              <a:srgbClr val="000000"/>
            </a:solidFill>
            <a:ln w="9525">
              <a:noFill/>
              <a:round/>
            </a:ln>
          </p:spPr>
          <p:txBody>
            <a:bodyPr/>
            <a:lstStyle/>
            <a:p>
              <a:endParaRPr lang="en-US"/>
            </a:p>
          </p:txBody>
        </p:sp>
        <p:sp>
          <p:nvSpPr>
            <p:cNvPr id="356557" name="Freeform 205"/>
            <p:cNvSpPr/>
            <p:nvPr/>
          </p:nvSpPr>
          <p:spPr bwMode="auto">
            <a:xfrm>
              <a:off x="5147" y="3517"/>
              <a:ext cx="95" cy="95"/>
            </a:xfrm>
            <a:custGeom>
              <a:avLst/>
              <a:gdLst/>
              <a:ahLst/>
              <a:cxnLst>
                <a:cxn ang="0">
                  <a:pos x="111" y="184"/>
                </a:cxn>
                <a:cxn ang="0">
                  <a:pos x="125" y="181"/>
                </a:cxn>
                <a:cxn ang="0">
                  <a:pos x="139" y="175"/>
                </a:cxn>
                <a:cxn ang="0">
                  <a:pos x="152" y="167"/>
                </a:cxn>
                <a:cxn ang="0">
                  <a:pos x="163" y="157"/>
                </a:cxn>
                <a:cxn ang="0">
                  <a:pos x="173" y="144"/>
                </a:cxn>
                <a:cxn ang="0">
                  <a:pos x="180" y="130"/>
                </a:cxn>
                <a:cxn ang="0">
                  <a:pos x="186" y="116"/>
                </a:cxn>
                <a:cxn ang="0">
                  <a:pos x="188" y="99"/>
                </a:cxn>
                <a:cxn ang="0">
                  <a:pos x="188" y="79"/>
                </a:cxn>
                <a:cxn ang="0">
                  <a:pos x="183" y="62"/>
                </a:cxn>
                <a:cxn ang="0">
                  <a:pos x="175" y="45"/>
                </a:cxn>
                <a:cxn ang="0">
                  <a:pos x="165" y="30"/>
                </a:cxn>
                <a:cxn ang="0">
                  <a:pos x="152" y="17"/>
                </a:cxn>
                <a:cxn ang="0">
                  <a:pos x="135" y="9"/>
                </a:cxn>
                <a:cxn ang="0">
                  <a:pos x="119" y="2"/>
                </a:cxn>
                <a:cxn ang="0">
                  <a:pos x="100" y="0"/>
                </a:cxn>
                <a:cxn ang="0">
                  <a:pos x="82" y="1"/>
                </a:cxn>
                <a:cxn ang="0">
                  <a:pos x="64" y="4"/>
                </a:cxn>
                <a:cxn ang="0">
                  <a:pos x="48" y="12"/>
                </a:cxn>
                <a:cxn ang="0">
                  <a:pos x="34" y="23"/>
                </a:cxn>
                <a:cxn ang="0">
                  <a:pos x="20" y="36"/>
                </a:cxn>
                <a:cxn ang="0">
                  <a:pos x="10" y="51"/>
                </a:cxn>
                <a:cxn ang="0">
                  <a:pos x="3" y="69"/>
                </a:cxn>
                <a:cxn ang="0">
                  <a:pos x="0" y="88"/>
                </a:cxn>
                <a:cxn ang="0">
                  <a:pos x="1" y="107"/>
                </a:cxn>
                <a:cxn ang="0">
                  <a:pos x="6" y="125"/>
                </a:cxn>
                <a:cxn ang="0">
                  <a:pos x="14" y="141"/>
                </a:cxn>
                <a:cxn ang="0">
                  <a:pos x="24" y="155"/>
                </a:cxn>
                <a:cxn ang="0">
                  <a:pos x="38" y="168"/>
                </a:cxn>
                <a:cxn ang="0">
                  <a:pos x="54" y="177"/>
                </a:cxn>
                <a:cxn ang="0">
                  <a:pos x="71" y="183"/>
                </a:cxn>
                <a:cxn ang="0">
                  <a:pos x="86" y="187"/>
                </a:cxn>
                <a:cxn ang="0">
                  <a:pos x="93" y="180"/>
                </a:cxn>
                <a:cxn ang="0">
                  <a:pos x="88" y="170"/>
                </a:cxn>
                <a:cxn ang="0">
                  <a:pos x="76" y="168"/>
                </a:cxn>
                <a:cxn ang="0">
                  <a:pos x="61" y="162"/>
                </a:cxn>
                <a:cxn ang="0">
                  <a:pos x="43" y="149"/>
                </a:cxn>
                <a:cxn ang="0">
                  <a:pos x="30" y="132"/>
                </a:cxn>
                <a:cxn ang="0">
                  <a:pos x="23" y="119"/>
                </a:cxn>
                <a:cxn ang="0">
                  <a:pos x="20" y="105"/>
                </a:cxn>
                <a:cxn ang="0">
                  <a:pos x="20" y="91"/>
                </a:cxn>
                <a:cxn ang="0">
                  <a:pos x="22" y="76"/>
                </a:cxn>
                <a:cxn ang="0">
                  <a:pos x="28" y="60"/>
                </a:cxn>
                <a:cxn ang="0">
                  <a:pos x="41" y="43"/>
                </a:cxn>
                <a:cxn ang="0">
                  <a:pos x="57" y="29"/>
                </a:cxn>
                <a:cxn ang="0">
                  <a:pos x="71" y="22"/>
                </a:cxn>
                <a:cxn ang="0">
                  <a:pos x="85" y="18"/>
                </a:cxn>
                <a:cxn ang="0">
                  <a:pos x="100" y="18"/>
                </a:cxn>
                <a:cxn ang="0">
                  <a:pos x="114" y="21"/>
                </a:cxn>
                <a:cxn ang="0">
                  <a:pos x="128" y="25"/>
                </a:cxn>
                <a:cxn ang="0">
                  <a:pos x="146" y="37"/>
                </a:cxn>
                <a:cxn ang="0">
                  <a:pos x="160" y="55"/>
                </a:cxn>
                <a:cxn ang="0">
                  <a:pos x="166" y="67"/>
                </a:cxn>
                <a:cxn ang="0">
                  <a:pos x="169" y="83"/>
                </a:cxn>
                <a:cxn ang="0">
                  <a:pos x="171" y="98"/>
                </a:cxn>
                <a:cxn ang="0">
                  <a:pos x="167" y="119"/>
                </a:cxn>
                <a:cxn ang="0">
                  <a:pos x="154" y="141"/>
                </a:cxn>
                <a:cxn ang="0">
                  <a:pos x="135" y="158"/>
                </a:cxn>
                <a:cxn ang="0">
                  <a:pos x="113" y="168"/>
                </a:cxn>
                <a:cxn ang="0">
                  <a:pos x="98" y="180"/>
                </a:cxn>
                <a:cxn ang="0">
                  <a:pos x="104" y="187"/>
                </a:cxn>
              </a:cxnLst>
              <a:rect l="0" t="0" r="r" b="b"/>
              <a:pathLst>
                <a:path w="189" h="189">
                  <a:moveTo>
                    <a:pt x="104" y="187"/>
                  </a:moveTo>
                  <a:lnTo>
                    <a:pt x="111" y="184"/>
                  </a:lnTo>
                  <a:lnTo>
                    <a:pt x="118" y="183"/>
                  </a:lnTo>
                  <a:lnTo>
                    <a:pt x="125" y="181"/>
                  </a:lnTo>
                  <a:lnTo>
                    <a:pt x="133" y="178"/>
                  </a:lnTo>
                  <a:lnTo>
                    <a:pt x="139" y="175"/>
                  </a:lnTo>
                  <a:lnTo>
                    <a:pt x="146" y="171"/>
                  </a:lnTo>
                  <a:lnTo>
                    <a:pt x="152" y="167"/>
                  </a:lnTo>
                  <a:lnTo>
                    <a:pt x="159" y="163"/>
                  </a:lnTo>
                  <a:lnTo>
                    <a:pt x="163" y="157"/>
                  </a:lnTo>
                  <a:lnTo>
                    <a:pt x="168" y="151"/>
                  </a:lnTo>
                  <a:lnTo>
                    <a:pt x="173" y="144"/>
                  </a:lnTo>
                  <a:lnTo>
                    <a:pt x="178" y="139"/>
                  </a:lnTo>
                  <a:lnTo>
                    <a:pt x="180" y="130"/>
                  </a:lnTo>
                  <a:lnTo>
                    <a:pt x="183" y="123"/>
                  </a:lnTo>
                  <a:lnTo>
                    <a:pt x="186" y="116"/>
                  </a:lnTo>
                  <a:lnTo>
                    <a:pt x="188" y="109"/>
                  </a:lnTo>
                  <a:lnTo>
                    <a:pt x="188" y="99"/>
                  </a:lnTo>
                  <a:lnTo>
                    <a:pt x="189" y="88"/>
                  </a:lnTo>
                  <a:lnTo>
                    <a:pt x="188" y="79"/>
                  </a:lnTo>
                  <a:lnTo>
                    <a:pt x="187" y="71"/>
                  </a:lnTo>
                  <a:lnTo>
                    <a:pt x="183" y="62"/>
                  </a:lnTo>
                  <a:lnTo>
                    <a:pt x="180" y="53"/>
                  </a:lnTo>
                  <a:lnTo>
                    <a:pt x="175" y="45"/>
                  </a:lnTo>
                  <a:lnTo>
                    <a:pt x="172" y="38"/>
                  </a:lnTo>
                  <a:lnTo>
                    <a:pt x="165" y="30"/>
                  </a:lnTo>
                  <a:lnTo>
                    <a:pt x="159" y="24"/>
                  </a:lnTo>
                  <a:lnTo>
                    <a:pt x="152" y="17"/>
                  </a:lnTo>
                  <a:lnTo>
                    <a:pt x="145" y="14"/>
                  </a:lnTo>
                  <a:lnTo>
                    <a:pt x="135" y="9"/>
                  </a:lnTo>
                  <a:lnTo>
                    <a:pt x="127" y="5"/>
                  </a:lnTo>
                  <a:lnTo>
                    <a:pt x="119" y="2"/>
                  </a:lnTo>
                  <a:lnTo>
                    <a:pt x="111" y="2"/>
                  </a:lnTo>
                  <a:lnTo>
                    <a:pt x="100" y="0"/>
                  </a:lnTo>
                  <a:lnTo>
                    <a:pt x="91" y="1"/>
                  </a:lnTo>
                  <a:lnTo>
                    <a:pt x="82" y="1"/>
                  </a:lnTo>
                  <a:lnTo>
                    <a:pt x="73" y="3"/>
                  </a:lnTo>
                  <a:lnTo>
                    <a:pt x="64" y="4"/>
                  </a:lnTo>
                  <a:lnTo>
                    <a:pt x="56" y="9"/>
                  </a:lnTo>
                  <a:lnTo>
                    <a:pt x="48" y="12"/>
                  </a:lnTo>
                  <a:lnTo>
                    <a:pt x="41" y="18"/>
                  </a:lnTo>
                  <a:lnTo>
                    <a:pt x="34" y="23"/>
                  </a:lnTo>
                  <a:lnTo>
                    <a:pt x="27" y="29"/>
                  </a:lnTo>
                  <a:lnTo>
                    <a:pt x="20" y="36"/>
                  </a:lnTo>
                  <a:lnTo>
                    <a:pt x="16" y="44"/>
                  </a:lnTo>
                  <a:lnTo>
                    <a:pt x="10" y="51"/>
                  </a:lnTo>
                  <a:lnTo>
                    <a:pt x="7" y="60"/>
                  </a:lnTo>
                  <a:lnTo>
                    <a:pt x="3" y="69"/>
                  </a:lnTo>
                  <a:lnTo>
                    <a:pt x="2" y="79"/>
                  </a:lnTo>
                  <a:lnTo>
                    <a:pt x="0" y="88"/>
                  </a:lnTo>
                  <a:lnTo>
                    <a:pt x="1" y="98"/>
                  </a:lnTo>
                  <a:lnTo>
                    <a:pt x="1" y="107"/>
                  </a:lnTo>
                  <a:lnTo>
                    <a:pt x="3" y="116"/>
                  </a:lnTo>
                  <a:lnTo>
                    <a:pt x="6" y="125"/>
                  </a:lnTo>
                  <a:lnTo>
                    <a:pt x="9" y="133"/>
                  </a:lnTo>
                  <a:lnTo>
                    <a:pt x="14" y="141"/>
                  </a:lnTo>
                  <a:lnTo>
                    <a:pt x="20" y="149"/>
                  </a:lnTo>
                  <a:lnTo>
                    <a:pt x="24" y="155"/>
                  </a:lnTo>
                  <a:lnTo>
                    <a:pt x="31" y="162"/>
                  </a:lnTo>
                  <a:lnTo>
                    <a:pt x="38" y="168"/>
                  </a:lnTo>
                  <a:lnTo>
                    <a:pt x="47" y="174"/>
                  </a:lnTo>
                  <a:lnTo>
                    <a:pt x="54" y="177"/>
                  </a:lnTo>
                  <a:lnTo>
                    <a:pt x="63" y="181"/>
                  </a:lnTo>
                  <a:lnTo>
                    <a:pt x="71" y="183"/>
                  </a:lnTo>
                  <a:lnTo>
                    <a:pt x="82" y="187"/>
                  </a:lnTo>
                  <a:lnTo>
                    <a:pt x="86" y="187"/>
                  </a:lnTo>
                  <a:lnTo>
                    <a:pt x="91" y="189"/>
                  </a:lnTo>
                  <a:lnTo>
                    <a:pt x="93" y="180"/>
                  </a:lnTo>
                  <a:lnTo>
                    <a:pt x="91" y="170"/>
                  </a:lnTo>
                  <a:lnTo>
                    <a:pt x="88" y="170"/>
                  </a:lnTo>
                  <a:lnTo>
                    <a:pt x="84" y="170"/>
                  </a:lnTo>
                  <a:lnTo>
                    <a:pt x="76" y="168"/>
                  </a:lnTo>
                  <a:lnTo>
                    <a:pt x="68" y="166"/>
                  </a:lnTo>
                  <a:lnTo>
                    <a:pt x="61" y="162"/>
                  </a:lnTo>
                  <a:lnTo>
                    <a:pt x="55" y="158"/>
                  </a:lnTo>
                  <a:lnTo>
                    <a:pt x="43" y="149"/>
                  </a:lnTo>
                  <a:lnTo>
                    <a:pt x="35" y="139"/>
                  </a:lnTo>
                  <a:lnTo>
                    <a:pt x="30" y="132"/>
                  </a:lnTo>
                  <a:lnTo>
                    <a:pt x="27" y="126"/>
                  </a:lnTo>
                  <a:lnTo>
                    <a:pt x="23" y="119"/>
                  </a:lnTo>
                  <a:lnTo>
                    <a:pt x="22" y="113"/>
                  </a:lnTo>
                  <a:lnTo>
                    <a:pt x="20" y="105"/>
                  </a:lnTo>
                  <a:lnTo>
                    <a:pt x="20" y="98"/>
                  </a:lnTo>
                  <a:lnTo>
                    <a:pt x="20" y="91"/>
                  </a:lnTo>
                  <a:lnTo>
                    <a:pt x="22" y="84"/>
                  </a:lnTo>
                  <a:lnTo>
                    <a:pt x="22" y="76"/>
                  </a:lnTo>
                  <a:lnTo>
                    <a:pt x="24" y="67"/>
                  </a:lnTo>
                  <a:lnTo>
                    <a:pt x="28" y="60"/>
                  </a:lnTo>
                  <a:lnTo>
                    <a:pt x="31" y="55"/>
                  </a:lnTo>
                  <a:lnTo>
                    <a:pt x="41" y="43"/>
                  </a:lnTo>
                  <a:lnTo>
                    <a:pt x="52" y="34"/>
                  </a:lnTo>
                  <a:lnTo>
                    <a:pt x="57" y="29"/>
                  </a:lnTo>
                  <a:lnTo>
                    <a:pt x="64" y="25"/>
                  </a:lnTo>
                  <a:lnTo>
                    <a:pt x="71" y="22"/>
                  </a:lnTo>
                  <a:lnTo>
                    <a:pt x="78" y="21"/>
                  </a:lnTo>
                  <a:lnTo>
                    <a:pt x="85" y="18"/>
                  </a:lnTo>
                  <a:lnTo>
                    <a:pt x="92" y="18"/>
                  </a:lnTo>
                  <a:lnTo>
                    <a:pt x="100" y="18"/>
                  </a:lnTo>
                  <a:lnTo>
                    <a:pt x="109" y="21"/>
                  </a:lnTo>
                  <a:lnTo>
                    <a:pt x="114" y="21"/>
                  </a:lnTo>
                  <a:lnTo>
                    <a:pt x="121" y="23"/>
                  </a:lnTo>
                  <a:lnTo>
                    <a:pt x="128" y="25"/>
                  </a:lnTo>
                  <a:lnTo>
                    <a:pt x="135" y="29"/>
                  </a:lnTo>
                  <a:lnTo>
                    <a:pt x="146" y="37"/>
                  </a:lnTo>
                  <a:lnTo>
                    <a:pt x="156" y="49"/>
                  </a:lnTo>
                  <a:lnTo>
                    <a:pt x="160" y="55"/>
                  </a:lnTo>
                  <a:lnTo>
                    <a:pt x="163" y="60"/>
                  </a:lnTo>
                  <a:lnTo>
                    <a:pt x="166" y="67"/>
                  </a:lnTo>
                  <a:lnTo>
                    <a:pt x="168" y="76"/>
                  </a:lnTo>
                  <a:lnTo>
                    <a:pt x="169" y="83"/>
                  </a:lnTo>
                  <a:lnTo>
                    <a:pt x="171" y="90"/>
                  </a:lnTo>
                  <a:lnTo>
                    <a:pt x="171" y="98"/>
                  </a:lnTo>
                  <a:lnTo>
                    <a:pt x="171" y="107"/>
                  </a:lnTo>
                  <a:lnTo>
                    <a:pt x="167" y="119"/>
                  </a:lnTo>
                  <a:lnTo>
                    <a:pt x="161" y="132"/>
                  </a:lnTo>
                  <a:lnTo>
                    <a:pt x="154" y="141"/>
                  </a:lnTo>
                  <a:lnTo>
                    <a:pt x="146" y="151"/>
                  </a:lnTo>
                  <a:lnTo>
                    <a:pt x="135" y="158"/>
                  </a:lnTo>
                  <a:lnTo>
                    <a:pt x="125" y="164"/>
                  </a:lnTo>
                  <a:lnTo>
                    <a:pt x="113" y="168"/>
                  </a:lnTo>
                  <a:lnTo>
                    <a:pt x="102" y="170"/>
                  </a:lnTo>
                  <a:lnTo>
                    <a:pt x="98" y="180"/>
                  </a:lnTo>
                  <a:lnTo>
                    <a:pt x="104" y="187"/>
                  </a:lnTo>
                  <a:lnTo>
                    <a:pt x="104" y="187"/>
                  </a:lnTo>
                  <a:close/>
                </a:path>
              </a:pathLst>
            </a:custGeom>
            <a:solidFill>
              <a:srgbClr val="000000"/>
            </a:solidFill>
            <a:ln w="9525">
              <a:noFill/>
              <a:round/>
            </a:ln>
          </p:spPr>
          <p:txBody>
            <a:bodyPr/>
            <a:lstStyle/>
            <a:p>
              <a:endParaRPr lang="en-US"/>
            </a:p>
          </p:txBody>
        </p:sp>
        <p:sp>
          <p:nvSpPr>
            <p:cNvPr id="356558" name="Freeform 206"/>
            <p:cNvSpPr/>
            <p:nvPr/>
          </p:nvSpPr>
          <p:spPr bwMode="auto">
            <a:xfrm>
              <a:off x="5336" y="3762"/>
              <a:ext cx="17" cy="31"/>
            </a:xfrm>
            <a:custGeom>
              <a:avLst/>
              <a:gdLst/>
              <a:ahLst/>
              <a:cxnLst>
                <a:cxn ang="0">
                  <a:pos x="34" y="2"/>
                </a:cxn>
                <a:cxn ang="0">
                  <a:pos x="14" y="62"/>
                </a:cxn>
                <a:cxn ang="0">
                  <a:pos x="0" y="32"/>
                </a:cxn>
                <a:cxn ang="0">
                  <a:pos x="21" y="0"/>
                </a:cxn>
                <a:cxn ang="0">
                  <a:pos x="34" y="2"/>
                </a:cxn>
                <a:cxn ang="0">
                  <a:pos x="34" y="2"/>
                </a:cxn>
              </a:cxnLst>
              <a:rect l="0" t="0" r="r" b="b"/>
              <a:pathLst>
                <a:path w="34" h="62">
                  <a:moveTo>
                    <a:pt x="34" y="2"/>
                  </a:moveTo>
                  <a:lnTo>
                    <a:pt x="14" y="62"/>
                  </a:lnTo>
                  <a:lnTo>
                    <a:pt x="0" y="32"/>
                  </a:lnTo>
                  <a:lnTo>
                    <a:pt x="21" y="0"/>
                  </a:lnTo>
                  <a:lnTo>
                    <a:pt x="34" y="2"/>
                  </a:lnTo>
                  <a:lnTo>
                    <a:pt x="34" y="2"/>
                  </a:lnTo>
                  <a:close/>
                </a:path>
              </a:pathLst>
            </a:custGeom>
            <a:solidFill>
              <a:srgbClr val="298522"/>
            </a:solidFill>
            <a:ln w="9525">
              <a:noFill/>
              <a:round/>
            </a:ln>
          </p:spPr>
          <p:txBody>
            <a:bodyPr/>
            <a:lstStyle/>
            <a:p>
              <a:endParaRPr lang="en-US"/>
            </a:p>
          </p:txBody>
        </p:sp>
        <p:sp>
          <p:nvSpPr>
            <p:cNvPr id="356559" name="Freeform 207"/>
            <p:cNvSpPr/>
            <p:nvPr/>
          </p:nvSpPr>
          <p:spPr bwMode="auto">
            <a:xfrm>
              <a:off x="5320" y="3770"/>
              <a:ext cx="34" cy="92"/>
            </a:xfrm>
            <a:custGeom>
              <a:avLst/>
              <a:gdLst/>
              <a:ahLst/>
              <a:cxnLst>
                <a:cxn ang="0">
                  <a:pos x="41" y="0"/>
                </a:cxn>
                <a:cxn ang="0">
                  <a:pos x="45" y="63"/>
                </a:cxn>
                <a:cxn ang="0">
                  <a:pos x="57" y="152"/>
                </a:cxn>
                <a:cxn ang="0">
                  <a:pos x="68" y="184"/>
                </a:cxn>
                <a:cxn ang="0">
                  <a:pos x="7" y="173"/>
                </a:cxn>
                <a:cxn ang="0">
                  <a:pos x="0" y="77"/>
                </a:cxn>
                <a:cxn ang="0">
                  <a:pos x="41" y="0"/>
                </a:cxn>
                <a:cxn ang="0">
                  <a:pos x="41" y="0"/>
                </a:cxn>
              </a:cxnLst>
              <a:rect l="0" t="0" r="r" b="b"/>
              <a:pathLst>
                <a:path w="68" h="184">
                  <a:moveTo>
                    <a:pt x="41" y="0"/>
                  </a:moveTo>
                  <a:lnTo>
                    <a:pt x="45" y="63"/>
                  </a:lnTo>
                  <a:lnTo>
                    <a:pt x="57" y="152"/>
                  </a:lnTo>
                  <a:lnTo>
                    <a:pt x="68" y="184"/>
                  </a:lnTo>
                  <a:lnTo>
                    <a:pt x="7" y="173"/>
                  </a:lnTo>
                  <a:lnTo>
                    <a:pt x="0" y="77"/>
                  </a:lnTo>
                  <a:lnTo>
                    <a:pt x="41" y="0"/>
                  </a:lnTo>
                  <a:lnTo>
                    <a:pt x="41" y="0"/>
                  </a:lnTo>
                  <a:close/>
                </a:path>
              </a:pathLst>
            </a:custGeom>
            <a:solidFill>
              <a:srgbClr val="7DB81A"/>
            </a:solidFill>
            <a:ln w="9525">
              <a:noFill/>
              <a:round/>
            </a:ln>
          </p:spPr>
          <p:txBody>
            <a:bodyPr/>
            <a:lstStyle/>
            <a:p>
              <a:endParaRPr lang="en-US"/>
            </a:p>
          </p:txBody>
        </p:sp>
        <p:sp>
          <p:nvSpPr>
            <p:cNvPr id="356560" name="Freeform 208"/>
            <p:cNvSpPr/>
            <p:nvPr/>
          </p:nvSpPr>
          <p:spPr bwMode="auto">
            <a:xfrm>
              <a:off x="5325" y="3821"/>
              <a:ext cx="28" cy="41"/>
            </a:xfrm>
            <a:custGeom>
              <a:avLst/>
              <a:gdLst/>
              <a:ahLst/>
              <a:cxnLst>
                <a:cxn ang="0">
                  <a:pos x="56" y="82"/>
                </a:cxn>
                <a:cxn ang="0">
                  <a:pos x="57" y="77"/>
                </a:cxn>
                <a:cxn ang="0">
                  <a:pos x="54" y="74"/>
                </a:cxn>
                <a:cxn ang="0">
                  <a:pos x="45" y="71"/>
                </a:cxn>
                <a:cxn ang="0">
                  <a:pos x="35" y="70"/>
                </a:cxn>
                <a:cxn ang="0">
                  <a:pos x="27" y="69"/>
                </a:cxn>
                <a:cxn ang="0">
                  <a:pos x="22" y="67"/>
                </a:cxn>
                <a:cxn ang="0">
                  <a:pos x="25" y="65"/>
                </a:cxn>
                <a:cxn ang="0">
                  <a:pos x="32" y="65"/>
                </a:cxn>
                <a:cxn ang="0">
                  <a:pos x="38" y="65"/>
                </a:cxn>
                <a:cxn ang="0">
                  <a:pos x="41" y="64"/>
                </a:cxn>
                <a:cxn ang="0">
                  <a:pos x="36" y="62"/>
                </a:cxn>
                <a:cxn ang="0">
                  <a:pos x="29" y="60"/>
                </a:cxn>
                <a:cxn ang="0">
                  <a:pos x="21" y="57"/>
                </a:cxn>
                <a:cxn ang="0">
                  <a:pos x="18" y="55"/>
                </a:cxn>
                <a:cxn ang="0">
                  <a:pos x="19" y="54"/>
                </a:cxn>
                <a:cxn ang="0">
                  <a:pos x="24" y="54"/>
                </a:cxn>
                <a:cxn ang="0">
                  <a:pos x="28" y="54"/>
                </a:cxn>
                <a:cxn ang="0">
                  <a:pos x="32" y="53"/>
                </a:cxn>
                <a:cxn ang="0">
                  <a:pos x="28" y="50"/>
                </a:cxn>
                <a:cxn ang="0">
                  <a:pos x="24" y="48"/>
                </a:cxn>
                <a:cxn ang="0">
                  <a:pos x="18" y="44"/>
                </a:cxn>
                <a:cxn ang="0">
                  <a:pos x="15" y="43"/>
                </a:cxn>
                <a:cxn ang="0">
                  <a:pos x="18" y="42"/>
                </a:cxn>
                <a:cxn ang="0">
                  <a:pos x="24" y="42"/>
                </a:cxn>
                <a:cxn ang="0">
                  <a:pos x="28" y="42"/>
                </a:cxn>
                <a:cxn ang="0">
                  <a:pos x="29" y="41"/>
                </a:cxn>
                <a:cxn ang="0">
                  <a:pos x="27" y="37"/>
                </a:cxn>
                <a:cxn ang="0">
                  <a:pos x="21" y="35"/>
                </a:cxn>
                <a:cxn ang="0">
                  <a:pos x="15" y="33"/>
                </a:cxn>
                <a:cxn ang="0">
                  <a:pos x="13" y="30"/>
                </a:cxn>
                <a:cxn ang="0">
                  <a:pos x="15" y="29"/>
                </a:cxn>
                <a:cxn ang="0">
                  <a:pos x="21" y="29"/>
                </a:cxn>
                <a:cxn ang="0">
                  <a:pos x="26" y="29"/>
                </a:cxn>
                <a:cxn ang="0">
                  <a:pos x="29" y="28"/>
                </a:cxn>
                <a:cxn ang="0">
                  <a:pos x="25" y="25"/>
                </a:cxn>
                <a:cxn ang="0">
                  <a:pos x="20" y="23"/>
                </a:cxn>
                <a:cxn ang="0">
                  <a:pos x="14" y="22"/>
                </a:cxn>
                <a:cxn ang="0">
                  <a:pos x="13" y="21"/>
                </a:cxn>
                <a:cxn ang="0">
                  <a:pos x="14" y="19"/>
                </a:cxn>
                <a:cxn ang="0">
                  <a:pos x="20" y="19"/>
                </a:cxn>
                <a:cxn ang="0">
                  <a:pos x="25" y="18"/>
                </a:cxn>
                <a:cxn ang="0">
                  <a:pos x="27" y="16"/>
                </a:cxn>
                <a:cxn ang="0">
                  <a:pos x="22" y="14"/>
                </a:cxn>
                <a:cxn ang="0">
                  <a:pos x="18" y="13"/>
                </a:cxn>
                <a:cxn ang="0">
                  <a:pos x="13" y="11"/>
                </a:cxn>
                <a:cxn ang="0">
                  <a:pos x="13" y="9"/>
                </a:cxn>
                <a:cxn ang="0">
                  <a:pos x="14" y="8"/>
                </a:cxn>
                <a:cxn ang="0">
                  <a:pos x="18" y="9"/>
                </a:cxn>
                <a:cxn ang="0">
                  <a:pos x="20" y="9"/>
                </a:cxn>
                <a:cxn ang="0">
                  <a:pos x="22" y="9"/>
                </a:cxn>
                <a:cxn ang="0">
                  <a:pos x="18" y="6"/>
                </a:cxn>
                <a:cxn ang="0">
                  <a:pos x="11" y="4"/>
                </a:cxn>
                <a:cxn ang="0">
                  <a:pos x="3" y="0"/>
                </a:cxn>
                <a:cxn ang="0">
                  <a:pos x="0" y="0"/>
                </a:cxn>
                <a:cxn ang="0">
                  <a:pos x="13" y="82"/>
                </a:cxn>
                <a:cxn ang="0">
                  <a:pos x="56" y="82"/>
                </a:cxn>
                <a:cxn ang="0">
                  <a:pos x="56" y="82"/>
                </a:cxn>
              </a:cxnLst>
              <a:rect l="0" t="0" r="r" b="b"/>
              <a:pathLst>
                <a:path w="57" h="82">
                  <a:moveTo>
                    <a:pt x="56" y="82"/>
                  </a:moveTo>
                  <a:lnTo>
                    <a:pt x="57" y="77"/>
                  </a:lnTo>
                  <a:lnTo>
                    <a:pt x="54" y="74"/>
                  </a:lnTo>
                  <a:lnTo>
                    <a:pt x="45" y="71"/>
                  </a:lnTo>
                  <a:lnTo>
                    <a:pt x="35" y="70"/>
                  </a:lnTo>
                  <a:lnTo>
                    <a:pt x="27" y="69"/>
                  </a:lnTo>
                  <a:lnTo>
                    <a:pt x="22" y="67"/>
                  </a:lnTo>
                  <a:lnTo>
                    <a:pt x="25" y="65"/>
                  </a:lnTo>
                  <a:lnTo>
                    <a:pt x="32" y="65"/>
                  </a:lnTo>
                  <a:lnTo>
                    <a:pt x="38" y="65"/>
                  </a:lnTo>
                  <a:lnTo>
                    <a:pt x="41" y="64"/>
                  </a:lnTo>
                  <a:lnTo>
                    <a:pt x="36" y="62"/>
                  </a:lnTo>
                  <a:lnTo>
                    <a:pt x="29" y="60"/>
                  </a:lnTo>
                  <a:lnTo>
                    <a:pt x="21" y="57"/>
                  </a:lnTo>
                  <a:lnTo>
                    <a:pt x="18" y="55"/>
                  </a:lnTo>
                  <a:lnTo>
                    <a:pt x="19" y="54"/>
                  </a:lnTo>
                  <a:lnTo>
                    <a:pt x="24" y="54"/>
                  </a:lnTo>
                  <a:lnTo>
                    <a:pt x="28" y="54"/>
                  </a:lnTo>
                  <a:lnTo>
                    <a:pt x="32" y="53"/>
                  </a:lnTo>
                  <a:lnTo>
                    <a:pt x="28" y="50"/>
                  </a:lnTo>
                  <a:lnTo>
                    <a:pt x="24" y="48"/>
                  </a:lnTo>
                  <a:lnTo>
                    <a:pt x="18" y="44"/>
                  </a:lnTo>
                  <a:lnTo>
                    <a:pt x="15" y="43"/>
                  </a:lnTo>
                  <a:lnTo>
                    <a:pt x="18" y="42"/>
                  </a:lnTo>
                  <a:lnTo>
                    <a:pt x="24" y="42"/>
                  </a:lnTo>
                  <a:lnTo>
                    <a:pt x="28" y="42"/>
                  </a:lnTo>
                  <a:lnTo>
                    <a:pt x="29" y="41"/>
                  </a:lnTo>
                  <a:lnTo>
                    <a:pt x="27" y="37"/>
                  </a:lnTo>
                  <a:lnTo>
                    <a:pt x="21" y="35"/>
                  </a:lnTo>
                  <a:lnTo>
                    <a:pt x="15" y="33"/>
                  </a:lnTo>
                  <a:lnTo>
                    <a:pt x="13" y="30"/>
                  </a:lnTo>
                  <a:lnTo>
                    <a:pt x="15" y="29"/>
                  </a:lnTo>
                  <a:lnTo>
                    <a:pt x="21" y="29"/>
                  </a:lnTo>
                  <a:lnTo>
                    <a:pt x="26" y="29"/>
                  </a:lnTo>
                  <a:lnTo>
                    <a:pt x="29" y="28"/>
                  </a:lnTo>
                  <a:lnTo>
                    <a:pt x="25" y="25"/>
                  </a:lnTo>
                  <a:lnTo>
                    <a:pt x="20" y="23"/>
                  </a:lnTo>
                  <a:lnTo>
                    <a:pt x="14" y="22"/>
                  </a:lnTo>
                  <a:lnTo>
                    <a:pt x="13" y="21"/>
                  </a:lnTo>
                  <a:lnTo>
                    <a:pt x="14" y="19"/>
                  </a:lnTo>
                  <a:lnTo>
                    <a:pt x="20" y="19"/>
                  </a:lnTo>
                  <a:lnTo>
                    <a:pt x="25" y="18"/>
                  </a:lnTo>
                  <a:lnTo>
                    <a:pt x="27" y="16"/>
                  </a:lnTo>
                  <a:lnTo>
                    <a:pt x="22" y="14"/>
                  </a:lnTo>
                  <a:lnTo>
                    <a:pt x="18" y="13"/>
                  </a:lnTo>
                  <a:lnTo>
                    <a:pt x="13" y="11"/>
                  </a:lnTo>
                  <a:lnTo>
                    <a:pt x="13" y="9"/>
                  </a:lnTo>
                  <a:lnTo>
                    <a:pt x="14" y="8"/>
                  </a:lnTo>
                  <a:lnTo>
                    <a:pt x="18" y="9"/>
                  </a:lnTo>
                  <a:lnTo>
                    <a:pt x="20" y="9"/>
                  </a:lnTo>
                  <a:lnTo>
                    <a:pt x="22" y="9"/>
                  </a:lnTo>
                  <a:lnTo>
                    <a:pt x="18" y="6"/>
                  </a:lnTo>
                  <a:lnTo>
                    <a:pt x="11" y="4"/>
                  </a:lnTo>
                  <a:lnTo>
                    <a:pt x="3" y="0"/>
                  </a:lnTo>
                  <a:lnTo>
                    <a:pt x="0" y="0"/>
                  </a:lnTo>
                  <a:lnTo>
                    <a:pt x="13" y="82"/>
                  </a:lnTo>
                  <a:lnTo>
                    <a:pt x="56" y="82"/>
                  </a:lnTo>
                  <a:lnTo>
                    <a:pt x="56" y="82"/>
                  </a:lnTo>
                  <a:close/>
                </a:path>
              </a:pathLst>
            </a:custGeom>
            <a:solidFill>
              <a:srgbClr val="298522"/>
            </a:solidFill>
            <a:ln w="9525">
              <a:noFill/>
              <a:round/>
            </a:ln>
          </p:spPr>
          <p:txBody>
            <a:bodyPr/>
            <a:lstStyle/>
            <a:p>
              <a:endParaRPr lang="en-US"/>
            </a:p>
          </p:txBody>
        </p:sp>
        <p:sp>
          <p:nvSpPr>
            <p:cNvPr id="356561" name="Freeform 209"/>
            <p:cNvSpPr/>
            <p:nvPr/>
          </p:nvSpPr>
          <p:spPr bwMode="auto">
            <a:xfrm>
              <a:off x="5321" y="3820"/>
              <a:ext cx="28" cy="42"/>
            </a:xfrm>
            <a:custGeom>
              <a:avLst/>
              <a:gdLst/>
              <a:ahLst/>
              <a:cxnLst>
                <a:cxn ang="0">
                  <a:pos x="55" y="81"/>
                </a:cxn>
                <a:cxn ang="0">
                  <a:pos x="55" y="78"/>
                </a:cxn>
                <a:cxn ang="0">
                  <a:pos x="53" y="73"/>
                </a:cxn>
                <a:cxn ang="0">
                  <a:pos x="45" y="72"/>
                </a:cxn>
                <a:cxn ang="0">
                  <a:pos x="35" y="72"/>
                </a:cxn>
                <a:cxn ang="0">
                  <a:pos x="27" y="71"/>
                </a:cxn>
                <a:cxn ang="0">
                  <a:pos x="22" y="69"/>
                </a:cxn>
                <a:cxn ang="0">
                  <a:pos x="24" y="66"/>
                </a:cxn>
                <a:cxn ang="0">
                  <a:pos x="29" y="66"/>
                </a:cxn>
                <a:cxn ang="0">
                  <a:pos x="35" y="66"/>
                </a:cxn>
                <a:cxn ang="0">
                  <a:pos x="39" y="66"/>
                </a:cxn>
                <a:cxn ang="0">
                  <a:pos x="34" y="63"/>
                </a:cxn>
                <a:cxn ang="0">
                  <a:pos x="27" y="62"/>
                </a:cxn>
                <a:cxn ang="0">
                  <a:pos x="19" y="59"/>
                </a:cxn>
                <a:cxn ang="0">
                  <a:pos x="15" y="57"/>
                </a:cxn>
                <a:cxn ang="0">
                  <a:pos x="18" y="55"/>
                </a:cxn>
                <a:cxn ang="0">
                  <a:pos x="24" y="55"/>
                </a:cxn>
                <a:cxn ang="0">
                  <a:pos x="28" y="55"/>
                </a:cxn>
                <a:cxn ang="0">
                  <a:pos x="32" y="55"/>
                </a:cxn>
                <a:cxn ang="0">
                  <a:pos x="28" y="51"/>
                </a:cxn>
                <a:cxn ang="0">
                  <a:pos x="21" y="49"/>
                </a:cxn>
                <a:cxn ang="0">
                  <a:pos x="14" y="46"/>
                </a:cxn>
                <a:cxn ang="0">
                  <a:pos x="12" y="45"/>
                </a:cxn>
                <a:cxn ang="0">
                  <a:pos x="15" y="43"/>
                </a:cxn>
                <a:cxn ang="0">
                  <a:pos x="21" y="43"/>
                </a:cxn>
                <a:cxn ang="0">
                  <a:pos x="27" y="42"/>
                </a:cxn>
                <a:cxn ang="0">
                  <a:pos x="29" y="41"/>
                </a:cxn>
                <a:cxn ang="0">
                  <a:pos x="26" y="36"/>
                </a:cxn>
                <a:cxn ang="0">
                  <a:pos x="20" y="35"/>
                </a:cxn>
                <a:cxn ang="0">
                  <a:pos x="14" y="34"/>
                </a:cxn>
                <a:cxn ang="0">
                  <a:pos x="12" y="32"/>
                </a:cxn>
                <a:cxn ang="0">
                  <a:pos x="13" y="31"/>
                </a:cxn>
                <a:cxn ang="0">
                  <a:pos x="19" y="31"/>
                </a:cxn>
                <a:cxn ang="0">
                  <a:pos x="24" y="30"/>
                </a:cxn>
                <a:cxn ang="0">
                  <a:pos x="27" y="30"/>
                </a:cxn>
                <a:cxn ang="0">
                  <a:pos x="24" y="27"/>
                </a:cxn>
                <a:cxn ang="0">
                  <a:pos x="18" y="24"/>
                </a:cxn>
                <a:cxn ang="0">
                  <a:pos x="12" y="22"/>
                </a:cxn>
                <a:cxn ang="0">
                  <a:pos x="10" y="21"/>
                </a:cxn>
                <a:cxn ang="0">
                  <a:pos x="12" y="20"/>
                </a:cxn>
                <a:cxn ang="0">
                  <a:pos x="18" y="20"/>
                </a:cxn>
                <a:cxn ang="0">
                  <a:pos x="22" y="18"/>
                </a:cxn>
                <a:cxn ang="0">
                  <a:pos x="25" y="18"/>
                </a:cxn>
                <a:cxn ang="0">
                  <a:pos x="21" y="15"/>
                </a:cxn>
                <a:cxn ang="0">
                  <a:pos x="15" y="13"/>
                </a:cxn>
                <a:cxn ang="0">
                  <a:pos x="11" y="10"/>
                </a:cxn>
                <a:cxn ang="0">
                  <a:pos x="10" y="9"/>
                </a:cxn>
                <a:cxn ang="0">
                  <a:pos x="11" y="9"/>
                </a:cxn>
                <a:cxn ang="0">
                  <a:pos x="15" y="10"/>
                </a:cxn>
                <a:cxn ang="0">
                  <a:pos x="20" y="10"/>
                </a:cxn>
                <a:cxn ang="0">
                  <a:pos x="22" y="9"/>
                </a:cxn>
                <a:cxn ang="0">
                  <a:pos x="18" y="6"/>
                </a:cxn>
                <a:cxn ang="0">
                  <a:pos x="10" y="3"/>
                </a:cxn>
                <a:cxn ang="0">
                  <a:pos x="3" y="0"/>
                </a:cxn>
                <a:cxn ang="0">
                  <a:pos x="0" y="0"/>
                </a:cxn>
                <a:cxn ang="0">
                  <a:pos x="10" y="84"/>
                </a:cxn>
                <a:cxn ang="0">
                  <a:pos x="55" y="81"/>
                </a:cxn>
                <a:cxn ang="0">
                  <a:pos x="55" y="81"/>
                </a:cxn>
              </a:cxnLst>
              <a:rect l="0" t="0" r="r" b="b"/>
              <a:pathLst>
                <a:path w="55" h="84">
                  <a:moveTo>
                    <a:pt x="55" y="81"/>
                  </a:moveTo>
                  <a:lnTo>
                    <a:pt x="55" y="78"/>
                  </a:lnTo>
                  <a:lnTo>
                    <a:pt x="53" y="73"/>
                  </a:lnTo>
                  <a:lnTo>
                    <a:pt x="45" y="72"/>
                  </a:lnTo>
                  <a:lnTo>
                    <a:pt x="35" y="72"/>
                  </a:lnTo>
                  <a:lnTo>
                    <a:pt x="27" y="71"/>
                  </a:lnTo>
                  <a:lnTo>
                    <a:pt x="22" y="69"/>
                  </a:lnTo>
                  <a:lnTo>
                    <a:pt x="24" y="66"/>
                  </a:lnTo>
                  <a:lnTo>
                    <a:pt x="29" y="66"/>
                  </a:lnTo>
                  <a:lnTo>
                    <a:pt x="35" y="66"/>
                  </a:lnTo>
                  <a:lnTo>
                    <a:pt x="39" y="66"/>
                  </a:lnTo>
                  <a:lnTo>
                    <a:pt x="34" y="63"/>
                  </a:lnTo>
                  <a:lnTo>
                    <a:pt x="27" y="62"/>
                  </a:lnTo>
                  <a:lnTo>
                    <a:pt x="19" y="59"/>
                  </a:lnTo>
                  <a:lnTo>
                    <a:pt x="15" y="57"/>
                  </a:lnTo>
                  <a:lnTo>
                    <a:pt x="18" y="55"/>
                  </a:lnTo>
                  <a:lnTo>
                    <a:pt x="24" y="55"/>
                  </a:lnTo>
                  <a:lnTo>
                    <a:pt x="28" y="55"/>
                  </a:lnTo>
                  <a:lnTo>
                    <a:pt x="32" y="55"/>
                  </a:lnTo>
                  <a:lnTo>
                    <a:pt x="28" y="51"/>
                  </a:lnTo>
                  <a:lnTo>
                    <a:pt x="21" y="49"/>
                  </a:lnTo>
                  <a:lnTo>
                    <a:pt x="14" y="46"/>
                  </a:lnTo>
                  <a:lnTo>
                    <a:pt x="12" y="45"/>
                  </a:lnTo>
                  <a:lnTo>
                    <a:pt x="15" y="43"/>
                  </a:lnTo>
                  <a:lnTo>
                    <a:pt x="21" y="43"/>
                  </a:lnTo>
                  <a:lnTo>
                    <a:pt x="27" y="42"/>
                  </a:lnTo>
                  <a:lnTo>
                    <a:pt x="29" y="41"/>
                  </a:lnTo>
                  <a:lnTo>
                    <a:pt x="26" y="36"/>
                  </a:lnTo>
                  <a:lnTo>
                    <a:pt x="20" y="35"/>
                  </a:lnTo>
                  <a:lnTo>
                    <a:pt x="14" y="34"/>
                  </a:lnTo>
                  <a:lnTo>
                    <a:pt x="12" y="32"/>
                  </a:lnTo>
                  <a:lnTo>
                    <a:pt x="13" y="31"/>
                  </a:lnTo>
                  <a:lnTo>
                    <a:pt x="19" y="31"/>
                  </a:lnTo>
                  <a:lnTo>
                    <a:pt x="24" y="30"/>
                  </a:lnTo>
                  <a:lnTo>
                    <a:pt x="27" y="30"/>
                  </a:lnTo>
                  <a:lnTo>
                    <a:pt x="24" y="27"/>
                  </a:lnTo>
                  <a:lnTo>
                    <a:pt x="18" y="24"/>
                  </a:lnTo>
                  <a:lnTo>
                    <a:pt x="12" y="22"/>
                  </a:lnTo>
                  <a:lnTo>
                    <a:pt x="10" y="21"/>
                  </a:lnTo>
                  <a:lnTo>
                    <a:pt x="12" y="20"/>
                  </a:lnTo>
                  <a:lnTo>
                    <a:pt x="18" y="20"/>
                  </a:lnTo>
                  <a:lnTo>
                    <a:pt x="22" y="18"/>
                  </a:lnTo>
                  <a:lnTo>
                    <a:pt x="25" y="18"/>
                  </a:lnTo>
                  <a:lnTo>
                    <a:pt x="21" y="15"/>
                  </a:lnTo>
                  <a:lnTo>
                    <a:pt x="15" y="13"/>
                  </a:lnTo>
                  <a:lnTo>
                    <a:pt x="11" y="10"/>
                  </a:lnTo>
                  <a:lnTo>
                    <a:pt x="10" y="9"/>
                  </a:lnTo>
                  <a:lnTo>
                    <a:pt x="11" y="9"/>
                  </a:lnTo>
                  <a:lnTo>
                    <a:pt x="15" y="10"/>
                  </a:lnTo>
                  <a:lnTo>
                    <a:pt x="20" y="10"/>
                  </a:lnTo>
                  <a:lnTo>
                    <a:pt x="22" y="9"/>
                  </a:lnTo>
                  <a:lnTo>
                    <a:pt x="18" y="6"/>
                  </a:lnTo>
                  <a:lnTo>
                    <a:pt x="10" y="3"/>
                  </a:lnTo>
                  <a:lnTo>
                    <a:pt x="3" y="0"/>
                  </a:lnTo>
                  <a:lnTo>
                    <a:pt x="0" y="0"/>
                  </a:lnTo>
                  <a:lnTo>
                    <a:pt x="10" y="84"/>
                  </a:lnTo>
                  <a:lnTo>
                    <a:pt x="55" y="81"/>
                  </a:lnTo>
                  <a:lnTo>
                    <a:pt x="55" y="81"/>
                  </a:lnTo>
                  <a:close/>
                </a:path>
              </a:pathLst>
            </a:custGeom>
            <a:solidFill>
              <a:srgbClr val="000000"/>
            </a:solidFill>
            <a:ln w="9525">
              <a:noFill/>
              <a:round/>
            </a:ln>
          </p:spPr>
          <p:txBody>
            <a:bodyPr/>
            <a:lstStyle/>
            <a:p>
              <a:endParaRPr lang="en-US"/>
            </a:p>
          </p:txBody>
        </p:sp>
        <p:sp>
          <p:nvSpPr>
            <p:cNvPr id="356562" name="Freeform 210"/>
            <p:cNvSpPr/>
            <p:nvPr/>
          </p:nvSpPr>
          <p:spPr bwMode="auto">
            <a:xfrm>
              <a:off x="5280" y="3801"/>
              <a:ext cx="46" cy="66"/>
            </a:xfrm>
            <a:custGeom>
              <a:avLst/>
              <a:gdLst/>
              <a:ahLst/>
              <a:cxnLst>
                <a:cxn ang="0">
                  <a:pos x="20" y="115"/>
                </a:cxn>
                <a:cxn ang="0">
                  <a:pos x="92" y="132"/>
                </a:cxn>
                <a:cxn ang="0">
                  <a:pos x="82" y="26"/>
                </a:cxn>
                <a:cxn ang="0">
                  <a:pos x="0" y="0"/>
                </a:cxn>
                <a:cxn ang="0">
                  <a:pos x="0" y="69"/>
                </a:cxn>
                <a:cxn ang="0">
                  <a:pos x="20" y="115"/>
                </a:cxn>
                <a:cxn ang="0">
                  <a:pos x="20" y="115"/>
                </a:cxn>
              </a:cxnLst>
              <a:rect l="0" t="0" r="r" b="b"/>
              <a:pathLst>
                <a:path w="92" h="132">
                  <a:moveTo>
                    <a:pt x="20" y="115"/>
                  </a:moveTo>
                  <a:lnTo>
                    <a:pt x="92" y="132"/>
                  </a:lnTo>
                  <a:lnTo>
                    <a:pt x="82" y="26"/>
                  </a:lnTo>
                  <a:lnTo>
                    <a:pt x="0" y="0"/>
                  </a:lnTo>
                  <a:lnTo>
                    <a:pt x="0" y="69"/>
                  </a:lnTo>
                  <a:lnTo>
                    <a:pt x="20" y="115"/>
                  </a:lnTo>
                  <a:lnTo>
                    <a:pt x="20" y="115"/>
                  </a:lnTo>
                  <a:close/>
                </a:path>
              </a:pathLst>
            </a:custGeom>
            <a:solidFill>
              <a:srgbClr val="7DB81A"/>
            </a:solidFill>
            <a:ln w="9525">
              <a:noFill/>
              <a:round/>
            </a:ln>
          </p:spPr>
          <p:txBody>
            <a:bodyPr/>
            <a:lstStyle/>
            <a:p>
              <a:endParaRPr lang="en-US"/>
            </a:p>
          </p:txBody>
        </p:sp>
        <p:sp>
          <p:nvSpPr>
            <p:cNvPr id="356563" name="Freeform 211"/>
            <p:cNvSpPr/>
            <p:nvPr/>
          </p:nvSpPr>
          <p:spPr bwMode="auto">
            <a:xfrm>
              <a:off x="5281" y="3795"/>
              <a:ext cx="33" cy="67"/>
            </a:xfrm>
            <a:custGeom>
              <a:avLst/>
              <a:gdLst/>
              <a:ahLst/>
              <a:cxnLst>
                <a:cxn ang="0">
                  <a:pos x="41" y="28"/>
                </a:cxn>
                <a:cxn ang="0">
                  <a:pos x="42" y="33"/>
                </a:cxn>
                <a:cxn ang="0">
                  <a:pos x="36" y="38"/>
                </a:cxn>
                <a:cxn ang="0">
                  <a:pos x="23" y="31"/>
                </a:cxn>
                <a:cxn ang="0">
                  <a:pos x="17" y="33"/>
                </a:cxn>
                <a:cxn ang="0">
                  <a:pos x="29" y="41"/>
                </a:cxn>
                <a:cxn ang="0">
                  <a:pos x="41" y="51"/>
                </a:cxn>
                <a:cxn ang="0">
                  <a:pos x="28" y="50"/>
                </a:cxn>
                <a:cxn ang="0">
                  <a:pos x="15" y="51"/>
                </a:cxn>
                <a:cxn ang="0">
                  <a:pos x="30" y="59"/>
                </a:cxn>
                <a:cxn ang="0">
                  <a:pos x="45" y="67"/>
                </a:cxn>
                <a:cxn ang="0">
                  <a:pos x="30" y="66"/>
                </a:cxn>
                <a:cxn ang="0">
                  <a:pos x="17" y="65"/>
                </a:cxn>
                <a:cxn ang="0">
                  <a:pos x="23" y="68"/>
                </a:cxn>
                <a:cxn ang="0">
                  <a:pos x="37" y="74"/>
                </a:cxn>
                <a:cxn ang="0">
                  <a:pos x="49" y="79"/>
                </a:cxn>
                <a:cxn ang="0">
                  <a:pos x="53" y="83"/>
                </a:cxn>
                <a:cxn ang="0">
                  <a:pos x="36" y="81"/>
                </a:cxn>
                <a:cxn ang="0">
                  <a:pos x="22" y="81"/>
                </a:cxn>
                <a:cxn ang="0">
                  <a:pos x="37" y="90"/>
                </a:cxn>
                <a:cxn ang="0">
                  <a:pos x="53" y="99"/>
                </a:cxn>
                <a:cxn ang="0">
                  <a:pos x="38" y="99"/>
                </a:cxn>
                <a:cxn ang="0">
                  <a:pos x="27" y="99"/>
                </a:cxn>
                <a:cxn ang="0">
                  <a:pos x="42" y="107"/>
                </a:cxn>
                <a:cxn ang="0">
                  <a:pos x="56" y="115"/>
                </a:cxn>
                <a:cxn ang="0">
                  <a:pos x="43" y="115"/>
                </a:cxn>
                <a:cxn ang="0">
                  <a:pos x="34" y="115"/>
                </a:cxn>
                <a:cxn ang="0">
                  <a:pos x="49" y="121"/>
                </a:cxn>
                <a:cxn ang="0">
                  <a:pos x="65" y="127"/>
                </a:cxn>
                <a:cxn ang="0">
                  <a:pos x="59" y="131"/>
                </a:cxn>
                <a:cxn ang="0">
                  <a:pos x="53" y="135"/>
                </a:cxn>
                <a:cxn ang="0">
                  <a:pos x="4" y="74"/>
                </a:cxn>
                <a:cxn ang="0">
                  <a:pos x="0" y="0"/>
                </a:cxn>
                <a:cxn ang="0">
                  <a:pos x="4" y="3"/>
                </a:cxn>
              </a:cxnLst>
              <a:rect l="0" t="0" r="r" b="b"/>
              <a:pathLst>
                <a:path w="65" h="135">
                  <a:moveTo>
                    <a:pt x="4" y="3"/>
                  </a:moveTo>
                  <a:lnTo>
                    <a:pt x="41" y="28"/>
                  </a:lnTo>
                  <a:lnTo>
                    <a:pt x="41" y="30"/>
                  </a:lnTo>
                  <a:lnTo>
                    <a:pt x="42" y="33"/>
                  </a:lnTo>
                  <a:lnTo>
                    <a:pt x="41" y="36"/>
                  </a:lnTo>
                  <a:lnTo>
                    <a:pt x="36" y="38"/>
                  </a:lnTo>
                  <a:lnTo>
                    <a:pt x="29" y="34"/>
                  </a:lnTo>
                  <a:lnTo>
                    <a:pt x="23" y="31"/>
                  </a:lnTo>
                  <a:lnTo>
                    <a:pt x="18" y="28"/>
                  </a:lnTo>
                  <a:lnTo>
                    <a:pt x="17" y="33"/>
                  </a:lnTo>
                  <a:lnTo>
                    <a:pt x="21" y="37"/>
                  </a:lnTo>
                  <a:lnTo>
                    <a:pt x="29" y="41"/>
                  </a:lnTo>
                  <a:lnTo>
                    <a:pt x="37" y="46"/>
                  </a:lnTo>
                  <a:lnTo>
                    <a:pt x="41" y="51"/>
                  </a:lnTo>
                  <a:lnTo>
                    <a:pt x="36" y="51"/>
                  </a:lnTo>
                  <a:lnTo>
                    <a:pt x="28" y="50"/>
                  </a:lnTo>
                  <a:lnTo>
                    <a:pt x="18" y="48"/>
                  </a:lnTo>
                  <a:lnTo>
                    <a:pt x="15" y="51"/>
                  </a:lnTo>
                  <a:lnTo>
                    <a:pt x="18" y="54"/>
                  </a:lnTo>
                  <a:lnTo>
                    <a:pt x="30" y="59"/>
                  </a:lnTo>
                  <a:lnTo>
                    <a:pt x="39" y="64"/>
                  </a:lnTo>
                  <a:lnTo>
                    <a:pt x="45" y="67"/>
                  </a:lnTo>
                  <a:lnTo>
                    <a:pt x="39" y="68"/>
                  </a:lnTo>
                  <a:lnTo>
                    <a:pt x="30" y="66"/>
                  </a:lnTo>
                  <a:lnTo>
                    <a:pt x="21" y="64"/>
                  </a:lnTo>
                  <a:lnTo>
                    <a:pt x="17" y="65"/>
                  </a:lnTo>
                  <a:lnTo>
                    <a:pt x="18" y="66"/>
                  </a:lnTo>
                  <a:lnTo>
                    <a:pt x="23" y="68"/>
                  </a:lnTo>
                  <a:lnTo>
                    <a:pt x="30" y="71"/>
                  </a:lnTo>
                  <a:lnTo>
                    <a:pt x="37" y="74"/>
                  </a:lnTo>
                  <a:lnTo>
                    <a:pt x="43" y="76"/>
                  </a:lnTo>
                  <a:lnTo>
                    <a:pt x="49" y="79"/>
                  </a:lnTo>
                  <a:lnTo>
                    <a:pt x="51" y="81"/>
                  </a:lnTo>
                  <a:lnTo>
                    <a:pt x="53" y="83"/>
                  </a:lnTo>
                  <a:lnTo>
                    <a:pt x="46" y="82"/>
                  </a:lnTo>
                  <a:lnTo>
                    <a:pt x="36" y="81"/>
                  </a:lnTo>
                  <a:lnTo>
                    <a:pt x="25" y="79"/>
                  </a:lnTo>
                  <a:lnTo>
                    <a:pt x="22" y="81"/>
                  </a:lnTo>
                  <a:lnTo>
                    <a:pt x="25" y="85"/>
                  </a:lnTo>
                  <a:lnTo>
                    <a:pt x="37" y="90"/>
                  </a:lnTo>
                  <a:lnTo>
                    <a:pt x="48" y="95"/>
                  </a:lnTo>
                  <a:lnTo>
                    <a:pt x="53" y="99"/>
                  </a:lnTo>
                  <a:lnTo>
                    <a:pt x="48" y="100"/>
                  </a:lnTo>
                  <a:lnTo>
                    <a:pt x="38" y="99"/>
                  </a:lnTo>
                  <a:lnTo>
                    <a:pt x="30" y="97"/>
                  </a:lnTo>
                  <a:lnTo>
                    <a:pt x="27" y="99"/>
                  </a:lnTo>
                  <a:lnTo>
                    <a:pt x="30" y="102"/>
                  </a:lnTo>
                  <a:lnTo>
                    <a:pt x="42" y="107"/>
                  </a:lnTo>
                  <a:lnTo>
                    <a:pt x="51" y="110"/>
                  </a:lnTo>
                  <a:lnTo>
                    <a:pt x="56" y="115"/>
                  </a:lnTo>
                  <a:lnTo>
                    <a:pt x="50" y="116"/>
                  </a:lnTo>
                  <a:lnTo>
                    <a:pt x="43" y="115"/>
                  </a:lnTo>
                  <a:lnTo>
                    <a:pt x="35" y="113"/>
                  </a:lnTo>
                  <a:lnTo>
                    <a:pt x="34" y="115"/>
                  </a:lnTo>
                  <a:lnTo>
                    <a:pt x="37" y="117"/>
                  </a:lnTo>
                  <a:lnTo>
                    <a:pt x="49" y="121"/>
                  </a:lnTo>
                  <a:lnTo>
                    <a:pt x="59" y="123"/>
                  </a:lnTo>
                  <a:lnTo>
                    <a:pt x="65" y="127"/>
                  </a:lnTo>
                  <a:lnTo>
                    <a:pt x="63" y="128"/>
                  </a:lnTo>
                  <a:lnTo>
                    <a:pt x="59" y="131"/>
                  </a:lnTo>
                  <a:lnTo>
                    <a:pt x="55" y="132"/>
                  </a:lnTo>
                  <a:lnTo>
                    <a:pt x="53" y="135"/>
                  </a:lnTo>
                  <a:lnTo>
                    <a:pt x="24" y="129"/>
                  </a:lnTo>
                  <a:lnTo>
                    <a:pt x="4" y="74"/>
                  </a:lnTo>
                  <a:lnTo>
                    <a:pt x="0" y="26"/>
                  </a:lnTo>
                  <a:lnTo>
                    <a:pt x="0" y="0"/>
                  </a:lnTo>
                  <a:lnTo>
                    <a:pt x="4" y="3"/>
                  </a:lnTo>
                  <a:lnTo>
                    <a:pt x="4" y="3"/>
                  </a:lnTo>
                  <a:close/>
                </a:path>
              </a:pathLst>
            </a:custGeom>
            <a:solidFill>
              <a:srgbClr val="298522"/>
            </a:solidFill>
            <a:ln w="9525">
              <a:noFill/>
              <a:round/>
            </a:ln>
          </p:spPr>
          <p:txBody>
            <a:bodyPr/>
            <a:lstStyle/>
            <a:p>
              <a:endParaRPr lang="en-US"/>
            </a:p>
          </p:txBody>
        </p:sp>
        <p:sp>
          <p:nvSpPr>
            <p:cNvPr id="356564" name="Freeform 212"/>
            <p:cNvSpPr/>
            <p:nvPr/>
          </p:nvSpPr>
          <p:spPr bwMode="auto">
            <a:xfrm>
              <a:off x="5270" y="3695"/>
              <a:ext cx="91" cy="123"/>
            </a:xfrm>
            <a:custGeom>
              <a:avLst/>
              <a:gdLst/>
              <a:ahLst/>
              <a:cxnLst>
                <a:cxn ang="0">
                  <a:pos x="121" y="245"/>
                </a:cxn>
                <a:cxn ang="0">
                  <a:pos x="144" y="139"/>
                </a:cxn>
                <a:cxn ang="0">
                  <a:pos x="113" y="120"/>
                </a:cxn>
                <a:cxn ang="0">
                  <a:pos x="103" y="91"/>
                </a:cxn>
                <a:cxn ang="0">
                  <a:pos x="113" y="52"/>
                </a:cxn>
                <a:cxn ang="0">
                  <a:pos x="130" y="41"/>
                </a:cxn>
                <a:cxn ang="0">
                  <a:pos x="160" y="43"/>
                </a:cxn>
                <a:cxn ang="0">
                  <a:pos x="176" y="34"/>
                </a:cxn>
                <a:cxn ang="0">
                  <a:pos x="183" y="16"/>
                </a:cxn>
                <a:cxn ang="0">
                  <a:pos x="171" y="9"/>
                </a:cxn>
                <a:cxn ang="0">
                  <a:pos x="115" y="0"/>
                </a:cxn>
                <a:cxn ang="0">
                  <a:pos x="94" y="14"/>
                </a:cxn>
                <a:cxn ang="0">
                  <a:pos x="7" y="125"/>
                </a:cxn>
                <a:cxn ang="0">
                  <a:pos x="0" y="170"/>
                </a:cxn>
                <a:cxn ang="0">
                  <a:pos x="46" y="218"/>
                </a:cxn>
                <a:cxn ang="0">
                  <a:pos x="87" y="243"/>
                </a:cxn>
                <a:cxn ang="0">
                  <a:pos x="121" y="245"/>
                </a:cxn>
                <a:cxn ang="0">
                  <a:pos x="121" y="245"/>
                </a:cxn>
              </a:cxnLst>
              <a:rect l="0" t="0" r="r" b="b"/>
              <a:pathLst>
                <a:path w="183" h="245">
                  <a:moveTo>
                    <a:pt x="121" y="245"/>
                  </a:moveTo>
                  <a:lnTo>
                    <a:pt x="144" y="139"/>
                  </a:lnTo>
                  <a:lnTo>
                    <a:pt x="113" y="120"/>
                  </a:lnTo>
                  <a:lnTo>
                    <a:pt x="103" y="91"/>
                  </a:lnTo>
                  <a:lnTo>
                    <a:pt x="113" y="52"/>
                  </a:lnTo>
                  <a:lnTo>
                    <a:pt x="130" y="41"/>
                  </a:lnTo>
                  <a:lnTo>
                    <a:pt x="160" y="43"/>
                  </a:lnTo>
                  <a:lnTo>
                    <a:pt x="176" y="34"/>
                  </a:lnTo>
                  <a:lnTo>
                    <a:pt x="183" y="16"/>
                  </a:lnTo>
                  <a:lnTo>
                    <a:pt x="171" y="9"/>
                  </a:lnTo>
                  <a:lnTo>
                    <a:pt x="115" y="0"/>
                  </a:lnTo>
                  <a:lnTo>
                    <a:pt x="94" y="14"/>
                  </a:lnTo>
                  <a:lnTo>
                    <a:pt x="7" y="125"/>
                  </a:lnTo>
                  <a:lnTo>
                    <a:pt x="0" y="170"/>
                  </a:lnTo>
                  <a:lnTo>
                    <a:pt x="46" y="218"/>
                  </a:lnTo>
                  <a:lnTo>
                    <a:pt x="87" y="243"/>
                  </a:lnTo>
                  <a:lnTo>
                    <a:pt x="121" y="245"/>
                  </a:lnTo>
                  <a:lnTo>
                    <a:pt x="121" y="245"/>
                  </a:lnTo>
                  <a:close/>
                </a:path>
              </a:pathLst>
            </a:custGeom>
            <a:solidFill>
              <a:srgbClr val="7DB81A"/>
            </a:solidFill>
            <a:ln w="9525">
              <a:noFill/>
              <a:round/>
            </a:ln>
          </p:spPr>
          <p:txBody>
            <a:bodyPr/>
            <a:lstStyle/>
            <a:p>
              <a:endParaRPr lang="en-US"/>
            </a:p>
          </p:txBody>
        </p:sp>
        <p:sp>
          <p:nvSpPr>
            <p:cNvPr id="356565" name="Freeform 213"/>
            <p:cNvSpPr/>
            <p:nvPr/>
          </p:nvSpPr>
          <p:spPr bwMode="auto">
            <a:xfrm>
              <a:off x="5274" y="3793"/>
              <a:ext cx="34" cy="68"/>
            </a:xfrm>
            <a:custGeom>
              <a:avLst/>
              <a:gdLst/>
              <a:ahLst/>
              <a:cxnLst>
                <a:cxn ang="0">
                  <a:pos x="41" y="29"/>
                </a:cxn>
                <a:cxn ang="0">
                  <a:pos x="42" y="34"/>
                </a:cxn>
                <a:cxn ang="0">
                  <a:pos x="38" y="39"/>
                </a:cxn>
                <a:cxn ang="0">
                  <a:pos x="23" y="31"/>
                </a:cxn>
                <a:cxn ang="0">
                  <a:pos x="16" y="31"/>
                </a:cxn>
                <a:cxn ang="0">
                  <a:pos x="29" y="43"/>
                </a:cxn>
                <a:cxn ang="0">
                  <a:pos x="43" y="51"/>
                </a:cxn>
                <a:cxn ang="0">
                  <a:pos x="27" y="49"/>
                </a:cxn>
                <a:cxn ang="0">
                  <a:pos x="14" y="51"/>
                </a:cxn>
                <a:cxn ang="0">
                  <a:pos x="29" y="60"/>
                </a:cxn>
                <a:cxn ang="0">
                  <a:pos x="45" y="68"/>
                </a:cxn>
                <a:cxn ang="0">
                  <a:pos x="30" y="68"/>
                </a:cxn>
                <a:cxn ang="0">
                  <a:pos x="18" y="68"/>
                </a:cxn>
                <a:cxn ang="0">
                  <a:pos x="29" y="71"/>
                </a:cxn>
                <a:cxn ang="0">
                  <a:pos x="42" y="77"/>
                </a:cxn>
                <a:cxn ang="0">
                  <a:pos x="50" y="82"/>
                </a:cxn>
                <a:cxn ang="0">
                  <a:pos x="45" y="83"/>
                </a:cxn>
                <a:cxn ang="0">
                  <a:pos x="25" y="79"/>
                </a:cxn>
                <a:cxn ang="0">
                  <a:pos x="25" y="85"/>
                </a:cxn>
                <a:cxn ang="0">
                  <a:pos x="46" y="96"/>
                </a:cxn>
                <a:cxn ang="0">
                  <a:pos x="48" y="100"/>
                </a:cxn>
                <a:cxn ang="0">
                  <a:pos x="30" y="98"/>
                </a:cxn>
                <a:cxn ang="0">
                  <a:pos x="30" y="103"/>
                </a:cxn>
                <a:cxn ang="0">
                  <a:pos x="51" y="111"/>
                </a:cxn>
                <a:cxn ang="0">
                  <a:pos x="51" y="116"/>
                </a:cxn>
                <a:cxn ang="0">
                  <a:pos x="36" y="114"/>
                </a:cxn>
                <a:cxn ang="0">
                  <a:pos x="39" y="117"/>
                </a:cxn>
                <a:cxn ang="0">
                  <a:pos x="62" y="124"/>
                </a:cxn>
                <a:cxn ang="0">
                  <a:pos x="65" y="130"/>
                </a:cxn>
                <a:cxn ang="0">
                  <a:pos x="56" y="134"/>
                </a:cxn>
                <a:cxn ang="0">
                  <a:pos x="27" y="130"/>
                </a:cxn>
                <a:cxn ang="0">
                  <a:pos x="0" y="27"/>
                </a:cxn>
                <a:cxn ang="0">
                  <a:pos x="7" y="0"/>
                </a:cxn>
              </a:cxnLst>
              <a:rect l="0" t="0" r="r" b="b"/>
              <a:pathLst>
                <a:path w="67" h="135">
                  <a:moveTo>
                    <a:pt x="7" y="0"/>
                  </a:moveTo>
                  <a:lnTo>
                    <a:pt x="41" y="29"/>
                  </a:lnTo>
                  <a:lnTo>
                    <a:pt x="41" y="30"/>
                  </a:lnTo>
                  <a:lnTo>
                    <a:pt x="42" y="34"/>
                  </a:lnTo>
                  <a:lnTo>
                    <a:pt x="41" y="37"/>
                  </a:lnTo>
                  <a:lnTo>
                    <a:pt x="38" y="39"/>
                  </a:lnTo>
                  <a:lnTo>
                    <a:pt x="30" y="35"/>
                  </a:lnTo>
                  <a:lnTo>
                    <a:pt x="23" y="31"/>
                  </a:lnTo>
                  <a:lnTo>
                    <a:pt x="17" y="29"/>
                  </a:lnTo>
                  <a:lnTo>
                    <a:pt x="16" y="31"/>
                  </a:lnTo>
                  <a:lnTo>
                    <a:pt x="20" y="37"/>
                  </a:lnTo>
                  <a:lnTo>
                    <a:pt x="29" y="43"/>
                  </a:lnTo>
                  <a:lnTo>
                    <a:pt x="38" y="47"/>
                  </a:lnTo>
                  <a:lnTo>
                    <a:pt x="43" y="51"/>
                  </a:lnTo>
                  <a:lnTo>
                    <a:pt x="36" y="51"/>
                  </a:lnTo>
                  <a:lnTo>
                    <a:pt x="27" y="49"/>
                  </a:lnTo>
                  <a:lnTo>
                    <a:pt x="17" y="48"/>
                  </a:lnTo>
                  <a:lnTo>
                    <a:pt x="14" y="51"/>
                  </a:lnTo>
                  <a:lnTo>
                    <a:pt x="17" y="55"/>
                  </a:lnTo>
                  <a:lnTo>
                    <a:pt x="29" y="60"/>
                  </a:lnTo>
                  <a:lnTo>
                    <a:pt x="39" y="63"/>
                  </a:lnTo>
                  <a:lnTo>
                    <a:pt x="45" y="68"/>
                  </a:lnTo>
                  <a:lnTo>
                    <a:pt x="39" y="69"/>
                  </a:lnTo>
                  <a:lnTo>
                    <a:pt x="30" y="68"/>
                  </a:lnTo>
                  <a:lnTo>
                    <a:pt x="21" y="65"/>
                  </a:lnTo>
                  <a:lnTo>
                    <a:pt x="18" y="68"/>
                  </a:lnTo>
                  <a:lnTo>
                    <a:pt x="23" y="70"/>
                  </a:lnTo>
                  <a:lnTo>
                    <a:pt x="29" y="71"/>
                  </a:lnTo>
                  <a:lnTo>
                    <a:pt x="36" y="75"/>
                  </a:lnTo>
                  <a:lnTo>
                    <a:pt x="42" y="77"/>
                  </a:lnTo>
                  <a:lnTo>
                    <a:pt x="48" y="79"/>
                  </a:lnTo>
                  <a:lnTo>
                    <a:pt x="50" y="82"/>
                  </a:lnTo>
                  <a:lnTo>
                    <a:pt x="52" y="84"/>
                  </a:lnTo>
                  <a:lnTo>
                    <a:pt x="45" y="83"/>
                  </a:lnTo>
                  <a:lnTo>
                    <a:pt x="36" y="82"/>
                  </a:lnTo>
                  <a:lnTo>
                    <a:pt x="25" y="79"/>
                  </a:lnTo>
                  <a:lnTo>
                    <a:pt x="22" y="82"/>
                  </a:lnTo>
                  <a:lnTo>
                    <a:pt x="25" y="85"/>
                  </a:lnTo>
                  <a:lnTo>
                    <a:pt x="37" y="91"/>
                  </a:lnTo>
                  <a:lnTo>
                    <a:pt x="46" y="96"/>
                  </a:lnTo>
                  <a:lnTo>
                    <a:pt x="52" y="99"/>
                  </a:lnTo>
                  <a:lnTo>
                    <a:pt x="48" y="100"/>
                  </a:lnTo>
                  <a:lnTo>
                    <a:pt x="39" y="99"/>
                  </a:lnTo>
                  <a:lnTo>
                    <a:pt x="30" y="98"/>
                  </a:lnTo>
                  <a:lnTo>
                    <a:pt x="27" y="99"/>
                  </a:lnTo>
                  <a:lnTo>
                    <a:pt x="30" y="103"/>
                  </a:lnTo>
                  <a:lnTo>
                    <a:pt x="41" y="107"/>
                  </a:lnTo>
                  <a:lnTo>
                    <a:pt x="51" y="111"/>
                  </a:lnTo>
                  <a:lnTo>
                    <a:pt x="55" y="116"/>
                  </a:lnTo>
                  <a:lnTo>
                    <a:pt x="51" y="116"/>
                  </a:lnTo>
                  <a:lnTo>
                    <a:pt x="44" y="116"/>
                  </a:lnTo>
                  <a:lnTo>
                    <a:pt x="36" y="114"/>
                  </a:lnTo>
                  <a:lnTo>
                    <a:pt x="34" y="116"/>
                  </a:lnTo>
                  <a:lnTo>
                    <a:pt x="39" y="117"/>
                  </a:lnTo>
                  <a:lnTo>
                    <a:pt x="51" y="120"/>
                  </a:lnTo>
                  <a:lnTo>
                    <a:pt x="62" y="124"/>
                  </a:lnTo>
                  <a:lnTo>
                    <a:pt x="67" y="127"/>
                  </a:lnTo>
                  <a:lnTo>
                    <a:pt x="65" y="130"/>
                  </a:lnTo>
                  <a:lnTo>
                    <a:pt x="60" y="133"/>
                  </a:lnTo>
                  <a:lnTo>
                    <a:pt x="56" y="134"/>
                  </a:lnTo>
                  <a:lnTo>
                    <a:pt x="55" y="135"/>
                  </a:lnTo>
                  <a:lnTo>
                    <a:pt x="27" y="130"/>
                  </a:lnTo>
                  <a:lnTo>
                    <a:pt x="4" y="75"/>
                  </a:lnTo>
                  <a:lnTo>
                    <a:pt x="0" y="27"/>
                  </a:lnTo>
                  <a:lnTo>
                    <a:pt x="0" y="0"/>
                  </a:lnTo>
                  <a:lnTo>
                    <a:pt x="7" y="0"/>
                  </a:lnTo>
                  <a:lnTo>
                    <a:pt x="7" y="0"/>
                  </a:lnTo>
                  <a:close/>
                </a:path>
              </a:pathLst>
            </a:custGeom>
            <a:solidFill>
              <a:srgbClr val="000000"/>
            </a:solidFill>
            <a:ln w="9525">
              <a:noFill/>
              <a:round/>
            </a:ln>
          </p:spPr>
          <p:txBody>
            <a:bodyPr/>
            <a:lstStyle/>
            <a:p>
              <a:endParaRPr lang="en-US"/>
            </a:p>
          </p:txBody>
        </p:sp>
        <p:sp>
          <p:nvSpPr>
            <p:cNvPr id="356566" name="Freeform 214"/>
            <p:cNvSpPr/>
            <p:nvPr/>
          </p:nvSpPr>
          <p:spPr bwMode="auto">
            <a:xfrm>
              <a:off x="5302" y="3764"/>
              <a:ext cx="42" cy="55"/>
            </a:xfrm>
            <a:custGeom>
              <a:avLst/>
              <a:gdLst/>
              <a:ahLst/>
              <a:cxnLst>
                <a:cxn ang="0">
                  <a:pos x="81" y="1"/>
                </a:cxn>
                <a:cxn ang="0">
                  <a:pos x="70" y="0"/>
                </a:cxn>
                <a:cxn ang="0">
                  <a:pos x="55" y="0"/>
                </a:cxn>
                <a:cxn ang="0">
                  <a:pos x="42" y="0"/>
                </a:cxn>
                <a:cxn ang="0">
                  <a:pos x="42" y="4"/>
                </a:cxn>
                <a:cxn ang="0">
                  <a:pos x="50" y="8"/>
                </a:cxn>
                <a:cxn ang="0">
                  <a:pos x="44" y="14"/>
                </a:cxn>
                <a:cxn ang="0">
                  <a:pos x="29" y="11"/>
                </a:cxn>
                <a:cxn ang="0">
                  <a:pos x="29" y="15"/>
                </a:cxn>
                <a:cxn ang="0">
                  <a:pos x="43" y="21"/>
                </a:cxn>
                <a:cxn ang="0">
                  <a:pos x="39" y="25"/>
                </a:cxn>
                <a:cxn ang="0">
                  <a:pos x="21" y="21"/>
                </a:cxn>
                <a:cxn ang="0">
                  <a:pos x="21" y="25"/>
                </a:cxn>
                <a:cxn ang="0">
                  <a:pos x="36" y="35"/>
                </a:cxn>
                <a:cxn ang="0">
                  <a:pos x="35" y="38"/>
                </a:cxn>
                <a:cxn ang="0">
                  <a:pos x="14" y="36"/>
                </a:cxn>
                <a:cxn ang="0">
                  <a:pos x="12" y="42"/>
                </a:cxn>
                <a:cxn ang="0">
                  <a:pos x="32" y="51"/>
                </a:cxn>
                <a:cxn ang="0">
                  <a:pos x="32" y="55"/>
                </a:cxn>
                <a:cxn ang="0">
                  <a:pos x="11" y="48"/>
                </a:cxn>
                <a:cxn ang="0">
                  <a:pos x="3" y="48"/>
                </a:cxn>
                <a:cxn ang="0">
                  <a:pos x="11" y="55"/>
                </a:cxn>
                <a:cxn ang="0">
                  <a:pos x="24" y="62"/>
                </a:cxn>
                <a:cxn ang="0">
                  <a:pos x="34" y="69"/>
                </a:cxn>
                <a:cxn ang="0">
                  <a:pos x="32" y="72"/>
                </a:cxn>
                <a:cxn ang="0">
                  <a:pos x="23" y="69"/>
                </a:cxn>
                <a:cxn ang="0">
                  <a:pos x="5" y="60"/>
                </a:cxn>
                <a:cxn ang="0">
                  <a:pos x="0" y="63"/>
                </a:cxn>
                <a:cxn ang="0">
                  <a:pos x="10" y="70"/>
                </a:cxn>
                <a:cxn ang="0">
                  <a:pos x="23" y="79"/>
                </a:cxn>
                <a:cxn ang="0">
                  <a:pos x="34" y="86"/>
                </a:cxn>
                <a:cxn ang="0">
                  <a:pos x="32" y="88"/>
                </a:cxn>
                <a:cxn ang="0">
                  <a:pos x="23" y="85"/>
                </a:cxn>
                <a:cxn ang="0">
                  <a:pos x="5" y="79"/>
                </a:cxn>
                <a:cxn ang="0">
                  <a:pos x="1" y="81"/>
                </a:cxn>
                <a:cxn ang="0">
                  <a:pos x="8" y="91"/>
                </a:cxn>
                <a:cxn ang="0">
                  <a:pos x="50" y="108"/>
                </a:cxn>
                <a:cxn ang="0">
                  <a:pos x="70" y="27"/>
                </a:cxn>
                <a:cxn ang="0">
                  <a:pos x="84" y="2"/>
                </a:cxn>
              </a:cxnLst>
              <a:rect l="0" t="0" r="r" b="b"/>
              <a:pathLst>
                <a:path w="84" h="108">
                  <a:moveTo>
                    <a:pt x="84" y="2"/>
                  </a:moveTo>
                  <a:lnTo>
                    <a:pt x="81" y="1"/>
                  </a:lnTo>
                  <a:lnTo>
                    <a:pt x="77" y="1"/>
                  </a:lnTo>
                  <a:lnTo>
                    <a:pt x="70" y="0"/>
                  </a:lnTo>
                  <a:lnTo>
                    <a:pt x="63" y="0"/>
                  </a:lnTo>
                  <a:lnTo>
                    <a:pt x="55" y="0"/>
                  </a:lnTo>
                  <a:lnTo>
                    <a:pt x="48" y="0"/>
                  </a:lnTo>
                  <a:lnTo>
                    <a:pt x="42" y="0"/>
                  </a:lnTo>
                  <a:lnTo>
                    <a:pt x="41" y="2"/>
                  </a:lnTo>
                  <a:lnTo>
                    <a:pt x="42" y="4"/>
                  </a:lnTo>
                  <a:lnTo>
                    <a:pt x="46" y="7"/>
                  </a:lnTo>
                  <a:lnTo>
                    <a:pt x="50" y="8"/>
                  </a:lnTo>
                  <a:lnTo>
                    <a:pt x="50" y="11"/>
                  </a:lnTo>
                  <a:lnTo>
                    <a:pt x="44" y="14"/>
                  </a:lnTo>
                  <a:lnTo>
                    <a:pt x="36" y="14"/>
                  </a:lnTo>
                  <a:lnTo>
                    <a:pt x="29" y="11"/>
                  </a:lnTo>
                  <a:lnTo>
                    <a:pt x="27" y="14"/>
                  </a:lnTo>
                  <a:lnTo>
                    <a:pt x="29" y="15"/>
                  </a:lnTo>
                  <a:lnTo>
                    <a:pt x="36" y="18"/>
                  </a:lnTo>
                  <a:lnTo>
                    <a:pt x="43" y="21"/>
                  </a:lnTo>
                  <a:lnTo>
                    <a:pt x="45" y="24"/>
                  </a:lnTo>
                  <a:lnTo>
                    <a:pt x="39" y="25"/>
                  </a:lnTo>
                  <a:lnTo>
                    <a:pt x="30" y="23"/>
                  </a:lnTo>
                  <a:lnTo>
                    <a:pt x="21" y="21"/>
                  </a:lnTo>
                  <a:lnTo>
                    <a:pt x="17" y="22"/>
                  </a:lnTo>
                  <a:lnTo>
                    <a:pt x="21" y="25"/>
                  </a:lnTo>
                  <a:lnTo>
                    <a:pt x="29" y="30"/>
                  </a:lnTo>
                  <a:lnTo>
                    <a:pt x="36" y="35"/>
                  </a:lnTo>
                  <a:lnTo>
                    <a:pt x="41" y="38"/>
                  </a:lnTo>
                  <a:lnTo>
                    <a:pt x="35" y="38"/>
                  </a:lnTo>
                  <a:lnTo>
                    <a:pt x="25" y="37"/>
                  </a:lnTo>
                  <a:lnTo>
                    <a:pt x="14" y="36"/>
                  </a:lnTo>
                  <a:lnTo>
                    <a:pt x="10" y="38"/>
                  </a:lnTo>
                  <a:lnTo>
                    <a:pt x="12" y="42"/>
                  </a:lnTo>
                  <a:lnTo>
                    <a:pt x="22" y="46"/>
                  </a:lnTo>
                  <a:lnTo>
                    <a:pt x="32" y="51"/>
                  </a:lnTo>
                  <a:lnTo>
                    <a:pt x="38" y="55"/>
                  </a:lnTo>
                  <a:lnTo>
                    <a:pt x="32" y="55"/>
                  </a:lnTo>
                  <a:lnTo>
                    <a:pt x="22" y="52"/>
                  </a:lnTo>
                  <a:lnTo>
                    <a:pt x="11" y="48"/>
                  </a:lnTo>
                  <a:lnTo>
                    <a:pt x="4" y="48"/>
                  </a:lnTo>
                  <a:lnTo>
                    <a:pt x="3" y="48"/>
                  </a:lnTo>
                  <a:lnTo>
                    <a:pt x="7" y="51"/>
                  </a:lnTo>
                  <a:lnTo>
                    <a:pt x="11" y="55"/>
                  </a:lnTo>
                  <a:lnTo>
                    <a:pt x="18" y="58"/>
                  </a:lnTo>
                  <a:lnTo>
                    <a:pt x="24" y="62"/>
                  </a:lnTo>
                  <a:lnTo>
                    <a:pt x="30" y="66"/>
                  </a:lnTo>
                  <a:lnTo>
                    <a:pt x="34" y="69"/>
                  </a:lnTo>
                  <a:lnTo>
                    <a:pt x="36" y="72"/>
                  </a:lnTo>
                  <a:lnTo>
                    <a:pt x="32" y="72"/>
                  </a:lnTo>
                  <a:lnTo>
                    <a:pt x="29" y="71"/>
                  </a:lnTo>
                  <a:lnTo>
                    <a:pt x="23" y="69"/>
                  </a:lnTo>
                  <a:lnTo>
                    <a:pt x="17" y="66"/>
                  </a:lnTo>
                  <a:lnTo>
                    <a:pt x="5" y="60"/>
                  </a:lnTo>
                  <a:lnTo>
                    <a:pt x="0" y="60"/>
                  </a:lnTo>
                  <a:lnTo>
                    <a:pt x="0" y="63"/>
                  </a:lnTo>
                  <a:lnTo>
                    <a:pt x="4" y="66"/>
                  </a:lnTo>
                  <a:lnTo>
                    <a:pt x="10" y="70"/>
                  </a:lnTo>
                  <a:lnTo>
                    <a:pt x="17" y="76"/>
                  </a:lnTo>
                  <a:lnTo>
                    <a:pt x="23" y="79"/>
                  </a:lnTo>
                  <a:lnTo>
                    <a:pt x="30" y="84"/>
                  </a:lnTo>
                  <a:lnTo>
                    <a:pt x="34" y="86"/>
                  </a:lnTo>
                  <a:lnTo>
                    <a:pt x="36" y="88"/>
                  </a:lnTo>
                  <a:lnTo>
                    <a:pt x="32" y="88"/>
                  </a:lnTo>
                  <a:lnTo>
                    <a:pt x="29" y="87"/>
                  </a:lnTo>
                  <a:lnTo>
                    <a:pt x="23" y="85"/>
                  </a:lnTo>
                  <a:lnTo>
                    <a:pt x="17" y="84"/>
                  </a:lnTo>
                  <a:lnTo>
                    <a:pt x="5" y="79"/>
                  </a:lnTo>
                  <a:lnTo>
                    <a:pt x="0" y="79"/>
                  </a:lnTo>
                  <a:lnTo>
                    <a:pt x="1" y="81"/>
                  </a:lnTo>
                  <a:lnTo>
                    <a:pt x="4" y="86"/>
                  </a:lnTo>
                  <a:lnTo>
                    <a:pt x="8" y="91"/>
                  </a:lnTo>
                  <a:lnTo>
                    <a:pt x="10" y="93"/>
                  </a:lnTo>
                  <a:lnTo>
                    <a:pt x="50" y="108"/>
                  </a:lnTo>
                  <a:lnTo>
                    <a:pt x="63" y="67"/>
                  </a:lnTo>
                  <a:lnTo>
                    <a:pt x="70" y="27"/>
                  </a:lnTo>
                  <a:lnTo>
                    <a:pt x="84" y="2"/>
                  </a:lnTo>
                  <a:lnTo>
                    <a:pt x="84" y="2"/>
                  </a:lnTo>
                  <a:close/>
                </a:path>
              </a:pathLst>
            </a:custGeom>
            <a:solidFill>
              <a:srgbClr val="298522"/>
            </a:solidFill>
            <a:ln w="9525">
              <a:noFill/>
              <a:round/>
            </a:ln>
          </p:spPr>
          <p:txBody>
            <a:bodyPr/>
            <a:lstStyle/>
            <a:p>
              <a:endParaRPr lang="en-US"/>
            </a:p>
          </p:txBody>
        </p:sp>
        <p:sp>
          <p:nvSpPr>
            <p:cNvPr id="356567" name="Freeform 215"/>
            <p:cNvSpPr/>
            <p:nvPr/>
          </p:nvSpPr>
          <p:spPr bwMode="auto">
            <a:xfrm>
              <a:off x="5307" y="3767"/>
              <a:ext cx="36" cy="54"/>
            </a:xfrm>
            <a:custGeom>
              <a:avLst/>
              <a:gdLst/>
              <a:ahLst/>
              <a:cxnLst>
                <a:cxn ang="0">
                  <a:pos x="67" y="2"/>
                </a:cxn>
                <a:cxn ang="0">
                  <a:pos x="49" y="0"/>
                </a:cxn>
                <a:cxn ang="0">
                  <a:pos x="46" y="5"/>
                </a:cxn>
                <a:cxn ang="0">
                  <a:pos x="53" y="10"/>
                </a:cxn>
                <a:cxn ang="0">
                  <a:pos x="47" y="18"/>
                </a:cxn>
                <a:cxn ang="0">
                  <a:pos x="32" y="14"/>
                </a:cxn>
                <a:cxn ang="0">
                  <a:pos x="31" y="17"/>
                </a:cxn>
                <a:cxn ang="0">
                  <a:pos x="45" y="24"/>
                </a:cxn>
                <a:cxn ang="0">
                  <a:pos x="41" y="28"/>
                </a:cxn>
                <a:cxn ang="0">
                  <a:pos x="22" y="24"/>
                </a:cxn>
                <a:cxn ang="0">
                  <a:pos x="22" y="27"/>
                </a:cxn>
                <a:cxn ang="0">
                  <a:pos x="40" y="37"/>
                </a:cxn>
                <a:cxn ang="0">
                  <a:pos x="38" y="40"/>
                </a:cxn>
                <a:cxn ang="0">
                  <a:pos x="15" y="37"/>
                </a:cxn>
                <a:cxn ang="0">
                  <a:pos x="15" y="42"/>
                </a:cxn>
                <a:cxn ang="0">
                  <a:pos x="35" y="53"/>
                </a:cxn>
                <a:cxn ang="0">
                  <a:pos x="35" y="58"/>
                </a:cxn>
                <a:cxn ang="0">
                  <a:pos x="14" y="48"/>
                </a:cxn>
                <a:cxn ang="0">
                  <a:pos x="9" y="53"/>
                </a:cxn>
                <a:cxn ang="0">
                  <a:pos x="26" y="65"/>
                </a:cxn>
                <a:cxn ang="0">
                  <a:pos x="35" y="72"/>
                </a:cxn>
                <a:cxn ang="0">
                  <a:pos x="34" y="74"/>
                </a:cxn>
                <a:cxn ang="0">
                  <a:pos x="24" y="69"/>
                </a:cxn>
                <a:cxn ang="0">
                  <a:pos x="11" y="63"/>
                </a:cxn>
                <a:cxn ang="0">
                  <a:pos x="0" y="60"/>
                </a:cxn>
                <a:cxn ang="0">
                  <a:pos x="0" y="62"/>
                </a:cxn>
                <a:cxn ang="0">
                  <a:pos x="9" y="70"/>
                </a:cxn>
                <a:cxn ang="0">
                  <a:pos x="25" y="81"/>
                </a:cxn>
                <a:cxn ang="0">
                  <a:pos x="35" y="88"/>
                </a:cxn>
                <a:cxn ang="0">
                  <a:pos x="31" y="90"/>
                </a:cxn>
                <a:cxn ang="0">
                  <a:pos x="9" y="81"/>
                </a:cxn>
                <a:cxn ang="0">
                  <a:pos x="4" y="83"/>
                </a:cxn>
                <a:cxn ang="0">
                  <a:pos x="9" y="94"/>
                </a:cxn>
                <a:cxn ang="0">
                  <a:pos x="50" y="109"/>
                </a:cxn>
                <a:cxn ang="0">
                  <a:pos x="64" y="25"/>
                </a:cxn>
                <a:cxn ang="0">
                  <a:pos x="71" y="3"/>
                </a:cxn>
              </a:cxnLst>
              <a:rect l="0" t="0" r="r" b="b"/>
              <a:pathLst>
                <a:path w="71" h="109">
                  <a:moveTo>
                    <a:pt x="71" y="3"/>
                  </a:moveTo>
                  <a:lnTo>
                    <a:pt x="67" y="2"/>
                  </a:lnTo>
                  <a:lnTo>
                    <a:pt x="59" y="0"/>
                  </a:lnTo>
                  <a:lnTo>
                    <a:pt x="49" y="0"/>
                  </a:lnTo>
                  <a:lnTo>
                    <a:pt x="46" y="3"/>
                  </a:lnTo>
                  <a:lnTo>
                    <a:pt x="46" y="5"/>
                  </a:lnTo>
                  <a:lnTo>
                    <a:pt x="49" y="7"/>
                  </a:lnTo>
                  <a:lnTo>
                    <a:pt x="53" y="10"/>
                  </a:lnTo>
                  <a:lnTo>
                    <a:pt x="53" y="16"/>
                  </a:lnTo>
                  <a:lnTo>
                    <a:pt x="47" y="18"/>
                  </a:lnTo>
                  <a:lnTo>
                    <a:pt x="39" y="17"/>
                  </a:lnTo>
                  <a:lnTo>
                    <a:pt x="32" y="14"/>
                  </a:lnTo>
                  <a:lnTo>
                    <a:pt x="28" y="16"/>
                  </a:lnTo>
                  <a:lnTo>
                    <a:pt x="31" y="17"/>
                  </a:lnTo>
                  <a:lnTo>
                    <a:pt x="39" y="20"/>
                  </a:lnTo>
                  <a:lnTo>
                    <a:pt x="45" y="24"/>
                  </a:lnTo>
                  <a:lnTo>
                    <a:pt x="48" y="27"/>
                  </a:lnTo>
                  <a:lnTo>
                    <a:pt x="41" y="28"/>
                  </a:lnTo>
                  <a:lnTo>
                    <a:pt x="32" y="26"/>
                  </a:lnTo>
                  <a:lnTo>
                    <a:pt x="22" y="24"/>
                  </a:lnTo>
                  <a:lnTo>
                    <a:pt x="19" y="25"/>
                  </a:lnTo>
                  <a:lnTo>
                    <a:pt x="22" y="27"/>
                  </a:lnTo>
                  <a:lnTo>
                    <a:pt x="32" y="32"/>
                  </a:lnTo>
                  <a:lnTo>
                    <a:pt x="40" y="37"/>
                  </a:lnTo>
                  <a:lnTo>
                    <a:pt x="43" y="41"/>
                  </a:lnTo>
                  <a:lnTo>
                    <a:pt x="38" y="40"/>
                  </a:lnTo>
                  <a:lnTo>
                    <a:pt x="27" y="39"/>
                  </a:lnTo>
                  <a:lnTo>
                    <a:pt x="15" y="37"/>
                  </a:lnTo>
                  <a:lnTo>
                    <a:pt x="12" y="39"/>
                  </a:lnTo>
                  <a:lnTo>
                    <a:pt x="15" y="42"/>
                  </a:lnTo>
                  <a:lnTo>
                    <a:pt x="26" y="48"/>
                  </a:lnTo>
                  <a:lnTo>
                    <a:pt x="35" y="53"/>
                  </a:lnTo>
                  <a:lnTo>
                    <a:pt x="40" y="59"/>
                  </a:lnTo>
                  <a:lnTo>
                    <a:pt x="35" y="58"/>
                  </a:lnTo>
                  <a:lnTo>
                    <a:pt x="25" y="53"/>
                  </a:lnTo>
                  <a:lnTo>
                    <a:pt x="14" y="48"/>
                  </a:lnTo>
                  <a:lnTo>
                    <a:pt x="7" y="48"/>
                  </a:lnTo>
                  <a:lnTo>
                    <a:pt x="9" y="53"/>
                  </a:lnTo>
                  <a:lnTo>
                    <a:pt x="20" y="61"/>
                  </a:lnTo>
                  <a:lnTo>
                    <a:pt x="26" y="65"/>
                  </a:lnTo>
                  <a:lnTo>
                    <a:pt x="32" y="69"/>
                  </a:lnTo>
                  <a:lnTo>
                    <a:pt x="35" y="72"/>
                  </a:lnTo>
                  <a:lnTo>
                    <a:pt x="38" y="75"/>
                  </a:lnTo>
                  <a:lnTo>
                    <a:pt x="34" y="74"/>
                  </a:lnTo>
                  <a:lnTo>
                    <a:pt x="31" y="73"/>
                  </a:lnTo>
                  <a:lnTo>
                    <a:pt x="24" y="69"/>
                  </a:lnTo>
                  <a:lnTo>
                    <a:pt x="18" y="67"/>
                  </a:lnTo>
                  <a:lnTo>
                    <a:pt x="11" y="63"/>
                  </a:lnTo>
                  <a:lnTo>
                    <a:pt x="5" y="61"/>
                  </a:lnTo>
                  <a:lnTo>
                    <a:pt x="0" y="60"/>
                  </a:lnTo>
                  <a:lnTo>
                    <a:pt x="0" y="61"/>
                  </a:lnTo>
                  <a:lnTo>
                    <a:pt x="0" y="62"/>
                  </a:lnTo>
                  <a:lnTo>
                    <a:pt x="4" y="66"/>
                  </a:lnTo>
                  <a:lnTo>
                    <a:pt x="9" y="70"/>
                  </a:lnTo>
                  <a:lnTo>
                    <a:pt x="18" y="76"/>
                  </a:lnTo>
                  <a:lnTo>
                    <a:pt x="25" y="81"/>
                  </a:lnTo>
                  <a:lnTo>
                    <a:pt x="32" y="86"/>
                  </a:lnTo>
                  <a:lnTo>
                    <a:pt x="35" y="88"/>
                  </a:lnTo>
                  <a:lnTo>
                    <a:pt x="38" y="92"/>
                  </a:lnTo>
                  <a:lnTo>
                    <a:pt x="31" y="90"/>
                  </a:lnTo>
                  <a:lnTo>
                    <a:pt x="21" y="86"/>
                  </a:lnTo>
                  <a:lnTo>
                    <a:pt x="9" y="81"/>
                  </a:lnTo>
                  <a:lnTo>
                    <a:pt x="5" y="80"/>
                  </a:lnTo>
                  <a:lnTo>
                    <a:pt x="4" y="83"/>
                  </a:lnTo>
                  <a:lnTo>
                    <a:pt x="7" y="89"/>
                  </a:lnTo>
                  <a:lnTo>
                    <a:pt x="9" y="94"/>
                  </a:lnTo>
                  <a:lnTo>
                    <a:pt x="12" y="96"/>
                  </a:lnTo>
                  <a:lnTo>
                    <a:pt x="50" y="109"/>
                  </a:lnTo>
                  <a:lnTo>
                    <a:pt x="53" y="63"/>
                  </a:lnTo>
                  <a:lnTo>
                    <a:pt x="64" y="25"/>
                  </a:lnTo>
                  <a:lnTo>
                    <a:pt x="71" y="3"/>
                  </a:lnTo>
                  <a:lnTo>
                    <a:pt x="71" y="3"/>
                  </a:lnTo>
                  <a:close/>
                </a:path>
              </a:pathLst>
            </a:custGeom>
            <a:solidFill>
              <a:srgbClr val="000000"/>
            </a:solidFill>
            <a:ln w="9525">
              <a:noFill/>
              <a:round/>
            </a:ln>
          </p:spPr>
          <p:txBody>
            <a:bodyPr/>
            <a:lstStyle/>
            <a:p>
              <a:endParaRPr lang="en-US"/>
            </a:p>
          </p:txBody>
        </p:sp>
        <p:sp>
          <p:nvSpPr>
            <p:cNvPr id="356568" name="Freeform 216"/>
            <p:cNvSpPr/>
            <p:nvPr/>
          </p:nvSpPr>
          <p:spPr bwMode="auto">
            <a:xfrm>
              <a:off x="5270" y="3694"/>
              <a:ext cx="66" cy="117"/>
            </a:xfrm>
            <a:custGeom>
              <a:avLst/>
              <a:gdLst/>
              <a:ahLst/>
              <a:cxnLst>
                <a:cxn ang="0">
                  <a:pos x="130" y="4"/>
                </a:cxn>
                <a:cxn ang="0">
                  <a:pos x="134" y="26"/>
                </a:cxn>
                <a:cxn ang="0">
                  <a:pos x="128" y="31"/>
                </a:cxn>
                <a:cxn ang="0">
                  <a:pos x="117" y="30"/>
                </a:cxn>
                <a:cxn ang="0">
                  <a:pos x="114" y="34"/>
                </a:cxn>
                <a:cxn ang="0">
                  <a:pos x="115" y="41"/>
                </a:cxn>
                <a:cxn ang="0">
                  <a:pos x="104" y="42"/>
                </a:cxn>
                <a:cxn ang="0">
                  <a:pos x="96" y="46"/>
                </a:cxn>
                <a:cxn ang="0">
                  <a:pos x="102" y="55"/>
                </a:cxn>
                <a:cxn ang="0">
                  <a:pos x="99" y="56"/>
                </a:cxn>
                <a:cxn ang="0">
                  <a:pos x="89" y="54"/>
                </a:cxn>
                <a:cxn ang="0">
                  <a:pos x="88" y="58"/>
                </a:cxn>
                <a:cxn ang="0">
                  <a:pos x="96" y="63"/>
                </a:cxn>
                <a:cxn ang="0">
                  <a:pos x="90" y="65"/>
                </a:cxn>
                <a:cxn ang="0">
                  <a:pos x="80" y="62"/>
                </a:cxn>
                <a:cxn ang="0">
                  <a:pos x="79" y="69"/>
                </a:cxn>
                <a:cxn ang="0">
                  <a:pos x="88" y="77"/>
                </a:cxn>
                <a:cxn ang="0">
                  <a:pos x="81" y="84"/>
                </a:cxn>
                <a:cxn ang="0">
                  <a:pos x="67" y="83"/>
                </a:cxn>
                <a:cxn ang="0">
                  <a:pos x="66" y="90"/>
                </a:cxn>
                <a:cxn ang="0">
                  <a:pos x="73" y="96"/>
                </a:cxn>
                <a:cxn ang="0">
                  <a:pos x="66" y="99"/>
                </a:cxn>
                <a:cxn ang="0">
                  <a:pos x="54" y="97"/>
                </a:cxn>
                <a:cxn ang="0">
                  <a:pos x="55" y="101"/>
                </a:cxn>
                <a:cxn ang="0">
                  <a:pos x="65" y="108"/>
                </a:cxn>
                <a:cxn ang="0">
                  <a:pos x="58" y="115"/>
                </a:cxn>
                <a:cxn ang="0">
                  <a:pos x="45" y="115"/>
                </a:cxn>
                <a:cxn ang="0">
                  <a:pos x="46" y="125"/>
                </a:cxn>
                <a:cxn ang="0">
                  <a:pos x="55" y="134"/>
                </a:cxn>
                <a:cxn ang="0">
                  <a:pos x="48" y="137"/>
                </a:cxn>
                <a:cxn ang="0">
                  <a:pos x="35" y="135"/>
                </a:cxn>
                <a:cxn ang="0">
                  <a:pos x="37" y="142"/>
                </a:cxn>
                <a:cxn ang="0">
                  <a:pos x="45" y="155"/>
                </a:cxn>
                <a:cxn ang="0">
                  <a:pos x="47" y="163"/>
                </a:cxn>
                <a:cxn ang="0">
                  <a:pos x="37" y="163"/>
                </a:cxn>
                <a:cxn ang="0">
                  <a:pos x="31" y="165"/>
                </a:cxn>
                <a:cxn ang="0">
                  <a:pos x="38" y="177"/>
                </a:cxn>
                <a:cxn ang="0">
                  <a:pos x="48" y="190"/>
                </a:cxn>
                <a:cxn ang="0">
                  <a:pos x="55" y="201"/>
                </a:cxn>
                <a:cxn ang="0">
                  <a:pos x="48" y="200"/>
                </a:cxn>
                <a:cxn ang="0">
                  <a:pos x="27" y="184"/>
                </a:cxn>
                <a:cxn ang="0">
                  <a:pos x="25" y="184"/>
                </a:cxn>
                <a:cxn ang="0">
                  <a:pos x="38" y="197"/>
                </a:cxn>
                <a:cxn ang="0">
                  <a:pos x="55" y="214"/>
                </a:cxn>
                <a:cxn ang="0">
                  <a:pos x="70" y="227"/>
                </a:cxn>
                <a:cxn ang="0">
                  <a:pos x="75" y="232"/>
                </a:cxn>
                <a:cxn ang="0">
                  <a:pos x="68" y="234"/>
                </a:cxn>
                <a:cxn ang="0">
                  <a:pos x="32" y="209"/>
                </a:cxn>
                <a:cxn ang="0">
                  <a:pos x="26" y="110"/>
                </a:cxn>
                <a:cxn ang="0">
                  <a:pos x="130" y="0"/>
                </a:cxn>
              </a:cxnLst>
              <a:rect l="0" t="0" r="r" b="b"/>
              <a:pathLst>
                <a:path w="134" h="235">
                  <a:moveTo>
                    <a:pt x="130" y="0"/>
                  </a:moveTo>
                  <a:lnTo>
                    <a:pt x="130" y="4"/>
                  </a:lnTo>
                  <a:lnTo>
                    <a:pt x="132" y="16"/>
                  </a:lnTo>
                  <a:lnTo>
                    <a:pt x="134" y="26"/>
                  </a:lnTo>
                  <a:lnTo>
                    <a:pt x="132" y="32"/>
                  </a:lnTo>
                  <a:lnTo>
                    <a:pt x="128" y="31"/>
                  </a:lnTo>
                  <a:lnTo>
                    <a:pt x="123" y="30"/>
                  </a:lnTo>
                  <a:lnTo>
                    <a:pt x="117" y="30"/>
                  </a:lnTo>
                  <a:lnTo>
                    <a:pt x="115" y="32"/>
                  </a:lnTo>
                  <a:lnTo>
                    <a:pt x="114" y="34"/>
                  </a:lnTo>
                  <a:lnTo>
                    <a:pt x="115" y="38"/>
                  </a:lnTo>
                  <a:lnTo>
                    <a:pt x="115" y="41"/>
                  </a:lnTo>
                  <a:lnTo>
                    <a:pt x="113" y="44"/>
                  </a:lnTo>
                  <a:lnTo>
                    <a:pt x="104" y="42"/>
                  </a:lnTo>
                  <a:lnTo>
                    <a:pt x="96" y="44"/>
                  </a:lnTo>
                  <a:lnTo>
                    <a:pt x="96" y="46"/>
                  </a:lnTo>
                  <a:lnTo>
                    <a:pt x="100" y="51"/>
                  </a:lnTo>
                  <a:lnTo>
                    <a:pt x="102" y="55"/>
                  </a:lnTo>
                  <a:lnTo>
                    <a:pt x="103" y="58"/>
                  </a:lnTo>
                  <a:lnTo>
                    <a:pt x="99" y="56"/>
                  </a:lnTo>
                  <a:lnTo>
                    <a:pt x="94" y="55"/>
                  </a:lnTo>
                  <a:lnTo>
                    <a:pt x="89" y="54"/>
                  </a:lnTo>
                  <a:lnTo>
                    <a:pt x="87" y="55"/>
                  </a:lnTo>
                  <a:lnTo>
                    <a:pt x="88" y="58"/>
                  </a:lnTo>
                  <a:lnTo>
                    <a:pt x="93" y="61"/>
                  </a:lnTo>
                  <a:lnTo>
                    <a:pt x="96" y="63"/>
                  </a:lnTo>
                  <a:lnTo>
                    <a:pt x="96" y="67"/>
                  </a:lnTo>
                  <a:lnTo>
                    <a:pt x="90" y="65"/>
                  </a:lnTo>
                  <a:lnTo>
                    <a:pt x="86" y="63"/>
                  </a:lnTo>
                  <a:lnTo>
                    <a:pt x="80" y="62"/>
                  </a:lnTo>
                  <a:lnTo>
                    <a:pt x="77" y="65"/>
                  </a:lnTo>
                  <a:lnTo>
                    <a:pt x="79" y="69"/>
                  </a:lnTo>
                  <a:lnTo>
                    <a:pt x="84" y="74"/>
                  </a:lnTo>
                  <a:lnTo>
                    <a:pt x="88" y="77"/>
                  </a:lnTo>
                  <a:lnTo>
                    <a:pt x="87" y="82"/>
                  </a:lnTo>
                  <a:lnTo>
                    <a:pt x="81" y="84"/>
                  </a:lnTo>
                  <a:lnTo>
                    <a:pt x="74" y="84"/>
                  </a:lnTo>
                  <a:lnTo>
                    <a:pt x="67" y="83"/>
                  </a:lnTo>
                  <a:lnTo>
                    <a:pt x="65" y="87"/>
                  </a:lnTo>
                  <a:lnTo>
                    <a:pt x="66" y="90"/>
                  </a:lnTo>
                  <a:lnTo>
                    <a:pt x="70" y="94"/>
                  </a:lnTo>
                  <a:lnTo>
                    <a:pt x="73" y="96"/>
                  </a:lnTo>
                  <a:lnTo>
                    <a:pt x="72" y="99"/>
                  </a:lnTo>
                  <a:lnTo>
                    <a:pt x="66" y="99"/>
                  </a:lnTo>
                  <a:lnTo>
                    <a:pt x="59" y="99"/>
                  </a:lnTo>
                  <a:lnTo>
                    <a:pt x="54" y="97"/>
                  </a:lnTo>
                  <a:lnTo>
                    <a:pt x="53" y="99"/>
                  </a:lnTo>
                  <a:lnTo>
                    <a:pt x="55" y="101"/>
                  </a:lnTo>
                  <a:lnTo>
                    <a:pt x="61" y="104"/>
                  </a:lnTo>
                  <a:lnTo>
                    <a:pt x="65" y="108"/>
                  </a:lnTo>
                  <a:lnTo>
                    <a:pt x="65" y="113"/>
                  </a:lnTo>
                  <a:lnTo>
                    <a:pt x="58" y="115"/>
                  </a:lnTo>
                  <a:lnTo>
                    <a:pt x="51" y="115"/>
                  </a:lnTo>
                  <a:lnTo>
                    <a:pt x="45" y="115"/>
                  </a:lnTo>
                  <a:lnTo>
                    <a:pt x="44" y="121"/>
                  </a:lnTo>
                  <a:lnTo>
                    <a:pt x="46" y="125"/>
                  </a:lnTo>
                  <a:lnTo>
                    <a:pt x="52" y="130"/>
                  </a:lnTo>
                  <a:lnTo>
                    <a:pt x="55" y="134"/>
                  </a:lnTo>
                  <a:lnTo>
                    <a:pt x="55" y="137"/>
                  </a:lnTo>
                  <a:lnTo>
                    <a:pt x="48" y="137"/>
                  </a:lnTo>
                  <a:lnTo>
                    <a:pt x="41" y="136"/>
                  </a:lnTo>
                  <a:lnTo>
                    <a:pt x="35" y="135"/>
                  </a:lnTo>
                  <a:lnTo>
                    <a:pt x="34" y="137"/>
                  </a:lnTo>
                  <a:lnTo>
                    <a:pt x="37" y="142"/>
                  </a:lnTo>
                  <a:lnTo>
                    <a:pt x="41" y="149"/>
                  </a:lnTo>
                  <a:lnTo>
                    <a:pt x="45" y="155"/>
                  </a:lnTo>
                  <a:lnTo>
                    <a:pt x="48" y="162"/>
                  </a:lnTo>
                  <a:lnTo>
                    <a:pt x="47" y="163"/>
                  </a:lnTo>
                  <a:lnTo>
                    <a:pt x="42" y="163"/>
                  </a:lnTo>
                  <a:lnTo>
                    <a:pt x="37" y="163"/>
                  </a:lnTo>
                  <a:lnTo>
                    <a:pt x="32" y="164"/>
                  </a:lnTo>
                  <a:lnTo>
                    <a:pt x="31" y="165"/>
                  </a:lnTo>
                  <a:lnTo>
                    <a:pt x="34" y="170"/>
                  </a:lnTo>
                  <a:lnTo>
                    <a:pt x="38" y="177"/>
                  </a:lnTo>
                  <a:lnTo>
                    <a:pt x="44" y="184"/>
                  </a:lnTo>
                  <a:lnTo>
                    <a:pt x="48" y="190"/>
                  </a:lnTo>
                  <a:lnTo>
                    <a:pt x="53" y="197"/>
                  </a:lnTo>
                  <a:lnTo>
                    <a:pt x="55" y="201"/>
                  </a:lnTo>
                  <a:lnTo>
                    <a:pt x="55" y="205"/>
                  </a:lnTo>
                  <a:lnTo>
                    <a:pt x="48" y="200"/>
                  </a:lnTo>
                  <a:lnTo>
                    <a:pt x="38" y="192"/>
                  </a:lnTo>
                  <a:lnTo>
                    <a:pt x="27" y="184"/>
                  </a:lnTo>
                  <a:lnTo>
                    <a:pt x="24" y="183"/>
                  </a:lnTo>
                  <a:lnTo>
                    <a:pt x="25" y="184"/>
                  </a:lnTo>
                  <a:lnTo>
                    <a:pt x="31" y="190"/>
                  </a:lnTo>
                  <a:lnTo>
                    <a:pt x="38" y="197"/>
                  </a:lnTo>
                  <a:lnTo>
                    <a:pt x="47" y="206"/>
                  </a:lnTo>
                  <a:lnTo>
                    <a:pt x="55" y="214"/>
                  </a:lnTo>
                  <a:lnTo>
                    <a:pt x="65" y="221"/>
                  </a:lnTo>
                  <a:lnTo>
                    <a:pt x="70" y="227"/>
                  </a:lnTo>
                  <a:lnTo>
                    <a:pt x="75" y="230"/>
                  </a:lnTo>
                  <a:lnTo>
                    <a:pt x="75" y="232"/>
                  </a:lnTo>
                  <a:lnTo>
                    <a:pt x="73" y="233"/>
                  </a:lnTo>
                  <a:lnTo>
                    <a:pt x="68" y="234"/>
                  </a:lnTo>
                  <a:lnTo>
                    <a:pt x="67" y="235"/>
                  </a:lnTo>
                  <a:lnTo>
                    <a:pt x="32" y="209"/>
                  </a:lnTo>
                  <a:lnTo>
                    <a:pt x="0" y="159"/>
                  </a:lnTo>
                  <a:lnTo>
                    <a:pt x="26" y="110"/>
                  </a:lnTo>
                  <a:lnTo>
                    <a:pt x="72" y="44"/>
                  </a:lnTo>
                  <a:lnTo>
                    <a:pt x="130" y="0"/>
                  </a:lnTo>
                  <a:lnTo>
                    <a:pt x="130" y="0"/>
                  </a:lnTo>
                  <a:close/>
                </a:path>
              </a:pathLst>
            </a:custGeom>
            <a:solidFill>
              <a:srgbClr val="298522"/>
            </a:solidFill>
            <a:ln w="9525">
              <a:noFill/>
              <a:round/>
            </a:ln>
          </p:spPr>
          <p:txBody>
            <a:bodyPr/>
            <a:lstStyle/>
            <a:p>
              <a:endParaRPr lang="en-US"/>
            </a:p>
          </p:txBody>
        </p:sp>
        <p:sp>
          <p:nvSpPr>
            <p:cNvPr id="356569" name="Freeform 217"/>
            <p:cNvSpPr/>
            <p:nvPr/>
          </p:nvSpPr>
          <p:spPr bwMode="auto">
            <a:xfrm>
              <a:off x="5264" y="3696"/>
              <a:ext cx="66" cy="112"/>
            </a:xfrm>
            <a:custGeom>
              <a:avLst/>
              <a:gdLst/>
              <a:ahLst/>
              <a:cxnLst>
                <a:cxn ang="0">
                  <a:pos x="129" y="2"/>
                </a:cxn>
                <a:cxn ang="0">
                  <a:pos x="132" y="18"/>
                </a:cxn>
                <a:cxn ang="0">
                  <a:pos x="126" y="20"/>
                </a:cxn>
                <a:cxn ang="0">
                  <a:pos x="117" y="18"/>
                </a:cxn>
                <a:cxn ang="0">
                  <a:pos x="113" y="21"/>
                </a:cxn>
                <a:cxn ang="0">
                  <a:pos x="113" y="29"/>
                </a:cxn>
                <a:cxn ang="0">
                  <a:pos x="107" y="32"/>
                </a:cxn>
                <a:cxn ang="0">
                  <a:pos x="98" y="32"/>
                </a:cxn>
                <a:cxn ang="0">
                  <a:pos x="95" y="34"/>
                </a:cxn>
                <a:cxn ang="0">
                  <a:pos x="101" y="43"/>
                </a:cxn>
                <a:cxn ang="0">
                  <a:pos x="98" y="44"/>
                </a:cxn>
                <a:cxn ang="0">
                  <a:pos x="88" y="42"/>
                </a:cxn>
                <a:cxn ang="0">
                  <a:pos x="86" y="46"/>
                </a:cxn>
                <a:cxn ang="0">
                  <a:pos x="94" y="51"/>
                </a:cxn>
                <a:cxn ang="0">
                  <a:pos x="90" y="54"/>
                </a:cxn>
                <a:cxn ang="0">
                  <a:pos x="78" y="51"/>
                </a:cxn>
                <a:cxn ang="0">
                  <a:pos x="77" y="58"/>
                </a:cxn>
                <a:cxn ang="0">
                  <a:pos x="86" y="65"/>
                </a:cxn>
                <a:cxn ang="0">
                  <a:pos x="79" y="72"/>
                </a:cxn>
                <a:cxn ang="0">
                  <a:pos x="66" y="71"/>
                </a:cxn>
                <a:cxn ang="0">
                  <a:pos x="64" y="78"/>
                </a:cxn>
                <a:cxn ang="0">
                  <a:pos x="72" y="85"/>
                </a:cxn>
                <a:cxn ang="0">
                  <a:pos x="65" y="88"/>
                </a:cxn>
                <a:cxn ang="0">
                  <a:pos x="52" y="85"/>
                </a:cxn>
                <a:cxn ang="0">
                  <a:pos x="53" y="89"/>
                </a:cxn>
                <a:cxn ang="0">
                  <a:pos x="64" y="97"/>
                </a:cxn>
                <a:cxn ang="0">
                  <a:pos x="56" y="104"/>
                </a:cxn>
                <a:cxn ang="0">
                  <a:pos x="43" y="104"/>
                </a:cxn>
                <a:cxn ang="0">
                  <a:pos x="44" y="112"/>
                </a:cxn>
                <a:cxn ang="0">
                  <a:pos x="53" y="122"/>
                </a:cxn>
                <a:cxn ang="0">
                  <a:pos x="45" y="125"/>
                </a:cxn>
                <a:cxn ang="0">
                  <a:pos x="31" y="123"/>
                </a:cxn>
                <a:cxn ang="0">
                  <a:pos x="32" y="130"/>
                </a:cxn>
                <a:cxn ang="0">
                  <a:pos x="43" y="143"/>
                </a:cxn>
                <a:cxn ang="0">
                  <a:pos x="45" y="150"/>
                </a:cxn>
                <a:cxn ang="0">
                  <a:pos x="34" y="150"/>
                </a:cxn>
                <a:cxn ang="0">
                  <a:pos x="32" y="157"/>
                </a:cxn>
                <a:cxn ang="0">
                  <a:pos x="48" y="174"/>
                </a:cxn>
                <a:cxn ang="0">
                  <a:pos x="56" y="183"/>
                </a:cxn>
                <a:cxn ang="0">
                  <a:pos x="53" y="186"/>
                </a:cxn>
                <a:cxn ang="0">
                  <a:pos x="44" y="180"/>
                </a:cxn>
                <a:cxn ang="0">
                  <a:pos x="27" y="171"/>
                </a:cxn>
                <a:cxn ang="0">
                  <a:pos x="24" y="172"/>
                </a:cxn>
                <a:cxn ang="0">
                  <a:pos x="37" y="185"/>
                </a:cxn>
                <a:cxn ang="0">
                  <a:pos x="53" y="200"/>
                </a:cxn>
                <a:cxn ang="0">
                  <a:pos x="66" y="213"/>
                </a:cxn>
                <a:cxn ang="0">
                  <a:pos x="67" y="220"/>
                </a:cxn>
                <a:cxn ang="0">
                  <a:pos x="30" y="200"/>
                </a:cxn>
                <a:cxn ang="0">
                  <a:pos x="25" y="98"/>
                </a:cxn>
                <a:cxn ang="0">
                  <a:pos x="129" y="0"/>
                </a:cxn>
              </a:cxnLst>
              <a:rect l="0" t="0" r="r" b="b"/>
              <a:pathLst>
                <a:path w="132" h="223">
                  <a:moveTo>
                    <a:pt x="129" y="0"/>
                  </a:moveTo>
                  <a:lnTo>
                    <a:pt x="129" y="2"/>
                  </a:lnTo>
                  <a:lnTo>
                    <a:pt x="131" y="11"/>
                  </a:lnTo>
                  <a:lnTo>
                    <a:pt x="132" y="18"/>
                  </a:lnTo>
                  <a:lnTo>
                    <a:pt x="132" y="22"/>
                  </a:lnTo>
                  <a:lnTo>
                    <a:pt x="126" y="20"/>
                  </a:lnTo>
                  <a:lnTo>
                    <a:pt x="121" y="19"/>
                  </a:lnTo>
                  <a:lnTo>
                    <a:pt x="117" y="18"/>
                  </a:lnTo>
                  <a:lnTo>
                    <a:pt x="114" y="19"/>
                  </a:lnTo>
                  <a:lnTo>
                    <a:pt x="113" y="21"/>
                  </a:lnTo>
                  <a:lnTo>
                    <a:pt x="113" y="26"/>
                  </a:lnTo>
                  <a:lnTo>
                    <a:pt x="113" y="29"/>
                  </a:lnTo>
                  <a:lnTo>
                    <a:pt x="112" y="32"/>
                  </a:lnTo>
                  <a:lnTo>
                    <a:pt x="107" y="32"/>
                  </a:lnTo>
                  <a:lnTo>
                    <a:pt x="103" y="32"/>
                  </a:lnTo>
                  <a:lnTo>
                    <a:pt x="98" y="32"/>
                  </a:lnTo>
                  <a:lnTo>
                    <a:pt x="95" y="32"/>
                  </a:lnTo>
                  <a:lnTo>
                    <a:pt x="95" y="34"/>
                  </a:lnTo>
                  <a:lnTo>
                    <a:pt x="99" y="39"/>
                  </a:lnTo>
                  <a:lnTo>
                    <a:pt x="101" y="43"/>
                  </a:lnTo>
                  <a:lnTo>
                    <a:pt x="103" y="46"/>
                  </a:lnTo>
                  <a:lnTo>
                    <a:pt x="98" y="44"/>
                  </a:lnTo>
                  <a:lnTo>
                    <a:pt x="93" y="43"/>
                  </a:lnTo>
                  <a:lnTo>
                    <a:pt x="88" y="42"/>
                  </a:lnTo>
                  <a:lnTo>
                    <a:pt x="86" y="43"/>
                  </a:lnTo>
                  <a:lnTo>
                    <a:pt x="86" y="46"/>
                  </a:lnTo>
                  <a:lnTo>
                    <a:pt x="91" y="49"/>
                  </a:lnTo>
                  <a:lnTo>
                    <a:pt x="94" y="51"/>
                  </a:lnTo>
                  <a:lnTo>
                    <a:pt x="95" y="55"/>
                  </a:lnTo>
                  <a:lnTo>
                    <a:pt x="90" y="54"/>
                  </a:lnTo>
                  <a:lnTo>
                    <a:pt x="84" y="53"/>
                  </a:lnTo>
                  <a:lnTo>
                    <a:pt x="78" y="51"/>
                  </a:lnTo>
                  <a:lnTo>
                    <a:pt x="76" y="55"/>
                  </a:lnTo>
                  <a:lnTo>
                    <a:pt x="77" y="58"/>
                  </a:lnTo>
                  <a:lnTo>
                    <a:pt x="83" y="62"/>
                  </a:lnTo>
                  <a:lnTo>
                    <a:pt x="86" y="65"/>
                  </a:lnTo>
                  <a:lnTo>
                    <a:pt x="86" y="70"/>
                  </a:lnTo>
                  <a:lnTo>
                    <a:pt x="79" y="72"/>
                  </a:lnTo>
                  <a:lnTo>
                    <a:pt x="72" y="72"/>
                  </a:lnTo>
                  <a:lnTo>
                    <a:pt x="66" y="71"/>
                  </a:lnTo>
                  <a:lnTo>
                    <a:pt x="64" y="75"/>
                  </a:lnTo>
                  <a:lnTo>
                    <a:pt x="64" y="78"/>
                  </a:lnTo>
                  <a:lnTo>
                    <a:pt x="69" y="82"/>
                  </a:lnTo>
                  <a:lnTo>
                    <a:pt x="72" y="85"/>
                  </a:lnTo>
                  <a:lnTo>
                    <a:pt x="71" y="89"/>
                  </a:lnTo>
                  <a:lnTo>
                    <a:pt x="65" y="88"/>
                  </a:lnTo>
                  <a:lnTo>
                    <a:pt x="58" y="86"/>
                  </a:lnTo>
                  <a:lnTo>
                    <a:pt x="52" y="85"/>
                  </a:lnTo>
                  <a:lnTo>
                    <a:pt x="50" y="86"/>
                  </a:lnTo>
                  <a:lnTo>
                    <a:pt x="53" y="89"/>
                  </a:lnTo>
                  <a:lnTo>
                    <a:pt x="60" y="92"/>
                  </a:lnTo>
                  <a:lnTo>
                    <a:pt x="64" y="97"/>
                  </a:lnTo>
                  <a:lnTo>
                    <a:pt x="64" y="103"/>
                  </a:lnTo>
                  <a:lnTo>
                    <a:pt x="56" y="104"/>
                  </a:lnTo>
                  <a:lnTo>
                    <a:pt x="48" y="104"/>
                  </a:lnTo>
                  <a:lnTo>
                    <a:pt x="43" y="104"/>
                  </a:lnTo>
                  <a:lnTo>
                    <a:pt x="43" y="108"/>
                  </a:lnTo>
                  <a:lnTo>
                    <a:pt x="44" y="112"/>
                  </a:lnTo>
                  <a:lnTo>
                    <a:pt x="50" y="118"/>
                  </a:lnTo>
                  <a:lnTo>
                    <a:pt x="53" y="122"/>
                  </a:lnTo>
                  <a:lnTo>
                    <a:pt x="52" y="125"/>
                  </a:lnTo>
                  <a:lnTo>
                    <a:pt x="45" y="125"/>
                  </a:lnTo>
                  <a:lnTo>
                    <a:pt x="38" y="124"/>
                  </a:lnTo>
                  <a:lnTo>
                    <a:pt x="31" y="123"/>
                  </a:lnTo>
                  <a:lnTo>
                    <a:pt x="30" y="125"/>
                  </a:lnTo>
                  <a:lnTo>
                    <a:pt x="32" y="130"/>
                  </a:lnTo>
                  <a:lnTo>
                    <a:pt x="38" y="137"/>
                  </a:lnTo>
                  <a:lnTo>
                    <a:pt x="43" y="143"/>
                  </a:lnTo>
                  <a:lnTo>
                    <a:pt x="48" y="148"/>
                  </a:lnTo>
                  <a:lnTo>
                    <a:pt x="45" y="150"/>
                  </a:lnTo>
                  <a:lnTo>
                    <a:pt x="41" y="151"/>
                  </a:lnTo>
                  <a:lnTo>
                    <a:pt x="34" y="150"/>
                  </a:lnTo>
                  <a:lnTo>
                    <a:pt x="30" y="151"/>
                  </a:lnTo>
                  <a:lnTo>
                    <a:pt x="32" y="157"/>
                  </a:lnTo>
                  <a:lnTo>
                    <a:pt x="43" y="168"/>
                  </a:lnTo>
                  <a:lnTo>
                    <a:pt x="48" y="174"/>
                  </a:lnTo>
                  <a:lnTo>
                    <a:pt x="52" y="180"/>
                  </a:lnTo>
                  <a:lnTo>
                    <a:pt x="56" y="183"/>
                  </a:lnTo>
                  <a:lnTo>
                    <a:pt x="57" y="187"/>
                  </a:lnTo>
                  <a:lnTo>
                    <a:pt x="53" y="186"/>
                  </a:lnTo>
                  <a:lnTo>
                    <a:pt x="50" y="183"/>
                  </a:lnTo>
                  <a:lnTo>
                    <a:pt x="44" y="180"/>
                  </a:lnTo>
                  <a:lnTo>
                    <a:pt x="38" y="178"/>
                  </a:lnTo>
                  <a:lnTo>
                    <a:pt x="27" y="171"/>
                  </a:lnTo>
                  <a:lnTo>
                    <a:pt x="23" y="171"/>
                  </a:lnTo>
                  <a:lnTo>
                    <a:pt x="24" y="172"/>
                  </a:lnTo>
                  <a:lnTo>
                    <a:pt x="30" y="178"/>
                  </a:lnTo>
                  <a:lnTo>
                    <a:pt x="37" y="185"/>
                  </a:lnTo>
                  <a:lnTo>
                    <a:pt x="46" y="193"/>
                  </a:lnTo>
                  <a:lnTo>
                    <a:pt x="53" y="200"/>
                  </a:lnTo>
                  <a:lnTo>
                    <a:pt x="60" y="208"/>
                  </a:lnTo>
                  <a:lnTo>
                    <a:pt x="66" y="213"/>
                  </a:lnTo>
                  <a:lnTo>
                    <a:pt x="69" y="216"/>
                  </a:lnTo>
                  <a:lnTo>
                    <a:pt x="67" y="220"/>
                  </a:lnTo>
                  <a:lnTo>
                    <a:pt x="66" y="223"/>
                  </a:lnTo>
                  <a:lnTo>
                    <a:pt x="30" y="200"/>
                  </a:lnTo>
                  <a:lnTo>
                    <a:pt x="0" y="148"/>
                  </a:lnTo>
                  <a:lnTo>
                    <a:pt x="25" y="98"/>
                  </a:lnTo>
                  <a:lnTo>
                    <a:pt x="78" y="36"/>
                  </a:lnTo>
                  <a:lnTo>
                    <a:pt x="129" y="0"/>
                  </a:lnTo>
                  <a:lnTo>
                    <a:pt x="129" y="0"/>
                  </a:lnTo>
                  <a:close/>
                </a:path>
              </a:pathLst>
            </a:custGeom>
            <a:solidFill>
              <a:srgbClr val="000000"/>
            </a:solidFill>
            <a:ln w="9525">
              <a:noFill/>
              <a:round/>
            </a:ln>
          </p:spPr>
          <p:txBody>
            <a:bodyPr/>
            <a:lstStyle/>
            <a:p>
              <a:endParaRPr lang="en-US"/>
            </a:p>
          </p:txBody>
        </p:sp>
        <p:sp>
          <p:nvSpPr>
            <p:cNvPr id="356570" name="Freeform 218"/>
            <p:cNvSpPr/>
            <p:nvPr/>
          </p:nvSpPr>
          <p:spPr bwMode="auto">
            <a:xfrm>
              <a:off x="5325" y="3660"/>
              <a:ext cx="53" cy="52"/>
            </a:xfrm>
            <a:custGeom>
              <a:avLst/>
              <a:gdLst/>
              <a:ahLst/>
              <a:cxnLst>
                <a:cxn ang="0">
                  <a:pos x="8" y="77"/>
                </a:cxn>
                <a:cxn ang="0">
                  <a:pos x="0" y="38"/>
                </a:cxn>
                <a:cxn ang="0">
                  <a:pos x="27" y="8"/>
                </a:cxn>
                <a:cxn ang="0">
                  <a:pos x="63" y="0"/>
                </a:cxn>
                <a:cxn ang="0">
                  <a:pos x="100" y="19"/>
                </a:cxn>
                <a:cxn ang="0">
                  <a:pos x="107" y="53"/>
                </a:cxn>
                <a:cxn ang="0">
                  <a:pos x="91" y="88"/>
                </a:cxn>
                <a:cxn ang="0">
                  <a:pos x="61" y="104"/>
                </a:cxn>
                <a:cxn ang="0">
                  <a:pos x="29" y="97"/>
                </a:cxn>
                <a:cxn ang="0">
                  <a:pos x="8" y="77"/>
                </a:cxn>
                <a:cxn ang="0">
                  <a:pos x="8" y="77"/>
                </a:cxn>
              </a:cxnLst>
              <a:rect l="0" t="0" r="r" b="b"/>
              <a:pathLst>
                <a:path w="107" h="104">
                  <a:moveTo>
                    <a:pt x="8" y="77"/>
                  </a:moveTo>
                  <a:lnTo>
                    <a:pt x="0" y="38"/>
                  </a:lnTo>
                  <a:lnTo>
                    <a:pt x="27" y="8"/>
                  </a:lnTo>
                  <a:lnTo>
                    <a:pt x="63" y="0"/>
                  </a:lnTo>
                  <a:lnTo>
                    <a:pt x="100" y="19"/>
                  </a:lnTo>
                  <a:lnTo>
                    <a:pt x="107" y="53"/>
                  </a:lnTo>
                  <a:lnTo>
                    <a:pt x="91" y="88"/>
                  </a:lnTo>
                  <a:lnTo>
                    <a:pt x="61" y="104"/>
                  </a:lnTo>
                  <a:lnTo>
                    <a:pt x="29" y="97"/>
                  </a:lnTo>
                  <a:lnTo>
                    <a:pt x="8" y="77"/>
                  </a:lnTo>
                  <a:lnTo>
                    <a:pt x="8" y="77"/>
                  </a:lnTo>
                  <a:close/>
                </a:path>
              </a:pathLst>
            </a:custGeom>
            <a:solidFill>
              <a:srgbClr val="7DB81A"/>
            </a:solidFill>
            <a:ln w="9525">
              <a:noFill/>
              <a:round/>
            </a:ln>
          </p:spPr>
          <p:txBody>
            <a:bodyPr/>
            <a:lstStyle/>
            <a:p>
              <a:endParaRPr lang="en-US"/>
            </a:p>
          </p:txBody>
        </p:sp>
        <p:sp>
          <p:nvSpPr>
            <p:cNvPr id="356571" name="Freeform 219"/>
            <p:cNvSpPr/>
            <p:nvPr/>
          </p:nvSpPr>
          <p:spPr bwMode="auto">
            <a:xfrm>
              <a:off x="5331" y="3661"/>
              <a:ext cx="32" cy="51"/>
            </a:xfrm>
            <a:custGeom>
              <a:avLst/>
              <a:gdLst/>
              <a:ahLst/>
              <a:cxnLst>
                <a:cxn ang="0">
                  <a:pos x="49" y="1"/>
                </a:cxn>
                <a:cxn ang="0">
                  <a:pos x="63" y="9"/>
                </a:cxn>
                <a:cxn ang="0">
                  <a:pos x="57" y="13"/>
                </a:cxn>
                <a:cxn ang="0">
                  <a:pos x="41" y="10"/>
                </a:cxn>
                <a:cxn ang="0">
                  <a:pos x="44" y="15"/>
                </a:cxn>
                <a:cxn ang="0">
                  <a:pos x="54" y="20"/>
                </a:cxn>
                <a:cxn ang="0">
                  <a:pos x="49" y="22"/>
                </a:cxn>
                <a:cxn ang="0">
                  <a:pos x="33" y="19"/>
                </a:cxn>
                <a:cxn ang="0">
                  <a:pos x="32" y="22"/>
                </a:cxn>
                <a:cxn ang="0">
                  <a:pos x="44" y="25"/>
                </a:cxn>
                <a:cxn ang="0">
                  <a:pos x="43" y="28"/>
                </a:cxn>
                <a:cxn ang="0">
                  <a:pos x="27" y="28"/>
                </a:cxn>
                <a:cxn ang="0">
                  <a:pos x="26" y="30"/>
                </a:cxn>
                <a:cxn ang="0">
                  <a:pos x="39" y="33"/>
                </a:cxn>
                <a:cxn ang="0">
                  <a:pos x="36" y="37"/>
                </a:cxn>
                <a:cxn ang="0">
                  <a:pos x="21" y="36"/>
                </a:cxn>
                <a:cxn ang="0">
                  <a:pos x="21" y="37"/>
                </a:cxn>
                <a:cxn ang="0">
                  <a:pos x="34" y="43"/>
                </a:cxn>
                <a:cxn ang="0">
                  <a:pos x="34" y="46"/>
                </a:cxn>
                <a:cxn ang="0">
                  <a:pos x="19" y="44"/>
                </a:cxn>
                <a:cxn ang="0">
                  <a:pos x="19" y="48"/>
                </a:cxn>
                <a:cxn ang="0">
                  <a:pos x="32" y="54"/>
                </a:cxn>
                <a:cxn ang="0">
                  <a:pos x="32" y="57"/>
                </a:cxn>
                <a:cxn ang="0">
                  <a:pos x="20" y="57"/>
                </a:cxn>
                <a:cxn ang="0">
                  <a:pos x="19" y="60"/>
                </a:cxn>
                <a:cxn ang="0">
                  <a:pos x="32" y="64"/>
                </a:cxn>
                <a:cxn ang="0">
                  <a:pos x="32" y="68"/>
                </a:cxn>
                <a:cxn ang="0">
                  <a:pos x="19" y="67"/>
                </a:cxn>
                <a:cxn ang="0">
                  <a:pos x="19" y="69"/>
                </a:cxn>
                <a:cxn ang="0">
                  <a:pos x="32" y="72"/>
                </a:cxn>
                <a:cxn ang="0">
                  <a:pos x="33" y="75"/>
                </a:cxn>
                <a:cxn ang="0">
                  <a:pos x="22" y="74"/>
                </a:cxn>
                <a:cxn ang="0">
                  <a:pos x="22" y="77"/>
                </a:cxn>
                <a:cxn ang="0">
                  <a:pos x="37" y="79"/>
                </a:cxn>
                <a:cxn ang="0">
                  <a:pos x="37" y="83"/>
                </a:cxn>
                <a:cxn ang="0">
                  <a:pos x="27" y="83"/>
                </a:cxn>
                <a:cxn ang="0">
                  <a:pos x="29" y="85"/>
                </a:cxn>
                <a:cxn ang="0">
                  <a:pos x="46" y="89"/>
                </a:cxn>
                <a:cxn ang="0">
                  <a:pos x="47" y="92"/>
                </a:cxn>
                <a:cxn ang="0">
                  <a:pos x="35" y="90"/>
                </a:cxn>
                <a:cxn ang="0">
                  <a:pos x="35" y="93"/>
                </a:cxn>
                <a:cxn ang="0">
                  <a:pos x="50" y="95"/>
                </a:cxn>
                <a:cxn ang="0">
                  <a:pos x="55" y="99"/>
                </a:cxn>
                <a:cxn ang="0">
                  <a:pos x="33" y="99"/>
                </a:cxn>
                <a:cxn ang="0">
                  <a:pos x="0" y="61"/>
                </a:cxn>
                <a:cxn ang="0">
                  <a:pos x="21" y="6"/>
                </a:cxn>
                <a:cxn ang="0">
                  <a:pos x="46" y="0"/>
                </a:cxn>
              </a:cxnLst>
              <a:rect l="0" t="0" r="r" b="b"/>
              <a:pathLst>
                <a:path w="64" h="102">
                  <a:moveTo>
                    <a:pt x="46" y="0"/>
                  </a:moveTo>
                  <a:lnTo>
                    <a:pt x="49" y="1"/>
                  </a:lnTo>
                  <a:lnTo>
                    <a:pt x="56" y="5"/>
                  </a:lnTo>
                  <a:lnTo>
                    <a:pt x="63" y="9"/>
                  </a:lnTo>
                  <a:lnTo>
                    <a:pt x="64" y="13"/>
                  </a:lnTo>
                  <a:lnTo>
                    <a:pt x="57" y="13"/>
                  </a:lnTo>
                  <a:lnTo>
                    <a:pt x="49" y="12"/>
                  </a:lnTo>
                  <a:lnTo>
                    <a:pt x="41" y="10"/>
                  </a:lnTo>
                  <a:lnTo>
                    <a:pt x="41" y="13"/>
                  </a:lnTo>
                  <a:lnTo>
                    <a:pt x="44" y="15"/>
                  </a:lnTo>
                  <a:lnTo>
                    <a:pt x="50" y="17"/>
                  </a:lnTo>
                  <a:lnTo>
                    <a:pt x="54" y="20"/>
                  </a:lnTo>
                  <a:lnTo>
                    <a:pt x="55" y="22"/>
                  </a:lnTo>
                  <a:lnTo>
                    <a:pt x="49" y="22"/>
                  </a:lnTo>
                  <a:lnTo>
                    <a:pt x="41" y="21"/>
                  </a:lnTo>
                  <a:lnTo>
                    <a:pt x="33" y="19"/>
                  </a:lnTo>
                  <a:lnTo>
                    <a:pt x="30" y="20"/>
                  </a:lnTo>
                  <a:lnTo>
                    <a:pt x="32" y="22"/>
                  </a:lnTo>
                  <a:lnTo>
                    <a:pt x="39" y="23"/>
                  </a:lnTo>
                  <a:lnTo>
                    <a:pt x="44" y="25"/>
                  </a:lnTo>
                  <a:lnTo>
                    <a:pt x="48" y="27"/>
                  </a:lnTo>
                  <a:lnTo>
                    <a:pt x="43" y="28"/>
                  </a:lnTo>
                  <a:lnTo>
                    <a:pt x="35" y="28"/>
                  </a:lnTo>
                  <a:lnTo>
                    <a:pt x="27" y="28"/>
                  </a:lnTo>
                  <a:lnTo>
                    <a:pt x="23" y="29"/>
                  </a:lnTo>
                  <a:lnTo>
                    <a:pt x="26" y="30"/>
                  </a:lnTo>
                  <a:lnTo>
                    <a:pt x="33" y="32"/>
                  </a:lnTo>
                  <a:lnTo>
                    <a:pt x="39" y="33"/>
                  </a:lnTo>
                  <a:lnTo>
                    <a:pt x="41" y="36"/>
                  </a:lnTo>
                  <a:lnTo>
                    <a:pt x="36" y="37"/>
                  </a:lnTo>
                  <a:lnTo>
                    <a:pt x="29" y="37"/>
                  </a:lnTo>
                  <a:lnTo>
                    <a:pt x="21" y="36"/>
                  </a:lnTo>
                  <a:lnTo>
                    <a:pt x="19" y="36"/>
                  </a:lnTo>
                  <a:lnTo>
                    <a:pt x="21" y="37"/>
                  </a:lnTo>
                  <a:lnTo>
                    <a:pt x="28" y="41"/>
                  </a:lnTo>
                  <a:lnTo>
                    <a:pt x="34" y="43"/>
                  </a:lnTo>
                  <a:lnTo>
                    <a:pt x="37" y="46"/>
                  </a:lnTo>
                  <a:lnTo>
                    <a:pt x="34" y="46"/>
                  </a:lnTo>
                  <a:lnTo>
                    <a:pt x="27" y="46"/>
                  </a:lnTo>
                  <a:lnTo>
                    <a:pt x="19" y="44"/>
                  </a:lnTo>
                  <a:lnTo>
                    <a:pt x="16" y="46"/>
                  </a:lnTo>
                  <a:lnTo>
                    <a:pt x="19" y="48"/>
                  </a:lnTo>
                  <a:lnTo>
                    <a:pt x="26" y="51"/>
                  </a:lnTo>
                  <a:lnTo>
                    <a:pt x="32" y="54"/>
                  </a:lnTo>
                  <a:lnTo>
                    <a:pt x="35" y="56"/>
                  </a:lnTo>
                  <a:lnTo>
                    <a:pt x="32" y="57"/>
                  </a:lnTo>
                  <a:lnTo>
                    <a:pt x="26" y="57"/>
                  </a:lnTo>
                  <a:lnTo>
                    <a:pt x="20" y="57"/>
                  </a:lnTo>
                  <a:lnTo>
                    <a:pt x="16" y="58"/>
                  </a:lnTo>
                  <a:lnTo>
                    <a:pt x="19" y="60"/>
                  </a:lnTo>
                  <a:lnTo>
                    <a:pt x="26" y="62"/>
                  </a:lnTo>
                  <a:lnTo>
                    <a:pt x="32" y="64"/>
                  </a:lnTo>
                  <a:lnTo>
                    <a:pt x="35" y="68"/>
                  </a:lnTo>
                  <a:lnTo>
                    <a:pt x="32" y="68"/>
                  </a:lnTo>
                  <a:lnTo>
                    <a:pt x="26" y="68"/>
                  </a:lnTo>
                  <a:lnTo>
                    <a:pt x="19" y="67"/>
                  </a:lnTo>
                  <a:lnTo>
                    <a:pt x="16" y="68"/>
                  </a:lnTo>
                  <a:lnTo>
                    <a:pt x="19" y="69"/>
                  </a:lnTo>
                  <a:lnTo>
                    <a:pt x="26" y="71"/>
                  </a:lnTo>
                  <a:lnTo>
                    <a:pt x="32" y="72"/>
                  </a:lnTo>
                  <a:lnTo>
                    <a:pt x="35" y="75"/>
                  </a:lnTo>
                  <a:lnTo>
                    <a:pt x="33" y="75"/>
                  </a:lnTo>
                  <a:lnTo>
                    <a:pt x="28" y="75"/>
                  </a:lnTo>
                  <a:lnTo>
                    <a:pt x="22" y="74"/>
                  </a:lnTo>
                  <a:lnTo>
                    <a:pt x="21" y="75"/>
                  </a:lnTo>
                  <a:lnTo>
                    <a:pt x="22" y="77"/>
                  </a:lnTo>
                  <a:lnTo>
                    <a:pt x="30" y="78"/>
                  </a:lnTo>
                  <a:lnTo>
                    <a:pt x="37" y="79"/>
                  </a:lnTo>
                  <a:lnTo>
                    <a:pt x="41" y="82"/>
                  </a:lnTo>
                  <a:lnTo>
                    <a:pt x="37" y="83"/>
                  </a:lnTo>
                  <a:lnTo>
                    <a:pt x="33" y="83"/>
                  </a:lnTo>
                  <a:lnTo>
                    <a:pt x="27" y="83"/>
                  </a:lnTo>
                  <a:lnTo>
                    <a:pt x="26" y="84"/>
                  </a:lnTo>
                  <a:lnTo>
                    <a:pt x="29" y="85"/>
                  </a:lnTo>
                  <a:lnTo>
                    <a:pt x="37" y="88"/>
                  </a:lnTo>
                  <a:lnTo>
                    <a:pt x="46" y="89"/>
                  </a:lnTo>
                  <a:lnTo>
                    <a:pt x="50" y="92"/>
                  </a:lnTo>
                  <a:lnTo>
                    <a:pt x="47" y="92"/>
                  </a:lnTo>
                  <a:lnTo>
                    <a:pt x="41" y="91"/>
                  </a:lnTo>
                  <a:lnTo>
                    <a:pt x="35" y="90"/>
                  </a:lnTo>
                  <a:lnTo>
                    <a:pt x="33" y="92"/>
                  </a:lnTo>
                  <a:lnTo>
                    <a:pt x="35" y="93"/>
                  </a:lnTo>
                  <a:lnTo>
                    <a:pt x="43" y="95"/>
                  </a:lnTo>
                  <a:lnTo>
                    <a:pt x="50" y="95"/>
                  </a:lnTo>
                  <a:lnTo>
                    <a:pt x="55" y="97"/>
                  </a:lnTo>
                  <a:lnTo>
                    <a:pt x="55" y="99"/>
                  </a:lnTo>
                  <a:lnTo>
                    <a:pt x="55" y="102"/>
                  </a:lnTo>
                  <a:lnTo>
                    <a:pt x="33" y="99"/>
                  </a:lnTo>
                  <a:lnTo>
                    <a:pt x="9" y="84"/>
                  </a:lnTo>
                  <a:lnTo>
                    <a:pt x="0" y="61"/>
                  </a:lnTo>
                  <a:lnTo>
                    <a:pt x="5" y="25"/>
                  </a:lnTo>
                  <a:lnTo>
                    <a:pt x="21" y="6"/>
                  </a:lnTo>
                  <a:lnTo>
                    <a:pt x="46" y="0"/>
                  </a:lnTo>
                  <a:lnTo>
                    <a:pt x="46" y="0"/>
                  </a:lnTo>
                  <a:close/>
                </a:path>
              </a:pathLst>
            </a:custGeom>
            <a:solidFill>
              <a:srgbClr val="298522"/>
            </a:solidFill>
            <a:ln w="9525">
              <a:noFill/>
              <a:round/>
            </a:ln>
          </p:spPr>
          <p:txBody>
            <a:bodyPr/>
            <a:lstStyle/>
            <a:p>
              <a:endParaRPr lang="en-US"/>
            </a:p>
          </p:txBody>
        </p:sp>
        <p:sp>
          <p:nvSpPr>
            <p:cNvPr id="356572" name="Freeform 220"/>
            <p:cNvSpPr/>
            <p:nvPr/>
          </p:nvSpPr>
          <p:spPr bwMode="auto">
            <a:xfrm>
              <a:off x="5325" y="3661"/>
              <a:ext cx="34" cy="50"/>
            </a:xfrm>
            <a:custGeom>
              <a:avLst/>
              <a:gdLst/>
              <a:ahLst/>
              <a:cxnLst>
                <a:cxn ang="0">
                  <a:pos x="52" y="0"/>
                </a:cxn>
                <a:cxn ang="0">
                  <a:pos x="66" y="7"/>
                </a:cxn>
                <a:cxn ang="0">
                  <a:pos x="60" y="10"/>
                </a:cxn>
                <a:cxn ang="0">
                  <a:pos x="45" y="8"/>
                </a:cxn>
                <a:cxn ang="0">
                  <a:pos x="47" y="13"/>
                </a:cxn>
                <a:cxn ang="0">
                  <a:pos x="57" y="17"/>
                </a:cxn>
                <a:cxn ang="0">
                  <a:pos x="52" y="20"/>
                </a:cxn>
                <a:cxn ang="0">
                  <a:pos x="35" y="17"/>
                </a:cxn>
                <a:cxn ang="0">
                  <a:pos x="34" y="21"/>
                </a:cxn>
                <a:cxn ang="0">
                  <a:pos x="48" y="23"/>
                </a:cxn>
                <a:cxn ang="0">
                  <a:pos x="46" y="27"/>
                </a:cxn>
                <a:cxn ang="0">
                  <a:pos x="29" y="26"/>
                </a:cxn>
                <a:cxn ang="0">
                  <a:pos x="28" y="28"/>
                </a:cxn>
                <a:cxn ang="0">
                  <a:pos x="41" y="32"/>
                </a:cxn>
                <a:cxn ang="0">
                  <a:pos x="40" y="37"/>
                </a:cxn>
                <a:cxn ang="0">
                  <a:pos x="25" y="35"/>
                </a:cxn>
                <a:cxn ang="0">
                  <a:pos x="25" y="36"/>
                </a:cxn>
                <a:cxn ang="0">
                  <a:pos x="35" y="42"/>
                </a:cxn>
                <a:cxn ang="0">
                  <a:pos x="35" y="46"/>
                </a:cxn>
                <a:cxn ang="0">
                  <a:pos x="22" y="43"/>
                </a:cxn>
                <a:cxn ang="0">
                  <a:pos x="21" y="47"/>
                </a:cxn>
                <a:cxn ang="0">
                  <a:pos x="35" y="53"/>
                </a:cxn>
                <a:cxn ang="0">
                  <a:pos x="34" y="56"/>
                </a:cxn>
                <a:cxn ang="0">
                  <a:pos x="22" y="55"/>
                </a:cxn>
                <a:cxn ang="0">
                  <a:pos x="22" y="58"/>
                </a:cxn>
                <a:cxn ang="0">
                  <a:pos x="35" y="63"/>
                </a:cxn>
                <a:cxn ang="0">
                  <a:pos x="34" y="67"/>
                </a:cxn>
                <a:cxn ang="0">
                  <a:pos x="22" y="64"/>
                </a:cxn>
                <a:cxn ang="0">
                  <a:pos x="22" y="67"/>
                </a:cxn>
                <a:cxn ang="0">
                  <a:pos x="35" y="70"/>
                </a:cxn>
                <a:cxn ang="0">
                  <a:pos x="36" y="74"/>
                </a:cxn>
                <a:cxn ang="0">
                  <a:pos x="25" y="72"/>
                </a:cxn>
                <a:cxn ang="0">
                  <a:pos x="26" y="76"/>
                </a:cxn>
                <a:cxn ang="0">
                  <a:pos x="40" y="79"/>
                </a:cxn>
                <a:cxn ang="0">
                  <a:pos x="41" y="82"/>
                </a:cxn>
                <a:cxn ang="0">
                  <a:pos x="31" y="81"/>
                </a:cxn>
                <a:cxn ang="0">
                  <a:pos x="33" y="84"/>
                </a:cxn>
                <a:cxn ang="0">
                  <a:pos x="49" y="86"/>
                </a:cxn>
                <a:cxn ang="0">
                  <a:pos x="50" y="89"/>
                </a:cxn>
                <a:cxn ang="0">
                  <a:pos x="39" y="88"/>
                </a:cxn>
                <a:cxn ang="0">
                  <a:pos x="39" y="90"/>
                </a:cxn>
                <a:cxn ang="0">
                  <a:pos x="54" y="92"/>
                </a:cxn>
                <a:cxn ang="0">
                  <a:pos x="59" y="97"/>
                </a:cxn>
                <a:cxn ang="0">
                  <a:pos x="36" y="99"/>
                </a:cxn>
                <a:cxn ang="0">
                  <a:pos x="0" y="61"/>
                </a:cxn>
                <a:cxn ang="0">
                  <a:pos x="25" y="3"/>
                </a:cxn>
                <a:cxn ang="0">
                  <a:pos x="48" y="0"/>
                </a:cxn>
              </a:cxnLst>
              <a:rect l="0" t="0" r="r" b="b"/>
              <a:pathLst>
                <a:path w="68" h="99">
                  <a:moveTo>
                    <a:pt x="48" y="0"/>
                  </a:moveTo>
                  <a:lnTo>
                    <a:pt x="52" y="0"/>
                  </a:lnTo>
                  <a:lnTo>
                    <a:pt x="60" y="3"/>
                  </a:lnTo>
                  <a:lnTo>
                    <a:pt x="66" y="7"/>
                  </a:lnTo>
                  <a:lnTo>
                    <a:pt x="68" y="10"/>
                  </a:lnTo>
                  <a:lnTo>
                    <a:pt x="60" y="10"/>
                  </a:lnTo>
                  <a:lnTo>
                    <a:pt x="52" y="9"/>
                  </a:lnTo>
                  <a:lnTo>
                    <a:pt x="45" y="8"/>
                  </a:lnTo>
                  <a:lnTo>
                    <a:pt x="43" y="10"/>
                  </a:lnTo>
                  <a:lnTo>
                    <a:pt x="47" y="13"/>
                  </a:lnTo>
                  <a:lnTo>
                    <a:pt x="53" y="15"/>
                  </a:lnTo>
                  <a:lnTo>
                    <a:pt x="57" y="17"/>
                  </a:lnTo>
                  <a:lnTo>
                    <a:pt x="59" y="20"/>
                  </a:lnTo>
                  <a:lnTo>
                    <a:pt x="52" y="20"/>
                  </a:lnTo>
                  <a:lnTo>
                    <a:pt x="43" y="19"/>
                  </a:lnTo>
                  <a:lnTo>
                    <a:pt x="35" y="17"/>
                  </a:lnTo>
                  <a:lnTo>
                    <a:pt x="32" y="20"/>
                  </a:lnTo>
                  <a:lnTo>
                    <a:pt x="34" y="21"/>
                  </a:lnTo>
                  <a:lnTo>
                    <a:pt x="42" y="22"/>
                  </a:lnTo>
                  <a:lnTo>
                    <a:pt x="48" y="23"/>
                  </a:lnTo>
                  <a:lnTo>
                    <a:pt x="50" y="27"/>
                  </a:lnTo>
                  <a:lnTo>
                    <a:pt x="46" y="27"/>
                  </a:lnTo>
                  <a:lnTo>
                    <a:pt x="38" y="27"/>
                  </a:lnTo>
                  <a:lnTo>
                    <a:pt x="29" y="26"/>
                  </a:lnTo>
                  <a:lnTo>
                    <a:pt x="27" y="27"/>
                  </a:lnTo>
                  <a:lnTo>
                    <a:pt x="28" y="28"/>
                  </a:lnTo>
                  <a:lnTo>
                    <a:pt x="35" y="29"/>
                  </a:lnTo>
                  <a:lnTo>
                    <a:pt x="41" y="32"/>
                  </a:lnTo>
                  <a:lnTo>
                    <a:pt x="43" y="36"/>
                  </a:lnTo>
                  <a:lnTo>
                    <a:pt x="40" y="37"/>
                  </a:lnTo>
                  <a:lnTo>
                    <a:pt x="33" y="36"/>
                  </a:lnTo>
                  <a:lnTo>
                    <a:pt x="25" y="35"/>
                  </a:lnTo>
                  <a:lnTo>
                    <a:pt x="22" y="36"/>
                  </a:lnTo>
                  <a:lnTo>
                    <a:pt x="25" y="36"/>
                  </a:lnTo>
                  <a:lnTo>
                    <a:pt x="31" y="39"/>
                  </a:lnTo>
                  <a:lnTo>
                    <a:pt x="35" y="42"/>
                  </a:lnTo>
                  <a:lnTo>
                    <a:pt x="39" y="46"/>
                  </a:lnTo>
                  <a:lnTo>
                    <a:pt x="35" y="46"/>
                  </a:lnTo>
                  <a:lnTo>
                    <a:pt x="29" y="44"/>
                  </a:lnTo>
                  <a:lnTo>
                    <a:pt x="22" y="43"/>
                  </a:lnTo>
                  <a:lnTo>
                    <a:pt x="20" y="46"/>
                  </a:lnTo>
                  <a:lnTo>
                    <a:pt x="21" y="47"/>
                  </a:lnTo>
                  <a:lnTo>
                    <a:pt x="28" y="50"/>
                  </a:lnTo>
                  <a:lnTo>
                    <a:pt x="35" y="53"/>
                  </a:lnTo>
                  <a:lnTo>
                    <a:pt x="39" y="56"/>
                  </a:lnTo>
                  <a:lnTo>
                    <a:pt x="34" y="56"/>
                  </a:lnTo>
                  <a:lnTo>
                    <a:pt x="29" y="56"/>
                  </a:lnTo>
                  <a:lnTo>
                    <a:pt x="22" y="55"/>
                  </a:lnTo>
                  <a:lnTo>
                    <a:pt x="20" y="56"/>
                  </a:lnTo>
                  <a:lnTo>
                    <a:pt x="22" y="58"/>
                  </a:lnTo>
                  <a:lnTo>
                    <a:pt x="29" y="61"/>
                  </a:lnTo>
                  <a:lnTo>
                    <a:pt x="35" y="63"/>
                  </a:lnTo>
                  <a:lnTo>
                    <a:pt x="39" y="65"/>
                  </a:lnTo>
                  <a:lnTo>
                    <a:pt x="34" y="67"/>
                  </a:lnTo>
                  <a:lnTo>
                    <a:pt x="28" y="65"/>
                  </a:lnTo>
                  <a:lnTo>
                    <a:pt x="22" y="64"/>
                  </a:lnTo>
                  <a:lnTo>
                    <a:pt x="20" y="65"/>
                  </a:lnTo>
                  <a:lnTo>
                    <a:pt x="22" y="67"/>
                  </a:lnTo>
                  <a:lnTo>
                    <a:pt x="29" y="69"/>
                  </a:lnTo>
                  <a:lnTo>
                    <a:pt x="35" y="70"/>
                  </a:lnTo>
                  <a:lnTo>
                    <a:pt x="39" y="72"/>
                  </a:lnTo>
                  <a:lnTo>
                    <a:pt x="36" y="74"/>
                  </a:lnTo>
                  <a:lnTo>
                    <a:pt x="31" y="74"/>
                  </a:lnTo>
                  <a:lnTo>
                    <a:pt x="25" y="72"/>
                  </a:lnTo>
                  <a:lnTo>
                    <a:pt x="22" y="75"/>
                  </a:lnTo>
                  <a:lnTo>
                    <a:pt x="26" y="76"/>
                  </a:lnTo>
                  <a:lnTo>
                    <a:pt x="33" y="78"/>
                  </a:lnTo>
                  <a:lnTo>
                    <a:pt x="40" y="79"/>
                  </a:lnTo>
                  <a:lnTo>
                    <a:pt x="43" y="82"/>
                  </a:lnTo>
                  <a:lnTo>
                    <a:pt x="41" y="82"/>
                  </a:lnTo>
                  <a:lnTo>
                    <a:pt x="36" y="82"/>
                  </a:lnTo>
                  <a:lnTo>
                    <a:pt x="31" y="81"/>
                  </a:lnTo>
                  <a:lnTo>
                    <a:pt x="29" y="82"/>
                  </a:lnTo>
                  <a:lnTo>
                    <a:pt x="33" y="84"/>
                  </a:lnTo>
                  <a:lnTo>
                    <a:pt x="41" y="85"/>
                  </a:lnTo>
                  <a:lnTo>
                    <a:pt x="49" y="86"/>
                  </a:lnTo>
                  <a:lnTo>
                    <a:pt x="54" y="89"/>
                  </a:lnTo>
                  <a:lnTo>
                    <a:pt x="50" y="89"/>
                  </a:lnTo>
                  <a:lnTo>
                    <a:pt x="45" y="89"/>
                  </a:lnTo>
                  <a:lnTo>
                    <a:pt x="39" y="88"/>
                  </a:lnTo>
                  <a:lnTo>
                    <a:pt x="36" y="89"/>
                  </a:lnTo>
                  <a:lnTo>
                    <a:pt x="39" y="90"/>
                  </a:lnTo>
                  <a:lnTo>
                    <a:pt x="47" y="91"/>
                  </a:lnTo>
                  <a:lnTo>
                    <a:pt x="54" y="92"/>
                  </a:lnTo>
                  <a:lnTo>
                    <a:pt x="59" y="95"/>
                  </a:lnTo>
                  <a:lnTo>
                    <a:pt x="59" y="97"/>
                  </a:lnTo>
                  <a:lnTo>
                    <a:pt x="59" y="99"/>
                  </a:lnTo>
                  <a:lnTo>
                    <a:pt x="36" y="99"/>
                  </a:lnTo>
                  <a:lnTo>
                    <a:pt x="13" y="82"/>
                  </a:lnTo>
                  <a:lnTo>
                    <a:pt x="0" y="61"/>
                  </a:lnTo>
                  <a:lnTo>
                    <a:pt x="5" y="22"/>
                  </a:lnTo>
                  <a:lnTo>
                    <a:pt x="25" y="3"/>
                  </a:lnTo>
                  <a:lnTo>
                    <a:pt x="48" y="0"/>
                  </a:lnTo>
                  <a:lnTo>
                    <a:pt x="48" y="0"/>
                  </a:lnTo>
                  <a:close/>
                </a:path>
              </a:pathLst>
            </a:custGeom>
            <a:solidFill>
              <a:srgbClr val="000000"/>
            </a:solidFill>
            <a:ln w="9525">
              <a:noFill/>
              <a:round/>
            </a:ln>
          </p:spPr>
          <p:txBody>
            <a:bodyPr/>
            <a:lstStyle/>
            <a:p>
              <a:endParaRPr lang="en-US"/>
            </a:p>
          </p:txBody>
        </p:sp>
        <p:sp>
          <p:nvSpPr>
            <p:cNvPr id="356573" name="Freeform 221"/>
            <p:cNvSpPr/>
            <p:nvPr/>
          </p:nvSpPr>
          <p:spPr bwMode="auto">
            <a:xfrm>
              <a:off x="5262" y="3695"/>
              <a:ext cx="85" cy="128"/>
            </a:xfrm>
            <a:custGeom>
              <a:avLst/>
              <a:gdLst/>
              <a:ahLst/>
              <a:cxnLst>
                <a:cxn ang="0">
                  <a:pos x="125" y="0"/>
                </a:cxn>
                <a:cxn ang="0">
                  <a:pos x="118" y="3"/>
                </a:cxn>
                <a:cxn ang="0">
                  <a:pos x="104" y="11"/>
                </a:cxn>
                <a:cxn ang="0">
                  <a:pos x="88" y="25"/>
                </a:cxn>
                <a:cxn ang="0">
                  <a:pos x="68" y="44"/>
                </a:cxn>
                <a:cxn ang="0">
                  <a:pos x="47" y="66"/>
                </a:cxn>
                <a:cxn ang="0">
                  <a:pos x="26" y="94"/>
                </a:cxn>
                <a:cxn ang="0">
                  <a:pos x="7" y="127"/>
                </a:cxn>
                <a:cxn ang="0">
                  <a:pos x="0" y="149"/>
                </a:cxn>
                <a:cxn ang="0">
                  <a:pos x="4" y="160"/>
                </a:cxn>
                <a:cxn ang="0">
                  <a:pos x="11" y="175"/>
                </a:cxn>
                <a:cxn ang="0">
                  <a:pos x="24" y="194"/>
                </a:cxn>
                <a:cxn ang="0">
                  <a:pos x="41" y="211"/>
                </a:cxn>
                <a:cxn ang="0">
                  <a:pos x="66" y="230"/>
                </a:cxn>
                <a:cxn ang="0">
                  <a:pos x="98" y="245"/>
                </a:cxn>
                <a:cxn ang="0">
                  <a:pos x="143" y="257"/>
                </a:cxn>
                <a:cxn ang="0">
                  <a:pos x="143" y="244"/>
                </a:cxn>
                <a:cxn ang="0">
                  <a:pos x="143" y="230"/>
                </a:cxn>
                <a:cxn ang="0">
                  <a:pos x="146" y="213"/>
                </a:cxn>
                <a:cxn ang="0">
                  <a:pos x="149" y="194"/>
                </a:cxn>
                <a:cxn ang="0">
                  <a:pos x="154" y="174"/>
                </a:cxn>
                <a:cxn ang="0">
                  <a:pos x="160" y="155"/>
                </a:cxn>
                <a:cxn ang="0">
                  <a:pos x="171" y="139"/>
                </a:cxn>
                <a:cxn ang="0">
                  <a:pos x="161" y="139"/>
                </a:cxn>
                <a:cxn ang="0">
                  <a:pos x="153" y="152"/>
                </a:cxn>
                <a:cxn ang="0">
                  <a:pos x="147" y="166"/>
                </a:cxn>
                <a:cxn ang="0">
                  <a:pos x="142" y="183"/>
                </a:cxn>
                <a:cxn ang="0">
                  <a:pos x="137" y="202"/>
                </a:cxn>
                <a:cxn ang="0">
                  <a:pos x="135" y="222"/>
                </a:cxn>
                <a:cxn ang="0">
                  <a:pos x="135" y="240"/>
                </a:cxn>
                <a:cxn ang="0">
                  <a:pos x="136" y="249"/>
                </a:cxn>
                <a:cxn ang="0">
                  <a:pos x="126" y="246"/>
                </a:cxn>
                <a:cxn ang="0">
                  <a:pos x="112" y="242"/>
                </a:cxn>
                <a:cxn ang="0">
                  <a:pos x="92" y="233"/>
                </a:cxn>
                <a:cxn ang="0">
                  <a:pos x="71" y="223"/>
                </a:cxn>
                <a:cxn ang="0">
                  <a:pos x="50" y="208"/>
                </a:cxn>
                <a:cxn ang="0">
                  <a:pos x="31" y="187"/>
                </a:cxn>
                <a:cxn ang="0">
                  <a:pos x="15" y="163"/>
                </a:cxn>
                <a:cxn ang="0">
                  <a:pos x="11" y="148"/>
                </a:cxn>
                <a:cxn ang="0">
                  <a:pos x="14" y="141"/>
                </a:cxn>
                <a:cxn ang="0">
                  <a:pos x="21" y="127"/>
                </a:cxn>
                <a:cxn ang="0">
                  <a:pos x="32" y="108"/>
                </a:cxn>
                <a:cxn ang="0">
                  <a:pos x="47" y="86"/>
                </a:cxn>
                <a:cxn ang="0">
                  <a:pos x="66" y="63"/>
                </a:cxn>
                <a:cxn ang="0">
                  <a:pos x="87" y="38"/>
                </a:cxn>
                <a:cxn ang="0">
                  <a:pos x="114" y="16"/>
                </a:cxn>
                <a:cxn ang="0">
                  <a:pos x="132" y="3"/>
                </a:cxn>
                <a:cxn ang="0">
                  <a:pos x="129" y="0"/>
                </a:cxn>
                <a:cxn ang="0">
                  <a:pos x="128" y="0"/>
                </a:cxn>
              </a:cxnLst>
              <a:rect l="0" t="0" r="r" b="b"/>
              <a:pathLst>
                <a:path w="171" h="257">
                  <a:moveTo>
                    <a:pt x="128" y="0"/>
                  </a:moveTo>
                  <a:lnTo>
                    <a:pt x="125" y="0"/>
                  </a:lnTo>
                  <a:lnTo>
                    <a:pt x="123" y="1"/>
                  </a:lnTo>
                  <a:lnTo>
                    <a:pt x="118" y="3"/>
                  </a:lnTo>
                  <a:lnTo>
                    <a:pt x="112" y="8"/>
                  </a:lnTo>
                  <a:lnTo>
                    <a:pt x="104" y="11"/>
                  </a:lnTo>
                  <a:lnTo>
                    <a:pt x="97" y="18"/>
                  </a:lnTo>
                  <a:lnTo>
                    <a:pt x="88" y="25"/>
                  </a:lnTo>
                  <a:lnTo>
                    <a:pt x="78" y="36"/>
                  </a:lnTo>
                  <a:lnTo>
                    <a:pt x="68" y="44"/>
                  </a:lnTo>
                  <a:lnTo>
                    <a:pt x="57" y="56"/>
                  </a:lnTo>
                  <a:lnTo>
                    <a:pt x="47" y="66"/>
                  </a:lnTo>
                  <a:lnTo>
                    <a:pt x="36" y="80"/>
                  </a:lnTo>
                  <a:lnTo>
                    <a:pt x="26" y="94"/>
                  </a:lnTo>
                  <a:lnTo>
                    <a:pt x="16" y="111"/>
                  </a:lnTo>
                  <a:lnTo>
                    <a:pt x="7" y="127"/>
                  </a:lnTo>
                  <a:lnTo>
                    <a:pt x="0" y="146"/>
                  </a:lnTo>
                  <a:lnTo>
                    <a:pt x="0" y="149"/>
                  </a:lnTo>
                  <a:lnTo>
                    <a:pt x="0" y="153"/>
                  </a:lnTo>
                  <a:lnTo>
                    <a:pt x="4" y="160"/>
                  </a:lnTo>
                  <a:lnTo>
                    <a:pt x="6" y="166"/>
                  </a:lnTo>
                  <a:lnTo>
                    <a:pt x="11" y="175"/>
                  </a:lnTo>
                  <a:lnTo>
                    <a:pt x="15" y="183"/>
                  </a:lnTo>
                  <a:lnTo>
                    <a:pt x="24" y="194"/>
                  </a:lnTo>
                  <a:lnTo>
                    <a:pt x="31" y="202"/>
                  </a:lnTo>
                  <a:lnTo>
                    <a:pt x="41" y="211"/>
                  </a:lnTo>
                  <a:lnTo>
                    <a:pt x="52" y="220"/>
                  </a:lnTo>
                  <a:lnTo>
                    <a:pt x="66" y="230"/>
                  </a:lnTo>
                  <a:lnTo>
                    <a:pt x="81" y="237"/>
                  </a:lnTo>
                  <a:lnTo>
                    <a:pt x="98" y="245"/>
                  </a:lnTo>
                  <a:lnTo>
                    <a:pt x="118" y="251"/>
                  </a:lnTo>
                  <a:lnTo>
                    <a:pt x="143" y="257"/>
                  </a:lnTo>
                  <a:lnTo>
                    <a:pt x="143" y="253"/>
                  </a:lnTo>
                  <a:lnTo>
                    <a:pt x="143" y="244"/>
                  </a:lnTo>
                  <a:lnTo>
                    <a:pt x="143" y="237"/>
                  </a:lnTo>
                  <a:lnTo>
                    <a:pt x="143" y="230"/>
                  </a:lnTo>
                  <a:lnTo>
                    <a:pt x="144" y="222"/>
                  </a:lnTo>
                  <a:lnTo>
                    <a:pt x="146" y="213"/>
                  </a:lnTo>
                  <a:lnTo>
                    <a:pt x="146" y="203"/>
                  </a:lnTo>
                  <a:lnTo>
                    <a:pt x="149" y="194"/>
                  </a:lnTo>
                  <a:lnTo>
                    <a:pt x="151" y="183"/>
                  </a:lnTo>
                  <a:lnTo>
                    <a:pt x="154" y="174"/>
                  </a:lnTo>
                  <a:lnTo>
                    <a:pt x="157" y="163"/>
                  </a:lnTo>
                  <a:lnTo>
                    <a:pt x="160" y="155"/>
                  </a:lnTo>
                  <a:lnTo>
                    <a:pt x="165" y="146"/>
                  </a:lnTo>
                  <a:lnTo>
                    <a:pt x="171" y="139"/>
                  </a:lnTo>
                  <a:lnTo>
                    <a:pt x="164" y="136"/>
                  </a:lnTo>
                  <a:lnTo>
                    <a:pt x="161" y="139"/>
                  </a:lnTo>
                  <a:lnTo>
                    <a:pt x="157" y="147"/>
                  </a:lnTo>
                  <a:lnTo>
                    <a:pt x="153" y="152"/>
                  </a:lnTo>
                  <a:lnTo>
                    <a:pt x="151" y="159"/>
                  </a:lnTo>
                  <a:lnTo>
                    <a:pt x="147" y="166"/>
                  </a:lnTo>
                  <a:lnTo>
                    <a:pt x="145" y="175"/>
                  </a:lnTo>
                  <a:lnTo>
                    <a:pt x="142" y="183"/>
                  </a:lnTo>
                  <a:lnTo>
                    <a:pt x="139" y="192"/>
                  </a:lnTo>
                  <a:lnTo>
                    <a:pt x="137" y="202"/>
                  </a:lnTo>
                  <a:lnTo>
                    <a:pt x="136" y="212"/>
                  </a:lnTo>
                  <a:lnTo>
                    <a:pt x="135" y="222"/>
                  </a:lnTo>
                  <a:lnTo>
                    <a:pt x="135" y="231"/>
                  </a:lnTo>
                  <a:lnTo>
                    <a:pt x="135" y="240"/>
                  </a:lnTo>
                  <a:lnTo>
                    <a:pt x="138" y="250"/>
                  </a:lnTo>
                  <a:lnTo>
                    <a:pt x="136" y="249"/>
                  </a:lnTo>
                  <a:lnTo>
                    <a:pt x="132" y="247"/>
                  </a:lnTo>
                  <a:lnTo>
                    <a:pt x="126" y="246"/>
                  </a:lnTo>
                  <a:lnTo>
                    <a:pt x="121" y="245"/>
                  </a:lnTo>
                  <a:lnTo>
                    <a:pt x="112" y="242"/>
                  </a:lnTo>
                  <a:lnTo>
                    <a:pt x="103" y="238"/>
                  </a:lnTo>
                  <a:lnTo>
                    <a:pt x="92" y="233"/>
                  </a:lnTo>
                  <a:lnTo>
                    <a:pt x="83" y="230"/>
                  </a:lnTo>
                  <a:lnTo>
                    <a:pt x="71" y="223"/>
                  </a:lnTo>
                  <a:lnTo>
                    <a:pt x="61" y="216"/>
                  </a:lnTo>
                  <a:lnTo>
                    <a:pt x="50" y="208"/>
                  </a:lnTo>
                  <a:lnTo>
                    <a:pt x="41" y="198"/>
                  </a:lnTo>
                  <a:lnTo>
                    <a:pt x="31" y="187"/>
                  </a:lnTo>
                  <a:lnTo>
                    <a:pt x="22" y="176"/>
                  </a:lnTo>
                  <a:lnTo>
                    <a:pt x="15" y="163"/>
                  </a:lnTo>
                  <a:lnTo>
                    <a:pt x="11" y="150"/>
                  </a:lnTo>
                  <a:lnTo>
                    <a:pt x="11" y="148"/>
                  </a:lnTo>
                  <a:lnTo>
                    <a:pt x="12" y="146"/>
                  </a:lnTo>
                  <a:lnTo>
                    <a:pt x="14" y="141"/>
                  </a:lnTo>
                  <a:lnTo>
                    <a:pt x="18" y="135"/>
                  </a:lnTo>
                  <a:lnTo>
                    <a:pt x="21" y="127"/>
                  </a:lnTo>
                  <a:lnTo>
                    <a:pt x="26" y="119"/>
                  </a:lnTo>
                  <a:lnTo>
                    <a:pt x="32" y="108"/>
                  </a:lnTo>
                  <a:lnTo>
                    <a:pt x="40" y="99"/>
                  </a:lnTo>
                  <a:lnTo>
                    <a:pt x="47" y="86"/>
                  </a:lnTo>
                  <a:lnTo>
                    <a:pt x="56" y="74"/>
                  </a:lnTo>
                  <a:lnTo>
                    <a:pt x="66" y="63"/>
                  </a:lnTo>
                  <a:lnTo>
                    <a:pt x="76" y="51"/>
                  </a:lnTo>
                  <a:lnTo>
                    <a:pt x="87" y="38"/>
                  </a:lnTo>
                  <a:lnTo>
                    <a:pt x="101" y="28"/>
                  </a:lnTo>
                  <a:lnTo>
                    <a:pt x="114" y="16"/>
                  </a:lnTo>
                  <a:lnTo>
                    <a:pt x="130" y="7"/>
                  </a:lnTo>
                  <a:lnTo>
                    <a:pt x="132" y="3"/>
                  </a:lnTo>
                  <a:lnTo>
                    <a:pt x="131" y="1"/>
                  </a:lnTo>
                  <a:lnTo>
                    <a:pt x="129" y="0"/>
                  </a:lnTo>
                  <a:lnTo>
                    <a:pt x="128" y="0"/>
                  </a:lnTo>
                  <a:lnTo>
                    <a:pt x="128" y="0"/>
                  </a:lnTo>
                  <a:close/>
                </a:path>
              </a:pathLst>
            </a:custGeom>
            <a:solidFill>
              <a:srgbClr val="000000"/>
            </a:solidFill>
            <a:ln w="9525">
              <a:noFill/>
              <a:round/>
            </a:ln>
          </p:spPr>
          <p:txBody>
            <a:bodyPr/>
            <a:lstStyle/>
            <a:p>
              <a:endParaRPr lang="en-US"/>
            </a:p>
          </p:txBody>
        </p:sp>
        <p:sp>
          <p:nvSpPr>
            <p:cNvPr id="356574" name="Freeform 222"/>
            <p:cNvSpPr/>
            <p:nvPr/>
          </p:nvSpPr>
          <p:spPr bwMode="auto">
            <a:xfrm>
              <a:off x="5272" y="3787"/>
              <a:ext cx="56" cy="81"/>
            </a:xfrm>
            <a:custGeom>
              <a:avLst/>
              <a:gdLst/>
              <a:ahLst/>
              <a:cxnLst>
                <a:cxn ang="0">
                  <a:pos x="1" y="0"/>
                </a:cxn>
                <a:cxn ang="0">
                  <a:pos x="0" y="8"/>
                </a:cxn>
                <a:cxn ang="0">
                  <a:pos x="0" y="22"/>
                </a:cxn>
                <a:cxn ang="0">
                  <a:pos x="0" y="43"/>
                </a:cxn>
                <a:cxn ang="0">
                  <a:pos x="1" y="66"/>
                </a:cxn>
                <a:cxn ang="0">
                  <a:pos x="6" y="90"/>
                </a:cxn>
                <a:cxn ang="0">
                  <a:pos x="13" y="115"/>
                </a:cxn>
                <a:cxn ang="0">
                  <a:pos x="23" y="137"/>
                </a:cxn>
                <a:cxn ang="0">
                  <a:pos x="111" y="163"/>
                </a:cxn>
                <a:cxn ang="0">
                  <a:pos x="109" y="143"/>
                </a:cxn>
                <a:cxn ang="0">
                  <a:pos x="106" y="126"/>
                </a:cxn>
                <a:cxn ang="0">
                  <a:pos x="105" y="109"/>
                </a:cxn>
                <a:cxn ang="0">
                  <a:pos x="103" y="90"/>
                </a:cxn>
                <a:cxn ang="0">
                  <a:pos x="102" y="76"/>
                </a:cxn>
                <a:cxn ang="0">
                  <a:pos x="102" y="66"/>
                </a:cxn>
                <a:cxn ang="0">
                  <a:pos x="96" y="63"/>
                </a:cxn>
                <a:cxn ang="0">
                  <a:pos x="96" y="75"/>
                </a:cxn>
                <a:cxn ang="0">
                  <a:pos x="97" y="88"/>
                </a:cxn>
                <a:cxn ang="0">
                  <a:pos x="99" y="104"/>
                </a:cxn>
                <a:cxn ang="0">
                  <a:pos x="101" y="119"/>
                </a:cxn>
                <a:cxn ang="0">
                  <a:pos x="102" y="135"/>
                </a:cxn>
                <a:cxn ang="0">
                  <a:pos x="103" y="146"/>
                </a:cxn>
                <a:cxn ang="0">
                  <a:pos x="105" y="154"/>
                </a:cxn>
                <a:cxn ang="0">
                  <a:pos x="94" y="151"/>
                </a:cxn>
                <a:cxn ang="0">
                  <a:pos x="82" y="149"/>
                </a:cxn>
                <a:cxn ang="0">
                  <a:pos x="70" y="146"/>
                </a:cxn>
                <a:cxn ang="0">
                  <a:pos x="56" y="143"/>
                </a:cxn>
                <a:cxn ang="0">
                  <a:pos x="46" y="139"/>
                </a:cxn>
                <a:cxn ang="0">
                  <a:pos x="34" y="137"/>
                </a:cxn>
                <a:cxn ang="0">
                  <a:pos x="28" y="126"/>
                </a:cxn>
                <a:cxn ang="0">
                  <a:pos x="23" y="115"/>
                </a:cxn>
                <a:cxn ang="0">
                  <a:pos x="20" y="100"/>
                </a:cxn>
                <a:cxn ang="0">
                  <a:pos x="14" y="81"/>
                </a:cxn>
                <a:cxn ang="0">
                  <a:pos x="11" y="60"/>
                </a:cxn>
                <a:cxn ang="0">
                  <a:pos x="8" y="35"/>
                </a:cxn>
                <a:cxn ang="0">
                  <a:pos x="9" y="10"/>
                </a:cxn>
                <a:cxn ang="0">
                  <a:pos x="2" y="0"/>
                </a:cxn>
              </a:cxnLst>
              <a:rect l="0" t="0" r="r" b="b"/>
              <a:pathLst>
                <a:path w="111" h="163">
                  <a:moveTo>
                    <a:pt x="2" y="0"/>
                  </a:moveTo>
                  <a:lnTo>
                    <a:pt x="1" y="0"/>
                  </a:lnTo>
                  <a:lnTo>
                    <a:pt x="1" y="4"/>
                  </a:lnTo>
                  <a:lnTo>
                    <a:pt x="0" y="8"/>
                  </a:lnTo>
                  <a:lnTo>
                    <a:pt x="0" y="15"/>
                  </a:lnTo>
                  <a:lnTo>
                    <a:pt x="0" y="22"/>
                  </a:lnTo>
                  <a:lnTo>
                    <a:pt x="0" y="33"/>
                  </a:lnTo>
                  <a:lnTo>
                    <a:pt x="0" y="43"/>
                  </a:lnTo>
                  <a:lnTo>
                    <a:pt x="1" y="55"/>
                  </a:lnTo>
                  <a:lnTo>
                    <a:pt x="1" y="66"/>
                  </a:lnTo>
                  <a:lnTo>
                    <a:pt x="4" y="79"/>
                  </a:lnTo>
                  <a:lnTo>
                    <a:pt x="6" y="90"/>
                  </a:lnTo>
                  <a:lnTo>
                    <a:pt x="9" y="103"/>
                  </a:lnTo>
                  <a:lnTo>
                    <a:pt x="13" y="115"/>
                  </a:lnTo>
                  <a:lnTo>
                    <a:pt x="18" y="126"/>
                  </a:lnTo>
                  <a:lnTo>
                    <a:pt x="23" y="137"/>
                  </a:lnTo>
                  <a:lnTo>
                    <a:pt x="32" y="147"/>
                  </a:lnTo>
                  <a:lnTo>
                    <a:pt x="111" y="163"/>
                  </a:lnTo>
                  <a:lnTo>
                    <a:pt x="111" y="151"/>
                  </a:lnTo>
                  <a:lnTo>
                    <a:pt x="109" y="143"/>
                  </a:lnTo>
                  <a:lnTo>
                    <a:pt x="109" y="135"/>
                  </a:lnTo>
                  <a:lnTo>
                    <a:pt x="106" y="126"/>
                  </a:lnTo>
                  <a:lnTo>
                    <a:pt x="106" y="118"/>
                  </a:lnTo>
                  <a:lnTo>
                    <a:pt x="105" y="109"/>
                  </a:lnTo>
                  <a:lnTo>
                    <a:pt x="104" y="100"/>
                  </a:lnTo>
                  <a:lnTo>
                    <a:pt x="103" y="90"/>
                  </a:lnTo>
                  <a:lnTo>
                    <a:pt x="103" y="83"/>
                  </a:lnTo>
                  <a:lnTo>
                    <a:pt x="102" y="76"/>
                  </a:lnTo>
                  <a:lnTo>
                    <a:pt x="102" y="70"/>
                  </a:lnTo>
                  <a:lnTo>
                    <a:pt x="102" y="66"/>
                  </a:lnTo>
                  <a:lnTo>
                    <a:pt x="103" y="63"/>
                  </a:lnTo>
                  <a:lnTo>
                    <a:pt x="96" y="63"/>
                  </a:lnTo>
                  <a:lnTo>
                    <a:pt x="96" y="66"/>
                  </a:lnTo>
                  <a:lnTo>
                    <a:pt x="96" y="75"/>
                  </a:lnTo>
                  <a:lnTo>
                    <a:pt x="96" y="81"/>
                  </a:lnTo>
                  <a:lnTo>
                    <a:pt x="97" y="88"/>
                  </a:lnTo>
                  <a:lnTo>
                    <a:pt x="98" y="96"/>
                  </a:lnTo>
                  <a:lnTo>
                    <a:pt x="99" y="104"/>
                  </a:lnTo>
                  <a:lnTo>
                    <a:pt x="99" y="111"/>
                  </a:lnTo>
                  <a:lnTo>
                    <a:pt x="101" y="119"/>
                  </a:lnTo>
                  <a:lnTo>
                    <a:pt x="101" y="126"/>
                  </a:lnTo>
                  <a:lnTo>
                    <a:pt x="102" y="135"/>
                  </a:lnTo>
                  <a:lnTo>
                    <a:pt x="102" y="140"/>
                  </a:lnTo>
                  <a:lnTo>
                    <a:pt x="103" y="146"/>
                  </a:lnTo>
                  <a:lnTo>
                    <a:pt x="104" y="150"/>
                  </a:lnTo>
                  <a:lnTo>
                    <a:pt x="105" y="154"/>
                  </a:lnTo>
                  <a:lnTo>
                    <a:pt x="102" y="153"/>
                  </a:lnTo>
                  <a:lnTo>
                    <a:pt x="94" y="151"/>
                  </a:lnTo>
                  <a:lnTo>
                    <a:pt x="88" y="149"/>
                  </a:lnTo>
                  <a:lnTo>
                    <a:pt x="82" y="149"/>
                  </a:lnTo>
                  <a:lnTo>
                    <a:pt x="76" y="146"/>
                  </a:lnTo>
                  <a:lnTo>
                    <a:pt x="70" y="146"/>
                  </a:lnTo>
                  <a:lnTo>
                    <a:pt x="63" y="144"/>
                  </a:lnTo>
                  <a:lnTo>
                    <a:pt x="56" y="143"/>
                  </a:lnTo>
                  <a:lnTo>
                    <a:pt x="50" y="140"/>
                  </a:lnTo>
                  <a:lnTo>
                    <a:pt x="46" y="139"/>
                  </a:lnTo>
                  <a:lnTo>
                    <a:pt x="36" y="137"/>
                  </a:lnTo>
                  <a:lnTo>
                    <a:pt x="34" y="137"/>
                  </a:lnTo>
                  <a:lnTo>
                    <a:pt x="32" y="133"/>
                  </a:lnTo>
                  <a:lnTo>
                    <a:pt x="28" y="126"/>
                  </a:lnTo>
                  <a:lnTo>
                    <a:pt x="26" y="121"/>
                  </a:lnTo>
                  <a:lnTo>
                    <a:pt x="23" y="115"/>
                  </a:lnTo>
                  <a:lnTo>
                    <a:pt x="21" y="107"/>
                  </a:lnTo>
                  <a:lnTo>
                    <a:pt x="20" y="100"/>
                  </a:lnTo>
                  <a:lnTo>
                    <a:pt x="16" y="90"/>
                  </a:lnTo>
                  <a:lnTo>
                    <a:pt x="14" y="81"/>
                  </a:lnTo>
                  <a:lnTo>
                    <a:pt x="12" y="70"/>
                  </a:lnTo>
                  <a:lnTo>
                    <a:pt x="11" y="60"/>
                  </a:lnTo>
                  <a:lnTo>
                    <a:pt x="8" y="47"/>
                  </a:lnTo>
                  <a:lnTo>
                    <a:pt x="8" y="35"/>
                  </a:lnTo>
                  <a:lnTo>
                    <a:pt x="8" y="22"/>
                  </a:lnTo>
                  <a:lnTo>
                    <a:pt x="9" y="10"/>
                  </a:lnTo>
                  <a:lnTo>
                    <a:pt x="2" y="0"/>
                  </a:lnTo>
                  <a:lnTo>
                    <a:pt x="2" y="0"/>
                  </a:lnTo>
                  <a:close/>
                </a:path>
              </a:pathLst>
            </a:custGeom>
            <a:solidFill>
              <a:srgbClr val="1A1A1A"/>
            </a:solidFill>
            <a:ln w="9525">
              <a:noFill/>
              <a:round/>
            </a:ln>
          </p:spPr>
          <p:txBody>
            <a:bodyPr/>
            <a:lstStyle/>
            <a:p>
              <a:endParaRPr lang="en-US"/>
            </a:p>
          </p:txBody>
        </p:sp>
        <p:sp>
          <p:nvSpPr>
            <p:cNvPr id="356575" name="Freeform 223"/>
            <p:cNvSpPr/>
            <p:nvPr/>
          </p:nvSpPr>
          <p:spPr bwMode="auto">
            <a:xfrm>
              <a:off x="5325" y="3770"/>
              <a:ext cx="31" cy="93"/>
            </a:xfrm>
            <a:custGeom>
              <a:avLst/>
              <a:gdLst/>
              <a:ahLst/>
              <a:cxnLst>
                <a:cxn ang="0">
                  <a:pos x="36" y="0"/>
                </a:cxn>
                <a:cxn ang="0">
                  <a:pos x="36" y="5"/>
                </a:cxn>
                <a:cxn ang="0">
                  <a:pos x="36" y="11"/>
                </a:cxn>
                <a:cxn ang="0">
                  <a:pos x="36" y="20"/>
                </a:cxn>
                <a:cxn ang="0">
                  <a:pos x="36" y="30"/>
                </a:cxn>
                <a:cxn ang="0">
                  <a:pos x="38" y="42"/>
                </a:cxn>
                <a:cxn ang="0">
                  <a:pos x="39" y="55"/>
                </a:cxn>
                <a:cxn ang="0">
                  <a:pos x="41" y="70"/>
                </a:cxn>
                <a:cxn ang="0">
                  <a:pos x="41" y="85"/>
                </a:cxn>
                <a:cxn ang="0">
                  <a:pos x="43" y="101"/>
                </a:cxn>
                <a:cxn ang="0">
                  <a:pos x="45" y="115"/>
                </a:cxn>
                <a:cxn ang="0">
                  <a:pos x="48" y="131"/>
                </a:cxn>
                <a:cxn ang="0">
                  <a:pos x="52" y="145"/>
                </a:cxn>
                <a:cxn ang="0">
                  <a:pos x="55" y="160"/>
                </a:cxn>
                <a:cxn ang="0">
                  <a:pos x="59" y="173"/>
                </a:cxn>
                <a:cxn ang="0">
                  <a:pos x="63" y="186"/>
                </a:cxn>
                <a:cxn ang="0">
                  <a:pos x="61" y="186"/>
                </a:cxn>
                <a:cxn ang="0">
                  <a:pos x="55" y="186"/>
                </a:cxn>
                <a:cxn ang="0">
                  <a:pos x="47" y="186"/>
                </a:cxn>
                <a:cxn ang="0">
                  <a:pos x="39" y="186"/>
                </a:cxn>
                <a:cxn ang="0">
                  <a:pos x="28" y="185"/>
                </a:cxn>
                <a:cxn ang="0">
                  <a:pos x="19" y="185"/>
                </a:cxn>
                <a:cxn ang="0">
                  <a:pos x="8" y="184"/>
                </a:cxn>
                <a:cxn ang="0">
                  <a:pos x="3" y="184"/>
                </a:cxn>
                <a:cxn ang="0">
                  <a:pos x="0" y="178"/>
                </a:cxn>
                <a:cxn ang="0">
                  <a:pos x="54" y="181"/>
                </a:cxn>
                <a:cxn ang="0">
                  <a:pos x="53" y="179"/>
                </a:cxn>
                <a:cxn ang="0">
                  <a:pos x="52" y="176"/>
                </a:cxn>
                <a:cxn ang="0">
                  <a:pos x="49" y="170"/>
                </a:cxn>
                <a:cxn ang="0">
                  <a:pos x="48" y="163"/>
                </a:cxn>
                <a:cxn ang="0">
                  <a:pos x="46" y="153"/>
                </a:cxn>
                <a:cxn ang="0">
                  <a:pos x="43" y="143"/>
                </a:cxn>
                <a:cxn ang="0">
                  <a:pos x="41" y="131"/>
                </a:cxn>
                <a:cxn ang="0">
                  <a:pos x="40" y="120"/>
                </a:cxn>
                <a:cxn ang="0">
                  <a:pos x="36" y="106"/>
                </a:cxn>
                <a:cxn ang="0">
                  <a:pos x="34" y="92"/>
                </a:cxn>
                <a:cxn ang="0">
                  <a:pos x="32" y="77"/>
                </a:cxn>
                <a:cxn ang="0">
                  <a:pos x="32" y="63"/>
                </a:cxn>
                <a:cxn ang="0">
                  <a:pos x="29" y="49"/>
                </a:cxn>
                <a:cxn ang="0">
                  <a:pos x="29" y="35"/>
                </a:cxn>
                <a:cxn ang="0">
                  <a:pos x="29" y="21"/>
                </a:cxn>
                <a:cxn ang="0">
                  <a:pos x="32" y="11"/>
                </a:cxn>
                <a:cxn ang="0">
                  <a:pos x="36" y="0"/>
                </a:cxn>
                <a:cxn ang="0">
                  <a:pos x="36" y="0"/>
                </a:cxn>
              </a:cxnLst>
              <a:rect l="0" t="0" r="r" b="b"/>
              <a:pathLst>
                <a:path w="63" h="186">
                  <a:moveTo>
                    <a:pt x="36" y="0"/>
                  </a:moveTo>
                  <a:lnTo>
                    <a:pt x="36" y="5"/>
                  </a:lnTo>
                  <a:lnTo>
                    <a:pt x="36" y="11"/>
                  </a:lnTo>
                  <a:lnTo>
                    <a:pt x="36" y="20"/>
                  </a:lnTo>
                  <a:lnTo>
                    <a:pt x="36" y="30"/>
                  </a:lnTo>
                  <a:lnTo>
                    <a:pt x="38" y="42"/>
                  </a:lnTo>
                  <a:lnTo>
                    <a:pt x="39" y="55"/>
                  </a:lnTo>
                  <a:lnTo>
                    <a:pt x="41" y="70"/>
                  </a:lnTo>
                  <a:lnTo>
                    <a:pt x="41" y="85"/>
                  </a:lnTo>
                  <a:lnTo>
                    <a:pt x="43" y="101"/>
                  </a:lnTo>
                  <a:lnTo>
                    <a:pt x="45" y="115"/>
                  </a:lnTo>
                  <a:lnTo>
                    <a:pt x="48" y="131"/>
                  </a:lnTo>
                  <a:lnTo>
                    <a:pt x="52" y="145"/>
                  </a:lnTo>
                  <a:lnTo>
                    <a:pt x="55" y="160"/>
                  </a:lnTo>
                  <a:lnTo>
                    <a:pt x="59" y="173"/>
                  </a:lnTo>
                  <a:lnTo>
                    <a:pt x="63" y="186"/>
                  </a:lnTo>
                  <a:lnTo>
                    <a:pt x="61" y="186"/>
                  </a:lnTo>
                  <a:lnTo>
                    <a:pt x="55" y="186"/>
                  </a:lnTo>
                  <a:lnTo>
                    <a:pt x="47" y="186"/>
                  </a:lnTo>
                  <a:lnTo>
                    <a:pt x="39" y="186"/>
                  </a:lnTo>
                  <a:lnTo>
                    <a:pt x="28" y="185"/>
                  </a:lnTo>
                  <a:lnTo>
                    <a:pt x="19" y="185"/>
                  </a:lnTo>
                  <a:lnTo>
                    <a:pt x="8" y="184"/>
                  </a:lnTo>
                  <a:lnTo>
                    <a:pt x="3" y="184"/>
                  </a:lnTo>
                  <a:lnTo>
                    <a:pt x="0" y="178"/>
                  </a:lnTo>
                  <a:lnTo>
                    <a:pt x="54" y="181"/>
                  </a:lnTo>
                  <a:lnTo>
                    <a:pt x="53" y="179"/>
                  </a:lnTo>
                  <a:lnTo>
                    <a:pt x="52" y="176"/>
                  </a:lnTo>
                  <a:lnTo>
                    <a:pt x="49" y="170"/>
                  </a:lnTo>
                  <a:lnTo>
                    <a:pt x="48" y="163"/>
                  </a:lnTo>
                  <a:lnTo>
                    <a:pt x="46" y="153"/>
                  </a:lnTo>
                  <a:lnTo>
                    <a:pt x="43" y="143"/>
                  </a:lnTo>
                  <a:lnTo>
                    <a:pt x="41" y="131"/>
                  </a:lnTo>
                  <a:lnTo>
                    <a:pt x="40" y="120"/>
                  </a:lnTo>
                  <a:lnTo>
                    <a:pt x="36" y="106"/>
                  </a:lnTo>
                  <a:lnTo>
                    <a:pt x="34" y="92"/>
                  </a:lnTo>
                  <a:lnTo>
                    <a:pt x="32" y="77"/>
                  </a:lnTo>
                  <a:lnTo>
                    <a:pt x="32" y="63"/>
                  </a:lnTo>
                  <a:lnTo>
                    <a:pt x="29" y="49"/>
                  </a:lnTo>
                  <a:lnTo>
                    <a:pt x="29" y="35"/>
                  </a:lnTo>
                  <a:lnTo>
                    <a:pt x="29" y="21"/>
                  </a:lnTo>
                  <a:lnTo>
                    <a:pt x="32" y="11"/>
                  </a:lnTo>
                  <a:lnTo>
                    <a:pt x="36" y="0"/>
                  </a:lnTo>
                  <a:lnTo>
                    <a:pt x="36" y="0"/>
                  </a:lnTo>
                  <a:close/>
                </a:path>
              </a:pathLst>
            </a:custGeom>
            <a:solidFill>
              <a:srgbClr val="1A1A1A"/>
            </a:solidFill>
            <a:ln w="9525">
              <a:noFill/>
              <a:round/>
            </a:ln>
          </p:spPr>
          <p:txBody>
            <a:bodyPr/>
            <a:lstStyle/>
            <a:p>
              <a:endParaRPr lang="en-US"/>
            </a:p>
          </p:txBody>
        </p:sp>
        <p:sp>
          <p:nvSpPr>
            <p:cNvPr id="356576" name="Freeform 224"/>
            <p:cNvSpPr/>
            <p:nvPr/>
          </p:nvSpPr>
          <p:spPr bwMode="auto">
            <a:xfrm>
              <a:off x="5342" y="3764"/>
              <a:ext cx="13" cy="46"/>
            </a:xfrm>
            <a:custGeom>
              <a:avLst/>
              <a:gdLst/>
              <a:ahLst/>
              <a:cxnLst>
                <a:cxn ang="0">
                  <a:pos x="27" y="0"/>
                </a:cxn>
                <a:cxn ang="0">
                  <a:pos x="25" y="2"/>
                </a:cxn>
                <a:cxn ang="0">
                  <a:pos x="22" y="10"/>
                </a:cxn>
                <a:cxn ang="0">
                  <a:pos x="20" y="15"/>
                </a:cxn>
                <a:cxn ang="0">
                  <a:pos x="18" y="22"/>
                </a:cxn>
                <a:cxn ang="0">
                  <a:pos x="15" y="30"/>
                </a:cxn>
                <a:cxn ang="0">
                  <a:pos x="14" y="38"/>
                </a:cxn>
                <a:cxn ang="0">
                  <a:pos x="11" y="45"/>
                </a:cxn>
                <a:cxn ang="0">
                  <a:pos x="9" y="52"/>
                </a:cxn>
                <a:cxn ang="0">
                  <a:pos x="7" y="59"/>
                </a:cxn>
                <a:cxn ang="0">
                  <a:pos x="6" y="67"/>
                </a:cxn>
                <a:cxn ang="0">
                  <a:pos x="4" y="73"/>
                </a:cxn>
                <a:cxn ang="0">
                  <a:pos x="2" y="80"/>
                </a:cxn>
                <a:cxn ang="0">
                  <a:pos x="2" y="86"/>
                </a:cxn>
                <a:cxn ang="0">
                  <a:pos x="2" y="91"/>
                </a:cxn>
                <a:cxn ang="0">
                  <a:pos x="0" y="81"/>
                </a:cxn>
                <a:cxn ang="0">
                  <a:pos x="0" y="57"/>
                </a:cxn>
                <a:cxn ang="0">
                  <a:pos x="0" y="53"/>
                </a:cxn>
                <a:cxn ang="0">
                  <a:pos x="2" y="48"/>
                </a:cxn>
                <a:cxn ang="0">
                  <a:pos x="5" y="38"/>
                </a:cxn>
                <a:cxn ang="0">
                  <a:pos x="8" y="30"/>
                </a:cxn>
                <a:cxn ang="0">
                  <a:pos x="11" y="20"/>
                </a:cxn>
                <a:cxn ang="0">
                  <a:pos x="14" y="10"/>
                </a:cxn>
                <a:cxn ang="0">
                  <a:pos x="16" y="3"/>
                </a:cxn>
                <a:cxn ang="0">
                  <a:pos x="20" y="0"/>
                </a:cxn>
                <a:cxn ang="0">
                  <a:pos x="27" y="0"/>
                </a:cxn>
                <a:cxn ang="0">
                  <a:pos x="27" y="0"/>
                </a:cxn>
              </a:cxnLst>
              <a:rect l="0" t="0" r="r" b="b"/>
              <a:pathLst>
                <a:path w="27" h="91">
                  <a:moveTo>
                    <a:pt x="27" y="0"/>
                  </a:moveTo>
                  <a:lnTo>
                    <a:pt x="25" y="2"/>
                  </a:lnTo>
                  <a:lnTo>
                    <a:pt x="22" y="10"/>
                  </a:lnTo>
                  <a:lnTo>
                    <a:pt x="20" y="15"/>
                  </a:lnTo>
                  <a:lnTo>
                    <a:pt x="18" y="22"/>
                  </a:lnTo>
                  <a:lnTo>
                    <a:pt x="15" y="30"/>
                  </a:lnTo>
                  <a:lnTo>
                    <a:pt x="14" y="38"/>
                  </a:lnTo>
                  <a:lnTo>
                    <a:pt x="11" y="45"/>
                  </a:lnTo>
                  <a:lnTo>
                    <a:pt x="9" y="52"/>
                  </a:lnTo>
                  <a:lnTo>
                    <a:pt x="7" y="59"/>
                  </a:lnTo>
                  <a:lnTo>
                    <a:pt x="6" y="67"/>
                  </a:lnTo>
                  <a:lnTo>
                    <a:pt x="4" y="73"/>
                  </a:lnTo>
                  <a:lnTo>
                    <a:pt x="2" y="80"/>
                  </a:lnTo>
                  <a:lnTo>
                    <a:pt x="2" y="86"/>
                  </a:lnTo>
                  <a:lnTo>
                    <a:pt x="2" y="91"/>
                  </a:lnTo>
                  <a:lnTo>
                    <a:pt x="0" y="81"/>
                  </a:lnTo>
                  <a:lnTo>
                    <a:pt x="0" y="57"/>
                  </a:lnTo>
                  <a:lnTo>
                    <a:pt x="0" y="53"/>
                  </a:lnTo>
                  <a:lnTo>
                    <a:pt x="2" y="48"/>
                  </a:lnTo>
                  <a:lnTo>
                    <a:pt x="5" y="38"/>
                  </a:lnTo>
                  <a:lnTo>
                    <a:pt x="8" y="30"/>
                  </a:lnTo>
                  <a:lnTo>
                    <a:pt x="11" y="20"/>
                  </a:lnTo>
                  <a:lnTo>
                    <a:pt x="14" y="10"/>
                  </a:lnTo>
                  <a:lnTo>
                    <a:pt x="16" y="3"/>
                  </a:lnTo>
                  <a:lnTo>
                    <a:pt x="20" y="0"/>
                  </a:lnTo>
                  <a:lnTo>
                    <a:pt x="27" y="0"/>
                  </a:lnTo>
                  <a:lnTo>
                    <a:pt x="27" y="0"/>
                  </a:lnTo>
                  <a:close/>
                </a:path>
              </a:pathLst>
            </a:custGeom>
            <a:solidFill>
              <a:srgbClr val="1A1A1A"/>
            </a:solidFill>
            <a:ln w="9525">
              <a:noFill/>
              <a:round/>
            </a:ln>
          </p:spPr>
          <p:txBody>
            <a:bodyPr/>
            <a:lstStyle/>
            <a:p>
              <a:endParaRPr lang="en-US"/>
            </a:p>
          </p:txBody>
        </p:sp>
        <p:sp>
          <p:nvSpPr>
            <p:cNvPr id="356577" name="Freeform 225"/>
            <p:cNvSpPr/>
            <p:nvPr/>
          </p:nvSpPr>
          <p:spPr bwMode="auto">
            <a:xfrm>
              <a:off x="5398" y="3760"/>
              <a:ext cx="20" cy="10"/>
            </a:xfrm>
            <a:custGeom>
              <a:avLst/>
              <a:gdLst/>
              <a:ahLst/>
              <a:cxnLst>
                <a:cxn ang="0">
                  <a:pos x="0" y="10"/>
                </a:cxn>
                <a:cxn ang="0">
                  <a:pos x="22" y="0"/>
                </a:cxn>
                <a:cxn ang="0">
                  <a:pos x="29" y="3"/>
                </a:cxn>
                <a:cxn ang="0">
                  <a:pos x="39" y="14"/>
                </a:cxn>
                <a:cxn ang="0">
                  <a:pos x="17" y="21"/>
                </a:cxn>
                <a:cxn ang="0">
                  <a:pos x="3" y="17"/>
                </a:cxn>
                <a:cxn ang="0">
                  <a:pos x="0" y="10"/>
                </a:cxn>
                <a:cxn ang="0">
                  <a:pos x="0" y="10"/>
                </a:cxn>
              </a:cxnLst>
              <a:rect l="0" t="0" r="r" b="b"/>
              <a:pathLst>
                <a:path w="39" h="21">
                  <a:moveTo>
                    <a:pt x="0" y="10"/>
                  </a:moveTo>
                  <a:lnTo>
                    <a:pt x="22" y="0"/>
                  </a:lnTo>
                  <a:lnTo>
                    <a:pt x="29" y="3"/>
                  </a:lnTo>
                  <a:lnTo>
                    <a:pt x="39" y="14"/>
                  </a:lnTo>
                  <a:lnTo>
                    <a:pt x="17" y="21"/>
                  </a:lnTo>
                  <a:lnTo>
                    <a:pt x="3" y="17"/>
                  </a:lnTo>
                  <a:lnTo>
                    <a:pt x="0" y="10"/>
                  </a:lnTo>
                  <a:lnTo>
                    <a:pt x="0" y="10"/>
                  </a:lnTo>
                  <a:close/>
                </a:path>
              </a:pathLst>
            </a:custGeom>
            <a:solidFill>
              <a:srgbClr val="298522"/>
            </a:solidFill>
            <a:ln w="9525">
              <a:noFill/>
              <a:round/>
            </a:ln>
          </p:spPr>
          <p:txBody>
            <a:bodyPr/>
            <a:lstStyle/>
            <a:p>
              <a:endParaRPr lang="en-US"/>
            </a:p>
          </p:txBody>
        </p:sp>
        <p:sp>
          <p:nvSpPr>
            <p:cNvPr id="356578" name="Freeform 226"/>
            <p:cNvSpPr/>
            <p:nvPr/>
          </p:nvSpPr>
          <p:spPr bwMode="auto">
            <a:xfrm>
              <a:off x="5322" y="3711"/>
              <a:ext cx="79" cy="64"/>
            </a:xfrm>
            <a:custGeom>
              <a:avLst/>
              <a:gdLst/>
              <a:ahLst/>
              <a:cxnLst>
                <a:cxn ang="0">
                  <a:pos x="43" y="0"/>
                </a:cxn>
                <a:cxn ang="0">
                  <a:pos x="67" y="7"/>
                </a:cxn>
                <a:cxn ang="0">
                  <a:pos x="104" y="55"/>
                </a:cxn>
                <a:cxn ang="0">
                  <a:pos x="122" y="84"/>
                </a:cxn>
                <a:cxn ang="0">
                  <a:pos x="149" y="103"/>
                </a:cxn>
                <a:cxn ang="0">
                  <a:pos x="156" y="119"/>
                </a:cxn>
                <a:cxn ang="0">
                  <a:pos x="118" y="130"/>
                </a:cxn>
                <a:cxn ang="0">
                  <a:pos x="50" y="115"/>
                </a:cxn>
                <a:cxn ang="0">
                  <a:pos x="0" y="65"/>
                </a:cxn>
                <a:cxn ang="0">
                  <a:pos x="7" y="17"/>
                </a:cxn>
                <a:cxn ang="0">
                  <a:pos x="43" y="0"/>
                </a:cxn>
                <a:cxn ang="0">
                  <a:pos x="43" y="0"/>
                </a:cxn>
              </a:cxnLst>
              <a:rect l="0" t="0" r="r" b="b"/>
              <a:pathLst>
                <a:path w="156" h="130">
                  <a:moveTo>
                    <a:pt x="43" y="0"/>
                  </a:moveTo>
                  <a:lnTo>
                    <a:pt x="67" y="7"/>
                  </a:lnTo>
                  <a:lnTo>
                    <a:pt x="104" y="55"/>
                  </a:lnTo>
                  <a:lnTo>
                    <a:pt x="122" y="84"/>
                  </a:lnTo>
                  <a:lnTo>
                    <a:pt x="149" y="103"/>
                  </a:lnTo>
                  <a:lnTo>
                    <a:pt x="156" y="119"/>
                  </a:lnTo>
                  <a:lnTo>
                    <a:pt x="118" y="130"/>
                  </a:lnTo>
                  <a:lnTo>
                    <a:pt x="50" y="115"/>
                  </a:lnTo>
                  <a:lnTo>
                    <a:pt x="0" y="65"/>
                  </a:lnTo>
                  <a:lnTo>
                    <a:pt x="7" y="17"/>
                  </a:lnTo>
                  <a:lnTo>
                    <a:pt x="43" y="0"/>
                  </a:lnTo>
                  <a:lnTo>
                    <a:pt x="43" y="0"/>
                  </a:lnTo>
                  <a:close/>
                </a:path>
              </a:pathLst>
            </a:custGeom>
            <a:solidFill>
              <a:srgbClr val="7DB81A"/>
            </a:solidFill>
            <a:ln w="9525">
              <a:noFill/>
              <a:round/>
            </a:ln>
          </p:spPr>
          <p:txBody>
            <a:bodyPr/>
            <a:lstStyle/>
            <a:p>
              <a:endParaRPr lang="en-US"/>
            </a:p>
          </p:txBody>
        </p:sp>
        <p:sp>
          <p:nvSpPr>
            <p:cNvPr id="356579" name="Freeform 227"/>
            <p:cNvSpPr/>
            <p:nvPr/>
          </p:nvSpPr>
          <p:spPr bwMode="auto">
            <a:xfrm>
              <a:off x="5325" y="3709"/>
              <a:ext cx="79" cy="64"/>
            </a:xfrm>
            <a:custGeom>
              <a:avLst/>
              <a:gdLst/>
              <a:ahLst/>
              <a:cxnLst>
                <a:cxn ang="0">
                  <a:pos x="55" y="5"/>
                </a:cxn>
                <a:cxn ang="0">
                  <a:pos x="49" y="9"/>
                </a:cxn>
                <a:cxn ang="0">
                  <a:pos x="31" y="14"/>
                </a:cxn>
                <a:cxn ang="0">
                  <a:pos x="17" y="24"/>
                </a:cxn>
                <a:cxn ang="0">
                  <a:pos x="39" y="16"/>
                </a:cxn>
                <a:cxn ang="0">
                  <a:pos x="15" y="33"/>
                </a:cxn>
                <a:cxn ang="0">
                  <a:pos x="26" y="33"/>
                </a:cxn>
                <a:cxn ang="0">
                  <a:pos x="36" y="29"/>
                </a:cxn>
                <a:cxn ang="0">
                  <a:pos x="15" y="50"/>
                </a:cxn>
                <a:cxn ang="0">
                  <a:pos x="34" y="42"/>
                </a:cxn>
                <a:cxn ang="0">
                  <a:pos x="29" y="52"/>
                </a:cxn>
                <a:cxn ang="0">
                  <a:pos x="24" y="61"/>
                </a:cxn>
                <a:cxn ang="0">
                  <a:pos x="43" y="52"/>
                </a:cxn>
                <a:cxn ang="0">
                  <a:pos x="27" y="68"/>
                </a:cxn>
                <a:cxn ang="0">
                  <a:pos x="38" y="64"/>
                </a:cxn>
                <a:cxn ang="0">
                  <a:pos x="48" y="63"/>
                </a:cxn>
                <a:cxn ang="0">
                  <a:pos x="34" y="78"/>
                </a:cxn>
                <a:cxn ang="0">
                  <a:pos x="52" y="70"/>
                </a:cxn>
                <a:cxn ang="0">
                  <a:pos x="49" y="78"/>
                </a:cxn>
                <a:cxn ang="0">
                  <a:pos x="43" y="88"/>
                </a:cxn>
                <a:cxn ang="0">
                  <a:pos x="66" y="78"/>
                </a:cxn>
                <a:cxn ang="0">
                  <a:pos x="53" y="92"/>
                </a:cxn>
                <a:cxn ang="0">
                  <a:pos x="62" y="91"/>
                </a:cxn>
                <a:cxn ang="0">
                  <a:pos x="73" y="91"/>
                </a:cxn>
                <a:cxn ang="0">
                  <a:pos x="63" y="103"/>
                </a:cxn>
                <a:cxn ang="0">
                  <a:pos x="77" y="93"/>
                </a:cxn>
                <a:cxn ang="0">
                  <a:pos x="77" y="100"/>
                </a:cxn>
                <a:cxn ang="0">
                  <a:pos x="75" y="106"/>
                </a:cxn>
                <a:cxn ang="0">
                  <a:pos x="94" y="96"/>
                </a:cxn>
                <a:cxn ang="0">
                  <a:pos x="83" y="107"/>
                </a:cxn>
                <a:cxn ang="0">
                  <a:pos x="90" y="107"/>
                </a:cxn>
                <a:cxn ang="0">
                  <a:pos x="100" y="104"/>
                </a:cxn>
                <a:cxn ang="0">
                  <a:pos x="91" y="114"/>
                </a:cxn>
                <a:cxn ang="0">
                  <a:pos x="104" y="105"/>
                </a:cxn>
                <a:cxn ang="0">
                  <a:pos x="105" y="110"/>
                </a:cxn>
                <a:cxn ang="0">
                  <a:pos x="104" y="113"/>
                </a:cxn>
                <a:cxn ang="0">
                  <a:pos x="118" y="107"/>
                </a:cxn>
                <a:cxn ang="0">
                  <a:pos x="110" y="113"/>
                </a:cxn>
                <a:cxn ang="0">
                  <a:pos x="118" y="113"/>
                </a:cxn>
                <a:cxn ang="0">
                  <a:pos x="122" y="114"/>
                </a:cxn>
                <a:cxn ang="0">
                  <a:pos x="125" y="114"/>
                </a:cxn>
                <a:cxn ang="0">
                  <a:pos x="130" y="114"/>
                </a:cxn>
                <a:cxn ang="0">
                  <a:pos x="135" y="113"/>
                </a:cxn>
                <a:cxn ang="0">
                  <a:pos x="138" y="113"/>
                </a:cxn>
                <a:cxn ang="0">
                  <a:pos x="147" y="110"/>
                </a:cxn>
                <a:cxn ang="0">
                  <a:pos x="147" y="113"/>
                </a:cxn>
                <a:cxn ang="0">
                  <a:pos x="152" y="117"/>
                </a:cxn>
                <a:cxn ang="0">
                  <a:pos x="159" y="117"/>
                </a:cxn>
                <a:cxn ang="0">
                  <a:pos x="61" y="114"/>
                </a:cxn>
                <a:cxn ang="0">
                  <a:pos x="3" y="26"/>
                </a:cxn>
                <a:cxn ang="0">
                  <a:pos x="50" y="0"/>
                </a:cxn>
              </a:cxnLst>
              <a:rect l="0" t="0" r="r" b="b"/>
              <a:pathLst>
                <a:path w="159" h="127">
                  <a:moveTo>
                    <a:pt x="50" y="0"/>
                  </a:moveTo>
                  <a:lnTo>
                    <a:pt x="52" y="1"/>
                  </a:lnTo>
                  <a:lnTo>
                    <a:pt x="55" y="5"/>
                  </a:lnTo>
                  <a:lnTo>
                    <a:pt x="56" y="7"/>
                  </a:lnTo>
                  <a:lnTo>
                    <a:pt x="54" y="9"/>
                  </a:lnTo>
                  <a:lnTo>
                    <a:pt x="49" y="9"/>
                  </a:lnTo>
                  <a:lnTo>
                    <a:pt x="43" y="10"/>
                  </a:lnTo>
                  <a:lnTo>
                    <a:pt x="36" y="12"/>
                  </a:lnTo>
                  <a:lnTo>
                    <a:pt x="31" y="14"/>
                  </a:lnTo>
                  <a:lnTo>
                    <a:pt x="19" y="19"/>
                  </a:lnTo>
                  <a:lnTo>
                    <a:pt x="13" y="23"/>
                  </a:lnTo>
                  <a:lnTo>
                    <a:pt x="17" y="24"/>
                  </a:lnTo>
                  <a:lnTo>
                    <a:pt x="26" y="21"/>
                  </a:lnTo>
                  <a:lnTo>
                    <a:pt x="34" y="16"/>
                  </a:lnTo>
                  <a:lnTo>
                    <a:pt x="39" y="16"/>
                  </a:lnTo>
                  <a:lnTo>
                    <a:pt x="34" y="21"/>
                  </a:lnTo>
                  <a:lnTo>
                    <a:pt x="25" y="27"/>
                  </a:lnTo>
                  <a:lnTo>
                    <a:pt x="15" y="33"/>
                  </a:lnTo>
                  <a:lnTo>
                    <a:pt x="13" y="38"/>
                  </a:lnTo>
                  <a:lnTo>
                    <a:pt x="17" y="37"/>
                  </a:lnTo>
                  <a:lnTo>
                    <a:pt x="26" y="33"/>
                  </a:lnTo>
                  <a:lnTo>
                    <a:pt x="35" y="27"/>
                  </a:lnTo>
                  <a:lnTo>
                    <a:pt x="41" y="26"/>
                  </a:lnTo>
                  <a:lnTo>
                    <a:pt x="36" y="29"/>
                  </a:lnTo>
                  <a:lnTo>
                    <a:pt x="28" y="37"/>
                  </a:lnTo>
                  <a:lnTo>
                    <a:pt x="19" y="45"/>
                  </a:lnTo>
                  <a:lnTo>
                    <a:pt x="15" y="50"/>
                  </a:lnTo>
                  <a:lnTo>
                    <a:pt x="18" y="50"/>
                  </a:lnTo>
                  <a:lnTo>
                    <a:pt x="26" y="47"/>
                  </a:lnTo>
                  <a:lnTo>
                    <a:pt x="34" y="42"/>
                  </a:lnTo>
                  <a:lnTo>
                    <a:pt x="39" y="43"/>
                  </a:lnTo>
                  <a:lnTo>
                    <a:pt x="35" y="47"/>
                  </a:lnTo>
                  <a:lnTo>
                    <a:pt x="29" y="52"/>
                  </a:lnTo>
                  <a:lnTo>
                    <a:pt x="21" y="57"/>
                  </a:lnTo>
                  <a:lnTo>
                    <a:pt x="20" y="62"/>
                  </a:lnTo>
                  <a:lnTo>
                    <a:pt x="24" y="61"/>
                  </a:lnTo>
                  <a:lnTo>
                    <a:pt x="32" y="57"/>
                  </a:lnTo>
                  <a:lnTo>
                    <a:pt x="39" y="52"/>
                  </a:lnTo>
                  <a:lnTo>
                    <a:pt x="43" y="52"/>
                  </a:lnTo>
                  <a:lnTo>
                    <a:pt x="41" y="56"/>
                  </a:lnTo>
                  <a:lnTo>
                    <a:pt x="34" y="62"/>
                  </a:lnTo>
                  <a:lnTo>
                    <a:pt x="27" y="68"/>
                  </a:lnTo>
                  <a:lnTo>
                    <a:pt x="25" y="71"/>
                  </a:lnTo>
                  <a:lnTo>
                    <a:pt x="29" y="69"/>
                  </a:lnTo>
                  <a:lnTo>
                    <a:pt x="38" y="64"/>
                  </a:lnTo>
                  <a:lnTo>
                    <a:pt x="46" y="59"/>
                  </a:lnTo>
                  <a:lnTo>
                    <a:pt x="50" y="59"/>
                  </a:lnTo>
                  <a:lnTo>
                    <a:pt x="48" y="63"/>
                  </a:lnTo>
                  <a:lnTo>
                    <a:pt x="43" y="69"/>
                  </a:lnTo>
                  <a:lnTo>
                    <a:pt x="36" y="74"/>
                  </a:lnTo>
                  <a:lnTo>
                    <a:pt x="34" y="78"/>
                  </a:lnTo>
                  <a:lnTo>
                    <a:pt x="36" y="77"/>
                  </a:lnTo>
                  <a:lnTo>
                    <a:pt x="43" y="74"/>
                  </a:lnTo>
                  <a:lnTo>
                    <a:pt x="52" y="70"/>
                  </a:lnTo>
                  <a:lnTo>
                    <a:pt x="56" y="71"/>
                  </a:lnTo>
                  <a:lnTo>
                    <a:pt x="55" y="75"/>
                  </a:lnTo>
                  <a:lnTo>
                    <a:pt x="49" y="78"/>
                  </a:lnTo>
                  <a:lnTo>
                    <a:pt x="42" y="82"/>
                  </a:lnTo>
                  <a:lnTo>
                    <a:pt x="41" y="89"/>
                  </a:lnTo>
                  <a:lnTo>
                    <a:pt x="43" y="88"/>
                  </a:lnTo>
                  <a:lnTo>
                    <a:pt x="52" y="83"/>
                  </a:lnTo>
                  <a:lnTo>
                    <a:pt x="60" y="78"/>
                  </a:lnTo>
                  <a:lnTo>
                    <a:pt x="66" y="78"/>
                  </a:lnTo>
                  <a:lnTo>
                    <a:pt x="65" y="83"/>
                  </a:lnTo>
                  <a:lnTo>
                    <a:pt x="60" y="89"/>
                  </a:lnTo>
                  <a:lnTo>
                    <a:pt x="53" y="92"/>
                  </a:lnTo>
                  <a:lnTo>
                    <a:pt x="50" y="96"/>
                  </a:lnTo>
                  <a:lnTo>
                    <a:pt x="54" y="95"/>
                  </a:lnTo>
                  <a:lnTo>
                    <a:pt x="62" y="91"/>
                  </a:lnTo>
                  <a:lnTo>
                    <a:pt x="70" y="88"/>
                  </a:lnTo>
                  <a:lnTo>
                    <a:pt x="75" y="89"/>
                  </a:lnTo>
                  <a:lnTo>
                    <a:pt x="73" y="91"/>
                  </a:lnTo>
                  <a:lnTo>
                    <a:pt x="68" y="95"/>
                  </a:lnTo>
                  <a:lnTo>
                    <a:pt x="63" y="98"/>
                  </a:lnTo>
                  <a:lnTo>
                    <a:pt x="63" y="103"/>
                  </a:lnTo>
                  <a:lnTo>
                    <a:pt x="66" y="102"/>
                  </a:lnTo>
                  <a:lnTo>
                    <a:pt x="73" y="98"/>
                  </a:lnTo>
                  <a:lnTo>
                    <a:pt x="77" y="93"/>
                  </a:lnTo>
                  <a:lnTo>
                    <a:pt x="82" y="93"/>
                  </a:lnTo>
                  <a:lnTo>
                    <a:pt x="81" y="96"/>
                  </a:lnTo>
                  <a:lnTo>
                    <a:pt x="77" y="100"/>
                  </a:lnTo>
                  <a:lnTo>
                    <a:pt x="73" y="104"/>
                  </a:lnTo>
                  <a:lnTo>
                    <a:pt x="73" y="107"/>
                  </a:lnTo>
                  <a:lnTo>
                    <a:pt x="75" y="106"/>
                  </a:lnTo>
                  <a:lnTo>
                    <a:pt x="82" y="102"/>
                  </a:lnTo>
                  <a:lnTo>
                    <a:pt x="89" y="97"/>
                  </a:lnTo>
                  <a:lnTo>
                    <a:pt x="94" y="96"/>
                  </a:lnTo>
                  <a:lnTo>
                    <a:pt x="93" y="99"/>
                  </a:lnTo>
                  <a:lnTo>
                    <a:pt x="89" y="104"/>
                  </a:lnTo>
                  <a:lnTo>
                    <a:pt x="83" y="107"/>
                  </a:lnTo>
                  <a:lnTo>
                    <a:pt x="82" y="112"/>
                  </a:lnTo>
                  <a:lnTo>
                    <a:pt x="84" y="111"/>
                  </a:lnTo>
                  <a:lnTo>
                    <a:pt x="90" y="107"/>
                  </a:lnTo>
                  <a:lnTo>
                    <a:pt x="96" y="103"/>
                  </a:lnTo>
                  <a:lnTo>
                    <a:pt x="100" y="103"/>
                  </a:lnTo>
                  <a:lnTo>
                    <a:pt x="100" y="104"/>
                  </a:lnTo>
                  <a:lnTo>
                    <a:pt x="96" y="107"/>
                  </a:lnTo>
                  <a:lnTo>
                    <a:pt x="91" y="111"/>
                  </a:lnTo>
                  <a:lnTo>
                    <a:pt x="91" y="114"/>
                  </a:lnTo>
                  <a:lnTo>
                    <a:pt x="93" y="112"/>
                  </a:lnTo>
                  <a:lnTo>
                    <a:pt x="98" y="109"/>
                  </a:lnTo>
                  <a:lnTo>
                    <a:pt x="104" y="105"/>
                  </a:lnTo>
                  <a:lnTo>
                    <a:pt x="109" y="105"/>
                  </a:lnTo>
                  <a:lnTo>
                    <a:pt x="108" y="106"/>
                  </a:lnTo>
                  <a:lnTo>
                    <a:pt x="105" y="110"/>
                  </a:lnTo>
                  <a:lnTo>
                    <a:pt x="102" y="112"/>
                  </a:lnTo>
                  <a:lnTo>
                    <a:pt x="102" y="114"/>
                  </a:lnTo>
                  <a:lnTo>
                    <a:pt x="104" y="113"/>
                  </a:lnTo>
                  <a:lnTo>
                    <a:pt x="110" y="111"/>
                  </a:lnTo>
                  <a:lnTo>
                    <a:pt x="115" y="107"/>
                  </a:lnTo>
                  <a:lnTo>
                    <a:pt x="118" y="107"/>
                  </a:lnTo>
                  <a:lnTo>
                    <a:pt x="116" y="107"/>
                  </a:lnTo>
                  <a:lnTo>
                    <a:pt x="114" y="111"/>
                  </a:lnTo>
                  <a:lnTo>
                    <a:pt x="110" y="113"/>
                  </a:lnTo>
                  <a:lnTo>
                    <a:pt x="111" y="117"/>
                  </a:lnTo>
                  <a:lnTo>
                    <a:pt x="114" y="116"/>
                  </a:lnTo>
                  <a:lnTo>
                    <a:pt x="118" y="113"/>
                  </a:lnTo>
                  <a:lnTo>
                    <a:pt x="122" y="110"/>
                  </a:lnTo>
                  <a:lnTo>
                    <a:pt x="125" y="110"/>
                  </a:lnTo>
                  <a:lnTo>
                    <a:pt x="122" y="114"/>
                  </a:lnTo>
                  <a:lnTo>
                    <a:pt x="118" y="119"/>
                  </a:lnTo>
                  <a:lnTo>
                    <a:pt x="121" y="117"/>
                  </a:lnTo>
                  <a:lnTo>
                    <a:pt x="125" y="114"/>
                  </a:lnTo>
                  <a:lnTo>
                    <a:pt x="129" y="111"/>
                  </a:lnTo>
                  <a:lnTo>
                    <a:pt x="132" y="112"/>
                  </a:lnTo>
                  <a:lnTo>
                    <a:pt x="130" y="114"/>
                  </a:lnTo>
                  <a:lnTo>
                    <a:pt x="128" y="117"/>
                  </a:lnTo>
                  <a:lnTo>
                    <a:pt x="130" y="116"/>
                  </a:lnTo>
                  <a:lnTo>
                    <a:pt x="135" y="113"/>
                  </a:lnTo>
                  <a:lnTo>
                    <a:pt x="138" y="110"/>
                  </a:lnTo>
                  <a:lnTo>
                    <a:pt x="140" y="110"/>
                  </a:lnTo>
                  <a:lnTo>
                    <a:pt x="138" y="113"/>
                  </a:lnTo>
                  <a:lnTo>
                    <a:pt x="135" y="117"/>
                  </a:lnTo>
                  <a:lnTo>
                    <a:pt x="140" y="113"/>
                  </a:lnTo>
                  <a:lnTo>
                    <a:pt x="147" y="110"/>
                  </a:lnTo>
                  <a:lnTo>
                    <a:pt x="145" y="113"/>
                  </a:lnTo>
                  <a:lnTo>
                    <a:pt x="145" y="117"/>
                  </a:lnTo>
                  <a:lnTo>
                    <a:pt x="147" y="113"/>
                  </a:lnTo>
                  <a:lnTo>
                    <a:pt x="152" y="112"/>
                  </a:lnTo>
                  <a:lnTo>
                    <a:pt x="151" y="113"/>
                  </a:lnTo>
                  <a:lnTo>
                    <a:pt x="152" y="117"/>
                  </a:lnTo>
                  <a:lnTo>
                    <a:pt x="156" y="114"/>
                  </a:lnTo>
                  <a:lnTo>
                    <a:pt x="159" y="112"/>
                  </a:lnTo>
                  <a:lnTo>
                    <a:pt x="159" y="117"/>
                  </a:lnTo>
                  <a:lnTo>
                    <a:pt x="135" y="124"/>
                  </a:lnTo>
                  <a:lnTo>
                    <a:pt x="102" y="127"/>
                  </a:lnTo>
                  <a:lnTo>
                    <a:pt x="61" y="114"/>
                  </a:lnTo>
                  <a:lnTo>
                    <a:pt x="18" y="89"/>
                  </a:lnTo>
                  <a:lnTo>
                    <a:pt x="0" y="55"/>
                  </a:lnTo>
                  <a:lnTo>
                    <a:pt x="3" y="26"/>
                  </a:lnTo>
                  <a:lnTo>
                    <a:pt x="22" y="5"/>
                  </a:lnTo>
                  <a:lnTo>
                    <a:pt x="43" y="0"/>
                  </a:lnTo>
                  <a:lnTo>
                    <a:pt x="50" y="0"/>
                  </a:lnTo>
                  <a:lnTo>
                    <a:pt x="50" y="0"/>
                  </a:lnTo>
                  <a:close/>
                </a:path>
              </a:pathLst>
            </a:custGeom>
            <a:solidFill>
              <a:srgbClr val="298522"/>
            </a:solidFill>
            <a:ln w="9525">
              <a:noFill/>
              <a:round/>
            </a:ln>
          </p:spPr>
          <p:txBody>
            <a:bodyPr/>
            <a:lstStyle/>
            <a:p>
              <a:endParaRPr lang="en-US"/>
            </a:p>
          </p:txBody>
        </p:sp>
        <p:sp>
          <p:nvSpPr>
            <p:cNvPr id="356580" name="Freeform 228"/>
            <p:cNvSpPr/>
            <p:nvPr/>
          </p:nvSpPr>
          <p:spPr bwMode="auto">
            <a:xfrm>
              <a:off x="5320" y="3712"/>
              <a:ext cx="79" cy="63"/>
            </a:xfrm>
            <a:custGeom>
              <a:avLst/>
              <a:gdLst/>
              <a:ahLst/>
              <a:cxnLst>
                <a:cxn ang="0">
                  <a:pos x="55" y="5"/>
                </a:cxn>
                <a:cxn ang="0">
                  <a:pos x="50" y="9"/>
                </a:cxn>
                <a:cxn ang="0">
                  <a:pos x="31" y="14"/>
                </a:cxn>
                <a:cxn ang="0">
                  <a:pos x="14" y="22"/>
                </a:cxn>
                <a:cxn ang="0">
                  <a:pos x="24" y="21"/>
                </a:cxn>
                <a:cxn ang="0">
                  <a:pos x="35" y="21"/>
                </a:cxn>
                <a:cxn ang="0">
                  <a:pos x="12" y="40"/>
                </a:cxn>
                <a:cxn ang="0">
                  <a:pos x="36" y="28"/>
                </a:cxn>
                <a:cxn ang="0">
                  <a:pos x="28" y="38"/>
                </a:cxn>
                <a:cxn ang="0">
                  <a:pos x="17" y="51"/>
                </a:cxn>
                <a:cxn ang="0">
                  <a:pos x="41" y="43"/>
                </a:cxn>
                <a:cxn ang="0">
                  <a:pos x="21" y="58"/>
                </a:cxn>
                <a:cxn ang="0">
                  <a:pos x="31" y="58"/>
                </a:cxn>
                <a:cxn ang="0">
                  <a:pos x="42" y="57"/>
                </a:cxn>
                <a:cxn ang="0">
                  <a:pos x="24" y="73"/>
                </a:cxn>
                <a:cxn ang="0">
                  <a:pos x="45" y="60"/>
                </a:cxn>
                <a:cxn ang="0">
                  <a:pos x="41" y="69"/>
                </a:cxn>
                <a:cxn ang="0">
                  <a:pos x="35" y="79"/>
                </a:cxn>
                <a:cxn ang="0">
                  <a:pos x="55" y="71"/>
                </a:cxn>
                <a:cxn ang="0">
                  <a:pos x="42" y="83"/>
                </a:cxn>
                <a:cxn ang="0">
                  <a:pos x="54" y="84"/>
                </a:cxn>
                <a:cxn ang="0">
                  <a:pos x="64" y="84"/>
                </a:cxn>
                <a:cxn ang="0">
                  <a:pos x="52" y="95"/>
                </a:cxn>
                <a:cxn ang="0">
                  <a:pos x="71" y="88"/>
                </a:cxn>
                <a:cxn ang="0">
                  <a:pos x="68" y="95"/>
                </a:cxn>
                <a:cxn ang="0">
                  <a:pos x="66" y="101"/>
                </a:cxn>
                <a:cxn ang="0">
                  <a:pos x="84" y="93"/>
                </a:cxn>
                <a:cxn ang="0">
                  <a:pos x="72" y="104"/>
                </a:cxn>
                <a:cxn ang="0">
                  <a:pos x="83" y="102"/>
                </a:cxn>
                <a:cxn ang="0">
                  <a:pos x="92" y="98"/>
                </a:cxn>
                <a:cxn ang="0">
                  <a:pos x="82" y="112"/>
                </a:cxn>
                <a:cxn ang="0">
                  <a:pos x="96" y="102"/>
                </a:cxn>
                <a:cxn ang="0">
                  <a:pos x="96" y="107"/>
                </a:cxn>
                <a:cxn ang="0">
                  <a:pos x="93" y="113"/>
                </a:cxn>
                <a:cxn ang="0">
                  <a:pos x="109" y="105"/>
                </a:cxn>
                <a:cxn ang="0">
                  <a:pos x="100" y="113"/>
                </a:cxn>
                <a:cxn ang="0">
                  <a:pos x="110" y="112"/>
                </a:cxn>
                <a:cxn ang="0">
                  <a:pos x="114" y="111"/>
                </a:cxn>
                <a:cxn ang="0">
                  <a:pos x="119" y="113"/>
                </a:cxn>
                <a:cxn ang="0">
                  <a:pos x="124" y="112"/>
                </a:cxn>
                <a:cxn ang="0">
                  <a:pos x="120" y="119"/>
                </a:cxn>
                <a:cxn ang="0">
                  <a:pos x="128" y="112"/>
                </a:cxn>
                <a:cxn ang="0">
                  <a:pos x="127" y="116"/>
                </a:cxn>
                <a:cxn ang="0">
                  <a:pos x="138" y="109"/>
                </a:cxn>
                <a:cxn ang="0">
                  <a:pos x="137" y="116"/>
                </a:cxn>
                <a:cxn ang="0">
                  <a:pos x="144" y="111"/>
                </a:cxn>
                <a:cxn ang="0">
                  <a:pos x="144" y="116"/>
                </a:cxn>
                <a:cxn ang="0">
                  <a:pos x="152" y="114"/>
                </a:cxn>
                <a:cxn ang="0">
                  <a:pos x="159" y="112"/>
                </a:cxn>
                <a:cxn ang="0">
                  <a:pos x="100" y="127"/>
                </a:cxn>
                <a:cxn ang="0">
                  <a:pos x="0" y="57"/>
                </a:cxn>
                <a:cxn ang="0">
                  <a:pos x="43" y="0"/>
                </a:cxn>
              </a:cxnLst>
              <a:rect l="0" t="0" r="r" b="b"/>
              <a:pathLst>
                <a:path w="159" h="127">
                  <a:moveTo>
                    <a:pt x="50" y="2"/>
                  </a:moveTo>
                  <a:lnTo>
                    <a:pt x="51" y="2"/>
                  </a:lnTo>
                  <a:lnTo>
                    <a:pt x="55" y="5"/>
                  </a:lnTo>
                  <a:lnTo>
                    <a:pt x="56" y="7"/>
                  </a:lnTo>
                  <a:lnTo>
                    <a:pt x="55" y="9"/>
                  </a:lnTo>
                  <a:lnTo>
                    <a:pt x="50" y="9"/>
                  </a:lnTo>
                  <a:lnTo>
                    <a:pt x="44" y="10"/>
                  </a:lnTo>
                  <a:lnTo>
                    <a:pt x="37" y="11"/>
                  </a:lnTo>
                  <a:lnTo>
                    <a:pt x="31" y="14"/>
                  </a:lnTo>
                  <a:lnTo>
                    <a:pt x="24" y="16"/>
                  </a:lnTo>
                  <a:lnTo>
                    <a:pt x="19" y="19"/>
                  </a:lnTo>
                  <a:lnTo>
                    <a:pt x="14" y="22"/>
                  </a:lnTo>
                  <a:lnTo>
                    <a:pt x="14" y="25"/>
                  </a:lnTo>
                  <a:lnTo>
                    <a:pt x="16" y="24"/>
                  </a:lnTo>
                  <a:lnTo>
                    <a:pt x="24" y="21"/>
                  </a:lnTo>
                  <a:lnTo>
                    <a:pt x="34" y="16"/>
                  </a:lnTo>
                  <a:lnTo>
                    <a:pt x="38" y="16"/>
                  </a:lnTo>
                  <a:lnTo>
                    <a:pt x="35" y="21"/>
                  </a:lnTo>
                  <a:lnTo>
                    <a:pt x="26" y="28"/>
                  </a:lnTo>
                  <a:lnTo>
                    <a:pt x="15" y="35"/>
                  </a:lnTo>
                  <a:lnTo>
                    <a:pt x="12" y="40"/>
                  </a:lnTo>
                  <a:lnTo>
                    <a:pt x="16" y="38"/>
                  </a:lnTo>
                  <a:lnTo>
                    <a:pt x="27" y="33"/>
                  </a:lnTo>
                  <a:lnTo>
                    <a:pt x="36" y="28"/>
                  </a:lnTo>
                  <a:lnTo>
                    <a:pt x="41" y="25"/>
                  </a:lnTo>
                  <a:lnTo>
                    <a:pt x="37" y="30"/>
                  </a:lnTo>
                  <a:lnTo>
                    <a:pt x="28" y="38"/>
                  </a:lnTo>
                  <a:lnTo>
                    <a:pt x="17" y="46"/>
                  </a:lnTo>
                  <a:lnTo>
                    <a:pt x="14" y="52"/>
                  </a:lnTo>
                  <a:lnTo>
                    <a:pt x="17" y="51"/>
                  </a:lnTo>
                  <a:lnTo>
                    <a:pt x="26" y="47"/>
                  </a:lnTo>
                  <a:lnTo>
                    <a:pt x="35" y="43"/>
                  </a:lnTo>
                  <a:lnTo>
                    <a:pt x="41" y="43"/>
                  </a:lnTo>
                  <a:lnTo>
                    <a:pt x="36" y="45"/>
                  </a:lnTo>
                  <a:lnTo>
                    <a:pt x="29" y="52"/>
                  </a:lnTo>
                  <a:lnTo>
                    <a:pt x="21" y="58"/>
                  </a:lnTo>
                  <a:lnTo>
                    <a:pt x="20" y="64"/>
                  </a:lnTo>
                  <a:lnTo>
                    <a:pt x="23" y="63"/>
                  </a:lnTo>
                  <a:lnTo>
                    <a:pt x="31" y="58"/>
                  </a:lnTo>
                  <a:lnTo>
                    <a:pt x="40" y="53"/>
                  </a:lnTo>
                  <a:lnTo>
                    <a:pt x="45" y="52"/>
                  </a:lnTo>
                  <a:lnTo>
                    <a:pt x="42" y="57"/>
                  </a:lnTo>
                  <a:lnTo>
                    <a:pt x="35" y="63"/>
                  </a:lnTo>
                  <a:lnTo>
                    <a:pt x="27" y="69"/>
                  </a:lnTo>
                  <a:lnTo>
                    <a:pt x="24" y="73"/>
                  </a:lnTo>
                  <a:lnTo>
                    <a:pt x="29" y="71"/>
                  </a:lnTo>
                  <a:lnTo>
                    <a:pt x="37" y="66"/>
                  </a:lnTo>
                  <a:lnTo>
                    <a:pt x="45" y="60"/>
                  </a:lnTo>
                  <a:lnTo>
                    <a:pt x="50" y="59"/>
                  </a:lnTo>
                  <a:lnTo>
                    <a:pt x="48" y="62"/>
                  </a:lnTo>
                  <a:lnTo>
                    <a:pt x="41" y="69"/>
                  </a:lnTo>
                  <a:lnTo>
                    <a:pt x="34" y="73"/>
                  </a:lnTo>
                  <a:lnTo>
                    <a:pt x="31" y="79"/>
                  </a:lnTo>
                  <a:lnTo>
                    <a:pt x="35" y="79"/>
                  </a:lnTo>
                  <a:lnTo>
                    <a:pt x="43" y="76"/>
                  </a:lnTo>
                  <a:lnTo>
                    <a:pt x="50" y="71"/>
                  </a:lnTo>
                  <a:lnTo>
                    <a:pt x="55" y="71"/>
                  </a:lnTo>
                  <a:lnTo>
                    <a:pt x="52" y="73"/>
                  </a:lnTo>
                  <a:lnTo>
                    <a:pt x="48" y="78"/>
                  </a:lnTo>
                  <a:lnTo>
                    <a:pt x="42" y="83"/>
                  </a:lnTo>
                  <a:lnTo>
                    <a:pt x="41" y="88"/>
                  </a:lnTo>
                  <a:lnTo>
                    <a:pt x="45" y="87"/>
                  </a:lnTo>
                  <a:lnTo>
                    <a:pt x="54" y="84"/>
                  </a:lnTo>
                  <a:lnTo>
                    <a:pt x="62" y="80"/>
                  </a:lnTo>
                  <a:lnTo>
                    <a:pt x="68" y="81"/>
                  </a:lnTo>
                  <a:lnTo>
                    <a:pt x="64" y="84"/>
                  </a:lnTo>
                  <a:lnTo>
                    <a:pt x="59" y="88"/>
                  </a:lnTo>
                  <a:lnTo>
                    <a:pt x="54" y="92"/>
                  </a:lnTo>
                  <a:lnTo>
                    <a:pt x="52" y="95"/>
                  </a:lnTo>
                  <a:lnTo>
                    <a:pt x="55" y="94"/>
                  </a:lnTo>
                  <a:lnTo>
                    <a:pt x="63" y="92"/>
                  </a:lnTo>
                  <a:lnTo>
                    <a:pt x="71" y="88"/>
                  </a:lnTo>
                  <a:lnTo>
                    <a:pt x="77" y="88"/>
                  </a:lnTo>
                  <a:lnTo>
                    <a:pt x="74" y="91"/>
                  </a:lnTo>
                  <a:lnTo>
                    <a:pt x="68" y="95"/>
                  </a:lnTo>
                  <a:lnTo>
                    <a:pt x="63" y="99"/>
                  </a:lnTo>
                  <a:lnTo>
                    <a:pt x="63" y="102"/>
                  </a:lnTo>
                  <a:lnTo>
                    <a:pt x="66" y="101"/>
                  </a:lnTo>
                  <a:lnTo>
                    <a:pt x="74" y="98"/>
                  </a:lnTo>
                  <a:lnTo>
                    <a:pt x="79" y="93"/>
                  </a:lnTo>
                  <a:lnTo>
                    <a:pt x="84" y="93"/>
                  </a:lnTo>
                  <a:lnTo>
                    <a:pt x="82" y="95"/>
                  </a:lnTo>
                  <a:lnTo>
                    <a:pt x="77" y="100"/>
                  </a:lnTo>
                  <a:lnTo>
                    <a:pt x="72" y="104"/>
                  </a:lnTo>
                  <a:lnTo>
                    <a:pt x="72" y="107"/>
                  </a:lnTo>
                  <a:lnTo>
                    <a:pt x="76" y="106"/>
                  </a:lnTo>
                  <a:lnTo>
                    <a:pt x="83" y="102"/>
                  </a:lnTo>
                  <a:lnTo>
                    <a:pt x="89" y="97"/>
                  </a:lnTo>
                  <a:lnTo>
                    <a:pt x="93" y="95"/>
                  </a:lnTo>
                  <a:lnTo>
                    <a:pt x="92" y="98"/>
                  </a:lnTo>
                  <a:lnTo>
                    <a:pt x="88" y="104"/>
                  </a:lnTo>
                  <a:lnTo>
                    <a:pt x="83" y="108"/>
                  </a:lnTo>
                  <a:lnTo>
                    <a:pt x="82" y="112"/>
                  </a:lnTo>
                  <a:lnTo>
                    <a:pt x="84" y="111"/>
                  </a:lnTo>
                  <a:lnTo>
                    <a:pt x="91" y="107"/>
                  </a:lnTo>
                  <a:lnTo>
                    <a:pt x="96" y="102"/>
                  </a:lnTo>
                  <a:lnTo>
                    <a:pt x="100" y="102"/>
                  </a:lnTo>
                  <a:lnTo>
                    <a:pt x="99" y="104"/>
                  </a:lnTo>
                  <a:lnTo>
                    <a:pt x="96" y="107"/>
                  </a:lnTo>
                  <a:lnTo>
                    <a:pt x="92" y="111"/>
                  </a:lnTo>
                  <a:lnTo>
                    <a:pt x="91" y="114"/>
                  </a:lnTo>
                  <a:lnTo>
                    <a:pt x="93" y="113"/>
                  </a:lnTo>
                  <a:lnTo>
                    <a:pt x="100" y="109"/>
                  </a:lnTo>
                  <a:lnTo>
                    <a:pt x="105" y="105"/>
                  </a:lnTo>
                  <a:lnTo>
                    <a:pt x="109" y="105"/>
                  </a:lnTo>
                  <a:lnTo>
                    <a:pt x="107" y="106"/>
                  </a:lnTo>
                  <a:lnTo>
                    <a:pt x="104" y="109"/>
                  </a:lnTo>
                  <a:lnTo>
                    <a:pt x="100" y="113"/>
                  </a:lnTo>
                  <a:lnTo>
                    <a:pt x="100" y="116"/>
                  </a:lnTo>
                  <a:lnTo>
                    <a:pt x="103" y="115"/>
                  </a:lnTo>
                  <a:lnTo>
                    <a:pt x="110" y="112"/>
                  </a:lnTo>
                  <a:lnTo>
                    <a:pt x="114" y="107"/>
                  </a:lnTo>
                  <a:lnTo>
                    <a:pt x="118" y="107"/>
                  </a:lnTo>
                  <a:lnTo>
                    <a:pt x="114" y="111"/>
                  </a:lnTo>
                  <a:lnTo>
                    <a:pt x="113" y="116"/>
                  </a:lnTo>
                  <a:lnTo>
                    <a:pt x="114" y="115"/>
                  </a:lnTo>
                  <a:lnTo>
                    <a:pt x="119" y="113"/>
                  </a:lnTo>
                  <a:lnTo>
                    <a:pt x="123" y="109"/>
                  </a:lnTo>
                  <a:lnTo>
                    <a:pt x="125" y="109"/>
                  </a:lnTo>
                  <a:lnTo>
                    <a:pt x="124" y="112"/>
                  </a:lnTo>
                  <a:lnTo>
                    <a:pt x="123" y="114"/>
                  </a:lnTo>
                  <a:lnTo>
                    <a:pt x="119" y="116"/>
                  </a:lnTo>
                  <a:lnTo>
                    <a:pt x="120" y="119"/>
                  </a:lnTo>
                  <a:lnTo>
                    <a:pt x="123" y="118"/>
                  </a:lnTo>
                  <a:lnTo>
                    <a:pt x="126" y="115"/>
                  </a:lnTo>
                  <a:lnTo>
                    <a:pt x="128" y="112"/>
                  </a:lnTo>
                  <a:lnTo>
                    <a:pt x="132" y="112"/>
                  </a:lnTo>
                  <a:lnTo>
                    <a:pt x="130" y="114"/>
                  </a:lnTo>
                  <a:lnTo>
                    <a:pt x="127" y="116"/>
                  </a:lnTo>
                  <a:lnTo>
                    <a:pt x="130" y="115"/>
                  </a:lnTo>
                  <a:lnTo>
                    <a:pt x="134" y="113"/>
                  </a:lnTo>
                  <a:lnTo>
                    <a:pt x="138" y="109"/>
                  </a:lnTo>
                  <a:lnTo>
                    <a:pt x="141" y="109"/>
                  </a:lnTo>
                  <a:lnTo>
                    <a:pt x="138" y="113"/>
                  </a:lnTo>
                  <a:lnTo>
                    <a:pt x="137" y="116"/>
                  </a:lnTo>
                  <a:lnTo>
                    <a:pt x="138" y="115"/>
                  </a:lnTo>
                  <a:lnTo>
                    <a:pt x="141" y="114"/>
                  </a:lnTo>
                  <a:lnTo>
                    <a:pt x="144" y="111"/>
                  </a:lnTo>
                  <a:lnTo>
                    <a:pt x="146" y="112"/>
                  </a:lnTo>
                  <a:lnTo>
                    <a:pt x="144" y="113"/>
                  </a:lnTo>
                  <a:lnTo>
                    <a:pt x="144" y="116"/>
                  </a:lnTo>
                  <a:lnTo>
                    <a:pt x="148" y="113"/>
                  </a:lnTo>
                  <a:lnTo>
                    <a:pt x="152" y="112"/>
                  </a:lnTo>
                  <a:lnTo>
                    <a:pt x="152" y="114"/>
                  </a:lnTo>
                  <a:lnTo>
                    <a:pt x="152" y="116"/>
                  </a:lnTo>
                  <a:lnTo>
                    <a:pt x="155" y="114"/>
                  </a:lnTo>
                  <a:lnTo>
                    <a:pt x="159" y="112"/>
                  </a:lnTo>
                  <a:lnTo>
                    <a:pt x="159" y="116"/>
                  </a:lnTo>
                  <a:lnTo>
                    <a:pt x="134" y="127"/>
                  </a:lnTo>
                  <a:lnTo>
                    <a:pt x="100" y="127"/>
                  </a:lnTo>
                  <a:lnTo>
                    <a:pt x="59" y="114"/>
                  </a:lnTo>
                  <a:lnTo>
                    <a:pt x="17" y="88"/>
                  </a:lnTo>
                  <a:lnTo>
                    <a:pt x="0" y="57"/>
                  </a:lnTo>
                  <a:lnTo>
                    <a:pt x="2" y="25"/>
                  </a:lnTo>
                  <a:lnTo>
                    <a:pt x="22" y="4"/>
                  </a:lnTo>
                  <a:lnTo>
                    <a:pt x="43" y="0"/>
                  </a:lnTo>
                  <a:lnTo>
                    <a:pt x="50" y="2"/>
                  </a:lnTo>
                  <a:lnTo>
                    <a:pt x="50" y="2"/>
                  </a:lnTo>
                  <a:close/>
                </a:path>
              </a:pathLst>
            </a:custGeom>
            <a:solidFill>
              <a:srgbClr val="000000"/>
            </a:solidFill>
            <a:ln w="9525">
              <a:noFill/>
              <a:round/>
            </a:ln>
          </p:spPr>
          <p:txBody>
            <a:bodyPr/>
            <a:lstStyle/>
            <a:p>
              <a:endParaRPr lang="en-US"/>
            </a:p>
          </p:txBody>
        </p:sp>
        <p:sp>
          <p:nvSpPr>
            <p:cNvPr id="356581" name="Freeform 229"/>
            <p:cNvSpPr/>
            <p:nvPr/>
          </p:nvSpPr>
          <p:spPr bwMode="auto">
            <a:xfrm>
              <a:off x="5316" y="3707"/>
              <a:ext cx="86" cy="70"/>
            </a:xfrm>
            <a:custGeom>
              <a:avLst/>
              <a:gdLst/>
              <a:ahLst/>
              <a:cxnLst>
                <a:cxn ang="0">
                  <a:pos x="159" y="104"/>
                </a:cxn>
                <a:cxn ang="0">
                  <a:pos x="142" y="95"/>
                </a:cxn>
                <a:cxn ang="0">
                  <a:pos x="131" y="82"/>
                </a:cxn>
                <a:cxn ang="0">
                  <a:pos x="121" y="70"/>
                </a:cxn>
                <a:cxn ang="0">
                  <a:pos x="112" y="55"/>
                </a:cxn>
                <a:cxn ang="0">
                  <a:pos x="103" y="40"/>
                </a:cxn>
                <a:cxn ang="0">
                  <a:pos x="95" y="27"/>
                </a:cxn>
                <a:cxn ang="0">
                  <a:pos x="85" y="17"/>
                </a:cxn>
                <a:cxn ang="0">
                  <a:pos x="70" y="5"/>
                </a:cxn>
                <a:cxn ang="0">
                  <a:pos x="52" y="0"/>
                </a:cxn>
                <a:cxn ang="0">
                  <a:pos x="40" y="4"/>
                </a:cxn>
                <a:cxn ang="0">
                  <a:pos x="26" y="10"/>
                </a:cxn>
                <a:cxn ang="0">
                  <a:pos x="12" y="19"/>
                </a:cxn>
                <a:cxn ang="0">
                  <a:pos x="5" y="33"/>
                </a:cxn>
                <a:cxn ang="0">
                  <a:pos x="0" y="48"/>
                </a:cxn>
                <a:cxn ang="0">
                  <a:pos x="1" y="66"/>
                </a:cxn>
                <a:cxn ang="0">
                  <a:pos x="7" y="83"/>
                </a:cxn>
                <a:cxn ang="0">
                  <a:pos x="19" y="100"/>
                </a:cxn>
                <a:cxn ang="0">
                  <a:pos x="37" y="115"/>
                </a:cxn>
                <a:cxn ang="0">
                  <a:pos x="62" y="125"/>
                </a:cxn>
                <a:cxn ang="0">
                  <a:pos x="84" y="132"/>
                </a:cxn>
                <a:cxn ang="0">
                  <a:pos x="105" y="137"/>
                </a:cxn>
                <a:cxn ang="0">
                  <a:pos x="123" y="139"/>
                </a:cxn>
                <a:cxn ang="0">
                  <a:pos x="138" y="139"/>
                </a:cxn>
                <a:cxn ang="0">
                  <a:pos x="151" y="137"/>
                </a:cxn>
                <a:cxn ang="0">
                  <a:pos x="165" y="133"/>
                </a:cxn>
                <a:cxn ang="0">
                  <a:pos x="168" y="126"/>
                </a:cxn>
                <a:cxn ang="0">
                  <a:pos x="160" y="128"/>
                </a:cxn>
                <a:cxn ang="0">
                  <a:pos x="142" y="131"/>
                </a:cxn>
                <a:cxn ang="0">
                  <a:pos x="118" y="132"/>
                </a:cxn>
                <a:cxn ang="0">
                  <a:pos x="104" y="131"/>
                </a:cxn>
                <a:cxn ang="0">
                  <a:pos x="93" y="129"/>
                </a:cxn>
                <a:cxn ang="0">
                  <a:pos x="79" y="124"/>
                </a:cxn>
                <a:cxn ang="0">
                  <a:pos x="64" y="118"/>
                </a:cxn>
                <a:cxn ang="0">
                  <a:pos x="49" y="110"/>
                </a:cxn>
                <a:cxn ang="0">
                  <a:pos x="36" y="101"/>
                </a:cxn>
                <a:cxn ang="0">
                  <a:pos x="23" y="88"/>
                </a:cxn>
                <a:cxn ang="0">
                  <a:pos x="14" y="74"/>
                </a:cxn>
                <a:cxn ang="0">
                  <a:pos x="9" y="57"/>
                </a:cxn>
                <a:cxn ang="0">
                  <a:pos x="12" y="38"/>
                </a:cxn>
                <a:cxn ang="0">
                  <a:pos x="19" y="26"/>
                </a:cxn>
                <a:cxn ang="0">
                  <a:pos x="33" y="17"/>
                </a:cxn>
                <a:cxn ang="0">
                  <a:pos x="44" y="13"/>
                </a:cxn>
                <a:cxn ang="0">
                  <a:pos x="59" y="12"/>
                </a:cxn>
                <a:cxn ang="0">
                  <a:pos x="68" y="13"/>
                </a:cxn>
                <a:cxn ang="0">
                  <a:pos x="82" y="24"/>
                </a:cxn>
                <a:cxn ang="0">
                  <a:pos x="93" y="36"/>
                </a:cxn>
                <a:cxn ang="0">
                  <a:pos x="100" y="50"/>
                </a:cxn>
                <a:cxn ang="0">
                  <a:pos x="109" y="67"/>
                </a:cxn>
                <a:cxn ang="0">
                  <a:pos x="117" y="80"/>
                </a:cxn>
                <a:cxn ang="0">
                  <a:pos x="132" y="94"/>
                </a:cxn>
                <a:cxn ang="0">
                  <a:pos x="149" y="105"/>
                </a:cxn>
                <a:cxn ang="0">
                  <a:pos x="161" y="111"/>
                </a:cxn>
                <a:cxn ang="0">
                  <a:pos x="163" y="105"/>
                </a:cxn>
              </a:cxnLst>
              <a:rect l="0" t="0" r="r" b="b"/>
              <a:pathLst>
                <a:path w="171" h="140">
                  <a:moveTo>
                    <a:pt x="163" y="105"/>
                  </a:moveTo>
                  <a:lnTo>
                    <a:pt x="159" y="104"/>
                  </a:lnTo>
                  <a:lnTo>
                    <a:pt x="149" y="101"/>
                  </a:lnTo>
                  <a:lnTo>
                    <a:pt x="142" y="95"/>
                  </a:lnTo>
                  <a:lnTo>
                    <a:pt x="135" y="88"/>
                  </a:lnTo>
                  <a:lnTo>
                    <a:pt x="131" y="82"/>
                  </a:lnTo>
                  <a:lnTo>
                    <a:pt x="126" y="77"/>
                  </a:lnTo>
                  <a:lnTo>
                    <a:pt x="121" y="70"/>
                  </a:lnTo>
                  <a:lnTo>
                    <a:pt x="118" y="64"/>
                  </a:lnTo>
                  <a:lnTo>
                    <a:pt x="112" y="55"/>
                  </a:lnTo>
                  <a:lnTo>
                    <a:pt x="107" y="47"/>
                  </a:lnTo>
                  <a:lnTo>
                    <a:pt x="103" y="40"/>
                  </a:lnTo>
                  <a:lnTo>
                    <a:pt x="99" y="34"/>
                  </a:lnTo>
                  <a:lnTo>
                    <a:pt x="95" y="27"/>
                  </a:lnTo>
                  <a:lnTo>
                    <a:pt x="90" y="21"/>
                  </a:lnTo>
                  <a:lnTo>
                    <a:pt x="85" y="17"/>
                  </a:lnTo>
                  <a:lnTo>
                    <a:pt x="82" y="13"/>
                  </a:lnTo>
                  <a:lnTo>
                    <a:pt x="70" y="5"/>
                  </a:lnTo>
                  <a:lnTo>
                    <a:pt x="59" y="1"/>
                  </a:lnTo>
                  <a:lnTo>
                    <a:pt x="52" y="0"/>
                  </a:lnTo>
                  <a:lnTo>
                    <a:pt x="47" y="1"/>
                  </a:lnTo>
                  <a:lnTo>
                    <a:pt x="40" y="4"/>
                  </a:lnTo>
                  <a:lnTo>
                    <a:pt x="34" y="7"/>
                  </a:lnTo>
                  <a:lnTo>
                    <a:pt x="26" y="10"/>
                  </a:lnTo>
                  <a:lnTo>
                    <a:pt x="19" y="14"/>
                  </a:lnTo>
                  <a:lnTo>
                    <a:pt x="12" y="19"/>
                  </a:lnTo>
                  <a:lnTo>
                    <a:pt x="8" y="26"/>
                  </a:lnTo>
                  <a:lnTo>
                    <a:pt x="5" y="33"/>
                  </a:lnTo>
                  <a:lnTo>
                    <a:pt x="2" y="40"/>
                  </a:lnTo>
                  <a:lnTo>
                    <a:pt x="0" y="48"/>
                  </a:lnTo>
                  <a:lnTo>
                    <a:pt x="1" y="57"/>
                  </a:lnTo>
                  <a:lnTo>
                    <a:pt x="1" y="66"/>
                  </a:lnTo>
                  <a:lnTo>
                    <a:pt x="3" y="75"/>
                  </a:lnTo>
                  <a:lnTo>
                    <a:pt x="7" y="83"/>
                  </a:lnTo>
                  <a:lnTo>
                    <a:pt x="13" y="93"/>
                  </a:lnTo>
                  <a:lnTo>
                    <a:pt x="19" y="100"/>
                  </a:lnTo>
                  <a:lnTo>
                    <a:pt x="28" y="108"/>
                  </a:lnTo>
                  <a:lnTo>
                    <a:pt x="37" y="115"/>
                  </a:lnTo>
                  <a:lnTo>
                    <a:pt x="50" y="122"/>
                  </a:lnTo>
                  <a:lnTo>
                    <a:pt x="62" y="125"/>
                  </a:lnTo>
                  <a:lnTo>
                    <a:pt x="73" y="130"/>
                  </a:lnTo>
                  <a:lnTo>
                    <a:pt x="84" y="132"/>
                  </a:lnTo>
                  <a:lnTo>
                    <a:pt x="96" y="136"/>
                  </a:lnTo>
                  <a:lnTo>
                    <a:pt x="105" y="137"/>
                  </a:lnTo>
                  <a:lnTo>
                    <a:pt x="114" y="139"/>
                  </a:lnTo>
                  <a:lnTo>
                    <a:pt x="123" y="139"/>
                  </a:lnTo>
                  <a:lnTo>
                    <a:pt x="132" y="140"/>
                  </a:lnTo>
                  <a:lnTo>
                    <a:pt x="138" y="139"/>
                  </a:lnTo>
                  <a:lnTo>
                    <a:pt x="145" y="138"/>
                  </a:lnTo>
                  <a:lnTo>
                    <a:pt x="151" y="137"/>
                  </a:lnTo>
                  <a:lnTo>
                    <a:pt x="156" y="136"/>
                  </a:lnTo>
                  <a:lnTo>
                    <a:pt x="165" y="133"/>
                  </a:lnTo>
                  <a:lnTo>
                    <a:pt x="171" y="132"/>
                  </a:lnTo>
                  <a:lnTo>
                    <a:pt x="168" y="126"/>
                  </a:lnTo>
                  <a:lnTo>
                    <a:pt x="166" y="126"/>
                  </a:lnTo>
                  <a:lnTo>
                    <a:pt x="160" y="128"/>
                  </a:lnTo>
                  <a:lnTo>
                    <a:pt x="152" y="129"/>
                  </a:lnTo>
                  <a:lnTo>
                    <a:pt x="142" y="131"/>
                  </a:lnTo>
                  <a:lnTo>
                    <a:pt x="130" y="131"/>
                  </a:lnTo>
                  <a:lnTo>
                    <a:pt x="118" y="132"/>
                  </a:lnTo>
                  <a:lnTo>
                    <a:pt x="111" y="131"/>
                  </a:lnTo>
                  <a:lnTo>
                    <a:pt x="104" y="131"/>
                  </a:lnTo>
                  <a:lnTo>
                    <a:pt x="98" y="130"/>
                  </a:lnTo>
                  <a:lnTo>
                    <a:pt x="93" y="129"/>
                  </a:lnTo>
                  <a:lnTo>
                    <a:pt x="86" y="126"/>
                  </a:lnTo>
                  <a:lnTo>
                    <a:pt x="79" y="124"/>
                  </a:lnTo>
                  <a:lnTo>
                    <a:pt x="71" y="121"/>
                  </a:lnTo>
                  <a:lnTo>
                    <a:pt x="64" y="118"/>
                  </a:lnTo>
                  <a:lnTo>
                    <a:pt x="56" y="114"/>
                  </a:lnTo>
                  <a:lnTo>
                    <a:pt x="49" y="110"/>
                  </a:lnTo>
                  <a:lnTo>
                    <a:pt x="42" y="105"/>
                  </a:lnTo>
                  <a:lnTo>
                    <a:pt x="36" y="101"/>
                  </a:lnTo>
                  <a:lnTo>
                    <a:pt x="29" y="94"/>
                  </a:lnTo>
                  <a:lnTo>
                    <a:pt x="23" y="88"/>
                  </a:lnTo>
                  <a:lnTo>
                    <a:pt x="17" y="81"/>
                  </a:lnTo>
                  <a:lnTo>
                    <a:pt x="14" y="74"/>
                  </a:lnTo>
                  <a:lnTo>
                    <a:pt x="10" y="66"/>
                  </a:lnTo>
                  <a:lnTo>
                    <a:pt x="9" y="57"/>
                  </a:lnTo>
                  <a:lnTo>
                    <a:pt x="9" y="47"/>
                  </a:lnTo>
                  <a:lnTo>
                    <a:pt x="12" y="38"/>
                  </a:lnTo>
                  <a:lnTo>
                    <a:pt x="13" y="33"/>
                  </a:lnTo>
                  <a:lnTo>
                    <a:pt x="19" y="26"/>
                  </a:lnTo>
                  <a:lnTo>
                    <a:pt x="24" y="21"/>
                  </a:lnTo>
                  <a:lnTo>
                    <a:pt x="33" y="17"/>
                  </a:lnTo>
                  <a:lnTo>
                    <a:pt x="37" y="14"/>
                  </a:lnTo>
                  <a:lnTo>
                    <a:pt x="44" y="13"/>
                  </a:lnTo>
                  <a:lnTo>
                    <a:pt x="50" y="12"/>
                  </a:lnTo>
                  <a:lnTo>
                    <a:pt x="59" y="12"/>
                  </a:lnTo>
                  <a:lnTo>
                    <a:pt x="63" y="12"/>
                  </a:lnTo>
                  <a:lnTo>
                    <a:pt x="68" y="13"/>
                  </a:lnTo>
                  <a:lnTo>
                    <a:pt x="75" y="18"/>
                  </a:lnTo>
                  <a:lnTo>
                    <a:pt x="82" y="24"/>
                  </a:lnTo>
                  <a:lnTo>
                    <a:pt x="90" y="32"/>
                  </a:lnTo>
                  <a:lnTo>
                    <a:pt x="93" y="36"/>
                  </a:lnTo>
                  <a:lnTo>
                    <a:pt x="97" y="43"/>
                  </a:lnTo>
                  <a:lnTo>
                    <a:pt x="100" y="50"/>
                  </a:lnTo>
                  <a:lnTo>
                    <a:pt x="105" y="60"/>
                  </a:lnTo>
                  <a:lnTo>
                    <a:pt x="109" y="67"/>
                  </a:lnTo>
                  <a:lnTo>
                    <a:pt x="113" y="74"/>
                  </a:lnTo>
                  <a:lnTo>
                    <a:pt x="117" y="80"/>
                  </a:lnTo>
                  <a:lnTo>
                    <a:pt x="123" y="86"/>
                  </a:lnTo>
                  <a:lnTo>
                    <a:pt x="132" y="94"/>
                  </a:lnTo>
                  <a:lnTo>
                    <a:pt x="142" y="102"/>
                  </a:lnTo>
                  <a:lnTo>
                    <a:pt x="149" y="105"/>
                  </a:lnTo>
                  <a:lnTo>
                    <a:pt x="156" y="110"/>
                  </a:lnTo>
                  <a:lnTo>
                    <a:pt x="161" y="111"/>
                  </a:lnTo>
                  <a:lnTo>
                    <a:pt x="163" y="112"/>
                  </a:lnTo>
                  <a:lnTo>
                    <a:pt x="163" y="105"/>
                  </a:lnTo>
                  <a:lnTo>
                    <a:pt x="163" y="105"/>
                  </a:lnTo>
                  <a:close/>
                </a:path>
              </a:pathLst>
            </a:custGeom>
            <a:solidFill>
              <a:srgbClr val="000000"/>
            </a:solidFill>
            <a:ln w="9525">
              <a:noFill/>
              <a:round/>
            </a:ln>
          </p:spPr>
          <p:txBody>
            <a:bodyPr/>
            <a:lstStyle/>
            <a:p>
              <a:endParaRPr lang="en-US"/>
            </a:p>
          </p:txBody>
        </p:sp>
        <p:sp>
          <p:nvSpPr>
            <p:cNvPr id="356582" name="Freeform 230"/>
            <p:cNvSpPr/>
            <p:nvPr/>
          </p:nvSpPr>
          <p:spPr bwMode="auto">
            <a:xfrm>
              <a:off x="5396" y="3759"/>
              <a:ext cx="6" cy="14"/>
            </a:xfrm>
            <a:custGeom>
              <a:avLst/>
              <a:gdLst/>
              <a:ahLst/>
              <a:cxnLst>
                <a:cxn ang="0">
                  <a:pos x="4" y="0"/>
                </a:cxn>
                <a:cxn ang="0">
                  <a:pos x="12" y="29"/>
                </a:cxn>
                <a:cxn ang="0">
                  <a:pos x="7" y="29"/>
                </a:cxn>
                <a:cxn ang="0">
                  <a:pos x="0" y="5"/>
                </a:cxn>
                <a:cxn ang="0">
                  <a:pos x="4" y="0"/>
                </a:cxn>
                <a:cxn ang="0">
                  <a:pos x="4" y="0"/>
                </a:cxn>
              </a:cxnLst>
              <a:rect l="0" t="0" r="r" b="b"/>
              <a:pathLst>
                <a:path w="12" h="29">
                  <a:moveTo>
                    <a:pt x="4" y="0"/>
                  </a:moveTo>
                  <a:lnTo>
                    <a:pt x="12" y="29"/>
                  </a:lnTo>
                  <a:lnTo>
                    <a:pt x="7" y="29"/>
                  </a:lnTo>
                  <a:lnTo>
                    <a:pt x="0" y="5"/>
                  </a:lnTo>
                  <a:lnTo>
                    <a:pt x="4" y="0"/>
                  </a:lnTo>
                  <a:lnTo>
                    <a:pt x="4" y="0"/>
                  </a:lnTo>
                  <a:close/>
                </a:path>
              </a:pathLst>
            </a:custGeom>
            <a:solidFill>
              <a:srgbClr val="1A1A1A"/>
            </a:solidFill>
            <a:ln w="9525">
              <a:noFill/>
              <a:round/>
            </a:ln>
          </p:spPr>
          <p:txBody>
            <a:bodyPr/>
            <a:lstStyle/>
            <a:p>
              <a:endParaRPr lang="en-US"/>
            </a:p>
          </p:txBody>
        </p:sp>
        <p:sp>
          <p:nvSpPr>
            <p:cNvPr id="356583" name="Freeform 231"/>
            <p:cNvSpPr/>
            <p:nvPr/>
          </p:nvSpPr>
          <p:spPr bwMode="auto">
            <a:xfrm>
              <a:off x="5397" y="3757"/>
              <a:ext cx="24" cy="20"/>
            </a:xfrm>
            <a:custGeom>
              <a:avLst/>
              <a:gdLst/>
              <a:ahLst/>
              <a:cxnLst>
                <a:cxn ang="0">
                  <a:pos x="0" y="11"/>
                </a:cxn>
                <a:cxn ang="0">
                  <a:pos x="21" y="0"/>
                </a:cxn>
                <a:cxn ang="0">
                  <a:pos x="22" y="0"/>
                </a:cxn>
                <a:cxn ang="0">
                  <a:pos x="27" y="2"/>
                </a:cxn>
                <a:cxn ang="0">
                  <a:pos x="32" y="4"/>
                </a:cxn>
                <a:cxn ang="0">
                  <a:pos x="35" y="7"/>
                </a:cxn>
                <a:cxn ang="0">
                  <a:pos x="38" y="10"/>
                </a:cxn>
                <a:cxn ang="0">
                  <a:pos x="43" y="21"/>
                </a:cxn>
                <a:cxn ang="0">
                  <a:pos x="48" y="31"/>
                </a:cxn>
                <a:cxn ang="0">
                  <a:pos x="48" y="38"/>
                </a:cxn>
                <a:cxn ang="0">
                  <a:pos x="43" y="35"/>
                </a:cxn>
                <a:cxn ang="0">
                  <a:pos x="39" y="29"/>
                </a:cxn>
                <a:cxn ang="0">
                  <a:pos x="34" y="23"/>
                </a:cxn>
                <a:cxn ang="0">
                  <a:pos x="33" y="21"/>
                </a:cxn>
                <a:cxn ang="0">
                  <a:pos x="31" y="23"/>
                </a:cxn>
                <a:cxn ang="0">
                  <a:pos x="24" y="28"/>
                </a:cxn>
                <a:cxn ang="0">
                  <a:pos x="17" y="25"/>
                </a:cxn>
                <a:cxn ang="0">
                  <a:pos x="7" y="23"/>
                </a:cxn>
                <a:cxn ang="0">
                  <a:pos x="5" y="21"/>
                </a:cxn>
                <a:cxn ang="0">
                  <a:pos x="17" y="21"/>
                </a:cxn>
                <a:cxn ang="0">
                  <a:pos x="24" y="21"/>
                </a:cxn>
                <a:cxn ang="0">
                  <a:pos x="28" y="21"/>
                </a:cxn>
                <a:cxn ang="0">
                  <a:pos x="35" y="14"/>
                </a:cxn>
                <a:cxn ang="0">
                  <a:pos x="24" y="7"/>
                </a:cxn>
                <a:cxn ang="0">
                  <a:pos x="5" y="16"/>
                </a:cxn>
                <a:cxn ang="0">
                  <a:pos x="0" y="11"/>
                </a:cxn>
                <a:cxn ang="0">
                  <a:pos x="0" y="11"/>
                </a:cxn>
              </a:cxnLst>
              <a:rect l="0" t="0" r="r" b="b"/>
              <a:pathLst>
                <a:path w="48" h="38">
                  <a:moveTo>
                    <a:pt x="0" y="11"/>
                  </a:moveTo>
                  <a:lnTo>
                    <a:pt x="21" y="0"/>
                  </a:lnTo>
                  <a:lnTo>
                    <a:pt x="22" y="0"/>
                  </a:lnTo>
                  <a:lnTo>
                    <a:pt x="27" y="2"/>
                  </a:lnTo>
                  <a:lnTo>
                    <a:pt x="32" y="4"/>
                  </a:lnTo>
                  <a:lnTo>
                    <a:pt x="35" y="7"/>
                  </a:lnTo>
                  <a:lnTo>
                    <a:pt x="38" y="10"/>
                  </a:lnTo>
                  <a:lnTo>
                    <a:pt x="43" y="21"/>
                  </a:lnTo>
                  <a:lnTo>
                    <a:pt x="48" y="31"/>
                  </a:lnTo>
                  <a:lnTo>
                    <a:pt x="48" y="38"/>
                  </a:lnTo>
                  <a:lnTo>
                    <a:pt x="43" y="35"/>
                  </a:lnTo>
                  <a:lnTo>
                    <a:pt x="39" y="29"/>
                  </a:lnTo>
                  <a:lnTo>
                    <a:pt x="34" y="23"/>
                  </a:lnTo>
                  <a:lnTo>
                    <a:pt x="33" y="21"/>
                  </a:lnTo>
                  <a:lnTo>
                    <a:pt x="31" y="23"/>
                  </a:lnTo>
                  <a:lnTo>
                    <a:pt x="24" y="28"/>
                  </a:lnTo>
                  <a:lnTo>
                    <a:pt x="17" y="25"/>
                  </a:lnTo>
                  <a:lnTo>
                    <a:pt x="7" y="23"/>
                  </a:lnTo>
                  <a:lnTo>
                    <a:pt x="5" y="21"/>
                  </a:lnTo>
                  <a:lnTo>
                    <a:pt x="17" y="21"/>
                  </a:lnTo>
                  <a:lnTo>
                    <a:pt x="24" y="21"/>
                  </a:lnTo>
                  <a:lnTo>
                    <a:pt x="28" y="21"/>
                  </a:lnTo>
                  <a:lnTo>
                    <a:pt x="35" y="14"/>
                  </a:lnTo>
                  <a:lnTo>
                    <a:pt x="24" y="7"/>
                  </a:lnTo>
                  <a:lnTo>
                    <a:pt x="5" y="16"/>
                  </a:lnTo>
                  <a:lnTo>
                    <a:pt x="0" y="11"/>
                  </a:lnTo>
                  <a:lnTo>
                    <a:pt x="0" y="11"/>
                  </a:lnTo>
                  <a:close/>
                </a:path>
              </a:pathLst>
            </a:custGeom>
            <a:solidFill>
              <a:srgbClr val="1A1A1A"/>
            </a:solidFill>
            <a:ln w="9525">
              <a:noFill/>
              <a:round/>
            </a:ln>
          </p:spPr>
          <p:txBody>
            <a:bodyPr/>
            <a:lstStyle/>
            <a:p>
              <a:endParaRPr lang="en-US"/>
            </a:p>
          </p:txBody>
        </p:sp>
        <p:sp>
          <p:nvSpPr>
            <p:cNvPr id="356584" name="Freeform 232"/>
            <p:cNvSpPr/>
            <p:nvPr/>
          </p:nvSpPr>
          <p:spPr bwMode="auto">
            <a:xfrm>
              <a:off x="5297" y="3861"/>
              <a:ext cx="25" cy="6"/>
            </a:xfrm>
            <a:custGeom>
              <a:avLst/>
              <a:gdLst/>
              <a:ahLst/>
              <a:cxnLst>
                <a:cxn ang="0">
                  <a:pos x="1" y="0"/>
                </a:cxn>
                <a:cxn ang="0">
                  <a:pos x="0" y="3"/>
                </a:cxn>
                <a:cxn ang="0">
                  <a:pos x="0" y="10"/>
                </a:cxn>
                <a:cxn ang="0">
                  <a:pos x="0" y="12"/>
                </a:cxn>
                <a:cxn ang="0">
                  <a:pos x="4" y="12"/>
                </a:cxn>
                <a:cxn ang="0">
                  <a:pos x="6" y="12"/>
                </a:cxn>
                <a:cxn ang="0">
                  <a:pos x="13" y="12"/>
                </a:cxn>
                <a:cxn ang="0">
                  <a:pos x="20" y="12"/>
                </a:cxn>
                <a:cxn ang="0">
                  <a:pos x="29" y="12"/>
                </a:cxn>
                <a:cxn ang="0">
                  <a:pos x="36" y="12"/>
                </a:cxn>
                <a:cxn ang="0">
                  <a:pos x="45" y="12"/>
                </a:cxn>
                <a:cxn ang="0">
                  <a:pos x="49" y="12"/>
                </a:cxn>
                <a:cxn ang="0">
                  <a:pos x="52" y="12"/>
                </a:cxn>
                <a:cxn ang="0">
                  <a:pos x="47" y="12"/>
                </a:cxn>
                <a:cxn ang="0">
                  <a:pos x="41" y="12"/>
                </a:cxn>
                <a:cxn ang="0">
                  <a:pos x="35" y="10"/>
                </a:cxn>
                <a:cxn ang="0">
                  <a:pos x="33" y="7"/>
                </a:cxn>
                <a:cxn ang="0">
                  <a:pos x="1" y="0"/>
                </a:cxn>
                <a:cxn ang="0">
                  <a:pos x="1" y="0"/>
                </a:cxn>
              </a:cxnLst>
              <a:rect l="0" t="0" r="r" b="b"/>
              <a:pathLst>
                <a:path w="52" h="12">
                  <a:moveTo>
                    <a:pt x="1" y="0"/>
                  </a:moveTo>
                  <a:lnTo>
                    <a:pt x="0" y="3"/>
                  </a:lnTo>
                  <a:lnTo>
                    <a:pt x="0" y="10"/>
                  </a:lnTo>
                  <a:lnTo>
                    <a:pt x="0" y="12"/>
                  </a:lnTo>
                  <a:lnTo>
                    <a:pt x="4" y="12"/>
                  </a:lnTo>
                  <a:lnTo>
                    <a:pt x="6" y="12"/>
                  </a:lnTo>
                  <a:lnTo>
                    <a:pt x="13" y="12"/>
                  </a:lnTo>
                  <a:lnTo>
                    <a:pt x="20" y="12"/>
                  </a:lnTo>
                  <a:lnTo>
                    <a:pt x="29" y="12"/>
                  </a:lnTo>
                  <a:lnTo>
                    <a:pt x="36" y="12"/>
                  </a:lnTo>
                  <a:lnTo>
                    <a:pt x="45" y="12"/>
                  </a:lnTo>
                  <a:lnTo>
                    <a:pt x="49" y="12"/>
                  </a:lnTo>
                  <a:lnTo>
                    <a:pt x="52" y="12"/>
                  </a:lnTo>
                  <a:lnTo>
                    <a:pt x="47" y="12"/>
                  </a:lnTo>
                  <a:lnTo>
                    <a:pt x="41" y="12"/>
                  </a:lnTo>
                  <a:lnTo>
                    <a:pt x="35" y="10"/>
                  </a:lnTo>
                  <a:lnTo>
                    <a:pt x="33" y="7"/>
                  </a:lnTo>
                  <a:lnTo>
                    <a:pt x="1" y="0"/>
                  </a:lnTo>
                  <a:lnTo>
                    <a:pt x="1" y="0"/>
                  </a:lnTo>
                  <a:close/>
                </a:path>
              </a:pathLst>
            </a:custGeom>
            <a:solidFill>
              <a:srgbClr val="1A1A1A"/>
            </a:solidFill>
            <a:ln w="9525">
              <a:noFill/>
              <a:round/>
            </a:ln>
          </p:spPr>
          <p:txBody>
            <a:bodyPr/>
            <a:lstStyle/>
            <a:p>
              <a:endParaRPr lang="en-US"/>
            </a:p>
          </p:txBody>
        </p:sp>
        <p:sp>
          <p:nvSpPr>
            <p:cNvPr id="356585" name="Freeform 233"/>
            <p:cNvSpPr/>
            <p:nvPr/>
          </p:nvSpPr>
          <p:spPr bwMode="auto">
            <a:xfrm>
              <a:off x="5326" y="3859"/>
              <a:ext cx="24" cy="8"/>
            </a:xfrm>
            <a:custGeom>
              <a:avLst/>
              <a:gdLst/>
              <a:ahLst/>
              <a:cxnLst>
                <a:cxn ang="0">
                  <a:pos x="2" y="13"/>
                </a:cxn>
                <a:cxn ang="0">
                  <a:pos x="7" y="14"/>
                </a:cxn>
                <a:cxn ang="0">
                  <a:pos x="12" y="15"/>
                </a:cxn>
                <a:cxn ang="0">
                  <a:pos x="19" y="15"/>
                </a:cxn>
                <a:cxn ang="0">
                  <a:pos x="25" y="15"/>
                </a:cxn>
                <a:cxn ang="0">
                  <a:pos x="31" y="15"/>
                </a:cxn>
                <a:cxn ang="0">
                  <a:pos x="37" y="15"/>
                </a:cxn>
                <a:cxn ang="0">
                  <a:pos x="40" y="15"/>
                </a:cxn>
                <a:cxn ang="0">
                  <a:pos x="46" y="15"/>
                </a:cxn>
                <a:cxn ang="0">
                  <a:pos x="47" y="15"/>
                </a:cxn>
                <a:cxn ang="0">
                  <a:pos x="44" y="15"/>
                </a:cxn>
                <a:cxn ang="0">
                  <a:pos x="38" y="12"/>
                </a:cxn>
                <a:cxn ang="0">
                  <a:pos x="31" y="7"/>
                </a:cxn>
                <a:cxn ang="0">
                  <a:pos x="29" y="6"/>
                </a:cxn>
                <a:cxn ang="0">
                  <a:pos x="0" y="0"/>
                </a:cxn>
                <a:cxn ang="0">
                  <a:pos x="2" y="13"/>
                </a:cxn>
                <a:cxn ang="0">
                  <a:pos x="2" y="13"/>
                </a:cxn>
              </a:cxnLst>
              <a:rect l="0" t="0" r="r" b="b"/>
              <a:pathLst>
                <a:path w="47" h="15">
                  <a:moveTo>
                    <a:pt x="2" y="13"/>
                  </a:moveTo>
                  <a:lnTo>
                    <a:pt x="7" y="14"/>
                  </a:lnTo>
                  <a:lnTo>
                    <a:pt x="12" y="15"/>
                  </a:lnTo>
                  <a:lnTo>
                    <a:pt x="19" y="15"/>
                  </a:lnTo>
                  <a:lnTo>
                    <a:pt x="25" y="15"/>
                  </a:lnTo>
                  <a:lnTo>
                    <a:pt x="31" y="15"/>
                  </a:lnTo>
                  <a:lnTo>
                    <a:pt x="37" y="15"/>
                  </a:lnTo>
                  <a:lnTo>
                    <a:pt x="40" y="15"/>
                  </a:lnTo>
                  <a:lnTo>
                    <a:pt x="46" y="15"/>
                  </a:lnTo>
                  <a:lnTo>
                    <a:pt x="47" y="15"/>
                  </a:lnTo>
                  <a:lnTo>
                    <a:pt x="44" y="15"/>
                  </a:lnTo>
                  <a:lnTo>
                    <a:pt x="38" y="12"/>
                  </a:lnTo>
                  <a:lnTo>
                    <a:pt x="31" y="7"/>
                  </a:lnTo>
                  <a:lnTo>
                    <a:pt x="29" y="6"/>
                  </a:lnTo>
                  <a:lnTo>
                    <a:pt x="0" y="0"/>
                  </a:lnTo>
                  <a:lnTo>
                    <a:pt x="2" y="13"/>
                  </a:lnTo>
                  <a:lnTo>
                    <a:pt x="2" y="13"/>
                  </a:lnTo>
                  <a:close/>
                </a:path>
              </a:pathLst>
            </a:custGeom>
            <a:solidFill>
              <a:srgbClr val="1A1A1A"/>
            </a:solidFill>
            <a:ln w="9525">
              <a:noFill/>
              <a:round/>
            </a:ln>
          </p:spPr>
          <p:txBody>
            <a:bodyPr/>
            <a:lstStyle/>
            <a:p>
              <a:endParaRPr lang="en-US"/>
            </a:p>
          </p:txBody>
        </p:sp>
        <p:sp>
          <p:nvSpPr>
            <p:cNvPr id="356586" name="Freeform 234"/>
            <p:cNvSpPr/>
            <p:nvPr/>
          </p:nvSpPr>
          <p:spPr bwMode="auto">
            <a:xfrm>
              <a:off x="5350" y="3709"/>
              <a:ext cx="4" cy="5"/>
            </a:xfrm>
            <a:custGeom>
              <a:avLst/>
              <a:gdLst/>
              <a:ahLst/>
              <a:cxnLst>
                <a:cxn ang="0">
                  <a:pos x="9" y="9"/>
                </a:cxn>
                <a:cxn ang="0">
                  <a:pos x="4" y="9"/>
                </a:cxn>
                <a:cxn ang="0">
                  <a:pos x="0" y="9"/>
                </a:cxn>
                <a:cxn ang="0">
                  <a:pos x="0" y="0"/>
                </a:cxn>
                <a:cxn ang="0">
                  <a:pos x="4" y="0"/>
                </a:cxn>
                <a:cxn ang="0">
                  <a:pos x="6" y="0"/>
                </a:cxn>
                <a:cxn ang="0">
                  <a:pos x="9" y="9"/>
                </a:cxn>
                <a:cxn ang="0">
                  <a:pos x="9" y="9"/>
                </a:cxn>
              </a:cxnLst>
              <a:rect l="0" t="0" r="r" b="b"/>
              <a:pathLst>
                <a:path w="9" h="9">
                  <a:moveTo>
                    <a:pt x="9" y="9"/>
                  </a:moveTo>
                  <a:lnTo>
                    <a:pt x="4" y="9"/>
                  </a:lnTo>
                  <a:lnTo>
                    <a:pt x="0" y="9"/>
                  </a:lnTo>
                  <a:lnTo>
                    <a:pt x="0" y="0"/>
                  </a:lnTo>
                  <a:lnTo>
                    <a:pt x="4" y="0"/>
                  </a:lnTo>
                  <a:lnTo>
                    <a:pt x="6" y="0"/>
                  </a:lnTo>
                  <a:lnTo>
                    <a:pt x="9" y="9"/>
                  </a:lnTo>
                  <a:lnTo>
                    <a:pt x="9" y="9"/>
                  </a:lnTo>
                  <a:close/>
                </a:path>
              </a:pathLst>
            </a:custGeom>
            <a:solidFill>
              <a:srgbClr val="000000"/>
            </a:solidFill>
            <a:ln w="9525">
              <a:noFill/>
              <a:round/>
            </a:ln>
          </p:spPr>
          <p:txBody>
            <a:bodyPr/>
            <a:lstStyle/>
            <a:p>
              <a:endParaRPr lang="en-US"/>
            </a:p>
          </p:txBody>
        </p:sp>
        <p:sp>
          <p:nvSpPr>
            <p:cNvPr id="356587" name="Freeform 235"/>
            <p:cNvSpPr/>
            <p:nvPr/>
          </p:nvSpPr>
          <p:spPr bwMode="auto">
            <a:xfrm>
              <a:off x="5322" y="3657"/>
              <a:ext cx="58" cy="57"/>
            </a:xfrm>
            <a:custGeom>
              <a:avLst/>
              <a:gdLst/>
              <a:ahLst/>
              <a:cxnLst>
                <a:cxn ang="0">
                  <a:pos x="73" y="112"/>
                </a:cxn>
                <a:cxn ang="0">
                  <a:pos x="90" y="105"/>
                </a:cxn>
                <a:cxn ang="0">
                  <a:pos x="104" y="92"/>
                </a:cxn>
                <a:cxn ang="0">
                  <a:pos x="114" y="76"/>
                </a:cxn>
                <a:cxn ang="0">
                  <a:pos x="117" y="54"/>
                </a:cxn>
                <a:cxn ang="0">
                  <a:pos x="111" y="31"/>
                </a:cxn>
                <a:cxn ang="0">
                  <a:pos x="97" y="14"/>
                </a:cxn>
                <a:cxn ang="0">
                  <a:pos x="79" y="3"/>
                </a:cxn>
                <a:cxn ang="0">
                  <a:pos x="56" y="0"/>
                </a:cxn>
                <a:cxn ang="0">
                  <a:pos x="34" y="4"/>
                </a:cxn>
                <a:cxn ang="0">
                  <a:pos x="16" y="17"/>
                </a:cxn>
                <a:cxn ang="0">
                  <a:pos x="4" y="37"/>
                </a:cxn>
                <a:cxn ang="0">
                  <a:pos x="0" y="59"/>
                </a:cxn>
                <a:cxn ang="0">
                  <a:pos x="5" y="80"/>
                </a:cxn>
                <a:cxn ang="0">
                  <a:pos x="19" y="98"/>
                </a:cxn>
                <a:cxn ang="0">
                  <a:pos x="39" y="111"/>
                </a:cxn>
                <a:cxn ang="0">
                  <a:pos x="53" y="114"/>
                </a:cxn>
                <a:cxn ang="0">
                  <a:pos x="60" y="110"/>
                </a:cxn>
                <a:cxn ang="0">
                  <a:pos x="54" y="105"/>
                </a:cxn>
                <a:cxn ang="0">
                  <a:pos x="42" y="101"/>
                </a:cxn>
                <a:cxn ang="0">
                  <a:pos x="27" y="91"/>
                </a:cxn>
                <a:cxn ang="0">
                  <a:pos x="16" y="77"/>
                </a:cxn>
                <a:cxn ang="0">
                  <a:pos x="12" y="59"/>
                </a:cxn>
                <a:cxn ang="0">
                  <a:pos x="17" y="41"/>
                </a:cxn>
                <a:cxn ang="0">
                  <a:pos x="26" y="25"/>
                </a:cxn>
                <a:cxn ang="0">
                  <a:pos x="40" y="14"/>
                </a:cxn>
                <a:cxn ang="0">
                  <a:pos x="56" y="10"/>
                </a:cxn>
                <a:cxn ang="0">
                  <a:pos x="75" y="14"/>
                </a:cxn>
                <a:cxn ang="0">
                  <a:pos x="90" y="23"/>
                </a:cxn>
                <a:cxn ang="0">
                  <a:pos x="101" y="37"/>
                </a:cxn>
                <a:cxn ang="0">
                  <a:pos x="107" y="56"/>
                </a:cxn>
                <a:cxn ang="0">
                  <a:pos x="104" y="73"/>
                </a:cxn>
                <a:cxn ang="0">
                  <a:pos x="95" y="86"/>
                </a:cxn>
                <a:cxn ang="0">
                  <a:pos x="83" y="97"/>
                </a:cxn>
                <a:cxn ang="0">
                  <a:pos x="69" y="104"/>
                </a:cxn>
                <a:cxn ang="0">
                  <a:pos x="62" y="110"/>
                </a:cxn>
                <a:cxn ang="0">
                  <a:pos x="65" y="114"/>
                </a:cxn>
              </a:cxnLst>
              <a:rect l="0" t="0" r="r" b="b"/>
              <a:pathLst>
                <a:path w="117" h="114">
                  <a:moveTo>
                    <a:pt x="65" y="114"/>
                  </a:moveTo>
                  <a:lnTo>
                    <a:pt x="73" y="112"/>
                  </a:lnTo>
                  <a:lnTo>
                    <a:pt x="82" y="110"/>
                  </a:lnTo>
                  <a:lnTo>
                    <a:pt x="90" y="105"/>
                  </a:lnTo>
                  <a:lnTo>
                    <a:pt x="99" y="100"/>
                  </a:lnTo>
                  <a:lnTo>
                    <a:pt x="104" y="92"/>
                  </a:lnTo>
                  <a:lnTo>
                    <a:pt x="110" y="85"/>
                  </a:lnTo>
                  <a:lnTo>
                    <a:pt x="114" y="76"/>
                  </a:lnTo>
                  <a:lnTo>
                    <a:pt x="117" y="66"/>
                  </a:lnTo>
                  <a:lnTo>
                    <a:pt x="117" y="54"/>
                  </a:lnTo>
                  <a:lnTo>
                    <a:pt x="115" y="43"/>
                  </a:lnTo>
                  <a:lnTo>
                    <a:pt x="111" y="31"/>
                  </a:lnTo>
                  <a:lnTo>
                    <a:pt x="106" y="23"/>
                  </a:lnTo>
                  <a:lnTo>
                    <a:pt x="97" y="14"/>
                  </a:lnTo>
                  <a:lnTo>
                    <a:pt x="89" y="8"/>
                  </a:lnTo>
                  <a:lnTo>
                    <a:pt x="79" y="3"/>
                  </a:lnTo>
                  <a:lnTo>
                    <a:pt x="69" y="1"/>
                  </a:lnTo>
                  <a:lnTo>
                    <a:pt x="56" y="0"/>
                  </a:lnTo>
                  <a:lnTo>
                    <a:pt x="45" y="1"/>
                  </a:lnTo>
                  <a:lnTo>
                    <a:pt x="34" y="4"/>
                  </a:lnTo>
                  <a:lnTo>
                    <a:pt x="25" y="11"/>
                  </a:lnTo>
                  <a:lnTo>
                    <a:pt x="16" y="17"/>
                  </a:lnTo>
                  <a:lnTo>
                    <a:pt x="9" y="27"/>
                  </a:lnTo>
                  <a:lnTo>
                    <a:pt x="4" y="37"/>
                  </a:lnTo>
                  <a:lnTo>
                    <a:pt x="2" y="49"/>
                  </a:lnTo>
                  <a:lnTo>
                    <a:pt x="0" y="59"/>
                  </a:lnTo>
                  <a:lnTo>
                    <a:pt x="2" y="71"/>
                  </a:lnTo>
                  <a:lnTo>
                    <a:pt x="5" y="80"/>
                  </a:lnTo>
                  <a:lnTo>
                    <a:pt x="12" y="91"/>
                  </a:lnTo>
                  <a:lnTo>
                    <a:pt x="19" y="98"/>
                  </a:lnTo>
                  <a:lnTo>
                    <a:pt x="28" y="106"/>
                  </a:lnTo>
                  <a:lnTo>
                    <a:pt x="39" y="111"/>
                  </a:lnTo>
                  <a:lnTo>
                    <a:pt x="52" y="114"/>
                  </a:lnTo>
                  <a:lnTo>
                    <a:pt x="53" y="114"/>
                  </a:lnTo>
                  <a:lnTo>
                    <a:pt x="56" y="114"/>
                  </a:lnTo>
                  <a:lnTo>
                    <a:pt x="60" y="110"/>
                  </a:lnTo>
                  <a:lnTo>
                    <a:pt x="56" y="105"/>
                  </a:lnTo>
                  <a:lnTo>
                    <a:pt x="54" y="105"/>
                  </a:lnTo>
                  <a:lnTo>
                    <a:pt x="52" y="105"/>
                  </a:lnTo>
                  <a:lnTo>
                    <a:pt x="42" y="101"/>
                  </a:lnTo>
                  <a:lnTo>
                    <a:pt x="34" y="97"/>
                  </a:lnTo>
                  <a:lnTo>
                    <a:pt x="27" y="91"/>
                  </a:lnTo>
                  <a:lnTo>
                    <a:pt x="21" y="85"/>
                  </a:lnTo>
                  <a:lnTo>
                    <a:pt x="16" y="77"/>
                  </a:lnTo>
                  <a:lnTo>
                    <a:pt x="13" y="69"/>
                  </a:lnTo>
                  <a:lnTo>
                    <a:pt x="12" y="59"/>
                  </a:lnTo>
                  <a:lnTo>
                    <a:pt x="14" y="51"/>
                  </a:lnTo>
                  <a:lnTo>
                    <a:pt x="17" y="41"/>
                  </a:lnTo>
                  <a:lnTo>
                    <a:pt x="20" y="33"/>
                  </a:lnTo>
                  <a:lnTo>
                    <a:pt x="26" y="25"/>
                  </a:lnTo>
                  <a:lnTo>
                    <a:pt x="33" y="20"/>
                  </a:lnTo>
                  <a:lnTo>
                    <a:pt x="40" y="14"/>
                  </a:lnTo>
                  <a:lnTo>
                    <a:pt x="48" y="11"/>
                  </a:lnTo>
                  <a:lnTo>
                    <a:pt x="56" y="10"/>
                  </a:lnTo>
                  <a:lnTo>
                    <a:pt x="67" y="11"/>
                  </a:lnTo>
                  <a:lnTo>
                    <a:pt x="75" y="14"/>
                  </a:lnTo>
                  <a:lnTo>
                    <a:pt x="83" y="17"/>
                  </a:lnTo>
                  <a:lnTo>
                    <a:pt x="90" y="23"/>
                  </a:lnTo>
                  <a:lnTo>
                    <a:pt x="97" y="30"/>
                  </a:lnTo>
                  <a:lnTo>
                    <a:pt x="101" y="37"/>
                  </a:lnTo>
                  <a:lnTo>
                    <a:pt x="106" y="47"/>
                  </a:lnTo>
                  <a:lnTo>
                    <a:pt x="107" y="56"/>
                  </a:lnTo>
                  <a:lnTo>
                    <a:pt x="108" y="66"/>
                  </a:lnTo>
                  <a:lnTo>
                    <a:pt x="104" y="73"/>
                  </a:lnTo>
                  <a:lnTo>
                    <a:pt x="101" y="80"/>
                  </a:lnTo>
                  <a:lnTo>
                    <a:pt x="95" y="86"/>
                  </a:lnTo>
                  <a:lnTo>
                    <a:pt x="90" y="93"/>
                  </a:lnTo>
                  <a:lnTo>
                    <a:pt x="83" y="97"/>
                  </a:lnTo>
                  <a:lnTo>
                    <a:pt x="76" y="101"/>
                  </a:lnTo>
                  <a:lnTo>
                    <a:pt x="69" y="104"/>
                  </a:lnTo>
                  <a:lnTo>
                    <a:pt x="62" y="105"/>
                  </a:lnTo>
                  <a:lnTo>
                    <a:pt x="62" y="110"/>
                  </a:lnTo>
                  <a:lnTo>
                    <a:pt x="65" y="114"/>
                  </a:lnTo>
                  <a:lnTo>
                    <a:pt x="65" y="114"/>
                  </a:lnTo>
                  <a:close/>
                </a:path>
              </a:pathLst>
            </a:custGeom>
            <a:solidFill>
              <a:srgbClr val="000000"/>
            </a:solidFill>
            <a:ln w="9525">
              <a:noFill/>
              <a:round/>
            </a:ln>
          </p:spPr>
          <p:txBody>
            <a:bodyPr/>
            <a:lstStyle/>
            <a:p>
              <a:endParaRPr lang="en-US"/>
            </a:p>
          </p:txBody>
        </p:sp>
        <p:sp>
          <p:nvSpPr>
            <p:cNvPr id="356588" name="Freeform 236"/>
            <p:cNvSpPr/>
            <p:nvPr/>
          </p:nvSpPr>
          <p:spPr bwMode="auto">
            <a:xfrm>
              <a:off x="5447" y="3802"/>
              <a:ext cx="11" cy="21"/>
            </a:xfrm>
            <a:custGeom>
              <a:avLst/>
              <a:gdLst/>
              <a:ahLst/>
              <a:cxnLst>
                <a:cxn ang="0">
                  <a:pos x="21" y="3"/>
                </a:cxn>
                <a:cxn ang="0">
                  <a:pos x="9" y="44"/>
                </a:cxn>
                <a:cxn ang="0">
                  <a:pos x="0" y="19"/>
                </a:cxn>
                <a:cxn ang="0">
                  <a:pos x="14" y="0"/>
                </a:cxn>
                <a:cxn ang="0">
                  <a:pos x="21" y="3"/>
                </a:cxn>
                <a:cxn ang="0">
                  <a:pos x="21" y="3"/>
                </a:cxn>
              </a:cxnLst>
              <a:rect l="0" t="0" r="r" b="b"/>
              <a:pathLst>
                <a:path w="21" h="44">
                  <a:moveTo>
                    <a:pt x="21" y="3"/>
                  </a:moveTo>
                  <a:lnTo>
                    <a:pt x="9" y="44"/>
                  </a:lnTo>
                  <a:lnTo>
                    <a:pt x="0" y="19"/>
                  </a:lnTo>
                  <a:lnTo>
                    <a:pt x="14" y="0"/>
                  </a:lnTo>
                  <a:lnTo>
                    <a:pt x="21" y="3"/>
                  </a:lnTo>
                  <a:lnTo>
                    <a:pt x="21" y="3"/>
                  </a:lnTo>
                  <a:close/>
                </a:path>
              </a:pathLst>
            </a:custGeom>
            <a:solidFill>
              <a:srgbClr val="D90000"/>
            </a:solidFill>
            <a:ln w="9525">
              <a:noFill/>
              <a:round/>
            </a:ln>
          </p:spPr>
          <p:txBody>
            <a:bodyPr/>
            <a:lstStyle/>
            <a:p>
              <a:endParaRPr lang="en-US"/>
            </a:p>
          </p:txBody>
        </p:sp>
        <p:sp>
          <p:nvSpPr>
            <p:cNvPr id="356589" name="Freeform 237"/>
            <p:cNvSpPr/>
            <p:nvPr/>
          </p:nvSpPr>
          <p:spPr bwMode="auto">
            <a:xfrm>
              <a:off x="5436" y="3808"/>
              <a:ext cx="23" cy="59"/>
            </a:xfrm>
            <a:custGeom>
              <a:avLst/>
              <a:gdLst/>
              <a:ahLst/>
              <a:cxnLst>
                <a:cxn ang="0">
                  <a:pos x="27" y="0"/>
                </a:cxn>
                <a:cxn ang="0">
                  <a:pos x="32" y="43"/>
                </a:cxn>
                <a:cxn ang="0">
                  <a:pos x="39" y="101"/>
                </a:cxn>
                <a:cxn ang="0">
                  <a:pos x="46" y="118"/>
                </a:cxn>
                <a:cxn ang="0">
                  <a:pos x="6" y="116"/>
                </a:cxn>
                <a:cxn ang="0">
                  <a:pos x="0" y="50"/>
                </a:cxn>
                <a:cxn ang="0">
                  <a:pos x="27" y="0"/>
                </a:cxn>
                <a:cxn ang="0">
                  <a:pos x="27" y="0"/>
                </a:cxn>
              </a:cxnLst>
              <a:rect l="0" t="0" r="r" b="b"/>
              <a:pathLst>
                <a:path w="46" h="118">
                  <a:moveTo>
                    <a:pt x="27" y="0"/>
                  </a:moveTo>
                  <a:lnTo>
                    <a:pt x="32" y="43"/>
                  </a:lnTo>
                  <a:lnTo>
                    <a:pt x="39" y="101"/>
                  </a:lnTo>
                  <a:lnTo>
                    <a:pt x="46" y="118"/>
                  </a:lnTo>
                  <a:lnTo>
                    <a:pt x="6" y="116"/>
                  </a:lnTo>
                  <a:lnTo>
                    <a:pt x="0" y="50"/>
                  </a:lnTo>
                  <a:lnTo>
                    <a:pt x="27" y="0"/>
                  </a:lnTo>
                  <a:lnTo>
                    <a:pt x="27" y="0"/>
                  </a:lnTo>
                  <a:close/>
                </a:path>
              </a:pathLst>
            </a:custGeom>
            <a:solidFill>
              <a:srgbClr val="F23A3A"/>
            </a:solidFill>
            <a:ln w="9525">
              <a:noFill/>
              <a:round/>
            </a:ln>
          </p:spPr>
          <p:txBody>
            <a:bodyPr/>
            <a:lstStyle/>
            <a:p>
              <a:endParaRPr lang="en-US"/>
            </a:p>
          </p:txBody>
        </p:sp>
        <p:sp>
          <p:nvSpPr>
            <p:cNvPr id="356590" name="Freeform 238"/>
            <p:cNvSpPr/>
            <p:nvPr/>
          </p:nvSpPr>
          <p:spPr bwMode="auto">
            <a:xfrm>
              <a:off x="5440" y="3841"/>
              <a:ext cx="18" cy="26"/>
            </a:xfrm>
            <a:custGeom>
              <a:avLst/>
              <a:gdLst/>
              <a:ahLst/>
              <a:cxnLst>
                <a:cxn ang="0">
                  <a:pos x="35" y="50"/>
                </a:cxn>
                <a:cxn ang="0">
                  <a:pos x="32" y="50"/>
                </a:cxn>
                <a:cxn ang="0">
                  <a:pos x="28" y="48"/>
                </a:cxn>
                <a:cxn ang="0">
                  <a:pos x="22" y="48"/>
                </a:cxn>
                <a:cxn ang="0">
                  <a:pos x="16" y="47"/>
                </a:cxn>
                <a:cxn ang="0">
                  <a:pos x="14" y="45"/>
                </a:cxn>
                <a:cxn ang="0">
                  <a:pos x="15" y="44"/>
                </a:cxn>
                <a:cxn ang="0">
                  <a:pos x="20" y="44"/>
                </a:cxn>
                <a:cxn ang="0">
                  <a:pos x="23" y="43"/>
                </a:cxn>
                <a:cxn ang="0">
                  <a:pos x="25" y="43"/>
                </a:cxn>
                <a:cxn ang="0">
                  <a:pos x="22" y="41"/>
                </a:cxn>
                <a:cxn ang="0">
                  <a:pos x="17" y="41"/>
                </a:cxn>
                <a:cxn ang="0">
                  <a:pos x="11" y="40"/>
                </a:cxn>
                <a:cxn ang="0">
                  <a:pos x="9" y="38"/>
                </a:cxn>
                <a:cxn ang="0">
                  <a:pos x="10" y="36"/>
                </a:cxn>
                <a:cxn ang="0">
                  <a:pos x="15" y="36"/>
                </a:cxn>
                <a:cxn ang="0">
                  <a:pos x="18" y="35"/>
                </a:cxn>
                <a:cxn ang="0">
                  <a:pos x="21" y="35"/>
                </a:cxn>
                <a:cxn ang="0">
                  <a:pos x="17" y="33"/>
                </a:cxn>
                <a:cxn ang="0">
                  <a:pos x="14" y="31"/>
                </a:cxn>
                <a:cxn ang="0">
                  <a:pos x="10" y="29"/>
                </a:cxn>
                <a:cxn ang="0">
                  <a:pos x="9" y="28"/>
                </a:cxn>
                <a:cxn ang="0">
                  <a:pos x="10" y="27"/>
                </a:cxn>
                <a:cxn ang="0">
                  <a:pos x="14" y="27"/>
                </a:cxn>
                <a:cxn ang="0">
                  <a:pos x="16" y="27"/>
                </a:cxn>
                <a:cxn ang="0">
                  <a:pos x="18" y="26"/>
                </a:cxn>
                <a:cxn ang="0">
                  <a:pos x="16" y="23"/>
                </a:cxn>
                <a:cxn ang="0">
                  <a:pos x="13" y="23"/>
                </a:cxn>
                <a:cxn ang="0">
                  <a:pos x="8" y="22"/>
                </a:cxn>
                <a:cxn ang="0">
                  <a:pos x="7" y="21"/>
                </a:cxn>
                <a:cxn ang="0">
                  <a:pos x="8" y="20"/>
                </a:cxn>
                <a:cxn ang="0">
                  <a:pos x="11" y="20"/>
                </a:cxn>
                <a:cxn ang="0">
                  <a:pos x="15" y="19"/>
                </a:cxn>
                <a:cxn ang="0">
                  <a:pos x="16" y="19"/>
                </a:cxn>
                <a:cxn ang="0">
                  <a:pos x="14" y="16"/>
                </a:cxn>
                <a:cxn ang="0">
                  <a:pos x="11" y="16"/>
                </a:cxn>
                <a:cxn ang="0">
                  <a:pos x="8" y="15"/>
                </a:cxn>
                <a:cxn ang="0">
                  <a:pos x="7" y="14"/>
                </a:cxn>
                <a:cxn ang="0">
                  <a:pos x="8" y="13"/>
                </a:cxn>
                <a:cxn ang="0">
                  <a:pos x="11" y="13"/>
                </a:cxn>
                <a:cxn ang="0">
                  <a:pos x="14" y="12"/>
                </a:cxn>
                <a:cxn ang="0">
                  <a:pos x="16" y="12"/>
                </a:cxn>
                <a:cxn ang="0">
                  <a:pos x="13" y="9"/>
                </a:cxn>
                <a:cxn ang="0">
                  <a:pos x="9" y="8"/>
                </a:cxn>
                <a:cxn ang="0">
                  <a:pos x="6" y="7"/>
                </a:cxn>
                <a:cxn ang="0">
                  <a:pos x="7" y="7"/>
                </a:cxn>
                <a:cxn ang="0">
                  <a:pos x="10" y="6"/>
                </a:cxn>
                <a:cxn ang="0">
                  <a:pos x="14" y="7"/>
                </a:cxn>
                <a:cxn ang="0">
                  <a:pos x="11" y="5"/>
                </a:cxn>
                <a:cxn ang="0">
                  <a:pos x="7" y="2"/>
                </a:cxn>
                <a:cxn ang="0">
                  <a:pos x="1" y="0"/>
                </a:cxn>
                <a:cxn ang="0">
                  <a:pos x="0" y="0"/>
                </a:cxn>
                <a:cxn ang="0">
                  <a:pos x="7" y="50"/>
                </a:cxn>
                <a:cxn ang="0">
                  <a:pos x="35" y="50"/>
                </a:cxn>
                <a:cxn ang="0">
                  <a:pos x="35" y="50"/>
                </a:cxn>
              </a:cxnLst>
              <a:rect l="0" t="0" r="r" b="b"/>
              <a:pathLst>
                <a:path w="35" h="50">
                  <a:moveTo>
                    <a:pt x="35" y="50"/>
                  </a:moveTo>
                  <a:lnTo>
                    <a:pt x="32" y="50"/>
                  </a:lnTo>
                  <a:lnTo>
                    <a:pt x="28" y="48"/>
                  </a:lnTo>
                  <a:lnTo>
                    <a:pt x="22" y="48"/>
                  </a:lnTo>
                  <a:lnTo>
                    <a:pt x="16" y="47"/>
                  </a:lnTo>
                  <a:lnTo>
                    <a:pt x="14" y="45"/>
                  </a:lnTo>
                  <a:lnTo>
                    <a:pt x="15" y="44"/>
                  </a:lnTo>
                  <a:lnTo>
                    <a:pt x="20" y="44"/>
                  </a:lnTo>
                  <a:lnTo>
                    <a:pt x="23" y="43"/>
                  </a:lnTo>
                  <a:lnTo>
                    <a:pt x="25" y="43"/>
                  </a:lnTo>
                  <a:lnTo>
                    <a:pt x="22" y="41"/>
                  </a:lnTo>
                  <a:lnTo>
                    <a:pt x="17" y="41"/>
                  </a:lnTo>
                  <a:lnTo>
                    <a:pt x="11" y="40"/>
                  </a:lnTo>
                  <a:lnTo>
                    <a:pt x="9" y="38"/>
                  </a:lnTo>
                  <a:lnTo>
                    <a:pt x="10" y="36"/>
                  </a:lnTo>
                  <a:lnTo>
                    <a:pt x="15" y="36"/>
                  </a:lnTo>
                  <a:lnTo>
                    <a:pt x="18" y="35"/>
                  </a:lnTo>
                  <a:lnTo>
                    <a:pt x="21" y="35"/>
                  </a:lnTo>
                  <a:lnTo>
                    <a:pt x="17" y="33"/>
                  </a:lnTo>
                  <a:lnTo>
                    <a:pt x="14" y="31"/>
                  </a:lnTo>
                  <a:lnTo>
                    <a:pt x="10" y="29"/>
                  </a:lnTo>
                  <a:lnTo>
                    <a:pt x="9" y="28"/>
                  </a:lnTo>
                  <a:lnTo>
                    <a:pt x="10" y="27"/>
                  </a:lnTo>
                  <a:lnTo>
                    <a:pt x="14" y="27"/>
                  </a:lnTo>
                  <a:lnTo>
                    <a:pt x="16" y="27"/>
                  </a:lnTo>
                  <a:lnTo>
                    <a:pt x="18" y="26"/>
                  </a:lnTo>
                  <a:lnTo>
                    <a:pt x="16" y="23"/>
                  </a:lnTo>
                  <a:lnTo>
                    <a:pt x="13" y="23"/>
                  </a:lnTo>
                  <a:lnTo>
                    <a:pt x="8" y="22"/>
                  </a:lnTo>
                  <a:lnTo>
                    <a:pt x="7" y="21"/>
                  </a:lnTo>
                  <a:lnTo>
                    <a:pt x="8" y="20"/>
                  </a:lnTo>
                  <a:lnTo>
                    <a:pt x="11" y="20"/>
                  </a:lnTo>
                  <a:lnTo>
                    <a:pt x="15" y="19"/>
                  </a:lnTo>
                  <a:lnTo>
                    <a:pt x="16" y="19"/>
                  </a:lnTo>
                  <a:lnTo>
                    <a:pt x="14" y="16"/>
                  </a:lnTo>
                  <a:lnTo>
                    <a:pt x="11" y="16"/>
                  </a:lnTo>
                  <a:lnTo>
                    <a:pt x="8" y="15"/>
                  </a:lnTo>
                  <a:lnTo>
                    <a:pt x="7" y="14"/>
                  </a:lnTo>
                  <a:lnTo>
                    <a:pt x="8" y="13"/>
                  </a:lnTo>
                  <a:lnTo>
                    <a:pt x="11" y="13"/>
                  </a:lnTo>
                  <a:lnTo>
                    <a:pt x="14" y="12"/>
                  </a:lnTo>
                  <a:lnTo>
                    <a:pt x="16" y="12"/>
                  </a:lnTo>
                  <a:lnTo>
                    <a:pt x="13" y="9"/>
                  </a:lnTo>
                  <a:lnTo>
                    <a:pt x="9" y="8"/>
                  </a:lnTo>
                  <a:lnTo>
                    <a:pt x="6" y="7"/>
                  </a:lnTo>
                  <a:lnTo>
                    <a:pt x="7" y="7"/>
                  </a:lnTo>
                  <a:lnTo>
                    <a:pt x="10" y="6"/>
                  </a:lnTo>
                  <a:lnTo>
                    <a:pt x="14" y="7"/>
                  </a:lnTo>
                  <a:lnTo>
                    <a:pt x="11" y="5"/>
                  </a:lnTo>
                  <a:lnTo>
                    <a:pt x="7" y="2"/>
                  </a:lnTo>
                  <a:lnTo>
                    <a:pt x="1" y="0"/>
                  </a:lnTo>
                  <a:lnTo>
                    <a:pt x="0" y="0"/>
                  </a:lnTo>
                  <a:lnTo>
                    <a:pt x="7" y="50"/>
                  </a:lnTo>
                  <a:lnTo>
                    <a:pt x="35" y="50"/>
                  </a:lnTo>
                  <a:lnTo>
                    <a:pt x="35" y="50"/>
                  </a:lnTo>
                  <a:close/>
                </a:path>
              </a:pathLst>
            </a:custGeom>
            <a:solidFill>
              <a:srgbClr val="D90000"/>
            </a:solidFill>
            <a:ln w="9525">
              <a:noFill/>
              <a:round/>
            </a:ln>
          </p:spPr>
          <p:txBody>
            <a:bodyPr/>
            <a:lstStyle/>
            <a:p>
              <a:endParaRPr lang="en-US"/>
            </a:p>
          </p:txBody>
        </p:sp>
        <p:sp>
          <p:nvSpPr>
            <p:cNvPr id="356591" name="Freeform 239"/>
            <p:cNvSpPr/>
            <p:nvPr/>
          </p:nvSpPr>
          <p:spPr bwMode="auto">
            <a:xfrm>
              <a:off x="5436" y="3841"/>
              <a:ext cx="20" cy="26"/>
            </a:xfrm>
            <a:custGeom>
              <a:avLst/>
              <a:gdLst/>
              <a:ahLst/>
              <a:cxnLst>
                <a:cxn ang="0">
                  <a:pos x="39" y="50"/>
                </a:cxn>
                <a:cxn ang="0">
                  <a:pos x="37" y="48"/>
                </a:cxn>
                <a:cxn ang="0">
                  <a:pos x="31" y="47"/>
                </a:cxn>
                <a:cxn ang="0">
                  <a:pos x="25" y="47"/>
                </a:cxn>
                <a:cxn ang="0">
                  <a:pos x="19" y="45"/>
                </a:cxn>
                <a:cxn ang="0">
                  <a:pos x="18" y="45"/>
                </a:cxn>
                <a:cxn ang="0">
                  <a:pos x="18" y="44"/>
                </a:cxn>
                <a:cxn ang="0">
                  <a:pos x="23" y="44"/>
                </a:cxn>
                <a:cxn ang="0">
                  <a:pos x="27" y="43"/>
                </a:cxn>
                <a:cxn ang="0">
                  <a:pos x="30" y="43"/>
                </a:cxn>
                <a:cxn ang="0">
                  <a:pos x="26" y="41"/>
                </a:cxn>
                <a:cxn ang="0">
                  <a:pos x="22" y="40"/>
                </a:cxn>
                <a:cxn ang="0">
                  <a:pos x="16" y="37"/>
                </a:cxn>
                <a:cxn ang="0">
                  <a:pos x="13" y="35"/>
                </a:cxn>
                <a:cxn ang="0">
                  <a:pos x="15" y="34"/>
                </a:cxn>
                <a:cxn ang="0">
                  <a:pos x="18" y="34"/>
                </a:cxn>
                <a:cxn ang="0">
                  <a:pos x="20" y="34"/>
                </a:cxn>
                <a:cxn ang="0">
                  <a:pos x="23" y="35"/>
                </a:cxn>
                <a:cxn ang="0">
                  <a:pos x="20" y="31"/>
                </a:cxn>
                <a:cxn ang="0">
                  <a:pos x="17" y="30"/>
                </a:cxn>
                <a:cxn ang="0">
                  <a:pos x="13" y="29"/>
                </a:cxn>
                <a:cxn ang="0">
                  <a:pos x="13" y="28"/>
                </a:cxn>
                <a:cxn ang="0">
                  <a:pos x="15" y="27"/>
                </a:cxn>
                <a:cxn ang="0">
                  <a:pos x="18" y="27"/>
                </a:cxn>
                <a:cxn ang="0">
                  <a:pos x="20" y="26"/>
                </a:cxn>
                <a:cxn ang="0">
                  <a:pos x="23" y="26"/>
                </a:cxn>
                <a:cxn ang="0">
                  <a:pos x="19" y="23"/>
                </a:cxn>
                <a:cxn ang="0">
                  <a:pos x="16" y="23"/>
                </a:cxn>
                <a:cxn ang="0">
                  <a:pos x="12" y="22"/>
                </a:cxn>
                <a:cxn ang="0">
                  <a:pos x="11" y="21"/>
                </a:cxn>
                <a:cxn ang="0">
                  <a:pos x="12" y="20"/>
                </a:cxn>
                <a:cxn ang="0">
                  <a:pos x="16" y="20"/>
                </a:cxn>
                <a:cxn ang="0">
                  <a:pos x="18" y="19"/>
                </a:cxn>
                <a:cxn ang="0">
                  <a:pos x="20" y="19"/>
                </a:cxn>
                <a:cxn ang="0">
                  <a:pos x="18" y="16"/>
                </a:cxn>
                <a:cxn ang="0">
                  <a:pos x="15" y="15"/>
                </a:cxn>
                <a:cxn ang="0">
                  <a:pos x="11" y="13"/>
                </a:cxn>
                <a:cxn ang="0">
                  <a:pos x="11" y="12"/>
                </a:cxn>
                <a:cxn ang="0">
                  <a:pos x="15" y="12"/>
                </a:cxn>
                <a:cxn ang="0">
                  <a:pos x="18" y="12"/>
                </a:cxn>
                <a:cxn ang="0">
                  <a:pos x="16" y="9"/>
                </a:cxn>
                <a:cxn ang="0">
                  <a:pos x="13" y="8"/>
                </a:cxn>
                <a:cxn ang="0">
                  <a:pos x="10" y="6"/>
                </a:cxn>
                <a:cxn ang="0">
                  <a:pos x="9" y="5"/>
                </a:cxn>
                <a:cxn ang="0">
                  <a:pos x="12" y="5"/>
                </a:cxn>
                <a:cxn ang="0">
                  <a:pos x="16" y="5"/>
                </a:cxn>
                <a:cxn ang="0">
                  <a:pos x="12" y="3"/>
                </a:cxn>
                <a:cxn ang="0">
                  <a:pos x="7" y="2"/>
                </a:cxn>
                <a:cxn ang="0">
                  <a:pos x="2" y="0"/>
                </a:cxn>
                <a:cxn ang="0">
                  <a:pos x="0" y="0"/>
                </a:cxn>
                <a:cxn ang="0">
                  <a:pos x="9" y="50"/>
                </a:cxn>
                <a:cxn ang="0">
                  <a:pos x="39" y="50"/>
                </a:cxn>
                <a:cxn ang="0">
                  <a:pos x="39" y="50"/>
                </a:cxn>
              </a:cxnLst>
              <a:rect l="0" t="0" r="r" b="b"/>
              <a:pathLst>
                <a:path w="39" h="50">
                  <a:moveTo>
                    <a:pt x="39" y="50"/>
                  </a:moveTo>
                  <a:lnTo>
                    <a:pt x="37" y="48"/>
                  </a:lnTo>
                  <a:lnTo>
                    <a:pt x="31" y="47"/>
                  </a:lnTo>
                  <a:lnTo>
                    <a:pt x="25" y="47"/>
                  </a:lnTo>
                  <a:lnTo>
                    <a:pt x="19" y="45"/>
                  </a:lnTo>
                  <a:lnTo>
                    <a:pt x="18" y="45"/>
                  </a:lnTo>
                  <a:lnTo>
                    <a:pt x="18" y="44"/>
                  </a:lnTo>
                  <a:lnTo>
                    <a:pt x="23" y="44"/>
                  </a:lnTo>
                  <a:lnTo>
                    <a:pt x="27" y="43"/>
                  </a:lnTo>
                  <a:lnTo>
                    <a:pt x="30" y="43"/>
                  </a:lnTo>
                  <a:lnTo>
                    <a:pt x="26" y="41"/>
                  </a:lnTo>
                  <a:lnTo>
                    <a:pt x="22" y="40"/>
                  </a:lnTo>
                  <a:lnTo>
                    <a:pt x="16" y="37"/>
                  </a:lnTo>
                  <a:lnTo>
                    <a:pt x="13" y="35"/>
                  </a:lnTo>
                  <a:lnTo>
                    <a:pt x="15" y="34"/>
                  </a:lnTo>
                  <a:lnTo>
                    <a:pt x="18" y="34"/>
                  </a:lnTo>
                  <a:lnTo>
                    <a:pt x="20" y="34"/>
                  </a:lnTo>
                  <a:lnTo>
                    <a:pt x="23" y="35"/>
                  </a:lnTo>
                  <a:lnTo>
                    <a:pt x="20" y="31"/>
                  </a:lnTo>
                  <a:lnTo>
                    <a:pt x="17" y="30"/>
                  </a:lnTo>
                  <a:lnTo>
                    <a:pt x="13" y="29"/>
                  </a:lnTo>
                  <a:lnTo>
                    <a:pt x="13" y="28"/>
                  </a:lnTo>
                  <a:lnTo>
                    <a:pt x="15" y="27"/>
                  </a:lnTo>
                  <a:lnTo>
                    <a:pt x="18" y="27"/>
                  </a:lnTo>
                  <a:lnTo>
                    <a:pt x="20" y="26"/>
                  </a:lnTo>
                  <a:lnTo>
                    <a:pt x="23" y="26"/>
                  </a:lnTo>
                  <a:lnTo>
                    <a:pt x="19" y="23"/>
                  </a:lnTo>
                  <a:lnTo>
                    <a:pt x="16" y="23"/>
                  </a:lnTo>
                  <a:lnTo>
                    <a:pt x="12" y="22"/>
                  </a:lnTo>
                  <a:lnTo>
                    <a:pt x="11" y="21"/>
                  </a:lnTo>
                  <a:lnTo>
                    <a:pt x="12" y="20"/>
                  </a:lnTo>
                  <a:lnTo>
                    <a:pt x="16" y="20"/>
                  </a:lnTo>
                  <a:lnTo>
                    <a:pt x="18" y="19"/>
                  </a:lnTo>
                  <a:lnTo>
                    <a:pt x="20" y="19"/>
                  </a:lnTo>
                  <a:lnTo>
                    <a:pt x="18" y="16"/>
                  </a:lnTo>
                  <a:lnTo>
                    <a:pt x="15" y="15"/>
                  </a:lnTo>
                  <a:lnTo>
                    <a:pt x="11" y="13"/>
                  </a:lnTo>
                  <a:lnTo>
                    <a:pt x="11" y="12"/>
                  </a:lnTo>
                  <a:lnTo>
                    <a:pt x="15" y="12"/>
                  </a:lnTo>
                  <a:lnTo>
                    <a:pt x="18" y="12"/>
                  </a:lnTo>
                  <a:lnTo>
                    <a:pt x="16" y="9"/>
                  </a:lnTo>
                  <a:lnTo>
                    <a:pt x="13" y="8"/>
                  </a:lnTo>
                  <a:lnTo>
                    <a:pt x="10" y="6"/>
                  </a:lnTo>
                  <a:lnTo>
                    <a:pt x="9" y="5"/>
                  </a:lnTo>
                  <a:lnTo>
                    <a:pt x="12" y="5"/>
                  </a:lnTo>
                  <a:lnTo>
                    <a:pt x="16" y="5"/>
                  </a:lnTo>
                  <a:lnTo>
                    <a:pt x="12" y="3"/>
                  </a:lnTo>
                  <a:lnTo>
                    <a:pt x="7" y="2"/>
                  </a:lnTo>
                  <a:lnTo>
                    <a:pt x="2" y="0"/>
                  </a:lnTo>
                  <a:lnTo>
                    <a:pt x="0" y="0"/>
                  </a:lnTo>
                  <a:lnTo>
                    <a:pt x="9" y="50"/>
                  </a:lnTo>
                  <a:lnTo>
                    <a:pt x="39" y="50"/>
                  </a:lnTo>
                  <a:lnTo>
                    <a:pt x="39" y="50"/>
                  </a:lnTo>
                  <a:close/>
                </a:path>
              </a:pathLst>
            </a:custGeom>
            <a:solidFill>
              <a:srgbClr val="000000"/>
            </a:solidFill>
            <a:ln w="9525">
              <a:noFill/>
              <a:round/>
            </a:ln>
          </p:spPr>
          <p:txBody>
            <a:bodyPr/>
            <a:lstStyle/>
            <a:p>
              <a:endParaRPr lang="en-US"/>
            </a:p>
          </p:txBody>
        </p:sp>
        <p:sp>
          <p:nvSpPr>
            <p:cNvPr id="356592" name="Freeform 240"/>
            <p:cNvSpPr/>
            <p:nvPr/>
          </p:nvSpPr>
          <p:spPr bwMode="auto">
            <a:xfrm>
              <a:off x="5409" y="3828"/>
              <a:ext cx="31" cy="39"/>
            </a:xfrm>
            <a:custGeom>
              <a:avLst/>
              <a:gdLst/>
              <a:ahLst/>
              <a:cxnLst>
                <a:cxn ang="0">
                  <a:pos x="14" y="77"/>
                </a:cxn>
                <a:cxn ang="0">
                  <a:pos x="63" y="77"/>
                </a:cxn>
                <a:cxn ang="0">
                  <a:pos x="54" y="16"/>
                </a:cxn>
                <a:cxn ang="0">
                  <a:pos x="2" y="0"/>
                </a:cxn>
                <a:cxn ang="0">
                  <a:pos x="0" y="46"/>
                </a:cxn>
                <a:cxn ang="0">
                  <a:pos x="14" y="77"/>
                </a:cxn>
                <a:cxn ang="0">
                  <a:pos x="14" y="77"/>
                </a:cxn>
              </a:cxnLst>
              <a:rect l="0" t="0" r="r" b="b"/>
              <a:pathLst>
                <a:path w="63" h="77">
                  <a:moveTo>
                    <a:pt x="14" y="77"/>
                  </a:moveTo>
                  <a:lnTo>
                    <a:pt x="63" y="77"/>
                  </a:lnTo>
                  <a:lnTo>
                    <a:pt x="54" y="16"/>
                  </a:lnTo>
                  <a:lnTo>
                    <a:pt x="2" y="0"/>
                  </a:lnTo>
                  <a:lnTo>
                    <a:pt x="0" y="46"/>
                  </a:lnTo>
                  <a:lnTo>
                    <a:pt x="14" y="77"/>
                  </a:lnTo>
                  <a:lnTo>
                    <a:pt x="14" y="77"/>
                  </a:lnTo>
                  <a:close/>
                </a:path>
              </a:pathLst>
            </a:custGeom>
            <a:solidFill>
              <a:srgbClr val="F23A3A"/>
            </a:solidFill>
            <a:ln w="9525">
              <a:noFill/>
              <a:round/>
            </a:ln>
          </p:spPr>
          <p:txBody>
            <a:bodyPr/>
            <a:lstStyle/>
            <a:p>
              <a:endParaRPr lang="en-US"/>
            </a:p>
          </p:txBody>
        </p:sp>
        <p:sp>
          <p:nvSpPr>
            <p:cNvPr id="356593" name="Freeform 241"/>
            <p:cNvSpPr/>
            <p:nvPr/>
          </p:nvSpPr>
          <p:spPr bwMode="auto">
            <a:xfrm>
              <a:off x="5410" y="3823"/>
              <a:ext cx="23" cy="44"/>
            </a:xfrm>
            <a:custGeom>
              <a:avLst/>
              <a:gdLst/>
              <a:ahLst/>
              <a:cxnLst>
                <a:cxn ang="0">
                  <a:pos x="5" y="0"/>
                </a:cxn>
                <a:cxn ang="0">
                  <a:pos x="29" y="18"/>
                </a:cxn>
                <a:cxn ang="0">
                  <a:pos x="29" y="22"/>
                </a:cxn>
                <a:cxn ang="0">
                  <a:pos x="27" y="25"/>
                </a:cxn>
                <a:cxn ang="0">
                  <a:pos x="16" y="20"/>
                </a:cxn>
                <a:cxn ang="0">
                  <a:pos x="12" y="21"/>
                </a:cxn>
                <a:cxn ang="0">
                  <a:pos x="14" y="24"/>
                </a:cxn>
                <a:cxn ang="0">
                  <a:pos x="20" y="28"/>
                </a:cxn>
                <a:cxn ang="0">
                  <a:pos x="26" y="31"/>
                </a:cxn>
                <a:cxn ang="0">
                  <a:pos x="29" y="36"/>
                </a:cxn>
                <a:cxn ang="0">
                  <a:pos x="26" y="36"/>
                </a:cxn>
                <a:cxn ang="0">
                  <a:pos x="20" y="35"/>
                </a:cxn>
                <a:cxn ang="0">
                  <a:pos x="13" y="32"/>
                </a:cxn>
                <a:cxn ang="0">
                  <a:pos x="9" y="34"/>
                </a:cxn>
                <a:cxn ang="0">
                  <a:pos x="12" y="36"/>
                </a:cxn>
                <a:cxn ang="0">
                  <a:pos x="20" y="39"/>
                </a:cxn>
                <a:cxn ang="0">
                  <a:pos x="27" y="42"/>
                </a:cxn>
                <a:cxn ang="0">
                  <a:pos x="31" y="45"/>
                </a:cxn>
                <a:cxn ang="0">
                  <a:pos x="28" y="45"/>
                </a:cxn>
                <a:cxn ang="0">
                  <a:pos x="21" y="45"/>
                </a:cxn>
                <a:cxn ang="0">
                  <a:pos x="15" y="44"/>
                </a:cxn>
                <a:cxn ang="0">
                  <a:pos x="15" y="45"/>
                </a:cxn>
                <a:cxn ang="0">
                  <a:pos x="19" y="48"/>
                </a:cxn>
                <a:cxn ang="0">
                  <a:pos x="26" y="51"/>
                </a:cxn>
                <a:cxn ang="0">
                  <a:pos x="33" y="53"/>
                </a:cxn>
                <a:cxn ang="0">
                  <a:pos x="36" y="57"/>
                </a:cxn>
                <a:cxn ang="0">
                  <a:pos x="33" y="57"/>
                </a:cxn>
                <a:cxn ang="0">
                  <a:pos x="26" y="56"/>
                </a:cxn>
                <a:cxn ang="0">
                  <a:pos x="17" y="53"/>
                </a:cxn>
                <a:cxn ang="0">
                  <a:pos x="15" y="55"/>
                </a:cxn>
                <a:cxn ang="0">
                  <a:pos x="17" y="57"/>
                </a:cxn>
                <a:cxn ang="0">
                  <a:pos x="26" y="60"/>
                </a:cxn>
                <a:cxn ang="0">
                  <a:pos x="33" y="63"/>
                </a:cxn>
                <a:cxn ang="0">
                  <a:pos x="36" y="66"/>
                </a:cxn>
                <a:cxn ang="0">
                  <a:pos x="33" y="66"/>
                </a:cxn>
                <a:cxn ang="0">
                  <a:pos x="28" y="66"/>
                </a:cxn>
                <a:cxn ang="0">
                  <a:pos x="22" y="65"/>
                </a:cxn>
                <a:cxn ang="0">
                  <a:pos x="20" y="66"/>
                </a:cxn>
                <a:cxn ang="0">
                  <a:pos x="22" y="67"/>
                </a:cxn>
                <a:cxn ang="0">
                  <a:pos x="29" y="71"/>
                </a:cxn>
                <a:cxn ang="0">
                  <a:pos x="35" y="73"/>
                </a:cxn>
                <a:cxn ang="0">
                  <a:pos x="38" y="77"/>
                </a:cxn>
                <a:cxn ang="0">
                  <a:pos x="35" y="78"/>
                </a:cxn>
                <a:cxn ang="0">
                  <a:pos x="30" y="77"/>
                </a:cxn>
                <a:cxn ang="0">
                  <a:pos x="26" y="76"/>
                </a:cxn>
                <a:cxn ang="0">
                  <a:pos x="24" y="77"/>
                </a:cxn>
                <a:cxn ang="0">
                  <a:pos x="27" y="78"/>
                </a:cxn>
                <a:cxn ang="0">
                  <a:pos x="35" y="81"/>
                </a:cxn>
                <a:cxn ang="0">
                  <a:pos x="42" y="84"/>
                </a:cxn>
                <a:cxn ang="0">
                  <a:pos x="45" y="86"/>
                </a:cxn>
                <a:cxn ang="0">
                  <a:pos x="42" y="86"/>
                </a:cxn>
                <a:cxn ang="0">
                  <a:pos x="38" y="86"/>
                </a:cxn>
                <a:cxn ang="0">
                  <a:pos x="17" y="86"/>
                </a:cxn>
                <a:cxn ang="0">
                  <a:pos x="2" y="50"/>
                </a:cxn>
                <a:cxn ang="0">
                  <a:pos x="0" y="18"/>
                </a:cxn>
                <a:cxn ang="0">
                  <a:pos x="0" y="0"/>
                </a:cxn>
                <a:cxn ang="0">
                  <a:pos x="5" y="0"/>
                </a:cxn>
                <a:cxn ang="0">
                  <a:pos x="5" y="0"/>
                </a:cxn>
              </a:cxnLst>
              <a:rect l="0" t="0" r="r" b="b"/>
              <a:pathLst>
                <a:path w="45" h="86">
                  <a:moveTo>
                    <a:pt x="5" y="0"/>
                  </a:moveTo>
                  <a:lnTo>
                    <a:pt x="29" y="18"/>
                  </a:lnTo>
                  <a:lnTo>
                    <a:pt x="29" y="22"/>
                  </a:lnTo>
                  <a:lnTo>
                    <a:pt x="27" y="25"/>
                  </a:lnTo>
                  <a:lnTo>
                    <a:pt x="16" y="20"/>
                  </a:lnTo>
                  <a:lnTo>
                    <a:pt x="12" y="21"/>
                  </a:lnTo>
                  <a:lnTo>
                    <a:pt x="14" y="24"/>
                  </a:lnTo>
                  <a:lnTo>
                    <a:pt x="20" y="28"/>
                  </a:lnTo>
                  <a:lnTo>
                    <a:pt x="26" y="31"/>
                  </a:lnTo>
                  <a:lnTo>
                    <a:pt x="29" y="36"/>
                  </a:lnTo>
                  <a:lnTo>
                    <a:pt x="26" y="36"/>
                  </a:lnTo>
                  <a:lnTo>
                    <a:pt x="20" y="35"/>
                  </a:lnTo>
                  <a:lnTo>
                    <a:pt x="13" y="32"/>
                  </a:lnTo>
                  <a:lnTo>
                    <a:pt x="9" y="34"/>
                  </a:lnTo>
                  <a:lnTo>
                    <a:pt x="12" y="36"/>
                  </a:lnTo>
                  <a:lnTo>
                    <a:pt x="20" y="39"/>
                  </a:lnTo>
                  <a:lnTo>
                    <a:pt x="27" y="42"/>
                  </a:lnTo>
                  <a:lnTo>
                    <a:pt x="31" y="45"/>
                  </a:lnTo>
                  <a:lnTo>
                    <a:pt x="28" y="45"/>
                  </a:lnTo>
                  <a:lnTo>
                    <a:pt x="21" y="45"/>
                  </a:lnTo>
                  <a:lnTo>
                    <a:pt x="15" y="44"/>
                  </a:lnTo>
                  <a:lnTo>
                    <a:pt x="15" y="45"/>
                  </a:lnTo>
                  <a:lnTo>
                    <a:pt x="19" y="48"/>
                  </a:lnTo>
                  <a:lnTo>
                    <a:pt x="26" y="51"/>
                  </a:lnTo>
                  <a:lnTo>
                    <a:pt x="33" y="53"/>
                  </a:lnTo>
                  <a:lnTo>
                    <a:pt x="36" y="57"/>
                  </a:lnTo>
                  <a:lnTo>
                    <a:pt x="33" y="57"/>
                  </a:lnTo>
                  <a:lnTo>
                    <a:pt x="26" y="56"/>
                  </a:lnTo>
                  <a:lnTo>
                    <a:pt x="17" y="53"/>
                  </a:lnTo>
                  <a:lnTo>
                    <a:pt x="15" y="55"/>
                  </a:lnTo>
                  <a:lnTo>
                    <a:pt x="17" y="57"/>
                  </a:lnTo>
                  <a:lnTo>
                    <a:pt x="26" y="60"/>
                  </a:lnTo>
                  <a:lnTo>
                    <a:pt x="33" y="63"/>
                  </a:lnTo>
                  <a:lnTo>
                    <a:pt x="36" y="66"/>
                  </a:lnTo>
                  <a:lnTo>
                    <a:pt x="33" y="66"/>
                  </a:lnTo>
                  <a:lnTo>
                    <a:pt x="28" y="66"/>
                  </a:lnTo>
                  <a:lnTo>
                    <a:pt x="22" y="65"/>
                  </a:lnTo>
                  <a:lnTo>
                    <a:pt x="20" y="66"/>
                  </a:lnTo>
                  <a:lnTo>
                    <a:pt x="22" y="67"/>
                  </a:lnTo>
                  <a:lnTo>
                    <a:pt x="29" y="71"/>
                  </a:lnTo>
                  <a:lnTo>
                    <a:pt x="35" y="73"/>
                  </a:lnTo>
                  <a:lnTo>
                    <a:pt x="38" y="77"/>
                  </a:lnTo>
                  <a:lnTo>
                    <a:pt x="35" y="78"/>
                  </a:lnTo>
                  <a:lnTo>
                    <a:pt x="30" y="77"/>
                  </a:lnTo>
                  <a:lnTo>
                    <a:pt x="26" y="76"/>
                  </a:lnTo>
                  <a:lnTo>
                    <a:pt x="24" y="77"/>
                  </a:lnTo>
                  <a:lnTo>
                    <a:pt x="27" y="78"/>
                  </a:lnTo>
                  <a:lnTo>
                    <a:pt x="35" y="81"/>
                  </a:lnTo>
                  <a:lnTo>
                    <a:pt x="42" y="84"/>
                  </a:lnTo>
                  <a:lnTo>
                    <a:pt x="45" y="86"/>
                  </a:lnTo>
                  <a:lnTo>
                    <a:pt x="42" y="86"/>
                  </a:lnTo>
                  <a:lnTo>
                    <a:pt x="38" y="86"/>
                  </a:lnTo>
                  <a:lnTo>
                    <a:pt x="17" y="86"/>
                  </a:lnTo>
                  <a:lnTo>
                    <a:pt x="2" y="50"/>
                  </a:lnTo>
                  <a:lnTo>
                    <a:pt x="0" y="18"/>
                  </a:lnTo>
                  <a:lnTo>
                    <a:pt x="0" y="0"/>
                  </a:lnTo>
                  <a:lnTo>
                    <a:pt x="5" y="0"/>
                  </a:lnTo>
                  <a:lnTo>
                    <a:pt x="5" y="0"/>
                  </a:lnTo>
                  <a:close/>
                </a:path>
              </a:pathLst>
            </a:custGeom>
            <a:solidFill>
              <a:srgbClr val="D90000"/>
            </a:solidFill>
            <a:ln w="9525">
              <a:noFill/>
              <a:round/>
            </a:ln>
          </p:spPr>
          <p:txBody>
            <a:bodyPr/>
            <a:lstStyle/>
            <a:p>
              <a:endParaRPr lang="en-US"/>
            </a:p>
          </p:txBody>
        </p:sp>
        <p:sp>
          <p:nvSpPr>
            <p:cNvPr id="356594" name="Freeform 242"/>
            <p:cNvSpPr/>
            <p:nvPr/>
          </p:nvSpPr>
          <p:spPr bwMode="auto">
            <a:xfrm>
              <a:off x="5403" y="3757"/>
              <a:ext cx="61" cy="82"/>
            </a:xfrm>
            <a:custGeom>
              <a:avLst/>
              <a:gdLst/>
              <a:ahLst/>
              <a:cxnLst>
                <a:cxn ang="0">
                  <a:pos x="79" y="163"/>
                </a:cxn>
                <a:cxn ang="0">
                  <a:pos x="96" y="91"/>
                </a:cxn>
                <a:cxn ang="0">
                  <a:pos x="75" y="79"/>
                </a:cxn>
                <a:cxn ang="0">
                  <a:pos x="69" y="59"/>
                </a:cxn>
                <a:cxn ang="0">
                  <a:pos x="75" y="34"/>
                </a:cxn>
                <a:cxn ang="0">
                  <a:pos x="86" y="25"/>
                </a:cxn>
                <a:cxn ang="0">
                  <a:pos x="107" y="25"/>
                </a:cxn>
                <a:cxn ang="0">
                  <a:pos x="118" y="21"/>
                </a:cxn>
                <a:cxn ang="0">
                  <a:pos x="123" y="9"/>
                </a:cxn>
                <a:cxn ang="0">
                  <a:pos x="116" y="4"/>
                </a:cxn>
                <a:cxn ang="0">
                  <a:pos x="77" y="0"/>
                </a:cxn>
                <a:cxn ang="0">
                  <a:pos x="62" y="9"/>
                </a:cxn>
                <a:cxn ang="0">
                  <a:pos x="5" y="81"/>
                </a:cxn>
                <a:cxn ang="0">
                  <a:pos x="0" y="112"/>
                </a:cxn>
                <a:cxn ang="0">
                  <a:pos x="29" y="146"/>
                </a:cxn>
                <a:cxn ang="0">
                  <a:pos x="57" y="160"/>
                </a:cxn>
                <a:cxn ang="0">
                  <a:pos x="79" y="163"/>
                </a:cxn>
                <a:cxn ang="0">
                  <a:pos x="79" y="163"/>
                </a:cxn>
              </a:cxnLst>
              <a:rect l="0" t="0" r="r" b="b"/>
              <a:pathLst>
                <a:path w="123" h="163">
                  <a:moveTo>
                    <a:pt x="79" y="163"/>
                  </a:moveTo>
                  <a:lnTo>
                    <a:pt x="96" y="91"/>
                  </a:lnTo>
                  <a:lnTo>
                    <a:pt x="75" y="79"/>
                  </a:lnTo>
                  <a:lnTo>
                    <a:pt x="69" y="59"/>
                  </a:lnTo>
                  <a:lnTo>
                    <a:pt x="75" y="34"/>
                  </a:lnTo>
                  <a:lnTo>
                    <a:pt x="86" y="25"/>
                  </a:lnTo>
                  <a:lnTo>
                    <a:pt x="107" y="25"/>
                  </a:lnTo>
                  <a:lnTo>
                    <a:pt x="118" y="21"/>
                  </a:lnTo>
                  <a:lnTo>
                    <a:pt x="123" y="9"/>
                  </a:lnTo>
                  <a:lnTo>
                    <a:pt x="116" y="4"/>
                  </a:lnTo>
                  <a:lnTo>
                    <a:pt x="77" y="0"/>
                  </a:lnTo>
                  <a:lnTo>
                    <a:pt x="62" y="9"/>
                  </a:lnTo>
                  <a:lnTo>
                    <a:pt x="5" y="81"/>
                  </a:lnTo>
                  <a:lnTo>
                    <a:pt x="0" y="112"/>
                  </a:lnTo>
                  <a:lnTo>
                    <a:pt x="29" y="146"/>
                  </a:lnTo>
                  <a:lnTo>
                    <a:pt x="57" y="160"/>
                  </a:lnTo>
                  <a:lnTo>
                    <a:pt x="79" y="163"/>
                  </a:lnTo>
                  <a:lnTo>
                    <a:pt x="79" y="163"/>
                  </a:lnTo>
                  <a:close/>
                </a:path>
              </a:pathLst>
            </a:custGeom>
            <a:solidFill>
              <a:srgbClr val="F23A3A"/>
            </a:solidFill>
            <a:ln w="9525">
              <a:noFill/>
              <a:round/>
            </a:ln>
          </p:spPr>
          <p:txBody>
            <a:bodyPr/>
            <a:lstStyle/>
            <a:p>
              <a:endParaRPr lang="en-US"/>
            </a:p>
          </p:txBody>
        </p:sp>
        <p:sp>
          <p:nvSpPr>
            <p:cNvPr id="356595" name="Freeform 243"/>
            <p:cNvSpPr/>
            <p:nvPr/>
          </p:nvSpPr>
          <p:spPr bwMode="auto">
            <a:xfrm>
              <a:off x="5405" y="3823"/>
              <a:ext cx="23" cy="44"/>
            </a:xfrm>
            <a:custGeom>
              <a:avLst/>
              <a:gdLst/>
              <a:ahLst/>
              <a:cxnLst>
                <a:cxn ang="0">
                  <a:pos x="4" y="0"/>
                </a:cxn>
                <a:cxn ang="0">
                  <a:pos x="29" y="16"/>
                </a:cxn>
                <a:cxn ang="0">
                  <a:pos x="29" y="17"/>
                </a:cxn>
                <a:cxn ang="0">
                  <a:pos x="29" y="20"/>
                </a:cxn>
                <a:cxn ang="0">
                  <a:pos x="28" y="22"/>
                </a:cxn>
                <a:cxn ang="0">
                  <a:pos x="26" y="23"/>
                </a:cxn>
                <a:cxn ang="0">
                  <a:pos x="21" y="21"/>
                </a:cxn>
                <a:cxn ang="0">
                  <a:pos x="16" y="20"/>
                </a:cxn>
                <a:cxn ang="0">
                  <a:pos x="12" y="18"/>
                </a:cxn>
                <a:cxn ang="0">
                  <a:pos x="11" y="21"/>
                </a:cxn>
                <a:cxn ang="0">
                  <a:pos x="14" y="24"/>
                </a:cxn>
                <a:cxn ang="0">
                  <a:pos x="21" y="28"/>
                </a:cxn>
                <a:cxn ang="0">
                  <a:pos x="26" y="30"/>
                </a:cxn>
                <a:cxn ang="0">
                  <a:pos x="29" y="34"/>
                </a:cxn>
                <a:cxn ang="0">
                  <a:pos x="25" y="32"/>
                </a:cxn>
                <a:cxn ang="0">
                  <a:pos x="19" y="31"/>
                </a:cxn>
                <a:cxn ang="0">
                  <a:pos x="14" y="29"/>
                </a:cxn>
                <a:cxn ang="0">
                  <a:pos x="11" y="31"/>
                </a:cxn>
                <a:cxn ang="0">
                  <a:pos x="14" y="34"/>
                </a:cxn>
                <a:cxn ang="0">
                  <a:pos x="22" y="37"/>
                </a:cxn>
                <a:cxn ang="0">
                  <a:pos x="28" y="39"/>
                </a:cxn>
                <a:cxn ang="0">
                  <a:pos x="31" y="43"/>
                </a:cxn>
                <a:cxn ang="0">
                  <a:pos x="28" y="44"/>
                </a:cxn>
                <a:cxn ang="0">
                  <a:pos x="21" y="43"/>
                </a:cxn>
                <a:cxn ang="0">
                  <a:pos x="15" y="42"/>
                </a:cxn>
                <a:cxn ang="0">
                  <a:pos x="14" y="43"/>
                </a:cxn>
                <a:cxn ang="0">
                  <a:pos x="17" y="45"/>
                </a:cxn>
                <a:cxn ang="0">
                  <a:pos x="25" y="49"/>
                </a:cxn>
                <a:cxn ang="0">
                  <a:pos x="32" y="51"/>
                </a:cxn>
                <a:cxn ang="0">
                  <a:pos x="36" y="55"/>
                </a:cxn>
                <a:cxn ang="0">
                  <a:pos x="32" y="55"/>
                </a:cxn>
                <a:cxn ang="0">
                  <a:pos x="25" y="53"/>
                </a:cxn>
                <a:cxn ang="0">
                  <a:pos x="18" y="51"/>
                </a:cxn>
                <a:cxn ang="0">
                  <a:pos x="16" y="52"/>
                </a:cxn>
                <a:cxn ang="0">
                  <a:pos x="18" y="55"/>
                </a:cxn>
                <a:cxn ang="0">
                  <a:pos x="26" y="58"/>
                </a:cxn>
                <a:cxn ang="0">
                  <a:pos x="32" y="60"/>
                </a:cxn>
                <a:cxn ang="0">
                  <a:pos x="36" y="64"/>
                </a:cxn>
                <a:cxn ang="0">
                  <a:pos x="32" y="64"/>
                </a:cxn>
                <a:cxn ang="0">
                  <a:pos x="26" y="64"/>
                </a:cxn>
                <a:cxn ang="0">
                  <a:pos x="21" y="63"/>
                </a:cxn>
                <a:cxn ang="0">
                  <a:pos x="18" y="64"/>
                </a:cxn>
                <a:cxn ang="0">
                  <a:pos x="21" y="65"/>
                </a:cxn>
                <a:cxn ang="0">
                  <a:pos x="29" y="69"/>
                </a:cxn>
                <a:cxn ang="0">
                  <a:pos x="35" y="72"/>
                </a:cxn>
                <a:cxn ang="0">
                  <a:pos x="38" y="77"/>
                </a:cxn>
                <a:cxn ang="0">
                  <a:pos x="36" y="77"/>
                </a:cxn>
                <a:cxn ang="0">
                  <a:pos x="31" y="77"/>
                </a:cxn>
                <a:cxn ang="0">
                  <a:pos x="25" y="76"/>
                </a:cxn>
                <a:cxn ang="0">
                  <a:pos x="24" y="77"/>
                </a:cxn>
                <a:cxn ang="0">
                  <a:pos x="26" y="78"/>
                </a:cxn>
                <a:cxn ang="0">
                  <a:pos x="35" y="80"/>
                </a:cxn>
                <a:cxn ang="0">
                  <a:pos x="42" y="81"/>
                </a:cxn>
                <a:cxn ang="0">
                  <a:pos x="45" y="84"/>
                </a:cxn>
                <a:cxn ang="0">
                  <a:pos x="42" y="86"/>
                </a:cxn>
                <a:cxn ang="0">
                  <a:pos x="38" y="86"/>
                </a:cxn>
                <a:cxn ang="0">
                  <a:pos x="16" y="86"/>
                </a:cxn>
                <a:cxn ang="0">
                  <a:pos x="4" y="48"/>
                </a:cxn>
                <a:cxn ang="0">
                  <a:pos x="0" y="16"/>
                </a:cxn>
                <a:cxn ang="0">
                  <a:pos x="2" y="0"/>
                </a:cxn>
                <a:cxn ang="0">
                  <a:pos x="4" y="0"/>
                </a:cxn>
                <a:cxn ang="0">
                  <a:pos x="4" y="0"/>
                </a:cxn>
              </a:cxnLst>
              <a:rect l="0" t="0" r="r" b="b"/>
              <a:pathLst>
                <a:path w="45" h="86">
                  <a:moveTo>
                    <a:pt x="4" y="0"/>
                  </a:moveTo>
                  <a:lnTo>
                    <a:pt x="29" y="16"/>
                  </a:lnTo>
                  <a:lnTo>
                    <a:pt x="29" y="17"/>
                  </a:lnTo>
                  <a:lnTo>
                    <a:pt x="29" y="20"/>
                  </a:lnTo>
                  <a:lnTo>
                    <a:pt x="28" y="22"/>
                  </a:lnTo>
                  <a:lnTo>
                    <a:pt x="26" y="23"/>
                  </a:lnTo>
                  <a:lnTo>
                    <a:pt x="21" y="21"/>
                  </a:lnTo>
                  <a:lnTo>
                    <a:pt x="16" y="20"/>
                  </a:lnTo>
                  <a:lnTo>
                    <a:pt x="12" y="18"/>
                  </a:lnTo>
                  <a:lnTo>
                    <a:pt x="11" y="21"/>
                  </a:lnTo>
                  <a:lnTo>
                    <a:pt x="14" y="24"/>
                  </a:lnTo>
                  <a:lnTo>
                    <a:pt x="21" y="28"/>
                  </a:lnTo>
                  <a:lnTo>
                    <a:pt x="26" y="30"/>
                  </a:lnTo>
                  <a:lnTo>
                    <a:pt x="29" y="34"/>
                  </a:lnTo>
                  <a:lnTo>
                    <a:pt x="25" y="32"/>
                  </a:lnTo>
                  <a:lnTo>
                    <a:pt x="19" y="31"/>
                  </a:lnTo>
                  <a:lnTo>
                    <a:pt x="14" y="29"/>
                  </a:lnTo>
                  <a:lnTo>
                    <a:pt x="11" y="31"/>
                  </a:lnTo>
                  <a:lnTo>
                    <a:pt x="14" y="34"/>
                  </a:lnTo>
                  <a:lnTo>
                    <a:pt x="22" y="37"/>
                  </a:lnTo>
                  <a:lnTo>
                    <a:pt x="28" y="39"/>
                  </a:lnTo>
                  <a:lnTo>
                    <a:pt x="31" y="43"/>
                  </a:lnTo>
                  <a:lnTo>
                    <a:pt x="28" y="44"/>
                  </a:lnTo>
                  <a:lnTo>
                    <a:pt x="21" y="43"/>
                  </a:lnTo>
                  <a:lnTo>
                    <a:pt x="15" y="42"/>
                  </a:lnTo>
                  <a:lnTo>
                    <a:pt x="14" y="43"/>
                  </a:lnTo>
                  <a:lnTo>
                    <a:pt x="17" y="45"/>
                  </a:lnTo>
                  <a:lnTo>
                    <a:pt x="25" y="49"/>
                  </a:lnTo>
                  <a:lnTo>
                    <a:pt x="32" y="51"/>
                  </a:lnTo>
                  <a:lnTo>
                    <a:pt x="36" y="55"/>
                  </a:lnTo>
                  <a:lnTo>
                    <a:pt x="32" y="55"/>
                  </a:lnTo>
                  <a:lnTo>
                    <a:pt x="25" y="53"/>
                  </a:lnTo>
                  <a:lnTo>
                    <a:pt x="18" y="51"/>
                  </a:lnTo>
                  <a:lnTo>
                    <a:pt x="16" y="52"/>
                  </a:lnTo>
                  <a:lnTo>
                    <a:pt x="18" y="55"/>
                  </a:lnTo>
                  <a:lnTo>
                    <a:pt x="26" y="58"/>
                  </a:lnTo>
                  <a:lnTo>
                    <a:pt x="32" y="60"/>
                  </a:lnTo>
                  <a:lnTo>
                    <a:pt x="36" y="64"/>
                  </a:lnTo>
                  <a:lnTo>
                    <a:pt x="32" y="64"/>
                  </a:lnTo>
                  <a:lnTo>
                    <a:pt x="26" y="64"/>
                  </a:lnTo>
                  <a:lnTo>
                    <a:pt x="21" y="63"/>
                  </a:lnTo>
                  <a:lnTo>
                    <a:pt x="18" y="64"/>
                  </a:lnTo>
                  <a:lnTo>
                    <a:pt x="21" y="65"/>
                  </a:lnTo>
                  <a:lnTo>
                    <a:pt x="29" y="69"/>
                  </a:lnTo>
                  <a:lnTo>
                    <a:pt x="35" y="72"/>
                  </a:lnTo>
                  <a:lnTo>
                    <a:pt x="38" y="77"/>
                  </a:lnTo>
                  <a:lnTo>
                    <a:pt x="36" y="77"/>
                  </a:lnTo>
                  <a:lnTo>
                    <a:pt x="31" y="77"/>
                  </a:lnTo>
                  <a:lnTo>
                    <a:pt x="25" y="76"/>
                  </a:lnTo>
                  <a:lnTo>
                    <a:pt x="24" y="77"/>
                  </a:lnTo>
                  <a:lnTo>
                    <a:pt x="26" y="78"/>
                  </a:lnTo>
                  <a:lnTo>
                    <a:pt x="35" y="80"/>
                  </a:lnTo>
                  <a:lnTo>
                    <a:pt x="42" y="81"/>
                  </a:lnTo>
                  <a:lnTo>
                    <a:pt x="45" y="84"/>
                  </a:lnTo>
                  <a:lnTo>
                    <a:pt x="42" y="86"/>
                  </a:lnTo>
                  <a:lnTo>
                    <a:pt x="38" y="86"/>
                  </a:lnTo>
                  <a:lnTo>
                    <a:pt x="16" y="86"/>
                  </a:lnTo>
                  <a:lnTo>
                    <a:pt x="4" y="48"/>
                  </a:lnTo>
                  <a:lnTo>
                    <a:pt x="0" y="16"/>
                  </a:lnTo>
                  <a:lnTo>
                    <a:pt x="2" y="0"/>
                  </a:lnTo>
                  <a:lnTo>
                    <a:pt x="4" y="0"/>
                  </a:lnTo>
                  <a:lnTo>
                    <a:pt x="4" y="0"/>
                  </a:lnTo>
                  <a:close/>
                </a:path>
              </a:pathLst>
            </a:custGeom>
            <a:solidFill>
              <a:srgbClr val="000000"/>
            </a:solidFill>
            <a:ln w="9525">
              <a:noFill/>
              <a:round/>
            </a:ln>
          </p:spPr>
          <p:txBody>
            <a:bodyPr/>
            <a:lstStyle/>
            <a:p>
              <a:endParaRPr lang="en-US"/>
            </a:p>
          </p:txBody>
        </p:sp>
        <p:sp>
          <p:nvSpPr>
            <p:cNvPr id="356596" name="Freeform 244"/>
            <p:cNvSpPr/>
            <p:nvPr/>
          </p:nvSpPr>
          <p:spPr bwMode="auto">
            <a:xfrm>
              <a:off x="5425" y="3803"/>
              <a:ext cx="27" cy="36"/>
            </a:xfrm>
            <a:custGeom>
              <a:avLst/>
              <a:gdLst/>
              <a:ahLst/>
              <a:cxnLst>
                <a:cxn ang="0">
                  <a:pos x="55" y="2"/>
                </a:cxn>
                <a:cxn ang="0">
                  <a:pos x="50" y="1"/>
                </a:cxn>
                <a:cxn ang="0">
                  <a:pos x="42" y="0"/>
                </a:cxn>
                <a:cxn ang="0">
                  <a:pos x="33" y="0"/>
                </a:cxn>
                <a:cxn ang="0">
                  <a:pos x="29" y="2"/>
                </a:cxn>
                <a:cxn ang="0">
                  <a:pos x="28" y="4"/>
                </a:cxn>
                <a:cxn ang="0">
                  <a:pos x="30" y="6"/>
                </a:cxn>
                <a:cxn ang="0">
                  <a:pos x="33" y="7"/>
                </a:cxn>
                <a:cxn ang="0">
                  <a:pos x="34" y="9"/>
                </a:cxn>
                <a:cxn ang="0">
                  <a:pos x="29" y="10"/>
                </a:cxn>
                <a:cxn ang="0">
                  <a:pos x="25" y="9"/>
                </a:cxn>
                <a:cxn ang="0">
                  <a:pos x="19" y="8"/>
                </a:cxn>
                <a:cxn ang="0">
                  <a:pos x="16" y="9"/>
                </a:cxn>
                <a:cxn ang="0">
                  <a:pos x="18" y="10"/>
                </a:cxn>
                <a:cxn ang="0">
                  <a:pos x="23" y="13"/>
                </a:cxn>
                <a:cxn ang="0">
                  <a:pos x="28" y="14"/>
                </a:cxn>
                <a:cxn ang="0">
                  <a:pos x="32" y="16"/>
                </a:cxn>
                <a:cxn ang="0">
                  <a:pos x="27" y="17"/>
                </a:cxn>
                <a:cxn ang="0">
                  <a:pos x="20" y="16"/>
                </a:cxn>
                <a:cxn ang="0">
                  <a:pos x="14" y="15"/>
                </a:cxn>
                <a:cxn ang="0">
                  <a:pos x="12" y="16"/>
                </a:cxn>
                <a:cxn ang="0">
                  <a:pos x="14" y="17"/>
                </a:cxn>
                <a:cxn ang="0">
                  <a:pos x="20" y="21"/>
                </a:cxn>
                <a:cxn ang="0">
                  <a:pos x="25" y="23"/>
                </a:cxn>
                <a:cxn ang="0">
                  <a:pos x="26" y="27"/>
                </a:cxn>
                <a:cxn ang="0">
                  <a:pos x="22" y="27"/>
                </a:cxn>
                <a:cxn ang="0">
                  <a:pos x="15" y="26"/>
                </a:cxn>
                <a:cxn ang="0">
                  <a:pos x="7" y="24"/>
                </a:cxn>
                <a:cxn ang="0">
                  <a:pos x="5" y="27"/>
                </a:cxn>
                <a:cxn ang="0">
                  <a:pos x="7" y="29"/>
                </a:cxn>
                <a:cxn ang="0">
                  <a:pos x="14" y="33"/>
                </a:cxn>
                <a:cxn ang="0">
                  <a:pos x="21" y="35"/>
                </a:cxn>
                <a:cxn ang="0">
                  <a:pos x="23" y="38"/>
                </a:cxn>
                <a:cxn ang="0">
                  <a:pos x="20" y="37"/>
                </a:cxn>
                <a:cxn ang="0">
                  <a:pos x="13" y="36"/>
                </a:cxn>
                <a:cxn ang="0">
                  <a:pos x="6" y="33"/>
                </a:cxn>
                <a:cxn ang="0">
                  <a:pos x="2" y="34"/>
                </a:cxn>
                <a:cxn ang="0">
                  <a:pos x="4" y="36"/>
                </a:cxn>
                <a:cxn ang="0">
                  <a:pos x="12" y="41"/>
                </a:cxn>
                <a:cxn ang="0">
                  <a:pos x="19" y="45"/>
                </a:cxn>
                <a:cxn ang="0">
                  <a:pos x="23" y="50"/>
                </a:cxn>
                <a:cxn ang="0">
                  <a:pos x="19" y="49"/>
                </a:cxn>
                <a:cxn ang="0">
                  <a:pos x="11" y="45"/>
                </a:cxn>
                <a:cxn ang="0">
                  <a:pos x="2" y="41"/>
                </a:cxn>
                <a:cxn ang="0">
                  <a:pos x="0" y="41"/>
                </a:cxn>
                <a:cxn ang="0">
                  <a:pos x="4" y="44"/>
                </a:cxn>
                <a:cxn ang="0">
                  <a:pos x="12" y="51"/>
                </a:cxn>
                <a:cxn ang="0">
                  <a:pos x="19" y="57"/>
                </a:cxn>
                <a:cxn ang="0">
                  <a:pos x="23" y="62"/>
                </a:cxn>
                <a:cxn ang="0">
                  <a:pos x="19" y="59"/>
                </a:cxn>
                <a:cxn ang="0">
                  <a:pos x="12" y="57"/>
                </a:cxn>
                <a:cxn ang="0">
                  <a:pos x="4" y="54"/>
                </a:cxn>
                <a:cxn ang="0">
                  <a:pos x="0" y="52"/>
                </a:cxn>
                <a:cxn ang="0">
                  <a:pos x="0" y="55"/>
                </a:cxn>
                <a:cxn ang="0">
                  <a:pos x="2" y="58"/>
                </a:cxn>
                <a:cxn ang="0">
                  <a:pos x="4" y="62"/>
                </a:cxn>
                <a:cxn ang="0">
                  <a:pos x="5" y="64"/>
                </a:cxn>
                <a:cxn ang="0">
                  <a:pos x="34" y="72"/>
                </a:cxn>
                <a:cxn ang="0">
                  <a:pos x="41" y="45"/>
                </a:cxn>
                <a:cxn ang="0">
                  <a:pos x="46" y="19"/>
                </a:cxn>
                <a:cxn ang="0">
                  <a:pos x="55" y="2"/>
                </a:cxn>
                <a:cxn ang="0">
                  <a:pos x="55" y="2"/>
                </a:cxn>
              </a:cxnLst>
              <a:rect l="0" t="0" r="r" b="b"/>
              <a:pathLst>
                <a:path w="55" h="72">
                  <a:moveTo>
                    <a:pt x="55" y="2"/>
                  </a:moveTo>
                  <a:lnTo>
                    <a:pt x="50" y="1"/>
                  </a:lnTo>
                  <a:lnTo>
                    <a:pt x="42" y="0"/>
                  </a:lnTo>
                  <a:lnTo>
                    <a:pt x="33" y="0"/>
                  </a:lnTo>
                  <a:lnTo>
                    <a:pt x="29" y="2"/>
                  </a:lnTo>
                  <a:lnTo>
                    <a:pt x="28" y="4"/>
                  </a:lnTo>
                  <a:lnTo>
                    <a:pt x="30" y="6"/>
                  </a:lnTo>
                  <a:lnTo>
                    <a:pt x="33" y="7"/>
                  </a:lnTo>
                  <a:lnTo>
                    <a:pt x="34" y="9"/>
                  </a:lnTo>
                  <a:lnTo>
                    <a:pt x="29" y="10"/>
                  </a:lnTo>
                  <a:lnTo>
                    <a:pt x="25" y="9"/>
                  </a:lnTo>
                  <a:lnTo>
                    <a:pt x="19" y="8"/>
                  </a:lnTo>
                  <a:lnTo>
                    <a:pt x="16" y="9"/>
                  </a:lnTo>
                  <a:lnTo>
                    <a:pt x="18" y="10"/>
                  </a:lnTo>
                  <a:lnTo>
                    <a:pt x="23" y="13"/>
                  </a:lnTo>
                  <a:lnTo>
                    <a:pt x="28" y="14"/>
                  </a:lnTo>
                  <a:lnTo>
                    <a:pt x="32" y="16"/>
                  </a:lnTo>
                  <a:lnTo>
                    <a:pt x="27" y="17"/>
                  </a:lnTo>
                  <a:lnTo>
                    <a:pt x="20" y="16"/>
                  </a:lnTo>
                  <a:lnTo>
                    <a:pt x="14" y="15"/>
                  </a:lnTo>
                  <a:lnTo>
                    <a:pt x="12" y="16"/>
                  </a:lnTo>
                  <a:lnTo>
                    <a:pt x="14" y="17"/>
                  </a:lnTo>
                  <a:lnTo>
                    <a:pt x="20" y="21"/>
                  </a:lnTo>
                  <a:lnTo>
                    <a:pt x="25" y="23"/>
                  </a:lnTo>
                  <a:lnTo>
                    <a:pt x="26" y="27"/>
                  </a:lnTo>
                  <a:lnTo>
                    <a:pt x="22" y="27"/>
                  </a:lnTo>
                  <a:lnTo>
                    <a:pt x="15" y="26"/>
                  </a:lnTo>
                  <a:lnTo>
                    <a:pt x="7" y="24"/>
                  </a:lnTo>
                  <a:lnTo>
                    <a:pt x="5" y="27"/>
                  </a:lnTo>
                  <a:lnTo>
                    <a:pt x="7" y="29"/>
                  </a:lnTo>
                  <a:lnTo>
                    <a:pt x="14" y="33"/>
                  </a:lnTo>
                  <a:lnTo>
                    <a:pt x="21" y="35"/>
                  </a:lnTo>
                  <a:lnTo>
                    <a:pt x="23" y="38"/>
                  </a:lnTo>
                  <a:lnTo>
                    <a:pt x="20" y="37"/>
                  </a:lnTo>
                  <a:lnTo>
                    <a:pt x="13" y="36"/>
                  </a:lnTo>
                  <a:lnTo>
                    <a:pt x="6" y="33"/>
                  </a:lnTo>
                  <a:lnTo>
                    <a:pt x="2" y="34"/>
                  </a:lnTo>
                  <a:lnTo>
                    <a:pt x="4" y="36"/>
                  </a:lnTo>
                  <a:lnTo>
                    <a:pt x="12" y="41"/>
                  </a:lnTo>
                  <a:lnTo>
                    <a:pt x="19" y="45"/>
                  </a:lnTo>
                  <a:lnTo>
                    <a:pt x="23" y="50"/>
                  </a:lnTo>
                  <a:lnTo>
                    <a:pt x="19" y="49"/>
                  </a:lnTo>
                  <a:lnTo>
                    <a:pt x="11" y="45"/>
                  </a:lnTo>
                  <a:lnTo>
                    <a:pt x="2" y="41"/>
                  </a:lnTo>
                  <a:lnTo>
                    <a:pt x="0" y="41"/>
                  </a:lnTo>
                  <a:lnTo>
                    <a:pt x="4" y="44"/>
                  </a:lnTo>
                  <a:lnTo>
                    <a:pt x="12" y="51"/>
                  </a:lnTo>
                  <a:lnTo>
                    <a:pt x="19" y="57"/>
                  </a:lnTo>
                  <a:lnTo>
                    <a:pt x="23" y="62"/>
                  </a:lnTo>
                  <a:lnTo>
                    <a:pt x="19" y="59"/>
                  </a:lnTo>
                  <a:lnTo>
                    <a:pt x="12" y="57"/>
                  </a:lnTo>
                  <a:lnTo>
                    <a:pt x="4" y="54"/>
                  </a:lnTo>
                  <a:lnTo>
                    <a:pt x="0" y="52"/>
                  </a:lnTo>
                  <a:lnTo>
                    <a:pt x="0" y="55"/>
                  </a:lnTo>
                  <a:lnTo>
                    <a:pt x="2" y="58"/>
                  </a:lnTo>
                  <a:lnTo>
                    <a:pt x="4" y="62"/>
                  </a:lnTo>
                  <a:lnTo>
                    <a:pt x="5" y="64"/>
                  </a:lnTo>
                  <a:lnTo>
                    <a:pt x="34" y="72"/>
                  </a:lnTo>
                  <a:lnTo>
                    <a:pt x="41" y="45"/>
                  </a:lnTo>
                  <a:lnTo>
                    <a:pt x="46" y="19"/>
                  </a:lnTo>
                  <a:lnTo>
                    <a:pt x="55" y="2"/>
                  </a:lnTo>
                  <a:lnTo>
                    <a:pt x="55" y="2"/>
                  </a:lnTo>
                  <a:close/>
                </a:path>
              </a:pathLst>
            </a:custGeom>
            <a:solidFill>
              <a:srgbClr val="D90000"/>
            </a:solidFill>
            <a:ln w="9525">
              <a:noFill/>
              <a:round/>
            </a:ln>
          </p:spPr>
          <p:txBody>
            <a:bodyPr/>
            <a:lstStyle/>
            <a:p>
              <a:endParaRPr lang="en-US"/>
            </a:p>
          </p:txBody>
        </p:sp>
        <p:sp>
          <p:nvSpPr>
            <p:cNvPr id="356597" name="Freeform 245"/>
            <p:cNvSpPr/>
            <p:nvPr/>
          </p:nvSpPr>
          <p:spPr bwMode="auto">
            <a:xfrm>
              <a:off x="5427" y="3805"/>
              <a:ext cx="25" cy="36"/>
            </a:xfrm>
            <a:custGeom>
              <a:avLst/>
              <a:gdLst/>
              <a:ahLst/>
              <a:cxnLst>
                <a:cxn ang="0">
                  <a:pos x="50" y="1"/>
                </a:cxn>
                <a:cxn ang="0">
                  <a:pos x="47" y="0"/>
                </a:cxn>
                <a:cxn ang="0">
                  <a:pos x="41" y="0"/>
                </a:cxn>
                <a:cxn ang="0">
                  <a:pos x="34" y="0"/>
                </a:cxn>
                <a:cxn ang="0">
                  <a:pos x="31" y="4"/>
                </a:cxn>
                <a:cxn ang="0">
                  <a:pos x="33" y="5"/>
                </a:cxn>
                <a:cxn ang="0">
                  <a:pos x="35" y="6"/>
                </a:cxn>
                <a:cxn ang="0">
                  <a:pos x="37" y="7"/>
                </a:cxn>
                <a:cxn ang="0">
                  <a:pos x="36" y="11"/>
                </a:cxn>
                <a:cxn ang="0">
                  <a:pos x="31" y="12"/>
                </a:cxn>
                <a:cxn ang="0">
                  <a:pos x="27" y="11"/>
                </a:cxn>
                <a:cxn ang="0">
                  <a:pos x="22" y="10"/>
                </a:cxn>
                <a:cxn ang="0">
                  <a:pos x="21" y="11"/>
                </a:cxn>
                <a:cxn ang="0">
                  <a:pos x="22" y="12"/>
                </a:cxn>
                <a:cxn ang="0">
                  <a:pos x="27" y="14"/>
                </a:cxn>
                <a:cxn ang="0">
                  <a:pos x="31" y="16"/>
                </a:cxn>
                <a:cxn ang="0">
                  <a:pos x="34" y="18"/>
                </a:cxn>
                <a:cxn ang="0">
                  <a:pos x="29" y="19"/>
                </a:cxn>
                <a:cxn ang="0">
                  <a:pos x="22" y="19"/>
                </a:cxn>
                <a:cxn ang="0">
                  <a:pos x="16" y="17"/>
                </a:cxn>
                <a:cxn ang="0">
                  <a:pos x="14" y="18"/>
                </a:cxn>
                <a:cxn ang="0">
                  <a:pos x="16" y="18"/>
                </a:cxn>
                <a:cxn ang="0">
                  <a:pos x="22" y="21"/>
                </a:cxn>
                <a:cxn ang="0">
                  <a:pos x="28" y="25"/>
                </a:cxn>
                <a:cxn ang="0">
                  <a:pos x="31" y="28"/>
                </a:cxn>
                <a:cxn ang="0">
                  <a:pos x="27" y="28"/>
                </a:cxn>
                <a:cxn ang="0">
                  <a:pos x="20" y="27"/>
                </a:cxn>
                <a:cxn ang="0">
                  <a:pos x="11" y="26"/>
                </a:cxn>
                <a:cxn ang="0">
                  <a:pos x="9" y="28"/>
                </a:cxn>
                <a:cxn ang="0">
                  <a:pos x="11" y="31"/>
                </a:cxn>
                <a:cxn ang="0">
                  <a:pos x="18" y="34"/>
                </a:cxn>
                <a:cxn ang="0">
                  <a:pos x="25" y="37"/>
                </a:cxn>
                <a:cxn ang="0">
                  <a:pos x="29" y="40"/>
                </a:cxn>
                <a:cxn ang="0">
                  <a:pos x="25" y="39"/>
                </a:cxn>
                <a:cxn ang="0">
                  <a:pos x="18" y="37"/>
                </a:cxn>
                <a:cxn ang="0">
                  <a:pos x="10" y="34"/>
                </a:cxn>
                <a:cxn ang="0">
                  <a:pos x="7" y="33"/>
                </a:cxn>
                <a:cxn ang="0">
                  <a:pos x="8" y="35"/>
                </a:cxn>
                <a:cxn ang="0">
                  <a:pos x="16" y="41"/>
                </a:cxn>
                <a:cxn ang="0">
                  <a:pos x="23" y="46"/>
                </a:cxn>
                <a:cxn ang="0">
                  <a:pos x="27" y="49"/>
                </a:cxn>
                <a:cxn ang="0">
                  <a:pos x="22" y="48"/>
                </a:cxn>
                <a:cxn ang="0">
                  <a:pos x="14" y="45"/>
                </a:cxn>
                <a:cxn ang="0">
                  <a:pos x="4" y="40"/>
                </a:cxn>
                <a:cxn ang="0">
                  <a:pos x="0" y="40"/>
                </a:cxn>
                <a:cxn ang="0">
                  <a:pos x="3" y="45"/>
                </a:cxn>
                <a:cxn ang="0">
                  <a:pos x="14" y="52"/>
                </a:cxn>
                <a:cxn ang="0">
                  <a:pos x="23" y="58"/>
                </a:cxn>
                <a:cxn ang="0">
                  <a:pos x="27" y="61"/>
                </a:cxn>
                <a:cxn ang="0">
                  <a:pos x="22" y="60"/>
                </a:cxn>
                <a:cxn ang="0">
                  <a:pos x="15" y="58"/>
                </a:cxn>
                <a:cxn ang="0">
                  <a:pos x="7" y="55"/>
                </a:cxn>
                <a:cxn ang="0">
                  <a:pos x="4" y="54"/>
                </a:cxn>
                <a:cxn ang="0">
                  <a:pos x="3" y="56"/>
                </a:cxn>
                <a:cxn ang="0">
                  <a:pos x="6" y="60"/>
                </a:cxn>
                <a:cxn ang="0">
                  <a:pos x="7" y="63"/>
                </a:cxn>
                <a:cxn ang="0">
                  <a:pos x="9" y="66"/>
                </a:cxn>
                <a:cxn ang="0">
                  <a:pos x="36" y="74"/>
                </a:cxn>
                <a:cxn ang="0">
                  <a:pos x="36" y="42"/>
                </a:cxn>
                <a:cxn ang="0">
                  <a:pos x="45" y="16"/>
                </a:cxn>
                <a:cxn ang="0">
                  <a:pos x="50" y="1"/>
                </a:cxn>
                <a:cxn ang="0">
                  <a:pos x="50" y="1"/>
                </a:cxn>
              </a:cxnLst>
              <a:rect l="0" t="0" r="r" b="b"/>
              <a:pathLst>
                <a:path w="50" h="74">
                  <a:moveTo>
                    <a:pt x="50" y="1"/>
                  </a:moveTo>
                  <a:lnTo>
                    <a:pt x="47" y="0"/>
                  </a:lnTo>
                  <a:lnTo>
                    <a:pt x="41" y="0"/>
                  </a:lnTo>
                  <a:lnTo>
                    <a:pt x="34" y="0"/>
                  </a:lnTo>
                  <a:lnTo>
                    <a:pt x="31" y="4"/>
                  </a:lnTo>
                  <a:lnTo>
                    <a:pt x="33" y="5"/>
                  </a:lnTo>
                  <a:lnTo>
                    <a:pt x="35" y="6"/>
                  </a:lnTo>
                  <a:lnTo>
                    <a:pt x="37" y="7"/>
                  </a:lnTo>
                  <a:lnTo>
                    <a:pt x="36" y="11"/>
                  </a:lnTo>
                  <a:lnTo>
                    <a:pt x="31" y="12"/>
                  </a:lnTo>
                  <a:lnTo>
                    <a:pt x="27" y="11"/>
                  </a:lnTo>
                  <a:lnTo>
                    <a:pt x="22" y="10"/>
                  </a:lnTo>
                  <a:lnTo>
                    <a:pt x="21" y="11"/>
                  </a:lnTo>
                  <a:lnTo>
                    <a:pt x="22" y="12"/>
                  </a:lnTo>
                  <a:lnTo>
                    <a:pt x="27" y="14"/>
                  </a:lnTo>
                  <a:lnTo>
                    <a:pt x="31" y="16"/>
                  </a:lnTo>
                  <a:lnTo>
                    <a:pt x="34" y="18"/>
                  </a:lnTo>
                  <a:lnTo>
                    <a:pt x="29" y="19"/>
                  </a:lnTo>
                  <a:lnTo>
                    <a:pt x="22" y="19"/>
                  </a:lnTo>
                  <a:lnTo>
                    <a:pt x="16" y="17"/>
                  </a:lnTo>
                  <a:lnTo>
                    <a:pt x="14" y="18"/>
                  </a:lnTo>
                  <a:lnTo>
                    <a:pt x="16" y="18"/>
                  </a:lnTo>
                  <a:lnTo>
                    <a:pt x="22" y="21"/>
                  </a:lnTo>
                  <a:lnTo>
                    <a:pt x="28" y="25"/>
                  </a:lnTo>
                  <a:lnTo>
                    <a:pt x="31" y="28"/>
                  </a:lnTo>
                  <a:lnTo>
                    <a:pt x="27" y="28"/>
                  </a:lnTo>
                  <a:lnTo>
                    <a:pt x="20" y="27"/>
                  </a:lnTo>
                  <a:lnTo>
                    <a:pt x="11" y="26"/>
                  </a:lnTo>
                  <a:lnTo>
                    <a:pt x="9" y="28"/>
                  </a:lnTo>
                  <a:lnTo>
                    <a:pt x="11" y="31"/>
                  </a:lnTo>
                  <a:lnTo>
                    <a:pt x="18" y="34"/>
                  </a:lnTo>
                  <a:lnTo>
                    <a:pt x="25" y="37"/>
                  </a:lnTo>
                  <a:lnTo>
                    <a:pt x="29" y="40"/>
                  </a:lnTo>
                  <a:lnTo>
                    <a:pt x="25" y="39"/>
                  </a:lnTo>
                  <a:lnTo>
                    <a:pt x="18" y="37"/>
                  </a:lnTo>
                  <a:lnTo>
                    <a:pt x="10" y="34"/>
                  </a:lnTo>
                  <a:lnTo>
                    <a:pt x="7" y="33"/>
                  </a:lnTo>
                  <a:lnTo>
                    <a:pt x="8" y="35"/>
                  </a:lnTo>
                  <a:lnTo>
                    <a:pt x="16" y="41"/>
                  </a:lnTo>
                  <a:lnTo>
                    <a:pt x="23" y="46"/>
                  </a:lnTo>
                  <a:lnTo>
                    <a:pt x="27" y="49"/>
                  </a:lnTo>
                  <a:lnTo>
                    <a:pt x="22" y="48"/>
                  </a:lnTo>
                  <a:lnTo>
                    <a:pt x="14" y="45"/>
                  </a:lnTo>
                  <a:lnTo>
                    <a:pt x="4" y="40"/>
                  </a:lnTo>
                  <a:lnTo>
                    <a:pt x="0" y="40"/>
                  </a:lnTo>
                  <a:lnTo>
                    <a:pt x="3" y="45"/>
                  </a:lnTo>
                  <a:lnTo>
                    <a:pt x="14" y="52"/>
                  </a:lnTo>
                  <a:lnTo>
                    <a:pt x="23" y="58"/>
                  </a:lnTo>
                  <a:lnTo>
                    <a:pt x="27" y="61"/>
                  </a:lnTo>
                  <a:lnTo>
                    <a:pt x="22" y="60"/>
                  </a:lnTo>
                  <a:lnTo>
                    <a:pt x="15" y="58"/>
                  </a:lnTo>
                  <a:lnTo>
                    <a:pt x="7" y="55"/>
                  </a:lnTo>
                  <a:lnTo>
                    <a:pt x="4" y="54"/>
                  </a:lnTo>
                  <a:lnTo>
                    <a:pt x="3" y="56"/>
                  </a:lnTo>
                  <a:lnTo>
                    <a:pt x="6" y="60"/>
                  </a:lnTo>
                  <a:lnTo>
                    <a:pt x="7" y="63"/>
                  </a:lnTo>
                  <a:lnTo>
                    <a:pt x="9" y="66"/>
                  </a:lnTo>
                  <a:lnTo>
                    <a:pt x="36" y="74"/>
                  </a:lnTo>
                  <a:lnTo>
                    <a:pt x="36" y="42"/>
                  </a:lnTo>
                  <a:lnTo>
                    <a:pt x="45" y="16"/>
                  </a:lnTo>
                  <a:lnTo>
                    <a:pt x="50" y="1"/>
                  </a:lnTo>
                  <a:lnTo>
                    <a:pt x="50" y="1"/>
                  </a:lnTo>
                  <a:close/>
                </a:path>
              </a:pathLst>
            </a:custGeom>
            <a:solidFill>
              <a:srgbClr val="000000"/>
            </a:solidFill>
            <a:ln w="9525">
              <a:noFill/>
              <a:round/>
            </a:ln>
          </p:spPr>
          <p:txBody>
            <a:bodyPr/>
            <a:lstStyle/>
            <a:p>
              <a:endParaRPr lang="en-US"/>
            </a:p>
          </p:txBody>
        </p:sp>
        <p:sp>
          <p:nvSpPr>
            <p:cNvPr id="356598" name="Freeform 246"/>
            <p:cNvSpPr/>
            <p:nvPr/>
          </p:nvSpPr>
          <p:spPr bwMode="auto">
            <a:xfrm>
              <a:off x="5403" y="3756"/>
              <a:ext cx="44" cy="78"/>
            </a:xfrm>
            <a:custGeom>
              <a:avLst/>
              <a:gdLst/>
              <a:ahLst/>
              <a:cxnLst>
                <a:cxn ang="0">
                  <a:pos x="86" y="3"/>
                </a:cxn>
                <a:cxn ang="0">
                  <a:pos x="89" y="18"/>
                </a:cxn>
                <a:cxn ang="0">
                  <a:pos x="82" y="20"/>
                </a:cxn>
                <a:cxn ang="0">
                  <a:pos x="76" y="24"/>
                </a:cxn>
                <a:cxn ang="0">
                  <a:pos x="69" y="28"/>
                </a:cxn>
                <a:cxn ang="0">
                  <a:pos x="63" y="31"/>
                </a:cxn>
                <a:cxn ang="0">
                  <a:pos x="68" y="37"/>
                </a:cxn>
                <a:cxn ang="0">
                  <a:pos x="62" y="37"/>
                </a:cxn>
                <a:cxn ang="0">
                  <a:pos x="58" y="38"/>
                </a:cxn>
                <a:cxn ang="0">
                  <a:pos x="63" y="42"/>
                </a:cxn>
                <a:cxn ang="0">
                  <a:pos x="56" y="44"/>
                </a:cxn>
                <a:cxn ang="0">
                  <a:pos x="52" y="46"/>
                </a:cxn>
                <a:cxn ang="0">
                  <a:pos x="57" y="52"/>
                </a:cxn>
                <a:cxn ang="0">
                  <a:pos x="54" y="56"/>
                </a:cxn>
                <a:cxn ang="0">
                  <a:pos x="44" y="55"/>
                </a:cxn>
                <a:cxn ang="0">
                  <a:pos x="44" y="59"/>
                </a:cxn>
                <a:cxn ang="0">
                  <a:pos x="49" y="63"/>
                </a:cxn>
                <a:cxn ang="0">
                  <a:pos x="43" y="65"/>
                </a:cxn>
                <a:cxn ang="0">
                  <a:pos x="35" y="65"/>
                </a:cxn>
                <a:cxn ang="0">
                  <a:pos x="35" y="66"/>
                </a:cxn>
                <a:cxn ang="0">
                  <a:pos x="43" y="73"/>
                </a:cxn>
                <a:cxn ang="0">
                  <a:pos x="38" y="77"/>
                </a:cxn>
                <a:cxn ang="0">
                  <a:pos x="30" y="76"/>
                </a:cxn>
                <a:cxn ang="0">
                  <a:pos x="30" y="82"/>
                </a:cxn>
                <a:cxn ang="0">
                  <a:pos x="36" y="88"/>
                </a:cxn>
                <a:cxn ang="0">
                  <a:pos x="30" y="91"/>
                </a:cxn>
                <a:cxn ang="0">
                  <a:pos x="21" y="90"/>
                </a:cxn>
                <a:cxn ang="0">
                  <a:pos x="21" y="95"/>
                </a:cxn>
                <a:cxn ang="0">
                  <a:pos x="28" y="104"/>
                </a:cxn>
                <a:cxn ang="0">
                  <a:pos x="30" y="108"/>
                </a:cxn>
                <a:cxn ang="0">
                  <a:pos x="22" y="109"/>
                </a:cxn>
                <a:cxn ang="0">
                  <a:pos x="22" y="114"/>
                </a:cxn>
                <a:cxn ang="0">
                  <a:pos x="35" y="131"/>
                </a:cxn>
                <a:cxn ang="0">
                  <a:pos x="33" y="134"/>
                </a:cxn>
                <a:cxn ang="0">
                  <a:pos x="19" y="123"/>
                </a:cxn>
                <a:cxn ang="0">
                  <a:pos x="20" y="128"/>
                </a:cxn>
                <a:cxn ang="0">
                  <a:pos x="36" y="143"/>
                </a:cxn>
                <a:cxn ang="0">
                  <a:pos x="47" y="151"/>
                </a:cxn>
                <a:cxn ang="0">
                  <a:pos x="48" y="155"/>
                </a:cxn>
                <a:cxn ang="0">
                  <a:pos x="21" y="142"/>
                </a:cxn>
                <a:cxn ang="0">
                  <a:pos x="16" y="74"/>
                </a:cxn>
                <a:cxn ang="0">
                  <a:pos x="86" y="0"/>
                </a:cxn>
              </a:cxnLst>
              <a:rect l="0" t="0" r="r" b="b"/>
              <a:pathLst>
                <a:path w="89" h="156">
                  <a:moveTo>
                    <a:pt x="86" y="0"/>
                  </a:moveTo>
                  <a:lnTo>
                    <a:pt x="86" y="3"/>
                  </a:lnTo>
                  <a:lnTo>
                    <a:pt x="88" y="11"/>
                  </a:lnTo>
                  <a:lnTo>
                    <a:pt x="89" y="18"/>
                  </a:lnTo>
                  <a:lnTo>
                    <a:pt x="89" y="21"/>
                  </a:lnTo>
                  <a:lnTo>
                    <a:pt x="82" y="20"/>
                  </a:lnTo>
                  <a:lnTo>
                    <a:pt x="77" y="19"/>
                  </a:lnTo>
                  <a:lnTo>
                    <a:pt x="76" y="24"/>
                  </a:lnTo>
                  <a:lnTo>
                    <a:pt x="75" y="28"/>
                  </a:lnTo>
                  <a:lnTo>
                    <a:pt x="69" y="28"/>
                  </a:lnTo>
                  <a:lnTo>
                    <a:pt x="64" y="28"/>
                  </a:lnTo>
                  <a:lnTo>
                    <a:pt x="63" y="31"/>
                  </a:lnTo>
                  <a:lnTo>
                    <a:pt x="66" y="34"/>
                  </a:lnTo>
                  <a:lnTo>
                    <a:pt x="68" y="37"/>
                  </a:lnTo>
                  <a:lnTo>
                    <a:pt x="66" y="39"/>
                  </a:lnTo>
                  <a:lnTo>
                    <a:pt x="62" y="37"/>
                  </a:lnTo>
                  <a:lnTo>
                    <a:pt x="57" y="37"/>
                  </a:lnTo>
                  <a:lnTo>
                    <a:pt x="58" y="38"/>
                  </a:lnTo>
                  <a:lnTo>
                    <a:pt x="61" y="40"/>
                  </a:lnTo>
                  <a:lnTo>
                    <a:pt x="63" y="42"/>
                  </a:lnTo>
                  <a:lnTo>
                    <a:pt x="64" y="44"/>
                  </a:lnTo>
                  <a:lnTo>
                    <a:pt x="56" y="44"/>
                  </a:lnTo>
                  <a:lnTo>
                    <a:pt x="52" y="44"/>
                  </a:lnTo>
                  <a:lnTo>
                    <a:pt x="52" y="46"/>
                  </a:lnTo>
                  <a:lnTo>
                    <a:pt x="55" y="49"/>
                  </a:lnTo>
                  <a:lnTo>
                    <a:pt x="57" y="52"/>
                  </a:lnTo>
                  <a:lnTo>
                    <a:pt x="57" y="55"/>
                  </a:lnTo>
                  <a:lnTo>
                    <a:pt x="54" y="56"/>
                  </a:lnTo>
                  <a:lnTo>
                    <a:pt x="49" y="56"/>
                  </a:lnTo>
                  <a:lnTo>
                    <a:pt x="44" y="55"/>
                  </a:lnTo>
                  <a:lnTo>
                    <a:pt x="43" y="58"/>
                  </a:lnTo>
                  <a:lnTo>
                    <a:pt x="44" y="59"/>
                  </a:lnTo>
                  <a:lnTo>
                    <a:pt x="47" y="61"/>
                  </a:lnTo>
                  <a:lnTo>
                    <a:pt x="49" y="63"/>
                  </a:lnTo>
                  <a:lnTo>
                    <a:pt x="48" y="65"/>
                  </a:lnTo>
                  <a:lnTo>
                    <a:pt x="43" y="65"/>
                  </a:lnTo>
                  <a:lnTo>
                    <a:pt x="38" y="65"/>
                  </a:lnTo>
                  <a:lnTo>
                    <a:pt x="35" y="65"/>
                  </a:lnTo>
                  <a:lnTo>
                    <a:pt x="34" y="65"/>
                  </a:lnTo>
                  <a:lnTo>
                    <a:pt x="35" y="66"/>
                  </a:lnTo>
                  <a:lnTo>
                    <a:pt x="40" y="69"/>
                  </a:lnTo>
                  <a:lnTo>
                    <a:pt x="43" y="73"/>
                  </a:lnTo>
                  <a:lnTo>
                    <a:pt x="43" y="77"/>
                  </a:lnTo>
                  <a:lnTo>
                    <a:pt x="38" y="77"/>
                  </a:lnTo>
                  <a:lnTo>
                    <a:pt x="34" y="76"/>
                  </a:lnTo>
                  <a:lnTo>
                    <a:pt x="30" y="76"/>
                  </a:lnTo>
                  <a:lnTo>
                    <a:pt x="29" y="80"/>
                  </a:lnTo>
                  <a:lnTo>
                    <a:pt x="30" y="82"/>
                  </a:lnTo>
                  <a:lnTo>
                    <a:pt x="34" y="86"/>
                  </a:lnTo>
                  <a:lnTo>
                    <a:pt x="36" y="88"/>
                  </a:lnTo>
                  <a:lnTo>
                    <a:pt x="36" y="91"/>
                  </a:lnTo>
                  <a:lnTo>
                    <a:pt x="30" y="91"/>
                  </a:lnTo>
                  <a:lnTo>
                    <a:pt x="26" y="91"/>
                  </a:lnTo>
                  <a:lnTo>
                    <a:pt x="21" y="90"/>
                  </a:lnTo>
                  <a:lnTo>
                    <a:pt x="21" y="91"/>
                  </a:lnTo>
                  <a:lnTo>
                    <a:pt x="21" y="95"/>
                  </a:lnTo>
                  <a:lnTo>
                    <a:pt x="24" y="100"/>
                  </a:lnTo>
                  <a:lnTo>
                    <a:pt x="28" y="104"/>
                  </a:lnTo>
                  <a:lnTo>
                    <a:pt x="31" y="108"/>
                  </a:lnTo>
                  <a:lnTo>
                    <a:pt x="30" y="108"/>
                  </a:lnTo>
                  <a:lnTo>
                    <a:pt x="27" y="109"/>
                  </a:lnTo>
                  <a:lnTo>
                    <a:pt x="22" y="109"/>
                  </a:lnTo>
                  <a:lnTo>
                    <a:pt x="21" y="110"/>
                  </a:lnTo>
                  <a:lnTo>
                    <a:pt x="22" y="114"/>
                  </a:lnTo>
                  <a:lnTo>
                    <a:pt x="29" y="122"/>
                  </a:lnTo>
                  <a:lnTo>
                    <a:pt x="35" y="131"/>
                  </a:lnTo>
                  <a:lnTo>
                    <a:pt x="38" y="137"/>
                  </a:lnTo>
                  <a:lnTo>
                    <a:pt x="33" y="134"/>
                  </a:lnTo>
                  <a:lnTo>
                    <a:pt x="26" y="129"/>
                  </a:lnTo>
                  <a:lnTo>
                    <a:pt x="19" y="123"/>
                  </a:lnTo>
                  <a:lnTo>
                    <a:pt x="16" y="121"/>
                  </a:lnTo>
                  <a:lnTo>
                    <a:pt x="20" y="128"/>
                  </a:lnTo>
                  <a:lnTo>
                    <a:pt x="31" y="138"/>
                  </a:lnTo>
                  <a:lnTo>
                    <a:pt x="36" y="143"/>
                  </a:lnTo>
                  <a:lnTo>
                    <a:pt x="42" y="149"/>
                  </a:lnTo>
                  <a:lnTo>
                    <a:pt x="47" y="151"/>
                  </a:lnTo>
                  <a:lnTo>
                    <a:pt x="50" y="153"/>
                  </a:lnTo>
                  <a:lnTo>
                    <a:pt x="48" y="155"/>
                  </a:lnTo>
                  <a:lnTo>
                    <a:pt x="45" y="156"/>
                  </a:lnTo>
                  <a:lnTo>
                    <a:pt x="21" y="142"/>
                  </a:lnTo>
                  <a:lnTo>
                    <a:pt x="0" y="105"/>
                  </a:lnTo>
                  <a:lnTo>
                    <a:pt x="16" y="74"/>
                  </a:lnTo>
                  <a:lnTo>
                    <a:pt x="48" y="28"/>
                  </a:lnTo>
                  <a:lnTo>
                    <a:pt x="86" y="0"/>
                  </a:lnTo>
                  <a:lnTo>
                    <a:pt x="86" y="0"/>
                  </a:lnTo>
                  <a:close/>
                </a:path>
              </a:pathLst>
            </a:custGeom>
            <a:solidFill>
              <a:srgbClr val="D90000"/>
            </a:solidFill>
            <a:ln w="9525">
              <a:noFill/>
              <a:round/>
            </a:ln>
          </p:spPr>
          <p:txBody>
            <a:bodyPr/>
            <a:lstStyle/>
            <a:p>
              <a:endParaRPr lang="en-US"/>
            </a:p>
          </p:txBody>
        </p:sp>
        <p:sp>
          <p:nvSpPr>
            <p:cNvPr id="356599" name="Freeform 247"/>
            <p:cNvSpPr/>
            <p:nvPr/>
          </p:nvSpPr>
          <p:spPr bwMode="auto">
            <a:xfrm>
              <a:off x="5399" y="3757"/>
              <a:ext cx="44" cy="76"/>
            </a:xfrm>
            <a:custGeom>
              <a:avLst/>
              <a:gdLst/>
              <a:ahLst/>
              <a:cxnLst>
                <a:cxn ang="0">
                  <a:pos x="86" y="1"/>
                </a:cxn>
                <a:cxn ang="0">
                  <a:pos x="86" y="11"/>
                </a:cxn>
                <a:cxn ang="0">
                  <a:pos x="79" y="13"/>
                </a:cxn>
                <a:cxn ang="0">
                  <a:pos x="75" y="16"/>
                </a:cxn>
                <a:cxn ang="0">
                  <a:pos x="66" y="21"/>
                </a:cxn>
                <a:cxn ang="0">
                  <a:pos x="61" y="23"/>
                </a:cxn>
                <a:cxn ang="0">
                  <a:pos x="65" y="29"/>
                </a:cxn>
                <a:cxn ang="0">
                  <a:pos x="61" y="28"/>
                </a:cxn>
                <a:cxn ang="0">
                  <a:pos x="56" y="30"/>
                </a:cxn>
                <a:cxn ang="0">
                  <a:pos x="61" y="35"/>
                </a:cxn>
                <a:cxn ang="0">
                  <a:pos x="58" y="36"/>
                </a:cxn>
                <a:cxn ang="0">
                  <a:pos x="51" y="35"/>
                </a:cxn>
                <a:cxn ang="0">
                  <a:pos x="51" y="38"/>
                </a:cxn>
                <a:cxn ang="0">
                  <a:pos x="56" y="44"/>
                </a:cxn>
                <a:cxn ang="0">
                  <a:pos x="52" y="49"/>
                </a:cxn>
                <a:cxn ang="0">
                  <a:pos x="43" y="48"/>
                </a:cxn>
                <a:cxn ang="0">
                  <a:pos x="42" y="52"/>
                </a:cxn>
                <a:cxn ang="0">
                  <a:pos x="47" y="57"/>
                </a:cxn>
                <a:cxn ang="0">
                  <a:pos x="43" y="58"/>
                </a:cxn>
                <a:cxn ang="0">
                  <a:pos x="34" y="57"/>
                </a:cxn>
                <a:cxn ang="0">
                  <a:pos x="34" y="58"/>
                </a:cxn>
                <a:cxn ang="0">
                  <a:pos x="41" y="65"/>
                </a:cxn>
                <a:cxn ang="0">
                  <a:pos x="36" y="69"/>
                </a:cxn>
                <a:cxn ang="0">
                  <a:pos x="27" y="69"/>
                </a:cxn>
                <a:cxn ang="0">
                  <a:pos x="27" y="74"/>
                </a:cxn>
                <a:cxn ang="0">
                  <a:pos x="36" y="81"/>
                </a:cxn>
                <a:cxn ang="0">
                  <a:pos x="29" y="84"/>
                </a:cxn>
                <a:cxn ang="0">
                  <a:pos x="20" y="83"/>
                </a:cxn>
                <a:cxn ang="0">
                  <a:pos x="21" y="86"/>
                </a:cxn>
                <a:cxn ang="0">
                  <a:pos x="27" y="97"/>
                </a:cxn>
                <a:cxn ang="0">
                  <a:pos x="28" y="100"/>
                </a:cxn>
                <a:cxn ang="0">
                  <a:pos x="21" y="101"/>
                </a:cxn>
                <a:cxn ang="0">
                  <a:pos x="20" y="105"/>
                </a:cxn>
                <a:cxn ang="0">
                  <a:pos x="33" y="120"/>
                </a:cxn>
                <a:cxn ang="0">
                  <a:pos x="31" y="124"/>
                </a:cxn>
                <a:cxn ang="0">
                  <a:pos x="16" y="114"/>
                </a:cxn>
                <a:cxn ang="0">
                  <a:pos x="17" y="119"/>
                </a:cxn>
                <a:cxn ang="0">
                  <a:pos x="40" y="140"/>
                </a:cxn>
                <a:cxn ang="0">
                  <a:pos x="44" y="148"/>
                </a:cxn>
                <a:cxn ang="0">
                  <a:pos x="19" y="134"/>
                </a:cxn>
                <a:cxn ang="0">
                  <a:pos x="14" y="66"/>
                </a:cxn>
                <a:cxn ang="0">
                  <a:pos x="86" y="0"/>
                </a:cxn>
              </a:cxnLst>
              <a:rect l="0" t="0" r="r" b="b"/>
              <a:pathLst>
                <a:path w="86" h="150">
                  <a:moveTo>
                    <a:pt x="86" y="0"/>
                  </a:moveTo>
                  <a:lnTo>
                    <a:pt x="86" y="1"/>
                  </a:lnTo>
                  <a:lnTo>
                    <a:pt x="86" y="7"/>
                  </a:lnTo>
                  <a:lnTo>
                    <a:pt x="86" y="11"/>
                  </a:lnTo>
                  <a:lnTo>
                    <a:pt x="86" y="14"/>
                  </a:lnTo>
                  <a:lnTo>
                    <a:pt x="79" y="13"/>
                  </a:lnTo>
                  <a:lnTo>
                    <a:pt x="73" y="11"/>
                  </a:lnTo>
                  <a:lnTo>
                    <a:pt x="75" y="16"/>
                  </a:lnTo>
                  <a:lnTo>
                    <a:pt x="73" y="21"/>
                  </a:lnTo>
                  <a:lnTo>
                    <a:pt x="66" y="21"/>
                  </a:lnTo>
                  <a:lnTo>
                    <a:pt x="62" y="21"/>
                  </a:lnTo>
                  <a:lnTo>
                    <a:pt x="61" y="23"/>
                  </a:lnTo>
                  <a:lnTo>
                    <a:pt x="64" y="27"/>
                  </a:lnTo>
                  <a:lnTo>
                    <a:pt x="65" y="29"/>
                  </a:lnTo>
                  <a:lnTo>
                    <a:pt x="66" y="31"/>
                  </a:lnTo>
                  <a:lnTo>
                    <a:pt x="61" y="28"/>
                  </a:lnTo>
                  <a:lnTo>
                    <a:pt x="57" y="28"/>
                  </a:lnTo>
                  <a:lnTo>
                    <a:pt x="56" y="30"/>
                  </a:lnTo>
                  <a:lnTo>
                    <a:pt x="59" y="32"/>
                  </a:lnTo>
                  <a:lnTo>
                    <a:pt x="61" y="35"/>
                  </a:lnTo>
                  <a:lnTo>
                    <a:pt x="62" y="36"/>
                  </a:lnTo>
                  <a:lnTo>
                    <a:pt x="58" y="36"/>
                  </a:lnTo>
                  <a:lnTo>
                    <a:pt x="55" y="36"/>
                  </a:lnTo>
                  <a:lnTo>
                    <a:pt x="51" y="35"/>
                  </a:lnTo>
                  <a:lnTo>
                    <a:pt x="50" y="36"/>
                  </a:lnTo>
                  <a:lnTo>
                    <a:pt x="51" y="38"/>
                  </a:lnTo>
                  <a:lnTo>
                    <a:pt x="54" y="42"/>
                  </a:lnTo>
                  <a:lnTo>
                    <a:pt x="56" y="44"/>
                  </a:lnTo>
                  <a:lnTo>
                    <a:pt x="57" y="48"/>
                  </a:lnTo>
                  <a:lnTo>
                    <a:pt x="52" y="49"/>
                  </a:lnTo>
                  <a:lnTo>
                    <a:pt x="48" y="49"/>
                  </a:lnTo>
                  <a:lnTo>
                    <a:pt x="43" y="48"/>
                  </a:lnTo>
                  <a:lnTo>
                    <a:pt x="41" y="50"/>
                  </a:lnTo>
                  <a:lnTo>
                    <a:pt x="42" y="52"/>
                  </a:lnTo>
                  <a:lnTo>
                    <a:pt x="44" y="55"/>
                  </a:lnTo>
                  <a:lnTo>
                    <a:pt x="47" y="57"/>
                  </a:lnTo>
                  <a:lnTo>
                    <a:pt x="48" y="59"/>
                  </a:lnTo>
                  <a:lnTo>
                    <a:pt x="43" y="58"/>
                  </a:lnTo>
                  <a:lnTo>
                    <a:pt x="38" y="58"/>
                  </a:lnTo>
                  <a:lnTo>
                    <a:pt x="34" y="57"/>
                  </a:lnTo>
                  <a:lnTo>
                    <a:pt x="33" y="57"/>
                  </a:lnTo>
                  <a:lnTo>
                    <a:pt x="34" y="58"/>
                  </a:lnTo>
                  <a:lnTo>
                    <a:pt x="38" y="62"/>
                  </a:lnTo>
                  <a:lnTo>
                    <a:pt x="41" y="65"/>
                  </a:lnTo>
                  <a:lnTo>
                    <a:pt x="41" y="69"/>
                  </a:lnTo>
                  <a:lnTo>
                    <a:pt x="36" y="69"/>
                  </a:lnTo>
                  <a:lnTo>
                    <a:pt x="31" y="69"/>
                  </a:lnTo>
                  <a:lnTo>
                    <a:pt x="27" y="69"/>
                  </a:lnTo>
                  <a:lnTo>
                    <a:pt x="26" y="71"/>
                  </a:lnTo>
                  <a:lnTo>
                    <a:pt x="27" y="74"/>
                  </a:lnTo>
                  <a:lnTo>
                    <a:pt x="33" y="79"/>
                  </a:lnTo>
                  <a:lnTo>
                    <a:pt x="36" y="81"/>
                  </a:lnTo>
                  <a:lnTo>
                    <a:pt x="36" y="84"/>
                  </a:lnTo>
                  <a:lnTo>
                    <a:pt x="29" y="84"/>
                  </a:lnTo>
                  <a:lnTo>
                    <a:pt x="23" y="84"/>
                  </a:lnTo>
                  <a:lnTo>
                    <a:pt x="20" y="83"/>
                  </a:lnTo>
                  <a:lnTo>
                    <a:pt x="19" y="84"/>
                  </a:lnTo>
                  <a:lnTo>
                    <a:pt x="21" y="86"/>
                  </a:lnTo>
                  <a:lnTo>
                    <a:pt x="24" y="92"/>
                  </a:lnTo>
                  <a:lnTo>
                    <a:pt x="27" y="97"/>
                  </a:lnTo>
                  <a:lnTo>
                    <a:pt x="30" y="100"/>
                  </a:lnTo>
                  <a:lnTo>
                    <a:pt x="28" y="100"/>
                  </a:lnTo>
                  <a:lnTo>
                    <a:pt x="24" y="101"/>
                  </a:lnTo>
                  <a:lnTo>
                    <a:pt x="21" y="101"/>
                  </a:lnTo>
                  <a:lnTo>
                    <a:pt x="19" y="102"/>
                  </a:lnTo>
                  <a:lnTo>
                    <a:pt x="20" y="105"/>
                  </a:lnTo>
                  <a:lnTo>
                    <a:pt x="27" y="113"/>
                  </a:lnTo>
                  <a:lnTo>
                    <a:pt x="33" y="120"/>
                  </a:lnTo>
                  <a:lnTo>
                    <a:pt x="36" y="125"/>
                  </a:lnTo>
                  <a:lnTo>
                    <a:pt x="31" y="124"/>
                  </a:lnTo>
                  <a:lnTo>
                    <a:pt x="24" y="119"/>
                  </a:lnTo>
                  <a:lnTo>
                    <a:pt x="16" y="114"/>
                  </a:lnTo>
                  <a:lnTo>
                    <a:pt x="14" y="114"/>
                  </a:lnTo>
                  <a:lnTo>
                    <a:pt x="17" y="119"/>
                  </a:lnTo>
                  <a:lnTo>
                    <a:pt x="29" y="129"/>
                  </a:lnTo>
                  <a:lnTo>
                    <a:pt x="40" y="140"/>
                  </a:lnTo>
                  <a:lnTo>
                    <a:pt x="45" y="146"/>
                  </a:lnTo>
                  <a:lnTo>
                    <a:pt x="44" y="148"/>
                  </a:lnTo>
                  <a:lnTo>
                    <a:pt x="43" y="150"/>
                  </a:lnTo>
                  <a:lnTo>
                    <a:pt x="19" y="134"/>
                  </a:lnTo>
                  <a:lnTo>
                    <a:pt x="0" y="100"/>
                  </a:lnTo>
                  <a:lnTo>
                    <a:pt x="14" y="66"/>
                  </a:lnTo>
                  <a:lnTo>
                    <a:pt x="52" y="25"/>
                  </a:lnTo>
                  <a:lnTo>
                    <a:pt x="86" y="0"/>
                  </a:lnTo>
                  <a:lnTo>
                    <a:pt x="86" y="0"/>
                  </a:lnTo>
                  <a:close/>
                </a:path>
              </a:pathLst>
            </a:custGeom>
            <a:solidFill>
              <a:srgbClr val="000000"/>
            </a:solidFill>
            <a:ln w="9525">
              <a:noFill/>
              <a:round/>
            </a:ln>
          </p:spPr>
          <p:txBody>
            <a:bodyPr/>
            <a:lstStyle/>
            <a:p>
              <a:endParaRPr lang="en-US"/>
            </a:p>
          </p:txBody>
        </p:sp>
        <p:sp>
          <p:nvSpPr>
            <p:cNvPr id="356600" name="Freeform 248"/>
            <p:cNvSpPr/>
            <p:nvPr/>
          </p:nvSpPr>
          <p:spPr bwMode="auto">
            <a:xfrm>
              <a:off x="5440" y="3733"/>
              <a:ext cx="35" cy="35"/>
            </a:xfrm>
            <a:custGeom>
              <a:avLst/>
              <a:gdLst/>
              <a:ahLst/>
              <a:cxnLst>
                <a:cxn ang="0">
                  <a:pos x="4" y="50"/>
                </a:cxn>
                <a:cxn ang="0">
                  <a:pos x="0" y="26"/>
                </a:cxn>
                <a:cxn ang="0">
                  <a:pos x="16" y="4"/>
                </a:cxn>
                <a:cxn ang="0">
                  <a:pos x="41" y="0"/>
                </a:cxn>
                <a:cxn ang="0">
                  <a:pos x="64" y="14"/>
                </a:cxn>
                <a:cxn ang="0">
                  <a:pos x="69" y="36"/>
                </a:cxn>
                <a:cxn ang="0">
                  <a:pos x="59" y="59"/>
                </a:cxn>
                <a:cxn ang="0">
                  <a:pos x="37" y="69"/>
                </a:cxn>
                <a:cxn ang="0">
                  <a:pos x="18" y="64"/>
                </a:cxn>
                <a:cxn ang="0">
                  <a:pos x="4" y="50"/>
                </a:cxn>
                <a:cxn ang="0">
                  <a:pos x="4" y="50"/>
                </a:cxn>
              </a:cxnLst>
              <a:rect l="0" t="0" r="r" b="b"/>
              <a:pathLst>
                <a:path w="69" h="69">
                  <a:moveTo>
                    <a:pt x="4" y="50"/>
                  </a:moveTo>
                  <a:lnTo>
                    <a:pt x="0" y="26"/>
                  </a:lnTo>
                  <a:lnTo>
                    <a:pt x="16" y="4"/>
                  </a:lnTo>
                  <a:lnTo>
                    <a:pt x="41" y="0"/>
                  </a:lnTo>
                  <a:lnTo>
                    <a:pt x="64" y="14"/>
                  </a:lnTo>
                  <a:lnTo>
                    <a:pt x="69" y="36"/>
                  </a:lnTo>
                  <a:lnTo>
                    <a:pt x="59" y="59"/>
                  </a:lnTo>
                  <a:lnTo>
                    <a:pt x="37" y="69"/>
                  </a:lnTo>
                  <a:lnTo>
                    <a:pt x="18" y="64"/>
                  </a:lnTo>
                  <a:lnTo>
                    <a:pt x="4" y="50"/>
                  </a:lnTo>
                  <a:lnTo>
                    <a:pt x="4" y="50"/>
                  </a:lnTo>
                  <a:close/>
                </a:path>
              </a:pathLst>
            </a:custGeom>
            <a:solidFill>
              <a:srgbClr val="F23A3A"/>
            </a:solidFill>
            <a:ln w="9525">
              <a:noFill/>
              <a:round/>
            </a:ln>
          </p:spPr>
          <p:txBody>
            <a:bodyPr/>
            <a:lstStyle/>
            <a:p>
              <a:endParaRPr lang="en-US"/>
            </a:p>
          </p:txBody>
        </p:sp>
        <p:sp>
          <p:nvSpPr>
            <p:cNvPr id="356601" name="Freeform 249"/>
            <p:cNvSpPr/>
            <p:nvPr/>
          </p:nvSpPr>
          <p:spPr bwMode="auto">
            <a:xfrm>
              <a:off x="5444" y="3735"/>
              <a:ext cx="21" cy="33"/>
            </a:xfrm>
            <a:custGeom>
              <a:avLst/>
              <a:gdLst/>
              <a:ahLst/>
              <a:cxnLst>
                <a:cxn ang="0">
                  <a:pos x="31" y="0"/>
                </a:cxn>
                <a:cxn ang="0">
                  <a:pos x="42" y="5"/>
                </a:cxn>
                <a:cxn ang="0">
                  <a:pos x="37" y="7"/>
                </a:cxn>
                <a:cxn ang="0">
                  <a:pos x="27" y="6"/>
                </a:cxn>
                <a:cxn ang="0">
                  <a:pos x="28" y="8"/>
                </a:cxn>
                <a:cxn ang="0">
                  <a:pos x="37" y="12"/>
                </a:cxn>
                <a:cxn ang="0">
                  <a:pos x="34" y="13"/>
                </a:cxn>
                <a:cxn ang="0">
                  <a:pos x="22" y="11"/>
                </a:cxn>
                <a:cxn ang="0">
                  <a:pos x="21" y="13"/>
                </a:cxn>
                <a:cxn ang="0">
                  <a:pos x="30" y="14"/>
                </a:cxn>
                <a:cxn ang="0">
                  <a:pos x="28" y="17"/>
                </a:cxn>
                <a:cxn ang="0">
                  <a:pos x="17" y="18"/>
                </a:cxn>
                <a:cxn ang="0">
                  <a:pos x="17" y="19"/>
                </a:cxn>
                <a:cxn ang="0">
                  <a:pos x="25" y="20"/>
                </a:cxn>
                <a:cxn ang="0">
                  <a:pos x="23" y="24"/>
                </a:cxn>
                <a:cxn ang="0">
                  <a:pos x="13" y="22"/>
                </a:cxn>
                <a:cxn ang="0">
                  <a:pos x="13" y="25"/>
                </a:cxn>
                <a:cxn ang="0">
                  <a:pos x="21" y="28"/>
                </a:cxn>
                <a:cxn ang="0">
                  <a:pos x="21" y="29"/>
                </a:cxn>
                <a:cxn ang="0">
                  <a:pos x="13" y="29"/>
                </a:cxn>
                <a:cxn ang="0">
                  <a:pos x="11" y="32"/>
                </a:cxn>
                <a:cxn ang="0">
                  <a:pos x="21" y="35"/>
                </a:cxn>
                <a:cxn ang="0">
                  <a:pos x="21" y="36"/>
                </a:cxn>
                <a:cxn ang="0">
                  <a:pos x="13" y="38"/>
                </a:cxn>
                <a:cxn ang="0">
                  <a:pos x="13" y="40"/>
                </a:cxn>
                <a:cxn ang="0">
                  <a:pos x="21" y="41"/>
                </a:cxn>
                <a:cxn ang="0">
                  <a:pos x="21" y="43"/>
                </a:cxn>
                <a:cxn ang="0">
                  <a:pos x="13" y="43"/>
                </a:cxn>
                <a:cxn ang="0">
                  <a:pos x="13" y="45"/>
                </a:cxn>
                <a:cxn ang="0">
                  <a:pos x="21" y="48"/>
                </a:cxn>
                <a:cxn ang="0">
                  <a:pos x="21" y="50"/>
                </a:cxn>
                <a:cxn ang="0">
                  <a:pos x="15" y="49"/>
                </a:cxn>
                <a:cxn ang="0">
                  <a:pos x="15" y="52"/>
                </a:cxn>
                <a:cxn ang="0">
                  <a:pos x="25" y="53"/>
                </a:cxn>
                <a:cxn ang="0">
                  <a:pos x="22" y="55"/>
                </a:cxn>
                <a:cxn ang="0">
                  <a:pos x="20" y="56"/>
                </a:cxn>
                <a:cxn ang="0">
                  <a:pos x="30" y="57"/>
                </a:cxn>
                <a:cxn ang="0">
                  <a:pos x="31" y="60"/>
                </a:cxn>
                <a:cxn ang="0">
                  <a:pos x="22" y="59"/>
                </a:cxn>
                <a:cxn ang="0">
                  <a:pos x="23" y="60"/>
                </a:cxn>
                <a:cxn ang="0">
                  <a:pos x="35" y="61"/>
                </a:cxn>
                <a:cxn ang="0">
                  <a:pos x="37" y="64"/>
                </a:cxn>
                <a:cxn ang="0">
                  <a:pos x="23" y="67"/>
                </a:cxn>
                <a:cxn ang="0">
                  <a:pos x="0" y="41"/>
                </a:cxn>
                <a:cxn ang="0">
                  <a:pos x="14" y="2"/>
                </a:cxn>
                <a:cxn ang="0">
                  <a:pos x="30" y="0"/>
                </a:cxn>
              </a:cxnLst>
              <a:rect l="0" t="0" r="r" b="b"/>
              <a:pathLst>
                <a:path w="43" h="67">
                  <a:moveTo>
                    <a:pt x="30" y="0"/>
                  </a:moveTo>
                  <a:lnTo>
                    <a:pt x="31" y="0"/>
                  </a:lnTo>
                  <a:lnTo>
                    <a:pt x="37" y="2"/>
                  </a:lnTo>
                  <a:lnTo>
                    <a:pt x="42" y="5"/>
                  </a:lnTo>
                  <a:lnTo>
                    <a:pt x="43" y="7"/>
                  </a:lnTo>
                  <a:lnTo>
                    <a:pt x="37" y="7"/>
                  </a:lnTo>
                  <a:lnTo>
                    <a:pt x="32" y="7"/>
                  </a:lnTo>
                  <a:lnTo>
                    <a:pt x="27" y="6"/>
                  </a:lnTo>
                  <a:lnTo>
                    <a:pt x="25" y="7"/>
                  </a:lnTo>
                  <a:lnTo>
                    <a:pt x="28" y="8"/>
                  </a:lnTo>
                  <a:lnTo>
                    <a:pt x="34" y="11"/>
                  </a:lnTo>
                  <a:lnTo>
                    <a:pt x="37" y="12"/>
                  </a:lnTo>
                  <a:lnTo>
                    <a:pt x="38" y="14"/>
                  </a:lnTo>
                  <a:lnTo>
                    <a:pt x="34" y="13"/>
                  </a:lnTo>
                  <a:lnTo>
                    <a:pt x="28" y="12"/>
                  </a:lnTo>
                  <a:lnTo>
                    <a:pt x="22" y="11"/>
                  </a:lnTo>
                  <a:lnTo>
                    <a:pt x="21" y="12"/>
                  </a:lnTo>
                  <a:lnTo>
                    <a:pt x="21" y="13"/>
                  </a:lnTo>
                  <a:lnTo>
                    <a:pt x="25" y="14"/>
                  </a:lnTo>
                  <a:lnTo>
                    <a:pt x="30" y="14"/>
                  </a:lnTo>
                  <a:lnTo>
                    <a:pt x="34" y="17"/>
                  </a:lnTo>
                  <a:lnTo>
                    <a:pt x="28" y="17"/>
                  </a:lnTo>
                  <a:lnTo>
                    <a:pt x="23" y="18"/>
                  </a:lnTo>
                  <a:lnTo>
                    <a:pt x="17" y="18"/>
                  </a:lnTo>
                  <a:lnTo>
                    <a:pt x="16" y="19"/>
                  </a:lnTo>
                  <a:lnTo>
                    <a:pt x="17" y="19"/>
                  </a:lnTo>
                  <a:lnTo>
                    <a:pt x="22" y="20"/>
                  </a:lnTo>
                  <a:lnTo>
                    <a:pt x="25" y="20"/>
                  </a:lnTo>
                  <a:lnTo>
                    <a:pt x="28" y="24"/>
                  </a:lnTo>
                  <a:lnTo>
                    <a:pt x="23" y="24"/>
                  </a:lnTo>
                  <a:lnTo>
                    <a:pt x="18" y="24"/>
                  </a:lnTo>
                  <a:lnTo>
                    <a:pt x="13" y="22"/>
                  </a:lnTo>
                  <a:lnTo>
                    <a:pt x="11" y="24"/>
                  </a:lnTo>
                  <a:lnTo>
                    <a:pt x="13" y="25"/>
                  </a:lnTo>
                  <a:lnTo>
                    <a:pt x="17" y="27"/>
                  </a:lnTo>
                  <a:lnTo>
                    <a:pt x="21" y="28"/>
                  </a:lnTo>
                  <a:lnTo>
                    <a:pt x="23" y="31"/>
                  </a:lnTo>
                  <a:lnTo>
                    <a:pt x="21" y="29"/>
                  </a:lnTo>
                  <a:lnTo>
                    <a:pt x="17" y="29"/>
                  </a:lnTo>
                  <a:lnTo>
                    <a:pt x="13" y="29"/>
                  </a:lnTo>
                  <a:lnTo>
                    <a:pt x="11" y="31"/>
                  </a:lnTo>
                  <a:lnTo>
                    <a:pt x="11" y="32"/>
                  </a:lnTo>
                  <a:lnTo>
                    <a:pt x="16" y="34"/>
                  </a:lnTo>
                  <a:lnTo>
                    <a:pt x="21" y="35"/>
                  </a:lnTo>
                  <a:lnTo>
                    <a:pt x="23" y="36"/>
                  </a:lnTo>
                  <a:lnTo>
                    <a:pt x="21" y="36"/>
                  </a:lnTo>
                  <a:lnTo>
                    <a:pt x="17" y="38"/>
                  </a:lnTo>
                  <a:lnTo>
                    <a:pt x="13" y="38"/>
                  </a:lnTo>
                  <a:lnTo>
                    <a:pt x="11" y="39"/>
                  </a:lnTo>
                  <a:lnTo>
                    <a:pt x="13" y="40"/>
                  </a:lnTo>
                  <a:lnTo>
                    <a:pt x="17" y="41"/>
                  </a:lnTo>
                  <a:lnTo>
                    <a:pt x="21" y="41"/>
                  </a:lnTo>
                  <a:lnTo>
                    <a:pt x="23" y="43"/>
                  </a:lnTo>
                  <a:lnTo>
                    <a:pt x="21" y="43"/>
                  </a:lnTo>
                  <a:lnTo>
                    <a:pt x="17" y="43"/>
                  </a:lnTo>
                  <a:lnTo>
                    <a:pt x="13" y="43"/>
                  </a:lnTo>
                  <a:lnTo>
                    <a:pt x="11" y="43"/>
                  </a:lnTo>
                  <a:lnTo>
                    <a:pt x="13" y="45"/>
                  </a:lnTo>
                  <a:lnTo>
                    <a:pt x="17" y="47"/>
                  </a:lnTo>
                  <a:lnTo>
                    <a:pt x="21" y="48"/>
                  </a:lnTo>
                  <a:lnTo>
                    <a:pt x="23" y="50"/>
                  </a:lnTo>
                  <a:lnTo>
                    <a:pt x="21" y="50"/>
                  </a:lnTo>
                  <a:lnTo>
                    <a:pt x="18" y="50"/>
                  </a:lnTo>
                  <a:lnTo>
                    <a:pt x="15" y="49"/>
                  </a:lnTo>
                  <a:lnTo>
                    <a:pt x="14" y="50"/>
                  </a:lnTo>
                  <a:lnTo>
                    <a:pt x="15" y="52"/>
                  </a:lnTo>
                  <a:lnTo>
                    <a:pt x="21" y="53"/>
                  </a:lnTo>
                  <a:lnTo>
                    <a:pt x="25" y="53"/>
                  </a:lnTo>
                  <a:lnTo>
                    <a:pt x="28" y="55"/>
                  </a:lnTo>
                  <a:lnTo>
                    <a:pt x="22" y="55"/>
                  </a:lnTo>
                  <a:lnTo>
                    <a:pt x="18" y="55"/>
                  </a:lnTo>
                  <a:lnTo>
                    <a:pt x="20" y="56"/>
                  </a:lnTo>
                  <a:lnTo>
                    <a:pt x="25" y="57"/>
                  </a:lnTo>
                  <a:lnTo>
                    <a:pt x="30" y="57"/>
                  </a:lnTo>
                  <a:lnTo>
                    <a:pt x="34" y="60"/>
                  </a:lnTo>
                  <a:lnTo>
                    <a:pt x="31" y="60"/>
                  </a:lnTo>
                  <a:lnTo>
                    <a:pt x="27" y="60"/>
                  </a:lnTo>
                  <a:lnTo>
                    <a:pt x="22" y="59"/>
                  </a:lnTo>
                  <a:lnTo>
                    <a:pt x="21" y="60"/>
                  </a:lnTo>
                  <a:lnTo>
                    <a:pt x="23" y="60"/>
                  </a:lnTo>
                  <a:lnTo>
                    <a:pt x="29" y="61"/>
                  </a:lnTo>
                  <a:lnTo>
                    <a:pt x="35" y="61"/>
                  </a:lnTo>
                  <a:lnTo>
                    <a:pt x="38" y="62"/>
                  </a:lnTo>
                  <a:lnTo>
                    <a:pt x="37" y="64"/>
                  </a:lnTo>
                  <a:lnTo>
                    <a:pt x="36" y="67"/>
                  </a:lnTo>
                  <a:lnTo>
                    <a:pt x="23" y="67"/>
                  </a:lnTo>
                  <a:lnTo>
                    <a:pt x="7" y="55"/>
                  </a:lnTo>
                  <a:lnTo>
                    <a:pt x="0" y="41"/>
                  </a:lnTo>
                  <a:lnTo>
                    <a:pt x="2" y="14"/>
                  </a:lnTo>
                  <a:lnTo>
                    <a:pt x="14" y="2"/>
                  </a:lnTo>
                  <a:lnTo>
                    <a:pt x="30" y="0"/>
                  </a:lnTo>
                  <a:lnTo>
                    <a:pt x="30" y="0"/>
                  </a:lnTo>
                  <a:close/>
                </a:path>
              </a:pathLst>
            </a:custGeom>
            <a:solidFill>
              <a:srgbClr val="D90000"/>
            </a:solidFill>
            <a:ln w="9525">
              <a:noFill/>
              <a:round/>
            </a:ln>
          </p:spPr>
          <p:txBody>
            <a:bodyPr/>
            <a:lstStyle/>
            <a:p>
              <a:endParaRPr lang="en-US"/>
            </a:p>
          </p:txBody>
        </p:sp>
        <p:sp>
          <p:nvSpPr>
            <p:cNvPr id="356602" name="Freeform 250"/>
            <p:cNvSpPr/>
            <p:nvPr/>
          </p:nvSpPr>
          <p:spPr bwMode="auto">
            <a:xfrm>
              <a:off x="5440" y="3733"/>
              <a:ext cx="22" cy="35"/>
            </a:xfrm>
            <a:custGeom>
              <a:avLst/>
              <a:gdLst/>
              <a:ahLst/>
              <a:cxnLst>
                <a:cxn ang="0">
                  <a:pos x="31" y="0"/>
                </a:cxn>
                <a:cxn ang="0">
                  <a:pos x="42" y="4"/>
                </a:cxn>
                <a:cxn ang="0">
                  <a:pos x="38" y="7"/>
                </a:cxn>
                <a:cxn ang="0">
                  <a:pos x="28" y="6"/>
                </a:cxn>
                <a:cxn ang="0">
                  <a:pos x="29" y="9"/>
                </a:cxn>
                <a:cxn ang="0">
                  <a:pos x="36" y="13"/>
                </a:cxn>
                <a:cxn ang="0">
                  <a:pos x="32" y="14"/>
                </a:cxn>
                <a:cxn ang="0">
                  <a:pos x="22" y="13"/>
                </a:cxn>
                <a:cxn ang="0">
                  <a:pos x="21" y="15"/>
                </a:cxn>
                <a:cxn ang="0">
                  <a:pos x="30" y="16"/>
                </a:cxn>
                <a:cxn ang="0">
                  <a:pos x="28" y="19"/>
                </a:cxn>
                <a:cxn ang="0">
                  <a:pos x="17" y="19"/>
                </a:cxn>
                <a:cxn ang="0">
                  <a:pos x="17" y="20"/>
                </a:cxn>
                <a:cxn ang="0">
                  <a:pos x="25" y="21"/>
                </a:cxn>
                <a:cxn ang="0">
                  <a:pos x="25" y="24"/>
                </a:cxn>
                <a:cxn ang="0">
                  <a:pos x="15" y="23"/>
                </a:cxn>
                <a:cxn ang="0">
                  <a:pos x="14" y="24"/>
                </a:cxn>
                <a:cxn ang="0">
                  <a:pos x="23" y="28"/>
                </a:cxn>
                <a:cxn ang="0">
                  <a:pos x="22" y="30"/>
                </a:cxn>
                <a:cxn ang="0">
                  <a:pos x="13" y="29"/>
                </a:cxn>
                <a:cxn ang="0">
                  <a:pos x="13" y="31"/>
                </a:cxn>
                <a:cxn ang="0">
                  <a:pos x="21" y="36"/>
                </a:cxn>
                <a:cxn ang="0">
                  <a:pos x="21" y="38"/>
                </a:cxn>
                <a:cxn ang="0">
                  <a:pos x="13" y="38"/>
                </a:cxn>
                <a:cxn ang="0">
                  <a:pos x="13" y="40"/>
                </a:cxn>
                <a:cxn ang="0">
                  <a:pos x="21" y="43"/>
                </a:cxn>
                <a:cxn ang="0">
                  <a:pos x="21" y="45"/>
                </a:cxn>
                <a:cxn ang="0">
                  <a:pos x="13" y="44"/>
                </a:cxn>
                <a:cxn ang="0">
                  <a:pos x="13" y="47"/>
                </a:cxn>
                <a:cxn ang="0">
                  <a:pos x="21" y="48"/>
                </a:cxn>
                <a:cxn ang="0">
                  <a:pos x="21" y="50"/>
                </a:cxn>
                <a:cxn ang="0">
                  <a:pos x="15" y="49"/>
                </a:cxn>
                <a:cxn ang="0">
                  <a:pos x="15" y="51"/>
                </a:cxn>
                <a:cxn ang="0">
                  <a:pos x="25" y="54"/>
                </a:cxn>
                <a:cxn ang="0">
                  <a:pos x="25" y="55"/>
                </a:cxn>
                <a:cxn ang="0">
                  <a:pos x="20" y="56"/>
                </a:cxn>
                <a:cxn ang="0">
                  <a:pos x="20" y="58"/>
                </a:cxn>
                <a:cxn ang="0">
                  <a:pos x="30" y="59"/>
                </a:cxn>
                <a:cxn ang="0">
                  <a:pos x="30" y="61"/>
                </a:cxn>
                <a:cxn ang="0">
                  <a:pos x="24" y="61"/>
                </a:cxn>
                <a:cxn ang="0">
                  <a:pos x="24" y="62"/>
                </a:cxn>
                <a:cxn ang="0">
                  <a:pos x="35" y="63"/>
                </a:cxn>
                <a:cxn ang="0">
                  <a:pos x="37" y="66"/>
                </a:cxn>
                <a:cxn ang="0">
                  <a:pos x="23" y="66"/>
                </a:cxn>
                <a:cxn ang="0">
                  <a:pos x="0" y="41"/>
                </a:cxn>
                <a:cxn ang="0">
                  <a:pos x="14" y="2"/>
                </a:cxn>
                <a:cxn ang="0">
                  <a:pos x="30" y="0"/>
                </a:cxn>
              </a:cxnLst>
              <a:rect l="0" t="0" r="r" b="b"/>
              <a:pathLst>
                <a:path w="43" h="69">
                  <a:moveTo>
                    <a:pt x="30" y="0"/>
                  </a:moveTo>
                  <a:lnTo>
                    <a:pt x="31" y="0"/>
                  </a:lnTo>
                  <a:lnTo>
                    <a:pt x="37" y="3"/>
                  </a:lnTo>
                  <a:lnTo>
                    <a:pt x="42" y="4"/>
                  </a:lnTo>
                  <a:lnTo>
                    <a:pt x="43" y="7"/>
                  </a:lnTo>
                  <a:lnTo>
                    <a:pt x="38" y="7"/>
                  </a:lnTo>
                  <a:lnTo>
                    <a:pt x="34" y="7"/>
                  </a:lnTo>
                  <a:lnTo>
                    <a:pt x="28" y="6"/>
                  </a:lnTo>
                  <a:lnTo>
                    <a:pt x="28" y="7"/>
                  </a:lnTo>
                  <a:lnTo>
                    <a:pt x="29" y="9"/>
                  </a:lnTo>
                  <a:lnTo>
                    <a:pt x="34" y="11"/>
                  </a:lnTo>
                  <a:lnTo>
                    <a:pt x="36" y="13"/>
                  </a:lnTo>
                  <a:lnTo>
                    <a:pt x="37" y="14"/>
                  </a:lnTo>
                  <a:lnTo>
                    <a:pt x="32" y="14"/>
                  </a:lnTo>
                  <a:lnTo>
                    <a:pt x="28" y="14"/>
                  </a:lnTo>
                  <a:lnTo>
                    <a:pt x="22" y="13"/>
                  </a:lnTo>
                  <a:lnTo>
                    <a:pt x="21" y="14"/>
                  </a:lnTo>
                  <a:lnTo>
                    <a:pt x="21" y="15"/>
                  </a:lnTo>
                  <a:lnTo>
                    <a:pt x="25" y="16"/>
                  </a:lnTo>
                  <a:lnTo>
                    <a:pt x="30" y="16"/>
                  </a:lnTo>
                  <a:lnTo>
                    <a:pt x="32" y="19"/>
                  </a:lnTo>
                  <a:lnTo>
                    <a:pt x="28" y="19"/>
                  </a:lnTo>
                  <a:lnTo>
                    <a:pt x="23" y="19"/>
                  </a:lnTo>
                  <a:lnTo>
                    <a:pt x="17" y="19"/>
                  </a:lnTo>
                  <a:lnTo>
                    <a:pt x="16" y="19"/>
                  </a:lnTo>
                  <a:lnTo>
                    <a:pt x="17" y="20"/>
                  </a:lnTo>
                  <a:lnTo>
                    <a:pt x="22" y="21"/>
                  </a:lnTo>
                  <a:lnTo>
                    <a:pt x="25" y="21"/>
                  </a:lnTo>
                  <a:lnTo>
                    <a:pt x="28" y="23"/>
                  </a:lnTo>
                  <a:lnTo>
                    <a:pt x="25" y="24"/>
                  </a:lnTo>
                  <a:lnTo>
                    <a:pt x="21" y="24"/>
                  </a:lnTo>
                  <a:lnTo>
                    <a:pt x="15" y="23"/>
                  </a:lnTo>
                  <a:lnTo>
                    <a:pt x="14" y="23"/>
                  </a:lnTo>
                  <a:lnTo>
                    <a:pt x="14" y="24"/>
                  </a:lnTo>
                  <a:lnTo>
                    <a:pt x="18" y="27"/>
                  </a:lnTo>
                  <a:lnTo>
                    <a:pt x="23" y="28"/>
                  </a:lnTo>
                  <a:lnTo>
                    <a:pt x="25" y="30"/>
                  </a:lnTo>
                  <a:lnTo>
                    <a:pt x="22" y="30"/>
                  </a:lnTo>
                  <a:lnTo>
                    <a:pt x="17" y="30"/>
                  </a:lnTo>
                  <a:lnTo>
                    <a:pt x="13" y="29"/>
                  </a:lnTo>
                  <a:lnTo>
                    <a:pt x="11" y="30"/>
                  </a:lnTo>
                  <a:lnTo>
                    <a:pt x="13" y="31"/>
                  </a:lnTo>
                  <a:lnTo>
                    <a:pt x="17" y="34"/>
                  </a:lnTo>
                  <a:lnTo>
                    <a:pt x="21" y="36"/>
                  </a:lnTo>
                  <a:lnTo>
                    <a:pt x="23" y="38"/>
                  </a:lnTo>
                  <a:lnTo>
                    <a:pt x="21" y="38"/>
                  </a:lnTo>
                  <a:lnTo>
                    <a:pt x="17" y="38"/>
                  </a:lnTo>
                  <a:lnTo>
                    <a:pt x="13" y="38"/>
                  </a:lnTo>
                  <a:lnTo>
                    <a:pt x="11" y="38"/>
                  </a:lnTo>
                  <a:lnTo>
                    <a:pt x="13" y="40"/>
                  </a:lnTo>
                  <a:lnTo>
                    <a:pt x="17" y="42"/>
                  </a:lnTo>
                  <a:lnTo>
                    <a:pt x="21" y="43"/>
                  </a:lnTo>
                  <a:lnTo>
                    <a:pt x="23" y="45"/>
                  </a:lnTo>
                  <a:lnTo>
                    <a:pt x="21" y="45"/>
                  </a:lnTo>
                  <a:lnTo>
                    <a:pt x="17" y="45"/>
                  </a:lnTo>
                  <a:lnTo>
                    <a:pt x="13" y="44"/>
                  </a:lnTo>
                  <a:lnTo>
                    <a:pt x="11" y="45"/>
                  </a:lnTo>
                  <a:lnTo>
                    <a:pt x="13" y="47"/>
                  </a:lnTo>
                  <a:lnTo>
                    <a:pt x="17" y="48"/>
                  </a:lnTo>
                  <a:lnTo>
                    <a:pt x="21" y="48"/>
                  </a:lnTo>
                  <a:lnTo>
                    <a:pt x="23" y="50"/>
                  </a:lnTo>
                  <a:lnTo>
                    <a:pt x="21" y="50"/>
                  </a:lnTo>
                  <a:lnTo>
                    <a:pt x="18" y="50"/>
                  </a:lnTo>
                  <a:lnTo>
                    <a:pt x="15" y="49"/>
                  </a:lnTo>
                  <a:lnTo>
                    <a:pt x="14" y="50"/>
                  </a:lnTo>
                  <a:lnTo>
                    <a:pt x="15" y="51"/>
                  </a:lnTo>
                  <a:lnTo>
                    <a:pt x="21" y="52"/>
                  </a:lnTo>
                  <a:lnTo>
                    <a:pt x="25" y="54"/>
                  </a:lnTo>
                  <a:lnTo>
                    <a:pt x="28" y="55"/>
                  </a:lnTo>
                  <a:lnTo>
                    <a:pt x="25" y="55"/>
                  </a:lnTo>
                  <a:lnTo>
                    <a:pt x="23" y="56"/>
                  </a:lnTo>
                  <a:lnTo>
                    <a:pt x="20" y="56"/>
                  </a:lnTo>
                  <a:lnTo>
                    <a:pt x="18" y="57"/>
                  </a:lnTo>
                  <a:lnTo>
                    <a:pt x="20" y="58"/>
                  </a:lnTo>
                  <a:lnTo>
                    <a:pt x="25" y="59"/>
                  </a:lnTo>
                  <a:lnTo>
                    <a:pt x="30" y="59"/>
                  </a:lnTo>
                  <a:lnTo>
                    <a:pt x="32" y="62"/>
                  </a:lnTo>
                  <a:lnTo>
                    <a:pt x="30" y="61"/>
                  </a:lnTo>
                  <a:lnTo>
                    <a:pt x="28" y="61"/>
                  </a:lnTo>
                  <a:lnTo>
                    <a:pt x="24" y="61"/>
                  </a:lnTo>
                  <a:lnTo>
                    <a:pt x="23" y="62"/>
                  </a:lnTo>
                  <a:lnTo>
                    <a:pt x="24" y="62"/>
                  </a:lnTo>
                  <a:lnTo>
                    <a:pt x="30" y="63"/>
                  </a:lnTo>
                  <a:lnTo>
                    <a:pt x="35" y="63"/>
                  </a:lnTo>
                  <a:lnTo>
                    <a:pt x="37" y="64"/>
                  </a:lnTo>
                  <a:lnTo>
                    <a:pt x="37" y="66"/>
                  </a:lnTo>
                  <a:lnTo>
                    <a:pt x="37" y="69"/>
                  </a:lnTo>
                  <a:lnTo>
                    <a:pt x="23" y="66"/>
                  </a:lnTo>
                  <a:lnTo>
                    <a:pt x="7" y="57"/>
                  </a:lnTo>
                  <a:lnTo>
                    <a:pt x="0" y="41"/>
                  </a:lnTo>
                  <a:lnTo>
                    <a:pt x="2" y="16"/>
                  </a:lnTo>
                  <a:lnTo>
                    <a:pt x="14" y="2"/>
                  </a:lnTo>
                  <a:lnTo>
                    <a:pt x="30" y="0"/>
                  </a:lnTo>
                  <a:lnTo>
                    <a:pt x="30" y="0"/>
                  </a:lnTo>
                  <a:close/>
                </a:path>
              </a:pathLst>
            </a:custGeom>
            <a:solidFill>
              <a:srgbClr val="000000"/>
            </a:solidFill>
            <a:ln w="9525">
              <a:noFill/>
              <a:round/>
            </a:ln>
          </p:spPr>
          <p:txBody>
            <a:bodyPr/>
            <a:lstStyle/>
            <a:p>
              <a:endParaRPr lang="en-US"/>
            </a:p>
          </p:txBody>
        </p:sp>
        <p:sp>
          <p:nvSpPr>
            <p:cNvPr id="356603" name="Freeform 251"/>
            <p:cNvSpPr/>
            <p:nvPr/>
          </p:nvSpPr>
          <p:spPr bwMode="auto">
            <a:xfrm>
              <a:off x="5398" y="3757"/>
              <a:ext cx="56" cy="86"/>
            </a:xfrm>
            <a:custGeom>
              <a:avLst/>
              <a:gdLst/>
              <a:ahLst/>
              <a:cxnLst>
                <a:cxn ang="0">
                  <a:pos x="83" y="0"/>
                </a:cxn>
                <a:cxn ang="0">
                  <a:pos x="71" y="8"/>
                </a:cxn>
                <a:cxn ang="0">
                  <a:pos x="59" y="16"/>
                </a:cxn>
                <a:cxn ang="0">
                  <a:pos x="45" y="29"/>
                </a:cxn>
                <a:cxn ang="0">
                  <a:pos x="31" y="43"/>
                </a:cxn>
                <a:cxn ang="0">
                  <a:pos x="17" y="63"/>
                </a:cxn>
                <a:cxn ang="0">
                  <a:pos x="4" y="84"/>
                </a:cxn>
                <a:cxn ang="0">
                  <a:pos x="0" y="100"/>
                </a:cxn>
                <a:cxn ang="0">
                  <a:pos x="8" y="115"/>
                </a:cxn>
                <a:cxn ang="0">
                  <a:pos x="19" y="134"/>
                </a:cxn>
                <a:cxn ang="0">
                  <a:pos x="33" y="146"/>
                </a:cxn>
                <a:cxn ang="0">
                  <a:pos x="53" y="157"/>
                </a:cxn>
                <a:cxn ang="0">
                  <a:pos x="79" y="166"/>
                </a:cxn>
                <a:cxn ang="0">
                  <a:pos x="94" y="167"/>
                </a:cxn>
                <a:cxn ang="0">
                  <a:pos x="94" y="152"/>
                </a:cxn>
                <a:cxn ang="0">
                  <a:pos x="96" y="134"/>
                </a:cxn>
                <a:cxn ang="0">
                  <a:pos x="99" y="120"/>
                </a:cxn>
                <a:cxn ang="0">
                  <a:pos x="106" y="101"/>
                </a:cxn>
                <a:cxn ang="0">
                  <a:pos x="108" y="91"/>
                </a:cxn>
                <a:cxn ang="0">
                  <a:pos x="103" y="98"/>
                </a:cxn>
                <a:cxn ang="0">
                  <a:pos x="96" y="117"/>
                </a:cxn>
                <a:cxn ang="0">
                  <a:pos x="93" y="127"/>
                </a:cxn>
                <a:cxn ang="0">
                  <a:pos x="91" y="141"/>
                </a:cxn>
                <a:cxn ang="0">
                  <a:pos x="92" y="166"/>
                </a:cxn>
                <a:cxn ang="0">
                  <a:pos x="80" y="162"/>
                </a:cxn>
                <a:cxn ang="0">
                  <a:pos x="68" y="157"/>
                </a:cxn>
                <a:cxn ang="0">
                  <a:pos x="55" y="152"/>
                </a:cxn>
                <a:cxn ang="0">
                  <a:pos x="39" y="142"/>
                </a:cxn>
                <a:cxn ang="0">
                  <a:pos x="26" y="132"/>
                </a:cxn>
                <a:cxn ang="0">
                  <a:pos x="13" y="118"/>
                </a:cxn>
                <a:cxn ang="0">
                  <a:pos x="5" y="100"/>
                </a:cxn>
                <a:cxn ang="0">
                  <a:pos x="10" y="90"/>
                </a:cxn>
                <a:cxn ang="0">
                  <a:pos x="16" y="78"/>
                </a:cxn>
                <a:cxn ang="0">
                  <a:pos x="25" y="65"/>
                </a:cxn>
                <a:cxn ang="0">
                  <a:pos x="36" y="49"/>
                </a:cxn>
                <a:cxn ang="0">
                  <a:pos x="50" y="32"/>
                </a:cxn>
                <a:cxn ang="0">
                  <a:pos x="66" y="16"/>
                </a:cxn>
                <a:cxn ang="0">
                  <a:pos x="87" y="2"/>
                </a:cxn>
                <a:cxn ang="0">
                  <a:pos x="87" y="0"/>
                </a:cxn>
              </a:cxnLst>
              <a:rect l="0" t="0" r="r" b="b"/>
              <a:pathLst>
                <a:path w="113" h="170">
                  <a:moveTo>
                    <a:pt x="87" y="0"/>
                  </a:moveTo>
                  <a:lnTo>
                    <a:pt x="83" y="0"/>
                  </a:lnTo>
                  <a:lnTo>
                    <a:pt x="76" y="4"/>
                  </a:lnTo>
                  <a:lnTo>
                    <a:pt x="71" y="8"/>
                  </a:lnTo>
                  <a:lnTo>
                    <a:pt x="66" y="11"/>
                  </a:lnTo>
                  <a:lnTo>
                    <a:pt x="59" y="16"/>
                  </a:lnTo>
                  <a:lnTo>
                    <a:pt x="53" y="23"/>
                  </a:lnTo>
                  <a:lnTo>
                    <a:pt x="45" y="29"/>
                  </a:lnTo>
                  <a:lnTo>
                    <a:pt x="38" y="36"/>
                  </a:lnTo>
                  <a:lnTo>
                    <a:pt x="31" y="43"/>
                  </a:lnTo>
                  <a:lnTo>
                    <a:pt x="24" y="53"/>
                  </a:lnTo>
                  <a:lnTo>
                    <a:pt x="17" y="63"/>
                  </a:lnTo>
                  <a:lnTo>
                    <a:pt x="10" y="73"/>
                  </a:lnTo>
                  <a:lnTo>
                    <a:pt x="4" y="84"/>
                  </a:lnTo>
                  <a:lnTo>
                    <a:pt x="0" y="98"/>
                  </a:lnTo>
                  <a:lnTo>
                    <a:pt x="0" y="100"/>
                  </a:lnTo>
                  <a:lnTo>
                    <a:pt x="3" y="106"/>
                  </a:lnTo>
                  <a:lnTo>
                    <a:pt x="8" y="115"/>
                  </a:lnTo>
                  <a:lnTo>
                    <a:pt x="16" y="128"/>
                  </a:lnTo>
                  <a:lnTo>
                    <a:pt x="19" y="134"/>
                  </a:lnTo>
                  <a:lnTo>
                    <a:pt x="26" y="140"/>
                  </a:lnTo>
                  <a:lnTo>
                    <a:pt x="33" y="146"/>
                  </a:lnTo>
                  <a:lnTo>
                    <a:pt x="44" y="153"/>
                  </a:lnTo>
                  <a:lnTo>
                    <a:pt x="53" y="157"/>
                  </a:lnTo>
                  <a:lnTo>
                    <a:pt x="65" y="162"/>
                  </a:lnTo>
                  <a:lnTo>
                    <a:pt x="79" y="166"/>
                  </a:lnTo>
                  <a:lnTo>
                    <a:pt x="94" y="170"/>
                  </a:lnTo>
                  <a:lnTo>
                    <a:pt x="94" y="167"/>
                  </a:lnTo>
                  <a:lnTo>
                    <a:pt x="94" y="161"/>
                  </a:lnTo>
                  <a:lnTo>
                    <a:pt x="94" y="152"/>
                  </a:lnTo>
                  <a:lnTo>
                    <a:pt x="96" y="141"/>
                  </a:lnTo>
                  <a:lnTo>
                    <a:pt x="96" y="134"/>
                  </a:lnTo>
                  <a:lnTo>
                    <a:pt x="98" y="127"/>
                  </a:lnTo>
                  <a:lnTo>
                    <a:pt x="99" y="120"/>
                  </a:lnTo>
                  <a:lnTo>
                    <a:pt x="101" y="114"/>
                  </a:lnTo>
                  <a:lnTo>
                    <a:pt x="106" y="101"/>
                  </a:lnTo>
                  <a:lnTo>
                    <a:pt x="113" y="91"/>
                  </a:lnTo>
                  <a:lnTo>
                    <a:pt x="108" y="91"/>
                  </a:lnTo>
                  <a:lnTo>
                    <a:pt x="106" y="92"/>
                  </a:lnTo>
                  <a:lnTo>
                    <a:pt x="103" y="98"/>
                  </a:lnTo>
                  <a:lnTo>
                    <a:pt x="100" y="105"/>
                  </a:lnTo>
                  <a:lnTo>
                    <a:pt x="96" y="117"/>
                  </a:lnTo>
                  <a:lnTo>
                    <a:pt x="94" y="121"/>
                  </a:lnTo>
                  <a:lnTo>
                    <a:pt x="93" y="127"/>
                  </a:lnTo>
                  <a:lnTo>
                    <a:pt x="91" y="134"/>
                  </a:lnTo>
                  <a:lnTo>
                    <a:pt x="91" y="141"/>
                  </a:lnTo>
                  <a:lnTo>
                    <a:pt x="89" y="153"/>
                  </a:lnTo>
                  <a:lnTo>
                    <a:pt x="92" y="166"/>
                  </a:lnTo>
                  <a:lnTo>
                    <a:pt x="88" y="164"/>
                  </a:lnTo>
                  <a:lnTo>
                    <a:pt x="80" y="162"/>
                  </a:lnTo>
                  <a:lnTo>
                    <a:pt x="74" y="160"/>
                  </a:lnTo>
                  <a:lnTo>
                    <a:pt x="68" y="157"/>
                  </a:lnTo>
                  <a:lnTo>
                    <a:pt x="61" y="154"/>
                  </a:lnTo>
                  <a:lnTo>
                    <a:pt x="55" y="152"/>
                  </a:lnTo>
                  <a:lnTo>
                    <a:pt x="47" y="147"/>
                  </a:lnTo>
                  <a:lnTo>
                    <a:pt x="39" y="142"/>
                  </a:lnTo>
                  <a:lnTo>
                    <a:pt x="32" y="136"/>
                  </a:lnTo>
                  <a:lnTo>
                    <a:pt x="26" y="132"/>
                  </a:lnTo>
                  <a:lnTo>
                    <a:pt x="19" y="125"/>
                  </a:lnTo>
                  <a:lnTo>
                    <a:pt x="13" y="118"/>
                  </a:lnTo>
                  <a:lnTo>
                    <a:pt x="9" y="108"/>
                  </a:lnTo>
                  <a:lnTo>
                    <a:pt x="5" y="100"/>
                  </a:lnTo>
                  <a:lnTo>
                    <a:pt x="5" y="97"/>
                  </a:lnTo>
                  <a:lnTo>
                    <a:pt x="10" y="90"/>
                  </a:lnTo>
                  <a:lnTo>
                    <a:pt x="11" y="84"/>
                  </a:lnTo>
                  <a:lnTo>
                    <a:pt x="16" y="78"/>
                  </a:lnTo>
                  <a:lnTo>
                    <a:pt x="19" y="71"/>
                  </a:lnTo>
                  <a:lnTo>
                    <a:pt x="25" y="65"/>
                  </a:lnTo>
                  <a:lnTo>
                    <a:pt x="29" y="57"/>
                  </a:lnTo>
                  <a:lnTo>
                    <a:pt x="36" y="49"/>
                  </a:lnTo>
                  <a:lnTo>
                    <a:pt x="41" y="41"/>
                  </a:lnTo>
                  <a:lnTo>
                    <a:pt x="50" y="32"/>
                  </a:lnTo>
                  <a:lnTo>
                    <a:pt x="57" y="24"/>
                  </a:lnTo>
                  <a:lnTo>
                    <a:pt x="66" y="16"/>
                  </a:lnTo>
                  <a:lnTo>
                    <a:pt x="76" y="9"/>
                  </a:lnTo>
                  <a:lnTo>
                    <a:pt x="87" y="2"/>
                  </a:lnTo>
                  <a:lnTo>
                    <a:pt x="88" y="0"/>
                  </a:lnTo>
                  <a:lnTo>
                    <a:pt x="87" y="0"/>
                  </a:lnTo>
                  <a:lnTo>
                    <a:pt x="87" y="0"/>
                  </a:lnTo>
                  <a:close/>
                </a:path>
              </a:pathLst>
            </a:custGeom>
            <a:solidFill>
              <a:srgbClr val="000000"/>
            </a:solidFill>
            <a:ln w="9525">
              <a:noFill/>
              <a:round/>
            </a:ln>
          </p:spPr>
          <p:txBody>
            <a:bodyPr/>
            <a:lstStyle/>
            <a:p>
              <a:endParaRPr lang="en-US"/>
            </a:p>
          </p:txBody>
        </p:sp>
        <p:sp>
          <p:nvSpPr>
            <p:cNvPr id="356604" name="Freeform 252"/>
            <p:cNvSpPr/>
            <p:nvPr/>
          </p:nvSpPr>
          <p:spPr bwMode="auto">
            <a:xfrm>
              <a:off x="5404" y="3819"/>
              <a:ext cx="39" cy="48"/>
            </a:xfrm>
            <a:custGeom>
              <a:avLst/>
              <a:gdLst/>
              <a:ahLst/>
              <a:cxnLst>
                <a:cxn ang="0">
                  <a:pos x="3" y="0"/>
                </a:cxn>
                <a:cxn ang="0">
                  <a:pos x="1" y="3"/>
                </a:cxn>
                <a:cxn ang="0">
                  <a:pos x="1" y="11"/>
                </a:cxn>
                <a:cxn ang="0">
                  <a:pos x="0" y="14"/>
                </a:cxn>
                <a:cxn ang="0">
                  <a:pos x="0" y="21"/>
                </a:cxn>
                <a:cxn ang="0">
                  <a:pos x="0" y="28"/>
                </a:cxn>
                <a:cxn ang="0">
                  <a:pos x="0" y="37"/>
                </a:cxn>
                <a:cxn ang="0">
                  <a:pos x="0" y="44"/>
                </a:cxn>
                <a:cxn ang="0">
                  <a:pos x="0" y="52"/>
                </a:cxn>
                <a:cxn ang="0">
                  <a:pos x="1" y="60"/>
                </a:cxn>
                <a:cxn ang="0">
                  <a:pos x="5" y="69"/>
                </a:cxn>
                <a:cxn ang="0">
                  <a:pos x="6" y="76"/>
                </a:cxn>
                <a:cxn ang="0">
                  <a:pos x="10" y="84"/>
                </a:cxn>
                <a:cxn ang="0">
                  <a:pos x="13" y="91"/>
                </a:cxn>
                <a:cxn ang="0">
                  <a:pos x="19" y="96"/>
                </a:cxn>
                <a:cxn ang="0">
                  <a:pos x="77" y="96"/>
                </a:cxn>
                <a:cxn ang="0">
                  <a:pos x="76" y="96"/>
                </a:cxn>
                <a:cxn ang="0">
                  <a:pos x="75" y="96"/>
                </a:cxn>
                <a:cxn ang="0">
                  <a:pos x="74" y="91"/>
                </a:cxn>
                <a:cxn ang="0">
                  <a:pos x="74" y="80"/>
                </a:cxn>
                <a:cxn ang="0">
                  <a:pos x="71" y="67"/>
                </a:cxn>
                <a:cxn ang="0">
                  <a:pos x="70" y="56"/>
                </a:cxn>
                <a:cxn ang="0">
                  <a:pos x="70" y="47"/>
                </a:cxn>
                <a:cxn ang="0">
                  <a:pos x="70" y="44"/>
                </a:cxn>
                <a:cxn ang="0">
                  <a:pos x="64" y="44"/>
                </a:cxn>
                <a:cxn ang="0">
                  <a:pos x="64" y="45"/>
                </a:cxn>
                <a:cxn ang="0">
                  <a:pos x="64" y="52"/>
                </a:cxn>
                <a:cxn ang="0">
                  <a:pos x="66" y="60"/>
                </a:cxn>
                <a:cxn ang="0">
                  <a:pos x="67" y="70"/>
                </a:cxn>
                <a:cxn ang="0">
                  <a:pos x="68" y="80"/>
                </a:cxn>
                <a:cxn ang="0">
                  <a:pos x="69" y="90"/>
                </a:cxn>
                <a:cxn ang="0">
                  <a:pos x="70" y="96"/>
                </a:cxn>
                <a:cxn ang="0">
                  <a:pos x="73" y="96"/>
                </a:cxn>
                <a:cxn ang="0">
                  <a:pos x="70" y="96"/>
                </a:cxn>
                <a:cxn ang="0">
                  <a:pos x="64" y="96"/>
                </a:cxn>
                <a:cxn ang="0">
                  <a:pos x="55" y="96"/>
                </a:cxn>
                <a:cxn ang="0">
                  <a:pos x="47" y="96"/>
                </a:cxn>
                <a:cxn ang="0">
                  <a:pos x="38" y="95"/>
                </a:cxn>
                <a:cxn ang="0">
                  <a:pos x="29" y="94"/>
                </a:cxn>
                <a:cxn ang="0">
                  <a:pos x="24" y="91"/>
                </a:cxn>
                <a:cxn ang="0">
                  <a:pos x="21" y="91"/>
                </a:cxn>
                <a:cxn ang="0">
                  <a:pos x="20" y="89"/>
                </a:cxn>
                <a:cxn ang="0">
                  <a:pos x="18" y="84"/>
                </a:cxn>
                <a:cxn ang="0">
                  <a:pos x="14" y="76"/>
                </a:cxn>
                <a:cxn ang="0">
                  <a:pos x="12" y="67"/>
                </a:cxn>
                <a:cxn ang="0">
                  <a:pos x="10" y="60"/>
                </a:cxn>
                <a:cxn ang="0">
                  <a:pos x="8" y="53"/>
                </a:cxn>
                <a:cxn ang="0">
                  <a:pos x="7" y="46"/>
                </a:cxn>
                <a:cxn ang="0">
                  <a:pos x="7" y="40"/>
                </a:cxn>
                <a:cxn ang="0">
                  <a:pos x="6" y="32"/>
                </a:cxn>
                <a:cxn ang="0">
                  <a:pos x="6" y="24"/>
                </a:cxn>
                <a:cxn ang="0">
                  <a:pos x="6" y="16"/>
                </a:cxn>
                <a:cxn ang="0">
                  <a:pos x="7" y="7"/>
                </a:cxn>
                <a:cxn ang="0">
                  <a:pos x="3" y="0"/>
                </a:cxn>
                <a:cxn ang="0">
                  <a:pos x="3" y="0"/>
                </a:cxn>
              </a:cxnLst>
              <a:rect l="0" t="0" r="r" b="b"/>
              <a:pathLst>
                <a:path w="77" h="96">
                  <a:moveTo>
                    <a:pt x="3" y="0"/>
                  </a:moveTo>
                  <a:lnTo>
                    <a:pt x="1" y="3"/>
                  </a:lnTo>
                  <a:lnTo>
                    <a:pt x="1" y="11"/>
                  </a:lnTo>
                  <a:lnTo>
                    <a:pt x="0" y="14"/>
                  </a:lnTo>
                  <a:lnTo>
                    <a:pt x="0" y="21"/>
                  </a:lnTo>
                  <a:lnTo>
                    <a:pt x="0" y="28"/>
                  </a:lnTo>
                  <a:lnTo>
                    <a:pt x="0" y="37"/>
                  </a:lnTo>
                  <a:lnTo>
                    <a:pt x="0" y="44"/>
                  </a:lnTo>
                  <a:lnTo>
                    <a:pt x="0" y="52"/>
                  </a:lnTo>
                  <a:lnTo>
                    <a:pt x="1" y="60"/>
                  </a:lnTo>
                  <a:lnTo>
                    <a:pt x="5" y="69"/>
                  </a:lnTo>
                  <a:lnTo>
                    <a:pt x="6" y="76"/>
                  </a:lnTo>
                  <a:lnTo>
                    <a:pt x="10" y="84"/>
                  </a:lnTo>
                  <a:lnTo>
                    <a:pt x="13" y="91"/>
                  </a:lnTo>
                  <a:lnTo>
                    <a:pt x="19" y="96"/>
                  </a:lnTo>
                  <a:lnTo>
                    <a:pt x="77" y="96"/>
                  </a:lnTo>
                  <a:lnTo>
                    <a:pt x="76" y="96"/>
                  </a:lnTo>
                  <a:lnTo>
                    <a:pt x="75" y="96"/>
                  </a:lnTo>
                  <a:lnTo>
                    <a:pt x="74" y="91"/>
                  </a:lnTo>
                  <a:lnTo>
                    <a:pt x="74" y="80"/>
                  </a:lnTo>
                  <a:lnTo>
                    <a:pt x="71" y="67"/>
                  </a:lnTo>
                  <a:lnTo>
                    <a:pt x="70" y="56"/>
                  </a:lnTo>
                  <a:lnTo>
                    <a:pt x="70" y="47"/>
                  </a:lnTo>
                  <a:lnTo>
                    <a:pt x="70" y="44"/>
                  </a:lnTo>
                  <a:lnTo>
                    <a:pt x="64" y="44"/>
                  </a:lnTo>
                  <a:lnTo>
                    <a:pt x="64" y="45"/>
                  </a:lnTo>
                  <a:lnTo>
                    <a:pt x="64" y="52"/>
                  </a:lnTo>
                  <a:lnTo>
                    <a:pt x="66" y="60"/>
                  </a:lnTo>
                  <a:lnTo>
                    <a:pt x="67" y="70"/>
                  </a:lnTo>
                  <a:lnTo>
                    <a:pt x="68" y="80"/>
                  </a:lnTo>
                  <a:lnTo>
                    <a:pt x="69" y="90"/>
                  </a:lnTo>
                  <a:lnTo>
                    <a:pt x="70" y="96"/>
                  </a:lnTo>
                  <a:lnTo>
                    <a:pt x="73" y="96"/>
                  </a:lnTo>
                  <a:lnTo>
                    <a:pt x="70" y="96"/>
                  </a:lnTo>
                  <a:lnTo>
                    <a:pt x="64" y="96"/>
                  </a:lnTo>
                  <a:lnTo>
                    <a:pt x="55" y="96"/>
                  </a:lnTo>
                  <a:lnTo>
                    <a:pt x="47" y="96"/>
                  </a:lnTo>
                  <a:lnTo>
                    <a:pt x="38" y="95"/>
                  </a:lnTo>
                  <a:lnTo>
                    <a:pt x="29" y="94"/>
                  </a:lnTo>
                  <a:lnTo>
                    <a:pt x="24" y="91"/>
                  </a:lnTo>
                  <a:lnTo>
                    <a:pt x="21" y="91"/>
                  </a:lnTo>
                  <a:lnTo>
                    <a:pt x="20" y="89"/>
                  </a:lnTo>
                  <a:lnTo>
                    <a:pt x="18" y="84"/>
                  </a:lnTo>
                  <a:lnTo>
                    <a:pt x="14" y="76"/>
                  </a:lnTo>
                  <a:lnTo>
                    <a:pt x="12" y="67"/>
                  </a:lnTo>
                  <a:lnTo>
                    <a:pt x="10" y="60"/>
                  </a:lnTo>
                  <a:lnTo>
                    <a:pt x="8" y="53"/>
                  </a:lnTo>
                  <a:lnTo>
                    <a:pt x="7" y="46"/>
                  </a:lnTo>
                  <a:lnTo>
                    <a:pt x="7" y="40"/>
                  </a:lnTo>
                  <a:lnTo>
                    <a:pt x="6" y="32"/>
                  </a:lnTo>
                  <a:lnTo>
                    <a:pt x="6" y="24"/>
                  </a:lnTo>
                  <a:lnTo>
                    <a:pt x="6" y="16"/>
                  </a:lnTo>
                  <a:lnTo>
                    <a:pt x="7" y="7"/>
                  </a:lnTo>
                  <a:lnTo>
                    <a:pt x="3" y="0"/>
                  </a:lnTo>
                  <a:lnTo>
                    <a:pt x="3" y="0"/>
                  </a:lnTo>
                  <a:close/>
                </a:path>
              </a:pathLst>
            </a:custGeom>
            <a:solidFill>
              <a:srgbClr val="1A1A1A"/>
            </a:solidFill>
            <a:ln w="9525">
              <a:noFill/>
              <a:round/>
            </a:ln>
          </p:spPr>
          <p:txBody>
            <a:bodyPr/>
            <a:lstStyle/>
            <a:p>
              <a:endParaRPr lang="en-US"/>
            </a:p>
          </p:txBody>
        </p:sp>
        <p:sp>
          <p:nvSpPr>
            <p:cNvPr id="356605" name="Freeform 253"/>
            <p:cNvSpPr/>
            <p:nvPr/>
          </p:nvSpPr>
          <p:spPr bwMode="auto">
            <a:xfrm>
              <a:off x="5440" y="3808"/>
              <a:ext cx="21" cy="59"/>
            </a:xfrm>
            <a:custGeom>
              <a:avLst/>
              <a:gdLst/>
              <a:ahLst/>
              <a:cxnLst>
                <a:cxn ang="0">
                  <a:pos x="23" y="0"/>
                </a:cxn>
                <a:cxn ang="0">
                  <a:pos x="23" y="2"/>
                </a:cxn>
                <a:cxn ang="0">
                  <a:pos x="23" y="13"/>
                </a:cxn>
                <a:cxn ang="0">
                  <a:pos x="23" y="20"/>
                </a:cxn>
                <a:cxn ang="0">
                  <a:pos x="23" y="28"/>
                </a:cxn>
                <a:cxn ang="0">
                  <a:pos x="24" y="36"/>
                </a:cxn>
                <a:cxn ang="0">
                  <a:pos x="25" y="47"/>
                </a:cxn>
                <a:cxn ang="0">
                  <a:pos x="25" y="56"/>
                </a:cxn>
                <a:cxn ang="0">
                  <a:pos x="27" y="67"/>
                </a:cxn>
                <a:cxn ang="0">
                  <a:pos x="28" y="77"/>
                </a:cxn>
                <a:cxn ang="0">
                  <a:pos x="30" y="88"/>
                </a:cxn>
                <a:cxn ang="0">
                  <a:pos x="31" y="97"/>
                </a:cxn>
                <a:cxn ang="0">
                  <a:pos x="34" y="106"/>
                </a:cxn>
                <a:cxn ang="0">
                  <a:pos x="37" y="116"/>
                </a:cxn>
                <a:cxn ang="0">
                  <a:pos x="41" y="118"/>
                </a:cxn>
                <a:cxn ang="0">
                  <a:pos x="35" y="118"/>
                </a:cxn>
                <a:cxn ang="0">
                  <a:pos x="24" y="118"/>
                </a:cxn>
                <a:cxn ang="0">
                  <a:pos x="17" y="118"/>
                </a:cxn>
                <a:cxn ang="0">
                  <a:pos x="10" y="118"/>
                </a:cxn>
                <a:cxn ang="0">
                  <a:pos x="3" y="118"/>
                </a:cxn>
                <a:cxn ang="0">
                  <a:pos x="0" y="118"/>
                </a:cxn>
                <a:cxn ang="0">
                  <a:pos x="0" y="118"/>
                </a:cxn>
                <a:cxn ang="0">
                  <a:pos x="32" y="118"/>
                </a:cxn>
                <a:cxn ang="0">
                  <a:pos x="31" y="117"/>
                </a:cxn>
                <a:cxn ang="0">
                  <a:pos x="29" y="109"/>
                </a:cxn>
                <a:cxn ang="0">
                  <a:pos x="27" y="102"/>
                </a:cxn>
                <a:cxn ang="0">
                  <a:pos x="25" y="95"/>
                </a:cxn>
                <a:cxn ang="0">
                  <a:pos x="24" y="87"/>
                </a:cxn>
                <a:cxn ang="0">
                  <a:pos x="23" y="80"/>
                </a:cxn>
                <a:cxn ang="0">
                  <a:pos x="21" y="70"/>
                </a:cxn>
                <a:cxn ang="0">
                  <a:pos x="20" y="61"/>
                </a:cxn>
                <a:cxn ang="0">
                  <a:pos x="18" y="52"/>
                </a:cxn>
                <a:cxn ang="0">
                  <a:pos x="18" y="42"/>
                </a:cxn>
                <a:cxn ang="0">
                  <a:pos x="17" y="32"/>
                </a:cxn>
                <a:cxn ang="0">
                  <a:pos x="17" y="24"/>
                </a:cxn>
                <a:cxn ang="0">
                  <a:pos x="17" y="14"/>
                </a:cxn>
                <a:cxn ang="0">
                  <a:pos x="18" y="7"/>
                </a:cxn>
                <a:cxn ang="0">
                  <a:pos x="23" y="0"/>
                </a:cxn>
                <a:cxn ang="0">
                  <a:pos x="23" y="0"/>
                </a:cxn>
              </a:cxnLst>
              <a:rect l="0" t="0" r="r" b="b"/>
              <a:pathLst>
                <a:path w="41" h="118">
                  <a:moveTo>
                    <a:pt x="23" y="0"/>
                  </a:moveTo>
                  <a:lnTo>
                    <a:pt x="23" y="2"/>
                  </a:lnTo>
                  <a:lnTo>
                    <a:pt x="23" y="13"/>
                  </a:lnTo>
                  <a:lnTo>
                    <a:pt x="23" y="20"/>
                  </a:lnTo>
                  <a:lnTo>
                    <a:pt x="23" y="28"/>
                  </a:lnTo>
                  <a:lnTo>
                    <a:pt x="24" y="36"/>
                  </a:lnTo>
                  <a:lnTo>
                    <a:pt x="25" y="47"/>
                  </a:lnTo>
                  <a:lnTo>
                    <a:pt x="25" y="56"/>
                  </a:lnTo>
                  <a:lnTo>
                    <a:pt x="27" y="67"/>
                  </a:lnTo>
                  <a:lnTo>
                    <a:pt x="28" y="77"/>
                  </a:lnTo>
                  <a:lnTo>
                    <a:pt x="30" y="88"/>
                  </a:lnTo>
                  <a:lnTo>
                    <a:pt x="31" y="97"/>
                  </a:lnTo>
                  <a:lnTo>
                    <a:pt x="34" y="106"/>
                  </a:lnTo>
                  <a:lnTo>
                    <a:pt x="37" y="116"/>
                  </a:lnTo>
                  <a:lnTo>
                    <a:pt x="41" y="118"/>
                  </a:lnTo>
                  <a:lnTo>
                    <a:pt x="35" y="118"/>
                  </a:lnTo>
                  <a:lnTo>
                    <a:pt x="24" y="118"/>
                  </a:lnTo>
                  <a:lnTo>
                    <a:pt x="17" y="118"/>
                  </a:lnTo>
                  <a:lnTo>
                    <a:pt x="10" y="118"/>
                  </a:lnTo>
                  <a:lnTo>
                    <a:pt x="3" y="118"/>
                  </a:lnTo>
                  <a:lnTo>
                    <a:pt x="0" y="118"/>
                  </a:lnTo>
                  <a:lnTo>
                    <a:pt x="0" y="118"/>
                  </a:lnTo>
                  <a:lnTo>
                    <a:pt x="32" y="118"/>
                  </a:lnTo>
                  <a:lnTo>
                    <a:pt x="31" y="117"/>
                  </a:lnTo>
                  <a:lnTo>
                    <a:pt x="29" y="109"/>
                  </a:lnTo>
                  <a:lnTo>
                    <a:pt x="27" y="102"/>
                  </a:lnTo>
                  <a:lnTo>
                    <a:pt x="25" y="95"/>
                  </a:lnTo>
                  <a:lnTo>
                    <a:pt x="24" y="87"/>
                  </a:lnTo>
                  <a:lnTo>
                    <a:pt x="23" y="80"/>
                  </a:lnTo>
                  <a:lnTo>
                    <a:pt x="21" y="70"/>
                  </a:lnTo>
                  <a:lnTo>
                    <a:pt x="20" y="61"/>
                  </a:lnTo>
                  <a:lnTo>
                    <a:pt x="18" y="52"/>
                  </a:lnTo>
                  <a:lnTo>
                    <a:pt x="18" y="42"/>
                  </a:lnTo>
                  <a:lnTo>
                    <a:pt x="17" y="32"/>
                  </a:lnTo>
                  <a:lnTo>
                    <a:pt x="17" y="24"/>
                  </a:lnTo>
                  <a:lnTo>
                    <a:pt x="17" y="14"/>
                  </a:lnTo>
                  <a:lnTo>
                    <a:pt x="18" y="7"/>
                  </a:lnTo>
                  <a:lnTo>
                    <a:pt x="23" y="0"/>
                  </a:lnTo>
                  <a:lnTo>
                    <a:pt x="23" y="0"/>
                  </a:lnTo>
                  <a:close/>
                </a:path>
              </a:pathLst>
            </a:custGeom>
            <a:solidFill>
              <a:srgbClr val="1A1A1A"/>
            </a:solidFill>
            <a:ln w="9525">
              <a:noFill/>
              <a:round/>
            </a:ln>
          </p:spPr>
          <p:txBody>
            <a:bodyPr/>
            <a:lstStyle/>
            <a:p>
              <a:endParaRPr lang="en-US"/>
            </a:p>
          </p:txBody>
        </p:sp>
        <p:sp>
          <p:nvSpPr>
            <p:cNvPr id="356606" name="Freeform 254"/>
            <p:cNvSpPr/>
            <p:nvPr/>
          </p:nvSpPr>
          <p:spPr bwMode="auto">
            <a:xfrm>
              <a:off x="5451" y="3803"/>
              <a:ext cx="8" cy="31"/>
            </a:xfrm>
            <a:custGeom>
              <a:avLst/>
              <a:gdLst/>
              <a:ahLst/>
              <a:cxnLst>
                <a:cxn ang="0">
                  <a:pos x="16" y="0"/>
                </a:cxn>
                <a:cxn ang="0">
                  <a:pos x="15" y="1"/>
                </a:cxn>
                <a:cxn ang="0">
                  <a:pos x="14" y="7"/>
                </a:cxn>
                <a:cxn ang="0">
                  <a:pos x="11" y="15"/>
                </a:cxn>
                <a:cxn ang="0">
                  <a:pos x="9" y="26"/>
                </a:cxn>
                <a:cxn ang="0">
                  <a:pos x="6" y="36"/>
                </a:cxn>
                <a:cxn ang="0">
                  <a:pos x="3" y="47"/>
                </a:cxn>
                <a:cxn ang="0">
                  <a:pos x="2" y="55"/>
                </a:cxn>
                <a:cxn ang="0">
                  <a:pos x="2" y="62"/>
                </a:cxn>
                <a:cxn ang="0">
                  <a:pos x="0" y="57"/>
                </a:cxn>
                <a:cxn ang="0">
                  <a:pos x="0" y="38"/>
                </a:cxn>
                <a:cxn ang="0">
                  <a:pos x="0" y="36"/>
                </a:cxn>
                <a:cxn ang="0">
                  <a:pos x="1" y="33"/>
                </a:cxn>
                <a:cxn ang="0">
                  <a:pos x="2" y="27"/>
                </a:cxn>
                <a:cxn ang="0">
                  <a:pos x="4" y="21"/>
                </a:cxn>
                <a:cxn ang="0">
                  <a:pos x="6" y="14"/>
                </a:cxn>
                <a:cxn ang="0">
                  <a:pos x="8" y="7"/>
                </a:cxn>
                <a:cxn ang="0">
                  <a:pos x="9" y="2"/>
                </a:cxn>
                <a:cxn ang="0">
                  <a:pos x="11" y="0"/>
                </a:cxn>
                <a:cxn ang="0">
                  <a:pos x="16" y="0"/>
                </a:cxn>
                <a:cxn ang="0">
                  <a:pos x="16" y="0"/>
                </a:cxn>
              </a:cxnLst>
              <a:rect l="0" t="0" r="r" b="b"/>
              <a:pathLst>
                <a:path w="16" h="62">
                  <a:moveTo>
                    <a:pt x="16" y="0"/>
                  </a:moveTo>
                  <a:lnTo>
                    <a:pt x="15" y="1"/>
                  </a:lnTo>
                  <a:lnTo>
                    <a:pt x="14" y="7"/>
                  </a:lnTo>
                  <a:lnTo>
                    <a:pt x="11" y="15"/>
                  </a:lnTo>
                  <a:lnTo>
                    <a:pt x="9" y="26"/>
                  </a:lnTo>
                  <a:lnTo>
                    <a:pt x="6" y="36"/>
                  </a:lnTo>
                  <a:lnTo>
                    <a:pt x="3" y="47"/>
                  </a:lnTo>
                  <a:lnTo>
                    <a:pt x="2" y="55"/>
                  </a:lnTo>
                  <a:lnTo>
                    <a:pt x="2" y="62"/>
                  </a:lnTo>
                  <a:lnTo>
                    <a:pt x="0" y="57"/>
                  </a:lnTo>
                  <a:lnTo>
                    <a:pt x="0" y="38"/>
                  </a:lnTo>
                  <a:lnTo>
                    <a:pt x="0" y="36"/>
                  </a:lnTo>
                  <a:lnTo>
                    <a:pt x="1" y="33"/>
                  </a:lnTo>
                  <a:lnTo>
                    <a:pt x="2" y="27"/>
                  </a:lnTo>
                  <a:lnTo>
                    <a:pt x="4" y="21"/>
                  </a:lnTo>
                  <a:lnTo>
                    <a:pt x="6" y="14"/>
                  </a:lnTo>
                  <a:lnTo>
                    <a:pt x="8" y="7"/>
                  </a:lnTo>
                  <a:lnTo>
                    <a:pt x="9" y="2"/>
                  </a:lnTo>
                  <a:lnTo>
                    <a:pt x="11" y="0"/>
                  </a:lnTo>
                  <a:lnTo>
                    <a:pt x="16" y="0"/>
                  </a:lnTo>
                  <a:lnTo>
                    <a:pt x="16" y="0"/>
                  </a:lnTo>
                  <a:close/>
                </a:path>
              </a:pathLst>
            </a:custGeom>
            <a:solidFill>
              <a:srgbClr val="1A1A1A"/>
            </a:solidFill>
            <a:ln w="9525">
              <a:noFill/>
              <a:round/>
            </a:ln>
          </p:spPr>
          <p:txBody>
            <a:bodyPr/>
            <a:lstStyle/>
            <a:p>
              <a:endParaRPr lang="en-US"/>
            </a:p>
          </p:txBody>
        </p:sp>
        <p:sp>
          <p:nvSpPr>
            <p:cNvPr id="356608" name="Freeform 256"/>
            <p:cNvSpPr/>
            <p:nvPr/>
          </p:nvSpPr>
          <p:spPr bwMode="auto">
            <a:xfrm>
              <a:off x="5488" y="3799"/>
              <a:ext cx="14" cy="9"/>
            </a:xfrm>
            <a:custGeom>
              <a:avLst/>
              <a:gdLst/>
              <a:ahLst/>
              <a:cxnLst>
                <a:cxn ang="0">
                  <a:pos x="0" y="7"/>
                </a:cxn>
                <a:cxn ang="0">
                  <a:pos x="14" y="0"/>
                </a:cxn>
                <a:cxn ang="0">
                  <a:pos x="21" y="2"/>
                </a:cxn>
                <a:cxn ang="0">
                  <a:pos x="28" y="11"/>
                </a:cxn>
                <a:cxn ang="0">
                  <a:pos x="14" y="16"/>
                </a:cxn>
                <a:cxn ang="0">
                  <a:pos x="4" y="14"/>
                </a:cxn>
                <a:cxn ang="0">
                  <a:pos x="0" y="7"/>
                </a:cxn>
                <a:cxn ang="0">
                  <a:pos x="0" y="7"/>
                </a:cxn>
              </a:cxnLst>
              <a:rect l="0" t="0" r="r" b="b"/>
              <a:pathLst>
                <a:path w="28" h="16">
                  <a:moveTo>
                    <a:pt x="0" y="7"/>
                  </a:moveTo>
                  <a:lnTo>
                    <a:pt x="14" y="0"/>
                  </a:lnTo>
                  <a:lnTo>
                    <a:pt x="21" y="2"/>
                  </a:lnTo>
                  <a:lnTo>
                    <a:pt x="28" y="11"/>
                  </a:lnTo>
                  <a:lnTo>
                    <a:pt x="14" y="16"/>
                  </a:lnTo>
                  <a:lnTo>
                    <a:pt x="4" y="14"/>
                  </a:lnTo>
                  <a:lnTo>
                    <a:pt x="0" y="7"/>
                  </a:lnTo>
                  <a:lnTo>
                    <a:pt x="0" y="7"/>
                  </a:lnTo>
                  <a:close/>
                </a:path>
              </a:pathLst>
            </a:custGeom>
            <a:solidFill>
              <a:srgbClr val="D90000"/>
            </a:solidFill>
            <a:ln w="9525">
              <a:noFill/>
              <a:round/>
            </a:ln>
          </p:spPr>
          <p:txBody>
            <a:bodyPr/>
            <a:lstStyle/>
            <a:p>
              <a:endParaRPr lang="en-US"/>
            </a:p>
          </p:txBody>
        </p:sp>
        <p:sp>
          <p:nvSpPr>
            <p:cNvPr id="356609" name="Freeform 257"/>
            <p:cNvSpPr/>
            <p:nvPr/>
          </p:nvSpPr>
          <p:spPr bwMode="auto">
            <a:xfrm>
              <a:off x="5437" y="3768"/>
              <a:ext cx="54" cy="43"/>
            </a:xfrm>
            <a:custGeom>
              <a:avLst/>
              <a:gdLst/>
              <a:ahLst/>
              <a:cxnLst>
                <a:cxn ang="0">
                  <a:pos x="31" y="0"/>
                </a:cxn>
                <a:cxn ang="0">
                  <a:pos x="47" y="4"/>
                </a:cxn>
                <a:cxn ang="0">
                  <a:pos x="70" y="36"/>
                </a:cxn>
                <a:cxn ang="0">
                  <a:pos x="82" y="56"/>
                </a:cxn>
                <a:cxn ang="0">
                  <a:pos x="102" y="67"/>
                </a:cxn>
                <a:cxn ang="0">
                  <a:pos x="106" y="79"/>
                </a:cxn>
                <a:cxn ang="0">
                  <a:pos x="79" y="86"/>
                </a:cxn>
                <a:cxn ang="0">
                  <a:pos x="34" y="77"/>
                </a:cxn>
                <a:cxn ang="0">
                  <a:pos x="0" y="43"/>
                </a:cxn>
                <a:cxn ang="0">
                  <a:pos x="6" y="10"/>
                </a:cxn>
                <a:cxn ang="0">
                  <a:pos x="31" y="0"/>
                </a:cxn>
                <a:cxn ang="0">
                  <a:pos x="31" y="0"/>
                </a:cxn>
              </a:cxnLst>
              <a:rect l="0" t="0" r="r" b="b"/>
              <a:pathLst>
                <a:path w="106" h="86">
                  <a:moveTo>
                    <a:pt x="31" y="0"/>
                  </a:moveTo>
                  <a:lnTo>
                    <a:pt x="47" y="4"/>
                  </a:lnTo>
                  <a:lnTo>
                    <a:pt x="70" y="36"/>
                  </a:lnTo>
                  <a:lnTo>
                    <a:pt x="82" y="56"/>
                  </a:lnTo>
                  <a:lnTo>
                    <a:pt x="102" y="67"/>
                  </a:lnTo>
                  <a:lnTo>
                    <a:pt x="106" y="79"/>
                  </a:lnTo>
                  <a:lnTo>
                    <a:pt x="79" y="86"/>
                  </a:lnTo>
                  <a:lnTo>
                    <a:pt x="34" y="77"/>
                  </a:lnTo>
                  <a:lnTo>
                    <a:pt x="0" y="43"/>
                  </a:lnTo>
                  <a:lnTo>
                    <a:pt x="6" y="10"/>
                  </a:lnTo>
                  <a:lnTo>
                    <a:pt x="31" y="0"/>
                  </a:lnTo>
                  <a:lnTo>
                    <a:pt x="31" y="0"/>
                  </a:lnTo>
                  <a:close/>
                </a:path>
              </a:pathLst>
            </a:custGeom>
            <a:solidFill>
              <a:srgbClr val="F23A3A"/>
            </a:solidFill>
            <a:ln w="9525">
              <a:noFill/>
              <a:round/>
            </a:ln>
          </p:spPr>
          <p:txBody>
            <a:bodyPr/>
            <a:lstStyle/>
            <a:p>
              <a:endParaRPr lang="en-US"/>
            </a:p>
          </p:txBody>
        </p:sp>
        <p:sp>
          <p:nvSpPr>
            <p:cNvPr id="356610" name="Freeform 258"/>
            <p:cNvSpPr/>
            <p:nvPr/>
          </p:nvSpPr>
          <p:spPr bwMode="auto">
            <a:xfrm>
              <a:off x="5440" y="3767"/>
              <a:ext cx="53" cy="42"/>
            </a:xfrm>
            <a:custGeom>
              <a:avLst/>
              <a:gdLst/>
              <a:ahLst/>
              <a:cxnLst>
                <a:cxn ang="0">
                  <a:pos x="35" y="5"/>
                </a:cxn>
                <a:cxn ang="0">
                  <a:pos x="11" y="12"/>
                </a:cxn>
                <a:cxn ang="0">
                  <a:pos x="15" y="13"/>
                </a:cxn>
                <a:cxn ang="0">
                  <a:pos x="20" y="12"/>
                </a:cxn>
                <a:cxn ang="0">
                  <a:pos x="7" y="25"/>
                </a:cxn>
                <a:cxn ang="0">
                  <a:pos x="22" y="18"/>
                </a:cxn>
                <a:cxn ang="0">
                  <a:pos x="17" y="26"/>
                </a:cxn>
                <a:cxn ang="0">
                  <a:pos x="10" y="33"/>
                </a:cxn>
                <a:cxn ang="0">
                  <a:pos x="23" y="27"/>
                </a:cxn>
                <a:cxn ang="0">
                  <a:pos x="13" y="38"/>
                </a:cxn>
                <a:cxn ang="0">
                  <a:pos x="20" y="38"/>
                </a:cxn>
                <a:cxn ang="0">
                  <a:pos x="25" y="38"/>
                </a:cxn>
                <a:cxn ang="0">
                  <a:pos x="16" y="48"/>
                </a:cxn>
                <a:cxn ang="0">
                  <a:pos x="28" y="39"/>
                </a:cxn>
                <a:cxn ang="0">
                  <a:pos x="27" y="45"/>
                </a:cxn>
                <a:cxn ang="0">
                  <a:pos x="22" y="49"/>
                </a:cxn>
                <a:cxn ang="0">
                  <a:pos x="35" y="48"/>
                </a:cxn>
                <a:cxn ang="0">
                  <a:pos x="25" y="55"/>
                </a:cxn>
                <a:cxn ang="0">
                  <a:pos x="32" y="55"/>
                </a:cxn>
                <a:cxn ang="0">
                  <a:pos x="42" y="55"/>
                </a:cxn>
                <a:cxn ang="0">
                  <a:pos x="32" y="63"/>
                </a:cxn>
                <a:cxn ang="0">
                  <a:pos x="45" y="58"/>
                </a:cxn>
                <a:cxn ang="0">
                  <a:pos x="43" y="63"/>
                </a:cxn>
                <a:cxn ang="0">
                  <a:pos x="43" y="67"/>
                </a:cxn>
                <a:cxn ang="0">
                  <a:pos x="55" y="61"/>
                </a:cxn>
                <a:cxn ang="0">
                  <a:pos x="46" y="69"/>
                </a:cxn>
                <a:cxn ang="0">
                  <a:pos x="53" y="68"/>
                </a:cxn>
                <a:cxn ang="0">
                  <a:pos x="59" y="66"/>
                </a:cxn>
                <a:cxn ang="0">
                  <a:pos x="55" y="75"/>
                </a:cxn>
                <a:cxn ang="0">
                  <a:pos x="62" y="69"/>
                </a:cxn>
                <a:cxn ang="0">
                  <a:pos x="59" y="75"/>
                </a:cxn>
                <a:cxn ang="0">
                  <a:pos x="67" y="69"/>
                </a:cxn>
                <a:cxn ang="0">
                  <a:pos x="64" y="77"/>
                </a:cxn>
                <a:cxn ang="0">
                  <a:pos x="73" y="72"/>
                </a:cxn>
                <a:cxn ang="0">
                  <a:pos x="73" y="80"/>
                </a:cxn>
                <a:cxn ang="0">
                  <a:pos x="79" y="77"/>
                </a:cxn>
                <a:cxn ang="0">
                  <a:pos x="86" y="75"/>
                </a:cxn>
                <a:cxn ang="0">
                  <a:pos x="89" y="76"/>
                </a:cxn>
                <a:cxn ang="0">
                  <a:pos x="91" y="80"/>
                </a:cxn>
                <a:cxn ang="0">
                  <a:pos x="96" y="76"/>
                </a:cxn>
                <a:cxn ang="0">
                  <a:pos x="100" y="75"/>
                </a:cxn>
                <a:cxn ang="0">
                  <a:pos x="103" y="76"/>
                </a:cxn>
                <a:cxn ang="0">
                  <a:pos x="89" y="84"/>
                </a:cxn>
                <a:cxn ang="0">
                  <a:pos x="9" y="59"/>
                </a:cxn>
                <a:cxn ang="0">
                  <a:pos x="14" y="3"/>
                </a:cxn>
                <a:cxn ang="0">
                  <a:pos x="32" y="0"/>
                </a:cxn>
              </a:cxnLst>
              <a:rect l="0" t="0" r="r" b="b"/>
              <a:pathLst>
                <a:path w="105" h="84">
                  <a:moveTo>
                    <a:pt x="32" y="0"/>
                  </a:moveTo>
                  <a:lnTo>
                    <a:pt x="35" y="3"/>
                  </a:lnTo>
                  <a:lnTo>
                    <a:pt x="35" y="5"/>
                  </a:lnTo>
                  <a:lnTo>
                    <a:pt x="28" y="5"/>
                  </a:lnTo>
                  <a:lnTo>
                    <a:pt x="20" y="9"/>
                  </a:lnTo>
                  <a:lnTo>
                    <a:pt x="11" y="12"/>
                  </a:lnTo>
                  <a:lnTo>
                    <a:pt x="7" y="16"/>
                  </a:lnTo>
                  <a:lnTo>
                    <a:pt x="9" y="16"/>
                  </a:lnTo>
                  <a:lnTo>
                    <a:pt x="15" y="13"/>
                  </a:lnTo>
                  <a:lnTo>
                    <a:pt x="20" y="10"/>
                  </a:lnTo>
                  <a:lnTo>
                    <a:pt x="23" y="10"/>
                  </a:lnTo>
                  <a:lnTo>
                    <a:pt x="20" y="12"/>
                  </a:lnTo>
                  <a:lnTo>
                    <a:pt x="15" y="17"/>
                  </a:lnTo>
                  <a:lnTo>
                    <a:pt x="9" y="21"/>
                  </a:lnTo>
                  <a:lnTo>
                    <a:pt x="7" y="25"/>
                  </a:lnTo>
                  <a:lnTo>
                    <a:pt x="9" y="24"/>
                  </a:lnTo>
                  <a:lnTo>
                    <a:pt x="16" y="21"/>
                  </a:lnTo>
                  <a:lnTo>
                    <a:pt x="22" y="18"/>
                  </a:lnTo>
                  <a:lnTo>
                    <a:pt x="25" y="18"/>
                  </a:lnTo>
                  <a:lnTo>
                    <a:pt x="22" y="20"/>
                  </a:lnTo>
                  <a:lnTo>
                    <a:pt x="17" y="26"/>
                  </a:lnTo>
                  <a:lnTo>
                    <a:pt x="11" y="31"/>
                  </a:lnTo>
                  <a:lnTo>
                    <a:pt x="9" y="34"/>
                  </a:lnTo>
                  <a:lnTo>
                    <a:pt x="10" y="33"/>
                  </a:lnTo>
                  <a:lnTo>
                    <a:pt x="16" y="31"/>
                  </a:lnTo>
                  <a:lnTo>
                    <a:pt x="21" y="27"/>
                  </a:lnTo>
                  <a:lnTo>
                    <a:pt x="23" y="27"/>
                  </a:lnTo>
                  <a:lnTo>
                    <a:pt x="22" y="31"/>
                  </a:lnTo>
                  <a:lnTo>
                    <a:pt x="17" y="34"/>
                  </a:lnTo>
                  <a:lnTo>
                    <a:pt x="13" y="38"/>
                  </a:lnTo>
                  <a:lnTo>
                    <a:pt x="11" y="41"/>
                  </a:lnTo>
                  <a:lnTo>
                    <a:pt x="14" y="40"/>
                  </a:lnTo>
                  <a:lnTo>
                    <a:pt x="20" y="38"/>
                  </a:lnTo>
                  <a:lnTo>
                    <a:pt x="24" y="35"/>
                  </a:lnTo>
                  <a:lnTo>
                    <a:pt x="28" y="34"/>
                  </a:lnTo>
                  <a:lnTo>
                    <a:pt x="25" y="38"/>
                  </a:lnTo>
                  <a:lnTo>
                    <a:pt x="21" y="41"/>
                  </a:lnTo>
                  <a:lnTo>
                    <a:pt x="16" y="45"/>
                  </a:lnTo>
                  <a:lnTo>
                    <a:pt x="16" y="48"/>
                  </a:lnTo>
                  <a:lnTo>
                    <a:pt x="17" y="46"/>
                  </a:lnTo>
                  <a:lnTo>
                    <a:pt x="23" y="42"/>
                  </a:lnTo>
                  <a:lnTo>
                    <a:pt x="28" y="39"/>
                  </a:lnTo>
                  <a:lnTo>
                    <a:pt x="32" y="39"/>
                  </a:lnTo>
                  <a:lnTo>
                    <a:pt x="31" y="41"/>
                  </a:lnTo>
                  <a:lnTo>
                    <a:pt x="27" y="45"/>
                  </a:lnTo>
                  <a:lnTo>
                    <a:pt x="22" y="47"/>
                  </a:lnTo>
                  <a:lnTo>
                    <a:pt x="21" y="51"/>
                  </a:lnTo>
                  <a:lnTo>
                    <a:pt x="22" y="49"/>
                  </a:lnTo>
                  <a:lnTo>
                    <a:pt x="27" y="48"/>
                  </a:lnTo>
                  <a:lnTo>
                    <a:pt x="31" y="46"/>
                  </a:lnTo>
                  <a:lnTo>
                    <a:pt x="35" y="48"/>
                  </a:lnTo>
                  <a:lnTo>
                    <a:pt x="34" y="49"/>
                  </a:lnTo>
                  <a:lnTo>
                    <a:pt x="30" y="53"/>
                  </a:lnTo>
                  <a:lnTo>
                    <a:pt x="25" y="55"/>
                  </a:lnTo>
                  <a:lnTo>
                    <a:pt x="25" y="59"/>
                  </a:lnTo>
                  <a:lnTo>
                    <a:pt x="27" y="59"/>
                  </a:lnTo>
                  <a:lnTo>
                    <a:pt x="32" y="55"/>
                  </a:lnTo>
                  <a:lnTo>
                    <a:pt x="38" y="52"/>
                  </a:lnTo>
                  <a:lnTo>
                    <a:pt x="43" y="53"/>
                  </a:lnTo>
                  <a:lnTo>
                    <a:pt x="42" y="55"/>
                  </a:lnTo>
                  <a:lnTo>
                    <a:pt x="38" y="59"/>
                  </a:lnTo>
                  <a:lnTo>
                    <a:pt x="34" y="61"/>
                  </a:lnTo>
                  <a:lnTo>
                    <a:pt x="32" y="63"/>
                  </a:lnTo>
                  <a:lnTo>
                    <a:pt x="34" y="62"/>
                  </a:lnTo>
                  <a:lnTo>
                    <a:pt x="39" y="61"/>
                  </a:lnTo>
                  <a:lnTo>
                    <a:pt x="45" y="58"/>
                  </a:lnTo>
                  <a:lnTo>
                    <a:pt x="50" y="59"/>
                  </a:lnTo>
                  <a:lnTo>
                    <a:pt x="48" y="60"/>
                  </a:lnTo>
                  <a:lnTo>
                    <a:pt x="43" y="63"/>
                  </a:lnTo>
                  <a:lnTo>
                    <a:pt x="39" y="66"/>
                  </a:lnTo>
                  <a:lnTo>
                    <a:pt x="41" y="68"/>
                  </a:lnTo>
                  <a:lnTo>
                    <a:pt x="43" y="67"/>
                  </a:lnTo>
                  <a:lnTo>
                    <a:pt x="48" y="65"/>
                  </a:lnTo>
                  <a:lnTo>
                    <a:pt x="51" y="61"/>
                  </a:lnTo>
                  <a:lnTo>
                    <a:pt x="55" y="61"/>
                  </a:lnTo>
                  <a:lnTo>
                    <a:pt x="53" y="63"/>
                  </a:lnTo>
                  <a:lnTo>
                    <a:pt x="50" y="67"/>
                  </a:lnTo>
                  <a:lnTo>
                    <a:pt x="46" y="69"/>
                  </a:lnTo>
                  <a:lnTo>
                    <a:pt x="45" y="73"/>
                  </a:lnTo>
                  <a:lnTo>
                    <a:pt x="48" y="72"/>
                  </a:lnTo>
                  <a:lnTo>
                    <a:pt x="53" y="68"/>
                  </a:lnTo>
                  <a:lnTo>
                    <a:pt x="58" y="65"/>
                  </a:lnTo>
                  <a:lnTo>
                    <a:pt x="62" y="63"/>
                  </a:lnTo>
                  <a:lnTo>
                    <a:pt x="59" y="66"/>
                  </a:lnTo>
                  <a:lnTo>
                    <a:pt x="57" y="69"/>
                  </a:lnTo>
                  <a:lnTo>
                    <a:pt x="53" y="72"/>
                  </a:lnTo>
                  <a:lnTo>
                    <a:pt x="55" y="75"/>
                  </a:lnTo>
                  <a:lnTo>
                    <a:pt x="56" y="74"/>
                  </a:lnTo>
                  <a:lnTo>
                    <a:pt x="59" y="72"/>
                  </a:lnTo>
                  <a:lnTo>
                    <a:pt x="62" y="69"/>
                  </a:lnTo>
                  <a:lnTo>
                    <a:pt x="64" y="68"/>
                  </a:lnTo>
                  <a:lnTo>
                    <a:pt x="62" y="72"/>
                  </a:lnTo>
                  <a:lnTo>
                    <a:pt x="59" y="75"/>
                  </a:lnTo>
                  <a:lnTo>
                    <a:pt x="60" y="74"/>
                  </a:lnTo>
                  <a:lnTo>
                    <a:pt x="64" y="73"/>
                  </a:lnTo>
                  <a:lnTo>
                    <a:pt x="67" y="69"/>
                  </a:lnTo>
                  <a:lnTo>
                    <a:pt x="71" y="70"/>
                  </a:lnTo>
                  <a:lnTo>
                    <a:pt x="67" y="73"/>
                  </a:lnTo>
                  <a:lnTo>
                    <a:pt x="64" y="77"/>
                  </a:lnTo>
                  <a:lnTo>
                    <a:pt x="66" y="76"/>
                  </a:lnTo>
                  <a:lnTo>
                    <a:pt x="70" y="75"/>
                  </a:lnTo>
                  <a:lnTo>
                    <a:pt x="73" y="72"/>
                  </a:lnTo>
                  <a:lnTo>
                    <a:pt x="76" y="73"/>
                  </a:lnTo>
                  <a:lnTo>
                    <a:pt x="74" y="75"/>
                  </a:lnTo>
                  <a:lnTo>
                    <a:pt x="73" y="80"/>
                  </a:lnTo>
                  <a:lnTo>
                    <a:pt x="77" y="76"/>
                  </a:lnTo>
                  <a:lnTo>
                    <a:pt x="80" y="75"/>
                  </a:lnTo>
                  <a:lnTo>
                    <a:pt x="79" y="77"/>
                  </a:lnTo>
                  <a:lnTo>
                    <a:pt x="78" y="80"/>
                  </a:lnTo>
                  <a:lnTo>
                    <a:pt x="81" y="76"/>
                  </a:lnTo>
                  <a:lnTo>
                    <a:pt x="86" y="75"/>
                  </a:lnTo>
                  <a:lnTo>
                    <a:pt x="85" y="76"/>
                  </a:lnTo>
                  <a:lnTo>
                    <a:pt x="84" y="80"/>
                  </a:lnTo>
                  <a:lnTo>
                    <a:pt x="89" y="76"/>
                  </a:lnTo>
                  <a:lnTo>
                    <a:pt x="93" y="75"/>
                  </a:lnTo>
                  <a:lnTo>
                    <a:pt x="91" y="76"/>
                  </a:lnTo>
                  <a:lnTo>
                    <a:pt x="91" y="80"/>
                  </a:lnTo>
                  <a:lnTo>
                    <a:pt x="93" y="77"/>
                  </a:lnTo>
                  <a:lnTo>
                    <a:pt x="96" y="75"/>
                  </a:lnTo>
                  <a:lnTo>
                    <a:pt x="96" y="76"/>
                  </a:lnTo>
                  <a:lnTo>
                    <a:pt x="96" y="77"/>
                  </a:lnTo>
                  <a:lnTo>
                    <a:pt x="98" y="76"/>
                  </a:lnTo>
                  <a:lnTo>
                    <a:pt x="100" y="75"/>
                  </a:lnTo>
                  <a:lnTo>
                    <a:pt x="100" y="76"/>
                  </a:lnTo>
                  <a:lnTo>
                    <a:pt x="100" y="77"/>
                  </a:lnTo>
                  <a:lnTo>
                    <a:pt x="103" y="76"/>
                  </a:lnTo>
                  <a:lnTo>
                    <a:pt x="105" y="75"/>
                  </a:lnTo>
                  <a:lnTo>
                    <a:pt x="105" y="80"/>
                  </a:lnTo>
                  <a:lnTo>
                    <a:pt x="89" y="84"/>
                  </a:lnTo>
                  <a:lnTo>
                    <a:pt x="66" y="84"/>
                  </a:lnTo>
                  <a:lnTo>
                    <a:pt x="41" y="77"/>
                  </a:lnTo>
                  <a:lnTo>
                    <a:pt x="9" y="59"/>
                  </a:lnTo>
                  <a:lnTo>
                    <a:pt x="0" y="37"/>
                  </a:lnTo>
                  <a:lnTo>
                    <a:pt x="0" y="18"/>
                  </a:lnTo>
                  <a:lnTo>
                    <a:pt x="14" y="3"/>
                  </a:lnTo>
                  <a:lnTo>
                    <a:pt x="28" y="0"/>
                  </a:lnTo>
                  <a:lnTo>
                    <a:pt x="32" y="0"/>
                  </a:lnTo>
                  <a:lnTo>
                    <a:pt x="32" y="0"/>
                  </a:lnTo>
                  <a:close/>
                </a:path>
              </a:pathLst>
            </a:custGeom>
            <a:solidFill>
              <a:srgbClr val="D90000"/>
            </a:solidFill>
            <a:ln w="9525">
              <a:noFill/>
              <a:round/>
            </a:ln>
          </p:spPr>
          <p:txBody>
            <a:bodyPr/>
            <a:lstStyle/>
            <a:p>
              <a:endParaRPr lang="en-US"/>
            </a:p>
          </p:txBody>
        </p:sp>
        <p:sp>
          <p:nvSpPr>
            <p:cNvPr id="356611" name="Freeform 259"/>
            <p:cNvSpPr/>
            <p:nvPr/>
          </p:nvSpPr>
          <p:spPr bwMode="auto">
            <a:xfrm>
              <a:off x="5436" y="3768"/>
              <a:ext cx="53" cy="43"/>
            </a:xfrm>
            <a:custGeom>
              <a:avLst/>
              <a:gdLst/>
              <a:ahLst/>
              <a:cxnLst>
                <a:cxn ang="0">
                  <a:pos x="37" y="4"/>
                </a:cxn>
                <a:cxn ang="0">
                  <a:pos x="13" y="13"/>
                </a:cxn>
                <a:cxn ang="0">
                  <a:pos x="19" y="15"/>
                </a:cxn>
                <a:cxn ang="0">
                  <a:pos x="24" y="15"/>
                </a:cxn>
                <a:cxn ang="0">
                  <a:pos x="9" y="27"/>
                </a:cxn>
                <a:cxn ang="0">
                  <a:pos x="24" y="20"/>
                </a:cxn>
                <a:cxn ang="0">
                  <a:pos x="19" y="25"/>
                </a:cxn>
                <a:cxn ang="0">
                  <a:pos x="13" y="34"/>
                </a:cxn>
                <a:cxn ang="0">
                  <a:pos x="27" y="29"/>
                </a:cxn>
                <a:cxn ang="0">
                  <a:pos x="15" y="39"/>
                </a:cxn>
                <a:cxn ang="0">
                  <a:pos x="23" y="39"/>
                </a:cxn>
                <a:cxn ang="0">
                  <a:pos x="30" y="38"/>
                </a:cxn>
                <a:cxn ang="0">
                  <a:pos x="18" y="50"/>
                </a:cxn>
                <a:cxn ang="0">
                  <a:pos x="31" y="41"/>
                </a:cxn>
                <a:cxn ang="0">
                  <a:pos x="29" y="46"/>
                </a:cxn>
                <a:cxn ang="0">
                  <a:pos x="24" y="52"/>
                </a:cxn>
                <a:cxn ang="0">
                  <a:pos x="39" y="48"/>
                </a:cxn>
                <a:cxn ang="0">
                  <a:pos x="29" y="56"/>
                </a:cxn>
                <a:cxn ang="0">
                  <a:pos x="37" y="57"/>
                </a:cxn>
                <a:cxn ang="0">
                  <a:pos x="44" y="56"/>
                </a:cxn>
                <a:cxn ang="0">
                  <a:pos x="37" y="65"/>
                </a:cxn>
                <a:cxn ang="0">
                  <a:pos x="48" y="59"/>
                </a:cxn>
                <a:cxn ang="0">
                  <a:pos x="47" y="64"/>
                </a:cxn>
                <a:cxn ang="0">
                  <a:pos x="44" y="69"/>
                </a:cxn>
                <a:cxn ang="0">
                  <a:pos x="57" y="63"/>
                </a:cxn>
                <a:cxn ang="0">
                  <a:pos x="51" y="70"/>
                </a:cxn>
                <a:cxn ang="0">
                  <a:pos x="57" y="69"/>
                </a:cxn>
                <a:cxn ang="0">
                  <a:pos x="62" y="65"/>
                </a:cxn>
                <a:cxn ang="0">
                  <a:pos x="57" y="74"/>
                </a:cxn>
                <a:cxn ang="0">
                  <a:pos x="66" y="69"/>
                </a:cxn>
                <a:cxn ang="0">
                  <a:pos x="66" y="73"/>
                </a:cxn>
                <a:cxn ang="0">
                  <a:pos x="65" y="74"/>
                </a:cxn>
                <a:cxn ang="0">
                  <a:pos x="73" y="70"/>
                </a:cxn>
                <a:cxn ang="0">
                  <a:pos x="74" y="74"/>
                </a:cxn>
                <a:cxn ang="0">
                  <a:pos x="75" y="79"/>
                </a:cxn>
                <a:cxn ang="0">
                  <a:pos x="82" y="73"/>
                </a:cxn>
                <a:cxn ang="0">
                  <a:pos x="80" y="81"/>
                </a:cxn>
                <a:cxn ang="0">
                  <a:pos x="88" y="77"/>
                </a:cxn>
                <a:cxn ang="0">
                  <a:pos x="95" y="74"/>
                </a:cxn>
                <a:cxn ang="0">
                  <a:pos x="96" y="77"/>
                </a:cxn>
                <a:cxn ang="0">
                  <a:pos x="100" y="79"/>
                </a:cxn>
                <a:cxn ang="0">
                  <a:pos x="103" y="77"/>
                </a:cxn>
                <a:cxn ang="0">
                  <a:pos x="107" y="77"/>
                </a:cxn>
                <a:cxn ang="0">
                  <a:pos x="68" y="86"/>
                </a:cxn>
                <a:cxn ang="0">
                  <a:pos x="0" y="38"/>
                </a:cxn>
                <a:cxn ang="0">
                  <a:pos x="30" y="0"/>
                </a:cxn>
              </a:cxnLst>
              <a:rect l="0" t="0" r="r" b="b"/>
              <a:pathLst>
                <a:path w="107" h="86">
                  <a:moveTo>
                    <a:pt x="34" y="0"/>
                  </a:moveTo>
                  <a:lnTo>
                    <a:pt x="37" y="2"/>
                  </a:lnTo>
                  <a:lnTo>
                    <a:pt x="37" y="4"/>
                  </a:lnTo>
                  <a:lnTo>
                    <a:pt x="30" y="6"/>
                  </a:lnTo>
                  <a:lnTo>
                    <a:pt x="22" y="9"/>
                  </a:lnTo>
                  <a:lnTo>
                    <a:pt x="13" y="13"/>
                  </a:lnTo>
                  <a:lnTo>
                    <a:pt x="11" y="17"/>
                  </a:lnTo>
                  <a:lnTo>
                    <a:pt x="13" y="16"/>
                  </a:lnTo>
                  <a:lnTo>
                    <a:pt x="19" y="15"/>
                  </a:lnTo>
                  <a:lnTo>
                    <a:pt x="24" y="11"/>
                  </a:lnTo>
                  <a:lnTo>
                    <a:pt x="27" y="13"/>
                  </a:lnTo>
                  <a:lnTo>
                    <a:pt x="24" y="15"/>
                  </a:lnTo>
                  <a:lnTo>
                    <a:pt x="18" y="20"/>
                  </a:lnTo>
                  <a:lnTo>
                    <a:pt x="11" y="23"/>
                  </a:lnTo>
                  <a:lnTo>
                    <a:pt x="9" y="27"/>
                  </a:lnTo>
                  <a:lnTo>
                    <a:pt x="12" y="25"/>
                  </a:lnTo>
                  <a:lnTo>
                    <a:pt x="18" y="23"/>
                  </a:lnTo>
                  <a:lnTo>
                    <a:pt x="24" y="20"/>
                  </a:lnTo>
                  <a:lnTo>
                    <a:pt x="27" y="20"/>
                  </a:lnTo>
                  <a:lnTo>
                    <a:pt x="25" y="21"/>
                  </a:lnTo>
                  <a:lnTo>
                    <a:pt x="19" y="25"/>
                  </a:lnTo>
                  <a:lnTo>
                    <a:pt x="13" y="30"/>
                  </a:lnTo>
                  <a:lnTo>
                    <a:pt x="11" y="36"/>
                  </a:lnTo>
                  <a:lnTo>
                    <a:pt x="13" y="34"/>
                  </a:lnTo>
                  <a:lnTo>
                    <a:pt x="19" y="31"/>
                  </a:lnTo>
                  <a:lnTo>
                    <a:pt x="24" y="28"/>
                  </a:lnTo>
                  <a:lnTo>
                    <a:pt x="27" y="29"/>
                  </a:lnTo>
                  <a:lnTo>
                    <a:pt x="25" y="31"/>
                  </a:lnTo>
                  <a:lnTo>
                    <a:pt x="20" y="36"/>
                  </a:lnTo>
                  <a:lnTo>
                    <a:pt x="15" y="39"/>
                  </a:lnTo>
                  <a:lnTo>
                    <a:pt x="13" y="43"/>
                  </a:lnTo>
                  <a:lnTo>
                    <a:pt x="16" y="42"/>
                  </a:lnTo>
                  <a:lnTo>
                    <a:pt x="23" y="39"/>
                  </a:lnTo>
                  <a:lnTo>
                    <a:pt x="27" y="36"/>
                  </a:lnTo>
                  <a:lnTo>
                    <a:pt x="32" y="36"/>
                  </a:lnTo>
                  <a:lnTo>
                    <a:pt x="30" y="38"/>
                  </a:lnTo>
                  <a:lnTo>
                    <a:pt x="25" y="43"/>
                  </a:lnTo>
                  <a:lnTo>
                    <a:pt x="19" y="46"/>
                  </a:lnTo>
                  <a:lnTo>
                    <a:pt x="18" y="50"/>
                  </a:lnTo>
                  <a:lnTo>
                    <a:pt x="20" y="48"/>
                  </a:lnTo>
                  <a:lnTo>
                    <a:pt x="26" y="44"/>
                  </a:lnTo>
                  <a:lnTo>
                    <a:pt x="31" y="41"/>
                  </a:lnTo>
                  <a:lnTo>
                    <a:pt x="34" y="41"/>
                  </a:lnTo>
                  <a:lnTo>
                    <a:pt x="33" y="43"/>
                  </a:lnTo>
                  <a:lnTo>
                    <a:pt x="29" y="46"/>
                  </a:lnTo>
                  <a:lnTo>
                    <a:pt x="24" y="50"/>
                  </a:lnTo>
                  <a:lnTo>
                    <a:pt x="23" y="53"/>
                  </a:lnTo>
                  <a:lnTo>
                    <a:pt x="24" y="52"/>
                  </a:lnTo>
                  <a:lnTo>
                    <a:pt x="30" y="50"/>
                  </a:lnTo>
                  <a:lnTo>
                    <a:pt x="34" y="46"/>
                  </a:lnTo>
                  <a:lnTo>
                    <a:pt x="39" y="48"/>
                  </a:lnTo>
                  <a:lnTo>
                    <a:pt x="37" y="49"/>
                  </a:lnTo>
                  <a:lnTo>
                    <a:pt x="33" y="52"/>
                  </a:lnTo>
                  <a:lnTo>
                    <a:pt x="29" y="56"/>
                  </a:lnTo>
                  <a:lnTo>
                    <a:pt x="27" y="60"/>
                  </a:lnTo>
                  <a:lnTo>
                    <a:pt x="30" y="59"/>
                  </a:lnTo>
                  <a:lnTo>
                    <a:pt x="37" y="57"/>
                  </a:lnTo>
                  <a:lnTo>
                    <a:pt x="41" y="55"/>
                  </a:lnTo>
                  <a:lnTo>
                    <a:pt x="46" y="53"/>
                  </a:lnTo>
                  <a:lnTo>
                    <a:pt x="44" y="56"/>
                  </a:lnTo>
                  <a:lnTo>
                    <a:pt x="41" y="59"/>
                  </a:lnTo>
                  <a:lnTo>
                    <a:pt x="38" y="62"/>
                  </a:lnTo>
                  <a:lnTo>
                    <a:pt x="37" y="65"/>
                  </a:lnTo>
                  <a:lnTo>
                    <a:pt x="38" y="64"/>
                  </a:lnTo>
                  <a:lnTo>
                    <a:pt x="44" y="63"/>
                  </a:lnTo>
                  <a:lnTo>
                    <a:pt x="48" y="59"/>
                  </a:lnTo>
                  <a:lnTo>
                    <a:pt x="52" y="60"/>
                  </a:lnTo>
                  <a:lnTo>
                    <a:pt x="51" y="60"/>
                  </a:lnTo>
                  <a:lnTo>
                    <a:pt x="47" y="64"/>
                  </a:lnTo>
                  <a:lnTo>
                    <a:pt x="43" y="66"/>
                  </a:lnTo>
                  <a:lnTo>
                    <a:pt x="41" y="70"/>
                  </a:lnTo>
                  <a:lnTo>
                    <a:pt x="44" y="69"/>
                  </a:lnTo>
                  <a:lnTo>
                    <a:pt x="50" y="66"/>
                  </a:lnTo>
                  <a:lnTo>
                    <a:pt x="54" y="63"/>
                  </a:lnTo>
                  <a:lnTo>
                    <a:pt x="57" y="63"/>
                  </a:lnTo>
                  <a:lnTo>
                    <a:pt x="55" y="64"/>
                  </a:lnTo>
                  <a:lnTo>
                    <a:pt x="53" y="67"/>
                  </a:lnTo>
                  <a:lnTo>
                    <a:pt x="51" y="70"/>
                  </a:lnTo>
                  <a:lnTo>
                    <a:pt x="50" y="72"/>
                  </a:lnTo>
                  <a:lnTo>
                    <a:pt x="52" y="71"/>
                  </a:lnTo>
                  <a:lnTo>
                    <a:pt x="57" y="69"/>
                  </a:lnTo>
                  <a:lnTo>
                    <a:pt x="61" y="65"/>
                  </a:lnTo>
                  <a:lnTo>
                    <a:pt x="64" y="65"/>
                  </a:lnTo>
                  <a:lnTo>
                    <a:pt x="62" y="65"/>
                  </a:lnTo>
                  <a:lnTo>
                    <a:pt x="60" y="69"/>
                  </a:lnTo>
                  <a:lnTo>
                    <a:pt x="58" y="71"/>
                  </a:lnTo>
                  <a:lnTo>
                    <a:pt x="57" y="74"/>
                  </a:lnTo>
                  <a:lnTo>
                    <a:pt x="58" y="73"/>
                  </a:lnTo>
                  <a:lnTo>
                    <a:pt x="62" y="72"/>
                  </a:lnTo>
                  <a:lnTo>
                    <a:pt x="66" y="69"/>
                  </a:lnTo>
                  <a:lnTo>
                    <a:pt x="68" y="70"/>
                  </a:lnTo>
                  <a:lnTo>
                    <a:pt x="67" y="70"/>
                  </a:lnTo>
                  <a:lnTo>
                    <a:pt x="66" y="73"/>
                  </a:lnTo>
                  <a:lnTo>
                    <a:pt x="62" y="74"/>
                  </a:lnTo>
                  <a:lnTo>
                    <a:pt x="64" y="77"/>
                  </a:lnTo>
                  <a:lnTo>
                    <a:pt x="65" y="74"/>
                  </a:lnTo>
                  <a:lnTo>
                    <a:pt x="68" y="73"/>
                  </a:lnTo>
                  <a:lnTo>
                    <a:pt x="71" y="70"/>
                  </a:lnTo>
                  <a:lnTo>
                    <a:pt x="73" y="70"/>
                  </a:lnTo>
                  <a:lnTo>
                    <a:pt x="71" y="73"/>
                  </a:lnTo>
                  <a:lnTo>
                    <a:pt x="68" y="77"/>
                  </a:lnTo>
                  <a:lnTo>
                    <a:pt x="74" y="74"/>
                  </a:lnTo>
                  <a:lnTo>
                    <a:pt x="80" y="72"/>
                  </a:lnTo>
                  <a:lnTo>
                    <a:pt x="78" y="74"/>
                  </a:lnTo>
                  <a:lnTo>
                    <a:pt x="75" y="79"/>
                  </a:lnTo>
                  <a:lnTo>
                    <a:pt x="78" y="78"/>
                  </a:lnTo>
                  <a:lnTo>
                    <a:pt x="80" y="77"/>
                  </a:lnTo>
                  <a:lnTo>
                    <a:pt x="82" y="73"/>
                  </a:lnTo>
                  <a:lnTo>
                    <a:pt x="85" y="74"/>
                  </a:lnTo>
                  <a:lnTo>
                    <a:pt x="82" y="77"/>
                  </a:lnTo>
                  <a:lnTo>
                    <a:pt x="80" y="81"/>
                  </a:lnTo>
                  <a:lnTo>
                    <a:pt x="85" y="78"/>
                  </a:lnTo>
                  <a:lnTo>
                    <a:pt x="89" y="74"/>
                  </a:lnTo>
                  <a:lnTo>
                    <a:pt x="88" y="77"/>
                  </a:lnTo>
                  <a:lnTo>
                    <a:pt x="87" y="79"/>
                  </a:lnTo>
                  <a:lnTo>
                    <a:pt x="90" y="76"/>
                  </a:lnTo>
                  <a:lnTo>
                    <a:pt x="95" y="74"/>
                  </a:lnTo>
                  <a:lnTo>
                    <a:pt x="94" y="77"/>
                  </a:lnTo>
                  <a:lnTo>
                    <a:pt x="93" y="79"/>
                  </a:lnTo>
                  <a:lnTo>
                    <a:pt x="96" y="77"/>
                  </a:lnTo>
                  <a:lnTo>
                    <a:pt x="100" y="74"/>
                  </a:lnTo>
                  <a:lnTo>
                    <a:pt x="99" y="77"/>
                  </a:lnTo>
                  <a:lnTo>
                    <a:pt x="100" y="79"/>
                  </a:lnTo>
                  <a:lnTo>
                    <a:pt x="101" y="77"/>
                  </a:lnTo>
                  <a:lnTo>
                    <a:pt x="105" y="77"/>
                  </a:lnTo>
                  <a:lnTo>
                    <a:pt x="103" y="77"/>
                  </a:lnTo>
                  <a:lnTo>
                    <a:pt x="105" y="79"/>
                  </a:lnTo>
                  <a:lnTo>
                    <a:pt x="106" y="78"/>
                  </a:lnTo>
                  <a:lnTo>
                    <a:pt x="107" y="77"/>
                  </a:lnTo>
                  <a:lnTo>
                    <a:pt x="107" y="79"/>
                  </a:lnTo>
                  <a:lnTo>
                    <a:pt x="93" y="84"/>
                  </a:lnTo>
                  <a:lnTo>
                    <a:pt x="68" y="86"/>
                  </a:lnTo>
                  <a:lnTo>
                    <a:pt x="41" y="77"/>
                  </a:lnTo>
                  <a:lnTo>
                    <a:pt x="13" y="60"/>
                  </a:lnTo>
                  <a:lnTo>
                    <a:pt x="0" y="38"/>
                  </a:lnTo>
                  <a:lnTo>
                    <a:pt x="3" y="17"/>
                  </a:lnTo>
                  <a:lnTo>
                    <a:pt x="16" y="4"/>
                  </a:lnTo>
                  <a:lnTo>
                    <a:pt x="30" y="0"/>
                  </a:lnTo>
                  <a:lnTo>
                    <a:pt x="34" y="0"/>
                  </a:lnTo>
                  <a:lnTo>
                    <a:pt x="34" y="0"/>
                  </a:lnTo>
                  <a:close/>
                </a:path>
              </a:pathLst>
            </a:custGeom>
            <a:solidFill>
              <a:srgbClr val="000000"/>
            </a:solidFill>
            <a:ln w="9525">
              <a:noFill/>
              <a:round/>
            </a:ln>
          </p:spPr>
          <p:txBody>
            <a:bodyPr/>
            <a:lstStyle/>
            <a:p>
              <a:endParaRPr lang="en-US"/>
            </a:p>
          </p:txBody>
        </p:sp>
        <p:sp>
          <p:nvSpPr>
            <p:cNvPr id="356612" name="Freeform 260"/>
            <p:cNvSpPr/>
            <p:nvPr/>
          </p:nvSpPr>
          <p:spPr bwMode="auto">
            <a:xfrm>
              <a:off x="5434" y="3765"/>
              <a:ext cx="57" cy="47"/>
            </a:xfrm>
            <a:custGeom>
              <a:avLst/>
              <a:gdLst/>
              <a:ahLst/>
              <a:cxnLst>
                <a:cxn ang="0">
                  <a:pos x="105" y="70"/>
                </a:cxn>
                <a:cxn ang="0">
                  <a:pos x="93" y="62"/>
                </a:cxn>
                <a:cxn ang="0">
                  <a:pos x="83" y="50"/>
                </a:cxn>
                <a:cxn ang="0">
                  <a:pos x="71" y="30"/>
                </a:cxn>
                <a:cxn ang="0">
                  <a:pos x="58" y="14"/>
                </a:cxn>
                <a:cxn ang="0">
                  <a:pos x="44" y="3"/>
                </a:cxn>
                <a:cxn ang="0">
                  <a:pos x="29" y="0"/>
                </a:cxn>
                <a:cxn ang="0">
                  <a:pos x="10" y="8"/>
                </a:cxn>
                <a:cxn ang="0">
                  <a:pos x="0" y="28"/>
                </a:cxn>
                <a:cxn ang="0">
                  <a:pos x="1" y="50"/>
                </a:cxn>
                <a:cxn ang="0">
                  <a:pos x="12" y="68"/>
                </a:cxn>
                <a:cxn ang="0">
                  <a:pos x="23" y="77"/>
                </a:cxn>
                <a:cxn ang="0">
                  <a:pos x="40" y="85"/>
                </a:cxn>
                <a:cxn ang="0">
                  <a:pos x="55" y="89"/>
                </a:cxn>
                <a:cxn ang="0">
                  <a:pos x="69" y="91"/>
                </a:cxn>
                <a:cxn ang="0">
                  <a:pos x="82" y="92"/>
                </a:cxn>
                <a:cxn ang="0">
                  <a:pos x="96" y="92"/>
                </a:cxn>
                <a:cxn ang="0">
                  <a:pos x="109" y="89"/>
                </a:cxn>
                <a:cxn ang="0">
                  <a:pos x="112" y="85"/>
                </a:cxn>
                <a:cxn ang="0">
                  <a:pos x="106" y="85"/>
                </a:cxn>
                <a:cxn ang="0">
                  <a:pos x="95" y="87"/>
                </a:cxn>
                <a:cxn ang="0">
                  <a:pos x="78" y="89"/>
                </a:cxn>
                <a:cxn ang="0">
                  <a:pos x="62" y="87"/>
                </a:cxn>
                <a:cxn ang="0">
                  <a:pos x="42" y="79"/>
                </a:cxn>
                <a:cxn ang="0">
                  <a:pos x="23" y="68"/>
                </a:cxn>
                <a:cxn ang="0">
                  <a:pos x="9" y="50"/>
                </a:cxn>
                <a:cxn ang="0">
                  <a:pos x="7" y="38"/>
                </a:cxn>
                <a:cxn ang="0">
                  <a:pos x="9" y="26"/>
                </a:cxn>
                <a:cxn ang="0">
                  <a:pos x="14" y="17"/>
                </a:cxn>
                <a:cxn ang="0">
                  <a:pos x="22" y="10"/>
                </a:cxn>
                <a:cxn ang="0">
                  <a:pos x="40" y="8"/>
                </a:cxn>
                <a:cxn ang="0">
                  <a:pos x="50" y="12"/>
                </a:cxn>
                <a:cxn ang="0">
                  <a:pos x="60" y="20"/>
                </a:cxn>
                <a:cxn ang="0">
                  <a:pos x="71" y="40"/>
                </a:cxn>
                <a:cxn ang="0">
                  <a:pos x="82" y="57"/>
                </a:cxn>
                <a:cxn ang="0">
                  <a:pos x="95" y="68"/>
                </a:cxn>
                <a:cxn ang="0">
                  <a:pos x="108" y="76"/>
                </a:cxn>
                <a:cxn ang="0">
                  <a:pos x="108" y="71"/>
                </a:cxn>
              </a:cxnLst>
              <a:rect l="0" t="0" r="r" b="b"/>
              <a:pathLst>
                <a:path w="112" h="93">
                  <a:moveTo>
                    <a:pt x="108" y="71"/>
                  </a:moveTo>
                  <a:lnTo>
                    <a:pt x="105" y="70"/>
                  </a:lnTo>
                  <a:lnTo>
                    <a:pt x="99" y="66"/>
                  </a:lnTo>
                  <a:lnTo>
                    <a:pt x="93" y="62"/>
                  </a:lnTo>
                  <a:lnTo>
                    <a:pt x="89" y="57"/>
                  </a:lnTo>
                  <a:lnTo>
                    <a:pt x="83" y="50"/>
                  </a:lnTo>
                  <a:lnTo>
                    <a:pt x="78" y="42"/>
                  </a:lnTo>
                  <a:lnTo>
                    <a:pt x="71" y="30"/>
                  </a:lnTo>
                  <a:lnTo>
                    <a:pt x="65" y="21"/>
                  </a:lnTo>
                  <a:lnTo>
                    <a:pt x="58" y="14"/>
                  </a:lnTo>
                  <a:lnTo>
                    <a:pt x="53" y="8"/>
                  </a:lnTo>
                  <a:lnTo>
                    <a:pt x="44" y="3"/>
                  </a:lnTo>
                  <a:lnTo>
                    <a:pt x="37" y="1"/>
                  </a:lnTo>
                  <a:lnTo>
                    <a:pt x="29" y="0"/>
                  </a:lnTo>
                  <a:lnTo>
                    <a:pt x="21" y="3"/>
                  </a:lnTo>
                  <a:lnTo>
                    <a:pt x="10" y="8"/>
                  </a:lnTo>
                  <a:lnTo>
                    <a:pt x="5" y="17"/>
                  </a:lnTo>
                  <a:lnTo>
                    <a:pt x="0" y="28"/>
                  </a:lnTo>
                  <a:lnTo>
                    <a:pt x="0" y="40"/>
                  </a:lnTo>
                  <a:lnTo>
                    <a:pt x="1" y="50"/>
                  </a:lnTo>
                  <a:lnTo>
                    <a:pt x="8" y="63"/>
                  </a:lnTo>
                  <a:lnTo>
                    <a:pt x="12" y="68"/>
                  </a:lnTo>
                  <a:lnTo>
                    <a:pt x="18" y="72"/>
                  </a:lnTo>
                  <a:lnTo>
                    <a:pt x="23" y="77"/>
                  </a:lnTo>
                  <a:lnTo>
                    <a:pt x="33" y="83"/>
                  </a:lnTo>
                  <a:lnTo>
                    <a:pt x="40" y="85"/>
                  </a:lnTo>
                  <a:lnTo>
                    <a:pt x="48" y="87"/>
                  </a:lnTo>
                  <a:lnTo>
                    <a:pt x="55" y="89"/>
                  </a:lnTo>
                  <a:lnTo>
                    <a:pt x="63" y="91"/>
                  </a:lnTo>
                  <a:lnTo>
                    <a:pt x="69" y="91"/>
                  </a:lnTo>
                  <a:lnTo>
                    <a:pt x="76" y="92"/>
                  </a:lnTo>
                  <a:lnTo>
                    <a:pt x="82" y="92"/>
                  </a:lnTo>
                  <a:lnTo>
                    <a:pt x="88" y="93"/>
                  </a:lnTo>
                  <a:lnTo>
                    <a:pt x="96" y="92"/>
                  </a:lnTo>
                  <a:lnTo>
                    <a:pt x="103" y="91"/>
                  </a:lnTo>
                  <a:lnTo>
                    <a:pt x="109" y="89"/>
                  </a:lnTo>
                  <a:lnTo>
                    <a:pt x="112" y="87"/>
                  </a:lnTo>
                  <a:lnTo>
                    <a:pt x="112" y="85"/>
                  </a:lnTo>
                  <a:lnTo>
                    <a:pt x="110" y="85"/>
                  </a:lnTo>
                  <a:lnTo>
                    <a:pt x="106" y="85"/>
                  </a:lnTo>
                  <a:lnTo>
                    <a:pt x="101" y="86"/>
                  </a:lnTo>
                  <a:lnTo>
                    <a:pt x="95" y="87"/>
                  </a:lnTo>
                  <a:lnTo>
                    <a:pt x="85" y="87"/>
                  </a:lnTo>
                  <a:lnTo>
                    <a:pt x="78" y="89"/>
                  </a:lnTo>
                  <a:lnTo>
                    <a:pt x="69" y="87"/>
                  </a:lnTo>
                  <a:lnTo>
                    <a:pt x="62" y="87"/>
                  </a:lnTo>
                  <a:lnTo>
                    <a:pt x="51" y="83"/>
                  </a:lnTo>
                  <a:lnTo>
                    <a:pt x="42" y="79"/>
                  </a:lnTo>
                  <a:lnTo>
                    <a:pt x="32" y="73"/>
                  </a:lnTo>
                  <a:lnTo>
                    <a:pt x="23" y="68"/>
                  </a:lnTo>
                  <a:lnTo>
                    <a:pt x="14" y="59"/>
                  </a:lnTo>
                  <a:lnTo>
                    <a:pt x="9" y="50"/>
                  </a:lnTo>
                  <a:lnTo>
                    <a:pt x="7" y="44"/>
                  </a:lnTo>
                  <a:lnTo>
                    <a:pt x="7" y="38"/>
                  </a:lnTo>
                  <a:lnTo>
                    <a:pt x="7" y="31"/>
                  </a:lnTo>
                  <a:lnTo>
                    <a:pt x="9" y="26"/>
                  </a:lnTo>
                  <a:lnTo>
                    <a:pt x="9" y="22"/>
                  </a:lnTo>
                  <a:lnTo>
                    <a:pt x="14" y="17"/>
                  </a:lnTo>
                  <a:lnTo>
                    <a:pt x="16" y="14"/>
                  </a:lnTo>
                  <a:lnTo>
                    <a:pt x="22" y="10"/>
                  </a:lnTo>
                  <a:lnTo>
                    <a:pt x="29" y="8"/>
                  </a:lnTo>
                  <a:lnTo>
                    <a:pt x="40" y="8"/>
                  </a:lnTo>
                  <a:lnTo>
                    <a:pt x="42" y="8"/>
                  </a:lnTo>
                  <a:lnTo>
                    <a:pt x="50" y="12"/>
                  </a:lnTo>
                  <a:lnTo>
                    <a:pt x="54" y="14"/>
                  </a:lnTo>
                  <a:lnTo>
                    <a:pt x="60" y="20"/>
                  </a:lnTo>
                  <a:lnTo>
                    <a:pt x="65" y="28"/>
                  </a:lnTo>
                  <a:lnTo>
                    <a:pt x="71" y="40"/>
                  </a:lnTo>
                  <a:lnTo>
                    <a:pt x="76" y="49"/>
                  </a:lnTo>
                  <a:lnTo>
                    <a:pt x="82" y="57"/>
                  </a:lnTo>
                  <a:lnTo>
                    <a:pt x="88" y="63"/>
                  </a:lnTo>
                  <a:lnTo>
                    <a:pt x="95" y="68"/>
                  </a:lnTo>
                  <a:lnTo>
                    <a:pt x="103" y="73"/>
                  </a:lnTo>
                  <a:lnTo>
                    <a:pt x="108" y="76"/>
                  </a:lnTo>
                  <a:lnTo>
                    <a:pt x="108" y="71"/>
                  </a:lnTo>
                  <a:lnTo>
                    <a:pt x="108" y="71"/>
                  </a:lnTo>
                  <a:close/>
                </a:path>
              </a:pathLst>
            </a:custGeom>
            <a:solidFill>
              <a:srgbClr val="000000"/>
            </a:solidFill>
            <a:ln w="9525">
              <a:noFill/>
              <a:round/>
            </a:ln>
          </p:spPr>
          <p:txBody>
            <a:bodyPr/>
            <a:lstStyle/>
            <a:p>
              <a:endParaRPr lang="en-US"/>
            </a:p>
          </p:txBody>
        </p:sp>
        <p:sp>
          <p:nvSpPr>
            <p:cNvPr id="356613" name="Freeform 261"/>
            <p:cNvSpPr/>
            <p:nvPr/>
          </p:nvSpPr>
          <p:spPr bwMode="auto">
            <a:xfrm>
              <a:off x="5488" y="3799"/>
              <a:ext cx="4" cy="10"/>
            </a:xfrm>
            <a:custGeom>
              <a:avLst/>
              <a:gdLst/>
              <a:ahLst/>
              <a:cxnLst>
                <a:cxn ang="0">
                  <a:pos x="2" y="0"/>
                </a:cxn>
                <a:cxn ang="0">
                  <a:pos x="7" y="18"/>
                </a:cxn>
                <a:cxn ang="0">
                  <a:pos x="2" y="18"/>
                </a:cxn>
                <a:cxn ang="0">
                  <a:pos x="0" y="2"/>
                </a:cxn>
                <a:cxn ang="0">
                  <a:pos x="2" y="0"/>
                </a:cxn>
                <a:cxn ang="0">
                  <a:pos x="2" y="0"/>
                </a:cxn>
              </a:cxnLst>
              <a:rect l="0" t="0" r="r" b="b"/>
              <a:pathLst>
                <a:path w="7" h="18">
                  <a:moveTo>
                    <a:pt x="2" y="0"/>
                  </a:moveTo>
                  <a:lnTo>
                    <a:pt x="7" y="18"/>
                  </a:lnTo>
                  <a:lnTo>
                    <a:pt x="2" y="18"/>
                  </a:lnTo>
                  <a:lnTo>
                    <a:pt x="0" y="2"/>
                  </a:lnTo>
                  <a:lnTo>
                    <a:pt x="2" y="0"/>
                  </a:lnTo>
                  <a:lnTo>
                    <a:pt x="2" y="0"/>
                  </a:lnTo>
                  <a:close/>
                </a:path>
              </a:pathLst>
            </a:custGeom>
            <a:solidFill>
              <a:srgbClr val="1A1A1A"/>
            </a:solidFill>
            <a:ln w="9525">
              <a:noFill/>
              <a:round/>
            </a:ln>
          </p:spPr>
          <p:txBody>
            <a:bodyPr/>
            <a:lstStyle/>
            <a:p>
              <a:endParaRPr lang="en-US"/>
            </a:p>
          </p:txBody>
        </p:sp>
        <p:sp>
          <p:nvSpPr>
            <p:cNvPr id="356614" name="Freeform 262"/>
            <p:cNvSpPr/>
            <p:nvPr/>
          </p:nvSpPr>
          <p:spPr bwMode="auto">
            <a:xfrm>
              <a:off x="5488" y="3798"/>
              <a:ext cx="16" cy="13"/>
            </a:xfrm>
            <a:custGeom>
              <a:avLst/>
              <a:gdLst/>
              <a:ahLst/>
              <a:cxnLst>
                <a:cxn ang="0">
                  <a:pos x="0" y="10"/>
                </a:cxn>
                <a:cxn ang="0">
                  <a:pos x="14" y="0"/>
                </a:cxn>
                <a:cxn ang="0">
                  <a:pos x="15" y="0"/>
                </a:cxn>
                <a:cxn ang="0">
                  <a:pos x="18" y="3"/>
                </a:cxn>
                <a:cxn ang="0">
                  <a:pos x="21" y="4"/>
                </a:cxn>
                <a:cxn ang="0">
                  <a:pos x="23" y="5"/>
                </a:cxn>
                <a:cxn ang="0">
                  <a:pos x="24" y="7"/>
                </a:cxn>
                <a:cxn ang="0">
                  <a:pos x="29" y="16"/>
                </a:cxn>
                <a:cxn ang="0">
                  <a:pos x="31" y="23"/>
                </a:cxn>
                <a:cxn ang="0">
                  <a:pos x="30" y="26"/>
                </a:cxn>
                <a:cxn ang="0">
                  <a:pos x="28" y="24"/>
                </a:cxn>
                <a:cxn ang="0">
                  <a:pos x="25" y="21"/>
                </a:cxn>
                <a:cxn ang="0">
                  <a:pos x="23" y="18"/>
                </a:cxn>
                <a:cxn ang="0">
                  <a:pos x="23" y="17"/>
                </a:cxn>
                <a:cxn ang="0">
                  <a:pos x="21" y="17"/>
                </a:cxn>
                <a:cxn ang="0">
                  <a:pos x="16" y="19"/>
                </a:cxn>
                <a:cxn ang="0">
                  <a:pos x="11" y="19"/>
                </a:cxn>
                <a:cxn ang="0">
                  <a:pos x="4" y="17"/>
                </a:cxn>
                <a:cxn ang="0">
                  <a:pos x="2" y="14"/>
                </a:cxn>
                <a:cxn ang="0">
                  <a:pos x="11" y="17"/>
                </a:cxn>
                <a:cxn ang="0">
                  <a:pos x="16" y="17"/>
                </a:cxn>
                <a:cxn ang="0">
                  <a:pos x="18" y="14"/>
                </a:cxn>
                <a:cxn ang="0">
                  <a:pos x="23" y="10"/>
                </a:cxn>
                <a:cxn ang="0">
                  <a:pos x="16" y="5"/>
                </a:cxn>
                <a:cxn ang="0">
                  <a:pos x="2" y="12"/>
                </a:cxn>
                <a:cxn ang="0">
                  <a:pos x="0" y="10"/>
                </a:cxn>
                <a:cxn ang="0">
                  <a:pos x="0" y="10"/>
                </a:cxn>
              </a:cxnLst>
              <a:rect l="0" t="0" r="r" b="b"/>
              <a:pathLst>
                <a:path w="31" h="26">
                  <a:moveTo>
                    <a:pt x="0" y="10"/>
                  </a:moveTo>
                  <a:lnTo>
                    <a:pt x="14" y="0"/>
                  </a:lnTo>
                  <a:lnTo>
                    <a:pt x="15" y="0"/>
                  </a:lnTo>
                  <a:lnTo>
                    <a:pt x="18" y="3"/>
                  </a:lnTo>
                  <a:lnTo>
                    <a:pt x="21" y="4"/>
                  </a:lnTo>
                  <a:lnTo>
                    <a:pt x="23" y="5"/>
                  </a:lnTo>
                  <a:lnTo>
                    <a:pt x="24" y="7"/>
                  </a:lnTo>
                  <a:lnTo>
                    <a:pt x="29" y="16"/>
                  </a:lnTo>
                  <a:lnTo>
                    <a:pt x="31" y="23"/>
                  </a:lnTo>
                  <a:lnTo>
                    <a:pt x="30" y="26"/>
                  </a:lnTo>
                  <a:lnTo>
                    <a:pt x="28" y="24"/>
                  </a:lnTo>
                  <a:lnTo>
                    <a:pt x="25" y="21"/>
                  </a:lnTo>
                  <a:lnTo>
                    <a:pt x="23" y="18"/>
                  </a:lnTo>
                  <a:lnTo>
                    <a:pt x="23" y="17"/>
                  </a:lnTo>
                  <a:lnTo>
                    <a:pt x="21" y="17"/>
                  </a:lnTo>
                  <a:lnTo>
                    <a:pt x="16" y="19"/>
                  </a:lnTo>
                  <a:lnTo>
                    <a:pt x="11" y="19"/>
                  </a:lnTo>
                  <a:lnTo>
                    <a:pt x="4" y="17"/>
                  </a:lnTo>
                  <a:lnTo>
                    <a:pt x="2" y="14"/>
                  </a:lnTo>
                  <a:lnTo>
                    <a:pt x="11" y="17"/>
                  </a:lnTo>
                  <a:lnTo>
                    <a:pt x="16" y="17"/>
                  </a:lnTo>
                  <a:lnTo>
                    <a:pt x="18" y="14"/>
                  </a:lnTo>
                  <a:lnTo>
                    <a:pt x="23" y="10"/>
                  </a:lnTo>
                  <a:lnTo>
                    <a:pt x="16" y="5"/>
                  </a:lnTo>
                  <a:lnTo>
                    <a:pt x="2" y="12"/>
                  </a:lnTo>
                  <a:lnTo>
                    <a:pt x="0" y="10"/>
                  </a:lnTo>
                  <a:lnTo>
                    <a:pt x="0" y="10"/>
                  </a:lnTo>
                  <a:close/>
                </a:path>
              </a:pathLst>
            </a:custGeom>
            <a:solidFill>
              <a:srgbClr val="1A1A1A"/>
            </a:solidFill>
            <a:ln w="9525">
              <a:noFill/>
              <a:round/>
            </a:ln>
          </p:spPr>
          <p:txBody>
            <a:bodyPr/>
            <a:lstStyle/>
            <a:p>
              <a:endParaRPr lang="en-US"/>
            </a:p>
          </p:txBody>
        </p:sp>
        <p:sp>
          <p:nvSpPr>
            <p:cNvPr id="356615" name="Freeform 263"/>
            <p:cNvSpPr/>
            <p:nvPr/>
          </p:nvSpPr>
          <p:spPr bwMode="auto">
            <a:xfrm>
              <a:off x="5420" y="3867"/>
              <a:ext cx="17" cy="1"/>
            </a:xfrm>
            <a:custGeom>
              <a:avLst/>
              <a:gdLst/>
              <a:ahLst/>
              <a:cxnLst>
                <a:cxn ang="0">
                  <a:pos x="1" y="0"/>
                </a:cxn>
                <a:cxn ang="0">
                  <a:pos x="0" y="0"/>
                </a:cxn>
                <a:cxn ang="0">
                  <a:pos x="0" y="0"/>
                </a:cxn>
                <a:cxn ang="0">
                  <a:pos x="0" y="0"/>
                </a:cxn>
                <a:cxn ang="0">
                  <a:pos x="3" y="0"/>
                </a:cxn>
                <a:cxn ang="0">
                  <a:pos x="9" y="0"/>
                </a:cxn>
                <a:cxn ang="0">
                  <a:pos x="20" y="0"/>
                </a:cxn>
                <a:cxn ang="0">
                  <a:pos x="29" y="0"/>
                </a:cxn>
                <a:cxn ang="0">
                  <a:pos x="34" y="0"/>
                </a:cxn>
                <a:cxn ang="0">
                  <a:pos x="31" y="0"/>
                </a:cxn>
                <a:cxn ang="0">
                  <a:pos x="28" y="0"/>
                </a:cxn>
                <a:cxn ang="0">
                  <a:pos x="23" y="0"/>
                </a:cxn>
                <a:cxn ang="0">
                  <a:pos x="22" y="0"/>
                </a:cxn>
                <a:cxn ang="0">
                  <a:pos x="1" y="0"/>
                </a:cxn>
                <a:cxn ang="0">
                  <a:pos x="1" y="0"/>
                </a:cxn>
              </a:cxnLst>
              <a:rect l="0" t="0" r="r" b="b"/>
              <a:pathLst>
                <a:path w="34">
                  <a:moveTo>
                    <a:pt x="1" y="0"/>
                  </a:moveTo>
                  <a:lnTo>
                    <a:pt x="0" y="0"/>
                  </a:lnTo>
                  <a:lnTo>
                    <a:pt x="0" y="0"/>
                  </a:lnTo>
                  <a:lnTo>
                    <a:pt x="0" y="0"/>
                  </a:lnTo>
                  <a:lnTo>
                    <a:pt x="3" y="0"/>
                  </a:lnTo>
                  <a:lnTo>
                    <a:pt x="9" y="0"/>
                  </a:lnTo>
                  <a:lnTo>
                    <a:pt x="20" y="0"/>
                  </a:lnTo>
                  <a:lnTo>
                    <a:pt x="29" y="0"/>
                  </a:lnTo>
                  <a:lnTo>
                    <a:pt x="34" y="0"/>
                  </a:lnTo>
                  <a:lnTo>
                    <a:pt x="31" y="0"/>
                  </a:lnTo>
                  <a:lnTo>
                    <a:pt x="28" y="0"/>
                  </a:lnTo>
                  <a:lnTo>
                    <a:pt x="23" y="0"/>
                  </a:lnTo>
                  <a:lnTo>
                    <a:pt x="22" y="0"/>
                  </a:lnTo>
                  <a:lnTo>
                    <a:pt x="1" y="0"/>
                  </a:lnTo>
                  <a:lnTo>
                    <a:pt x="1" y="0"/>
                  </a:lnTo>
                  <a:close/>
                </a:path>
              </a:pathLst>
            </a:custGeom>
            <a:solidFill>
              <a:srgbClr val="1A1A1A"/>
            </a:solidFill>
            <a:ln w="9525">
              <a:noFill/>
              <a:round/>
            </a:ln>
          </p:spPr>
          <p:txBody>
            <a:bodyPr/>
            <a:lstStyle/>
            <a:p>
              <a:endParaRPr lang="en-US"/>
            </a:p>
          </p:txBody>
        </p:sp>
        <p:sp>
          <p:nvSpPr>
            <p:cNvPr id="356616" name="Freeform 264"/>
            <p:cNvSpPr/>
            <p:nvPr/>
          </p:nvSpPr>
          <p:spPr bwMode="auto">
            <a:xfrm>
              <a:off x="5440" y="3867"/>
              <a:ext cx="17" cy="1"/>
            </a:xfrm>
            <a:custGeom>
              <a:avLst/>
              <a:gdLst/>
              <a:ahLst/>
              <a:cxnLst>
                <a:cxn ang="0">
                  <a:pos x="2" y="0"/>
                </a:cxn>
                <a:cxn ang="0">
                  <a:pos x="4" y="0"/>
                </a:cxn>
                <a:cxn ang="0">
                  <a:pos x="13" y="0"/>
                </a:cxn>
                <a:cxn ang="0">
                  <a:pos x="21" y="0"/>
                </a:cxn>
                <a:cxn ang="0">
                  <a:pos x="28" y="0"/>
                </a:cxn>
                <a:cxn ang="0">
                  <a:pos x="30" y="0"/>
                </a:cxn>
                <a:cxn ang="0">
                  <a:pos x="32" y="0"/>
                </a:cxn>
                <a:cxn ang="0">
                  <a:pos x="30" y="0"/>
                </a:cxn>
                <a:cxn ang="0">
                  <a:pos x="25" y="0"/>
                </a:cxn>
                <a:cxn ang="0">
                  <a:pos x="20" y="0"/>
                </a:cxn>
                <a:cxn ang="0">
                  <a:pos x="18" y="0"/>
                </a:cxn>
                <a:cxn ang="0">
                  <a:pos x="0" y="0"/>
                </a:cxn>
                <a:cxn ang="0">
                  <a:pos x="2" y="0"/>
                </a:cxn>
                <a:cxn ang="0">
                  <a:pos x="2" y="0"/>
                </a:cxn>
              </a:cxnLst>
              <a:rect l="0" t="0" r="r" b="b"/>
              <a:pathLst>
                <a:path w="32">
                  <a:moveTo>
                    <a:pt x="2" y="0"/>
                  </a:moveTo>
                  <a:lnTo>
                    <a:pt x="4" y="0"/>
                  </a:lnTo>
                  <a:lnTo>
                    <a:pt x="13" y="0"/>
                  </a:lnTo>
                  <a:lnTo>
                    <a:pt x="21" y="0"/>
                  </a:lnTo>
                  <a:lnTo>
                    <a:pt x="28" y="0"/>
                  </a:lnTo>
                  <a:lnTo>
                    <a:pt x="30" y="0"/>
                  </a:lnTo>
                  <a:lnTo>
                    <a:pt x="32" y="0"/>
                  </a:lnTo>
                  <a:lnTo>
                    <a:pt x="30" y="0"/>
                  </a:lnTo>
                  <a:lnTo>
                    <a:pt x="25" y="0"/>
                  </a:lnTo>
                  <a:lnTo>
                    <a:pt x="20" y="0"/>
                  </a:lnTo>
                  <a:lnTo>
                    <a:pt x="18" y="0"/>
                  </a:lnTo>
                  <a:lnTo>
                    <a:pt x="0" y="0"/>
                  </a:lnTo>
                  <a:lnTo>
                    <a:pt x="2" y="0"/>
                  </a:lnTo>
                  <a:lnTo>
                    <a:pt x="2" y="0"/>
                  </a:lnTo>
                  <a:close/>
                </a:path>
              </a:pathLst>
            </a:custGeom>
            <a:solidFill>
              <a:srgbClr val="1A1A1A"/>
            </a:solidFill>
            <a:ln w="9525">
              <a:noFill/>
              <a:round/>
            </a:ln>
          </p:spPr>
          <p:txBody>
            <a:bodyPr/>
            <a:lstStyle/>
            <a:p>
              <a:endParaRPr lang="en-US"/>
            </a:p>
          </p:txBody>
        </p:sp>
        <p:sp>
          <p:nvSpPr>
            <p:cNvPr id="356617" name="Freeform 265"/>
            <p:cNvSpPr/>
            <p:nvPr/>
          </p:nvSpPr>
          <p:spPr bwMode="auto">
            <a:xfrm>
              <a:off x="5457" y="3767"/>
              <a:ext cx="2" cy="3"/>
            </a:xfrm>
            <a:custGeom>
              <a:avLst/>
              <a:gdLst/>
              <a:ahLst/>
              <a:cxnLst>
                <a:cxn ang="0">
                  <a:pos x="5" y="7"/>
                </a:cxn>
                <a:cxn ang="0">
                  <a:pos x="2" y="7"/>
                </a:cxn>
                <a:cxn ang="0">
                  <a:pos x="0" y="7"/>
                </a:cxn>
                <a:cxn ang="0">
                  <a:pos x="0" y="0"/>
                </a:cxn>
                <a:cxn ang="0">
                  <a:pos x="2" y="0"/>
                </a:cxn>
                <a:cxn ang="0">
                  <a:pos x="3" y="0"/>
                </a:cxn>
                <a:cxn ang="0">
                  <a:pos x="5" y="7"/>
                </a:cxn>
                <a:cxn ang="0">
                  <a:pos x="5" y="7"/>
                </a:cxn>
              </a:cxnLst>
              <a:rect l="0" t="0" r="r" b="b"/>
              <a:pathLst>
                <a:path w="5" h="7">
                  <a:moveTo>
                    <a:pt x="5" y="7"/>
                  </a:moveTo>
                  <a:lnTo>
                    <a:pt x="2" y="7"/>
                  </a:lnTo>
                  <a:lnTo>
                    <a:pt x="0" y="7"/>
                  </a:lnTo>
                  <a:lnTo>
                    <a:pt x="0" y="0"/>
                  </a:lnTo>
                  <a:lnTo>
                    <a:pt x="2" y="0"/>
                  </a:lnTo>
                  <a:lnTo>
                    <a:pt x="3" y="0"/>
                  </a:lnTo>
                  <a:lnTo>
                    <a:pt x="5" y="7"/>
                  </a:lnTo>
                  <a:lnTo>
                    <a:pt x="5" y="7"/>
                  </a:lnTo>
                  <a:close/>
                </a:path>
              </a:pathLst>
            </a:custGeom>
            <a:solidFill>
              <a:srgbClr val="000000"/>
            </a:solidFill>
            <a:ln w="9525">
              <a:noFill/>
              <a:round/>
            </a:ln>
          </p:spPr>
          <p:txBody>
            <a:bodyPr/>
            <a:lstStyle/>
            <a:p>
              <a:endParaRPr lang="en-US"/>
            </a:p>
          </p:txBody>
        </p:sp>
        <p:sp>
          <p:nvSpPr>
            <p:cNvPr id="356618" name="Freeform 266"/>
            <p:cNvSpPr/>
            <p:nvPr/>
          </p:nvSpPr>
          <p:spPr bwMode="auto">
            <a:xfrm>
              <a:off x="5438" y="3730"/>
              <a:ext cx="39" cy="40"/>
            </a:xfrm>
            <a:custGeom>
              <a:avLst/>
              <a:gdLst/>
              <a:ahLst/>
              <a:cxnLst>
                <a:cxn ang="0">
                  <a:pos x="42" y="79"/>
                </a:cxn>
                <a:cxn ang="0">
                  <a:pos x="54" y="76"/>
                </a:cxn>
                <a:cxn ang="0">
                  <a:pos x="64" y="69"/>
                </a:cxn>
                <a:cxn ang="0">
                  <a:pos x="68" y="63"/>
                </a:cxn>
                <a:cxn ang="0">
                  <a:pos x="72" y="58"/>
                </a:cxn>
                <a:cxn ang="0">
                  <a:pos x="75" y="53"/>
                </a:cxn>
                <a:cxn ang="0">
                  <a:pos x="78" y="47"/>
                </a:cxn>
                <a:cxn ang="0">
                  <a:pos x="77" y="37"/>
                </a:cxn>
                <a:cxn ang="0">
                  <a:pos x="76" y="29"/>
                </a:cxn>
                <a:cxn ang="0">
                  <a:pos x="72" y="22"/>
                </a:cxn>
                <a:cxn ang="0">
                  <a:pos x="70" y="16"/>
                </a:cxn>
                <a:cxn ang="0">
                  <a:pos x="64" y="10"/>
                </a:cxn>
                <a:cxn ang="0">
                  <a:pos x="60" y="7"/>
                </a:cxn>
                <a:cxn ang="0">
                  <a:pos x="53" y="2"/>
                </a:cxn>
                <a:cxn ang="0">
                  <a:pos x="46" y="1"/>
                </a:cxn>
                <a:cxn ang="0">
                  <a:pos x="36" y="0"/>
                </a:cxn>
                <a:cxn ang="0">
                  <a:pos x="29" y="1"/>
                </a:cxn>
                <a:cxn ang="0">
                  <a:pos x="21" y="3"/>
                </a:cxn>
                <a:cxn ang="0">
                  <a:pos x="16" y="8"/>
                </a:cxn>
                <a:cxn ang="0">
                  <a:pos x="9" y="12"/>
                </a:cxn>
                <a:cxn ang="0">
                  <a:pos x="6" y="19"/>
                </a:cxn>
                <a:cxn ang="0">
                  <a:pos x="2" y="26"/>
                </a:cxn>
                <a:cxn ang="0">
                  <a:pos x="2" y="34"/>
                </a:cxn>
                <a:cxn ang="0">
                  <a:pos x="0" y="41"/>
                </a:cxn>
                <a:cxn ang="0">
                  <a:pos x="1" y="49"/>
                </a:cxn>
                <a:cxn ang="0">
                  <a:pos x="2" y="55"/>
                </a:cxn>
                <a:cxn ang="0">
                  <a:pos x="7" y="62"/>
                </a:cxn>
                <a:cxn ang="0">
                  <a:pos x="11" y="67"/>
                </a:cxn>
                <a:cxn ang="0">
                  <a:pos x="18" y="71"/>
                </a:cxn>
                <a:cxn ang="0">
                  <a:pos x="25" y="75"/>
                </a:cxn>
                <a:cxn ang="0">
                  <a:pos x="33" y="77"/>
                </a:cxn>
                <a:cxn ang="0">
                  <a:pos x="35" y="78"/>
                </a:cxn>
                <a:cxn ang="0">
                  <a:pos x="37" y="79"/>
                </a:cxn>
                <a:cxn ang="0">
                  <a:pos x="37" y="75"/>
                </a:cxn>
                <a:cxn ang="0">
                  <a:pos x="37" y="72"/>
                </a:cxn>
                <a:cxn ang="0">
                  <a:pos x="35" y="70"/>
                </a:cxn>
                <a:cxn ang="0">
                  <a:pos x="23" y="65"/>
                </a:cxn>
                <a:cxn ang="0">
                  <a:pos x="15" y="58"/>
                </a:cxn>
                <a:cxn ang="0">
                  <a:pos x="12" y="53"/>
                </a:cxn>
                <a:cxn ang="0">
                  <a:pos x="9" y="47"/>
                </a:cxn>
                <a:cxn ang="0">
                  <a:pos x="8" y="40"/>
                </a:cxn>
                <a:cxn ang="0">
                  <a:pos x="9" y="34"/>
                </a:cxn>
                <a:cxn ang="0">
                  <a:pos x="13" y="22"/>
                </a:cxn>
                <a:cxn ang="0">
                  <a:pos x="21" y="14"/>
                </a:cxn>
                <a:cxn ang="0">
                  <a:pos x="26" y="10"/>
                </a:cxn>
                <a:cxn ang="0">
                  <a:pos x="32" y="8"/>
                </a:cxn>
                <a:cxn ang="0">
                  <a:pos x="39" y="7"/>
                </a:cxn>
                <a:cxn ang="0">
                  <a:pos x="46" y="8"/>
                </a:cxn>
                <a:cxn ang="0">
                  <a:pos x="56" y="13"/>
                </a:cxn>
                <a:cxn ang="0">
                  <a:pos x="64" y="21"/>
                </a:cxn>
                <a:cxn ang="0">
                  <a:pos x="67" y="25"/>
                </a:cxn>
                <a:cxn ang="0">
                  <a:pos x="69" y="30"/>
                </a:cxn>
                <a:cxn ang="0">
                  <a:pos x="69" y="37"/>
                </a:cxn>
                <a:cxn ang="0">
                  <a:pos x="69" y="44"/>
                </a:cxn>
                <a:cxn ang="0">
                  <a:pos x="65" y="55"/>
                </a:cxn>
                <a:cxn ang="0">
                  <a:pos x="60" y="63"/>
                </a:cxn>
                <a:cxn ang="0">
                  <a:pos x="49" y="69"/>
                </a:cxn>
                <a:cxn ang="0">
                  <a:pos x="40" y="72"/>
                </a:cxn>
                <a:cxn ang="0">
                  <a:pos x="40" y="75"/>
                </a:cxn>
                <a:cxn ang="0">
                  <a:pos x="42" y="79"/>
                </a:cxn>
                <a:cxn ang="0">
                  <a:pos x="42" y="79"/>
                </a:cxn>
              </a:cxnLst>
              <a:rect l="0" t="0" r="r" b="b"/>
              <a:pathLst>
                <a:path w="78" h="79">
                  <a:moveTo>
                    <a:pt x="42" y="79"/>
                  </a:moveTo>
                  <a:lnTo>
                    <a:pt x="54" y="76"/>
                  </a:lnTo>
                  <a:lnTo>
                    <a:pt x="64" y="69"/>
                  </a:lnTo>
                  <a:lnTo>
                    <a:pt x="68" y="63"/>
                  </a:lnTo>
                  <a:lnTo>
                    <a:pt x="72" y="58"/>
                  </a:lnTo>
                  <a:lnTo>
                    <a:pt x="75" y="53"/>
                  </a:lnTo>
                  <a:lnTo>
                    <a:pt x="78" y="47"/>
                  </a:lnTo>
                  <a:lnTo>
                    <a:pt x="77" y="37"/>
                  </a:lnTo>
                  <a:lnTo>
                    <a:pt x="76" y="29"/>
                  </a:lnTo>
                  <a:lnTo>
                    <a:pt x="72" y="22"/>
                  </a:lnTo>
                  <a:lnTo>
                    <a:pt x="70" y="16"/>
                  </a:lnTo>
                  <a:lnTo>
                    <a:pt x="64" y="10"/>
                  </a:lnTo>
                  <a:lnTo>
                    <a:pt x="60" y="7"/>
                  </a:lnTo>
                  <a:lnTo>
                    <a:pt x="53" y="2"/>
                  </a:lnTo>
                  <a:lnTo>
                    <a:pt x="46" y="1"/>
                  </a:lnTo>
                  <a:lnTo>
                    <a:pt x="36" y="0"/>
                  </a:lnTo>
                  <a:lnTo>
                    <a:pt x="29" y="1"/>
                  </a:lnTo>
                  <a:lnTo>
                    <a:pt x="21" y="3"/>
                  </a:lnTo>
                  <a:lnTo>
                    <a:pt x="16" y="8"/>
                  </a:lnTo>
                  <a:lnTo>
                    <a:pt x="9" y="12"/>
                  </a:lnTo>
                  <a:lnTo>
                    <a:pt x="6" y="19"/>
                  </a:lnTo>
                  <a:lnTo>
                    <a:pt x="2" y="26"/>
                  </a:lnTo>
                  <a:lnTo>
                    <a:pt x="2" y="34"/>
                  </a:lnTo>
                  <a:lnTo>
                    <a:pt x="0" y="41"/>
                  </a:lnTo>
                  <a:lnTo>
                    <a:pt x="1" y="49"/>
                  </a:lnTo>
                  <a:lnTo>
                    <a:pt x="2" y="55"/>
                  </a:lnTo>
                  <a:lnTo>
                    <a:pt x="7" y="62"/>
                  </a:lnTo>
                  <a:lnTo>
                    <a:pt x="11" y="67"/>
                  </a:lnTo>
                  <a:lnTo>
                    <a:pt x="18" y="71"/>
                  </a:lnTo>
                  <a:lnTo>
                    <a:pt x="25" y="75"/>
                  </a:lnTo>
                  <a:lnTo>
                    <a:pt x="33" y="77"/>
                  </a:lnTo>
                  <a:lnTo>
                    <a:pt x="35" y="78"/>
                  </a:lnTo>
                  <a:lnTo>
                    <a:pt x="37" y="79"/>
                  </a:lnTo>
                  <a:lnTo>
                    <a:pt x="37" y="75"/>
                  </a:lnTo>
                  <a:lnTo>
                    <a:pt x="37" y="72"/>
                  </a:lnTo>
                  <a:lnTo>
                    <a:pt x="35" y="70"/>
                  </a:lnTo>
                  <a:lnTo>
                    <a:pt x="23" y="65"/>
                  </a:lnTo>
                  <a:lnTo>
                    <a:pt x="15" y="58"/>
                  </a:lnTo>
                  <a:lnTo>
                    <a:pt x="12" y="53"/>
                  </a:lnTo>
                  <a:lnTo>
                    <a:pt x="9" y="47"/>
                  </a:lnTo>
                  <a:lnTo>
                    <a:pt x="8" y="40"/>
                  </a:lnTo>
                  <a:lnTo>
                    <a:pt x="9" y="34"/>
                  </a:lnTo>
                  <a:lnTo>
                    <a:pt x="13" y="22"/>
                  </a:lnTo>
                  <a:lnTo>
                    <a:pt x="21" y="14"/>
                  </a:lnTo>
                  <a:lnTo>
                    <a:pt x="26" y="10"/>
                  </a:lnTo>
                  <a:lnTo>
                    <a:pt x="32" y="8"/>
                  </a:lnTo>
                  <a:lnTo>
                    <a:pt x="39" y="7"/>
                  </a:lnTo>
                  <a:lnTo>
                    <a:pt x="46" y="8"/>
                  </a:lnTo>
                  <a:lnTo>
                    <a:pt x="56" y="13"/>
                  </a:lnTo>
                  <a:lnTo>
                    <a:pt x="64" y="21"/>
                  </a:lnTo>
                  <a:lnTo>
                    <a:pt x="67" y="25"/>
                  </a:lnTo>
                  <a:lnTo>
                    <a:pt x="69" y="30"/>
                  </a:lnTo>
                  <a:lnTo>
                    <a:pt x="69" y="37"/>
                  </a:lnTo>
                  <a:lnTo>
                    <a:pt x="69" y="44"/>
                  </a:lnTo>
                  <a:lnTo>
                    <a:pt x="65" y="55"/>
                  </a:lnTo>
                  <a:lnTo>
                    <a:pt x="60" y="63"/>
                  </a:lnTo>
                  <a:lnTo>
                    <a:pt x="49" y="69"/>
                  </a:lnTo>
                  <a:lnTo>
                    <a:pt x="40" y="72"/>
                  </a:lnTo>
                  <a:lnTo>
                    <a:pt x="40" y="75"/>
                  </a:lnTo>
                  <a:lnTo>
                    <a:pt x="42" y="79"/>
                  </a:lnTo>
                  <a:lnTo>
                    <a:pt x="42" y="79"/>
                  </a:lnTo>
                  <a:close/>
                </a:path>
              </a:pathLst>
            </a:custGeom>
            <a:solidFill>
              <a:srgbClr val="000000"/>
            </a:solidFill>
            <a:ln w="9525">
              <a:noFill/>
              <a:round/>
            </a:ln>
          </p:spPr>
          <p:txBody>
            <a:bodyPr/>
            <a:lstStyle/>
            <a:p>
              <a:endParaRPr lang="en-US"/>
            </a:p>
          </p:txBody>
        </p:sp>
        <p:sp>
          <p:nvSpPr>
            <p:cNvPr id="356619" name="Freeform 267"/>
            <p:cNvSpPr/>
            <p:nvPr/>
          </p:nvSpPr>
          <p:spPr bwMode="auto">
            <a:xfrm>
              <a:off x="5274" y="3114"/>
              <a:ext cx="11" cy="23"/>
            </a:xfrm>
            <a:custGeom>
              <a:avLst/>
              <a:gdLst/>
              <a:ahLst/>
              <a:cxnLst>
                <a:cxn ang="0">
                  <a:pos x="22" y="0"/>
                </a:cxn>
                <a:cxn ang="0">
                  <a:pos x="0" y="0"/>
                </a:cxn>
                <a:cxn ang="0">
                  <a:pos x="0" y="45"/>
                </a:cxn>
                <a:cxn ang="0">
                  <a:pos x="22" y="45"/>
                </a:cxn>
                <a:cxn ang="0">
                  <a:pos x="22" y="0"/>
                </a:cxn>
                <a:cxn ang="0">
                  <a:pos x="22" y="0"/>
                </a:cxn>
              </a:cxnLst>
              <a:rect l="0" t="0" r="r" b="b"/>
              <a:pathLst>
                <a:path w="22" h="45">
                  <a:moveTo>
                    <a:pt x="22" y="0"/>
                  </a:moveTo>
                  <a:lnTo>
                    <a:pt x="0" y="0"/>
                  </a:lnTo>
                  <a:lnTo>
                    <a:pt x="0" y="45"/>
                  </a:lnTo>
                  <a:lnTo>
                    <a:pt x="22" y="45"/>
                  </a:lnTo>
                  <a:lnTo>
                    <a:pt x="22" y="0"/>
                  </a:lnTo>
                  <a:lnTo>
                    <a:pt x="22" y="0"/>
                  </a:lnTo>
                  <a:close/>
                </a:path>
              </a:pathLst>
            </a:custGeom>
            <a:solidFill>
              <a:srgbClr val="CCCCCC"/>
            </a:solidFill>
            <a:ln w="9525">
              <a:noFill/>
              <a:round/>
            </a:ln>
          </p:spPr>
          <p:txBody>
            <a:bodyPr/>
            <a:lstStyle/>
            <a:p>
              <a:endParaRPr lang="en-US"/>
            </a:p>
          </p:txBody>
        </p:sp>
        <p:sp>
          <p:nvSpPr>
            <p:cNvPr id="356620" name="Freeform 268"/>
            <p:cNvSpPr/>
            <p:nvPr/>
          </p:nvSpPr>
          <p:spPr bwMode="auto">
            <a:xfrm>
              <a:off x="5259" y="3114"/>
              <a:ext cx="11" cy="24"/>
            </a:xfrm>
            <a:custGeom>
              <a:avLst/>
              <a:gdLst/>
              <a:ahLst/>
              <a:cxnLst>
                <a:cxn ang="0">
                  <a:pos x="22" y="0"/>
                </a:cxn>
                <a:cxn ang="0">
                  <a:pos x="0" y="0"/>
                </a:cxn>
                <a:cxn ang="0">
                  <a:pos x="0" y="48"/>
                </a:cxn>
                <a:cxn ang="0">
                  <a:pos x="22" y="48"/>
                </a:cxn>
                <a:cxn ang="0">
                  <a:pos x="22" y="0"/>
                </a:cxn>
                <a:cxn ang="0">
                  <a:pos x="22" y="0"/>
                </a:cxn>
              </a:cxnLst>
              <a:rect l="0" t="0" r="r" b="b"/>
              <a:pathLst>
                <a:path w="22" h="48">
                  <a:moveTo>
                    <a:pt x="22" y="0"/>
                  </a:moveTo>
                  <a:lnTo>
                    <a:pt x="0" y="0"/>
                  </a:lnTo>
                  <a:lnTo>
                    <a:pt x="0" y="48"/>
                  </a:lnTo>
                  <a:lnTo>
                    <a:pt x="22" y="48"/>
                  </a:lnTo>
                  <a:lnTo>
                    <a:pt x="22" y="0"/>
                  </a:lnTo>
                  <a:lnTo>
                    <a:pt x="22" y="0"/>
                  </a:lnTo>
                  <a:close/>
                </a:path>
              </a:pathLst>
            </a:custGeom>
            <a:solidFill>
              <a:srgbClr val="CCCCCC"/>
            </a:solidFill>
            <a:ln w="9525">
              <a:noFill/>
              <a:round/>
            </a:ln>
          </p:spPr>
          <p:txBody>
            <a:bodyPr/>
            <a:lstStyle/>
            <a:p>
              <a:endParaRPr lang="en-US"/>
            </a:p>
          </p:txBody>
        </p:sp>
        <p:sp>
          <p:nvSpPr>
            <p:cNvPr id="356621" name="Freeform 269"/>
            <p:cNvSpPr/>
            <p:nvPr/>
          </p:nvSpPr>
          <p:spPr bwMode="auto">
            <a:xfrm>
              <a:off x="5241" y="3116"/>
              <a:ext cx="12" cy="22"/>
            </a:xfrm>
            <a:custGeom>
              <a:avLst/>
              <a:gdLst/>
              <a:ahLst/>
              <a:cxnLst>
                <a:cxn ang="0">
                  <a:pos x="23" y="0"/>
                </a:cxn>
                <a:cxn ang="0">
                  <a:pos x="0" y="0"/>
                </a:cxn>
                <a:cxn ang="0">
                  <a:pos x="0" y="46"/>
                </a:cxn>
                <a:cxn ang="0">
                  <a:pos x="23" y="46"/>
                </a:cxn>
                <a:cxn ang="0">
                  <a:pos x="23" y="0"/>
                </a:cxn>
                <a:cxn ang="0">
                  <a:pos x="23" y="0"/>
                </a:cxn>
              </a:cxnLst>
              <a:rect l="0" t="0" r="r" b="b"/>
              <a:pathLst>
                <a:path w="23" h="46">
                  <a:moveTo>
                    <a:pt x="23" y="0"/>
                  </a:moveTo>
                  <a:lnTo>
                    <a:pt x="0" y="0"/>
                  </a:lnTo>
                  <a:lnTo>
                    <a:pt x="0" y="46"/>
                  </a:lnTo>
                  <a:lnTo>
                    <a:pt x="23" y="46"/>
                  </a:lnTo>
                  <a:lnTo>
                    <a:pt x="23" y="0"/>
                  </a:lnTo>
                  <a:lnTo>
                    <a:pt x="23" y="0"/>
                  </a:lnTo>
                  <a:close/>
                </a:path>
              </a:pathLst>
            </a:custGeom>
            <a:solidFill>
              <a:srgbClr val="CCCCCC"/>
            </a:solidFill>
            <a:ln w="9525">
              <a:noFill/>
              <a:round/>
            </a:ln>
          </p:spPr>
          <p:txBody>
            <a:bodyPr/>
            <a:lstStyle/>
            <a:p>
              <a:endParaRPr lang="en-US"/>
            </a:p>
          </p:txBody>
        </p:sp>
        <p:sp>
          <p:nvSpPr>
            <p:cNvPr id="356622" name="Freeform 270"/>
            <p:cNvSpPr/>
            <p:nvPr/>
          </p:nvSpPr>
          <p:spPr bwMode="auto">
            <a:xfrm>
              <a:off x="5224" y="3116"/>
              <a:ext cx="11" cy="22"/>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23" name="Freeform 271"/>
            <p:cNvSpPr/>
            <p:nvPr/>
          </p:nvSpPr>
          <p:spPr bwMode="auto">
            <a:xfrm>
              <a:off x="5207" y="3116"/>
              <a:ext cx="11" cy="22"/>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24" name="Freeform 272"/>
            <p:cNvSpPr/>
            <p:nvPr/>
          </p:nvSpPr>
          <p:spPr bwMode="auto">
            <a:xfrm>
              <a:off x="5273" y="3142"/>
              <a:ext cx="11" cy="23"/>
            </a:xfrm>
            <a:custGeom>
              <a:avLst/>
              <a:gdLst/>
              <a:ahLst/>
              <a:cxnLst>
                <a:cxn ang="0">
                  <a:pos x="21" y="0"/>
                </a:cxn>
                <a:cxn ang="0">
                  <a:pos x="0" y="0"/>
                </a:cxn>
                <a:cxn ang="0">
                  <a:pos x="0" y="45"/>
                </a:cxn>
                <a:cxn ang="0">
                  <a:pos x="21" y="45"/>
                </a:cxn>
                <a:cxn ang="0">
                  <a:pos x="21" y="0"/>
                </a:cxn>
                <a:cxn ang="0">
                  <a:pos x="21" y="0"/>
                </a:cxn>
              </a:cxnLst>
              <a:rect l="0" t="0" r="r" b="b"/>
              <a:pathLst>
                <a:path w="21" h="45">
                  <a:moveTo>
                    <a:pt x="21" y="0"/>
                  </a:moveTo>
                  <a:lnTo>
                    <a:pt x="0" y="0"/>
                  </a:lnTo>
                  <a:lnTo>
                    <a:pt x="0" y="45"/>
                  </a:lnTo>
                  <a:lnTo>
                    <a:pt x="21" y="45"/>
                  </a:lnTo>
                  <a:lnTo>
                    <a:pt x="21" y="0"/>
                  </a:lnTo>
                  <a:lnTo>
                    <a:pt x="21" y="0"/>
                  </a:lnTo>
                  <a:close/>
                </a:path>
              </a:pathLst>
            </a:custGeom>
            <a:solidFill>
              <a:srgbClr val="CCCCCC"/>
            </a:solidFill>
            <a:ln w="9525">
              <a:noFill/>
              <a:round/>
            </a:ln>
          </p:spPr>
          <p:txBody>
            <a:bodyPr/>
            <a:lstStyle/>
            <a:p>
              <a:endParaRPr lang="en-US"/>
            </a:p>
          </p:txBody>
        </p:sp>
        <p:sp>
          <p:nvSpPr>
            <p:cNvPr id="356625" name="Freeform 273"/>
            <p:cNvSpPr/>
            <p:nvPr/>
          </p:nvSpPr>
          <p:spPr bwMode="auto">
            <a:xfrm>
              <a:off x="5257" y="3142"/>
              <a:ext cx="13" cy="23"/>
            </a:xfrm>
            <a:custGeom>
              <a:avLst/>
              <a:gdLst/>
              <a:ahLst/>
              <a:cxnLst>
                <a:cxn ang="0">
                  <a:pos x="24" y="0"/>
                </a:cxn>
                <a:cxn ang="0">
                  <a:pos x="0" y="0"/>
                </a:cxn>
                <a:cxn ang="0">
                  <a:pos x="0" y="45"/>
                </a:cxn>
                <a:cxn ang="0">
                  <a:pos x="24" y="45"/>
                </a:cxn>
                <a:cxn ang="0">
                  <a:pos x="24" y="0"/>
                </a:cxn>
                <a:cxn ang="0">
                  <a:pos x="24" y="0"/>
                </a:cxn>
              </a:cxnLst>
              <a:rect l="0" t="0" r="r" b="b"/>
              <a:pathLst>
                <a:path w="24" h="45">
                  <a:moveTo>
                    <a:pt x="24" y="0"/>
                  </a:moveTo>
                  <a:lnTo>
                    <a:pt x="0" y="0"/>
                  </a:lnTo>
                  <a:lnTo>
                    <a:pt x="0" y="45"/>
                  </a:lnTo>
                  <a:lnTo>
                    <a:pt x="24" y="45"/>
                  </a:lnTo>
                  <a:lnTo>
                    <a:pt x="24" y="0"/>
                  </a:lnTo>
                  <a:lnTo>
                    <a:pt x="24" y="0"/>
                  </a:lnTo>
                  <a:close/>
                </a:path>
              </a:pathLst>
            </a:custGeom>
            <a:solidFill>
              <a:srgbClr val="CCCCCC"/>
            </a:solidFill>
            <a:ln w="9525">
              <a:noFill/>
              <a:round/>
            </a:ln>
          </p:spPr>
          <p:txBody>
            <a:bodyPr/>
            <a:lstStyle/>
            <a:p>
              <a:endParaRPr lang="en-US"/>
            </a:p>
          </p:txBody>
        </p:sp>
        <p:sp>
          <p:nvSpPr>
            <p:cNvPr id="356626" name="Freeform 274"/>
            <p:cNvSpPr/>
            <p:nvPr/>
          </p:nvSpPr>
          <p:spPr bwMode="auto">
            <a:xfrm>
              <a:off x="5273" y="3169"/>
              <a:ext cx="11" cy="23"/>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27" name="Freeform 275"/>
            <p:cNvSpPr/>
            <p:nvPr/>
          </p:nvSpPr>
          <p:spPr bwMode="auto">
            <a:xfrm>
              <a:off x="5257" y="3169"/>
              <a:ext cx="13" cy="23"/>
            </a:xfrm>
            <a:custGeom>
              <a:avLst/>
              <a:gdLst/>
              <a:ahLst/>
              <a:cxnLst>
                <a:cxn ang="0">
                  <a:pos x="24" y="0"/>
                </a:cxn>
                <a:cxn ang="0">
                  <a:pos x="0" y="0"/>
                </a:cxn>
                <a:cxn ang="0">
                  <a:pos x="0" y="46"/>
                </a:cxn>
                <a:cxn ang="0">
                  <a:pos x="24" y="46"/>
                </a:cxn>
                <a:cxn ang="0">
                  <a:pos x="24" y="0"/>
                </a:cxn>
                <a:cxn ang="0">
                  <a:pos x="24" y="0"/>
                </a:cxn>
              </a:cxnLst>
              <a:rect l="0" t="0" r="r" b="b"/>
              <a:pathLst>
                <a:path w="24" h="46">
                  <a:moveTo>
                    <a:pt x="24" y="0"/>
                  </a:moveTo>
                  <a:lnTo>
                    <a:pt x="0" y="0"/>
                  </a:lnTo>
                  <a:lnTo>
                    <a:pt x="0" y="46"/>
                  </a:lnTo>
                  <a:lnTo>
                    <a:pt x="24" y="46"/>
                  </a:lnTo>
                  <a:lnTo>
                    <a:pt x="24" y="0"/>
                  </a:lnTo>
                  <a:lnTo>
                    <a:pt x="24" y="0"/>
                  </a:lnTo>
                  <a:close/>
                </a:path>
              </a:pathLst>
            </a:custGeom>
            <a:solidFill>
              <a:srgbClr val="CCCCCC"/>
            </a:solidFill>
            <a:ln w="9525">
              <a:noFill/>
              <a:round/>
            </a:ln>
          </p:spPr>
          <p:txBody>
            <a:bodyPr/>
            <a:lstStyle/>
            <a:p>
              <a:endParaRPr lang="en-US"/>
            </a:p>
          </p:txBody>
        </p:sp>
        <p:sp>
          <p:nvSpPr>
            <p:cNvPr id="356628" name="Freeform 276"/>
            <p:cNvSpPr/>
            <p:nvPr/>
          </p:nvSpPr>
          <p:spPr bwMode="auto">
            <a:xfrm>
              <a:off x="5241" y="3169"/>
              <a:ext cx="12" cy="23"/>
            </a:xfrm>
            <a:custGeom>
              <a:avLst/>
              <a:gdLst/>
              <a:ahLst/>
              <a:cxnLst>
                <a:cxn ang="0">
                  <a:pos x="23" y="0"/>
                </a:cxn>
                <a:cxn ang="0">
                  <a:pos x="0" y="0"/>
                </a:cxn>
                <a:cxn ang="0">
                  <a:pos x="0" y="46"/>
                </a:cxn>
                <a:cxn ang="0">
                  <a:pos x="23" y="46"/>
                </a:cxn>
                <a:cxn ang="0">
                  <a:pos x="23" y="0"/>
                </a:cxn>
                <a:cxn ang="0">
                  <a:pos x="23" y="0"/>
                </a:cxn>
              </a:cxnLst>
              <a:rect l="0" t="0" r="r" b="b"/>
              <a:pathLst>
                <a:path w="23" h="46">
                  <a:moveTo>
                    <a:pt x="23" y="0"/>
                  </a:moveTo>
                  <a:lnTo>
                    <a:pt x="0" y="0"/>
                  </a:lnTo>
                  <a:lnTo>
                    <a:pt x="0" y="46"/>
                  </a:lnTo>
                  <a:lnTo>
                    <a:pt x="23" y="46"/>
                  </a:lnTo>
                  <a:lnTo>
                    <a:pt x="23" y="0"/>
                  </a:lnTo>
                  <a:lnTo>
                    <a:pt x="23" y="0"/>
                  </a:lnTo>
                  <a:close/>
                </a:path>
              </a:pathLst>
            </a:custGeom>
            <a:solidFill>
              <a:srgbClr val="CCCCCC"/>
            </a:solidFill>
            <a:ln w="9525">
              <a:noFill/>
              <a:round/>
            </a:ln>
          </p:spPr>
          <p:txBody>
            <a:bodyPr/>
            <a:lstStyle/>
            <a:p>
              <a:endParaRPr lang="en-US"/>
            </a:p>
          </p:txBody>
        </p:sp>
        <p:sp>
          <p:nvSpPr>
            <p:cNvPr id="356629" name="Freeform 277"/>
            <p:cNvSpPr/>
            <p:nvPr/>
          </p:nvSpPr>
          <p:spPr bwMode="auto">
            <a:xfrm>
              <a:off x="5223" y="3169"/>
              <a:ext cx="12" cy="23"/>
            </a:xfrm>
            <a:custGeom>
              <a:avLst/>
              <a:gdLst/>
              <a:ahLst/>
              <a:cxnLst>
                <a:cxn ang="0">
                  <a:pos x="23" y="0"/>
                </a:cxn>
                <a:cxn ang="0">
                  <a:pos x="0" y="0"/>
                </a:cxn>
                <a:cxn ang="0">
                  <a:pos x="0" y="46"/>
                </a:cxn>
                <a:cxn ang="0">
                  <a:pos x="23" y="46"/>
                </a:cxn>
                <a:cxn ang="0">
                  <a:pos x="23" y="0"/>
                </a:cxn>
                <a:cxn ang="0">
                  <a:pos x="23" y="0"/>
                </a:cxn>
              </a:cxnLst>
              <a:rect l="0" t="0" r="r" b="b"/>
              <a:pathLst>
                <a:path w="23" h="46">
                  <a:moveTo>
                    <a:pt x="23" y="0"/>
                  </a:moveTo>
                  <a:lnTo>
                    <a:pt x="0" y="0"/>
                  </a:lnTo>
                  <a:lnTo>
                    <a:pt x="0" y="46"/>
                  </a:lnTo>
                  <a:lnTo>
                    <a:pt x="23" y="46"/>
                  </a:lnTo>
                  <a:lnTo>
                    <a:pt x="23" y="0"/>
                  </a:lnTo>
                  <a:lnTo>
                    <a:pt x="23" y="0"/>
                  </a:lnTo>
                  <a:close/>
                </a:path>
              </a:pathLst>
            </a:custGeom>
            <a:solidFill>
              <a:srgbClr val="CCCCCC"/>
            </a:solidFill>
            <a:ln w="9525">
              <a:noFill/>
              <a:round/>
            </a:ln>
          </p:spPr>
          <p:txBody>
            <a:bodyPr/>
            <a:lstStyle/>
            <a:p>
              <a:endParaRPr lang="en-US"/>
            </a:p>
          </p:txBody>
        </p:sp>
        <p:sp>
          <p:nvSpPr>
            <p:cNvPr id="356630" name="Freeform 278"/>
            <p:cNvSpPr/>
            <p:nvPr/>
          </p:nvSpPr>
          <p:spPr bwMode="auto">
            <a:xfrm>
              <a:off x="5206" y="3169"/>
              <a:ext cx="12" cy="24"/>
            </a:xfrm>
            <a:custGeom>
              <a:avLst/>
              <a:gdLst/>
              <a:ahLst/>
              <a:cxnLst>
                <a:cxn ang="0">
                  <a:pos x="23" y="0"/>
                </a:cxn>
                <a:cxn ang="0">
                  <a:pos x="0" y="0"/>
                </a:cxn>
                <a:cxn ang="0">
                  <a:pos x="0" y="48"/>
                </a:cxn>
                <a:cxn ang="0">
                  <a:pos x="23" y="48"/>
                </a:cxn>
                <a:cxn ang="0">
                  <a:pos x="23" y="0"/>
                </a:cxn>
                <a:cxn ang="0">
                  <a:pos x="23" y="0"/>
                </a:cxn>
              </a:cxnLst>
              <a:rect l="0" t="0" r="r" b="b"/>
              <a:pathLst>
                <a:path w="23" h="48">
                  <a:moveTo>
                    <a:pt x="23" y="0"/>
                  </a:moveTo>
                  <a:lnTo>
                    <a:pt x="0" y="0"/>
                  </a:lnTo>
                  <a:lnTo>
                    <a:pt x="0" y="48"/>
                  </a:lnTo>
                  <a:lnTo>
                    <a:pt x="23" y="48"/>
                  </a:lnTo>
                  <a:lnTo>
                    <a:pt x="23" y="0"/>
                  </a:lnTo>
                  <a:lnTo>
                    <a:pt x="23" y="0"/>
                  </a:lnTo>
                  <a:close/>
                </a:path>
              </a:pathLst>
            </a:custGeom>
            <a:solidFill>
              <a:srgbClr val="CCCCCC"/>
            </a:solidFill>
            <a:ln w="9525">
              <a:noFill/>
              <a:round/>
            </a:ln>
          </p:spPr>
          <p:txBody>
            <a:bodyPr/>
            <a:lstStyle/>
            <a:p>
              <a:endParaRPr lang="en-US"/>
            </a:p>
          </p:txBody>
        </p:sp>
        <p:sp>
          <p:nvSpPr>
            <p:cNvPr id="356631" name="Freeform 279"/>
            <p:cNvSpPr/>
            <p:nvPr/>
          </p:nvSpPr>
          <p:spPr bwMode="auto">
            <a:xfrm>
              <a:off x="5273" y="3197"/>
              <a:ext cx="11" cy="22"/>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32" name="Freeform 280"/>
            <p:cNvSpPr/>
            <p:nvPr/>
          </p:nvSpPr>
          <p:spPr bwMode="auto">
            <a:xfrm>
              <a:off x="5257" y="3197"/>
              <a:ext cx="13" cy="22"/>
            </a:xfrm>
            <a:custGeom>
              <a:avLst/>
              <a:gdLst/>
              <a:ahLst/>
              <a:cxnLst>
                <a:cxn ang="0">
                  <a:pos x="24" y="0"/>
                </a:cxn>
                <a:cxn ang="0">
                  <a:pos x="0" y="0"/>
                </a:cxn>
                <a:cxn ang="0">
                  <a:pos x="0" y="46"/>
                </a:cxn>
                <a:cxn ang="0">
                  <a:pos x="24" y="46"/>
                </a:cxn>
                <a:cxn ang="0">
                  <a:pos x="24" y="0"/>
                </a:cxn>
                <a:cxn ang="0">
                  <a:pos x="24" y="0"/>
                </a:cxn>
              </a:cxnLst>
              <a:rect l="0" t="0" r="r" b="b"/>
              <a:pathLst>
                <a:path w="24" h="46">
                  <a:moveTo>
                    <a:pt x="24" y="0"/>
                  </a:moveTo>
                  <a:lnTo>
                    <a:pt x="0" y="0"/>
                  </a:lnTo>
                  <a:lnTo>
                    <a:pt x="0" y="46"/>
                  </a:lnTo>
                  <a:lnTo>
                    <a:pt x="24" y="46"/>
                  </a:lnTo>
                  <a:lnTo>
                    <a:pt x="24" y="0"/>
                  </a:lnTo>
                  <a:lnTo>
                    <a:pt x="24" y="0"/>
                  </a:lnTo>
                  <a:close/>
                </a:path>
              </a:pathLst>
            </a:custGeom>
            <a:solidFill>
              <a:srgbClr val="CCCCCC"/>
            </a:solidFill>
            <a:ln w="9525">
              <a:noFill/>
              <a:round/>
            </a:ln>
          </p:spPr>
          <p:txBody>
            <a:bodyPr/>
            <a:lstStyle/>
            <a:p>
              <a:endParaRPr lang="en-US"/>
            </a:p>
          </p:txBody>
        </p:sp>
        <p:sp>
          <p:nvSpPr>
            <p:cNvPr id="356633" name="Freeform 281"/>
            <p:cNvSpPr/>
            <p:nvPr/>
          </p:nvSpPr>
          <p:spPr bwMode="auto">
            <a:xfrm>
              <a:off x="5241" y="3197"/>
              <a:ext cx="11" cy="22"/>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34" name="Freeform 282"/>
            <p:cNvSpPr/>
            <p:nvPr/>
          </p:nvSpPr>
          <p:spPr bwMode="auto">
            <a:xfrm>
              <a:off x="5206" y="3198"/>
              <a:ext cx="12" cy="23"/>
            </a:xfrm>
            <a:custGeom>
              <a:avLst/>
              <a:gdLst/>
              <a:ahLst/>
              <a:cxnLst>
                <a:cxn ang="0">
                  <a:pos x="23" y="0"/>
                </a:cxn>
                <a:cxn ang="0">
                  <a:pos x="0" y="0"/>
                </a:cxn>
                <a:cxn ang="0">
                  <a:pos x="0" y="45"/>
                </a:cxn>
                <a:cxn ang="0">
                  <a:pos x="23" y="45"/>
                </a:cxn>
                <a:cxn ang="0">
                  <a:pos x="23" y="0"/>
                </a:cxn>
                <a:cxn ang="0">
                  <a:pos x="23" y="0"/>
                </a:cxn>
              </a:cxnLst>
              <a:rect l="0" t="0" r="r" b="b"/>
              <a:pathLst>
                <a:path w="23" h="45">
                  <a:moveTo>
                    <a:pt x="23" y="0"/>
                  </a:moveTo>
                  <a:lnTo>
                    <a:pt x="0" y="0"/>
                  </a:lnTo>
                  <a:lnTo>
                    <a:pt x="0" y="45"/>
                  </a:lnTo>
                  <a:lnTo>
                    <a:pt x="23" y="45"/>
                  </a:lnTo>
                  <a:lnTo>
                    <a:pt x="23" y="0"/>
                  </a:lnTo>
                  <a:lnTo>
                    <a:pt x="23" y="0"/>
                  </a:lnTo>
                  <a:close/>
                </a:path>
              </a:pathLst>
            </a:custGeom>
            <a:solidFill>
              <a:srgbClr val="CCCCCC"/>
            </a:solidFill>
            <a:ln w="9525">
              <a:noFill/>
              <a:round/>
            </a:ln>
          </p:spPr>
          <p:txBody>
            <a:bodyPr/>
            <a:lstStyle/>
            <a:p>
              <a:endParaRPr lang="en-US"/>
            </a:p>
          </p:txBody>
        </p:sp>
        <p:sp>
          <p:nvSpPr>
            <p:cNvPr id="356635" name="Freeform 283"/>
            <p:cNvSpPr/>
            <p:nvPr/>
          </p:nvSpPr>
          <p:spPr bwMode="auto">
            <a:xfrm>
              <a:off x="5273" y="3225"/>
              <a:ext cx="11" cy="22"/>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36" name="Freeform 284"/>
            <p:cNvSpPr/>
            <p:nvPr/>
          </p:nvSpPr>
          <p:spPr bwMode="auto">
            <a:xfrm>
              <a:off x="5257" y="3225"/>
              <a:ext cx="13" cy="22"/>
            </a:xfrm>
            <a:custGeom>
              <a:avLst/>
              <a:gdLst/>
              <a:ahLst/>
              <a:cxnLst>
                <a:cxn ang="0">
                  <a:pos x="24" y="0"/>
                </a:cxn>
                <a:cxn ang="0">
                  <a:pos x="0" y="0"/>
                </a:cxn>
                <a:cxn ang="0">
                  <a:pos x="0" y="46"/>
                </a:cxn>
                <a:cxn ang="0">
                  <a:pos x="24" y="46"/>
                </a:cxn>
                <a:cxn ang="0">
                  <a:pos x="24" y="0"/>
                </a:cxn>
                <a:cxn ang="0">
                  <a:pos x="24" y="0"/>
                </a:cxn>
              </a:cxnLst>
              <a:rect l="0" t="0" r="r" b="b"/>
              <a:pathLst>
                <a:path w="24" h="46">
                  <a:moveTo>
                    <a:pt x="24" y="0"/>
                  </a:moveTo>
                  <a:lnTo>
                    <a:pt x="0" y="0"/>
                  </a:lnTo>
                  <a:lnTo>
                    <a:pt x="0" y="46"/>
                  </a:lnTo>
                  <a:lnTo>
                    <a:pt x="24" y="46"/>
                  </a:lnTo>
                  <a:lnTo>
                    <a:pt x="24" y="0"/>
                  </a:lnTo>
                  <a:lnTo>
                    <a:pt x="24" y="0"/>
                  </a:lnTo>
                  <a:close/>
                </a:path>
              </a:pathLst>
            </a:custGeom>
            <a:solidFill>
              <a:srgbClr val="CCCCCC"/>
            </a:solidFill>
            <a:ln w="9525">
              <a:noFill/>
              <a:round/>
            </a:ln>
          </p:spPr>
          <p:txBody>
            <a:bodyPr/>
            <a:lstStyle/>
            <a:p>
              <a:endParaRPr lang="en-US"/>
            </a:p>
          </p:txBody>
        </p:sp>
        <p:sp>
          <p:nvSpPr>
            <p:cNvPr id="356637" name="Freeform 285"/>
            <p:cNvSpPr/>
            <p:nvPr/>
          </p:nvSpPr>
          <p:spPr bwMode="auto">
            <a:xfrm>
              <a:off x="5273" y="3252"/>
              <a:ext cx="11" cy="23"/>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38" name="Freeform 286"/>
            <p:cNvSpPr/>
            <p:nvPr/>
          </p:nvSpPr>
          <p:spPr bwMode="auto">
            <a:xfrm>
              <a:off x="5257" y="3252"/>
              <a:ext cx="11" cy="23"/>
            </a:xfrm>
            <a:custGeom>
              <a:avLst/>
              <a:gdLst/>
              <a:ahLst/>
              <a:cxnLst>
                <a:cxn ang="0">
                  <a:pos x="22" y="0"/>
                </a:cxn>
                <a:cxn ang="0">
                  <a:pos x="0" y="0"/>
                </a:cxn>
                <a:cxn ang="0">
                  <a:pos x="0" y="46"/>
                </a:cxn>
                <a:cxn ang="0">
                  <a:pos x="22" y="46"/>
                </a:cxn>
                <a:cxn ang="0">
                  <a:pos x="22" y="0"/>
                </a:cxn>
                <a:cxn ang="0">
                  <a:pos x="22" y="0"/>
                </a:cxn>
              </a:cxnLst>
              <a:rect l="0" t="0" r="r" b="b"/>
              <a:pathLst>
                <a:path w="22" h="46">
                  <a:moveTo>
                    <a:pt x="22" y="0"/>
                  </a:moveTo>
                  <a:lnTo>
                    <a:pt x="0" y="0"/>
                  </a:lnTo>
                  <a:lnTo>
                    <a:pt x="0" y="46"/>
                  </a:lnTo>
                  <a:lnTo>
                    <a:pt x="22" y="46"/>
                  </a:lnTo>
                  <a:lnTo>
                    <a:pt x="22" y="0"/>
                  </a:lnTo>
                  <a:lnTo>
                    <a:pt x="22" y="0"/>
                  </a:lnTo>
                  <a:close/>
                </a:path>
              </a:pathLst>
            </a:custGeom>
            <a:solidFill>
              <a:srgbClr val="CCCCCC"/>
            </a:solidFill>
            <a:ln w="9525">
              <a:noFill/>
              <a:round/>
            </a:ln>
          </p:spPr>
          <p:txBody>
            <a:bodyPr/>
            <a:lstStyle/>
            <a:p>
              <a:endParaRPr lang="en-US"/>
            </a:p>
          </p:txBody>
        </p:sp>
        <p:sp>
          <p:nvSpPr>
            <p:cNvPr id="356639" name="Freeform 287"/>
            <p:cNvSpPr/>
            <p:nvPr/>
          </p:nvSpPr>
          <p:spPr bwMode="auto">
            <a:xfrm>
              <a:off x="5241" y="3252"/>
              <a:ext cx="11" cy="24"/>
            </a:xfrm>
            <a:custGeom>
              <a:avLst/>
              <a:gdLst/>
              <a:ahLst/>
              <a:cxnLst>
                <a:cxn ang="0">
                  <a:pos x="21" y="0"/>
                </a:cxn>
                <a:cxn ang="0">
                  <a:pos x="0" y="0"/>
                </a:cxn>
                <a:cxn ang="0">
                  <a:pos x="0" y="48"/>
                </a:cxn>
                <a:cxn ang="0">
                  <a:pos x="21" y="48"/>
                </a:cxn>
                <a:cxn ang="0">
                  <a:pos x="21" y="0"/>
                </a:cxn>
                <a:cxn ang="0">
                  <a:pos x="21" y="0"/>
                </a:cxn>
              </a:cxnLst>
              <a:rect l="0" t="0" r="r" b="b"/>
              <a:pathLst>
                <a:path w="21" h="48">
                  <a:moveTo>
                    <a:pt x="21" y="0"/>
                  </a:moveTo>
                  <a:lnTo>
                    <a:pt x="0" y="0"/>
                  </a:lnTo>
                  <a:lnTo>
                    <a:pt x="0" y="48"/>
                  </a:lnTo>
                  <a:lnTo>
                    <a:pt x="21" y="48"/>
                  </a:lnTo>
                  <a:lnTo>
                    <a:pt x="21" y="0"/>
                  </a:lnTo>
                  <a:lnTo>
                    <a:pt x="21" y="0"/>
                  </a:lnTo>
                  <a:close/>
                </a:path>
              </a:pathLst>
            </a:custGeom>
            <a:solidFill>
              <a:srgbClr val="CCCCCC"/>
            </a:solidFill>
            <a:ln w="9525">
              <a:noFill/>
              <a:round/>
            </a:ln>
          </p:spPr>
          <p:txBody>
            <a:bodyPr/>
            <a:lstStyle/>
            <a:p>
              <a:endParaRPr lang="en-US"/>
            </a:p>
          </p:txBody>
        </p:sp>
        <p:sp>
          <p:nvSpPr>
            <p:cNvPr id="356640" name="Freeform 288"/>
            <p:cNvSpPr/>
            <p:nvPr/>
          </p:nvSpPr>
          <p:spPr bwMode="auto">
            <a:xfrm>
              <a:off x="5223" y="3253"/>
              <a:ext cx="10" cy="23"/>
            </a:xfrm>
            <a:custGeom>
              <a:avLst/>
              <a:gdLst/>
              <a:ahLst/>
              <a:cxnLst>
                <a:cxn ang="0">
                  <a:pos x="21" y="0"/>
                </a:cxn>
                <a:cxn ang="0">
                  <a:pos x="0" y="0"/>
                </a:cxn>
                <a:cxn ang="0">
                  <a:pos x="0" y="45"/>
                </a:cxn>
                <a:cxn ang="0">
                  <a:pos x="21" y="45"/>
                </a:cxn>
                <a:cxn ang="0">
                  <a:pos x="21" y="0"/>
                </a:cxn>
                <a:cxn ang="0">
                  <a:pos x="21" y="0"/>
                </a:cxn>
              </a:cxnLst>
              <a:rect l="0" t="0" r="r" b="b"/>
              <a:pathLst>
                <a:path w="21" h="45">
                  <a:moveTo>
                    <a:pt x="21" y="0"/>
                  </a:moveTo>
                  <a:lnTo>
                    <a:pt x="0" y="0"/>
                  </a:lnTo>
                  <a:lnTo>
                    <a:pt x="0" y="45"/>
                  </a:lnTo>
                  <a:lnTo>
                    <a:pt x="21" y="45"/>
                  </a:lnTo>
                  <a:lnTo>
                    <a:pt x="21" y="0"/>
                  </a:lnTo>
                  <a:lnTo>
                    <a:pt x="21" y="0"/>
                  </a:lnTo>
                  <a:close/>
                </a:path>
              </a:pathLst>
            </a:custGeom>
            <a:solidFill>
              <a:srgbClr val="CCCCCC"/>
            </a:solidFill>
            <a:ln w="9525">
              <a:noFill/>
              <a:round/>
            </a:ln>
          </p:spPr>
          <p:txBody>
            <a:bodyPr/>
            <a:lstStyle/>
            <a:p>
              <a:endParaRPr lang="en-US"/>
            </a:p>
          </p:txBody>
        </p:sp>
        <p:sp>
          <p:nvSpPr>
            <p:cNvPr id="356641" name="Freeform 289"/>
            <p:cNvSpPr/>
            <p:nvPr/>
          </p:nvSpPr>
          <p:spPr bwMode="auto">
            <a:xfrm>
              <a:off x="5206" y="3253"/>
              <a:ext cx="12" cy="23"/>
            </a:xfrm>
            <a:custGeom>
              <a:avLst/>
              <a:gdLst/>
              <a:ahLst/>
              <a:cxnLst>
                <a:cxn ang="0">
                  <a:pos x="23" y="0"/>
                </a:cxn>
                <a:cxn ang="0">
                  <a:pos x="0" y="0"/>
                </a:cxn>
                <a:cxn ang="0">
                  <a:pos x="0" y="45"/>
                </a:cxn>
                <a:cxn ang="0">
                  <a:pos x="23" y="45"/>
                </a:cxn>
                <a:cxn ang="0">
                  <a:pos x="23" y="0"/>
                </a:cxn>
                <a:cxn ang="0">
                  <a:pos x="23" y="0"/>
                </a:cxn>
              </a:cxnLst>
              <a:rect l="0" t="0" r="r" b="b"/>
              <a:pathLst>
                <a:path w="23" h="45">
                  <a:moveTo>
                    <a:pt x="23" y="0"/>
                  </a:moveTo>
                  <a:lnTo>
                    <a:pt x="0" y="0"/>
                  </a:lnTo>
                  <a:lnTo>
                    <a:pt x="0" y="45"/>
                  </a:lnTo>
                  <a:lnTo>
                    <a:pt x="23" y="45"/>
                  </a:lnTo>
                  <a:lnTo>
                    <a:pt x="23" y="0"/>
                  </a:lnTo>
                  <a:lnTo>
                    <a:pt x="23" y="0"/>
                  </a:lnTo>
                  <a:close/>
                </a:path>
              </a:pathLst>
            </a:custGeom>
            <a:solidFill>
              <a:srgbClr val="CCCCCC"/>
            </a:solidFill>
            <a:ln w="9525">
              <a:noFill/>
              <a:round/>
            </a:ln>
          </p:spPr>
          <p:txBody>
            <a:bodyPr/>
            <a:lstStyle/>
            <a:p>
              <a:endParaRPr lang="en-US"/>
            </a:p>
          </p:txBody>
        </p:sp>
        <p:sp>
          <p:nvSpPr>
            <p:cNvPr id="356642" name="Freeform 290"/>
            <p:cNvSpPr/>
            <p:nvPr/>
          </p:nvSpPr>
          <p:spPr bwMode="auto">
            <a:xfrm>
              <a:off x="5273" y="3280"/>
              <a:ext cx="11" cy="22"/>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43" name="Freeform 291"/>
            <p:cNvSpPr/>
            <p:nvPr/>
          </p:nvSpPr>
          <p:spPr bwMode="auto">
            <a:xfrm>
              <a:off x="5257" y="3280"/>
              <a:ext cx="11" cy="22"/>
            </a:xfrm>
            <a:custGeom>
              <a:avLst/>
              <a:gdLst/>
              <a:ahLst/>
              <a:cxnLst>
                <a:cxn ang="0">
                  <a:pos x="22" y="0"/>
                </a:cxn>
                <a:cxn ang="0">
                  <a:pos x="0" y="0"/>
                </a:cxn>
                <a:cxn ang="0">
                  <a:pos x="0" y="46"/>
                </a:cxn>
                <a:cxn ang="0">
                  <a:pos x="22" y="46"/>
                </a:cxn>
                <a:cxn ang="0">
                  <a:pos x="22" y="0"/>
                </a:cxn>
                <a:cxn ang="0">
                  <a:pos x="22" y="0"/>
                </a:cxn>
              </a:cxnLst>
              <a:rect l="0" t="0" r="r" b="b"/>
              <a:pathLst>
                <a:path w="22" h="46">
                  <a:moveTo>
                    <a:pt x="22" y="0"/>
                  </a:moveTo>
                  <a:lnTo>
                    <a:pt x="0" y="0"/>
                  </a:lnTo>
                  <a:lnTo>
                    <a:pt x="0" y="46"/>
                  </a:lnTo>
                  <a:lnTo>
                    <a:pt x="22" y="46"/>
                  </a:lnTo>
                  <a:lnTo>
                    <a:pt x="22" y="0"/>
                  </a:lnTo>
                  <a:lnTo>
                    <a:pt x="22" y="0"/>
                  </a:lnTo>
                  <a:close/>
                </a:path>
              </a:pathLst>
            </a:custGeom>
            <a:solidFill>
              <a:srgbClr val="CCCCCC"/>
            </a:solidFill>
            <a:ln w="9525">
              <a:noFill/>
              <a:round/>
            </a:ln>
          </p:spPr>
          <p:txBody>
            <a:bodyPr/>
            <a:lstStyle/>
            <a:p>
              <a:endParaRPr lang="en-US"/>
            </a:p>
          </p:txBody>
        </p:sp>
        <p:sp>
          <p:nvSpPr>
            <p:cNvPr id="356644" name="Freeform 292"/>
            <p:cNvSpPr/>
            <p:nvPr/>
          </p:nvSpPr>
          <p:spPr bwMode="auto">
            <a:xfrm>
              <a:off x="5272" y="3308"/>
              <a:ext cx="12" cy="23"/>
            </a:xfrm>
            <a:custGeom>
              <a:avLst/>
              <a:gdLst/>
              <a:ahLst/>
              <a:cxnLst>
                <a:cxn ang="0">
                  <a:pos x="23" y="0"/>
                </a:cxn>
                <a:cxn ang="0">
                  <a:pos x="0" y="0"/>
                </a:cxn>
                <a:cxn ang="0">
                  <a:pos x="0" y="46"/>
                </a:cxn>
                <a:cxn ang="0">
                  <a:pos x="23" y="46"/>
                </a:cxn>
                <a:cxn ang="0">
                  <a:pos x="23" y="0"/>
                </a:cxn>
                <a:cxn ang="0">
                  <a:pos x="23" y="0"/>
                </a:cxn>
              </a:cxnLst>
              <a:rect l="0" t="0" r="r" b="b"/>
              <a:pathLst>
                <a:path w="23" h="46">
                  <a:moveTo>
                    <a:pt x="23" y="0"/>
                  </a:moveTo>
                  <a:lnTo>
                    <a:pt x="0" y="0"/>
                  </a:lnTo>
                  <a:lnTo>
                    <a:pt x="0" y="46"/>
                  </a:lnTo>
                  <a:lnTo>
                    <a:pt x="23" y="46"/>
                  </a:lnTo>
                  <a:lnTo>
                    <a:pt x="23" y="0"/>
                  </a:lnTo>
                  <a:lnTo>
                    <a:pt x="23" y="0"/>
                  </a:lnTo>
                  <a:close/>
                </a:path>
              </a:pathLst>
            </a:custGeom>
            <a:solidFill>
              <a:srgbClr val="CCCCCC"/>
            </a:solidFill>
            <a:ln w="9525">
              <a:noFill/>
              <a:round/>
            </a:ln>
          </p:spPr>
          <p:txBody>
            <a:bodyPr/>
            <a:lstStyle/>
            <a:p>
              <a:endParaRPr lang="en-US"/>
            </a:p>
          </p:txBody>
        </p:sp>
        <p:sp>
          <p:nvSpPr>
            <p:cNvPr id="356645" name="Freeform 293"/>
            <p:cNvSpPr/>
            <p:nvPr/>
          </p:nvSpPr>
          <p:spPr bwMode="auto">
            <a:xfrm>
              <a:off x="5241" y="3308"/>
              <a:ext cx="11" cy="23"/>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46" name="Freeform 294"/>
            <p:cNvSpPr/>
            <p:nvPr/>
          </p:nvSpPr>
          <p:spPr bwMode="auto">
            <a:xfrm>
              <a:off x="5223" y="3308"/>
              <a:ext cx="10" cy="23"/>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47" name="Freeform 295"/>
            <p:cNvSpPr/>
            <p:nvPr/>
          </p:nvSpPr>
          <p:spPr bwMode="auto">
            <a:xfrm>
              <a:off x="5206" y="3308"/>
              <a:ext cx="12" cy="23"/>
            </a:xfrm>
            <a:custGeom>
              <a:avLst/>
              <a:gdLst/>
              <a:ahLst/>
              <a:cxnLst>
                <a:cxn ang="0">
                  <a:pos x="23" y="0"/>
                </a:cxn>
                <a:cxn ang="0">
                  <a:pos x="0" y="0"/>
                </a:cxn>
                <a:cxn ang="0">
                  <a:pos x="0" y="46"/>
                </a:cxn>
                <a:cxn ang="0">
                  <a:pos x="23" y="46"/>
                </a:cxn>
                <a:cxn ang="0">
                  <a:pos x="23" y="0"/>
                </a:cxn>
                <a:cxn ang="0">
                  <a:pos x="23" y="0"/>
                </a:cxn>
              </a:cxnLst>
              <a:rect l="0" t="0" r="r" b="b"/>
              <a:pathLst>
                <a:path w="23" h="46">
                  <a:moveTo>
                    <a:pt x="23" y="0"/>
                  </a:moveTo>
                  <a:lnTo>
                    <a:pt x="0" y="0"/>
                  </a:lnTo>
                  <a:lnTo>
                    <a:pt x="0" y="46"/>
                  </a:lnTo>
                  <a:lnTo>
                    <a:pt x="23" y="46"/>
                  </a:lnTo>
                  <a:lnTo>
                    <a:pt x="23" y="0"/>
                  </a:lnTo>
                  <a:lnTo>
                    <a:pt x="23" y="0"/>
                  </a:lnTo>
                  <a:close/>
                </a:path>
              </a:pathLst>
            </a:custGeom>
            <a:solidFill>
              <a:srgbClr val="CCCCCC"/>
            </a:solidFill>
            <a:ln w="9525">
              <a:noFill/>
              <a:round/>
            </a:ln>
          </p:spPr>
          <p:txBody>
            <a:bodyPr/>
            <a:lstStyle/>
            <a:p>
              <a:endParaRPr lang="en-US"/>
            </a:p>
          </p:txBody>
        </p:sp>
        <p:sp>
          <p:nvSpPr>
            <p:cNvPr id="356648" name="Freeform 296"/>
            <p:cNvSpPr/>
            <p:nvPr/>
          </p:nvSpPr>
          <p:spPr bwMode="auto">
            <a:xfrm>
              <a:off x="5272" y="3336"/>
              <a:ext cx="12" cy="23"/>
            </a:xfrm>
            <a:custGeom>
              <a:avLst/>
              <a:gdLst/>
              <a:ahLst/>
              <a:cxnLst>
                <a:cxn ang="0">
                  <a:pos x="23" y="0"/>
                </a:cxn>
                <a:cxn ang="0">
                  <a:pos x="0" y="0"/>
                </a:cxn>
                <a:cxn ang="0">
                  <a:pos x="0" y="45"/>
                </a:cxn>
                <a:cxn ang="0">
                  <a:pos x="23" y="45"/>
                </a:cxn>
                <a:cxn ang="0">
                  <a:pos x="23" y="0"/>
                </a:cxn>
                <a:cxn ang="0">
                  <a:pos x="23" y="0"/>
                </a:cxn>
              </a:cxnLst>
              <a:rect l="0" t="0" r="r" b="b"/>
              <a:pathLst>
                <a:path w="23" h="45">
                  <a:moveTo>
                    <a:pt x="23" y="0"/>
                  </a:moveTo>
                  <a:lnTo>
                    <a:pt x="0" y="0"/>
                  </a:lnTo>
                  <a:lnTo>
                    <a:pt x="0" y="45"/>
                  </a:lnTo>
                  <a:lnTo>
                    <a:pt x="23" y="45"/>
                  </a:lnTo>
                  <a:lnTo>
                    <a:pt x="23" y="0"/>
                  </a:lnTo>
                  <a:lnTo>
                    <a:pt x="23" y="0"/>
                  </a:lnTo>
                  <a:close/>
                </a:path>
              </a:pathLst>
            </a:custGeom>
            <a:solidFill>
              <a:srgbClr val="CCCCCC"/>
            </a:solidFill>
            <a:ln w="9525">
              <a:noFill/>
              <a:round/>
            </a:ln>
          </p:spPr>
          <p:txBody>
            <a:bodyPr/>
            <a:lstStyle/>
            <a:p>
              <a:endParaRPr lang="en-US"/>
            </a:p>
          </p:txBody>
        </p:sp>
        <p:sp>
          <p:nvSpPr>
            <p:cNvPr id="356649" name="Freeform 297"/>
            <p:cNvSpPr/>
            <p:nvPr/>
          </p:nvSpPr>
          <p:spPr bwMode="auto">
            <a:xfrm>
              <a:off x="5272" y="3364"/>
              <a:ext cx="12" cy="22"/>
            </a:xfrm>
            <a:custGeom>
              <a:avLst/>
              <a:gdLst/>
              <a:ahLst/>
              <a:cxnLst>
                <a:cxn ang="0">
                  <a:pos x="23" y="0"/>
                </a:cxn>
                <a:cxn ang="0">
                  <a:pos x="0" y="0"/>
                </a:cxn>
                <a:cxn ang="0">
                  <a:pos x="0" y="46"/>
                </a:cxn>
                <a:cxn ang="0">
                  <a:pos x="23" y="46"/>
                </a:cxn>
                <a:cxn ang="0">
                  <a:pos x="23" y="0"/>
                </a:cxn>
                <a:cxn ang="0">
                  <a:pos x="23" y="0"/>
                </a:cxn>
              </a:cxnLst>
              <a:rect l="0" t="0" r="r" b="b"/>
              <a:pathLst>
                <a:path w="23" h="46">
                  <a:moveTo>
                    <a:pt x="23" y="0"/>
                  </a:moveTo>
                  <a:lnTo>
                    <a:pt x="0" y="0"/>
                  </a:lnTo>
                  <a:lnTo>
                    <a:pt x="0" y="46"/>
                  </a:lnTo>
                  <a:lnTo>
                    <a:pt x="23" y="46"/>
                  </a:lnTo>
                  <a:lnTo>
                    <a:pt x="23" y="0"/>
                  </a:lnTo>
                  <a:lnTo>
                    <a:pt x="23" y="0"/>
                  </a:lnTo>
                  <a:close/>
                </a:path>
              </a:pathLst>
            </a:custGeom>
            <a:solidFill>
              <a:srgbClr val="CCCCCC"/>
            </a:solidFill>
            <a:ln w="9525">
              <a:noFill/>
              <a:round/>
            </a:ln>
          </p:spPr>
          <p:txBody>
            <a:bodyPr/>
            <a:lstStyle/>
            <a:p>
              <a:endParaRPr lang="en-US"/>
            </a:p>
          </p:txBody>
        </p:sp>
        <p:sp>
          <p:nvSpPr>
            <p:cNvPr id="356650" name="Freeform 298"/>
            <p:cNvSpPr/>
            <p:nvPr/>
          </p:nvSpPr>
          <p:spPr bwMode="auto">
            <a:xfrm>
              <a:off x="5256" y="3364"/>
              <a:ext cx="12" cy="22"/>
            </a:xfrm>
            <a:custGeom>
              <a:avLst/>
              <a:gdLst/>
              <a:ahLst/>
              <a:cxnLst>
                <a:cxn ang="0">
                  <a:pos x="25" y="0"/>
                </a:cxn>
                <a:cxn ang="0">
                  <a:pos x="0" y="0"/>
                </a:cxn>
                <a:cxn ang="0">
                  <a:pos x="0" y="46"/>
                </a:cxn>
                <a:cxn ang="0">
                  <a:pos x="25" y="46"/>
                </a:cxn>
                <a:cxn ang="0">
                  <a:pos x="25" y="0"/>
                </a:cxn>
                <a:cxn ang="0">
                  <a:pos x="25" y="0"/>
                </a:cxn>
              </a:cxnLst>
              <a:rect l="0" t="0" r="r" b="b"/>
              <a:pathLst>
                <a:path w="25" h="46">
                  <a:moveTo>
                    <a:pt x="25" y="0"/>
                  </a:moveTo>
                  <a:lnTo>
                    <a:pt x="0" y="0"/>
                  </a:lnTo>
                  <a:lnTo>
                    <a:pt x="0" y="46"/>
                  </a:lnTo>
                  <a:lnTo>
                    <a:pt x="25" y="46"/>
                  </a:lnTo>
                  <a:lnTo>
                    <a:pt x="25" y="0"/>
                  </a:lnTo>
                  <a:lnTo>
                    <a:pt x="25" y="0"/>
                  </a:lnTo>
                  <a:close/>
                </a:path>
              </a:pathLst>
            </a:custGeom>
            <a:solidFill>
              <a:srgbClr val="CCCCCC"/>
            </a:solidFill>
            <a:ln w="9525">
              <a:noFill/>
              <a:round/>
            </a:ln>
          </p:spPr>
          <p:txBody>
            <a:bodyPr/>
            <a:lstStyle/>
            <a:p>
              <a:endParaRPr lang="en-US"/>
            </a:p>
          </p:txBody>
        </p:sp>
        <p:sp>
          <p:nvSpPr>
            <p:cNvPr id="356651" name="Freeform 299"/>
            <p:cNvSpPr/>
            <p:nvPr/>
          </p:nvSpPr>
          <p:spPr bwMode="auto">
            <a:xfrm>
              <a:off x="5239" y="3364"/>
              <a:ext cx="13" cy="22"/>
            </a:xfrm>
            <a:custGeom>
              <a:avLst/>
              <a:gdLst/>
              <a:ahLst/>
              <a:cxnLst>
                <a:cxn ang="0">
                  <a:pos x="24" y="0"/>
                </a:cxn>
                <a:cxn ang="0">
                  <a:pos x="0" y="0"/>
                </a:cxn>
                <a:cxn ang="0">
                  <a:pos x="0" y="46"/>
                </a:cxn>
                <a:cxn ang="0">
                  <a:pos x="24" y="46"/>
                </a:cxn>
                <a:cxn ang="0">
                  <a:pos x="24" y="0"/>
                </a:cxn>
                <a:cxn ang="0">
                  <a:pos x="24" y="0"/>
                </a:cxn>
              </a:cxnLst>
              <a:rect l="0" t="0" r="r" b="b"/>
              <a:pathLst>
                <a:path w="24" h="46">
                  <a:moveTo>
                    <a:pt x="24" y="0"/>
                  </a:moveTo>
                  <a:lnTo>
                    <a:pt x="0" y="0"/>
                  </a:lnTo>
                  <a:lnTo>
                    <a:pt x="0" y="46"/>
                  </a:lnTo>
                  <a:lnTo>
                    <a:pt x="24" y="46"/>
                  </a:lnTo>
                  <a:lnTo>
                    <a:pt x="24" y="0"/>
                  </a:lnTo>
                  <a:lnTo>
                    <a:pt x="24" y="0"/>
                  </a:lnTo>
                  <a:close/>
                </a:path>
              </a:pathLst>
            </a:custGeom>
            <a:solidFill>
              <a:srgbClr val="CCCCCC"/>
            </a:solidFill>
            <a:ln w="9525">
              <a:noFill/>
              <a:round/>
            </a:ln>
          </p:spPr>
          <p:txBody>
            <a:bodyPr/>
            <a:lstStyle/>
            <a:p>
              <a:endParaRPr lang="en-US"/>
            </a:p>
          </p:txBody>
        </p:sp>
        <p:sp>
          <p:nvSpPr>
            <p:cNvPr id="356652" name="Freeform 300"/>
            <p:cNvSpPr/>
            <p:nvPr/>
          </p:nvSpPr>
          <p:spPr bwMode="auto">
            <a:xfrm>
              <a:off x="5223" y="3364"/>
              <a:ext cx="10" cy="22"/>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53" name="Freeform 301"/>
            <p:cNvSpPr/>
            <p:nvPr/>
          </p:nvSpPr>
          <p:spPr bwMode="auto">
            <a:xfrm>
              <a:off x="5206" y="3364"/>
              <a:ext cx="10" cy="24"/>
            </a:xfrm>
            <a:custGeom>
              <a:avLst/>
              <a:gdLst/>
              <a:ahLst/>
              <a:cxnLst>
                <a:cxn ang="0">
                  <a:pos x="21" y="0"/>
                </a:cxn>
                <a:cxn ang="0">
                  <a:pos x="0" y="0"/>
                </a:cxn>
                <a:cxn ang="0">
                  <a:pos x="0" y="48"/>
                </a:cxn>
                <a:cxn ang="0">
                  <a:pos x="21" y="48"/>
                </a:cxn>
                <a:cxn ang="0">
                  <a:pos x="21" y="0"/>
                </a:cxn>
                <a:cxn ang="0">
                  <a:pos x="21" y="0"/>
                </a:cxn>
              </a:cxnLst>
              <a:rect l="0" t="0" r="r" b="b"/>
              <a:pathLst>
                <a:path w="21" h="48">
                  <a:moveTo>
                    <a:pt x="21" y="0"/>
                  </a:moveTo>
                  <a:lnTo>
                    <a:pt x="0" y="0"/>
                  </a:lnTo>
                  <a:lnTo>
                    <a:pt x="0" y="48"/>
                  </a:lnTo>
                  <a:lnTo>
                    <a:pt x="21" y="48"/>
                  </a:lnTo>
                  <a:lnTo>
                    <a:pt x="21" y="0"/>
                  </a:lnTo>
                  <a:lnTo>
                    <a:pt x="21" y="0"/>
                  </a:lnTo>
                  <a:close/>
                </a:path>
              </a:pathLst>
            </a:custGeom>
            <a:solidFill>
              <a:srgbClr val="CCCCCC"/>
            </a:solidFill>
            <a:ln w="9525">
              <a:noFill/>
              <a:round/>
            </a:ln>
          </p:spPr>
          <p:txBody>
            <a:bodyPr/>
            <a:lstStyle/>
            <a:p>
              <a:endParaRPr lang="en-US"/>
            </a:p>
          </p:txBody>
        </p:sp>
        <p:sp>
          <p:nvSpPr>
            <p:cNvPr id="356654" name="Freeform 302"/>
            <p:cNvSpPr/>
            <p:nvPr/>
          </p:nvSpPr>
          <p:spPr bwMode="auto">
            <a:xfrm>
              <a:off x="4629" y="3251"/>
              <a:ext cx="21" cy="37"/>
            </a:xfrm>
            <a:custGeom>
              <a:avLst/>
              <a:gdLst/>
              <a:ahLst/>
              <a:cxnLst>
                <a:cxn ang="0">
                  <a:pos x="0" y="0"/>
                </a:cxn>
                <a:cxn ang="0">
                  <a:pos x="41" y="0"/>
                </a:cxn>
                <a:cxn ang="0">
                  <a:pos x="41" y="74"/>
                </a:cxn>
                <a:cxn ang="0">
                  <a:pos x="0" y="74"/>
                </a:cxn>
                <a:cxn ang="0">
                  <a:pos x="0" y="0"/>
                </a:cxn>
                <a:cxn ang="0">
                  <a:pos x="0" y="0"/>
                </a:cxn>
              </a:cxnLst>
              <a:rect l="0" t="0" r="r" b="b"/>
              <a:pathLst>
                <a:path w="41" h="74">
                  <a:moveTo>
                    <a:pt x="0" y="0"/>
                  </a:moveTo>
                  <a:lnTo>
                    <a:pt x="41" y="0"/>
                  </a:lnTo>
                  <a:lnTo>
                    <a:pt x="41" y="74"/>
                  </a:lnTo>
                  <a:lnTo>
                    <a:pt x="0" y="74"/>
                  </a:lnTo>
                  <a:lnTo>
                    <a:pt x="0" y="0"/>
                  </a:lnTo>
                  <a:lnTo>
                    <a:pt x="0" y="0"/>
                  </a:lnTo>
                  <a:close/>
                </a:path>
              </a:pathLst>
            </a:custGeom>
            <a:solidFill>
              <a:srgbClr val="E6E6E6"/>
            </a:solidFill>
            <a:ln w="9525">
              <a:noFill/>
              <a:round/>
            </a:ln>
          </p:spPr>
          <p:txBody>
            <a:bodyPr/>
            <a:lstStyle/>
            <a:p>
              <a:endParaRPr lang="en-US"/>
            </a:p>
          </p:txBody>
        </p:sp>
        <p:sp>
          <p:nvSpPr>
            <p:cNvPr id="356655" name="Freeform 303"/>
            <p:cNvSpPr/>
            <p:nvPr/>
          </p:nvSpPr>
          <p:spPr bwMode="auto">
            <a:xfrm>
              <a:off x="4657" y="3252"/>
              <a:ext cx="19" cy="36"/>
            </a:xfrm>
            <a:custGeom>
              <a:avLst/>
              <a:gdLst/>
              <a:ahLst/>
              <a:cxnLst>
                <a:cxn ang="0">
                  <a:pos x="0" y="0"/>
                </a:cxn>
                <a:cxn ang="0">
                  <a:pos x="39" y="0"/>
                </a:cxn>
                <a:cxn ang="0">
                  <a:pos x="39" y="72"/>
                </a:cxn>
                <a:cxn ang="0">
                  <a:pos x="0" y="72"/>
                </a:cxn>
                <a:cxn ang="0">
                  <a:pos x="0" y="0"/>
                </a:cxn>
                <a:cxn ang="0">
                  <a:pos x="0" y="0"/>
                </a:cxn>
              </a:cxnLst>
              <a:rect l="0" t="0" r="r" b="b"/>
              <a:pathLst>
                <a:path w="39" h="72">
                  <a:moveTo>
                    <a:pt x="0" y="0"/>
                  </a:moveTo>
                  <a:lnTo>
                    <a:pt x="39" y="0"/>
                  </a:lnTo>
                  <a:lnTo>
                    <a:pt x="39" y="72"/>
                  </a:lnTo>
                  <a:lnTo>
                    <a:pt x="0" y="72"/>
                  </a:lnTo>
                  <a:lnTo>
                    <a:pt x="0" y="0"/>
                  </a:lnTo>
                  <a:lnTo>
                    <a:pt x="0" y="0"/>
                  </a:lnTo>
                  <a:close/>
                </a:path>
              </a:pathLst>
            </a:custGeom>
            <a:solidFill>
              <a:srgbClr val="E6E6E6"/>
            </a:solidFill>
            <a:ln w="9525">
              <a:noFill/>
              <a:round/>
            </a:ln>
          </p:spPr>
          <p:txBody>
            <a:bodyPr/>
            <a:lstStyle/>
            <a:p>
              <a:endParaRPr lang="en-US"/>
            </a:p>
          </p:txBody>
        </p:sp>
        <p:sp>
          <p:nvSpPr>
            <p:cNvPr id="356656" name="Freeform 304"/>
            <p:cNvSpPr/>
            <p:nvPr/>
          </p:nvSpPr>
          <p:spPr bwMode="auto">
            <a:xfrm>
              <a:off x="4683" y="3252"/>
              <a:ext cx="20" cy="37"/>
            </a:xfrm>
            <a:custGeom>
              <a:avLst/>
              <a:gdLst/>
              <a:ahLst/>
              <a:cxnLst>
                <a:cxn ang="0">
                  <a:pos x="0" y="0"/>
                </a:cxn>
                <a:cxn ang="0">
                  <a:pos x="41" y="0"/>
                </a:cxn>
                <a:cxn ang="0">
                  <a:pos x="41" y="74"/>
                </a:cxn>
                <a:cxn ang="0">
                  <a:pos x="0" y="74"/>
                </a:cxn>
                <a:cxn ang="0">
                  <a:pos x="0" y="0"/>
                </a:cxn>
                <a:cxn ang="0">
                  <a:pos x="0" y="0"/>
                </a:cxn>
              </a:cxnLst>
              <a:rect l="0" t="0" r="r" b="b"/>
              <a:pathLst>
                <a:path w="41" h="74">
                  <a:moveTo>
                    <a:pt x="0" y="0"/>
                  </a:moveTo>
                  <a:lnTo>
                    <a:pt x="41" y="0"/>
                  </a:lnTo>
                  <a:lnTo>
                    <a:pt x="41" y="74"/>
                  </a:lnTo>
                  <a:lnTo>
                    <a:pt x="0" y="74"/>
                  </a:lnTo>
                  <a:lnTo>
                    <a:pt x="0" y="0"/>
                  </a:lnTo>
                  <a:lnTo>
                    <a:pt x="0" y="0"/>
                  </a:lnTo>
                  <a:close/>
                </a:path>
              </a:pathLst>
            </a:custGeom>
            <a:solidFill>
              <a:srgbClr val="E6E6E6"/>
            </a:solidFill>
            <a:ln w="9525">
              <a:noFill/>
              <a:round/>
            </a:ln>
          </p:spPr>
          <p:txBody>
            <a:bodyPr/>
            <a:lstStyle/>
            <a:p>
              <a:endParaRPr lang="en-US"/>
            </a:p>
          </p:txBody>
        </p:sp>
        <p:sp>
          <p:nvSpPr>
            <p:cNvPr id="356657" name="Freeform 305"/>
            <p:cNvSpPr/>
            <p:nvPr/>
          </p:nvSpPr>
          <p:spPr bwMode="auto">
            <a:xfrm>
              <a:off x="4710" y="3253"/>
              <a:ext cx="20" cy="38"/>
            </a:xfrm>
            <a:custGeom>
              <a:avLst/>
              <a:gdLst/>
              <a:ahLst/>
              <a:cxnLst>
                <a:cxn ang="0">
                  <a:pos x="0" y="0"/>
                </a:cxn>
                <a:cxn ang="0">
                  <a:pos x="38" y="0"/>
                </a:cxn>
                <a:cxn ang="0">
                  <a:pos x="38" y="74"/>
                </a:cxn>
                <a:cxn ang="0">
                  <a:pos x="0" y="74"/>
                </a:cxn>
                <a:cxn ang="0">
                  <a:pos x="0" y="0"/>
                </a:cxn>
                <a:cxn ang="0">
                  <a:pos x="0" y="0"/>
                </a:cxn>
              </a:cxnLst>
              <a:rect l="0" t="0" r="r" b="b"/>
              <a:pathLst>
                <a:path w="38" h="74">
                  <a:moveTo>
                    <a:pt x="0" y="0"/>
                  </a:moveTo>
                  <a:lnTo>
                    <a:pt x="38" y="0"/>
                  </a:lnTo>
                  <a:lnTo>
                    <a:pt x="38" y="74"/>
                  </a:lnTo>
                  <a:lnTo>
                    <a:pt x="0" y="74"/>
                  </a:lnTo>
                  <a:lnTo>
                    <a:pt x="0" y="0"/>
                  </a:lnTo>
                  <a:lnTo>
                    <a:pt x="0" y="0"/>
                  </a:lnTo>
                  <a:close/>
                </a:path>
              </a:pathLst>
            </a:custGeom>
            <a:solidFill>
              <a:srgbClr val="E6E6E6"/>
            </a:solidFill>
            <a:ln w="9525">
              <a:noFill/>
              <a:round/>
            </a:ln>
          </p:spPr>
          <p:txBody>
            <a:bodyPr/>
            <a:lstStyle/>
            <a:p>
              <a:endParaRPr lang="en-US"/>
            </a:p>
          </p:txBody>
        </p:sp>
        <p:sp>
          <p:nvSpPr>
            <p:cNvPr id="356658" name="Freeform 306"/>
            <p:cNvSpPr/>
            <p:nvPr/>
          </p:nvSpPr>
          <p:spPr bwMode="auto">
            <a:xfrm>
              <a:off x="4737" y="3255"/>
              <a:ext cx="20" cy="36"/>
            </a:xfrm>
            <a:custGeom>
              <a:avLst/>
              <a:gdLst/>
              <a:ahLst/>
              <a:cxnLst>
                <a:cxn ang="0">
                  <a:pos x="0" y="0"/>
                </a:cxn>
                <a:cxn ang="0">
                  <a:pos x="40" y="0"/>
                </a:cxn>
                <a:cxn ang="0">
                  <a:pos x="40" y="72"/>
                </a:cxn>
                <a:cxn ang="0">
                  <a:pos x="0" y="72"/>
                </a:cxn>
                <a:cxn ang="0">
                  <a:pos x="0" y="0"/>
                </a:cxn>
                <a:cxn ang="0">
                  <a:pos x="0" y="0"/>
                </a:cxn>
              </a:cxnLst>
              <a:rect l="0" t="0" r="r" b="b"/>
              <a:pathLst>
                <a:path w="40" h="72">
                  <a:moveTo>
                    <a:pt x="0" y="0"/>
                  </a:moveTo>
                  <a:lnTo>
                    <a:pt x="40" y="0"/>
                  </a:lnTo>
                  <a:lnTo>
                    <a:pt x="40" y="72"/>
                  </a:lnTo>
                  <a:lnTo>
                    <a:pt x="0" y="72"/>
                  </a:lnTo>
                  <a:lnTo>
                    <a:pt x="0" y="0"/>
                  </a:lnTo>
                  <a:lnTo>
                    <a:pt x="0" y="0"/>
                  </a:lnTo>
                  <a:close/>
                </a:path>
              </a:pathLst>
            </a:custGeom>
            <a:solidFill>
              <a:srgbClr val="E6E6E6"/>
            </a:solidFill>
            <a:ln w="9525">
              <a:noFill/>
              <a:round/>
            </a:ln>
          </p:spPr>
          <p:txBody>
            <a:bodyPr/>
            <a:lstStyle/>
            <a:p>
              <a:endParaRPr lang="en-US"/>
            </a:p>
          </p:txBody>
        </p:sp>
        <p:sp>
          <p:nvSpPr>
            <p:cNvPr id="356659" name="Freeform 307"/>
            <p:cNvSpPr/>
            <p:nvPr/>
          </p:nvSpPr>
          <p:spPr bwMode="auto">
            <a:xfrm>
              <a:off x="4153" y="2930"/>
              <a:ext cx="11" cy="23"/>
            </a:xfrm>
            <a:custGeom>
              <a:avLst/>
              <a:gdLst/>
              <a:ahLst/>
              <a:cxnLst>
                <a:cxn ang="0">
                  <a:pos x="24" y="0"/>
                </a:cxn>
                <a:cxn ang="0">
                  <a:pos x="0" y="0"/>
                </a:cxn>
                <a:cxn ang="0">
                  <a:pos x="0" y="45"/>
                </a:cxn>
                <a:cxn ang="0">
                  <a:pos x="24" y="45"/>
                </a:cxn>
                <a:cxn ang="0">
                  <a:pos x="24" y="0"/>
                </a:cxn>
                <a:cxn ang="0">
                  <a:pos x="24" y="0"/>
                </a:cxn>
              </a:cxnLst>
              <a:rect l="0" t="0" r="r" b="b"/>
              <a:pathLst>
                <a:path w="24" h="45">
                  <a:moveTo>
                    <a:pt x="24" y="0"/>
                  </a:moveTo>
                  <a:lnTo>
                    <a:pt x="0" y="0"/>
                  </a:lnTo>
                  <a:lnTo>
                    <a:pt x="0" y="45"/>
                  </a:lnTo>
                  <a:lnTo>
                    <a:pt x="24" y="45"/>
                  </a:lnTo>
                  <a:lnTo>
                    <a:pt x="24" y="0"/>
                  </a:lnTo>
                  <a:lnTo>
                    <a:pt x="24" y="0"/>
                  </a:lnTo>
                  <a:close/>
                </a:path>
              </a:pathLst>
            </a:custGeom>
            <a:solidFill>
              <a:srgbClr val="CCCCCC"/>
            </a:solidFill>
            <a:ln w="9525">
              <a:noFill/>
              <a:round/>
            </a:ln>
          </p:spPr>
          <p:txBody>
            <a:bodyPr/>
            <a:lstStyle/>
            <a:p>
              <a:endParaRPr lang="en-US"/>
            </a:p>
          </p:txBody>
        </p:sp>
        <p:sp>
          <p:nvSpPr>
            <p:cNvPr id="356660" name="Freeform 308"/>
            <p:cNvSpPr/>
            <p:nvPr/>
          </p:nvSpPr>
          <p:spPr bwMode="auto">
            <a:xfrm>
              <a:off x="4137" y="2930"/>
              <a:ext cx="12" cy="23"/>
            </a:xfrm>
            <a:custGeom>
              <a:avLst/>
              <a:gdLst/>
              <a:ahLst/>
              <a:cxnLst>
                <a:cxn ang="0">
                  <a:pos x="24" y="0"/>
                </a:cxn>
                <a:cxn ang="0">
                  <a:pos x="0" y="0"/>
                </a:cxn>
                <a:cxn ang="0">
                  <a:pos x="0" y="45"/>
                </a:cxn>
                <a:cxn ang="0">
                  <a:pos x="24" y="45"/>
                </a:cxn>
                <a:cxn ang="0">
                  <a:pos x="24" y="0"/>
                </a:cxn>
                <a:cxn ang="0">
                  <a:pos x="24" y="0"/>
                </a:cxn>
              </a:cxnLst>
              <a:rect l="0" t="0" r="r" b="b"/>
              <a:pathLst>
                <a:path w="24" h="45">
                  <a:moveTo>
                    <a:pt x="24" y="0"/>
                  </a:moveTo>
                  <a:lnTo>
                    <a:pt x="0" y="0"/>
                  </a:lnTo>
                  <a:lnTo>
                    <a:pt x="0" y="45"/>
                  </a:lnTo>
                  <a:lnTo>
                    <a:pt x="24" y="45"/>
                  </a:lnTo>
                  <a:lnTo>
                    <a:pt x="24" y="0"/>
                  </a:lnTo>
                  <a:lnTo>
                    <a:pt x="24" y="0"/>
                  </a:lnTo>
                  <a:close/>
                </a:path>
              </a:pathLst>
            </a:custGeom>
            <a:solidFill>
              <a:srgbClr val="CCCCCC"/>
            </a:solidFill>
            <a:ln w="9525">
              <a:noFill/>
              <a:round/>
            </a:ln>
          </p:spPr>
          <p:txBody>
            <a:bodyPr/>
            <a:lstStyle/>
            <a:p>
              <a:endParaRPr lang="en-US"/>
            </a:p>
          </p:txBody>
        </p:sp>
        <p:sp>
          <p:nvSpPr>
            <p:cNvPr id="356661" name="Freeform 309"/>
            <p:cNvSpPr/>
            <p:nvPr/>
          </p:nvSpPr>
          <p:spPr bwMode="auto">
            <a:xfrm>
              <a:off x="4121" y="2930"/>
              <a:ext cx="11" cy="24"/>
            </a:xfrm>
            <a:custGeom>
              <a:avLst/>
              <a:gdLst/>
              <a:ahLst/>
              <a:cxnLst>
                <a:cxn ang="0">
                  <a:pos x="23" y="0"/>
                </a:cxn>
                <a:cxn ang="0">
                  <a:pos x="0" y="0"/>
                </a:cxn>
                <a:cxn ang="0">
                  <a:pos x="0" y="48"/>
                </a:cxn>
                <a:cxn ang="0">
                  <a:pos x="23" y="48"/>
                </a:cxn>
                <a:cxn ang="0">
                  <a:pos x="23" y="0"/>
                </a:cxn>
                <a:cxn ang="0">
                  <a:pos x="23" y="0"/>
                </a:cxn>
              </a:cxnLst>
              <a:rect l="0" t="0" r="r" b="b"/>
              <a:pathLst>
                <a:path w="23" h="48">
                  <a:moveTo>
                    <a:pt x="23" y="0"/>
                  </a:moveTo>
                  <a:lnTo>
                    <a:pt x="0" y="0"/>
                  </a:lnTo>
                  <a:lnTo>
                    <a:pt x="0" y="48"/>
                  </a:lnTo>
                  <a:lnTo>
                    <a:pt x="23" y="48"/>
                  </a:lnTo>
                  <a:lnTo>
                    <a:pt x="23" y="0"/>
                  </a:lnTo>
                  <a:lnTo>
                    <a:pt x="23" y="0"/>
                  </a:lnTo>
                  <a:close/>
                </a:path>
              </a:pathLst>
            </a:custGeom>
            <a:solidFill>
              <a:srgbClr val="CCCCCC"/>
            </a:solidFill>
            <a:ln w="9525">
              <a:noFill/>
              <a:round/>
            </a:ln>
          </p:spPr>
          <p:txBody>
            <a:bodyPr/>
            <a:lstStyle/>
            <a:p>
              <a:endParaRPr lang="en-US"/>
            </a:p>
          </p:txBody>
        </p:sp>
        <p:sp>
          <p:nvSpPr>
            <p:cNvPr id="356662" name="Freeform 310"/>
            <p:cNvSpPr/>
            <p:nvPr/>
          </p:nvSpPr>
          <p:spPr bwMode="auto">
            <a:xfrm>
              <a:off x="4104" y="2932"/>
              <a:ext cx="10" cy="22"/>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63" name="Freeform 311"/>
            <p:cNvSpPr/>
            <p:nvPr/>
          </p:nvSpPr>
          <p:spPr bwMode="auto">
            <a:xfrm>
              <a:off x="4087" y="2932"/>
              <a:ext cx="10" cy="22"/>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64" name="Freeform 312"/>
            <p:cNvSpPr/>
            <p:nvPr/>
          </p:nvSpPr>
          <p:spPr bwMode="auto">
            <a:xfrm>
              <a:off x="4153" y="2962"/>
              <a:ext cx="11" cy="23"/>
            </a:xfrm>
            <a:custGeom>
              <a:avLst/>
              <a:gdLst/>
              <a:ahLst/>
              <a:cxnLst>
                <a:cxn ang="0">
                  <a:pos x="24" y="0"/>
                </a:cxn>
                <a:cxn ang="0">
                  <a:pos x="0" y="0"/>
                </a:cxn>
                <a:cxn ang="0">
                  <a:pos x="0" y="45"/>
                </a:cxn>
                <a:cxn ang="0">
                  <a:pos x="24" y="45"/>
                </a:cxn>
                <a:cxn ang="0">
                  <a:pos x="24" y="0"/>
                </a:cxn>
                <a:cxn ang="0">
                  <a:pos x="24" y="0"/>
                </a:cxn>
              </a:cxnLst>
              <a:rect l="0" t="0" r="r" b="b"/>
              <a:pathLst>
                <a:path w="24" h="45">
                  <a:moveTo>
                    <a:pt x="24" y="0"/>
                  </a:moveTo>
                  <a:lnTo>
                    <a:pt x="0" y="0"/>
                  </a:lnTo>
                  <a:lnTo>
                    <a:pt x="0" y="45"/>
                  </a:lnTo>
                  <a:lnTo>
                    <a:pt x="24" y="45"/>
                  </a:lnTo>
                  <a:lnTo>
                    <a:pt x="24" y="0"/>
                  </a:lnTo>
                  <a:lnTo>
                    <a:pt x="24" y="0"/>
                  </a:lnTo>
                  <a:close/>
                </a:path>
              </a:pathLst>
            </a:custGeom>
            <a:solidFill>
              <a:srgbClr val="CCCCCC"/>
            </a:solidFill>
            <a:ln w="9525">
              <a:noFill/>
              <a:round/>
            </a:ln>
          </p:spPr>
          <p:txBody>
            <a:bodyPr/>
            <a:lstStyle/>
            <a:p>
              <a:endParaRPr lang="en-US"/>
            </a:p>
          </p:txBody>
        </p:sp>
        <p:sp>
          <p:nvSpPr>
            <p:cNvPr id="356665" name="Freeform 313"/>
            <p:cNvSpPr/>
            <p:nvPr/>
          </p:nvSpPr>
          <p:spPr bwMode="auto">
            <a:xfrm>
              <a:off x="4137" y="2962"/>
              <a:ext cx="12" cy="23"/>
            </a:xfrm>
            <a:custGeom>
              <a:avLst/>
              <a:gdLst/>
              <a:ahLst/>
              <a:cxnLst>
                <a:cxn ang="0">
                  <a:pos x="24" y="0"/>
                </a:cxn>
                <a:cxn ang="0">
                  <a:pos x="0" y="0"/>
                </a:cxn>
                <a:cxn ang="0">
                  <a:pos x="0" y="45"/>
                </a:cxn>
                <a:cxn ang="0">
                  <a:pos x="24" y="45"/>
                </a:cxn>
                <a:cxn ang="0">
                  <a:pos x="24" y="0"/>
                </a:cxn>
                <a:cxn ang="0">
                  <a:pos x="24" y="0"/>
                </a:cxn>
              </a:cxnLst>
              <a:rect l="0" t="0" r="r" b="b"/>
              <a:pathLst>
                <a:path w="24" h="45">
                  <a:moveTo>
                    <a:pt x="24" y="0"/>
                  </a:moveTo>
                  <a:lnTo>
                    <a:pt x="0" y="0"/>
                  </a:lnTo>
                  <a:lnTo>
                    <a:pt x="0" y="45"/>
                  </a:lnTo>
                  <a:lnTo>
                    <a:pt x="24" y="45"/>
                  </a:lnTo>
                  <a:lnTo>
                    <a:pt x="24" y="0"/>
                  </a:lnTo>
                  <a:lnTo>
                    <a:pt x="24" y="0"/>
                  </a:lnTo>
                  <a:close/>
                </a:path>
              </a:pathLst>
            </a:custGeom>
            <a:solidFill>
              <a:srgbClr val="CCCCCC"/>
            </a:solidFill>
            <a:ln w="9525">
              <a:noFill/>
              <a:round/>
            </a:ln>
          </p:spPr>
          <p:txBody>
            <a:bodyPr/>
            <a:lstStyle/>
            <a:p>
              <a:endParaRPr lang="en-US"/>
            </a:p>
          </p:txBody>
        </p:sp>
        <p:sp>
          <p:nvSpPr>
            <p:cNvPr id="356666" name="Freeform 314"/>
            <p:cNvSpPr/>
            <p:nvPr/>
          </p:nvSpPr>
          <p:spPr bwMode="auto">
            <a:xfrm>
              <a:off x="4120" y="2962"/>
              <a:ext cx="12" cy="24"/>
            </a:xfrm>
            <a:custGeom>
              <a:avLst/>
              <a:gdLst/>
              <a:ahLst/>
              <a:cxnLst>
                <a:cxn ang="0">
                  <a:pos x="25" y="0"/>
                </a:cxn>
                <a:cxn ang="0">
                  <a:pos x="0" y="0"/>
                </a:cxn>
                <a:cxn ang="0">
                  <a:pos x="0" y="48"/>
                </a:cxn>
                <a:cxn ang="0">
                  <a:pos x="25" y="48"/>
                </a:cxn>
                <a:cxn ang="0">
                  <a:pos x="25" y="0"/>
                </a:cxn>
                <a:cxn ang="0">
                  <a:pos x="25" y="0"/>
                </a:cxn>
              </a:cxnLst>
              <a:rect l="0" t="0" r="r" b="b"/>
              <a:pathLst>
                <a:path w="25" h="48">
                  <a:moveTo>
                    <a:pt x="25" y="0"/>
                  </a:moveTo>
                  <a:lnTo>
                    <a:pt x="0" y="0"/>
                  </a:lnTo>
                  <a:lnTo>
                    <a:pt x="0" y="48"/>
                  </a:lnTo>
                  <a:lnTo>
                    <a:pt x="25" y="48"/>
                  </a:lnTo>
                  <a:lnTo>
                    <a:pt x="25" y="0"/>
                  </a:lnTo>
                  <a:lnTo>
                    <a:pt x="25" y="0"/>
                  </a:lnTo>
                  <a:close/>
                </a:path>
              </a:pathLst>
            </a:custGeom>
            <a:solidFill>
              <a:srgbClr val="CCCCCC"/>
            </a:solidFill>
            <a:ln w="9525">
              <a:noFill/>
              <a:round/>
            </a:ln>
          </p:spPr>
          <p:txBody>
            <a:bodyPr/>
            <a:lstStyle/>
            <a:p>
              <a:endParaRPr lang="en-US"/>
            </a:p>
          </p:txBody>
        </p:sp>
        <p:sp>
          <p:nvSpPr>
            <p:cNvPr id="356667" name="Freeform 315"/>
            <p:cNvSpPr/>
            <p:nvPr/>
          </p:nvSpPr>
          <p:spPr bwMode="auto">
            <a:xfrm>
              <a:off x="4104" y="2963"/>
              <a:ext cx="10" cy="23"/>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68" name="Freeform 316"/>
            <p:cNvSpPr/>
            <p:nvPr/>
          </p:nvSpPr>
          <p:spPr bwMode="auto">
            <a:xfrm>
              <a:off x="4087" y="2963"/>
              <a:ext cx="10" cy="23"/>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69" name="Freeform 317"/>
            <p:cNvSpPr/>
            <p:nvPr/>
          </p:nvSpPr>
          <p:spPr bwMode="auto">
            <a:xfrm>
              <a:off x="4154" y="2994"/>
              <a:ext cx="10" cy="23"/>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70" name="Freeform 318"/>
            <p:cNvSpPr/>
            <p:nvPr/>
          </p:nvSpPr>
          <p:spPr bwMode="auto">
            <a:xfrm>
              <a:off x="4138" y="2994"/>
              <a:ext cx="12" cy="24"/>
            </a:xfrm>
            <a:custGeom>
              <a:avLst/>
              <a:gdLst/>
              <a:ahLst/>
              <a:cxnLst>
                <a:cxn ang="0">
                  <a:pos x="25" y="0"/>
                </a:cxn>
                <a:cxn ang="0">
                  <a:pos x="0" y="0"/>
                </a:cxn>
                <a:cxn ang="0">
                  <a:pos x="0" y="48"/>
                </a:cxn>
                <a:cxn ang="0">
                  <a:pos x="25" y="48"/>
                </a:cxn>
                <a:cxn ang="0">
                  <a:pos x="25" y="0"/>
                </a:cxn>
                <a:cxn ang="0">
                  <a:pos x="25" y="0"/>
                </a:cxn>
              </a:cxnLst>
              <a:rect l="0" t="0" r="r" b="b"/>
              <a:pathLst>
                <a:path w="25" h="48">
                  <a:moveTo>
                    <a:pt x="25" y="0"/>
                  </a:moveTo>
                  <a:lnTo>
                    <a:pt x="0" y="0"/>
                  </a:lnTo>
                  <a:lnTo>
                    <a:pt x="0" y="48"/>
                  </a:lnTo>
                  <a:lnTo>
                    <a:pt x="25" y="48"/>
                  </a:lnTo>
                  <a:lnTo>
                    <a:pt x="25" y="0"/>
                  </a:lnTo>
                  <a:lnTo>
                    <a:pt x="25" y="0"/>
                  </a:lnTo>
                  <a:close/>
                </a:path>
              </a:pathLst>
            </a:custGeom>
            <a:solidFill>
              <a:srgbClr val="CCCCCC"/>
            </a:solidFill>
            <a:ln w="9525">
              <a:noFill/>
              <a:round/>
            </a:ln>
          </p:spPr>
          <p:txBody>
            <a:bodyPr/>
            <a:lstStyle/>
            <a:p>
              <a:endParaRPr lang="en-US"/>
            </a:p>
          </p:txBody>
        </p:sp>
        <p:sp>
          <p:nvSpPr>
            <p:cNvPr id="356671" name="Freeform 319"/>
            <p:cNvSpPr/>
            <p:nvPr/>
          </p:nvSpPr>
          <p:spPr bwMode="auto">
            <a:xfrm>
              <a:off x="4121" y="2995"/>
              <a:ext cx="12" cy="23"/>
            </a:xfrm>
            <a:custGeom>
              <a:avLst/>
              <a:gdLst/>
              <a:ahLst/>
              <a:cxnLst>
                <a:cxn ang="0">
                  <a:pos x="25" y="0"/>
                </a:cxn>
                <a:cxn ang="0">
                  <a:pos x="0" y="0"/>
                </a:cxn>
                <a:cxn ang="0">
                  <a:pos x="0" y="46"/>
                </a:cxn>
                <a:cxn ang="0">
                  <a:pos x="25" y="46"/>
                </a:cxn>
                <a:cxn ang="0">
                  <a:pos x="25" y="0"/>
                </a:cxn>
                <a:cxn ang="0">
                  <a:pos x="25" y="0"/>
                </a:cxn>
              </a:cxnLst>
              <a:rect l="0" t="0" r="r" b="b"/>
              <a:pathLst>
                <a:path w="25" h="46">
                  <a:moveTo>
                    <a:pt x="25" y="0"/>
                  </a:moveTo>
                  <a:lnTo>
                    <a:pt x="0" y="0"/>
                  </a:lnTo>
                  <a:lnTo>
                    <a:pt x="0" y="46"/>
                  </a:lnTo>
                  <a:lnTo>
                    <a:pt x="25" y="46"/>
                  </a:lnTo>
                  <a:lnTo>
                    <a:pt x="25" y="0"/>
                  </a:lnTo>
                  <a:lnTo>
                    <a:pt x="25" y="0"/>
                  </a:lnTo>
                  <a:close/>
                </a:path>
              </a:pathLst>
            </a:custGeom>
            <a:solidFill>
              <a:srgbClr val="CCCCCC"/>
            </a:solidFill>
            <a:ln w="9525">
              <a:noFill/>
              <a:round/>
            </a:ln>
          </p:spPr>
          <p:txBody>
            <a:bodyPr/>
            <a:lstStyle/>
            <a:p>
              <a:endParaRPr lang="en-US"/>
            </a:p>
          </p:txBody>
        </p:sp>
        <p:sp>
          <p:nvSpPr>
            <p:cNvPr id="356672" name="Freeform 320"/>
            <p:cNvSpPr/>
            <p:nvPr/>
          </p:nvSpPr>
          <p:spPr bwMode="auto">
            <a:xfrm>
              <a:off x="4104" y="2995"/>
              <a:ext cx="11" cy="23"/>
            </a:xfrm>
            <a:custGeom>
              <a:avLst/>
              <a:gdLst/>
              <a:ahLst/>
              <a:cxnLst>
                <a:cxn ang="0">
                  <a:pos x="24" y="0"/>
                </a:cxn>
                <a:cxn ang="0">
                  <a:pos x="0" y="0"/>
                </a:cxn>
                <a:cxn ang="0">
                  <a:pos x="0" y="46"/>
                </a:cxn>
                <a:cxn ang="0">
                  <a:pos x="24" y="46"/>
                </a:cxn>
                <a:cxn ang="0">
                  <a:pos x="24" y="0"/>
                </a:cxn>
                <a:cxn ang="0">
                  <a:pos x="24" y="0"/>
                </a:cxn>
              </a:cxnLst>
              <a:rect l="0" t="0" r="r" b="b"/>
              <a:pathLst>
                <a:path w="24" h="46">
                  <a:moveTo>
                    <a:pt x="24" y="0"/>
                  </a:moveTo>
                  <a:lnTo>
                    <a:pt x="0" y="0"/>
                  </a:lnTo>
                  <a:lnTo>
                    <a:pt x="0" y="46"/>
                  </a:lnTo>
                  <a:lnTo>
                    <a:pt x="24" y="46"/>
                  </a:lnTo>
                  <a:lnTo>
                    <a:pt x="24" y="0"/>
                  </a:lnTo>
                  <a:lnTo>
                    <a:pt x="24" y="0"/>
                  </a:lnTo>
                  <a:close/>
                </a:path>
              </a:pathLst>
            </a:custGeom>
            <a:solidFill>
              <a:srgbClr val="CCCCCC"/>
            </a:solidFill>
            <a:ln w="9525">
              <a:noFill/>
              <a:round/>
            </a:ln>
          </p:spPr>
          <p:txBody>
            <a:bodyPr/>
            <a:lstStyle/>
            <a:p>
              <a:endParaRPr lang="en-US"/>
            </a:p>
          </p:txBody>
        </p:sp>
        <p:sp>
          <p:nvSpPr>
            <p:cNvPr id="356673" name="Freeform 321"/>
            <p:cNvSpPr/>
            <p:nvPr/>
          </p:nvSpPr>
          <p:spPr bwMode="auto">
            <a:xfrm>
              <a:off x="4087" y="2995"/>
              <a:ext cx="11" cy="23"/>
            </a:xfrm>
            <a:custGeom>
              <a:avLst/>
              <a:gdLst/>
              <a:ahLst/>
              <a:cxnLst>
                <a:cxn ang="0">
                  <a:pos x="24" y="0"/>
                </a:cxn>
                <a:cxn ang="0">
                  <a:pos x="0" y="0"/>
                </a:cxn>
                <a:cxn ang="0">
                  <a:pos x="0" y="46"/>
                </a:cxn>
                <a:cxn ang="0">
                  <a:pos x="24" y="46"/>
                </a:cxn>
                <a:cxn ang="0">
                  <a:pos x="24" y="0"/>
                </a:cxn>
                <a:cxn ang="0">
                  <a:pos x="24" y="0"/>
                </a:cxn>
              </a:cxnLst>
              <a:rect l="0" t="0" r="r" b="b"/>
              <a:pathLst>
                <a:path w="24" h="46">
                  <a:moveTo>
                    <a:pt x="24" y="0"/>
                  </a:moveTo>
                  <a:lnTo>
                    <a:pt x="0" y="0"/>
                  </a:lnTo>
                  <a:lnTo>
                    <a:pt x="0" y="46"/>
                  </a:lnTo>
                  <a:lnTo>
                    <a:pt x="24" y="46"/>
                  </a:lnTo>
                  <a:lnTo>
                    <a:pt x="24" y="0"/>
                  </a:lnTo>
                  <a:lnTo>
                    <a:pt x="24" y="0"/>
                  </a:lnTo>
                  <a:close/>
                </a:path>
              </a:pathLst>
            </a:custGeom>
            <a:solidFill>
              <a:srgbClr val="CCCCCC"/>
            </a:solidFill>
            <a:ln w="9525">
              <a:noFill/>
              <a:round/>
            </a:ln>
          </p:spPr>
          <p:txBody>
            <a:bodyPr/>
            <a:lstStyle/>
            <a:p>
              <a:endParaRPr lang="en-US"/>
            </a:p>
          </p:txBody>
        </p:sp>
        <p:sp>
          <p:nvSpPr>
            <p:cNvPr id="356674" name="Freeform 322"/>
            <p:cNvSpPr/>
            <p:nvPr/>
          </p:nvSpPr>
          <p:spPr bwMode="auto">
            <a:xfrm>
              <a:off x="4154" y="3027"/>
              <a:ext cx="12" cy="24"/>
            </a:xfrm>
            <a:custGeom>
              <a:avLst/>
              <a:gdLst/>
              <a:ahLst/>
              <a:cxnLst>
                <a:cxn ang="0">
                  <a:pos x="24" y="0"/>
                </a:cxn>
                <a:cxn ang="0">
                  <a:pos x="0" y="0"/>
                </a:cxn>
                <a:cxn ang="0">
                  <a:pos x="0" y="48"/>
                </a:cxn>
                <a:cxn ang="0">
                  <a:pos x="24" y="48"/>
                </a:cxn>
                <a:cxn ang="0">
                  <a:pos x="24" y="0"/>
                </a:cxn>
                <a:cxn ang="0">
                  <a:pos x="24" y="0"/>
                </a:cxn>
              </a:cxnLst>
              <a:rect l="0" t="0" r="r" b="b"/>
              <a:pathLst>
                <a:path w="24" h="48">
                  <a:moveTo>
                    <a:pt x="24" y="0"/>
                  </a:moveTo>
                  <a:lnTo>
                    <a:pt x="0" y="0"/>
                  </a:lnTo>
                  <a:lnTo>
                    <a:pt x="0" y="48"/>
                  </a:lnTo>
                  <a:lnTo>
                    <a:pt x="24" y="48"/>
                  </a:lnTo>
                  <a:lnTo>
                    <a:pt x="24" y="0"/>
                  </a:lnTo>
                  <a:lnTo>
                    <a:pt x="24" y="0"/>
                  </a:lnTo>
                  <a:close/>
                </a:path>
              </a:pathLst>
            </a:custGeom>
            <a:solidFill>
              <a:srgbClr val="CCCCCC"/>
            </a:solidFill>
            <a:ln w="9525">
              <a:noFill/>
              <a:round/>
            </a:ln>
          </p:spPr>
          <p:txBody>
            <a:bodyPr/>
            <a:lstStyle/>
            <a:p>
              <a:endParaRPr lang="en-US"/>
            </a:p>
          </p:txBody>
        </p:sp>
        <p:sp>
          <p:nvSpPr>
            <p:cNvPr id="356675" name="Freeform 323"/>
            <p:cNvSpPr/>
            <p:nvPr/>
          </p:nvSpPr>
          <p:spPr bwMode="auto">
            <a:xfrm>
              <a:off x="4138" y="3028"/>
              <a:ext cx="12" cy="23"/>
            </a:xfrm>
            <a:custGeom>
              <a:avLst/>
              <a:gdLst/>
              <a:ahLst/>
              <a:cxnLst>
                <a:cxn ang="0">
                  <a:pos x="25" y="0"/>
                </a:cxn>
                <a:cxn ang="0">
                  <a:pos x="0" y="0"/>
                </a:cxn>
                <a:cxn ang="0">
                  <a:pos x="0" y="45"/>
                </a:cxn>
                <a:cxn ang="0">
                  <a:pos x="25" y="45"/>
                </a:cxn>
                <a:cxn ang="0">
                  <a:pos x="25" y="0"/>
                </a:cxn>
                <a:cxn ang="0">
                  <a:pos x="25" y="0"/>
                </a:cxn>
              </a:cxnLst>
              <a:rect l="0" t="0" r="r" b="b"/>
              <a:pathLst>
                <a:path w="25" h="45">
                  <a:moveTo>
                    <a:pt x="25" y="0"/>
                  </a:moveTo>
                  <a:lnTo>
                    <a:pt x="0" y="0"/>
                  </a:lnTo>
                  <a:lnTo>
                    <a:pt x="0" y="45"/>
                  </a:lnTo>
                  <a:lnTo>
                    <a:pt x="25" y="45"/>
                  </a:lnTo>
                  <a:lnTo>
                    <a:pt x="25" y="0"/>
                  </a:lnTo>
                  <a:lnTo>
                    <a:pt x="25" y="0"/>
                  </a:lnTo>
                  <a:close/>
                </a:path>
              </a:pathLst>
            </a:custGeom>
            <a:solidFill>
              <a:srgbClr val="CCCCCC"/>
            </a:solidFill>
            <a:ln w="9525">
              <a:noFill/>
              <a:round/>
            </a:ln>
          </p:spPr>
          <p:txBody>
            <a:bodyPr/>
            <a:lstStyle/>
            <a:p>
              <a:endParaRPr lang="en-US"/>
            </a:p>
          </p:txBody>
        </p:sp>
        <p:sp>
          <p:nvSpPr>
            <p:cNvPr id="356676" name="Freeform 324"/>
            <p:cNvSpPr/>
            <p:nvPr/>
          </p:nvSpPr>
          <p:spPr bwMode="auto">
            <a:xfrm>
              <a:off x="4123" y="3028"/>
              <a:ext cx="10" cy="23"/>
            </a:xfrm>
            <a:custGeom>
              <a:avLst/>
              <a:gdLst/>
              <a:ahLst/>
              <a:cxnLst>
                <a:cxn ang="0">
                  <a:pos x="21" y="0"/>
                </a:cxn>
                <a:cxn ang="0">
                  <a:pos x="0" y="0"/>
                </a:cxn>
                <a:cxn ang="0">
                  <a:pos x="0" y="45"/>
                </a:cxn>
                <a:cxn ang="0">
                  <a:pos x="21" y="45"/>
                </a:cxn>
                <a:cxn ang="0">
                  <a:pos x="21" y="0"/>
                </a:cxn>
                <a:cxn ang="0">
                  <a:pos x="21" y="0"/>
                </a:cxn>
              </a:cxnLst>
              <a:rect l="0" t="0" r="r" b="b"/>
              <a:pathLst>
                <a:path w="21" h="45">
                  <a:moveTo>
                    <a:pt x="21" y="0"/>
                  </a:moveTo>
                  <a:lnTo>
                    <a:pt x="0" y="0"/>
                  </a:lnTo>
                  <a:lnTo>
                    <a:pt x="0" y="45"/>
                  </a:lnTo>
                  <a:lnTo>
                    <a:pt x="21" y="45"/>
                  </a:lnTo>
                  <a:lnTo>
                    <a:pt x="21" y="0"/>
                  </a:lnTo>
                  <a:lnTo>
                    <a:pt x="21" y="0"/>
                  </a:lnTo>
                  <a:close/>
                </a:path>
              </a:pathLst>
            </a:custGeom>
            <a:solidFill>
              <a:srgbClr val="CCCCCC"/>
            </a:solidFill>
            <a:ln w="9525">
              <a:noFill/>
              <a:round/>
            </a:ln>
          </p:spPr>
          <p:txBody>
            <a:bodyPr/>
            <a:lstStyle/>
            <a:p>
              <a:endParaRPr lang="en-US"/>
            </a:p>
          </p:txBody>
        </p:sp>
        <p:sp>
          <p:nvSpPr>
            <p:cNvPr id="356677" name="Freeform 325"/>
            <p:cNvSpPr/>
            <p:nvPr/>
          </p:nvSpPr>
          <p:spPr bwMode="auto">
            <a:xfrm>
              <a:off x="4105" y="3028"/>
              <a:ext cx="10" cy="23"/>
            </a:xfrm>
            <a:custGeom>
              <a:avLst/>
              <a:gdLst/>
              <a:ahLst/>
              <a:cxnLst>
                <a:cxn ang="0">
                  <a:pos x="21" y="0"/>
                </a:cxn>
                <a:cxn ang="0">
                  <a:pos x="0" y="0"/>
                </a:cxn>
                <a:cxn ang="0">
                  <a:pos x="0" y="45"/>
                </a:cxn>
                <a:cxn ang="0">
                  <a:pos x="21" y="45"/>
                </a:cxn>
                <a:cxn ang="0">
                  <a:pos x="21" y="0"/>
                </a:cxn>
                <a:cxn ang="0">
                  <a:pos x="21" y="0"/>
                </a:cxn>
              </a:cxnLst>
              <a:rect l="0" t="0" r="r" b="b"/>
              <a:pathLst>
                <a:path w="21" h="45">
                  <a:moveTo>
                    <a:pt x="21" y="0"/>
                  </a:moveTo>
                  <a:lnTo>
                    <a:pt x="0" y="0"/>
                  </a:lnTo>
                  <a:lnTo>
                    <a:pt x="0" y="45"/>
                  </a:lnTo>
                  <a:lnTo>
                    <a:pt x="21" y="45"/>
                  </a:lnTo>
                  <a:lnTo>
                    <a:pt x="21" y="0"/>
                  </a:lnTo>
                  <a:lnTo>
                    <a:pt x="21" y="0"/>
                  </a:lnTo>
                  <a:close/>
                </a:path>
              </a:pathLst>
            </a:custGeom>
            <a:solidFill>
              <a:srgbClr val="CCCCCC"/>
            </a:solidFill>
            <a:ln w="9525">
              <a:noFill/>
              <a:round/>
            </a:ln>
          </p:spPr>
          <p:txBody>
            <a:bodyPr/>
            <a:lstStyle/>
            <a:p>
              <a:endParaRPr lang="en-US"/>
            </a:p>
          </p:txBody>
        </p:sp>
        <p:sp>
          <p:nvSpPr>
            <p:cNvPr id="356678" name="Freeform 326"/>
            <p:cNvSpPr/>
            <p:nvPr/>
          </p:nvSpPr>
          <p:spPr bwMode="auto">
            <a:xfrm>
              <a:off x="4088" y="3028"/>
              <a:ext cx="10" cy="23"/>
            </a:xfrm>
            <a:custGeom>
              <a:avLst/>
              <a:gdLst/>
              <a:ahLst/>
              <a:cxnLst>
                <a:cxn ang="0">
                  <a:pos x="21" y="0"/>
                </a:cxn>
                <a:cxn ang="0">
                  <a:pos x="0" y="0"/>
                </a:cxn>
                <a:cxn ang="0">
                  <a:pos x="0" y="45"/>
                </a:cxn>
                <a:cxn ang="0">
                  <a:pos x="21" y="45"/>
                </a:cxn>
                <a:cxn ang="0">
                  <a:pos x="21" y="0"/>
                </a:cxn>
                <a:cxn ang="0">
                  <a:pos x="21" y="0"/>
                </a:cxn>
              </a:cxnLst>
              <a:rect l="0" t="0" r="r" b="b"/>
              <a:pathLst>
                <a:path w="21" h="45">
                  <a:moveTo>
                    <a:pt x="21" y="0"/>
                  </a:moveTo>
                  <a:lnTo>
                    <a:pt x="0" y="0"/>
                  </a:lnTo>
                  <a:lnTo>
                    <a:pt x="0" y="45"/>
                  </a:lnTo>
                  <a:lnTo>
                    <a:pt x="21" y="45"/>
                  </a:lnTo>
                  <a:lnTo>
                    <a:pt x="21" y="0"/>
                  </a:lnTo>
                  <a:lnTo>
                    <a:pt x="21" y="0"/>
                  </a:lnTo>
                  <a:close/>
                </a:path>
              </a:pathLst>
            </a:custGeom>
            <a:solidFill>
              <a:srgbClr val="CCCCCC"/>
            </a:solidFill>
            <a:ln w="9525">
              <a:noFill/>
              <a:round/>
            </a:ln>
          </p:spPr>
          <p:txBody>
            <a:bodyPr/>
            <a:lstStyle/>
            <a:p>
              <a:endParaRPr lang="en-US"/>
            </a:p>
          </p:txBody>
        </p:sp>
        <p:sp>
          <p:nvSpPr>
            <p:cNvPr id="356679" name="Freeform 327"/>
            <p:cNvSpPr/>
            <p:nvPr/>
          </p:nvSpPr>
          <p:spPr bwMode="auto">
            <a:xfrm>
              <a:off x="4155" y="3060"/>
              <a:ext cx="12" cy="23"/>
            </a:xfrm>
            <a:custGeom>
              <a:avLst/>
              <a:gdLst/>
              <a:ahLst/>
              <a:cxnLst>
                <a:cxn ang="0">
                  <a:pos x="25" y="0"/>
                </a:cxn>
                <a:cxn ang="0">
                  <a:pos x="0" y="0"/>
                </a:cxn>
                <a:cxn ang="0">
                  <a:pos x="0" y="46"/>
                </a:cxn>
                <a:cxn ang="0">
                  <a:pos x="25" y="46"/>
                </a:cxn>
                <a:cxn ang="0">
                  <a:pos x="25" y="0"/>
                </a:cxn>
                <a:cxn ang="0">
                  <a:pos x="25" y="0"/>
                </a:cxn>
              </a:cxnLst>
              <a:rect l="0" t="0" r="r" b="b"/>
              <a:pathLst>
                <a:path w="25" h="46">
                  <a:moveTo>
                    <a:pt x="25" y="0"/>
                  </a:moveTo>
                  <a:lnTo>
                    <a:pt x="0" y="0"/>
                  </a:lnTo>
                  <a:lnTo>
                    <a:pt x="0" y="46"/>
                  </a:lnTo>
                  <a:lnTo>
                    <a:pt x="25" y="46"/>
                  </a:lnTo>
                  <a:lnTo>
                    <a:pt x="25" y="0"/>
                  </a:lnTo>
                  <a:lnTo>
                    <a:pt x="25" y="0"/>
                  </a:lnTo>
                  <a:close/>
                </a:path>
              </a:pathLst>
            </a:custGeom>
            <a:solidFill>
              <a:srgbClr val="CCCCCC"/>
            </a:solidFill>
            <a:ln w="9525">
              <a:noFill/>
              <a:round/>
            </a:ln>
          </p:spPr>
          <p:txBody>
            <a:bodyPr/>
            <a:lstStyle/>
            <a:p>
              <a:endParaRPr lang="en-US"/>
            </a:p>
          </p:txBody>
        </p:sp>
        <p:sp>
          <p:nvSpPr>
            <p:cNvPr id="356680" name="Freeform 328"/>
            <p:cNvSpPr/>
            <p:nvPr/>
          </p:nvSpPr>
          <p:spPr bwMode="auto">
            <a:xfrm>
              <a:off x="4139" y="3060"/>
              <a:ext cx="13" cy="23"/>
            </a:xfrm>
            <a:custGeom>
              <a:avLst/>
              <a:gdLst/>
              <a:ahLst/>
              <a:cxnLst>
                <a:cxn ang="0">
                  <a:pos x="24" y="0"/>
                </a:cxn>
                <a:cxn ang="0">
                  <a:pos x="0" y="0"/>
                </a:cxn>
                <a:cxn ang="0">
                  <a:pos x="0" y="46"/>
                </a:cxn>
                <a:cxn ang="0">
                  <a:pos x="24" y="46"/>
                </a:cxn>
                <a:cxn ang="0">
                  <a:pos x="24" y="0"/>
                </a:cxn>
                <a:cxn ang="0">
                  <a:pos x="24" y="0"/>
                </a:cxn>
              </a:cxnLst>
              <a:rect l="0" t="0" r="r" b="b"/>
              <a:pathLst>
                <a:path w="24" h="46">
                  <a:moveTo>
                    <a:pt x="24" y="0"/>
                  </a:moveTo>
                  <a:lnTo>
                    <a:pt x="0" y="0"/>
                  </a:lnTo>
                  <a:lnTo>
                    <a:pt x="0" y="46"/>
                  </a:lnTo>
                  <a:lnTo>
                    <a:pt x="24" y="46"/>
                  </a:lnTo>
                  <a:lnTo>
                    <a:pt x="24" y="0"/>
                  </a:lnTo>
                  <a:lnTo>
                    <a:pt x="24" y="0"/>
                  </a:lnTo>
                  <a:close/>
                </a:path>
              </a:pathLst>
            </a:custGeom>
            <a:solidFill>
              <a:srgbClr val="CCCCCC"/>
            </a:solidFill>
            <a:ln w="9525">
              <a:noFill/>
              <a:round/>
            </a:ln>
          </p:spPr>
          <p:txBody>
            <a:bodyPr/>
            <a:lstStyle/>
            <a:p>
              <a:endParaRPr lang="en-US"/>
            </a:p>
          </p:txBody>
        </p:sp>
        <p:sp>
          <p:nvSpPr>
            <p:cNvPr id="356681" name="Freeform 329"/>
            <p:cNvSpPr/>
            <p:nvPr/>
          </p:nvSpPr>
          <p:spPr bwMode="auto">
            <a:xfrm>
              <a:off x="4123" y="3060"/>
              <a:ext cx="12" cy="23"/>
            </a:xfrm>
            <a:custGeom>
              <a:avLst/>
              <a:gdLst/>
              <a:ahLst/>
              <a:cxnLst>
                <a:cxn ang="0">
                  <a:pos x="23" y="0"/>
                </a:cxn>
                <a:cxn ang="0">
                  <a:pos x="0" y="0"/>
                </a:cxn>
                <a:cxn ang="0">
                  <a:pos x="0" y="46"/>
                </a:cxn>
                <a:cxn ang="0">
                  <a:pos x="23" y="46"/>
                </a:cxn>
                <a:cxn ang="0">
                  <a:pos x="23" y="0"/>
                </a:cxn>
                <a:cxn ang="0">
                  <a:pos x="23" y="0"/>
                </a:cxn>
              </a:cxnLst>
              <a:rect l="0" t="0" r="r" b="b"/>
              <a:pathLst>
                <a:path w="23" h="46">
                  <a:moveTo>
                    <a:pt x="23" y="0"/>
                  </a:moveTo>
                  <a:lnTo>
                    <a:pt x="0" y="0"/>
                  </a:lnTo>
                  <a:lnTo>
                    <a:pt x="0" y="46"/>
                  </a:lnTo>
                  <a:lnTo>
                    <a:pt x="23" y="46"/>
                  </a:lnTo>
                  <a:lnTo>
                    <a:pt x="23" y="0"/>
                  </a:lnTo>
                  <a:lnTo>
                    <a:pt x="23" y="0"/>
                  </a:lnTo>
                  <a:close/>
                </a:path>
              </a:pathLst>
            </a:custGeom>
            <a:solidFill>
              <a:srgbClr val="CCCCCC"/>
            </a:solidFill>
            <a:ln w="9525">
              <a:noFill/>
              <a:round/>
            </a:ln>
          </p:spPr>
          <p:txBody>
            <a:bodyPr/>
            <a:lstStyle/>
            <a:p>
              <a:endParaRPr lang="en-US"/>
            </a:p>
          </p:txBody>
        </p:sp>
        <p:sp>
          <p:nvSpPr>
            <p:cNvPr id="356682" name="Freeform 330"/>
            <p:cNvSpPr/>
            <p:nvPr/>
          </p:nvSpPr>
          <p:spPr bwMode="auto">
            <a:xfrm>
              <a:off x="4106" y="3060"/>
              <a:ext cx="10" cy="23"/>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83" name="Freeform 331"/>
            <p:cNvSpPr/>
            <p:nvPr/>
          </p:nvSpPr>
          <p:spPr bwMode="auto">
            <a:xfrm>
              <a:off x="4088" y="3061"/>
              <a:ext cx="12" cy="23"/>
            </a:xfrm>
            <a:custGeom>
              <a:avLst/>
              <a:gdLst/>
              <a:ahLst/>
              <a:cxnLst>
                <a:cxn ang="0">
                  <a:pos x="24" y="0"/>
                </a:cxn>
                <a:cxn ang="0">
                  <a:pos x="0" y="0"/>
                </a:cxn>
                <a:cxn ang="0">
                  <a:pos x="0" y="46"/>
                </a:cxn>
                <a:cxn ang="0">
                  <a:pos x="24" y="46"/>
                </a:cxn>
                <a:cxn ang="0">
                  <a:pos x="24" y="0"/>
                </a:cxn>
                <a:cxn ang="0">
                  <a:pos x="24" y="0"/>
                </a:cxn>
              </a:cxnLst>
              <a:rect l="0" t="0" r="r" b="b"/>
              <a:pathLst>
                <a:path w="24" h="46">
                  <a:moveTo>
                    <a:pt x="24" y="0"/>
                  </a:moveTo>
                  <a:lnTo>
                    <a:pt x="0" y="0"/>
                  </a:lnTo>
                  <a:lnTo>
                    <a:pt x="0" y="46"/>
                  </a:lnTo>
                  <a:lnTo>
                    <a:pt x="24" y="46"/>
                  </a:lnTo>
                  <a:lnTo>
                    <a:pt x="24" y="0"/>
                  </a:lnTo>
                  <a:lnTo>
                    <a:pt x="24" y="0"/>
                  </a:lnTo>
                  <a:close/>
                </a:path>
              </a:pathLst>
            </a:custGeom>
            <a:solidFill>
              <a:srgbClr val="CCCCCC"/>
            </a:solidFill>
            <a:ln w="9525">
              <a:noFill/>
              <a:round/>
            </a:ln>
          </p:spPr>
          <p:txBody>
            <a:bodyPr/>
            <a:lstStyle/>
            <a:p>
              <a:endParaRPr lang="en-US"/>
            </a:p>
          </p:txBody>
        </p:sp>
        <p:sp>
          <p:nvSpPr>
            <p:cNvPr id="356684" name="Freeform 332"/>
            <p:cNvSpPr/>
            <p:nvPr/>
          </p:nvSpPr>
          <p:spPr bwMode="auto">
            <a:xfrm>
              <a:off x="4156" y="3093"/>
              <a:ext cx="11" cy="23"/>
            </a:xfrm>
            <a:custGeom>
              <a:avLst/>
              <a:gdLst/>
              <a:ahLst/>
              <a:cxnLst>
                <a:cxn ang="0">
                  <a:pos x="23" y="0"/>
                </a:cxn>
                <a:cxn ang="0">
                  <a:pos x="0" y="0"/>
                </a:cxn>
                <a:cxn ang="0">
                  <a:pos x="0" y="46"/>
                </a:cxn>
                <a:cxn ang="0">
                  <a:pos x="23" y="46"/>
                </a:cxn>
                <a:cxn ang="0">
                  <a:pos x="23" y="0"/>
                </a:cxn>
                <a:cxn ang="0">
                  <a:pos x="23" y="0"/>
                </a:cxn>
              </a:cxnLst>
              <a:rect l="0" t="0" r="r" b="b"/>
              <a:pathLst>
                <a:path w="23" h="46">
                  <a:moveTo>
                    <a:pt x="23" y="0"/>
                  </a:moveTo>
                  <a:lnTo>
                    <a:pt x="0" y="0"/>
                  </a:lnTo>
                  <a:lnTo>
                    <a:pt x="0" y="46"/>
                  </a:lnTo>
                  <a:lnTo>
                    <a:pt x="23" y="46"/>
                  </a:lnTo>
                  <a:lnTo>
                    <a:pt x="23" y="0"/>
                  </a:lnTo>
                  <a:lnTo>
                    <a:pt x="23" y="0"/>
                  </a:lnTo>
                  <a:close/>
                </a:path>
              </a:pathLst>
            </a:custGeom>
            <a:solidFill>
              <a:srgbClr val="CCCCCC"/>
            </a:solidFill>
            <a:ln w="9525">
              <a:noFill/>
              <a:round/>
            </a:ln>
          </p:spPr>
          <p:txBody>
            <a:bodyPr/>
            <a:lstStyle/>
            <a:p>
              <a:endParaRPr lang="en-US"/>
            </a:p>
          </p:txBody>
        </p:sp>
        <p:sp>
          <p:nvSpPr>
            <p:cNvPr id="356685" name="Freeform 333"/>
            <p:cNvSpPr/>
            <p:nvPr/>
          </p:nvSpPr>
          <p:spPr bwMode="auto">
            <a:xfrm>
              <a:off x="4140" y="3093"/>
              <a:ext cx="12" cy="23"/>
            </a:xfrm>
            <a:custGeom>
              <a:avLst/>
              <a:gdLst/>
              <a:ahLst/>
              <a:cxnLst>
                <a:cxn ang="0">
                  <a:pos x="22" y="0"/>
                </a:cxn>
                <a:cxn ang="0">
                  <a:pos x="0" y="0"/>
                </a:cxn>
                <a:cxn ang="0">
                  <a:pos x="0" y="46"/>
                </a:cxn>
                <a:cxn ang="0">
                  <a:pos x="22" y="46"/>
                </a:cxn>
                <a:cxn ang="0">
                  <a:pos x="22" y="0"/>
                </a:cxn>
                <a:cxn ang="0">
                  <a:pos x="22" y="0"/>
                </a:cxn>
              </a:cxnLst>
              <a:rect l="0" t="0" r="r" b="b"/>
              <a:pathLst>
                <a:path w="22" h="46">
                  <a:moveTo>
                    <a:pt x="22" y="0"/>
                  </a:moveTo>
                  <a:lnTo>
                    <a:pt x="0" y="0"/>
                  </a:lnTo>
                  <a:lnTo>
                    <a:pt x="0" y="46"/>
                  </a:lnTo>
                  <a:lnTo>
                    <a:pt x="22" y="46"/>
                  </a:lnTo>
                  <a:lnTo>
                    <a:pt x="22" y="0"/>
                  </a:lnTo>
                  <a:lnTo>
                    <a:pt x="22" y="0"/>
                  </a:lnTo>
                  <a:close/>
                </a:path>
              </a:pathLst>
            </a:custGeom>
            <a:solidFill>
              <a:srgbClr val="CCCCCC"/>
            </a:solidFill>
            <a:ln w="9525">
              <a:noFill/>
              <a:round/>
            </a:ln>
          </p:spPr>
          <p:txBody>
            <a:bodyPr/>
            <a:lstStyle/>
            <a:p>
              <a:endParaRPr lang="en-US"/>
            </a:p>
          </p:txBody>
        </p:sp>
        <p:sp>
          <p:nvSpPr>
            <p:cNvPr id="356686" name="Freeform 334"/>
            <p:cNvSpPr/>
            <p:nvPr/>
          </p:nvSpPr>
          <p:spPr bwMode="auto">
            <a:xfrm>
              <a:off x="4124" y="3093"/>
              <a:ext cx="11" cy="23"/>
            </a:xfrm>
            <a:custGeom>
              <a:avLst/>
              <a:gdLst/>
              <a:ahLst/>
              <a:cxnLst>
                <a:cxn ang="0">
                  <a:pos x="21" y="0"/>
                </a:cxn>
                <a:cxn ang="0">
                  <a:pos x="0" y="0"/>
                </a:cxn>
                <a:cxn ang="0">
                  <a:pos x="0" y="46"/>
                </a:cxn>
                <a:cxn ang="0">
                  <a:pos x="21" y="46"/>
                </a:cxn>
                <a:cxn ang="0">
                  <a:pos x="21" y="0"/>
                </a:cxn>
                <a:cxn ang="0">
                  <a:pos x="21" y="0"/>
                </a:cxn>
              </a:cxnLst>
              <a:rect l="0" t="0" r="r" b="b"/>
              <a:pathLst>
                <a:path w="21" h="46">
                  <a:moveTo>
                    <a:pt x="21" y="0"/>
                  </a:moveTo>
                  <a:lnTo>
                    <a:pt x="0" y="0"/>
                  </a:lnTo>
                  <a:lnTo>
                    <a:pt x="0" y="46"/>
                  </a:lnTo>
                  <a:lnTo>
                    <a:pt x="21" y="46"/>
                  </a:lnTo>
                  <a:lnTo>
                    <a:pt x="21" y="0"/>
                  </a:lnTo>
                  <a:lnTo>
                    <a:pt x="21" y="0"/>
                  </a:lnTo>
                  <a:close/>
                </a:path>
              </a:pathLst>
            </a:custGeom>
            <a:solidFill>
              <a:srgbClr val="CCCCCC"/>
            </a:solidFill>
            <a:ln w="9525">
              <a:noFill/>
              <a:round/>
            </a:ln>
          </p:spPr>
          <p:txBody>
            <a:bodyPr/>
            <a:lstStyle/>
            <a:p>
              <a:endParaRPr lang="en-US"/>
            </a:p>
          </p:txBody>
        </p:sp>
        <p:sp>
          <p:nvSpPr>
            <p:cNvPr id="356687" name="Freeform 335"/>
            <p:cNvSpPr/>
            <p:nvPr/>
          </p:nvSpPr>
          <p:spPr bwMode="auto">
            <a:xfrm>
              <a:off x="4106" y="3093"/>
              <a:ext cx="12" cy="24"/>
            </a:xfrm>
            <a:custGeom>
              <a:avLst/>
              <a:gdLst/>
              <a:ahLst/>
              <a:cxnLst>
                <a:cxn ang="0">
                  <a:pos x="23" y="0"/>
                </a:cxn>
                <a:cxn ang="0">
                  <a:pos x="0" y="0"/>
                </a:cxn>
                <a:cxn ang="0">
                  <a:pos x="0" y="48"/>
                </a:cxn>
                <a:cxn ang="0">
                  <a:pos x="23" y="48"/>
                </a:cxn>
                <a:cxn ang="0">
                  <a:pos x="23" y="0"/>
                </a:cxn>
                <a:cxn ang="0">
                  <a:pos x="23" y="0"/>
                </a:cxn>
              </a:cxnLst>
              <a:rect l="0" t="0" r="r" b="b"/>
              <a:pathLst>
                <a:path w="23" h="48">
                  <a:moveTo>
                    <a:pt x="23" y="0"/>
                  </a:moveTo>
                  <a:lnTo>
                    <a:pt x="0" y="0"/>
                  </a:lnTo>
                  <a:lnTo>
                    <a:pt x="0" y="48"/>
                  </a:lnTo>
                  <a:lnTo>
                    <a:pt x="23" y="48"/>
                  </a:lnTo>
                  <a:lnTo>
                    <a:pt x="23" y="0"/>
                  </a:lnTo>
                  <a:lnTo>
                    <a:pt x="23" y="0"/>
                  </a:lnTo>
                  <a:close/>
                </a:path>
              </a:pathLst>
            </a:custGeom>
            <a:solidFill>
              <a:srgbClr val="CCCCCC"/>
            </a:solidFill>
            <a:ln w="9525">
              <a:noFill/>
              <a:round/>
            </a:ln>
          </p:spPr>
          <p:txBody>
            <a:bodyPr/>
            <a:lstStyle/>
            <a:p>
              <a:endParaRPr lang="en-US"/>
            </a:p>
          </p:txBody>
        </p:sp>
        <p:sp>
          <p:nvSpPr>
            <p:cNvPr id="356688" name="Freeform 336"/>
            <p:cNvSpPr/>
            <p:nvPr/>
          </p:nvSpPr>
          <p:spPr bwMode="auto">
            <a:xfrm>
              <a:off x="4089" y="3094"/>
              <a:ext cx="12" cy="23"/>
            </a:xfrm>
            <a:custGeom>
              <a:avLst/>
              <a:gdLst/>
              <a:ahLst/>
              <a:cxnLst>
                <a:cxn ang="0">
                  <a:pos x="25" y="0"/>
                </a:cxn>
                <a:cxn ang="0">
                  <a:pos x="0" y="0"/>
                </a:cxn>
                <a:cxn ang="0">
                  <a:pos x="0" y="45"/>
                </a:cxn>
                <a:cxn ang="0">
                  <a:pos x="25" y="45"/>
                </a:cxn>
                <a:cxn ang="0">
                  <a:pos x="25" y="0"/>
                </a:cxn>
                <a:cxn ang="0">
                  <a:pos x="25" y="0"/>
                </a:cxn>
              </a:cxnLst>
              <a:rect l="0" t="0" r="r" b="b"/>
              <a:pathLst>
                <a:path w="25" h="45">
                  <a:moveTo>
                    <a:pt x="25" y="0"/>
                  </a:moveTo>
                  <a:lnTo>
                    <a:pt x="0" y="0"/>
                  </a:lnTo>
                  <a:lnTo>
                    <a:pt x="0" y="45"/>
                  </a:lnTo>
                  <a:lnTo>
                    <a:pt x="25" y="45"/>
                  </a:lnTo>
                  <a:lnTo>
                    <a:pt x="25" y="0"/>
                  </a:lnTo>
                  <a:lnTo>
                    <a:pt x="25" y="0"/>
                  </a:lnTo>
                  <a:close/>
                </a:path>
              </a:pathLst>
            </a:custGeom>
            <a:solidFill>
              <a:srgbClr val="CCCCCC"/>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1027"/>
          <p:cNvSpPr>
            <a:spLocks noGrp="1" noChangeArrowheads="1"/>
          </p:cNvSpPr>
          <p:nvPr>
            <p:ph idx="1"/>
          </p:nvPr>
        </p:nvSpPr>
        <p:spPr/>
        <p:txBody>
          <a:bodyPr>
            <a:normAutofit/>
          </a:bodyPr>
          <a:lstStyle/>
          <a:p>
            <a:pPr>
              <a:lnSpc>
                <a:spcPct val="70000"/>
              </a:lnSpc>
            </a:pPr>
            <a:r>
              <a:rPr lang="en-US" altLang="zh-CN" sz="3000">
                <a:ea typeface="宋体" panose="02010600030101010101" pitchFamily="2" charset="-122"/>
              </a:rPr>
              <a:t>Pattern</a:t>
            </a:r>
            <a:endParaRPr lang="en-US" altLang="zh-CN" sz="3000">
              <a:ea typeface="宋体" panose="02010600030101010101" pitchFamily="2" charset="-122"/>
            </a:endParaRPr>
          </a:p>
          <a:p>
            <a:pPr marL="798830" lvl="1" indent="-342900">
              <a:lnSpc>
                <a:spcPct val="77000"/>
              </a:lnSpc>
            </a:pPr>
            <a:r>
              <a:rPr lang="en-US" altLang="ko-KR" sz="2600">
                <a:ea typeface="Gulim" panose="020B0600000101010101" charset="-127"/>
              </a:rPr>
              <a:t>Provides a common solution to a common problem in a context </a:t>
            </a:r>
            <a:endParaRPr lang="en-US" altLang="zh-CN" sz="2600">
              <a:ea typeface="宋体" panose="02010600030101010101" pitchFamily="2" charset="-122"/>
            </a:endParaRPr>
          </a:p>
          <a:p>
            <a:pPr>
              <a:lnSpc>
                <a:spcPct val="70000"/>
              </a:lnSpc>
            </a:pPr>
            <a:r>
              <a:rPr lang="en-US" altLang="zh-CN" sz="3000">
                <a:ea typeface="宋体" panose="02010600030101010101" pitchFamily="2" charset="-122"/>
              </a:rPr>
              <a:t>Analysis/Design pattern</a:t>
            </a:r>
            <a:endParaRPr lang="en-US" altLang="zh-CN" sz="3000">
              <a:ea typeface="宋体" panose="02010600030101010101" pitchFamily="2" charset="-122"/>
            </a:endParaRPr>
          </a:p>
          <a:p>
            <a:pPr marL="798830" lvl="1" indent="-342900">
              <a:lnSpc>
                <a:spcPct val="77000"/>
              </a:lnSpc>
            </a:pPr>
            <a:r>
              <a:rPr lang="en-US" altLang="zh-CN" sz="2600">
                <a:ea typeface="宋体" panose="02010600030101010101" pitchFamily="2" charset="-122"/>
              </a:rPr>
              <a:t>Provides a solution to a narrowly-scoped technical problem</a:t>
            </a:r>
            <a:endParaRPr lang="en-US" altLang="zh-CN" sz="2600">
              <a:ea typeface="宋体" panose="02010600030101010101" pitchFamily="2" charset="-122"/>
            </a:endParaRPr>
          </a:p>
          <a:p>
            <a:pPr marL="798830" lvl="1" indent="-342900">
              <a:lnSpc>
                <a:spcPct val="77000"/>
              </a:lnSpc>
            </a:pPr>
            <a:r>
              <a:rPr lang="en-US" altLang="zh-CN" sz="2600">
                <a:ea typeface="宋体" panose="02010600030101010101" pitchFamily="2" charset="-122"/>
              </a:rPr>
              <a:t>Provides a fragment of a solution, or a piece of the puzzle</a:t>
            </a:r>
            <a:endParaRPr lang="en-US" altLang="zh-CN" sz="2600">
              <a:ea typeface="宋体" panose="02010600030101010101" pitchFamily="2" charset="-122"/>
            </a:endParaRPr>
          </a:p>
          <a:p>
            <a:pPr>
              <a:lnSpc>
                <a:spcPct val="70000"/>
              </a:lnSpc>
            </a:pPr>
            <a:r>
              <a:rPr lang="en-US" altLang="zh-CN" sz="3000">
                <a:ea typeface="宋体" panose="02010600030101010101" pitchFamily="2" charset="-122"/>
              </a:rPr>
              <a:t>Framework</a:t>
            </a:r>
            <a:endParaRPr lang="en-US" altLang="zh-CN" sz="3000">
              <a:ea typeface="宋体" panose="02010600030101010101" pitchFamily="2" charset="-122"/>
            </a:endParaRPr>
          </a:p>
          <a:p>
            <a:pPr marL="798830" lvl="1" indent="-342900">
              <a:lnSpc>
                <a:spcPct val="77000"/>
              </a:lnSpc>
            </a:pPr>
            <a:r>
              <a:rPr lang="en-US" altLang="zh-CN" sz="2600">
                <a:ea typeface="宋体" panose="02010600030101010101" pitchFamily="2" charset="-122"/>
              </a:rPr>
              <a:t>Defines the general approach to solving the problem</a:t>
            </a:r>
            <a:endParaRPr lang="en-US" altLang="zh-CN" sz="2600">
              <a:ea typeface="宋体" panose="02010600030101010101" pitchFamily="2" charset="-122"/>
            </a:endParaRPr>
          </a:p>
          <a:p>
            <a:pPr marL="798830" lvl="1" indent="-342900">
              <a:lnSpc>
                <a:spcPct val="77000"/>
              </a:lnSpc>
            </a:pPr>
            <a:r>
              <a:rPr lang="en-US" altLang="zh-CN" sz="2600">
                <a:ea typeface="宋体" panose="02010600030101010101" pitchFamily="2" charset="-122"/>
              </a:rPr>
              <a:t>Provides a skeletal solution, whose </a:t>
            </a:r>
            <a:endParaRPr lang="en-US" altLang="zh-CN" sz="2600">
              <a:ea typeface="宋体" panose="02010600030101010101" pitchFamily="2" charset="-122"/>
            </a:endParaRPr>
          </a:p>
          <a:p>
            <a:pPr marL="798830" lvl="1" indent="-342900">
              <a:lnSpc>
                <a:spcPct val="77000"/>
              </a:lnSpc>
              <a:buFont typeface="Wingdings" panose="05000000000000000000" pitchFamily="2" charset="2"/>
              <a:buNone/>
            </a:pPr>
            <a:r>
              <a:rPr lang="en-US" altLang="zh-CN" sz="2600">
                <a:ea typeface="宋体" panose="02010600030101010101" pitchFamily="2" charset="-122"/>
              </a:rPr>
              <a:t>    details may be Analysis/Design patterns</a:t>
            </a:r>
            <a:endParaRPr lang="en-US" altLang="zh-CN" sz="2600">
              <a:ea typeface="宋体" panose="02010600030101010101" pitchFamily="2" charset="-122"/>
            </a:endParaRPr>
          </a:p>
        </p:txBody>
      </p:sp>
      <p:sp>
        <p:nvSpPr>
          <p:cNvPr id="385026" name="Rectangle 1026"/>
          <p:cNvSpPr>
            <a:spLocks noGrp="1" noChangeArrowheads="1"/>
          </p:cNvSpPr>
          <p:nvPr>
            <p:ph type="title"/>
          </p:nvPr>
        </p:nvSpPr>
        <p:spPr/>
        <p:txBody>
          <a:bodyPr/>
          <a:lstStyle/>
          <a:p>
            <a:r>
              <a:rPr lang="en-US" altLang="zh-CN">
                <a:ea typeface="宋体" panose="02010600030101010101" pitchFamily="2" charset="-122"/>
              </a:rPr>
              <a:t>Patterns and Frameworks</a:t>
            </a:r>
            <a:endParaRPr lang="en-US" altLang="zh-CN">
              <a:ea typeface="宋体" panose="02010600030101010101" pitchFamily="2" charset="-122"/>
            </a:endParaRPr>
          </a:p>
        </p:txBody>
      </p:sp>
      <p:grpSp>
        <p:nvGrpSpPr>
          <p:cNvPr id="2" name="Group 1115"/>
          <p:cNvGrpSpPr/>
          <p:nvPr/>
        </p:nvGrpSpPr>
        <p:grpSpPr bwMode="auto">
          <a:xfrm>
            <a:off x="7334250" y="5053013"/>
            <a:ext cx="1498600" cy="1249362"/>
            <a:chOff x="4580" y="3119"/>
            <a:chExt cx="944" cy="787"/>
          </a:xfrm>
        </p:grpSpPr>
        <p:sp>
          <p:nvSpPr>
            <p:cNvPr id="385034" name="Freeform 1034"/>
            <p:cNvSpPr/>
            <p:nvPr/>
          </p:nvSpPr>
          <p:spPr bwMode="auto">
            <a:xfrm>
              <a:off x="4600" y="3144"/>
              <a:ext cx="924" cy="762"/>
            </a:xfrm>
            <a:custGeom>
              <a:avLst/>
              <a:gdLst/>
              <a:ahLst/>
              <a:cxnLst>
                <a:cxn ang="0">
                  <a:pos x="1730" y="214"/>
                </a:cxn>
                <a:cxn ang="0">
                  <a:pos x="1626" y="200"/>
                </a:cxn>
                <a:cxn ang="0">
                  <a:pos x="1486" y="181"/>
                </a:cxn>
                <a:cxn ang="0">
                  <a:pos x="1318" y="156"/>
                </a:cxn>
                <a:cxn ang="0">
                  <a:pos x="1135" y="130"/>
                </a:cxn>
                <a:cxn ang="0">
                  <a:pos x="946" y="102"/>
                </a:cxn>
                <a:cxn ang="0">
                  <a:pos x="763" y="73"/>
                </a:cxn>
                <a:cxn ang="0">
                  <a:pos x="597" y="49"/>
                </a:cxn>
                <a:cxn ang="0">
                  <a:pos x="457" y="26"/>
                </a:cxn>
                <a:cxn ang="0">
                  <a:pos x="355" y="10"/>
                </a:cxn>
                <a:cxn ang="0">
                  <a:pos x="302" y="0"/>
                </a:cxn>
                <a:cxn ang="0">
                  <a:pos x="262" y="158"/>
                </a:cxn>
                <a:cxn ang="0">
                  <a:pos x="197" y="422"/>
                </a:cxn>
                <a:cxn ang="0">
                  <a:pos x="123" y="728"/>
                </a:cxn>
                <a:cxn ang="0">
                  <a:pos x="56" y="1012"/>
                </a:cxn>
                <a:cxn ang="0">
                  <a:pos x="9" y="1209"/>
                </a:cxn>
                <a:cxn ang="0">
                  <a:pos x="46" y="1253"/>
                </a:cxn>
                <a:cxn ang="0">
                  <a:pos x="125" y="1272"/>
                </a:cxn>
                <a:cxn ang="0">
                  <a:pos x="216" y="1292"/>
                </a:cxn>
                <a:cxn ang="0">
                  <a:pos x="314" y="1314"/>
                </a:cxn>
                <a:cxn ang="0">
                  <a:pos x="419" y="1338"/>
                </a:cxn>
                <a:cxn ang="0">
                  <a:pos x="398" y="1471"/>
                </a:cxn>
                <a:cxn ang="0">
                  <a:pos x="616" y="1380"/>
                </a:cxn>
                <a:cxn ang="0">
                  <a:pos x="714" y="1401"/>
                </a:cxn>
                <a:cxn ang="0">
                  <a:pos x="805" y="1419"/>
                </a:cxn>
                <a:cxn ang="0">
                  <a:pos x="887" y="1434"/>
                </a:cxn>
                <a:cxn ang="0">
                  <a:pos x="958" y="1446"/>
                </a:cxn>
                <a:cxn ang="0">
                  <a:pos x="1015" y="1454"/>
                </a:cxn>
                <a:cxn ang="0">
                  <a:pos x="1008" y="1453"/>
                </a:cxn>
                <a:cxn ang="0">
                  <a:pos x="1023" y="1453"/>
                </a:cxn>
                <a:cxn ang="0">
                  <a:pos x="1050" y="1453"/>
                </a:cxn>
                <a:cxn ang="0">
                  <a:pos x="1081" y="1448"/>
                </a:cxn>
                <a:cxn ang="0">
                  <a:pos x="1100" y="1428"/>
                </a:cxn>
                <a:cxn ang="0">
                  <a:pos x="1149" y="1360"/>
                </a:cxn>
                <a:cxn ang="0">
                  <a:pos x="1219" y="1256"/>
                </a:cxn>
                <a:cxn ang="0">
                  <a:pos x="1306" y="1126"/>
                </a:cxn>
                <a:cxn ang="0">
                  <a:pos x="1403" y="980"/>
                </a:cxn>
                <a:cxn ang="0">
                  <a:pos x="1504" y="826"/>
                </a:cxn>
                <a:cxn ang="0">
                  <a:pos x="1602" y="675"/>
                </a:cxn>
                <a:cxn ang="0">
                  <a:pos x="1692" y="535"/>
                </a:cxn>
                <a:cxn ang="0">
                  <a:pos x="1768" y="418"/>
                </a:cxn>
                <a:cxn ang="0">
                  <a:pos x="1822" y="331"/>
                </a:cxn>
                <a:cxn ang="0">
                  <a:pos x="1847" y="280"/>
                </a:cxn>
                <a:cxn ang="0">
                  <a:pos x="1830" y="240"/>
                </a:cxn>
                <a:cxn ang="0">
                  <a:pos x="1790" y="221"/>
                </a:cxn>
              </a:cxnLst>
              <a:rect l="0" t="0" r="r" b="b"/>
              <a:pathLst>
                <a:path w="1847" h="1524">
                  <a:moveTo>
                    <a:pt x="1774" y="220"/>
                  </a:moveTo>
                  <a:lnTo>
                    <a:pt x="1755" y="218"/>
                  </a:lnTo>
                  <a:lnTo>
                    <a:pt x="1730" y="214"/>
                  </a:lnTo>
                  <a:lnTo>
                    <a:pt x="1701" y="211"/>
                  </a:lnTo>
                  <a:lnTo>
                    <a:pt x="1666" y="206"/>
                  </a:lnTo>
                  <a:lnTo>
                    <a:pt x="1626" y="200"/>
                  </a:lnTo>
                  <a:lnTo>
                    <a:pt x="1583" y="195"/>
                  </a:lnTo>
                  <a:lnTo>
                    <a:pt x="1536" y="187"/>
                  </a:lnTo>
                  <a:lnTo>
                    <a:pt x="1486" y="181"/>
                  </a:lnTo>
                  <a:lnTo>
                    <a:pt x="1432" y="173"/>
                  </a:lnTo>
                  <a:lnTo>
                    <a:pt x="1376" y="164"/>
                  </a:lnTo>
                  <a:lnTo>
                    <a:pt x="1318" y="156"/>
                  </a:lnTo>
                  <a:lnTo>
                    <a:pt x="1258" y="147"/>
                  </a:lnTo>
                  <a:lnTo>
                    <a:pt x="1196" y="138"/>
                  </a:lnTo>
                  <a:lnTo>
                    <a:pt x="1135" y="130"/>
                  </a:lnTo>
                  <a:lnTo>
                    <a:pt x="1072" y="120"/>
                  </a:lnTo>
                  <a:lnTo>
                    <a:pt x="1009" y="110"/>
                  </a:lnTo>
                  <a:lnTo>
                    <a:pt x="946" y="102"/>
                  </a:lnTo>
                  <a:lnTo>
                    <a:pt x="885" y="92"/>
                  </a:lnTo>
                  <a:lnTo>
                    <a:pt x="823" y="82"/>
                  </a:lnTo>
                  <a:lnTo>
                    <a:pt x="763" y="73"/>
                  </a:lnTo>
                  <a:lnTo>
                    <a:pt x="706" y="65"/>
                  </a:lnTo>
                  <a:lnTo>
                    <a:pt x="650" y="56"/>
                  </a:lnTo>
                  <a:lnTo>
                    <a:pt x="597" y="49"/>
                  </a:lnTo>
                  <a:lnTo>
                    <a:pt x="547" y="40"/>
                  </a:lnTo>
                  <a:lnTo>
                    <a:pt x="500" y="33"/>
                  </a:lnTo>
                  <a:lnTo>
                    <a:pt x="457" y="26"/>
                  </a:lnTo>
                  <a:lnTo>
                    <a:pt x="419" y="20"/>
                  </a:lnTo>
                  <a:lnTo>
                    <a:pt x="384" y="14"/>
                  </a:lnTo>
                  <a:lnTo>
                    <a:pt x="355" y="10"/>
                  </a:lnTo>
                  <a:lnTo>
                    <a:pt x="331" y="5"/>
                  </a:lnTo>
                  <a:lnTo>
                    <a:pt x="314" y="2"/>
                  </a:lnTo>
                  <a:lnTo>
                    <a:pt x="302" y="0"/>
                  </a:lnTo>
                  <a:lnTo>
                    <a:pt x="292" y="37"/>
                  </a:lnTo>
                  <a:lnTo>
                    <a:pt x="278" y="90"/>
                  </a:lnTo>
                  <a:lnTo>
                    <a:pt x="262" y="158"/>
                  </a:lnTo>
                  <a:lnTo>
                    <a:pt x="243" y="237"/>
                  </a:lnTo>
                  <a:lnTo>
                    <a:pt x="221" y="326"/>
                  </a:lnTo>
                  <a:lnTo>
                    <a:pt x="197" y="422"/>
                  </a:lnTo>
                  <a:lnTo>
                    <a:pt x="173" y="522"/>
                  </a:lnTo>
                  <a:lnTo>
                    <a:pt x="148" y="625"/>
                  </a:lnTo>
                  <a:lnTo>
                    <a:pt x="123" y="728"/>
                  </a:lnTo>
                  <a:lnTo>
                    <a:pt x="100" y="829"/>
                  </a:lnTo>
                  <a:lnTo>
                    <a:pt x="77" y="924"/>
                  </a:lnTo>
                  <a:lnTo>
                    <a:pt x="56" y="1012"/>
                  </a:lnTo>
                  <a:lnTo>
                    <a:pt x="37" y="1091"/>
                  </a:lnTo>
                  <a:lnTo>
                    <a:pt x="22" y="1157"/>
                  </a:lnTo>
                  <a:lnTo>
                    <a:pt x="9" y="1209"/>
                  </a:lnTo>
                  <a:lnTo>
                    <a:pt x="0" y="1243"/>
                  </a:lnTo>
                  <a:lnTo>
                    <a:pt x="22" y="1249"/>
                  </a:lnTo>
                  <a:lnTo>
                    <a:pt x="46" y="1253"/>
                  </a:lnTo>
                  <a:lnTo>
                    <a:pt x="70" y="1260"/>
                  </a:lnTo>
                  <a:lnTo>
                    <a:pt x="96" y="1265"/>
                  </a:lnTo>
                  <a:lnTo>
                    <a:pt x="125" y="1272"/>
                  </a:lnTo>
                  <a:lnTo>
                    <a:pt x="154" y="1278"/>
                  </a:lnTo>
                  <a:lnTo>
                    <a:pt x="184" y="1285"/>
                  </a:lnTo>
                  <a:lnTo>
                    <a:pt x="216" y="1292"/>
                  </a:lnTo>
                  <a:lnTo>
                    <a:pt x="248" y="1300"/>
                  </a:lnTo>
                  <a:lnTo>
                    <a:pt x="280" y="1306"/>
                  </a:lnTo>
                  <a:lnTo>
                    <a:pt x="314" y="1314"/>
                  </a:lnTo>
                  <a:lnTo>
                    <a:pt x="349" y="1321"/>
                  </a:lnTo>
                  <a:lnTo>
                    <a:pt x="383" y="1330"/>
                  </a:lnTo>
                  <a:lnTo>
                    <a:pt x="419" y="1338"/>
                  </a:lnTo>
                  <a:lnTo>
                    <a:pt x="454" y="1345"/>
                  </a:lnTo>
                  <a:lnTo>
                    <a:pt x="489" y="1353"/>
                  </a:lnTo>
                  <a:lnTo>
                    <a:pt x="398" y="1471"/>
                  </a:lnTo>
                  <a:lnTo>
                    <a:pt x="466" y="1524"/>
                  </a:lnTo>
                  <a:lnTo>
                    <a:pt x="583" y="1373"/>
                  </a:lnTo>
                  <a:lnTo>
                    <a:pt x="616" y="1380"/>
                  </a:lnTo>
                  <a:lnTo>
                    <a:pt x="649" y="1388"/>
                  </a:lnTo>
                  <a:lnTo>
                    <a:pt x="681" y="1394"/>
                  </a:lnTo>
                  <a:lnTo>
                    <a:pt x="714" y="1401"/>
                  </a:lnTo>
                  <a:lnTo>
                    <a:pt x="745" y="1407"/>
                  </a:lnTo>
                  <a:lnTo>
                    <a:pt x="775" y="1412"/>
                  </a:lnTo>
                  <a:lnTo>
                    <a:pt x="805" y="1419"/>
                  </a:lnTo>
                  <a:lnTo>
                    <a:pt x="833" y="1424"/>
                  </a:lnTo>
                  <a:lnTo>
                    <a:pt x="861" y="1429"/>
                  </a:lnTo>
                  <a:lnTo>
                    <a:pt x="887" y="1434"/>
                  </a:lnTo>
                  <a:lnTo>
                    <a:pt x="912" y="1438"/>
                  </a:lnTo>
                  <a:lnTo>
                    <a:pt x="936" y="1443"/>
                  </a:lnTo>
                  <a:lnTo>
                    <a:pt x="958" y="1446"/>
                  </a:lnTo>
                  <a:lnTo>
                    <a:pt x="979" y="1449"/>
                  </a:lnTo>
                  <a:lnTo>
                    <a:pt x="997" y="1451"/>
                  </a:lnTo>
                  <a:lnTo>
                    <a:pt x="1015" y="1454"/>
                  </a:lnTo>
                  <a:lnTo>
                    <a:pt x="1012" y="1453"/>
                  </a:lnTo>
                  <a:lnTo>
                    <a:pt x="1010" y="1453"/>
                  </a:lnTo>
                  <a:lnTo>
                    <a:pt x="1008" y="1453"/>
                  </a:lnTo>
                  <a:lnTo>
                    <a:pt x="1006" y="1451"/>
                  </a:lnTo>
                  <a:lnTo>
                    <a:pt x="1015" y="1453"/>
                  </a:lnTo>
                  <a:lnTo>
                    <a:pt x="1023" y="1453"/>
                  </a:lnTo>
                  <a:lnTo>
                    <a:pt x="1032" y="1454"/>
                  </a:lnTo>
                  <a:lnTo>
                    <a:pt x="1041" y="1453"/>
                  </a:lnTo>
                  <a:lnTo>
                    <a:pt x="1050" y="1453"/>
                  </a:lnTo>
                  <a:lnTo>
                    <a:pt x="1060" y="1451"/>
                  </a:lnTo>
                  <a:lnTo>
                    <a:pt x="1070" y="1450"/>
                  </a:lnTo>
                  <a:lnTo>
                    <a:pt x="1081" y="1448"/>
                  </a:lnTo>
                  <a:lnTo>
                    <a:pt x="1084" y="1447"/>
                  </a:lnTo>
                  <a:lnTo>
                    <a:pt x="1090" y="1440"/>
                  </a:lnTo>
                  <a:lnTo>
                    <a:pt x="1100" y="1428"/>
                  </a:lnTo>
                  <a:lnTo>
                    <a:pt x="1113" y="1409"/>
                  </a:lnTo>
                  <a:lnTo>
                    <a:pt x="1129" y="1386"/>
                  </a:lnTo>
                  <a:lnTo>
                    <a:pt x="1149" y="1360"/>
                  </a:lnTo>
                  <a:lnTo>
                    <a:pt x="1169" y="1329"/>
                  </a:lnTo>
                  <a:lnTo>
                    <a:pt x="1193" y="1294"/>
                  </a:lnTo>
                  <a:lnTo>
                    <a:pt x="1219" y="1256"/>
                  </a:lnTo>
                  <a:lnTo>
                    <a:pt x="1246" y="1216"/>
                  </a:lnTo>
                  <a:lnTo>
                    <a:pt x="1275" y="1172"/>
                  </a:lnTo>
                  <a:lnTo>
                    <a:pt x="1306" y="1126"/>
                  </a:lnTo>
                  <a:lnTo>
                    <a:pt x="1337" y="1079"/>
                  </a:lnTo>
                  <a:lnTo>
                    <a:pt x="1370" y="1030"/>
                  </a:lnTo>
                  <a:lnTo>
                    <a:pt x="1403" y="980"/>
                  </a:lnTo>
                  <a:lnTo>
                    <a:pt x="1437" y="929"/>
                  </a:lnTo>
                  <a:lnTo>
                    <a:pt x="1470" y="877"/>
                  </a:lnTo>
                  <a:lnTo>
                    <a:pt x="1504" y="826"/>
                  </a:lnTo>
                  <a:lnTo>
                    <a:pt x="1538" y="774"/>
                  </a:lnTo>
                  <a:lnTo>
                    <a:pt x="1570" y="723"/>
                  </a:lnTo>
                  <a:lnTo>
                    <a:pt x="1602" y="675"/>
                  </a:lnTo>
                  <a:lnTo>
                    <a:pt x="1634" y="626"/>
                  </a:lnTo>
                  <a:lnTo>
                    <a:pt x="1664" y="579"/>
                  </a:lnTo>
                  <a:lnTo>
                    <a:pt x="1692" y="535"/>
                  </a:lnTo>
                  <a:lnTo>
                    <a:pt x="1719" y="493"/>
                  </a:lnTo>
                  <a:lnTo>
                    <a:pt x="1745" y="454"/>
                  </a:lnTo>
                  <a:lnTo>
                    <a:pt x="1768" y="418"/>
                  </a:lnTo>
                  <a:lnTo>
                    <a:pt x="1789" y="384"/>
                  </a:lnTo>
                  <a:lnTo>
                    <a:pt x="1807" y="356"/>
                  </a:lnTo>
                  <a:lnTo>
                    <a:pt x="1822" y="331"/>
                  </a:lnTo>
                  <a:lnTo>
                    <a:pt x="1835" y="312"/>
                  </a:lnTo>
                  <a:lnTo>
                    <a:pt x="1844" y="297"/>
                  </a:lnTo>
                  <a:lnTo>
                    <a:pt x="1847" y="280"/>
                  </a:lnTo>
                  <a:lnTo>
                    <a:pt x="1845" y="264"/>
                  </a:lnTo>
                  <a:lnTo>
                    <a:pt x="1839" y="251"/>
                  </a:lnTo>
                  <a:lnTo>
                    <a:pt x="1830" y="240"/>
                  </a:lnTo>
                  <a:lnTo>
                    <a:pt x="1818" y="231"/>
                  </a:lnTo>
                  <a:lnTo>
                    <a:pt x="1804" y="224"/>
                  </a:lnTo>
                  <a:lnTo>
                    <a:pt x="1790" y="221"/>
                  </a:lnTo>
                  <a:lnTo>
                    <a:pt x="1774" y="220"/>
                  </a:lnTo>
                  <a:close/>
                </a:path>
              </a:pathLst>
            </a:custGeom>
            <a:solidFill>
              <a:srgbClr val="777777"/>
            </a:solidFill>
            <a:ln w="9525">
              <a:noFill/>
              <a:round/>
            </a:ln>
          </p:spPr>
          <p:txBody>
            <a:bodyPr/>
            <a:lstStyle/>
            <a:p>
              <a:endParaRPr lang="en-US"/>
            </a:p>
          </p:txBody>
        </p:sp>
        <p:sp>
          <p:nvSpPr>
            <p:cNvPr id="385035" name="Freeform 1035"/>
            <p:cNvSpPr/>
            <p:nvPr/>
          </p:nvSpPr>
          <p:spPr bwMode="auto">
            <a:xfrm>
              <a:off x="5075" y="3844"/>
              <a:ext cx="1" cy="1"/>
            </a:xfrm>
            <a:custGeom>
              <a:avLst/>
              <a:gdLst/>
              <a:ahLst/>
              <a:cxnLst>
                <a:cxn ang="0">
                  <a:pos x="0" y="0"/>
                </a:cxn>
                <a:cxn ang="0">
                  <a:pos x="0" y="0"/>
                </a:cxn>
                <a:cxn ang="0">
                  <a:pos x="1" y="0"/>
                </a:cxn>
                <a:cxn ang="0">
                  <a:pos x="1" y="0"/>
                </a:cxn>
                <a:cxn ang="0">
                  <a:pos x="2" y="0"/>
                </a:cxn>
                <a:cxn ang="0">
                  <a:pos x="1" y="0"/>
                </a:cxn>
                <a:cxn ang="0">
                  <a:pos x="1" y="0"/>
                </a:cxn>
                <a:cxn ang="0">
                  <a:pos x="0" y="0"/>
                </a:cxn>
                <a:cxn ang="0">
                  <a:pos x="0" y="0"/>
                </a:cxn>
              </a:cxnLst>
              <a:rect l="0" t="0" r="r" b="b"/>
              <a:pathLst>
                <a:path w="2">
                  <a:moveTo>
                    <a:pt x="0" y="0"/>
                  </a:moveTo>
                  <a:lnTo>
                    <a:pt x="0" y="0"/>
                  </a:lnTo>
                  <a:lnTo>
                    <a:pt x="1" y="0"/>
                  </a:lnTo>
                  <a:lnTo>
                    <a:pt x="1" y="0"/>
                  </a:lnTo>
                  <a:lnTo>
                    <a:pt x="2" y="0"/>
                  </a:lnTo>
                  <a:lnTo>
                    <a:pt x="1" y="0"/>
                  </a:lnTo>
                  <a:lnTo>
                    <a:pt x="1" y="0"/>
                  </a:lnTo>
                  <a:lnTo>
                    <a:pt x="0" y="0"/>
                  </a:lnTo>
                  <a:lnTo>
                    <a:pt x="0" y="0"/>
                  </a:lnTo>
                  <a:close/>
                </a:path>
              </a:pathLst>
            </a:custGeom>
            <a:solidFill>
              <a:srgbClr val="C4BAAD"/>
            </a:solidFill>
            <a:ln w="9525">
              <a:noFill/>
              <a:round/>
            </a:ln>
          </p:spPr>
          <p:txBody>
            <a:bodyPr/>
            <a:lstStyle/>
            <a:p>
              <a:endParaRPr lang="en-US"/>
            </a:p>
          </p:txBody>
        </p:sp>
        <p:sp>
          <p:nvSpPr>
            <p:cNvPr id="385036" name="Freeform 1036"/>
            <p:cNvSpPr/>
            <p:nvPr/>
          </p:nvSpPr>
          <p:spPr bwMode="auto">
            <a:xfrm>
              <a:off x="4580" y="3119"/>
              <a:ext cx="887" cy="726"/>
            </a:xfrm>
            <a:custGeom>
              <a:avLst/>
              <a:gdLst/>
              <a:ahLst/>
              <a:cxnLst>
                <a:cxn ang="0">
                  <a:pos x="970" y="1443"/>
                </a:cxn>
                <a:cxn ang="0">
                  <a:pos x="908" y="1397"/>
                </a:cxn>
                <a:cxn ang="0">
                  <a:pos x="883" y="1330"/>
                </a:cxn>
                <a:cxn ang="0">
                  <a:pos x="900" y="1257"/>
                </a:cxn>
                <a:cxn ang="0">
                  <a:pos x="932" y="1209"/>
                </a:cxn>
                <a:cxn ang="0">
                  <a:pos x="960" y="1175"/>
                </a:cxn>
                <a:cxn ang="0">
                  <a:pos x="999" y="1129"/>
                </a:cxn>
                <a:cxn ang="0">
                  <a:pos x="1049" y="1070"/>
                </a:cxn>
                <a:cxn ang="0">
                  <a:pos x="1105" y="1003"/>
                </a:cxn>
                <a:cxn ang="0">
                  <a:pos x="1168" y="928"/>
                </a:cxn>
                <a:cxn ang="0">
                  <a:pos x="1235" y="848"/>
                </a:cxn>
                <a:cxn ang="0">
                  <a:pos x="1306" y="766"/>
                </a:cxn>
                <a:cxn ang="0">
                  <a:pos x="1376" y="682"/>
                </a:cxn>
                <a:cxn ang="0">
                  <a:pos x="1447" y="599"/>
                </a:cxn>
                <a:cxn ang="0">
                  <a:pos x="1515" y="519"/>
                </a:cxn>
                <a:cxn ang="0">
                  <a:pos x="1580" y="444"/>
                </a:cxn>
                <a:cxn ang="0">
                  <a:pos x="1638" y="376"/>
                </a:cxn>
                <a:cxn ang="0">
                  <a:pos x="1689" y="316"/>
                </a:cxn>
                <a:cxn ang="0">
                  <a:pos x="1731" y="268"/>
                </a:cxn>
                <a:cxn ang="0">
                  <a:pos x="1763" y="232"/>
                </a:cxn>
                <a:cxn ang="0">
                  <a:pos x="1755" y="218"/>
                </a:cxn>
                <a:cxn ang="0">
                  <a:pos x="1701" y="211"/>
                </a:cxn>
                <a:cxn ang="0">
                  <a:pos x="1626" y="200"/>
                </a:cxn>
                <a:cxn ang="0">
                  <a:pos x="1536" y="187"/>
                </a:cxn>
                <a:cxn ang="0">
                  <a:pos x="1432" y="173"/>
                </a:cxn>
                <a:cxn ang="0">
                  <a:pos x="1318" y="156"/>
                </a:cxn>
                <a:cxn ang="0">
                  <a:pos x="1196" y="139"/>
                </a:cxn>
                <a:cxn ang="0">
                  <a:pos x="1072" y="120"/>
                </a:cxn>
                <a:cxn ang="0">
                  <a:pos x="946" y="102"/>
                </a:cxn>
                <a:cxn ang="0">
                  <a:pos x="823" y="82"/>
                </a:cxn>
                <a:cxn ang="0">
                  <a:pos x="706" y="65"/>
                </a:cxn>
                <a:cxn ang="0">
                  <a:pos x="597" y="49"/>
                </a:cxn>
                <a:cxn ang="0">
                  <a:pos x="500" y="34"/>
                </a:cxn>
                <a:cxn ang="0">
                  <a:pos x="419" y="21"/>
                </a:cxn>
                <a:cxn ang="0">
                  <a:pos x="355" y="10"/>
                </a:cxn>
                <a:cxn ang="0">
                  <a:pos x="314" y="2"/>
                </a:cxn>
                <a:cxn ang="0">
                  <a:pos x="292" y="37"/>
                </a:cxn>
                <a:cxn ang="0">
                  <a:pos x="262" y="158"/>
                </a:cxn>
                <a:cxn ang="0">
                  <a:pos x="221" y="326"/>
                </a:cxn>
                <a:cxn ang="0">
                  <a:pos x="173" y="522"/>
                </a:cxn>
                <a:cxn ang="0">
                  <a:pos x="123" y="728"/>
                </a:cxn>
                <a:cxn ang="0">
                  <a:pos x="77" y="924"/>
                </a:cxn>
                <a:cxn ang="0">
                  <a:pos x="37" y="1091"/>
                </a:cxn>
                <a:cxn ang="0">
                  <a:pos x="9" y="1209"/>
                </a:cxn>
                <a:cxn ang="0">
                  <a:pos x="23" y="1249"/>
                </a:cxn>
                <a:cxn ang="0">
                  <a:pos x="75" y="1261"/>
                </a:cxn>
                <a:cxn ang="0">
                  <a:pos x="133" y="1274"/>
                </a:cxn>
                <a:cxn ang="0">
                  <a:pos x="197" y="1288"/>
                </a:cxn>
                <a:cxn ang="0">
                  <a:pos x="265" y="1303"/>
                </a:cxn>
                <a:cxn ang="0">
                  <a:pos x="337" y="1319"/>
                </a:cxn>
                <a:cxn ang="0">
                  <a:pos x="410" y="1336"/>
                </a:cxn>
                <a:cxn ang="0">
                  <a:pos x="485" y="1352"/>
                </a:cxn>
                <a:cxn ang="0">
                  <a:pos x="561" y="1368"/>
                </a:cxn>
                <a:cxn ang="0">
                  <a:pos x="634" y="1384"/>
                </a:cxn>
                <a:cxn ang="0">
                  <a:pos x="706" y="1399"/>
                </a:cxn>
                <a:cxn ang="0">
                  <a:pos x="774" y="1413"/>
                </a:cxn>
                <a:cxn ang="0">
                  <a:pos x="839" y="1425"/>
                </a:cxn>
                <a:cxn ang="0">
                  <a:pos x="898" y="1435"/>
                </a:cxn>
                <a:cxn ang="0">
                  <a:pos x="951" y="1444"/>
                </a:cxn>
                <a:cxn ang="0">
                  <a:pos x="995" y="1451"/>
                </a:cxn>
              </a:cxnLst>
              <a:rect l="0" t="0" r="r" b="b"/>
              <a:pathLst>
                <a:path w="1773" h="1453">
                  <a:moveTo>
                    <a:pt x="1015" y="1453"/>
                  </a:moveTo>
                  <a:lnTo>
                    <a:pt x="970" y="1443"/>
                  </a:lnTo>
                  <a:lnTo>
                    <a:pt x="934" y="1425"/>
                  </a:lnTo>
                  <a:lnTo>
                    <a:pt x="908" y="1397"/>
                  </a:lnTo>
                  <a:lnTo>
                    <a:pt x="891" y="1366"/>
                  </a:lnTo>
                  <a:lnTo>
                    <a:pt x="883" y="1330"/>
                  </a:lnTo>
                  <a:lnTo>
                    <a:pt x="887" y="1293"/>
                  </a:lnTo>
                  <a:lnTo>
                    <a:pt x="900" y="1257"/>
                  </a:lnTo>
                  <a:lnTo>
                    <a:pt x="922" y="1221"/>
                  </a:lnTo>
                  <a:lnTo>
                    <a:pt x="932" y="1209"/>
                  </a:lnTo>
                  <a:lnTo>
                    <a:pt x="944" y="1194"/>
                  </a:lnTo>
                  <a:lnTo>
                    <a:pt x="960" y="1175"/>
                  </a:lnTo>
                  <a:lnTo>
                    <a:pt x="979" y="1154"/>
                  </a:lnTo>
                  <a:lnTo>
                    <a:pt x="999" y="1129"/>
                  </a:lnTo>
                  <a:lnTo>
                    <a:pt x="1023" y="1101"/>
                  </a:lnTo>
                  <a:lnTo>
                    <a:pt x="1049" y="1070"/>
                  </a:lnTo>
                  <a:lnTo>
                    <a:pt x="1076" y="1038"/>
                  </a:lnTo>
                  <a:lnTo>
                    <a:pt x="1105" y="1003"/>
                  </a:lnTo>
                  <a:lnTo>
                    <a:pt x="1136" y="966"/>
                  </a:lnTo>
                  <a:lnTo>
                    <a:pt x="1168" y="928"/>
                  </a:lnTo>
                  <a:lnTo>
                    <a:pt x="1202" y="889"/>
                  </a:lnTo>
                  <a:lnTo>
                    <a:pt x="1235" y="848"/>
                  </a:lnTo>
                  <a:lnTo>
                    <a:pt x="1270" y="807"/>
                  </a:lnTo>
                  <a:lnTo>
                    <a:pt x="1306" y="766"/>
                  </a:lnTo>
                  <a:lnTo>
                    <a:pt x="1341" y="724"/>
                  </a:lnTo>
                  <a:lnTo>
                    <a:pt x="1376" y="682"/>
                  </a:lnTo>
                  <a:lnTo>
                    <a:pt x="1412" y="640"/>
                  </a:lnTo>
                  <a:lnTo>
                    <a:pt x="1447" y="599"/>
                  </a:lnTo>
                  <a:lnTo>
                    <a:pt x="1481" y="559"/>
                  </a:lnTo>
                  <a:lnTo>
                    <a:pt x="1515" y="519"/>
                  </a:lnTo>
                  <a:lnTo>
                    <a:pt x="1548" y="481"/>
                  </a:lnTo>
                  <a:lnTo>
                    <a:pt x="1580" y="444"/>
                  </a:lnTo>
                  <a:lnTo>
                    <a:pt x="1609" y="408"/>
                  </a:lnTo>
                  <a:lnTo>
                    <a:pt x="1638" y="376"/>
                  </a:lnTo>
                  <a:lnTo>
                    <a:pt x="1664" y="344"/>
                  </a:lnTo>
                  <a:lnTo>
                    <a:pt x="1689" y="316"/>
                  </a:lnTo>
                  <a:lnTo>
                    <a:pt x="1711" y="290"/>
                  </a:lnTo>
                  <a:lnTo>
                    <a:pt x="1731" y="268"/>
                  </a:lnTo>
                  <a:lnTo>
                    <a:pt x="1749" y="248"/>
                  </a:lnTo>
                  <a:lnTo>
                    <a:pt x="1763" y="232"/>
                  </a:lnTo>
                  <a:lnTo>
                    <a:pt x="1773" y="220"/>
                  </a:lnTo>
                  <a:lnTo>
                    <a:pt x="1755" y="218"/>
                  </a:lnTo>
                  <a:lnTo>
                    <a:pt x="1730" y="214"/>
                  </a:lnTo>
                  <a:lnTo>
                    <a:pt x="1701" y="211"/>
                  </a:lnTo>
                  <a:lnTo>
                    <a:pt x="1666" y="206"/>
                  </a:lnTo>
                  <a:lnTo>
                    <a:pt x="1626" y="200"/>
                  </a:lnTo>
                  <a:lnTo>
                    <a:pt x="1583" y="195"/>
                  </a:lnTo>
                  <a:lnTo>
                    <a:pt x="1536" y="187"/>
                  </a:lnTo>
                  <a:lnTo>
                    <a:pt x="1485" y="181"/>
                  </a:lnTo>
                  <a:lnTo>
                    <a:pt x="1432" y="173"/>
                  </a:lnTo>
                  <a:lnTo>
                    <a:pt x="1376" y="165"/>
                  </a:lnTo>
                  <a:lnTo>
                    <a:pt x="1318" y="156"/>
                  </a:lnTo>
                  <a:lnTo>
                    <a:pt x="1258" y="147"/>
                  </a:lnTo>
                  <a:lnTo>
                    <a:pt x="1196" y="139"/>
                  </a:lnTo>
                  <a:lnTo>
                    <a:pt x="1135" y="130"/>
                  </a:lnTo>
                  <a:lnTo>
                    <a:pt x="1072" y="120"/>
                  </a:lnTo>
                  <a:lnTo>
                    <a:pt x="1009" y="110"/>
                  </a:lnTo>
                  <a:lnTo>
                    <a:pt x="946" y="102"/>
                  </a:lnTo>
                  <a:lnTo>
                    <a:pt x="885" y="92"/>
                  </a:lnTo>
                  <a:lnTo>
                    <a:pt x="823" y="82"/>
                  </a:lnTo>
                  <a:lnTo>
                    <a:pt x="763" y="74"/>
                  </a:lnTo>
                  <a:lnTo>
                    <a:pt x="706" y="65"/>
                  </a:lnTo>
                  <a:lnTo>
                    <a:pt x="650" y="56"/>
                  </a:lnTo>
                  <a:lnTo>
                    <a:pt x="597" y="49"/>
                  </a:lnTo>
                  <a:lnTo>
                    <a:pt x="547" y="40"/>
                  </a:lnTo>
                  <a:lnTo>
                    <a:pt x="500" y="34"/>
                  </a:lnTo>
                  <a:lnTo>
                    <a:pt x="457" y="26"/>
                  </a:lnTo>
                  <a:lnTo>
                    <a:pt x="419" y="21"/>
                  </a:lnTo>
                  <a:lnTo>
                    <a:pt x="384" y="14"/>
                  </a:lnTo>
                  <a:lnTo>
                    <a:pt x="355" y="10"/>
                  </a:lnTo>
                  <a:lnTo>
                    <a:pt x="331" y="5"/>
                  </a:lnTo>
                  <a:lnTo>
                    <a:pt x="314" y="2"/>
                  </a:lnTo>
                  <a:lnTo>
                    <a:pt x="302" y="0"/>
                  </a:lnTo>
                  <a:lnTo>
                    <a:pt x="292" y="37"/>
                  </a:lnTo>
                  <a:lnTo>
                    <a:pt x="278" y="90"/>
                  </a:lnTo>
                  <a:lnTo>
                    <a:pt x="262" y="158"/>
                  </a:lnTo>
                  <a:lnTo>
                    <a:pt x="243" y="237"/>
                  </a:lnTo>
                  <a:lnTo>
                    <a:pt x="221" y="326"/>
                  </a:lnTo>
                  <a:lnTo>
                    <a:pt x="197" y="422"/>
                  </a:lnTo>
                  <a:lnTo>
                    <a:pt x="173" y="522"/>
                  </a:lnTo>
                  <a:lnTo>
                    <a:pt x="148" y="625"/>
                  </a:lnTo>
                  <a:lnTo>
                    <a:pt x="123" y="728"/>
                  </a:lnTo>
                  <a:lnTo>
                    <a:pt x="100" y="829"/>
                  </a:lnTo>
                  <a:lnTo>
                    <a:pt x="77" y="924"/>
                  </a:lnTo>
                  <a:lnTo>
                    <a:pt x="56" y="1012"/>
                  </a:lnTo>
                  <a:lnTo>
                    <a:pt x="37" y="1091"/>
                  </a:lnTo>
                  <a:lnTo>
                    <a:pt x="22" y="1157"/>
                  </a:lnTo>
                  <a:lnTo>
                    <a:pt x="9" y="1209"/>
                  </a:lnTo>
                  <a:lnTo>
                    <a:pt x="0" y="1244"/>
                  </a:lnTo>
                  <a:lnTo>
                    <a:pt x="23" y="1249"/>
                  </a:lnTo>
                  <a:lnTo>
                    <a:pt x="48" y="1254"/>
                  </a:lnTo>
                  <a:lnTo>
                    <a:pt x="75" y="1261"/>
                  </a:lnTo>
                  <a:lnTo>
                    <a:pt x="104" y="1267"/>
                  </a:lnTo>
                  <a:lnTo>
                    <a:pt x="133" y="1274"/>
                  </a:lnTo>
                  <a:lnTo>
                    <a:pt x="165" y="1280"/>
                  </a:lnTo>
                  <a:lnTo>
                    <a:pt x="197" y="1288"/>
                  </a:lnTo>
                  <a:lnTo>
                    <a:pt x="231" y="1296"/>
                  </a:lnTo>
                  <a:lnTo>
                    <a:pt x="265" y="1303"/>
                  </a:lnTo>
                  <a:lnTo>
                    <a:pt x="301" y="1312"/>
                  </a:lnTo>
                  <a:lnTo>
                    <a:pt x="337" y="1319"/>
                  </a:lnTo>
                  <a:lnTo>
                    <a:pt x="374" y="1328"/>
                  </a:lnTo>
                  <a:lnTo>
                    <a:pt x="410" y="1336"/>
                  </a:lnTo>
                  <a:lnTo>
                    <a:pt x="448" y="1344"/>
                  </a:lnTo>
                  <a:lnTo>
                    <a:pt x="485" y="1352"/>
                  </a:lnTo>
                  <a:lnTo>
                    <a:pt x="523" y="1361"/>
                  </a:lnTo>
                  <a:lnTo>
                    <a:pt x="561" y="1368"/>
                  </a:lnTo>
                  <a:lnTo>
                    <a:pt x="598" y="1376"/>
                  </a:lnTo>
                  <a:lnTo>
                    <a:pt x="634" y="1384"/>
                  </a:lnTo>
                  <a:lnTo>
                    <a:pt x="670" y="1392"/>
                  </a:lnTo>
                  <a:lnTo>
                    <a:pt x="706" y="1399"/>
                  </a:lnTo>
                  <a:lnTo>
                    <a:pt x="741" y="1406"/>
                  </a:lnTo>
                  <a:lnTo>
                    <a:pt x="774" y="1413"/>
                  </a:lnTo>
                  <a:lnTo>
                    <a:pt x="808" y="1419"/>
                  </a:lnTo>
                  <a:lnTo>
                    <a:pt x="839" y="1425"/>
                  </a:lnTo>
                  <a:lnTo>
                    <a:pt x="869" y="1430"/>
                  </a:lnTo>
                  <a:lnTo>
                    <a:pt x="898" y="1435"/>
                  </a:lnTo>
                  <a:lnTo>
                    <a:pt x="925" y="1440"/>
                  </a:lnTo>
                  <a:lnTo>
                    <a:pt x="951" y="1444"/>
                  </a:lnTo>
                  <a:lnTo>
                    <a:pt x="973" y="1447"/>
                  </a:lnTo>
                  <a:lnTo>
                    <a:pt x="995" y="1451"/>
                  </a:lnTo>
                  <a:lnTo>
                    <a:pt x="1015" y="1453"/>
                  </a:lnTo>
                  <a:close/>
                </a:path>
              </a:pathLst>
            </a:custGeom>
            <a:solidFill>
              <a:srgbClr val="D6EFEF"/>
            </a:solidFill>
            <a:ln w="9525">
              <a:noFill/>
              <a:round/>
            </a:ln>
          </p:spPr>
          <p:txBody>
            <a:bodyPr/>
            <a:lstStyle/>
            <a:p>
              <a:endParaRPr lang="en-US"/>
            </a:p>
          </p:txBody>
        </p:sp>
        <p:sp>
          <p:nvSpPr>
            <p:cNvPr id="385037" name="Freeform 1037"/>
            <p:cNvSpPr/>
            <p:nvPr/>
          </p:nvSpPr>
          <p:spPr bwMode="auto">
            <a:xfrm>
              <a:off x="4580" y="3119"/>
              <a:ext cx="887" cy="726"/>
            </a:xfrm>
            <a:custGeom>
              <a:avLst/>
              <a:gdLst/>
              <a:ahLst/>
              <a:cxnLst>
                <a:cxn ang="0">
                  <a:pos x="1015" y="1453"/>
                </a:cxn>
                <a:cxn ang="0">
                  <a:pos x="934" y="1425"/>
                </a:cxn>
                <a:cxn ang="0">
                  <a:pos x="891" y="1366"/>
                </a:cxn>
                <a:cxn ang="0">
                  <a:pos x="887" y="1293"/>
                </a:cxn>
                <a:cxn ang="0">
                  <a:pos x="922" y="1221"/>
                </a:cxn>
                <a:cxn ang="0">
                  <a:pos x="932" y="1209"/>
                </a:cxn>
                <a:cxn ang="0">
                  <a:pos x="960" y="1175"/>
                </a:cxn>
                <a:cxn ang="0">
                  <a:pos x="999" y="1129"/>
                </a:cxn>
                <a:cxn ang="0">
                  <a:pos x="1049" y="1070"/>
                </a:cxn>
                <a:cxn ang="0">
                  <a:pos x="1105" y="1003"/>
                </a:cxn>
                <a:cxn ang="0">
                  <a:pos x="1168" y="928"/>
                </a:cxn>
                <a:cxn ang="0">
                  <a:pos x="1235" y="848"/>
                </a:cxn>
                <a:cxn ang="0">
                  <a:pos x="1306" y="766"/>
                </a:cxn>
                <a:cxn ang="0">
                  <a:pos x="1376" y="682"/>
                </a:cxn>
                <a:cxn ang="0">
                  <a:pos x="1447" y="599"/>
                </a:cxn>
                <a:cxn ang="0">
                  <a:pos x="1515" y="519"/>
                </a:cxn>
                <a:cxn ang="0">
                  <a:pos x="1580" y="444"/>
                </a:cxn>
                <a:cxn ang="0">
                  <a:pos x="1638" y="376"/>
                </a:cxn>
                <a:cxn ang="0">
                  <a:pos x="1689" y="316"/>
                </a:cxn>
                <a:cxn ang="0">
                  <a:pos x="1731" y="268"/>
                </a:cxn>
                <a:cxn ang="0">
                  <a:pos x="1763" y="232"/>
                </a:cxn>
                <a:cxn ang="0">
                  <a:pos x="1773" y="220"/>
                </a:cxn>
                <a:cxn ang="0">
                  <a:pos x="1730" y="214"/>
                </a:cxn>
                <a:cxn ang="0">
                  <a:pos x="1666" y="206"/>
                </a:cxn>
                <a:cxn ang="0">
                  <a:pos x="1583" y="195"/>
                </a:cxn>
                <a:cxn ang="0">
                  <a:pos x="1485" y="181"/>
                </a:cxn>
                <a:cxn ang="0">
                  <a:pos x="1376" y="165"/>
                </a:cxn>
                <a:cxn ang="0">
                  <a:pos x="1258" y="147"/>
                </a:cxn>
                <a:cxn ang="0">
                  <a:pos x="1135" y="130"/>
                </a:cxn>
                <a:cxn ang="0">
                  <a:pos x="1009" y="110"/>
                </a:cxn>
                <a:cxn ang="0">
                  <a:pos x="885" y="92"/>
                </a:cxn>
                <a:cxn ang="0">
                  <a:pos x="763" y="74"/>
                </a:cxn>
                <a:cxn ang="0">
                  <a:pos x="650" y="56"/>
                </a:cxn>
                <a:cxn ang="0">
                  <a:pos x="547" y="40"/>
                </a:cxn>
                <a:cxn ang="0">
                  <a:pos x="457" y="26"/>
                </a:cxn>
                <a:cxn ang="0">
                  <a:pos x="384" y="14"/>
                </a:cxn>
                <a:cxn ang="0">
                  <a:pos x="331" y="5"/>
                </a:cxn>
                <a:cxn ang="0">
                  <a:pos x="302" y="0"/>
                </a:cxn>
                <a:cxn ang="0">
                  <a:pos x="292" y="37"/>
                </a:cxn>
                <a:cxn ang="0">
                  <a:pos x="262" y="158"/>
                </a:cxn>
                <a:cxn ang="0">
                  <a:pos x="221" y="326"/>
                </a:cxn>
                <a:cxn ang="0">
                  <a:pos x="173" y="522"/>
                </a:cxn>
                <a:cxn ang="0">
                  <a:pos x="123" y="728"/>
                </a:cxn>
                <a:cxn ang="0">
                  <a:pos x="77" y="924"/>
                </a:cxn>
                <a:cxn ang="0">
                  <a:pos x="37" y="1091"/>
                </a:cxn>
                <a:cxn ang="0">
                  <a:pos x="9" y="1209"/>
                </a:cxn>
                <a:cxn ang="0">
                  <a:pos x="0" y="1244"/>
                </a:cxn>
                <a:cxn ang="0">
                  <a:pos x="48" y="1254"/>
                </a:cxn>
                <a:cxn ang="0">
                  <a:pos x="104" y="1267"/>
                </a:cxn>
                <a:cxn ang="0">
                  <a:pos x="165" y="1280"/>
                </a:cxn>
                <a:cxn ang="0">
                  <a:pos x="231" y="1296"/>
                </a:cxn>
                <a:cxn ang="0">
                  <a:pos x="301" y="1312"/>
                </a:cxn>
                <a:cxn ang="0">
                  <a:pos x="374" y="1328"/>
                </a:cxn>
                <a:cxn ang="0">
                  <a:pos x="448" y="1344"/>
                </a:cxn>
                <a:cxn ang="0">
                  <a:pos x="523" y="1361"/>
                </a:cxn>
                <a:cxn ang="0">
                  <a:pos x="598" y="1376"/>
                </a:cxn>
                <a:cxn ang="0">
                  <a:pos x="670" y="1392"/>
                </a:cxn>
                <a:cxn ang="0">
                  <a:pos x="741" y="1406"/>
                </a:cxn>
                <a:cxn ang="0">
                  <a:pos x="808" y="1419"/>
                </a:cxn>
                <a:cxn ang="0">
                  <a:pos x="869" y="1430"/>
                </a:cxn>
                <a:cxn ang="0">
                  <a:pos x="925" y="1440"/>
                </a:cxn>
                <a:cxn ang="0">
                  <a:pos x="973" y="1447"/>
                </a:cxn>
                <a:cxn ang="0">
                  <a:pos x="1015" y="1453"/>
                </a:cxn>
              </a:cxnLst>
              <a:rect l="0" t="0" r="r" b="b"/>
              <a:pathLst>
                <a:path w="1773" h="1453">
                  <a:moveTo>
                    <a:pt x="1015" y="1453"/>
                  </a:moveTo>
                  <a:lnTo>
                    <a:pt x="1015" y="1453"/>
                  </a:lnTo>
                  <a:lnTo>
                    <a:pt x="970" y="1443"/>
                  </a:lnTo>
                  <a:lnTo>
                    <a:pt x="934" y="1425"/>
                  </a:lnTo>
                  <a:lnTo>
                    <a:pt x="908" y="1397"/>
                  </a:lnTo>
                  <a:lnTo>
                    <a:pt x="891" y="1366"/>
                  </a:lnTo>
                  <a:lnTo>
                    <a:pt x="883" y="1330"/>
                  </a:lnTo>
                  <a:lnTo>
                    <a:pt x="887" y="1293"/>
                  </a:lnTo>
                  <a:lnTo>
                    <a:pt x="900" y="1257"/>
                  </a:lnTo>
                  <a:lnTo>
                    <a:pt x="922" y="1221"/>
                  </a:lnTo>
                  <a:lnTo>
                    <a:pt x="922" y="1221"/>
                  </a:lnTo>
                  <a:lnTo>
                    <a:pt x="932" y="1209"/>
                  </a:lnTo>
                  <a:lnTo>
                    <a:pt x="944" y="1194"/>
                  </a:lnTo>
                  <a:lnTo>
                    <a:pt x="960" y="1175"/>
                  </a:lnTo>
                  <a:lnTo>
                    <a:pt x="979" y="1154"/>
                  </a:lnTo>
                  <a:lnTo>
                    <a:pt x="999" y="1129"/>
                  </a:lnTo>
                  <a:lnTo>
                    <a:pt x="1023" y="1101"/>
                  </a:lnTo>
                  <a:lnTo>
                    <a:pt x="1049" y="1070"/>
                  </a:lnTo>
                  <a:lnTo>
                    <a:pt x="1076" y="1038"/>
                  </a:lnTo>
                  <a:lnTo>
                    <a:pt x="1105" y="1003"/>
                  </a:lnTo>
                  <a:lnTo>
                    <a:pt x="1136" y="966"/>
                  </a:lnTo>
                  <a:lnTo>
                    <a:pt x="1168" y="928"/>
                  </a:lnTo>
                  <a:lnTo>
                    <a:pt x="1202" y="889"/>
                  </a:lnTo>
                  <a:lnTo>
                    <a:pt x="1235" y="848"/>
                  </a:lnTo>
                  <a:lnTo>
                    <a:pt x="1270" y="807"/>
                  </a:lnTo>
                  <a:lnTo>
                    <a:pt x="1306" y="766"/>
                  </a:lnTo>
                  <a:lnTo>
                    <a:pt x="1341" y="724"/>
                  </a:lnTo>
                  <a:lnTo>
                    <a:pt x="1376" y="682"/>
                  </a:lnTo>
                  <a:lnTo>
                    <a:pt x="1412" y="640"/>
                  </a:lnTo>
                  <a:lnTo>
                    <a:pt x="1447" y="599"/>
                  </a:lnTo>
                  <a:lnTo>
                    <a:pt x="1481" y="559"/>
                  </a:lnTo>
                  <a:lnTo>
                    <a:pt x="1515" y="519"/>
                  </a:lnTo>
                  <a:lnTo>
                    <a:pt x="1548" y="481"/>
                  </a:lnTo>
                  <a:lnTo>
                    <a:pt x="1580" y="444"/>
                  </a:lnTo>
                  <a:lnTo>
                    <a:pt x="1609" y="408"/>
                  </a:lnTo>
                  <a:lnTo>
                    <a:pt x="1638" y="376"/>
                  </a:lnTo>
                  <a:lnTo>
                    <a:pt x="1664" y="344"/>
                  </a:lnTo>
                  <a:lnTo>
                    <a:pt x="1689" y="316"/>
                  </a:lnTo>
                  <a:lnTo>
                    <a:pt x="1711" y="290"/>
                  </a:lnTo>
                  <a:lnTo>
                    <a:pt x="1731" y="268"/>
                  </a:lnTo>
                  <a:lnTo>
                    <a:pt x="1749" y="248"/>
                  </a:lnTo>
                  <a:lnTo>
                    <a:pt x="1763" y="232"/>
                  </a:lnTo>
                  <a:lnTo>
                    <a:pt x="1773" y="220"/>
                  </a:lnTo>
                  <a:lnTo>
                    <a:pt x="1773" y="220"/>
                  </a:lnTo>
                  <a:lnTo>
                    <a:pt x="1755" y="218"/>
                  </a:lnTo>
                  <a:lnTo>
                    <a:pt x="1730" y="214"/>
                  </a:lnTo>
                  <a:lnTo>
                    <a:pt x="1701" y="211"/>
                  </a:lnTo>
                  <a:lnTo>
                    <a:pt x="1666" y="206"/>
                  </a:lnTo>
                  <a:lnTo>
                    <a:pt x="1626" y="200"/>
                  </a:lnTo>
                  <a:lnTo>
                    <a:pt x="1583" y="195"/>
                  </a:lnTo>
                  <a:lnTo>
                    <a:pt x="1536" y="187"/>
                  </a:lnTo>
                  <a:lnTo>
                    <a:pt x="1485" y="181"/>
                  </a:lnTo>
                  <a:lnTo>
                    <a:pt x="1432" y="173"/>
                  </a:lnTo>
                  <a:lnTo>
                    <a:pt x="1376" y="165"/>
                  </a:lnTo>
                  <a:lnTo>
                    <a:pt x="1318" y="156"/>
                  </a:lnTo>
                  <a:lnTo>
                    <a:pt x="1258" y="147"/>
                  </a:lnTo>
                  <a:lnTo>
                    <a:pt x="1196" y="139"/>
                  </a:lnTo>
                  <a:lnTo>
                    <a:pt x="1135" y="130"/>
                  </a:lnTo>
                  <a:lnTo>
                    <a:pt x="1072" y="120"/>
                  </a:lnTo>
                  <a:lnTo>
                    <a:pt x="1009" y="110"/>
                  </a:lnTo>
                  <a:lnTo>
                    <a:pt x="946" y="102"/>
                  </a:lnTo>
                  <a:lnTo>
                    <a:pt x="885" y="92"/>
                  </a:lnTo>
                  <a:lnTo>
                    <a:pt x="823" y="82"/>
                  </a:lnTo>
                  <a:lnTo>
                    <a:pt x="763" y="74"/>
                  </a:lnTo>
                  <a:lnTo>
                    <a:pt x="706" y="65"/>
                  </a:lnTo>
                  <a:lnTo>
                    <a:pt x="650" y="56"/>
                  </a:lnTo>
                  <a:lnTo>
                    <a:pt x="597" y="49"/>
                  </a:lnTo>
                  <a:lnTo>
                    <a:pt x="547" y="40"/>
                  </a:lnTo>
                  <a:lnTo>
                    <a:pt x="500" y="34"/>
                  </a:lnTo>
                  <a:lnTo>
                    <a:pt x="457" y="26"/>
                  </a:lnTo>
                  <a:lnTo>
                    <a:pt x="419" y="21"/>
                  </a:lnTo>
                  <a:lnTo>
                    <a:pt x="384" y="14"/>
                  </a:lnTo>
                  <a:lnTo>
                    <a:pt x="355" y="10"/>
                  </a:lnTo>
                  <a:lnTo>
                    <a:pt x="331" y="5"/>
                  </a:lnTo>
                  <a:lnTo>
                    <a:pt x="314" y="2"/>
                  </a:lnTo>
                  <a:lnTo>
                    <a:pt x="302" y="0"/>
                  </a:lnTo>
                  <a:lnTo>
                    <a:pt x="302" y="0"/>
                  </a:lnTo>
                  <a:lnTo>
                    <a:pt x="292" y="37"/>
                  </a:lnTo>
                  <a:lnTo>
                    <a:pt x="278" y="90"/>
                  </a:lnTo>
                  <a:lnTo>
                    <a:pt x="262" y="158"/>
                  </a:lnTo>
                  <a:lnTo>
                    <a:pt x="243" y="237"/>
                  </a:lnTo>
                  <a:lnTo>
                    <a:pt x="221" y="326"/>
                  </a:lnTo>
                  <a:lnTo>
                    <a:pt x="197" y="422"/>
                  </a:lnTo>
                  <a:lnTo>
                    <a:pt x="173" y="522"/>
                  </a:lnTo>
                  <a:lnTo>
                    <a:pt x="148" y="625"/>
                  </a:lnTo>
                  <a:lnTo>
                    <a:pt x="123" y="728"/>
                  </a:lnTo>
                  <a:lnTo>
                    <a:pt x="100" y="829"/>
                  </a:lnTo>
                  <a:lnTo>
                    <a:pt x="77" y="924"/>
                  </a:lnTo>
                  <a:lnTo>
                    <a:pt x="56" y="1012"/>
                  </a:lnTo>
                  <a:lnTo>
                    <a:pt x="37" y="1091"/>
                  </a:lnTo>
                  <a:lnTo>
                    <a:pt x="22" y="1157"/>
                  </a:lnTo>
                  <a:lnTo>
                    <a:pt x="9" y="1209"/>
                  </a:lnTo>
                  <a:lnTo>
                    <a:pt x="0" y="1244"/>
                  </a:lnTo>
                  <a:lnTo>
                    <a:pt x="0" y="1244"/>
                  </a:lnTo>
                  <a:lnTo>
                    <a:pt x="23" y="1249"/>
                  </a:lnTo>
                  <a:lnTo>
                    <a:pt x="48" y="1254"/>
                  </a:lnTo>
                  <a:lnTo>
                    <a:pt x="75" y="1261"/>
                  </a:lnTo>
                  <a:lnTo>
                    <a:pt x="104" y="1267"/>
                  </a:lnTo>
                  <a:lnTo>
                    <a:pt x="133" y="1274"/>
                  </a:lnTo>
                  <a:lnTo>
                    <a:pt x="165" y="1280"/>
                  </a:lnTo>
                  <a:lnTo>
                    <a:pt x="197" y="1288"/>
                  </a:lnTo>
                  <a:lnTo>
                    <a:pt x="231" y="1296"/>
                  </a:lnTo>
                  <a:lnTo>
                    <a:pt x="265" y="1303"/>
                  </a:lnTo>
                  <a:lnTo>
                    <a:pt x="301" y="1312"/>
                  </a:lnTo>
                  <a:lnTo>
                    <a:pt x="337" y="1319"/>
                  </a:lnTo>
                  <a:lnTo>
                    <a:pt x="374" y="1328"/>
                  </a:lnTo>
                  <a:lnTo>
                    <a:pt x="410" y="1336"/>
                  </a:lnTo>
                  <a:lnTo>
                    <a:pt x="448" y="1344"/>
                  </a:lnTo>
                  <a:lnTo>
                    <a:pt x="485" y="1352"/>
                  </a:lnTo>
                  <a:lnTo>
                    <a:pt x="523" y="1361"/>
                  </a:lnTo>
                  <a:lnTo>
                    <a:pt x="561" y="1368"/>
                  </a:lnTo>
                  <a:lnTo>
                    <a:pt x="598" y="1376"/>
                  </a:lnTo>
                  <a:lnTo>
                    <a:pt x="634" y="1384"/>
                  </a:lnTo>
                  <a:lnTo>
                    <a:pt x="670" y="1392"/>
                  </a:lnTo>
                  <a:lnTo>
                    <a:pt x="706" y="1399"/>
                  </a:lnTo>
                  <a:lnTo>
                    <a:pt x="741" y="1406"/>
                  </a:lnTo>
                  <a:lnTo>
                    <a:pt x="774" y="1413"/>
                  </a:lnTo>
                  <a:lnTo>
                    <a:pt x="808" y="1419"/>
                  </a:lnTo>
                  <a:lnTo>
                    <a:pt x="839" y="1425"/>
                  </a:lnTo>
                  <a:lnTo>
                    <a:pt x="869" y="1430"/>
                  </a:lnTo>
                  <a:lnTo>
                    <a:pt x="898" y="1435"/>
                  </a:lnTo>
                  <a:lnTo>
                    <a:pt x="925" y="1440"/>
                  </a:lnTo>
                  <a:lnTo>
                    <a:pt x="951" y="1444"/>
                  </a:lnTo>
                  <a:lnTo>
                    <a:pt x="973" y="1447"/>
                  </a:lnTo>
                  <a:lnTo>
                    <a:pt x="995" y="1451"/>
                  </a:lnTo>
                  <a:lnTo>
                    <a:pt x="1015" y="1453"/>
                  </a:lnTo>
                </a:path>
              </a:pathLst>
            </a:custGeom>
            <a:noFill/>
            <a:ln w="0">
              <a:solidFill>
                <a:srgbClr val="000000"/>
              </a:solidFill>
              <a:prstDash val="solid"/>
              <a:round/>
            </a:ln>
          </p:spPr>
          <p:txBody>
            <a:bodyPr/>
            <a:lstStyle/>
            <a:p>
              <a:endParaRPr lang="en-US"/>
            </a:p>
          </p:txBody>
        </p:sp>
        <p:sp>
          <p:nvSpPr>
            <p:cNvPr id="385038" name="Freeform 1038"/>
            <p:cNvSpPr/>
            <p:nvPr/>
          </p:nvSpPr>
          <p:spPr bwMode="auto">
            <a:xfrm>
              <a:off x="5022" y="3229"/>
              <a:ext cx="482" cy="616"/>
            </a:xfrm>
            <a:custGeom>
              <a:avLst/>
              <a:gdLst/>
              <a:ahLst/>
              <a:cxnLst>
                <a:cxn ang="0">
                  <a:pos x="964" y="61"/>
                </a:cxn>
                <a:cxn ang="0">
                  <a:pos x="955" y="31"/>
                </a:cxn>
                <a:cxn ang="0">
                  <a:pos x="935" y="11"/>
                </a:cxn>
                <a:cxn ang="0">
                  <a:pos x="907" y="1"/>
                </a:cxn>
                <a:cxn ang="0">
                  <a:pos x="880" y="12"/>
                </a:cxn>
                <a:cxn ang="0">
                  <a:pos x="848" y="48"/>
                </a:cxn>
                <a:cxn ang="0">
                  <a:pos x="806" y="96"/>
                </a:cxn>
                <a:cxn ang="0">
                  <a:pos x="755" y="156"/>
                </a:cxn>
                <a:cxn ang="0">
                  <a:pos x="697" y="224"/>
                </a:cxn>
                <a:cxn ang="0">
                  <a:pos x="633" y="300"/>
                </a:cxn>
                <a:cxn ang="0">
                  <a:pos x="565" y="380"/>
                </a:cxn>
                <a:cxn ang="0">
                  <a:pos x="494" y="462"/>
                </a:cxn>
                <a:cxn ang="0">
                  <a:pos x="424" y="547"/>
                </a:cxn>
                <a:cxn ang="0">
                  <a:pos x="353" y="629"/>
                </a:cxn>
                <a:cxn ang="0">
                  <a:pos x="286" y="709"/>
                </a:cxn>
                <a:cxn ang="0">
                  <a:pos x="224" y="784"/>
                </a:cxn>
                <a:cxn ang="0">
                  <a:pos x="166" y="851"/>
                </a:cxn>
                <a:cxn ang="0">
                  <a:pos x="117" y="909"/>
                </a:cxn>
                <a:cxn ang="0">
                  <a:pos x="77" y="956"/>
                </a:cxn>
                <a:cxn ang="0">
                  <a:pos x="49" y="990"/>
                </a:cxn>
                <a:cxn ang="0">
                  <a:pos x="24" y="1020"/>
                </a:cxn>
                <a:cxn ang="0">
                  <a:pos x="6" y="1062"/>
                </a:cxn>
                <a:cxn ang="0">
                  <a:pos x="0" y="1105"/>
                </a:cxn>
                <a:cxn ang="0">
                  <a:pos x="8" y="1146"/>
                </a:cxn>
                <a:cxn ang="0">
                  <a:pos x="29" y="1183"/>
                </a:cxn>
                <a:cxn ang="0">
                  <a:pos x="62" y="1212"/>
                </a:cxn>
                <a:cxn ang="0">
                  <a:pos x="108" y="1229"/>
                </a:cxn>
                <a:cxn ang="0">
                  <a:pos x="165" y="1233"/>
                </a:cxn>
                <a:cxn ang="0">
                  <a:pos x="201" y="1227"/>
                </a:cxn>
                <a:cxn ang="0">
                  <a:pos x="217" y="1208"/>
                </a:cxn>
                <a:cxn ang="0">
                  <a:pos x="246" y="1167"/>
                </a:cxn>
                <a:cxn ang="0">
                  <a:pos x="286" y="1109"/>
                </a:cxn>
                <a:cxn ang="0">
                  <a:pos x="336" y="1037"/>
                </a:cxn>
                <a:cxn ang="0">
                  <a:pos x="392" y="952"/>
                </a:cxn>
                <a:cxn ang="0">
                  <a:pos x="454" y="859"/>
                </a:cxn>
                <a:cxn ang="0">
                  <a:pos x="520" y="759"/>
                </a:cxn>
                <a:cxn ang="0">
                  <a:pos x="587" y="657"/>
                </a:cxn>
                <a:cxn ang="0">
                  <a:pos x="654" y="555"/>
                </a:cxn>
                <a:cxn ang="0">
                  <a:pos x="719" y="454"/>
                </a:cxn>
                <a:cxn ang="0">
                  <a:pos x="781" y="360"/>
                </a:cxn>
                <a:cxn ang="0">
                  <a:pos x="836" y="273"/>
                </a:cxn>
                <a:cxn ang="0">
                  <a:pos x="885" y="197"/>
                </a:cxn>
                <a:cxn ang="0">
                  <a:pos x="924" y="136"/>
                </a:cxn>
                <a:cxn ang="0">
                  <a:pos x="952" y="92"/>
                </a:cxn>
              </a:cxnLst>
              <a:rect l="0" t="0" r="r" b="b"/>
              <a:pathLst>
                <a:path w="964" h="1233">
                  <a:moveTo>
                    <a:pt x="961" y="77"/>
                  </a:moveTo>
                  <a:lnTo>
                    <a:pt x="964" y="61"/>
                  </a:lnTo>
                  <a:lnTo>
                    <a:pt x="962" y="44"/>
                  </a:lnTo>
                  <a:lnTo>
                    <a:pt x="955" y="31"/>
                  </a:lnTo>
                  <a:lnTo>
                    <a:pt x="947" y="20"/>
                  </a:lnTo>
                  <a:lnTo>
                    <a:pt x="935" y="11"/>
                  </a:lnTo>
                  <a:lnTo>
                    <a:pt x="921" y="4"/>
                  </a:lnTo>
                  <a:lnTo>
                    <a:pt x="907" y="1"/>
                  </a:lnTo>
                  <a:lnTo>
                    <a:pt x="890" y="0"/>
                  </a:lnTo>
                  <a:lnTo>
                    <a:pt x="880" y="12"/>
                  </a:lnTo>
                  <a:lnTo>
                    <a:pt x="866" y="28"/>
                  </a:lnTo>
                  <a:lnTo>
                    <a:pt x="848" y="48"/>
                  </a:lnTo>
                  <a:lnTo>
                    <a:pt x="828" y="70"/>
                  </a:lnTo>
                  <a:lnTo>
                    <a:pt x="806" y="96"/>
                  </a:lnTo>
                  <a:lnTo>
                    <a:pt x="781" y="124"/>
                  </a:lnTo>
                  <a:lnTo>
                    <a:pt x="755" y="156"/>
                  </a:lnTo>
                  <a:lnTo>
                    <a:pt x="727" y="189"/>
                  </a:lnTo>
                  <a:lnTo>
                    <a:pt x="697" y="224"/>
                  </a:lnTo>
                  <a:lnTo>
                    <a:pt x="665" y="261"/>
                  </a:lnTo>
                  <a:lnTo>
                    <a:pt x="633" y="300"/>
                  </a:lnTo>
                  <a:lnTo>
                    <a:pt x="599" y="339"/>
                  </a:lnTo>
                  <a:lnTo>
                    <a:pt x="565" y="380"/>
                  </a:lnTo>
                  <a:lnTo>
                    <a:pt x="530" y="421"/>
                  </a:lnTo>
                  <a:lnTo>
                    <a:pt x="494" y="462"/>
                  </a:lnTo>
                  <a:lnTo>
                    <a:pt x="458" y="505"/>
                  </a:lnTo>
                  <a:lnTo>
                    <a:pt x="424" y="547"/>
                  </a:lnTo>
                  <a:lnTo>
                    <a:pt x="388" y="588"/>
                  </a:lnTo>
                  <a:lnTo>
                    <a:pt x="353" y="629"/>
                  </a:lnTo>
                  <a:lnTo>
                    <a:pt x="320" y="670"/>
                  </a:lnTo>
                  <a:lnTo>
                    <a:pt x="286" y="709"/>
                  </a:lnTo>
                  <a:lnTo>
                    <a:pt x="254" y="747"/>
                  </a:lnTo>
                  <a:lnTo>
                    <a:pt x="224" y="784"/>
                  </a:lnTo>
                  <a:lnTo>
                    <a:pt x="194" y="819"/>
                  </a:lnTo>
                  <a:lnTo>
                    <a:pt x="166" y="851"/>
                  </a:lnTo>
                  <a:lnTo>
                    <a:pt x="141" y="882"/>
                  </a:lnTo>
                  <a:lnTo>
                    <a:pt x="117" y="909"/>
                  </a:lnTo>
                  <a:lnTo>
                    <a:pt x="97" y="934"/>
                  </a:lnTo>
                  <a:lnTo>
                    <a:pt x="77" y="956"/>
                  </a:lnTo>
                  <a:lnTo>
                    <a:pt x="62" y="975"/>
                  </a:lnTo>
                  <a:lnTo>
                    <a:pt x="49" y="990"/>
                  </a:lnTo>
                  <a:lnTo>
                    <a:pt x="39" y="1001"/>
                  </a:lnTo>
                  <a:lnTo>
                    <a:pt x="24" y="1020"/>
                  </a:lnTo>
                  <a:lnTo>
                    <a:pt x="13" y="1041"/>
                  </a:lnTo>
                  <a:lnTo>
                    <a:pt x="6" y="1062"/>
                  </a:lnTo>
                  <a:lnTo>
                    <a:pt x="2" y="1083"/>
                  </a:lnTo>
                  <a:lnTo>
                    <a:pt x="0" y="1105"/>
                  </a:lnTo>
                  <a:lnTo>
                    <a:pt x="3" y="1125"/>
                  </a:lnTo>
                  <a:lnTo>
                    <a:pt x="8" y="1146"/>
                  </a:lnTo>
                  <a:lnTo>
                    <a:pt x="17" y="1166"/>
                  </a:lnTo>
                  <a:lnTo>
                    <a:pt x="29" y="1183"/>
                  </a:lnTo>
                  <a:lnTo>
                    <a:pt x="44" y="1198"/>
                  </a:lnTo>
                  <a:lnTo>
                    <a:pt x="62" y="1212"/>
                  </a:lnTo>
                  <a:lnTo>
                    <a:pt x="84" y="1222"/>
                  </a:lnTo>
                  <a:lnTo>
                    <a:pt x="108" y="1229"/>
                  </a:lnTo>
                  <a:lnTo>
                    <a:pt x="135" y="1233"/>
                  </a:lnTo>
                  <a:lnTo>
                    <a:pt x="165" y="1233"/>
                  </a:lnTo>
                  <a:lnTo>
                    <a:pt x="198" y="1228"/>
                  </a:lnTo>
                  <a:lnTo>
                    <a:pt x="201" y="1227"/>
                  </a:lnTo>
                  <a:lnTo>
                    <a:pt x="207" y="1220"/>
                  </a:lnTo>
                  <a:lnTo>
                    <a:pt x="217" y="1208"/>
                  </a:lnTo>
                  <a:lnTo>
                    <a:pt x="230" y="1189"/>
                  </a:lnTo>
                  <a:lnTo>
                    <a:pt x="246" y="1167"/>
                  </a:lnTo>
                  <a:lnTo>
                    <a:pt x="266" y="1141"/>
                  </a:lnTo>
                  <a:lnTo>
                    <a:pt x="286" y="1109"/>
                  </a:lnTo>
                  <a:lnTo>
                    <a:pt x="310" y="1075"/>
                  </a:lnTo>
                  <a:lnTo>
                    <a:pt x="336" y="1037"/>
                  </a:lnTo>
                  <a:lnTo>
                    <a:pt x="363" y="995"/>
                  </a:lnTo>
                  <a:lnTo>
                    <a:pt x="392" y="952"/>
                  </a:lnTo>
                  <a:lnTo>
                    <a:pt x="423" y="907"/>
                  </a:lnTo>
                  <a:lnTo>
                    <a:pt x="454" y="859"/>
                  </a:lnTo>
                  <a:lnTo>
                    <a:pt x="487" y="810"/>
                  </a:lnTo>
                  <a:lnTo>
                    <a:pt x="520" y="759"/>
                  </a:lnTo>
                  <a:lnTo>
                    <a:pt x="554" y="708"/>
                  </a:lnTo>
                  <a:lnTo>
                    <a:pt x="587" y="657"/>
                  </a:lnTo>
                  <a:lnTo>
                    <a:pt x="621" y="605"/>
                  </a:lnTo>
                  <a:lnTo>
                    <a:pt x="654" y="555"/>
                  </a:lnTo>
                  <a:lnTo>
                    <a:pt x="687" y="504"/>
                  </a:lnTo>
                  <a:lnTo>
                    <a:pt x="719" y="454"/>
                  </a:lnTo>
                  <a:lnTo>
                    <a:pt x="751" y="406"/>
                  </a:lnTo>
                  <a:lnTo>
                    <a:pt x="781" y="360"/>
                  </a:lnTo>
                  <a:lnTo>
                    <a:pt x="809" y="315"/>
                  </a:lnTo>
                  <a:lnTo>
                    <a:pt x="836" y="273"/>
                  </a:lnTo>
                  <a:lnTo>
                    <a:pt x="862" y="233"/>
                  </a:lnTo>
                  <a:lnTo>
                    <a:pt x="885" y="197"/>
                  </a:lnTo>
                  <a:lnTo>
                    <a:pt x="906" y="165"/>
                  </a:lnTo>
                  <a:lnTo>
                    <a:pt x="924" y="136"/>
                  </a:lnTo>
                  <a:lnTo>
                    <a:pt x="939" y="111"/>
                  </a:lnTo>
                  <a:lnTo>
                    <a:pt x="952" y="92"/>
                  </a:lnTo>
                  <a:lnTo>
                    <a:pt x="961" y="77"/>
                  </a:lnTo>
                  <a:close/>
                </a:path>
              </a:pathLst>
            </a:custGeom>
            <a:solidFill>
              <a:srgbClr val="D6EFEF"/>
            </a:solidFill>
            <a:ln w="9525">
              <a:noFill/>
              <a:round/>
            </a:ln>
          </p:spPr>
          <p:txBody>
            <a:bodyPr/>
            <a:lstStyle/>
            <a:p>
              <a:endParaRPr lang="en-US"/>
            </a:p>
          </p:txBody>
        </p:sp>
        <p:sp>
          <p:nvSpPr>
            <p:cNvPr id="385039" name="Freeform 1039"/>
            <p:cNvSpPr/>
            <p:nvPr/>
          </p:nvSpPr>
          <p:spPr bwMode="auto">
            <a:xfrm>
              <a:off x="5022" y="3229"/>
              <a:ext cx="482" cy="616"/>
            </a:xfrm>
            <a:custGeom>
              <a:avLst/>
              <a:gdLst/>
              <a:ahLst/>
              <a:cxnLst>
                <a:cxn ang="0">
                  <a:pos x="961" y="77"/>
                </a:cxn>
                <a:cxn ang="0">
                  <a:pos x="962" y="44"/>
                </a:cxn>
                <a:cxn ang="0">
                  <a:pos x="947" y="20"/>
                </a:cxn>
                <a:cxn ang="0">
                  <a:pos x="921" y="4"/>
                </a:cxn>
                <a:cxn ang="0">
                  <a:pos x="890" y="0"/>
                </a:cxn>
                <a:cxn ang="0">
                  <a:pos x="880" y="12"/>
                </a:cxn>
                <a:cxn ang="0">
                  <a:pos x="848" y="48"/>
                </a:cxn>
                <a:cxn ang="0">
                  <a:pos x="806" y="96"/>
                </a:cxn>
                <a:cxn ang="0">
                  <a:pos x="755" y="156"/>
                </a:cxn>
                <a:cxn ang="0">
                  <a:pos x="697" y="224"/>
                </a:cxn>
                <a:cxn ang="0">
                  <a:pos x="633" y="300"/>
                </a:cxn>
                <a:cxn ang="0">
                  <a:pos x="565" y="380"/>
                </a:cxn>
                <a:cxn ang="0">
                  <a:pos x="494" y="462"/>
                </a:cxn>
                <a:cxn ang="0">
                  <a:pos x="424" y="547"/>
                </a:cxn>
                <a:cxn ang="0">
                  <a:pos x="353" y="629"/>
                </a:cxn>
                <a:cxn ang="0">
                  <a:pos x="286" y="709"/>
                </a:cxn>
                <a:cxn ang="0">
                  <a:pos x="224" y="784"/>
                </a:cxn>
                <a:cxn ang="0">
                  <a:pos x="166" y="851"/>
                </a:cxn>
                <a:cxn ang="0">
                  <a:pos x="117" y="909"/>
                </a:cxn>
                <a:cxn ang="0">
                  <a:pos x="77" y="956"/>
                </a:cxn>
                <a:cxn ang="0">
                  <a:pos x="49" y="990"/>
                </a:cxn>
                <a:cxn ang="0">
                  <a:pos x="39" y="1001"/>
                </a:cxn>
                <a:cxn ang="0">
                  <a:pos x="13" y="1041"/>
                </a:cxn>
                <a:cxn ang="0">
                  <a:pos x="2" y="1083"/>
                </a:cxn>
                <a:cxn ang="0">
                  <a:pos x="3" y="1125"/>
                </a:cxn>
                <a:cxn ang="0">
                  <a:pos x="17" y="1166"/>
                </a:cxn>
                <a:cxn ang="0">
                  <a:pos x="44" y="1198"/>
                </a:cxn>
                <a:cxn ang="0">
                  <a:pos x="84" y="1222"/>
                </a:cxn>
                <a:cxn ang="0">
                  <a:pos x="135" y="1233"/>
                </a:cxn>
                <a:cxn ang="0">
                  <a:pos x="198" y="1228"/>
                </a:cxn>
                <a:cxn ang="0">
                  <a:pos x="201" y="1227"/>
                </a:cxn>
                <a:cxn ang="0">
                  <a:pos x="217" y="1208"/>
                </a:cxn>
                <a:cxn ang="0">
                  <a:pos x="246" y="1167"/>
                </a:cxn>
                <a:cxn ang="0">
                  <a:pos x="286" y="1109"/>
                </a:cxn>
                <a:cxn ang="0">
                  <a:pos x="336" y="1037"/>
                </a:cxn>
                <a:cxn ang="0">
                  <a:pos x="392" y="952"/>
                </a:cxn>
                <a:cxn ang="0">
                  <a:pos x="454" y="859"/>
                </a:cxn>
                <a:cxn ang="0">
                  <a:pos x="520" y="759"/>
                </a:cxn>
                <a:cxn ang="0">
                  <a:pos x="587" y="657"/>
                </a:cxn>
                <a:cxn ang="0">
                  <a:pos x="654" y="555"/>
                </a:cxn>
                <a:cxn ang="0">
                  <a:pos x="719" y="454"/>
                </a:cxn>
                <a:cxn ang="0">
                  <a:pos x="781" y="360"/>
                </a:cxn>
                <a:cxn ang="0">
                  <a:pos x="836" y="273"/>
                </a:cxn>
                <a:cxn ang="0">
                  <a:pos x="885" y="197"/>
                </a:cxn>
                <a:cxn ang="0">
                  <a:pos x="924" y="136"/>
                </a:cxn>
                <a:cxn ang="0">
                  <a:pos x="952" y="92"/>
                </a:cxn>
              </a:cxnLst>
              <a:rect l="0" t="0" r="r" b="b"/>
              <a:pathLst>
                <a:path w="964" h="1233">
                  <a:moveTo>
                    <a:pt x="961" y="77"/>
                  </a:moveTo>
                  <a:lnTo>
                    <a:pt x="961" y="77"/>
                  </a:lnTo>
                  <a:lnTo>
                    <a:pt x="964" y="61"/>
                  </a:lnTo>
                  <a:lnTo>
                    <a:pt x="962" y="44"/>
                  </a:lnTo>
                  <a:lnTo>
                    <a:pt x="955" y="31"/>
                  </a:lnTo>
                  <a:lnTo>
                    <a:pt x="947" y="20"/>
                  </a:lnTo>
                  <a:lnTo>
                    <a:pt x="935" y="11"/>
                  </a:lnTo>
                  <a:lnTo>
                    <a:pt x="921" y="4"/>
                  </a:lnTo>
                  <a:lnTo>
                    <a:pt x="907" y="1"/>
                  </a:lnTo>
                  <a:lnTo>
                    <a:pt x="890" y="0"/>
                  </a:lnTo>
                  <a:lnTo>
                    <a:pt x="890" y="0"/>
                  </a:lnTo>
                  <a:lnTo>
                    <a:pt x="880" y="12"/>
                  </a:lnTo>
                  <a:lnTo>
                    <a:pt x="866" y="28"/>
                  </a:lnTo>
                  <a:lnTo>
                    <a:pt x="848" y="48"/>
                  </a:lnTo>
                  <a:lnTo>
                    <a:pt x="828" y="70"/>
                  </a:lnTo>
                  <a:lnTo>
                    <a:pt x="806" y="96"/>
                  </a:lnTo>
                  <a:lnTo>
                    <a:pt x="781" y="124"/>
                  </a:lnTo>
                  <a:lnTo>
                    <a:pt x="755" y="156"/>
                  </a:lnTo>
                  <a:lnTo>
                    <a:pt x="727" y="189"/>
                  </a:lnTo>
                  <a:lnTo>
                    <a:pt x="697" y="224"/>
                  </a:lnTo>
                  <a:lnTo>
                    <a:pt x="665" y="261"/>
                  </a:lnTo>
                  <a:lnTo>
                    <a:pt x="633" y="300"/>
                  </a:lnTo>
                  <a:lnTo>
                    <a:pt x="599" y="339"/>
                  </a:lnTo>
                  <a:lnTo>
                    <a:pt x="565" y="380"/>
                  </a:lnTo>
                  <a:lnTo>
                    <a:pt x="530" y="421"/>
                  </a:lnTo>
                  <a:lnTo>
                    <a:pt x="494" y="462"/>
                  </a:lnTo>
                  <a:lnTo>
                    <a:pt x="458" y="505"/>
                  </a:lnTo>
                  <a:lnTo>
                    <a:pt x="424" y="547"/>
                  </a:lnTo>
                  <a:lnTo>
                    <a:pt x="388" y="588"/>
                  </a:lnTo>
                  <a:lnTo>
                    <a:pt x="353" y="629"/>
                  </a:lnTo>
                  <a:lnTo>
                    <a:pt x="320" y="670"/>
                  </a:lnTo>
                  <a:lnTo>
                    <a:pt x="286" y="709"/>
                  </a:lnTo>
                  <a:lnTo>
                    <a:pt x="254" y="747"/>
                  </a:lnTo>
                  <a:lnTo>
                    <a:pt x="224" y="784"/>
                  </a:lnTo>
                  <a:lnTo>
                    <a:pt x="194" y="819"/>
                  </a:lnTo>
                  <a:lnTo>
                    <a:pt x="166" y="851"/>
                  </a:lnTo>
                  <a:lnTo>
                    <a:pt x="141" y="882"/>
                  </a:lnTo>
                  <a:lnTo>
                    <a:pt x="117" y="909"/>
                  </a:lnTo>
                  <a:lnTo>
                    <a:pt x="97" y="934"/>
                  </a:lnTo>
                  <a:lnTo>
                    <a:pt x="77" y="956"/>
                  </a:lnTo>
                  <a:lnTo>
                    <a:pt x="62" y="975"/>
                  </a:lnTo>
                  <a:lnTo>
                    <a:pt x="49" y="990"/>
                  </a:lnTo>
                  <a:lnTo>
                    <a:pt x="39" y="1001"/>
                  </a:lnTo>
                  <a:lnTo>
                    <a:pt x="39" y="1001"/>
                  </a:lnTo>
                  <a:lnTo>
                    <a:pt x="24" y="1020"/>
                  </a:lnTo>
                  <a:lnTo>
                    <a:pt x="13" y="1041"/>
                  </a:lnTo>
                  <a:lnTo>
                    <a:pt x="6" y="1062"/>
                  </a:lnTo>
                  <a:lnTo>
                    <a:pt x="2" y="1083"/>
                  </a:lnTo>
                  <a:lnTo>
                    <a:pt x="0" y="1105"/>
                  </a:lnTo>
                  <a:lnTo>
                    <a:pt x="3" y="1125"/>
                  </a:lnTo>
                  <a:lnTo>
                    <a:pt x="8" y="1146"/>
                  </a:lnTo>
                  <a:lnTo>
                    <a:pt x="17" y="1166"/>
                  </a:lnTo>
                  <a:lnTo>
                    <a:pt x="29" y="1183"/>
                  </a:lnTo>
                  <a:lnTo>
                    <a:pt x="44" y="1198"/>
                  </a:lnTo>
                  <a:lnTo>
                    <a:pt x="62" y="1212"/>
                  </a:lnTo>
                  <a:lnTo>
                    <a:pt x="84" y="1222"/>
                  </a:lnTo>
                  <a:lnTo>
                    <a:pt x="108" y="1229"/>
                  </a:lnTo>
                  <a:lnTo>
                    <a:pt x="135" y="1233"/>
                  </a:lnTo>
                  <a:lnTo>
                    <a:pt x="165" y="1233"/>
                  </a:lnTo>
                  <a:lnTo>
                    <a:pt x="198" y="1228"/>
                  </a:lnTo>
                  <a:lnTo>
                    <a:pt x="198" y="1228"/>
                  </a:lnTo>
                  <a:lnTo>
                    <a:pt x="201" y="1227"/>
                  </a:lnTo>
                  <a:lnTo>
                    <a:pt x="207" y="1220"/>
                  </a:lnTo>
                  <a:lnTo>
                    <a:pt x="217" y="1208"/>
                  </a:lnTo>
                  <a:lnTo>
                    <a:pt x="230" y="1189"/>
                  </a:lnTo>
                  <a:lnTo>
                    <a:pt x="246" y="1167"/>
                  </a:lnTo>
                  <a:lnTo>
                    <a:pt x="266" y="1141"/>
                  </a:lnTo>
                  <a:lnTo>
                    <a:pt x="286" y="1109"/>
                  </a:lnTo>
                  <a:lnTo>
                    <a:pt x="310" y="1075"/>
                  </a:lnTo>
                  <a:lnTo>
                    <a:pt x="336" y="1037"/>
                  </a:lnTo>
                  <a:lnTo>
                    <a:pt x="363" y="995"/>
                  </a:lnTo>
                  <a:lnTo>
                    <a:pt x="392" y="952"/>
                  </a:lnTo>
                  <a:lnTo>
                    <a:pt x="423" y="907"/>
                  </a:lnTo>
                  <a:lnTo>
                    <a:pt x="454" y="859"/>
                  </a:lnTo>
                  <a:lnTo>
                    <a:pt x="487" y="810"/>
                  </a:lnTo>
                  <a:lnTo>
                    <a:pt x="520" y="759"/>
                  </a:lnTo>
                  <a:lnTo>
                    <a:pt x="554" y="708"/>
                  </a:lnTo>
                  <a:lnTo>
                    <a:pt x="587" y="657"/>
                  </a:lnTo>
                  <a:lnTo>
                    <a:pt x="621" y="605"/>
                  </a:lnTo>
                  <a:lnTo>
                    <a:pt x="654" y="555"/>
                  </a:lnTo>
                  <a:lnTo>
                    <a:pt x="687" y="504"/>
                  </a:lnTo>
                  <a:lnTo>
                    <a:pt x="719" y="454"/>
                  </a:lnTo>
                  <a:lnTo>
                    <a:pt x="751" y="406"/>
                  </a:lnTo>
                  <a:lnTo>
                    <a:pt x="781" y="360"/>
                  </a:lnTo>
                  <a:lnTo>
                    <a:pt x="809" y="315"/>
                  </a:lnTo>
                  <a:lnTo>
                    <a:pt x="836" y="273"/>
                  </a:lnTo>
                  <a:lnTo>
                    <a:pt x="862" y="233"/>
                  </a:lnTo>
                  <a:lnTo>
                    <a:pt x="885" y="197"/>
                  </a:lnTo>
                  <a:lnTo>
                    <a:pt x="906" y="165"/>
                  </a:lnTo>
                  <a:lnTo>
                    <a:pt x="924" y="136"/>
                  </a:lnTo>
                  <a:lnTo>
                    <a:pt x="939" y="111"/>
                  </a:lnTo>
                  <a:lnTo>
                    <a:pt x="952" y="92"/>
                  </a:lnTo>
                  <a:lnTo>
                    <a:pt x="961" y="77"/>
                  </a:lnTo>
                </a:path>
              </a:pathLst>
            </a:custGeom>
            <a:noFill/>
            <a:ln w="0">
              <a:solidFill>
                <a:srgbClr val="000000"/>
              </a:solidFill>
              <a:prstDash val="solid"/>
              <a:round/>
            </a:ln>
          </p:spPr>
          <p:txBody>
            <a:bodyPr/>
            <a:lstStyle/>
            <a:p>
              <a:endParaRPr lang="en-US"/>
            </a:p>
          </p:txBody>
        </p:sp>
        <p:sp>
          <p:nvSpPr>
            <p:cNvPr id="385040" name="Freeform 1040"/>
            <p:cNvSpPr/>
            <p:nvPr/>
          </p:nvSpPr>
          <p:spPr bwMode="auto">
            <a:xfrm>
              <a:off x="5022" y="3729"/>
              <a:ext cx="118" cy="116"/>
            </a:xfrm>
            <a:custGeom>
              <a:avLst/>
              <a:gdLst/>
              <a:ahLst/>
              <a:cxnLst>
                <a:cxn ang="0">
                  <a:pos x="196" y="227"/>
                </a:cxn>
                <a:cxn ang="0">
                  <a:pos x="215" y="208"/>
                </a:cxn>
                <a:cxn ang="0">
                  <a:pos x="228" y="187"/>
                </a:cxn>
                <a:cxn ang="0">
                  <a:pos x="235" y="167"/>
                </a:cxn>
                <a:cxn ang="0">
                  <a:pos x="238" y="146"/>
                </a:cxn>
                <a:cxn ang="0">
                  <a:pos x="235" y="124"/>
                </a:cxn>
                <a:cxn ang="0">
                  <a:pos x="229" y="105"/>
                </a:cxn>
                <a:cxn ang="0">
                  <a:pos x="218" y="84"/>
                </a:cxn>
                <a:cxn ang="0">
                  <a:pos x="205" y="66"/>
                </a:cxn>
                <a:cxn ang="0">
                  <a:pos x="188" y="50"/>
                </a:cxn>
                <a:cxn ang="0">
                  <a:pos x="169" y="35"/>
                </a:cxn>
                <a:cxn ang="0">
                  <a:pos x="149" y="22"/>
                </a:cxn>
                <a:cxn ang="0">
                  <a:pos x="127" y="12"/>
                </a:cxn>
                <a:cxn ang="0">
                  <a:pos x="106" y="4"/>
                </a:cxn>
                <a:cxn ang="0">
                  <a:pos x="83" y="0"/>
                </a:cxn>
                <a:cxn ang="0">
                  <a:pos x="59" y="0"/>
                </a:cxn>
                <a:cxn ang="0">
                  <a:pos x="37" y="3"/>
                </a:cxn>
                <a:cxn ang="0">
                  <a:pos x="39" y="0"/>
                </a:cxn>
                <a:cxn ang="0">
                  <a:pos x="24" y="19"/>
                </a:cxn>
                <a:cxn ang="0">
                  <a:pos x="13" y="40"/>
                </a:cxn>
                <a:cxn ang="0">
                  <a:pos x="6" y="61"/>
                </a:cxn>
                <a:cxn ang="0">
                  <a:pos x="2" y="82"/>
                </a:cxn>
                <a:cxn ang="0">
                  <a:pos x="0" y="104"/>
                </a:cxn>
                <a:cxn ang="0">
                  <a:pos x="3" y="124"/>
                </a:cxn>
                <a:cxn ang="0">
                  <a:pos x="8" y="145"/>
                </a:cxn>
                <a:cxn ang="0">
                  <a:pos x="17" y="165"/>
                </a:cxn>
                <a:cxn ang="0">
                  <a:pos x="29" y="182"/>
                </a:cxn>
                <a:cxn ang="0">
                  <a:pos x="44" y="197"/>
                </a:cxn>
                <a:cxn ang="0">
                  <a:pos x="62" y="211"/>
                </a:cxn>
                <a:cxn ang="0">
                  <a:pos x="84" y="221"/>
                </a:cxn>
                <a:cxn ang="0">
                  <a:pos x="108" y="228"/>
                </a:cxn>
                <a:cxn ang="0">
                  <a:pos x="135" y="232"/>
                </a:cxn>
                <a:cxn ang="0">
                  <a:pos x="165" y="232"/>
                </a:cxn>
                <a:cxn ang="0">
                  <a:pos x="198" y="227"/>
                </a:cxn>
                <a:cxn ang="0">
                  <a:pos x="196" y="227"/>
                </a:cxn>
              </a:cxnLst>
              <a:rect l="0" t="0" r="r" b="b"/>
              <a:pathLst>
                <a:path w="238" h="232">
                  <a:moveTo>
                    <a:pt x="196" y="227"/>
                  </a:moveTo>
                  <a:lnTo>
                    <a:pt x="215" y="208"/>
                  </a:lnTo>
                  <a:lnTo>
                    <a:pt x="228" y="187"/>
                  </a:lnTo>
                  <a:lnTo>
                    <a:pt x="235" y="167"/>
                  </a:lnTo>
                  <a:lnTo>
                    <a:pt x="238" y="146"/>
                  </a:lnTo>
                  <a:lnTo>
                    <a:pt x="235" y="124"/>
                  </a:lnTo>
                  <a:lnTo>
                    <a:pt x="229" y="105"/>
                  </a:lnTo>
                  <a:lnTo>
                    <a:pt x="218" y="84"/>
                  </a:lnTo>
                  <a:lnTo>
                    <a:pt x="205" y="66"/>
                  </a:lnTo>
                  <a:lnTo>
                    <a:pt x="188" y="50"/>
                  </a:lnTo>
                  <a:lnTo>
                    <a:pt x="169" y="35"/>
                  </a:lnTo>
                  <a:lnTo>
                    <a:pt x="149" y="22"/>
                  </a:lnTo>
                  <a:lnTo>
                    <a:pt x="127" y="12"/>
                  </a:lnTo>
                  <a:lnTo>
                    <a:pt x="106" y="4"/>
                  </a:lnTo>
                  <a:lnTo>
                    <a:pt x="83" y="0"/>
                  </a:lnTo>
                  <a:lnTo>
                    <a:pt x="59" y="0"/>
                  </a:lnTo>
                  <a:lnTo>
                    <a:pt x="37" y="3"/>
                  </a:lnTo>
                  <a:lnTo>
                    <a:pt x="39" y="0"/>
                  </a:lnTo>
                  <a:lnTo>
                    <a:pt x="24" y="19"/>
                  </a:lnTo>
                  <a:lnTo>
                    <a:pt x="13" y="40"/>
                  </a:lnTo>
                  <a:lnTo>
                    <a:pt x="6" y="61"/>
                  </a:lnTo>
                  <a:lnTo>
                    <a:pt x="2" y="82"/>
                  </a:lnTo>
                  <a:lnTo>
                    <a:pt x="0" y="104"/>
                  </a:lnTo>
                  <a:lnTo>
                    <a:pt x="3" y="124"/>
                  </a:lnTo>
                  <a:lnTo>
                    <a:pt x="8" y="145"/>
                  </a:lnTo>
                  <a:lnTo>
                    <a:pt x="17" y="165"/>
                  </a:lnTo>
                  <a:lnTo>
                    <a:pt x="29" y="182"/>
                  </a:lnTo>
                  <a:lnTo>
                    <a:pt x="44" y="197"/>
                  </a:lnTo>
                  <a:lnTo>
                    <a:pt x="62" y="211"/>
                  </a:lnTo>
                  <a:lnTo>
                    <a:pt x="84" y="221"/>
                  </a:lnTo>
                  <a:lnTo>
                    <a:pt x="108" y="228"/>
                  </a:lnTo>
                  <a:lnTo>
                    <a:pt x="135" y="232"/>
                  </a:lnTo>
                  <a:lnTo>
                    <a:pt x="165" y="232"/>
                  </a:lnTo>
                  <a:lnTo>
                    <a:pt x="198" y="227"/>
                  </a:lnTo>
                  <a:lnTo>
                    <a:pt x="196" y="227"/>
                  </a:lnTo>
                  <a:close/>
                </a:path>
              </a:pathLst>
            </a:custGeom>
            <a:solidFill>
              <a:srgbClr val="ADE0E0"/>
            </a:solidFill>
            <a:ln w="9525">
              <a:noFill/>
              <a:round/>
            </a:ln>
          </p:spPr>
          <p:txBody>
            <a:bodyPr/>
            <a:lstStyle/>
            <a:p>
              <a:endParaRPr lang="en-US"/>
            </a:p>
          </p:txBody>
        </p:sp>
        <p:sp>
          <p:nvSpPr>
            <p:cNvPr id="385041" name="Freeform 1041"/>
            <p:cNvSpPr/>
            <p:nvPr/>
          </p:nvSpPr>
          <p:spPr bwMode="auto">
            <a:xfrm>
              <a:off x="5022" y="3729"/>
              <a:ext cx="118" cy="116"/>
            </a:xfrm>
            <a:custGeom>
              <a:avLst/>
              <a:gdLst/>
              <a:ahLst/>
              <a:cxnLst>
                <a:cxn ang="0">
                  <a:pos x="196" y="227"/>
                </a:cxn>
                <a:cxn ang="0">
                  <a:pos x="196" y="227"/>
                </a:cxn>
                <a:cxn ang="0">
                  <a:pos x="215" y="208"/>
                </a:cxn>
                <a:cxn ang="0">
                  <a:pos x="228" y="187"/>
                </a:cxn>
                <a:cxn ang="0">
                  <a:pos x="235" y="167"/>
                </a:cxn>
                <a:cxn ang="0">
                  <a:pos x="238" y="146"/>
                </a:cxn>
                <a:cxn ang="0">
                  <a:pos x="235" y="124"/>
                </a:cxn>
                <a:cxn ang="0">
                  <a:pos x="229" y="105"/>
                </a:cxn>
                <a:cxn ang="0">
                  <a:pos x="218" y="84"/>
                </a:cxn>
                <a:cxn ang="0">
                  <a:pos x="205" y="66"/>
                </a:cxn>
                <a:cxn ang="0">
                  <a:pos x="188" y="50"/>
                </a:cxn>
                <a:cxn ang="0">
                  <a:pos x="169" y="35"/>
                </a:cxn>
                <a:cxn ang="0">
                  <a:pos x="149" y="22"/>
                </a:cxn>
                <a:cxn ang="0">
                  <a:pos x="127" y="12"/>
                </a:cxn>
                <a:cxn ang="0">
                  <a:pos x="106" y="4"/>
                </a:cxn>
                <a:cxn ang="0">
                  <a:pos x="83" y="0"/>
                </a:cxn>
                <a:cxn ang="0">
                  <a:pos x="59" y="0"/>
                </a:cxn>
                <a:cxn ang="0">
                  <a:pos x="37" y="3"/>
                </a:cxn>
                <a:cxn ang="0">
                  <a:pos x="39" y="0"/>
                </a:cxn>
                <a:cxn ang="0">
                  <a:pos x="39" y="0"/>
                </a:cxn>
                <a:cxn ang="0">
                  <a:pos x="24" y="19"/>
                </a:cxn>
                <a:cxn ang="0">
                  <a:pos x="13" y="40"/>
                </a:cxn>
                <a:cxn ang="0">
                  <a:pos x="6" y="61"/>
                </a:cxn>
                <a:cxn ang="0">
                  <a:pos x="2" y="82"/>
                </a:cxn>
                <a:cxn ang="0">
                  <a:pos x="0" y="104"/>
                </a:cxn>
                <a:cxn ang="0">
                  <a:pos x="3" y="124"/>
                </a:cxn>
                <a:cxn ang="0">
                  <a:pos x="8" y="145"/>
                </a:cxn>
                <a:cxn ang="0">
                  <a:pos x="17" y="165"/>
                </a:cxn>
                <a:cxn ang="0">
                  <a:pos x="29" y="182"/>
                </a:cxn>
                <a:cxn ang="0">
                  <a:pos x="44" y="197"/>
                </a:cxn>
                <a:cxn ang="0">
                  <a:pos x="62" y="211"/>
                </a:cxn>
                <a:cxn ang="0">
                  <a:pos x="84" y="221"/>
                </a:cxn>
                <a:cxn ang="0">
                  <a:pos x="108" y="228"/>
                </a:cxn>
                <a:cxn ang="0">
                  <a:pos x="135" y="232"/>
                </a:cxn>
                <a:cxn ang="0">
                  <a:pos x="165" y="232"/>
                </a:cxn>
                <a:cxn ang="0">
                  <a:pos x="198" y="227"/>
                </a:cxn>
                <a:cxn ang="0">
                  <a:pos x="196" y="227"/>
                </a:cxn>
              </a:cxnLst>
              <a:rect l="0" t="0" r="r" b="b"/>
              <a:pathLst>
                <a:path w="238" h="232">
                  <a:moveTo>
                    <a:pt x="196" y="227"/>
                  </a:moveTo>
                  <a:lnTo>
                    <a:pt x="196" y="227"/>
                  </a:lnTo>
                  <a:lnTo>
                    <a:pt x="215" y="208"/>
                  </a:lnTo>
                  <a:lnTo>
                    <a:pt x="228" y="187"/>
                  </a:lnTo>
                  <a:lnTo>
                    <a:pt x="235" y="167"/>
                  </a:lnTo>
                  <a:lnTo>
                    <a:pt x="238" y="146"/>
                  </a:lnTo>
                  <a:lnTo>
                    <a:pt x="235" y="124"/>
                  </a:lnTo>
                  <a:lnTo>
                    <a:pt x="229" y="105"/>
                  </a:lnTo>
                  <a:lnTo>
                    <a:pt x="218" y="84"/>
                  </a:lnTo>
                  <a:lnTo>
                    <a:pt x="205" y="66"/>
                  </a:lnTo>
                  <a:lnTo>
                    <a:pt x="188" y="50"/>
                  </a:lnTo>
                  <a:lnTo>
                    <a:pt x="169" y="35"/>
                  </a:lnTo>
                  <a:lnTo>
                    <a:pt x="149" y="22"/>
                  </a:lnTo>
                  <a:lnTo>
                    <a:pt x="127" y="12"/>
                  </a:lnTo>
                  <a:lnTo>
                    <a:pt x="106" y="4"/>
                  </a:lnTo>
                  <a:lnTo>
                    <a:pt x="83" y="0"/>
                  </a:lnTo>
                  <a:lnTo>
                    <a:pt x="59" y="0"/>
                  </a:lnTo>
                  <a:lnTo>
                    <a:pt x="37" y="3"/>
                  </a:lnTo>
                  <a:lnTo>
                    <a:pt x="39" y="0"/>
                  </a:lnTo>
                  <a:lnTo>
                    <a:pt x="39" y="0"/>
                  </a:lnTo>
                  <a:lnTo>
                    <a:pt x="24" y="19"/>
                  </a:lnTo>
                  <a:lnTo>
                    <a:pt x="13" y="40"/>
                  </a:lnTo>
                  <a:lnTo>
                    <a:pt x="6" y="61"/>
                  </a:lnTo>
                  <a:lnTo>
                    <a:pt x="2" y="82"/>
                  </a:lnTo>
                  <a:lnTo>
                    <a:pt x="0" y="104"/>
                  </a:lnTo>
                  <a:lnTo>
                    <a:pt x="3" y="124"/>
                  </a:lnTo>
                  <a:lnTo>
                    <a:pt x="8" y="145"/>
                  </a:lnTo>
                  <a:lnTo>
                    <a:pt x="17" y="165"/>
                  </a:lnTo>
                  <a:lnTo>
                    <a:pt x="29" y="182"/>
                  </a:lnTo>
                  <a:lnTo>
                    <a:pt x="44" y="197"/>
                  </a:lnTo>
                  <a:lnTo>
                    <a:pt x="62" y="211"/>
                  </a:lnTo>
                  <a:lnTo>
                    <a:pt x="84" y="221"/>
                  </a:lnTo>
                  <a:lnTo>
                    <a:pt x="108" y="228"/>
                  </a:lnTo>
                  <a:lnTo>
                    <a:pt x="135" y="232"/>
                  </a:lnTo>
                  <a:lnTo>
                    <a:pt x="165" y="232"/>
                  </a:lnTo>
                  <a:lnTo>
                    <a:pt x="198" y="227"/>
                  </a:lnTo>
                  <a:lnTo>
                    <a:pt x="196" y="227"/>
                  </a:lnTo>
                </a:path>
              </a:pathLst>
            </a:custGeom>
            <a:noFill/>
            <a:ln w="0">
              <a:solidFill>
                <a:srgbClr val="000000"/>
              </a:solidFill>
              <a:prstDash val="solid"/>
              <a:round/>
            </a:ln>
          </p:spPr>
          <p:txBody>
            <a:bodyPr/>
            <a:lstStyle/>
            <a:p>
              <a:endParaRPr lang="en-US"/>
            </a:p>
          </p:txBody>
        </p:sp>
        <p:sp>
          <p:nvSpPr>
            <p:cNvPr id="385042" name="Freeform 1042"/>
            <p:cNvSpPr/>
            <p:nvPr/>
          </p:nvSpPr>
          <p:spPr bwMode="auto">
            <a:xfrm>
              <a:off x="4808" y="3229"/>
              <a:ext cx="94" cy="190"/>
            </a:xfrm>
            <a:custGeom>
              <a:avLst/>
              <a:gdLst/>
              <a:ahLst/>
              <a:cxnLst>
                <a:cxn ang="0">
                  <a:pos x="94" y="0"/>
                </a:cxn>
                <a:cxn ang="0">
                  <a:pos x="94" y="0"/>
                </a:cxn>
                <a:cxn ang="0">
                  <a:pos x="98" y="1"/>
                </a:cxn>
                <a:cxn ang="0">
                  <a:pos x="104" y="2"/>
                </a:cxn>
                <a:cxn ang="0">
                  <a:pos x="110" y="4"/>
                </a:cxn>
                <a:cxn ang="0">
                  <a:pos x="117" y="5"/>
                </a:cxn>
                <a:cxn ang="0">
                  <a:pos x="124" y="6"/>
                </a:cxn>
                <a:cxn ang="0">
                  <a:pos x="130" y="7"/>
                </a:cxn>
                <a:cxn ang="0">
                  <a:pos x="135" y="9"/>
                </a:cxn>
                <a:cxn ang="0">
                  <a:pos x="140" y="10"/>
                </a:cxn>
                <a:cxn ang="0">
                  <a:pos x="140" y="10"/>
                </a:cxn>
                <a:cxn ang="0">
                  <a:pos x="144" y="11"/>
                </a:cxn>
                <a:cxn ang="0">
                  <a:pos x="148" y="11"/>
                </a:cxn>
                <a:cxn ang="0">
                  <a:pos x="155" y="11"/>
                </a:cxn>
                <a:cxn ang="0">
                  <a:pos x="160" y="11"/>
                </a:cxn>
                <a:cxn ang="0">
                  <a:pos x="167" y="12"/>
                </a:cxn>
                <a:cxn ang="0">
                  <a:pos x="173" y="12"/>
                </a:cxn>
                <a:cxn ang="0">
                  <a:pos x="180" y="12"/>
                </a:cxn>
                <a:cxn ang="0">
                  <a:pos x="186" y="13"/>
                </a:cxn>
                <a:cxn ang="0">
                  <a:pos x="186" y="13"/>
                </a:cxn>
                <a:cxn ang="0">
                  <a:pos x="180" y="39"/>
                </a:cxn>
                <a:cxn ang="0">
                  <a:pos x="171" y="72"/>
                </a:cxn>
                <a:cxn ang="0">
                  <a:pos x="161" y="104"/>
                </a:cxn>
                <a:cxn ang="0">
                  <a:pos x="155" y="122"/>
                </a:cxn>
                <a:cxn ang="0">
                  <a:pos x="155" y="122"/>
                </a:cxn>
                <a:cxn ang="0">
                  <a:pos x="150" y="136"/>
                </a:cxn>
                <a:cxn ang="0">
                  <a:pos x="141" y="165"/>
                </a:cxn>
                <a:cxn ang="0">
                  <a:pos x="129" y="205"/>
                </a:cxn>
                <a:cxn ang="0">
                  <a:pos x="116" y="249"/>
                </a:cxn>
                <a:cxn ang="0">
                  <a:pos x="103" y="293"/>
                </a:cxn>
                <a:cxn ang="0">
                  <a:pos x="91" y="334"/>
                </a:cxn>
                <a:cxn ang="0">
                  <a:pos x="82" y="364"/>
                </a:cxn>
                <a:cxn ang="0">
                  <a:pos x="79" y="379"/>
                </a:cxn>
                <a:cxn ang="0">
                  <a:pos x="79" y="379"/>
                </a:cxn>
                <a:cxn ang="0">
                  <a:pos x="72" y="377"/>
                </a:cxn>
                <a:cxn ang="0">
                  <a:pos x="64" y="374"/>
                </a:cxn>
                <a:cxn ang="0">
                  <a:pos x="53" y="370"/>
                </a:cxn>
                <a:cxn ang="0">
                  <a:pos x="41" y="366"/>
                </a:cxn>
                <a:cxn ang="0">
                  <a:pos x="28" y="362"/>
                </a:cxn>
                <a:cxn ang="0">
                  <a:pos x="17" y="358"/>
                </a:cxn>
                <a:cxn ang="0">
                  <a:pos x="7" y="356"/>
                </a:cxn>
                <a:cxn ang="0">
                  <a:pos x="0" y="356"/>
                </a:cxn>
                <a:cxn ang="0">
                  <a:pos x="0" y="356"/>
                </a:cxn>
                <a:cxn ang="0">
                  <a:pos x="7" y="332"/>
                </a:cxn>
                <a:cxn ang="0">
                  <a:pos x="19" y="290"/>
                </a:cxn>
                <a:cxn ang="0">
                  <a:pos x="35" y="235"/>
                </a:cxn>
                <a:cxn ang="0">
                  <a:pos x="52" y="174"/>
                </a:cxn>
                <a:cxn ang="0">
                  <a:pos x="67" y="115"/>
                </a:cxn>
                <a:cxn ang="0">
                  <a:pos x="81" y="61"/>
                </a:cxn>
                <a:cxn ang="0">
                  <a:pos x="91" y="20"/>
                </a:cxn>
                <a:cxn ang="0">
                  <a:pos x="94" y="0"/>
                </a:cxn>
              </a:cxnLst>
              <a:rect l="0" t="0" r="r" b="b"/>
              <a:pathLst>
                <a:path w="186" h="379">
                  <a:moveTo>
                    <a:pt x="94" y="0"/>
                  </a:moveTo>
                  <a:lnTo>
                    <a:pt x="94" y="0"/>
                  </a:lnTo>
                  <a:lnTo>
                    <a:pt x="98" y="1"/>
                  </a:lnTo>
                  <a:lnTo>
                    <a:pt x="104" y="2"/>
                  </a:lnTo>
                  <a:lnTo>
                    <a:pt x="110" y="4"/>
                  </a:lnTo>
                  <a:lnTo>
                    <a:pt x="117" y="5"/>
                  </a:lnTo>
                  <a:lnTo>
                    <a:pt x="124" y="6"/>
                  </a:lnTo>
                  <a:lnTo>
                    <a:pt x="130" y="7"/>
                  </a:lnTo>
                  <a:lnTo>
                    <a:pt x="135" y="9"/>
                  </a:lnTo>
                  <a:lnTo>
                    <a:pt x="140" y="10"/>
                  </a:lnTo>
                  <a:lnTo>
                    <a:pt x="140" y="10"/>
                  </a:lnTo>
                  <a:lnTo>
                    <a:pt x="144" y="11"/>
                  </a:lnTo>
                  <a:lnTo>
                    <a:pt x="148" y="11"/>
                  </a:lnTo>
                  <a:lnTo>
                    <a:pt x="155" y="11"/>
                  </a:lnTo>
                  <a:lnTo>
                    <a:pt x="160" y="11"/>
                  </a:lnTo>
                  <a:lnTo>
                    <a:pt x="167" y="12"/>
                  </a:lnTo>
                  <a:lnTo>
                    <a:pt x="173" y="12"/>
                  </a:lnTo>
                  <a:lnTo>
                    <a:pt x="180" y="12"/>
                  </a:lnTo>
                  <a:lnTo>
                    <a:pt x="186" y="13"/>
                  </a:lnTo>
                  <a:lnTo>
                    <a:pt x="186" y="13"/>
                  </a:lnTo>
                  <a:lnTo>
                    <a:pt x="180" y="39"/>
                  </a:lnTo>
                  <a:lnTo>
                    <a:pt x="171" y="72"/>
                  </a:lnTo>
                  <a:lnTo>
                    <a:pt x="161" y="104"/>
                  </a:lnTo>
                  <a:lnTo>
                    <a:pt x="155" y="122"/>
                  </a:lnTo>
                  <a:lnTo>
                    <a:pt x="155" y="122"/>
                  </a:lnTo>
                  <a:lnTo>
                    <a:pt x="150" y="136"/>
                  </a:lnTo>
                  <a:lnTo>
                    <a:pt x="141" y="165"/>
                  </a:lnTo>
                  <a:lnTo>
                    <a:pt x="129" y="205"/>
                  </a:lnTo>
                  <a:lnTo>
                    <a:pt x="116" y="249"/>
                  </a:lnTo>
                  <a:lnTo>
                    <a:pt x="103" y="293"/>
                  </a:lnTo>
                  <a:lnTo>
                    <a:pt x="91" y="334"/>
                  </a:lnTo>
                  <a:lnTo>
                    <a:pt x="82" y="364"/>
                  </a:lnTo>
                  <a:lnTo>
                    <a:pt x="79" y="379"/>
                  </a:lnTo>
                  <a:lnTo>
                    <a:pt x="79" y="379"/>
                  </a:lnTo>
                  <a:lnTo>
                    <a:pt x="72" y="377"/>
                  </a:lnTo>
                  <a:lnTo>
                    <a:pt x="64" y="374"/>
                  </a:lnTo>
                  <a:lnTo>
                    <a:pt x="53" y="370"/>
                  </a:lnTo>
                  <a:lnTo>
                    <a:pt x="41" y="366"/>
                  </a:lnTo>
                  <a:lnTo>
                    <a:pt x="28" y="362"/>
                  </a:lnTo>
                  <a:lnTo>
                    <a:pt x="17" y="358"/>
                  </a:lnTo>
                  <a:lnTo>
                    <a:pt x="7" y="356"/>
                  </a:lnTo>
                  <a:lnTo>
                    <a:pt x="0" y="356"/>
                  </a:lnTo>
                  <a:lnTo>
                    <a:pt x="0" y="356"/>
                  </a:lnTo>
                  <a:lnTo>
                    <a:pt x="7" y="332"/>
                  </a:lnTo>
                  <a:lnTo>
                    <a:pt x="19" y="290"/>
                  </a:lnTo>
                  <a:lnTo>
                    <a:pt x="35" y="235"/>
                  </a:lnTo>
                  <a:lnTo>
                    <a:pt x="52" y="174"/>
                  </a:lnTo>
                  <a:lnTo>
                    <a:pt x="67" y="115"/>
                  </a:lnTo>
                  <a:lnTo>
                    <a:pt x="81" y="61"/>
                  </a:lnTo>
                  <a:lnTo>
                    <a:pt x="91" y="20"/>
                  </a:lnTo>
                  <a:lnTo>
                    <a:pt x="94" y="0"/>
                  </a:lnTo>
                </a:path>
              </a:pathLst>
            </a:custGeom>
            <a:noFill/>
            <a:ln w="0">
              <a:solidFill>
                <a:srgbClr val="000000"/>
              </a:solidFill>
              <a:prstDash val="solid"/>
              <a:round/>
            </a:ln>
          </p:spPr>
          <p:txBody>
            <a:bodyPr/>
            <a:lstStyle/>
            <a:p>
              <a:endParaRPr lang="en-US"/>
            </a:p>
          </p:txBody>
        </p:sp>
        <p:sp>
          <p:nvSpPr>
            <p:cNvPr id="385043" name="Freeform 1043"/>
            <p:cNvSpPr/>
            <p:nvPr/>
          </p:nvSpPr>
          <p:spPr bwMode="auto">
            <a:xfrm>
              <a:off x="4779" y="3407"/>
              <a:ext cx="69" cy="125"/>
            </a:xfrm>
            <a:custGeom>
              <a:avLst/>
              <a:gdLst/>
              <a:ahLst/>
              <a:cxnLst>
                <a:cxn ang="0">
                  <a:pos x="60" y="0"/>
                </a:cxn>
                <a:cxn ang="0">
                  <a:pos x="60" y="0"/>
                </a:cxn>
                <a:cxn ang="0">
                  <a:pos x="67" y="0"/>
                </a:cxn>
                <a:cxn ang="0">
                  <a:pos x="77" y="2"/>
                </a:cxn>
                <a:cxn ang="0">
                  <a:pos x="88" y="6"/>
                </a:cxn>
                <a:cxn ang="0">
                  <a:pos x="101" y="10"/>
                </a:cxn>
                <a:cxn ang="0">
                  <a:pos x="113" y="14"/>
                </a:cxn>
                <a:cxn ang="0">
                  <a:pos x="124" y="18"/>
                </a:cxn>
                <a:cxn ang="0">
                  <a:pos x="132" y="21"/>
                </a:cxn>
                <a:cxn ang="0">
                  <a:pos x="139" y="23"/>
                </a:cxn>
                <a:cxn ang="0">
                  <a:pos x="139" y="23"/>
                </a:cxn>
                <a:cxn ang="0">
                  <a:pos x="138" y="36"/>
                </a:cxn>
                <a:cxn ang="0">
                  <a:pos x="136" y="61"/>
                </a:cxn>
                <a:cxn ang="0">
                  <a:pos x="131" y="92"/>
                </a:cxn>
                <a:cxn ang="0">
                  <a:pos x="125" y="129"/>
                </a:cxn>
                <a:cxn ang="0">
                  <a:pos x="118" y="167"/>
                </a:cxn>
                <a:cxn ang="0">
                  <a:pos x="111" y="202"/>
                </a:cxn>
                <a:cxn ang="0">
                  <a:pos x="103" y="230"/>
                </a:cxn>
                <a:cxn ang="0">
                  <a:pos x="95" y="249"/>
                </a:cxn>
                <a:cxn ang="0">
                  <a:pos x="95" y="249"/>
                </a:cxn>
                <a:cxn ang="0">
                  <a:pos x="80" y="248"/>
                </a:cxn>
                <a:cxn ang="0">
                  <a:pos x="66" y="246"/>
                </a:cxn>
                <a:cxn ang="0">
                  <a:pos x="52" y="244"/>
                </a:cxn>
                <a:cxn ang="0">
                  <a:pos x="39" y="242"/>
                </a:cxn>
                <a:cxn ang="0">
                  <a:pos x="26" y="240"/>
                </a:cxn>
                <a:cxn ang="0">
                  <a:pos x="17" y="238"/>
                </a:cxn>
                <a:cxn ang="0">
                  <a:pos x="7" y="235"/>
                </a:cxn>
                <a:cxn ang="0">
                  <a:pos x="0" y="234"/>
                </a:cxn>
                <a:cxn ang="0">
                  <a:pos x="0" y="234"/>
                </a:cxn>
                <a:cxn ang="0">
                  <a:pos x="5" y="212"/>
                </a:cxn>
                <a:cxn ang="0">
                  <a:pos x="13" y="182"/>
                </a:cxn>
                <a:cxn ang="0">
                  <a:pos x="24" y="149"/>
                </a:cxn>
                <a:cxn ang="0">
                  <a:pos x="35" y="112"/>
                </a:cxn>
                <a:cxn ang="0">
                  <a:pos x="47" y="77"/>
                </a:cxn>
                <a:cxn ang="0">
                  <a:pos x="56" y="45"/>
                </a:cxn>
                <a:cxn ang="0">
                  <a:pos x="60" y="19"/>
                </a:cxn>
                <a:cxn ang="0">
                  <a:pos x="60" y="0"/>
                </a:cxn>
              </a:cxnLst>
              <a:rect l="0" t="0" r="r" b="b"/>
              <a:pathLst>
                <a:path w="139" h="249">
                  <a:moveTo>
                    <a:pt x="60" y="0"/>
                  </a:moveTo>
                  <a:lnTo>
                    <a:pt x="60" y="0"/>
                  </a:lnTo>
                  <a:lnTo>
                    <a:pt x="67" y="0"/>
                  </a:lnTo>
                  <a:lnTo>
                    <a:pt x="77" y="2"/>
                  </a:lnTo>
                  <a:lnTo>
                    <a:pt x="88" y="6"/>
                  </a:lnTo>
                  <a:lnTo>
                    <a:pt x="101" y="10"/>
                  </a:lnTo>
                  <a:lnTo>
                    <a:pt x="113" y="14"/>
                  </a:lnTo>
                  <a:lnTo>
                    <a:pt x="124" y="18"/>
                  </a:lnTo>
                  <a:lnTo>
                    <a:pt x="132" y="21"/>
                  </a:lnTo>
                  <a:lnTo>
                    <a:pt x="139" y="23"/>
                  </a:lnTo>
                  <a:lnTo>
                    <a:pt x="139" y="23"/>
                  </a:lnTo>
                  <a:lnTo>
                    <a:pt x="138" y="36"/>
                  </a:lnTo>
                  <a:lnTo>
                    <a:pt x="136" y="61"/>
                  </a:lnTo>
                  <a:lnTo>
                    <a:pt x="131" y="92"/>
                  </a:lnTo>
                  <a:lnTo>
                    <a:pt x="125" y="129"/>
                  </a:lnTo>
                  <a:lnTo>
                    <a:pt x="118" y="167"/>
                  </a:lnTo>
                  <a:lnTo>
                    <a:pt x="111" y="202"/>
                  </a:lnTo>
                  <a:lnTo>
                    <a:pt x="103" y="230"/>
                  </a:lnTo>
                  <a:lnTo>
                    <a:pt x="95" y="249"/>
                  </a:lnTo>
                  <a:lnTo>
                    <a:pt x="95" y="249"/>
                  </a:lnTo>
                  <a:lnTo>
                    <a:pt x="80" y="248"/>
                  </a:lnTo>
                  <a:lnTo>
                    <a:pt x="66" y="246"/>
                  </a:lnTo>
                  <a:lnTo>
                    <a:pt x="52" y="244"/>
                  </a:lnTo>
                  <a:lnTo>
                    <a:pt x="39" y="242"/>
                  </a:lnTo>
                  <a:lnTo>
                    <a:pt x="26" y="240"/>
                  </a:lnTo>
                  <a:lnTo>
                    <a:pt x="17" y="238"/>
                  </a:lnTo>
                  <a:lnTo>
                    <a:pt x="7" y="235"/>
                  </a:lnTo>
                  <a:lnTo>
                    <a:pt x="0" y="234"/>
                  </a:lnTo>
                  <a:lnTo>
                    <a:pt x="0" y="234"/>
                  </a:lnTo>
                  <a:lnTo>
                    <a:pt x="5" y="212"/>
                  </a:lnTo>
                  <a:lnTo>
                    <a:pt x="13" y="182"/>
                  </a:lnTo>
                  <a:lnTo>
                    <a:pt x="24" y="149"/>
                  </a:lnTo>
                  <a:lnTo>
                    <a:pt x="35" y="112"/>
                  </a:lnTo>
                  <a:lnTo>
                    <a:pt x="47" y="77"/>
                  </a:lnTo>
                  <a:lnTo>
                    <a:pt x="56" y="45"/>
                  </a:lnTo>
                  <a:lnTo>
                    <a:pt x="60" y="19"/>
                  </a:lnTo>
                  <a:lnTo>
                    <a:pt x="60" y="0"/>
                  </a:lnTo>
                </a:path>
              </a:pathLst>
            </a:custGeom>
            <a:noFill/>
            <a:ln w="0">
              <a:solidFill>
                <a:srgbClr val="000000"/>
              </a:solidFill>
              <a:prstDash val="solid"/>
              <a:round/>
            </a:ln>
          </p:spPr>
          <p:txBody>
            <a:bodyPr/>
            <a:lstStyle/>
            <a:p>
              <a:endParaRPr lang="en-US"/>
            </a:p>
          </p:txBody>
        </p:sp>
        <p:sp>
          <p:nvSpPr>
            <p:cNvPr id="385044" name="Freeform 1044"/>
            <p:cNvSpPr/>
            <p:nvPr/>
          </p:nvSpPr>
          <p:spPr bwMode="auto">
            <a:xfrm>
              <a:off x="5039" y="3729"/>
              <a:ext cx="101" cy="115"/>
            </a:xfrm>
            <a:custGeom>
              <a:avLst/>
              <a:gdLst/>
              <a:ahLst/>
              <a:cxnLst>
                <a:cxn ang="0">
                  <a:pos x="3" y="3"/>
                </a:cxn>
                <a:cxn ang="0">
                  <a:pos x="3" y="3"/>
                </a:cxn>
                <a:cxn ang="0">
                  <a:pos x="25" y="0"/>
                </a:cxn>
                <a:cxn ang="0">
                  <a:pos x="48" y="0"/>
                </a:cxn>
                <a:cxn ang="0">
                  <a:pos x="70" y="4"/>
                </a:cxn>
                <a:cxn ang="0">
                  <a:pos x="93" y="12"/>
                </a:cxn>
                <a:cxn ang="0">
                  <a:pos x="115" y="22"/>
                </a:cxn>
                <a:cxn ang="0">
                  <a:pos x="135" y="35"/>
                </a:cxn>
                <a:cxn ang="0">
                  <a:pos x="154" y="50"/>
                </a:cxn>
                <a:cxn ang="0">
                  <a:pos x="170" y="66"/>
                </a:cxn>
                <a:cxn ang="0">
                  <a:pos x="183" y="84"/>
                </a:cxn>
                <a:cxn ang="0">
                  <a:pos x="194" y="104"/>
                </a:cxn>
                <a:cxn ang="0">
                  <a:pos x="200" y="124"/>
                </a:cxn>
                <a:cxn ang="0">
                  <a:pos x="203" y="145"/>
                </a:cxn>
                <a:cxn ang="0">
                  <a:pos x="200" y="167"/>
                </a:cxn>
                <a:cxn ang="0">
                  <a:pos x="194" y="187"/>
                </a:cxn>
                <a:cxn ang="0">
                  <a:pos x="181" y="208"/>
                </a:cxn>
                <a:cxn ang="0">
                  <a:pos x="162" y="227"/>
                </a:cxn>
                <a:cxn ang="0">
                  <a:pos x="162" y="227"/>
                </a:cxn>
                <a:cxn ang="0">
                  <a:pos x="146" y="228"/>
                </a:cxn>
                <a:cxn ang="0">
                  <a:pos x="126" y="225"/>
                </a:cxn>
                <a:cxn ang="0">
                  <a:pos x="103" y="219"/>
                </a:cxn>
                <a:cxn ang="0">
                  <a:pos x="79" y="210"/>
                </a:cxn>
                <a:cxn ang="0">
                  <a:pos x="56" y="199"/>
                </a:cxn>
                <a:cxn ang="0">
                  <a:pos x="36" y="186"/>
                </a:cxn>
                <a:cxn ang="0">
                  <a:pos x="21" y="172"/>
                </a:cxn>
                <a:cxn ang="0">
                  <a:pos x="10" y="158"/>
                </a:cxn>
                <a:cxn ang="0">
                  <a:pos x="10" y="158"/>
                </a:cxn>
                <a:cxn ang="0">
                  <a:pos x="0" y="128"/>
                </a:cxn>
                <a:cxn ang="0">
                  <a:pos x="0" y="97"/>
                </a:cxn>
                <a:cxn ang="0">
                  <a:pos x="7" y="70"/>
                </a:cxn>
                <a:cxn ang="0">
                  <a:pos x="22" y="52"/>
                </a:cxn>
                <a:cxn ang="0">
                  <a:pos x="22" y="52"/>
                </a:cxn>
                <a:cxn ang="0">
                  <a:pos x="34" y="45"/>
                </a:cxn>
                <a:cxn ang="0">
                  <a:pos x="49" y="41"/>
                </a:cxn>
                <a:cxn ang="0">
                  <a:pos x="67" y="40"/>
                </a:cxn>
                <a:cxn ang="0">
                  <a:pos x="86" y="41"/>
                </a:cxn>
                <a:cxn ang="0">
                  <a:pos x="105" y="46"/>
                </a:cxn>
                <a:cxn ang="0">
                  <a:pos x="122" y="55"/>
                </a:cxn>
                <a:cxn ang="0">
                  <a:pos x="139" y="69"/>
                </a:cxn>
                <a:cxn ang="0">
                  <a:pos x="151" y="89"/>
                </a:cxn>
                <a:cxn ang="0">
                  <a:pos x="151" y="89"/>
                </a:cxn>
                <a:cxn ang="0">
                  <a:pos x="156" y="106"/>
                </a:cxn>
                <a:cxn ang="0">
                  <a:pos x="157" y="124"/>
                </a:cxn>
                <a:cxn ang="0">
                  <a:pos x="155" y="143"/>
                </a:cxn>
                <a:cxn ang="0">
                  <a:pos x="148" y="159"/>
                </a:cxn>
                <a:cxn ang="0">
                  <a:pos x="138" y="173"/>
                </a:cxn>
                <a:cxn ang="0">
                  <a:pos x="125" y="182"/>
                </a:cxn>
                <a:cxn ang="0">
                  <a:pos x="107" y="184"/>
                </a:cxn>
                <a:cxn ang="0">
                  <a:pos x="87" y="178"/>
                </a:cxn>
                <a:cxn ang="0">
                  <a:pos x="87" y="178"/>
                </a:cxn>
                <a:cxn ang="0">
                  <a:pos x="93" y="161"/>
                </a:cxn>
                <a:cxn ang="0">
                  <a:pos x="100" y="146"/>
                </a:cxn>
                <a:cxn ang="0">
                  <a:pos x="106" y="131"/>
                </a:cxn>
                <a:cxn ang="0">
                  <a:pos x="113" y="117"/>
                </a:cxn>
                <a:cxn ang="0">
                  <a:pos x="118" y="104"/>
                </a:cxn>
                <a:cxn ang="0">
                  <a:pos x="125" y="91"/>
                </a:cxn>
                <a:cxn ang="0">
                  <a:pos x="130" y="79"/>
                </a:cxn>
                <a:cxn ang="0">
                  <a:pos x="134" y="68"/>
                </a:cxn>
              </a:cxnLst>
              <a:rect l="0" t="0" r="r" b="b"/>
              <a:pathLst>
                <a:path w="203" h="228">
                  <a:moveTo>
                    <a:pt x="3" y="3"/>
                  </a:moveTo>
                  <a:lnTo>
                    <a:pt x="3" y="3"/>
                  </a:lnTo>
                  <a:lnTo>
                    <a:pt x="25" y="0"/>
                  </a:lnTo>
                  <a:lnTo>
                    <a:pt x="48" y="0"/>
                  </a:lnTo>
                  <a:lnTo>
                    <a:pt x="70" y="4"/>
                  </a:lnTo>
                  <a:lnTo>
                    <a:pt x="93" y="12"/>
                  </a:lnTo>
                  <a:lnTo>
                    <a:pt x="115" y="22"/>
                  </a:lnTo>
                  <a:lnTo>
                    <a:pt x="135" y="35"/>
                  </a:lnTo>
                  <a:lnTo>
                    <a:pt x="154" y="50"/>
                  </a:lnTo>
                  <a:lnTo>
                    <a:pt x="170" y="66"/>
                  </a:lnTo>
                  <a:lnTo>
                    <a:pt x="183" y="84"/>
                  </a:lnTo>
                  <a:lnTo>
                    <a:pt x="194" y="104"/>
                  </a:lnTo>
                  <a:lnTo>
                    <a:pt x="200" y="124"/>
                  </a:lnTo>
                  <a:lnTo>
                    <a:pt x="203" y="145"/>
                  </a:lnTo>
                  <a:lnTo>
                    <a:pt x="200" y="167"/>
                  </a:lnTo>
                  <a:lnTo>
                    <a:pt x="194" y="187"/>
                  </a:lnTo>
                  <a:lnTo>
                    <a:pt x="181" y="208"/>
                  </a:lnTo>
                  <a:lnTo>
                    <a:pt x="162" y="227"/>
                  </a:lnTo>
                  <a:lnTo>
                    <a:pt x="162" y="227"/>
                  </a:lnTo>
                  <a:lnTo>
                    <a:pt x="146" y="228"/>
                  </a:lnTo>
                  <a:lnTo>
                    <a:pt x="126" y="225"/>
                  </a:lnTo>
                  <a:lnTo>
                    <a:pt x="103" y="219"/>
                  </a:lnTo>
                  <a:lnTo>
                    <a:pt x="79" y="210"/>
                  </a:lnTo>
                  <a:lnTo>
                    <a:pt x="56" y="199"/>
                  </a:lnTo>
                  <a:lnTo>
                    <a:pt x="36" y="186"/>
                  </a:lnTo>
                  <a:lnTo>
                    <a:pt x="21" y="172"/>
                  </a:lnTo>
                  <a:lnTo>
                    <a:pt x="10" y="158"/>
                  </a:lnTo>
                  <a:lnTo>
                    <a:pt x="10" y="158"/>
                  </a:lnTo>
                  <a:lnTo>
                    <a:pt x="0" y="128"/>
                  </a:lnTo>
                  <a:lnTo>
                    <a:pt x="0" y="97"/>
                  </a:lnTo>
                  <a:lnTo>
                    <a:pt x="7" y="70"/>
                  </a:lnTo>
                  <a:lnTo>
                    <a:pt x="22" y="52"/>
                  </a:lnTo>
                  <a:lnTo>
                    <a:pt x="22" y="52"/>
                  </a:lnTo>
                  <a:lnTo>
                    <a:pt x="34" y="45"/>
                  </a:lnTo>
                  <a:lnTo>
                    <a:pt x="49" y="41"/>
                  </a:lnTo>
                  <a:lnTo>
                    <a:pt x="67" y="40"/>
                  </a:lnTo>
                  <a:lnTo>
                    <a:pt x="86" y="41"/>
                  </a:lnTo>
                  <a:lnTo>
                    <a:pt x="105" y="46"/>
                  </a:lnTo>
                  <a:lnTo>
                    <a:pt x="122" y="55"/>
                  </a:lnTo>
                  <a:lnTo>
                    <a:pt x="139" y="69"/>
                  </a:lnTo>
                  <a:lnTo>
                    <a:pt x="151" y="89"/>
                  </a:lnTo>
                  <a:lnTo>
                    <a:pt x="151" y="89"/>
                  </a:lnTo>
                  <a:lnTo>
                    <a:pt x="156" y="106"/>
                  </a:lnTo>
                  <a:lnTo>
                    <a:pt x="157" y="124"/>
                  </a:lnTo>
                  <a:lnTo>
                    <a:pt x="155" y="143"/>
                  </a:lnTo>
                  <a:lnTo>
                    <a:pt x="148" y="159"/>
                  </a:lnTo>
                  <a:lnTo>
                    <a:pt x="138" y="173"/>
                  </a:lnTo>
                  <a:lnTo>
                    <a:pt x="125" y="182"/>
                  </a:lnTo>
                  <a:lnTo>
                    <a:pt x="107" y="184"/>
                  </a:lnTo>
                  <a:lnTo>
                    <a:pt x="87" y="178"/>
                  </a:lnTo>
                  <a:lnTo>
                    <a:pt x="87" y="178"/>
                  </a:lnTo>
                  <a:lnTo>
                    <a:pt x="93" y="161"/>
                  </a:lnTo>
                  <a:lnTo>
                    <a:pt x="100" y="146"/>
                  </a:lnTo>
                  <a:lnTo>
                    <a:pt x="106" y="131"/>
                  </a:lnTo>
                  <a:lnTo>
                    <a:pt x="113" y="117"/>
                  </a:lnTo>
                  <a:lnTo>
                    <a:pt x="118" y="104"/>
                  </a:lnTo>
                  <a:lnTo>
                    <a:pt x="125" y="91"/>
                  </a:lnTo>
                  <a:lnTo>
                    <a:pt x="130" y="79"/>
                  </a:lnTo>
                  <a:lnTo>
                    <a:pt x="134" y="68"/>
                  </a:lnTo>
                </a:path>
              </a:pathLst>
            </a:custGeom>
            <a:noFill/>
            <a:ln w="0">
              <a:solidFill>
                <a:srgbClr val="000000"/>
              </a:solidFill>
              <a:prstDash val="solid"/>
              <a:round/>
            </a:ln>
          </p:spPr>
          <p:txBody>
            <a:bodyPr/>
            <a:lstStyle/>
            <a:p>
              <a:endParaRPr lang="en-US"/>
            </a:p>
          </p:txBody>
        </p:sp>
        <p:sp>
          <p:nvSpPr>
            <p:cNvPr id="385045" name="Line 1045"/>
            <p:cNvSpPr>
              <a:spLocks noChangeShapeType="1"/>
            </p:cNvSpPr>
            <p:nvPr/>
          </p:nvSpPr>
          <p:spPr bwMode="auto">
            <a:xfrm flipH="1" flipV="1">
              <a:off x="4634" y="3593"/>
              <a:ext cx="100" cy="22"/>
            </a:xfrm>
            <a:prstGeom prst="line">
              <a:avLst/>
            </a:prstGeom>
            <a:noFill/>
            <a:ln w="0">
              <a:solidFill>
                <a:srgbClr val="000000"/>
              </a:solidFill>
              <a:round/>
            </a:ln>
          </p:spPr>
          <p:txBody>
            <a:bodyPr/>
            <a:lstStyle/>
            <a:p>
              <a:endParaRPr lang="en-US"/>
            </a:p>
          </p:txBody>
        </p:sp>
        <p:sp>
          <p:nvSpPr>
            <p:cNvPr id="385046" name="Line 1046"/>
            <p:cNvSpPr>
              <a:spLocks noChangeShapeType="1"/>
            </p:cNvSpPr>
            <p:nvPr/>
          </p:nvSpPr>
          <p:spPr bwMode="auto">
            <a:xfrm flipH="1" flipV="1">
              <a:off x="4642" y="3558"/>
              <a:ext cx="100" cy="23"/>
            </a:xfrm>
            <a:prstGeom prst="line">
              <a:avLst/>
            </a:prstGeom>
            <a:noFill/>
            <a:ln w="0">
              <a:solidFill>
                <a:srgbClr val="000000"/>
              </a:solidFill>
              <a:round/>
            </a:ln>
          </p:spPr>
          <p:txBody>
            <a:bodyPr/>
            <a:lstStyle/>
            <a:p>
              <a:endParaRPr lang="en-US"/>
            </a:p>
          </p:txBody>
        </p:sp>
        <p:sp>
          <p:nvSpPr>
            <p:cNvPr id="385047" name="Line 1047"/>
            <p:cNvSpPr>
              <a:spLocks noChangeShapeType="1"/>
            </p:cNvSpPr>
            <p:nvPr/>
          </p:nvSpPr>
          <p:spPr bwMode="auto">
            <a:xfrm flipH="1" flipV="1">
              <a:off x="4654" y="3521"/>
              <a:ext cx="100" cy="23"/>
            </a:xfrm>
            <a:prstGeom prst="line">
              <a:avLst/>
            </a:prstGeom>
            <a:noFill/>
            <a:ln w="0">
              <a:solidFill>
                <a:srgbClr val="000000"/>
              </a:solidFill>
              <a:round/>
            </a:ln>
          </p:spPr>
          <p:txBody>
            <a:bodyPr/>
            <a:lstStyle/>
            <a:p>
              <a:endParaRPr lang="en-US"/>
            </a:p>
          </p:txBody>
        </p:sp>
        <p:sp>
          <p:nvSpPr>
            <p:cNvPr id="385048" name="Line 1048"/>
            <p:cNvSpPr>
              <a:spLocks noChangeShapeType="1"/>
            </p:cNvSpPr>
            <p:nvPr/>
          </p:nvSpPr>
          <p:spPr bwMode="auto">
            <a:xfrm flipH="1" flipV="1">
              <a:off x="4667" y="3484"/>
              <a:ext cx="100" cy="23"/>
            </a:xfrm>
            <a:prstGeom prst="line">
              <a:avLst/>
            </a:prstGeom>
            <a:noFill/>
            <a:ln w="0">
              <a:solidFill>
                <a:srgbClr val="000000"/>
              </a:solidFill>
              <a:round/>
            </a:ln>
          </p:spPr>
          <p:txBody>
            <a:bodyPr/>
            <a:lstStyle/>
            <a:p>
              <a:endParaRPr lang="en-US"/>
            </a:p>
          </p:txBody>
        </p:sp>
        <p:sp>
          <p:nvSpPr>
            <p:cNvPr id="385049" name="Line 1049"/>
            <p:cNvSpPr>
              <a:spLocks noChangeShapeType="1"/>
            </p:cNvSpPr>
            <p:nvPr/>
          </p:nvSpPr>
          <p:spPr bwMode="auto">
            <a:xfrm flipH="1" flipV="1">
              <a:off x="4674" y="3443"/>
              <a:ext cx="100" cy="23"/>
            </a:xfrm>
            <a:prstGeom prst="line">
              <a:avLst/>
            </a:prstGeom>
            <a:noFill/>
            <a:ln w="0">
              <a:solidFill>
                <a:srgbClr val="000000"/>
              </a:solidFill>
              <a:round/>
            </a:ln>
          </p:spPr>
          <p:txBody>
            <a:bodyPr/>
            <a:lstStyle/>
            <a:p>
              <a:endParaRPr lang="en-US"/>
            </a:p>
          </p:txBody>
        </p:sp>
        <p:sp>
          <p:nvSpPr>
            <p:cNvPr id="385050" name="Line 1050"/>
            <p:cNvSpPr>
              <a:spLocks noChangeShapeType="1"/>
            </p:cNvSpPr>
            <p:nvPr/>
          </p:nvSpPr>
          <p:spPr bwMode="auto">
            <a:xfrm flipH="1" flipV="1">
              <a:off x="4681" y="3406"/>
              <a:ext cx="100" cy="22"/>
            </a:xfrm>
            <a:prstGeom prst="line">
              <a:avLst/>
            </a:prstGeom>
            <a:noFill/>
            <a:ln w="0">
              <a:solidFill>
                <a:srgbClr val="000000"/>
              </a:solidFill>
              <a:round/>
            </a:ln>
          </p:spPr>
          <p:txBody>
            <a:bodyPr/>
            <a:lstStyle/>
            <a:p>
              <a:endParaRPr lang="en-US"/>
            </a:p>
          </p:txBody>
        </p:sp>
        <p:sp>
          <p:nvSpPr>
            <p:cNvPr id="385051" name="Line 1051"/>
            <p:cNvSpPr>
              <a:spLocks noChangeShapeType="1"/>
            </p:cNvSpPr>
            <p:nvPr/>
          </p:nvSpPr>
          <p:spPr bwMode="auto">
            <a:xfrm flipH="1" flipV="1">
              <a:off x="4688" y="3371"/>
              <a:ext cx="100" cy="23"/>
            </a:xfrm>
            <a:prstGeom prst="line">
              <a:avLst/>
            </a:prstGeom>
            <a:noFill/>
            <a:ln w="0">
              <a:solidFill>
                <a:srgbClr val="000000"/>
              </a:solidFill>
              <a:round/>
            </a:ln>
          </p:spPr>
          <p:txBody>
            <a:bodyPr/>
            <a:lstStyle/>
            <a:p>
              <a:endParaRPr lang="en-US"/>
            </a:p>
          </p:txBody>
        </p:sp>
        <p:sp>
          <p:nvSpPr>
            <p:cNvPr id="385052" name="Line 1052"/>
            <p:cNvSpPr>
              <a:spLocks noChangeShapeType="1"/>
            </p:cNvSpPr>
            <p:nvPr/>
          </p:nvSpPr>
          <p:spPr bwMode="auto">
            <a:xfrm flipH="1" flipV="1">
              <a:off x="4698" y="3335"/>
              <a:ext cx="100" cy="22"/>
            </a:xfrm>
            <a:prstGeom prst="line">
              <a:avLst/>
            </a:prstGeom>
            <a:noFill/>
            <a:ln w="0">
              <a:solidFill>
                <a:srgbClr val="000000"/>
              </a:solidFill>
              <a:round/>
            </a:ln>
          </p:spPr>
          <p:txBody>
            <a:bodyPr/>
            <a:lstStyle/>
            <a:p>
              <a:endParaRPr lang="en-US"/>
            </a:p>
          </p:txBody>
        </p:sp>
        <p:sp>
          <p:nvSpPr>
            <p:cNvPr id="385053" name="Line 1053"/>
            <p:cNvSpPr>
              <a:spLocks noChangeShapeType="1"/>
            </p:cNvSpPr>
            <p:nvPr/>
          </p:nvSpPr>
          <p:spPr bwMode="auto">
            <a:xfrm flipH="1" flipV="1">
              <a:off x="4704" y="3297"/>
              <a:ext cx="100" cy="22"/>
            </a:xfrm>
            <a:prstGeom prst="line">
              <a:avLst/>
            </a:prstGeom>
            <a:noFill/>
            <a:ln w="0">
              <a:solidFill>
                <a:srgbClr val="000000"/>
              </a:solidFill>
              <a:round/>
            </a:ln>
          </p:spPr>
          <p:txBody>
            <a:bodyPr/>
            <a:lstStyle/>
            <a:p>
              <a:endParaRPr lang="en-US"/>
            </a:p>
          </p:txBody>
        </p:sp>
        <p:sp>
          <p:nvSpPr>
            <p:cNvPr id="385054" name="Freeform 1054"/>
            <p:cNvSpPr/>
            <p:nvPr/>
          </p:nvSpPr>
          <p:spPr bwMode="auto">
            <a:xfrm>
              <a:off x="5366" y="3259"/>
              <a:ext cx="67" cy="57"/>
            </a:xfrm>
            <a:custGeom>
              <a:avLst/>
              <a:gdLst/>
              <a:ahLst/>
              <a:cxnLst>
                <a:cxn ang="0">
                  <a:pos x="133" y="16"/>
                </a:cxn>
                <a:cxn ang="0">
                  <a:pos x="133" y="16"/>
                </a:cxn>
                <a:cxn ang="0">
                  <a:pos x="128" y="21"/>
                </a:cxn>
                <a:cxn ang="0">
                  <a:pos x="118" y="33"/>
                </a:cxn>
                <a:cxn ang="0">
                  <a:pos x="106" y="47"/>
                </a:cxn>
                <a:cxn ang="0">
                  <a:pos x="92" y="63"/>
                </a:cxn>
                <a:cxn ang="0">
                  <a:pos x="78" y="81"/>
                </a:cxn>
                <a:cxn ang="0">
                  <a:pos x="65" y="95"/>
                </a:cxn>
                <a:cxn ang="0">
                  <a:pos x="55" y="107"/>
                </a:cxn>
                <a:cxn ang="0">
                  <a:pos x="50" y="112"/>
                </a:cxn>
                <a:cxn ang="0">
                  <a:pos x="50" y="112"/>
                </a:cxn>
                <a:cxn ang="0">
                  <a:pos x="44" y="112"/>
                </a:cxn>
                <a:cxn ang="0">
                  <a:pos x="38" y="112"/>
                </a:cxn>
                <a:cxn ang="0">
                  <a:pos x="32" y="111"/>
                </a:cxn>
                <a:cxn ang="0">
                  <a:pos x="25" y="111"/>
                </a:cxn>
                <a:cxn ang="0">
                  <a:pos x="17" y="110"/>
                </a:cxn>
                <a:cxn ang="0">
                  <a:pos x="11" y="109"/>
                </a:cxn>
                <a:cxn ang="0">
                  <a:pos x="6" y="108"/>
                </a:cxn>
                <a:cxn ang="0">
                  <a:pos x="0" y="107"/>
                </a:cxn>
                <a:cxn ang="0">
                  <a:pos x="0" y="107"/>
                </a:cxn>
                <a:cxn ang="0">
                  <a:pos x="7" y="82"/>
                </a:cxn>
                <a:cxn ang="0">
                  <a:pos x="13" y="48"/>
                </a:cxn>
                <a:cxn ang="0">
                  <a:pos x="19" y="17"/>
                </a:cxn>
                <a:cxn ang="0">
                  <a:pos x="22" y="0"/>
                </a:cxn>
                <a:cxn ang="0">
                  <a:pos x="22" y="0"/>
                </a:cxn>
                <a:cxn ang="0">
                  <a:pos x="34" y="3"/>
                </a:cxn>
                <a:cxn ang="0">
                  <a:pos x="48" y="5"/>
                </a:cxn>
                <a:cxn ang="0">
                  <a:pos x="65" y="7"/>
                </a:cxn>
                <a:cxn ang="0">
                  <a:pos x="82" y="9"/>
                </a:cxn>
                <a:cxn ang="0">
                  <a:pos x="100" y="11"/>
                </a:cxn>
                <a:cxn ang="0">
                  <a:pos x="115" y="14"/>
                </a:cxn>
                <a:cxn ang="0">
                  <a:pos x="126" y="15"/>
                </a:cxn>
                <a:cxn ang="0">
                  <a:pos x="133" y="16"/>
                </a:cxn>
              </a:cxnLst>
              <a:rect l="0" t="0" r="r" b="b"/>
              <a:pathLst>
                <a:path w="133" h="112">
                  <a:moveTo>
                    <a:pt x="133" y="16"/>
                  </a:moveTo>
                  <a:lnTo>
                    <a:pt x="133" y="16"/>
                  </a:lnTo>
                  <a:lnTo>
                    <a:pt x="128" y="21"/>
                  </a:lnTo>
                  <a:lnTo>
                    <a:pt x="118" y="33"/>
                  </a:lnTo>
                  <a:lnTo>
                    <a:pt x="106" y="47"/>
                  </a:lnTo>
                  <a:lnTo>
                    <a:pt x="92" y="63"/>
                  </a:lnTo>
                  <a:lnTo>
                    <a:pt x="78" y="81"/>
                  </a:lnTo>
                  <a:lnTo>
                    <a:pt x="65" y="95"/>
                  </a:lnTo>
                  <a:lnTo>
                    <a:pt x="55" y="107"/>
                  </a:lnTo>
                  <a:lnTo>
                    <a:pt x="50" y="112"/>
                  </a:lnTo>
                  <a:lnTo>
                    <a:pt x="50" y="112"/>
                  </a:lnTo>
                  <a:lnTo>
                    <a:pt x="44" y="112"/>
                  </a:lnTo>
                  <a:lnTo>
                    <a:pt x="38" y="112"/>
                  </a:lnTo>
                  <a:lnTo>
                    <a:pt x="32" y="111"/>
                  </a:lnTo>
                  <a:lnTo>
                    <a:pt x="25" y="111"/>
                  </a:lnTo>
                  <a:lnTo>
                    <a:pt x="17" y="110"/>
                  </a:lnTo>
                  <a:lnTo>
                    <a:pt x="11" y="109"/>
                  </a:lnTo>
                  <a:lnTo>
                    <a:pt x="6" y="108"/>
                  </a:lnTo>
                  <a:lnTo>
                    <a:pt x="0" y="107"/>
                  </a:lnTo>
                  <a:lnTo>
                    <a:pt x="0" y="107"/>
                  </a:lnTo>
                  <a:lnTo>
                    <a:pt x="7" y="82"/>
                  </a:lnTo>
                  <a:lnTo>
                    <a:pt x="13" y="48"/>
                  </a:lnTo>
                  <a:lnTo>
                    <a:pt x="19" y="17"/>
                  </a:lnTo>
                  <a:lnTo>
                    <a:pt x="22" y="0"/>
                  </a:lnTo>
                  <a:lnTo>
                    <a:pt x="22" y="0"/>
                  </a:lnTo>
                  <a:lnTo>
                    <a:pt x="34" y="3"/>
                  </a:lnTo>
                  <a:lnTo>
                    <a:pt x="48" y="5"/>
                  </a:lnTo>
                  <a:lnTo>
                    <a:pt x="65" y="7"/>
                  </a:lnTo>
                  <a:lnTo>
                    <a:pt x="82" y="9"/>
                  </a:lnTo>
                  <a:lnTo>
                    <a:pt x="100" y="11"/>
                  </a:lnTo>
                  <a:lnTo>
                    <a:pt x="115" y="14"/>
                  </a:lnTo>
                  <a:lnTo>
                    <a:pt x="126" y="15"/>
                  </a:lnTo>
                  <a:lnTo>
                    <a:pt x="133" y="16"/>
                  </a:lnTo>
                </a:path>
              </a:pathLst>
            </a:custGeom>
            <a:noFill/>
            <a:ln w="0">
              <a:solidFill>
                <a:srgbClr val="000000"/>
              </a:solidFill>
              <a:prstDash val="solid"/>
              <a:round/>
            </a:ln>
          </p:spPr>
          <p:txBody>
            <a:bodyPr/>
            <a:lstStyle/>
            <a:p>
              <a:endParaRPr lang="en-US"/>
            </a:p>
          </p:txBody>
        </p:sp>
        <p:sp>
          <p:nvSpPr>
            <p:cNvPr id="385055" name="Freeform 1055"/>
            <p:cNvSpPr/>
            <p:nvPr/>
          </p:nvSpPr>
          <p:spPr bwMode="auto">
            <a:xfrm>
              <a:off x="5316" y="3252"/>
              <a:ext cx="61" cy="61"/>
            </a:xfrm>
            <a:custGeom>
              <a:avLst/>
              <a:gdLst/>
              <a:ahLst/>
              <a:cxnLst>
                <a:cxn ang="0">
                  <a:pos x="123" y="16"/>
                </a:cxn>
                <a:cxn ang="0">
                  <a:pos x="123" y="16"/>
                </a:cxn>
                <a:cxn ang="0">
                  <a:pos x="120" y="33"/>
                </a:cxn>
                <a:cxn ang="0">
                  <a:pos x="114" y="64"/>
                </a:cxn>
                <a:cxn ang="0">
                  <a:pos x="108" y="98"/>
                </a:cxn>
                <a:cxn ang="0">
                  <a:pos x="101" y="123"/>
                </a:cxn>
                <a:cxn ang="0">
                  <a:pos x="101" y="123"/>
                </a:cxn>
                <a:cxn ang="0">
                  <a:pos x="92" y="121"/>
                </a:cxn>
                <a:cxn ang="0">
                  <a:pos x="81" y="120"/>
                </a:cxn>
                <a:cxn ang="0">
                  <a:pos x="68" y="117"/>
                </a:cxn>
                <a:cxn ang="0">
                  <a:pos x="52" y="116"/>
                </a:cxn>
                <a:cxn ang="0">
                  <a:pos x="37" y="114"/>
                </a:cxn>
                <a:cxn ang="0">
                  <a:pos x="23" y="112"/>
                </a:cxn>
                <a:cxn ang="0">
                  <a:pos x="10" y="109"/>
                </a:cxn>
                <a:cxn ang="0">
                  <a:pos x="0" y="107"/>
                </a:cxn>
                <a:cxn ang="0">
                  <a:pos x="0" y="107"/>
                </a:cxn>
                <a:cxn ang="0">
                  <a:pos x="4" y="83"/>
                </a:cxn>
                <a:cxn ang="0">
                  <a:pos x="9" y="53"/>
                </a:cxn>
                <a:cxn ang="0">
                  <a:pos x="16" y="24"/>
                </a:cxn>
                <a:cxn ang="0">
                  <a:pos x="21" y="0"/>
                </a:cxn>
                <a:cxn ang="0">
                  <a:pos x="21" y="0"/>
                </a:cxn>
                <a:cxn ang="0">
                  <a:pos x="33" y="3"/>
                </a:cxn>
                <a:cxn ang="0">
                  <a:pos x="46" y="5"/>
                </a:cxn>
                <a:cxn ang="0">
                  <a:pos x="58" y="7"/>
                </a:cxn>
                <a:cxn ang="0">
                  <a:pos x="70" y="8"/>
                </a:cxn>
                <a:cxn ang="0">
                  <a:pos x="82" y="10"/>
                </a:cxn>
                <a:cxn ang="0">
                  <a:pos x="95" y="12"/>
                </a:cxn>
                <a:cxn ang="0">
                  <a:pos x="109" y="13"/>
                </a:cxn>
                <a:cxn ang="0">
                  <a:pos x="123" y="16"/>
                </a:cxn>
              </a:cxnLst>
              <a:rect l="0" t="0" r="r" b="b"/>
              <a:pathLst>
                <a:path w="123" h="123">
                  <a:moveTo>
                    <a:pt x="123" y="16"/>
                  </a:moveTo>
                  <a:lnTo>
                    <a:pt x="123" y="16"/>
                  </a:lnTo>
                  <a:lnTo>
                    <a:pt x="120" y="33"/>
                  </a:lnTo>
                  <a:lnTo>
                    <a:pt x="114" y="64"/>
                  </a:lnTo>
                  <a:lnTo>
                    <a:pt x="108" y="98"/>
                  </a:lnTo>
                  <a:lnTo>
                    <a:pt x="101" y="123"/>
                  </a:lnTo>
                  <a:lnTo>
                    <a:pt x="101" y="123"/>
                  </a:lnTo>
                  <a:lnTo>
                    <a:pt x="92" y="121"/>
                  </a:lnTo>
                  <a:lnTo>
                    <a:pt x="81" y="120"/>
                  </a:lnTo>
                  <a:lnTo>
                    <a:pt x="68" y="117"/>
                  </a:lnTo>
                  <a:lnTo>
                    <a:pt x="52" y="116"/>
                  </a:lnTo>
                  <a:lnTo>
                    <a:pt x="37" y="114"/>
                  </a:lnTo>
                  <a:lnTo>
                    <a:pt x="23" y="112"/>
                  </a:lnTo>
                  <a:lnTo>
                    <a:pt x="10" y="109"/>
                  </a:lnTo>
                  <a:lnTo>
                    <a:pt x="0" y="107"/>
                  </a:lnTo>
                  <a:lnTo>
                    <a:pt x="0" y="107"/>
                  </a:lnTo>
                  <a:lnTo>
                    <a:pt x="4" y="83"/>
                  </a:lnTo>
                  <a:lnTo>
                    <a:pt x="9" y="53"/>
                  </a:lnTo>
                  <a:lnTo>
                    <a:pt x="16" y="24"/>
                  </a:lnTo>
                  <a:lnTo>
                    <a:pt x="21" y="0"/>
                  </a:lnTo>
                  <a:lnTo>
                    <a:pt x="21" y="0"/>
                  </a:lnTo>
                  <a:lnTo>
                    <a:pt x="33" y="3"/>
                  </a:lnTo>
                  <a:lnTo>
                    <a:pt x="46" y="5"/>
                  </a:lnTo>
                  <a:lnTo>
                    <a:pt x="58" y="7"/>
                  </a:lnTo>
                  <a:lnTo>
                    <a:pt x="70" y="8"/>
                  </a:lnTo>
                  <a:lnTo>
                    <a:pt x="82" y="10"/>
                  </a:lnTo>
                  <a:lnTo>
                    <a:pt x="95" y="12"/>
                  </a:lnTo>
                  <a:lnTo>
                    <a:pt x="109" y="13"/>
                  </a:lnTo>
                  <a:lnTo>
                    <a:pt x="123" y="16"/>
                  </a:lnTo>
                </a:path>
              </a:pathLst>
            </a:custGeom>
            <a:noFill/>
            <a:ln w="0">
              <a:solidFill>
                <a:srgbClr val="000000"/>
              </a:solidFill>
              <a:prstDash val="solid"/>
              <a:round/>
            </a:ln>
          </p:spPr>
          <p:txBody>
            <a:bodyPr/>
            <a:lstStyle/>
            <a:p>
              <a:endParaRPr lang="en-US"/>
            </a:p>
          </p:txBody>
        </p:sp>
        <p:sp>
          <p:nvSpPr>
            <p:cNvPr id="385056" name="Freeform 1056"/>
            <p:cNvSpPr/>
            <p:nvPr/>
          </p:nvSpPr>
          <p:spPr bwMode="auto">
            <a:xfrm>
              <a:off x="5275" y="3244"/>
              <a:ext cx="51" cy="61"/>
            </a:xfrm>
            <a:custGeom>
              <a:avLst/>
              <a:gdLst/>
              <a:ahLst/>
              <a:cxnLst>
                <a:cxn ang="0">
                  <a:pos x="102" y="15"/>
                </a:cxn>
                <a:cxn ang="0">
                  <a:pos x="102" y="15"/>
                </a:cxn>
                <a:cxn ang="0">
                  <a:pos x="97" y="39"/>
                </a:cxn>
                <a:cxn ang="0">
                  <a:pos x="90" y="68"/>
                </a:cxn>
                <a:cxn ang="0">
                  <a:pos x="85" y="98"/>
                </a:cxn>
                <a:cxn ang="0">
                  <a:pos x="81" y="122"/>
                </a:cxn>
                <a:cxn ang="0">
                  <a:pos x="81" y="122"/>
                </a:cxn>
                <a:cxn ang="0">
                  <a:pos x="73" y="120"/>
                </a:cxn>
                <a:cxn ang="0">
                  <a:pos x="63" y="119"/>
                </a:cxn>
                <a:cxn ang="0">
                  <a:pos x="51" y="117"/>
                </a:cxn>
                <a:cxn ang="0">
                  <a:pos x="39" y="115"/>
                </a:cxn>
                <a:cxn ang="0">
                  <a:pos x="27" y="113"/>
                </a:cxn>
                <a:cxn ang="0">
                  <a:pos x="16" y="111"/>
                </a:cxn>
                <a:cxn ang="0">
                  <a:pos x="7" y="109"/>
                </a:cxn>
                <a:cxn ang="0">
                  <a:pos x="0" y="107"/>
                </a:cxn>
                <a:cxn ang="0">
                  <a:pos x="0" y="107"/>
                </a:cxn>
                <a:cxn ang="0">
                  <a:pos x="3" y="80"/>
                </a:cxn>
                <a:cxn ang="0">
                  <a:pos x="8" y="49"/>
                </a:cxn>
                <a:cxn ang="0">
                  <a:pos x="12" y="19"/>
                </a:cxn>
                <a:cxn ang="0">
                  <a:pos x="14" y="0"/>
                </a:cxn>
                <a:cxn ang="0">
                  <a:pos x="14" y="0"/>
                </a:cxn>
                <a:cxn ang="0">
                  <a:pos x="23" y="2"/>
                </a:cxn>
                <a:cxn ang="0">
                  <a:pos x="33" y="3"/>
                </a:cxn>
                <a:cxn ang="0">
                  <a:pos x="45" y="6"/>
                </a:cxn>
                <a:cxn ang="0">
                  <a:pos x="58" y="8"/>
                </a:cxn>
                <a:cxn ang="0">
                  <a:pos x="71" y="10"/>
                </a:cxn>
                <a:cxn ang="0">
                  <a:pos x="82" y="12"/>
                </a:cxn>
                <a:cxn ang="0">
                  <a:pos x="93" y="14"/>
                </a:cxn>
                <a:cxn ang="0">
                  <a:pos x="102" y="15"/>
                </a:cxn>
              </a:cxnLst>
              <a:rect l="0" t="0" r="r" b="b"/>
              <a:pathLst>
                <a:path w="102" h="122">
                  <a:moveTo>
                    <a:pt x="102" y="15"/>
                  </a:moveTo>
                  <a:lnTo>
                    <a:pt x="102" y="15"/>
                  </a:lnTo>
                  <a:lnTo>
                    <a:pt x="97" y="39"/>
                  </a:lnTo>
                  <a:lnTo>
                    <a:pt x="90" y="68"/>
                  </a:lnTo>
                  <a:lnTo>
                    <a:pt x="85" y="98"/>
                  </a:lnTo>
                  <a:lnTo>
                    <a:pt x="81" y="122"/>
                  </a:lnTo>
                  <a:lnTo>
                    <a:pt x="81" y="122"/>
                  </a:lnTo>
                  <a:lnTo>
                    <a:pt x="73" y="120"/>
                  </a:lnTo>
                  <a:lnTo>
                    <a:pt x="63" y="119"/>
                  </a:lnTo>
                  <a:lnTo>
                    <a:pt x="51" y="117"/>
                  </a:lnTo>
                  <a:lnTo>
                    <a:pt x="39" y="115"/>
                  </a:lnTo>
                  <a:lnTo>
                    <a:pt x="27" y="113"/>
                  </a:lnTo>
                  <a:lnTo>
                    <a:pt x="16" y="111"/>
                  </a:lnTo>
                  <a:lnTo>
                    <a:pt x="7" y="109"/>
                  </a:lnTo>
                  <a:lnTo>
                    <a:pt x="0" y="107"/>
                  </a:lnTo>
                  <a:lnTo>
                    <a:pt x="0" y="107"/>
                  </a:lnTo>
                  <a:lnTo>
                    <a:pt x="3" y="80"/>
                  </a:lnTo>
                  <a:lnTo>
                    <a:pt x="8" y="49"/>
                  </a:lnTo>
                  <a:lnTo>
                    <a:pt x="12" y="19"/>
                  </a:lnTo>
                  <a:lnTo>
                    <a:pt x="14" y="0"/>
                  </a:lnTo>
                  <a:lnTo>
                    <a:pt x="14" y="0"/>
                  </a:lnTo>
                  <a:lnTo>
                    <a:pt x="23" y="2"/>
                  </a:lnTo>
                  <a:lnTo>
                    <a:pt x="33" y="3"/>
                  </a:lnTo>
                  <a:lnTo>
                    <a:pt x="45" y="6"/>
                  </a:lnTo>
                  <a:lnTo>
                    <a:pt x="58" y="8"/>
                  </a:lnTo>
                  <a:lnTo>
                    <a:pt x="71" y="10"/>
                  </a:lnTo>
                  <a:lnTo>
                    <a:pt x="82" y="12"/>
                  </a:lnTo>
                  <a:lnTo>
                    <a:pt x="93" y="14"/>
                  </a:lnTo>
                  <a:lnTo>
                    <a:pt x="102" y="15"/>
                  </a:lnTo>
                </a:path>
              </a:pathLst>
            </a:custGeom>
            <a:noFill/>
            <a:ln w="0">
              <a:solidFill>
                <a:srgbClr val="000000"/>
              </a:solidFill>
              <a:prstDash val="solid"/>
              <a:round/>
            </a:ln>
          </p:spPr>
          <p:txBody>
            <a:bodyPr/>
            <a:lstStyle/>
            <a:p>
              <a:endParaRPr lang="en-US"/>
            </a:p>
          </p:txBody>
        </p:sp>
        <p:sp>
          <p:nvSpPr>
            <p:cNvPr id="385057" name="Freeform 1057"/>
            <p:cNvSpPr/>
            <p:nvPr/>
          </p:nvSpPr>
          <p:spPr bwMode="auto">
            <a:xfrm>
              <a:off x="5227" y="3239"/>
              <a:ext cx="55" cy="59"/>
            </a:xfrm>
            <a:custGeom>
              <a:avLst/>
              <a:gdLst/>
              <a:ahLst/>
              <a:cxnLst>
                <a:cxn ang="0">
                  <a:pos x="110" y="11"/>
                </a:cxn>
                <a:cxn ang="0">
                  <a:pos x="110" y="11"/>
                </a:cxn>
                <a:cxn ang="0">
                  <a:pos x="108" y="30"/>
                </a:cxn>
                <a:cxn ang="0">
                  <a:pos x="104" y="60"/>
                </a:cxn>
                <a:cxn ang="0">
                  <a:pos x="99" y="91"/>
                </a:cxn>
                <a:cxn ang="0">
                  <a:pos x="96" y="118"/>
                </a:cxn>
                <a:cxn ang="0">
                  <a:pos x="96" y="118"/>
                </a:cxn>
                <a:cxn ang="0">
                  <a:pos x="86" y="117"/>
                </a:cxn>
                <a:cxn ang="0">
                  <a:pos x="75" y="115"/>
                </a:cxn>
                <a:cxn ang="0">
                  <a:pos x="62" y="113"/>
                </a:cxn>
                <a:cxn ang="0">
                  <a:pos x="46" y="111"/>
                </a:cxn>
                <a:cxn ang="0">
                  <a:pos x="32" y="109"/>
                </a:cxn>
                <a:cxn ang="0">
                  <a:pos x="19" y="107"/>
                </a:cxn>
                <a:cxn ang="0">
                  <a:pos x="9" y="104"/>
                </a:cxn>
                <a:cxn ang="0">
                  <a:pos x="0" y="103"/>
                </a:cxn>
                <a:cxn ang="0">
                  <a:pos x="0" y="103"/>
                </a:cxn>
                <a:cxn ang="0">
                  <a:pos x="3" y="79"/>
                </a:cxn>
                <a:cxn ang="0">
                  <a:pos x="5" y="48"/>
                </a:cxn>
                <a:cxn ang="0">
                  <a:pos x="9" y="19"/>
                </a:cxn>
                <a:cxn ang="0">
                  <a:pos x="11" y="0"/>
                </a:cxn>
                <a:cxn ang="0">
                  <a:pos x="11" y="0"/>
                </a:cxn>
                <a:cxn ang="0">
                  <a:pos x="23" y="1"/>
                </a:cxn>
                <a:cxn ang="0">
                  <a:pos x="37" y="4"/>
                </a:cxn>
                <a:cxn ang="0">
                  <a:pos x="51" y="5"/>
                </a:cxn>
                <a:cxn ang="0">
                  <a:pos x="67" y="7"/>
                </a:cxn>
                <a:cxn ang="0">
                  <a:pos x="81" y="8"/>
                </a:cxn>
                <a:cxn ang="0">
                  <a:pos x="94" y="9"/>
                </a:cxn>
                <a:cxn ang="0">
                  <a:pos x="104" y="10"/>
                </a:cxn>
                <a:cxn ang="0">
                  <a:pos x="110" y="11"/>
                </a:cxn>
              </a:cxnLst>
              <a:rect l="0" t="0" r="r" b="b"/>
              <a:pathLst>
                <a:path w="110" h="118">
                  <a:moveTo>
                    <a:pt x="110" y="11"/>
                  </a:moveTo>
                  <a:lnTo>
                    <a:pt x="110" y="11"/>
                  </a:lnTo>
                  <a:lnTo>
                    <a:pt x="108" y="30"/>
                  </a:lnTo>
                  <a:lnTo>
                    <a:pt x="104" y="60"/>
                  </a:lnTo>
                  <a:lnTo>
                    <a:pt x="99" y="91"/>
                  </a:lnTo>
                  <a:lnTo>
                    <a:pt x="96" y="118"/>
                  </a:lnTo>
                  <a:lnTo>
                    <a:pt x="96" y="118"/>
                  </a:lnTo>
                  <a:lnTo>
                    <a:pt x="86" y="117"/>
                  </a:lnTo>
                  <a:lnTo>
                    <a:pt x="75" y="115"/>
                  </a:lnTo>
                  <a:lnTo>
                    <a:pt x="62" y="113"/>
                  </a:lnTo>
                  <a:lnTo>
                    <a:pt x="46" y="111"/>
                  </a:lnTo>
                  <a:lnTo>
                    <a:pt x="32" y="109"/>
                  </a:lnTo>
                  <a:lnTo>
                    <a:pt x="19" y="107"/>
                  </a:lnTo>
                  <a:lnTo>
                    <a:pt x="9" y="104"/>
                  </a:lnTo>
                  <a:lnTo>
                    <a:pt x="0" y="103"/>
                  </a:lnTo>
                  <a:lnTo>
                    <a:pt x="0" y="103"/>
                  </a:lnTo>
                  <a:lnTo>
                    <a:pt x="3" y="79"/>
                  </a:lnTo>
                  <a:lnTo>
                    <a:pt x="5" y="48"/>
                  </a:lnTo>
                  <a:lnTo>
                    <a:pt x="9" y="19"/>
                  </a:lnTo>
                  <a:lnTo>
                    <a:pt x="11" y="0"/>
                  </a:lnTo>
                  <a:lnTo>
                    <a:pt x="11" y="0"/>
                  </a:lnTo>
                  <a:lnTo>
                    <a:pt x="23" y="1"/>
                  </a:lnTo>
                  <a:lnTo>
                    <a:pt x="37" y="4"/>
                  </a:lnTo>
                  <a:lnTo>
                    <a:pt x="51" y="5"/>
                  </a:lnTo>
                  <a:lnTo>
                    <a:pt x="67" y="7"/>
                  </a:lnTo>
                  <a:lnTo>
                    <a:pt x="81" y="8"/>
                  </a:lnTo>
                  <a:lnTo>
                    <a:pt x="94" y="9"/>
                  </a:lnTo>
                  <a:lnTo>
                    <a:pt x="104" y="10"/>
                  </a:lnTo>
                  <a:lnTo>
                    <a:pt x="110" y="11"/>
                  </a:lnTo>
                </a:path>
              </a:pathLst>
            </a:custGeom>
            <a:noFill/>
            <a:ln w="0">
              <a:solidFill>
                <a:srgbClr val="000000"/>
              </a:solidFill>
              <a:prstDash val="solid"/>
              <a:round/>
            </a:ln>
          </p:spPr>
          <p:txBody>
            <a:bodyPr/>
            <a:lstStyle/>
            <a:p>
              <a:endParaRPr lang="en-US"/>
            </a:p>
          </p:txBody>
        </p:sp>
        <p:sp>
          <p:nvSpPr>
            <p:cNvPr id="385058" name="Freeform 1058"/>
            <p:cNvSpPr/>
            <p:nvPr/>
          </p:nvSpPr>
          <p:spPr bwMode="auto">
            <a:xfrm>
              <a:off x="5140" y="3226"/>
              <a:ext cx="51" cy="58"/>
            </a:xfrm>
            <a:custGeom>
              <a:avLst/>
              <a:gdLst/>
              <a:ahLst/>
              <a:cxnLst>
                <a:cxn ang="0">
                  <a:pos x="102" y="13"/>
                </a:cxn>
                <a:cxn ang="0">
                  <a:pos x="102" y="13"/>
                </a:cxn>
                <a:cxn ang="0">
                  <a:pos x="101" y="30"/>
                </a:cxn>
                <a:cxn ang="0">
                  <a:pos x="98" y="58"/>
                </a:cxn>
                <a:cxn ang="0">
                  <a:pos x="94" y="89"/>
                </a:cxn>
                <a:cxn ang="0">
                  <a:pos x="89" y="115"/>
                </a:cxn>
                <a:cxn ang="0">
                  <a:pos x="89" y="115"/>
                </a:cxn>
                <a:cxn ang="0">
                  <a:pos x="80" y="113"/>
                </a:cxn>
                <a:cxn ang="0">
                  <a:pos x="68" y="111"/>
                </a:cxn>
                <a:cxn ang="0">
                  <a:pos x="54" y="109"/>
                </a:cxn>
                <a:cxn ang="0">
                  <a:pos x="40" y="106"/>
                </a:cxn>
                <a:cxn ang="0">
                  <a:pos x="27" y="103"/>
                </a:cxn>
                <a:cxn ang="0">
                  <a:pos x="15" y="101"/>
                </a:cxn>
                <a:cxn ang="0">
                  <a:pos x="5" y="100"/>
                </a:cxn>
                <a:cxn ang="0">
                  <a:pos x="0" y="99"/>
                </a:cxn>
                <a:cxn ang="0">
                  <a:pos x="0" y="99"/>
                </a:cxn>
                <a:cxn ang="0">
                  <a:pos x="3" y="75"/>
                </a:cxn>
                <a:cxn ang="0">
                  <a:pos x="6" y="46"/>
                </a:cxn>
                <a:cxn ang="0">
                  <a:pos x="9" y="18"/>
                </a:cxn>
                <a:cxn ang="0">
                  <a:pos x="14" y="0"/>
                </a:cxn>
                <a:cxn ang="0">
                  <a:pos x="14" y="0"/>
                </a:cxn>
                <a:cxn ang="0">
                  <a:pos x="22" y="3"/>
                </a:cxn>
                <a:cxn ang="0">
                  <a:pos x="33" y="5"/>
                </a:cxn>
                <a:cxn ang="0">
                  <a:pos x="47" y="6"/>
                </a:cxn>
                <a:cxn ang="0">
                  <a:pos x="60" y="7"/>
                </a:cxn>
                <a:cxn ang="0">
                  <a:pos x="74" y="8"/>
                </a:cxn>
                <a:cxn ang="0">
                  <a:pos x="86" y="9"/>
                </a:cxn>
                <a:cxn ang="0">
                  <a:pos x="96" y="11"/>
                </a:cxn>
                <a:cxn ang="0">
                  <a:pos x="102" y="13"/>
                </a:cxn>
              </a:cxnLst>
              <a:rect l="0" t="0" r="r" b="b"/>
              <a:pathLst>
                <a:path w="102" h="115">
                  <a:moveTo>
                    <a:pt x="102" y="13"/>
                  </a:moveTo>
                  <a:lnTo>
                    <a:pt x="102" y="13"/>
                  </a:lnTo>
                  <a:lnTo>
                    <a:pt x="101" y="30"/>
                  </a:lnTo>
                  <a:lnTo>
                    <a:pt x="98" y="58"/>
                  </a:lnTo>
                  <a:lnTo>
                    <a:pt x="94" y="89"/>
                  </a:lnTo>
                  <a:lnTo>
                    <a:pt x="89" y="115"/>
                  </a:lnTo>
                  <a:lnTo>
                    <a:pt x="89" y="115"/>
                  </a:lnTo>
                  <a:lnTo>
                    <a:pt x="80" y="113"/>
                  </a:lnTo>
                  <a:lnTo>
                    <a:pt x="68" y="111"/>
                  </a:lnTo>
                  <a:lnTo>
                    <a:pt x="54" y="109"/>
                  </a:lnTo>
                  <a:lnTo>
                    <a:pt x="40" y="106"/>
                  </a:lnTo>
                  <a:lnTo>
                    <a:pt x="27" y="103"/>
                  </a:lnTo>
                  <a:lnTo>
                    <a:pt x="15" y="101"/>
                  </a:lnTo>
                  <a:lnTo>
                    <a:pt x="5" y="100"/>
                  </a:lnTo>
                  <a:lnTo>
                    <a:pt x="0" y="99"/>
                  </a:lnTo>
                  <a:lnTo>
                    <a:pt x="0" y="99"/>
                  </a:lnTo>
                  <a:lnTo>
                    <a:pt x="3" y="75"/>
                  </a:lnTo>
                  <a:lnTo>
                    <a:pt x="6" y="46"/>
                  </a:lnTo>
                  <a:lnTo>
                    <a:pt x="9" y="18"/>
                  </a:lnTo>
                  <a:lnTo>
                    <a:pt x="14" y="0"/>
                  </a:lnTo>
                  <a:lnTo>
                    <a:pt x="14" y="0"/>
                  </a:lnTo>
                  <a:lnTo>
                    <a:pt x="22" y="3"/>
                  </a:lnTo>
                  <a:lnTo>
                    <a:pt x="33" y="5"/>
                  </a:lnTo>
                  <a:lnTo>
                    <a:pt x="47" y="6"/>
                  </a:lnTo>
                  <a:lnTo>
                    <a:pt x="60" y="7"/>
                  </a:lnTo>
                  <a:lnTo>
                    <a:pt x="74" y="8"/>
                  </a:lnTo>
                  <a:lnTo>
                    <a:pt x="86" y="9"/>
                  </a:lnTo>
                  <a:lnTo>
                    <a:pt x="96" y="11"/>
                  </a:lnTo>
                  <a:lnTo>
                    <a:pt x="102" y="13"/>
                  </a:lnTo>
                </a:path>
              </a:pathLst>
            </a:custGeom>
            <a:noFill/>
            <a:ln w="0">
              <a:solidFill>
                <a:srgbClr val="000000"/>
              </a:solidFill>
              <a:prstDash val="solid"/>
              <a:round/>
            </a:ln>
          </p:spPr>
          <p:txBody>
            <a:bodyPr/>
            <a:lstStyle/>
            <a:p>
              <a:endParaRPr lang="en-US"/>
            </a:p>
          </p:txBody>
        </p:sp>
        <p:sp>
          <p:nvSpPr>
            <p:cNvPr id="385059" name="Freeform 1059"/>
            <p:cNvSpPr/>
            <p:nvPr/>
          </p:nvSpPr>
          <p:spPr bwMode="auto">
            <a:xfrm>
              <a:off x="4951" y="3190"/>
              <a:ext cx="56" cy="61"/>
            </a:xfrm>
            <a:custGeom>
              <a:avLst/>
              <a:gdLst/>
              <a:ahLst/>
              <a:cxnLst>
                <a:cxn ang="0">
                  <a:pos x="111" y="19"/>
                </a:cxn>
                <a:cxn ang="0">
                  <a:pos x="111" y="19"/>
                </a:cxn>
                <a:cxn ang="0">
                  <a:pos x="108" y="40"/>
                </a:cxn>
                <a:cxn ang="0">
                  <a:pos x="104" y="67"/>
                </a:cxn>
                <a:cxn ang="0">
                  <a:pos x="99" y="95"/>
                </a:cxn>
                <a:cxn ang="0">
                  <a:pos x="96" y="121"/>
                </a:cxn>
                <a:cxn ang="0">
                  <a:pos x="96" y="121"/>
                </a:cxn>
                <a:cxn ang="0">
                  <a:pos x="90" y="120"/>
                </a:cxn>
                <a:cxn ang="0">
                  <a:pos x="83" y="118"/>
                </a:cxn>
                <a:cxn ang="0">
                  <a:pos x="77" y="117"/>
                </a:cxn>
                <a:cxn ang="0">
                  <a:pos x="69" y="116"/>
                </a:cxn>
                <a:cxn ang="0">
                  <a:pos x="62" y="115"/>
                </a:cxn>
                <a:cxn ang="0">
                  <a:pos x="55" y="114"/>
                </a:cxn>
                <a:cxn ang="0">
                  <a:pos x="48" y="113"/>
                </a:cxn>
                <a:cxn ang="0">
                  <a:pos x="42" y="112"/>
                </a:cxn>
                <a:cxn ang="0">
                  <a:pos x="42" y="112"/>
                </a:cxn>
                <a:cxn ang="0">
                  <a:pos x="35" y="110"/>
                </a:cxn>
                <a:cxn ang="0">
                  <a:pos x="29" y="110"/>
                </a:cxn>
                <a:cxn ang="0">
                  <a:pos x="23" y="109"/>
                </a:cxn>
                <a:cxn ang="0">
                  <a:pos x="18" y="108"/>
                </a:cxn>
                <a:cxn ang="0">
                  <a:pos x="13" y="107"/>
                </a:cxn>
                <a:cxn ang="0">
                  <a:pos x="8" y="106"/>
                </a:cxn>
                <a:cxn ang="0">
                  <a:pos x="5" y="105"/>
                </a:cxn>
                <a:cxn ang="0">
                  <a:pos x="1" y="104"/>
                </a:cxn>
                <a:cxn ang="0">
                  <a:pos x="1" y="104"/>
                </a:cxn>
                <a:cxn ang="0">
                  <a:pos x="0" y="88"/>
                </a:cxn>
                <a:cxn ang="0">
                  <a:pos x="0" y="73"/>
                </a:cxn>
                <a:cxn ang="0">
                  <a:pos x="2" y="60"/>
                </a:cxn>
                <a:cxn ang="0">
                  <a:pos x="4" y="45"/>
                </a:cxn>
                <a:cxn ang="0">
                  <a:pos x="4" y="45"/>
                </a:cxn>
                <a:cxn ang="0">
                  <a:pos x="6" y="31"/>
                </a:cxn>
                <a:cxn ang="0">
                  <a:pos x="7" y="18"/>
                </a:cxn>
                <a:cxn ang="0">
                  <a:pos x="7" y="8"/>
                </a:cxn>
                <a:cxn ang="0">
                  <a:pos x="7" y="0"/>
                </a:cxn>
                <a:cxn ang="0">
                  <a:pos x="7" y="0"/>
                </a:cxn>
                <a:cxn ang="0">
                  <a:pos x="17" y="2"/>
                </a:cxn>
                <a:cxn ang="0">
                  <a:pos x="30" y="5"/>
                </a:cxn>
                <a:cxn ang="0">
                  <a:pos x="45" y="8"/>
                </a:cxn>
                <a:cxn ang="0">
                  <a:pos x="61" y="10"/>
                </a:cxn>
                <a:cxn ang="0">
                  <a:pos x="77" y="12"/>
                </a:cxn>
                <a:cxn ang="0">
                  <a:pos x="91" y="14"/>
                </a:cxn>
                <a:cxn ang="0">
                  <a:pos x="103" y="17"/>
                </a:cxn>
                <a:cxn ang="0">
                  <a:pos x="111" y="19"/>
                </a:cxn>
              </a:cxnLst>
              <a:rect l="0" t="0" r="r" b="b"/>
              <a:pathLst>
                <a:path w="111" h="121">
                  <a:moveTo>
                    <a:pt x="111" y="19"/>
                  </a:moveTo>
                  <a:lnTo>
                    <a:pt x="111" y="19"/>
                  </a:lnTo>
                  <a:lnTo>
                    <a:pt x="108" y="40"/>
                  </a:lnTo>
                  <a:lnTo>
                    <a:pt x="104" y="67"/>
                  </a:lnTo>
                  <a:lnTo>
                    <a:pt x="99" y="95"/>
                  </a:lnTo>
                  <a:lnTo>
                    <a:pt x="96" y="121"/>
                  </a:lnTo>
                  <a:lnTo>
                    <a:pt x="96" y="121"/>
                  </a:lnTo>
                  <a:lnTo>
                    <a:pt x="90" y="120"/>
                  </a:lnTo>
                  <a:lnTo>
                    <a:pt x="83" y="118"/>
                  </a:lnTo>
                  <a:lnTo>
                    <a:pt x="77" y="117"/>
                  </a:lnTo>
                  <a:lnTo>
                    <a:pt x="69" y="116"/>
                  </a:lnTo>
                  <a:lnTo>
                    <a:pt x="62" y="115"/>
                  </a:lnTo>
                  <a:lnTo>
                    <a:pt x="55" y="114"/>
                  </a:lnTo>
                  <a:lnTo>
                    <a:pt x="48" y="113"/>
                  </a:lnTo>
                  <a:lnTo>
                    <a:pt x="42" y="112"/>
                  </a:lnTo>
                  <a:lnTo>
                    <a:pt x="42" y="112"/>
                  </a:lnTo>
                  <a:lnTo>
                    <a:pt x="35" y="110"/>
                  </a:lnTo>
                  <a:lnTo>
                    <a:pt x="29" y="110"/>
                  </a:lnTo>
                  <a:lnTo>
                    <a:pt x="23" y="109"/>
                  </a:lnTo>
                  <a:lnTo>
                    <a:pt x="18" y="108"/>
                  </a:lnTo>
                  <a:lnTo>
                    <a:pt x="13" y="107"/>
                  </a:lnTo>
                  <a:lnTo>
                    <a:pt x="8" y="106"/>
                  </a:lnTo>
                  <a:lnTo>
                    <a:pt x="5" y="105"/>
                  </a:lnTo>
                  <a:lnTo>
                    <a:pt x="1" y="104"/>
                  </a:lnTo>
                  <a:lnTo>
                    <a:pt x="1" y="104"/>
                  </a:lnTo>
                  <a:lnTo>
                    <a:pt x="0" y="88"/>
                  </a:lnTo>
                  <a:lnTo>
                    <a:pt x="0" y="73"/>
                  </a:lnTo>
                  <a:lnTo>
                    <a:pt x="2" y="60"/>
                  </a:lnTo>
                  <a:lnTo>
                    <a:pt x="4" y="45"/>
                  </a:lnTo>
                  <a:lnTo>
                    <a:pt x="4" y="45"/>
                  </a:lnTo>
                  <a:lnTo>
                    <a:pt x="6" y="31"/>
                  </a:lnTo>
                  <a:lnTo>
                    <a:pt x="7" y="18"/>
                  </a:lnTo>
                  <a:lnTo>
                    <a:pt x="7" y="8"/>
                  </a:lnTo>
                  <a:lnTo>
                    <a:pt x="7" y="0"/>
                  </a:lnTo>
                  <a:lnTo>
                    <a:pt x="7" y="0"/>
                  </a:lnTo>
                  <a:lnTo>
                    <a:pt x="17" y="2"/>
                  </a:lnTo>
                  <a:lnTo>
                    <a:pt x="30" y="5"/>
                  </a:lnTo>
                  <a:lnTo>
                    <a:pt x="45" y="8"/>
                  </a:lnTo>
                  <a:lnTo>
                    <a:pt x="61" y="10"/>
                  </a:lnTo>
                  <a:lnTo>
                    <a:pt x="77" y="12"/>
                  </a:lnTo>
                  <a:lnTo>
                    <a:pt x="91" y="14"/>
                  </a:lnTo>
                  <a:lnTo>
                    <a:pt x="103" y="17"/>
                  </a:lnTo>
                  <a:lnTo>
                    <a:pt x="111" y="19"/>
                  </a:lnTo>
                </a:path>
              </a:pathLst>
            </a:custGeom>
            <a:noFill/>
            <a:ln w="0">
              <a:solidFill>
                <a:srgbClr val="000000"/>
              </a:solidFill>
              <a:prstDash val="solid"/>
              <a:round/>
            </a:ln>
          </p:spPr>
          <p:txBody>
            <a:bodyPr/>
            <a:lstStyle/>
            <a:p>
              <a:endParaRPr lang="en-US"/>
            </a:p>
          </p:txBody>
        </p:sp>
        <p:sp>
          <p:nvSpPr>
            <p:cNvPr id="385060" name="Freeform 1060"/>
            <p:cNvSpPr/>
            <p:nvPr/>
          </p:nvSpPr>
          <p:spPr bwMode="auto">
            <a:xfrm>
              <a:off x="4902" y="3183"/>
              <a:ext cx="53" cy="59"/>
            </a:xfrm>
            <a:custGeom>
              <a:avLst/>
              <a:gdLst/>
              <a:ahLst/>
              <a:cxnLst>
                <a:cxn ang="0">
                  <a:pos x="106" y="14"/>
                </a:cxn>
                <a:cxn ang="0">
                  <a:pos x="106" y="14"/>
                </a:cxn>
                <a:cxn ang="0">
                  <a:pos x="106" y="22"/>
                </a:cxn>
                <a:cxn ang="0">
                  <a:pos x="106" y="32"/>
                </a:cxn>
                <a:cxn ang="0">
                  <a:pos x="105" y="45"/>
                </a:cxn>
                <a:cxn ang="0">
                  <a:pos x="103" y="59"/>
                </a:cxn>
                <a:cxn ang="0">
                  <a:pos x="103" y="59"/>
                </a:cxn>
                <a:cxn ang="0">
                  <a:pos x="101" y="74"/>
                </a:cxn>
                <a:cxn ang="0">
                  <a:pos x="99" y="87"/>
                </a:cxn>
                <a:cxn ang="0">
                  <a:pos x="99" y="102"/>
                </a:cxn>
                <a:cxn ang="0">
                  <a:pos x="100" y="118"/>
                </a:cxn>
                <a:cxn ang="0">
                  <a:pos x="100" y="118"/>
                </a:cxn>
                <a:cxn ang="0">
                  <a:pos x="91" y="117"/>
                </a:cxn>
                <a:cxn ang="0">
                  <a:pos x="79" y="115"/>
                </a:cxn>
                <a:cxn ang="0">
                  <a:pos x="64" y="114"/>
                </a:cxn>
                <a:cxn ang="0">
                  <a:pos x="49" y="110"/>
                </a:cxn>
                <a:cxn ang="0">
                  <a:pos x="33" y="108"/>
                </a:cxn>
                <a:cxn ang="0">
                  <a:pos x="19" y="107"/>
                </a:cxn>
                <a:cxn ang="0">
                  <a:pos x="7" y="105"/>
                </a:cxn>
                <a:cxn ang="0">
                  <a:pos x="0" y="104"/>
                </a:cxn>
                <a:cxn ang="0">
                  <a:pos x="0" y="104"/>
                </a:cxn>
                <a:cxn ang="0">
                  <a:pos x="3" y="80"/>
                </a:cxn>
                <a:cxn ang="0">
                  <a:pos x="9" y="49"/>
                </a:cxn>
                <a:cxn ang="0">
                  <a:pos x="13" y="18"/>
                </a:cxn>
                <a:cxn ang="0">
                  <a:pos x="15" y="0"/>
                </a:cxn>
                <a:cxn ang="0">
                  <a:pos x="15" y="0"/>
                </a:cxn>
                <a:cxn ang="0">
                  <a:pos x="24" y="1"/>
                </a:cxn>
                <a:cxn ang="0">
                  <a:pos x="36" y="2"/>
                </a:cxn>
                <a:cxn ang="0">
                  <a:pos x="50" y="4"/>
                </a:cxn>
                <a:cxn ang="0">
                  <a:pos x="64" y="6"/>
                </a:cxn>
                <a:cxn ang="0">
                  <a:pos x="78" y="9"/>
                </a:cxn>
                <a:cxn ang="0">
                  <a:pos x="90" y="11"/>
                </a:cxn>
                <a:cxn ang="0">
                  <a:pos x="100" y="13"/>
                </a:cxn>
                <a:cxn ang="0">
                  <a:pos x="106" y="14"/>
                </a:cxn>
              </a:cxnLst>
              <a:rect l="0" t="0" r="r" b="b"/>
              <a:pathLst>
                <a:path w="106" h="118">
                  <a:moveTo>
                    <a:pt x="106" y="14"/>
                  </a:moveTo>
                  <a:lnTo>
                    <a:pt x="106" y="14"/>
                  </a:lnTo>
                  <a:lnTo>
                    <a:pt x="106" y="22"/>
                  </a:lnTo>
                  <a:lnTo>
                    <a:pt x="106" y="32"/>
                  </a:lnTo>
                  <a:lnTo>
                    <a:pt x="105" y="45"/>
                  </a:lnTo>
                  <a:lnTo>
                    <a:pt x="103" y="59"/>
                  </a:lnTo>
                  <a:lnTo>
                    <a:pt x="103" y="59"/>
                  </a:lnTo>
                  <a:lnTo>
                    <a:pt x="101" y="74"/>
                  </a:lnTo>
                  <a:lnTo>
                    <a:pt x="99" y="87"/>
                  </a:lnTo>
                  <a:lnTo>
                    <a:pt x="99" y="102"/>
                  </a:lnTo>
                  <a:lnTo>
                    <a:pt x="100" y="118"/>
                  </a:lnTo>
                  <a:lnTo>
                    <a:pt x="100" y="118"/>
                  </a:lnTo>
                  <a:lnTo>
                    <a:pt x="91" y="117"/>
                  </a:lnTo>
                  <a:lnTo>
                    <a:pt x="79" y="115"/>
                  </a:lnTo>
                  <a:lnTo>
                    <a:pt x="64" y="114"/>
                  </a:lnTo>
                  <a:lnTo>
                    <a:pt x="49" y="110"/>
                  </a:lnTo>
                  <a:lnTo>
                    <a:pt x="33" y="108"/>
                  </a:lnTo>
                  <a:lnTo>
                    <a:pt x="19" y="107"/>
                  </a:lnTo>
                  <a:lnTo>
                    <a:pt x="7" y="105"/>
                  </a:lnTo>
                  <a:lnTo>
                    <a:pt x="0" y="104"/>
                  </a:lnTo>
                  <a:lnTo>
                    <a:pt x="0" y="104"/>
                  </a:lnTo>
                  <a:lnTo>
                    <a:pt x="3" y="80"/>
                  </a:lnTo>
                  <a:lnTo>
                    <a:pt x="9" y="49"/>
                  </a:lnTo>
                  <a:lnTo>
                    <a:pt x="13" y="18"/>
                  </a:lnTo>
                  <a:lnTo>
                    <a:pt x="15" y="0"/>
                  </a:lnTo>
                  <a:lnTo>
                    <a:pt x="15" y="0"/>
                  </a:lnTo>
                  <a:lnTo>
                    <a:pt x="24" y="1"/>
                  </a:lnTo>
                  <a:lnTo>
                    <a:pt x="36" y="2"/>
                  </a:lnTo>
                  <a:lnTo>
                    <a:pt x="50" y="4"/>
                  </a:lnTo>
                  <a:lnTo>
                    <a:pt x="64" y="6"/>
                  </a:lnTo>
                  <a:lnTo>
                    <a:pt x="78" y="9"/>
                  </a:lnTo>
                  <a:lnTo>
                    <a:pt x="90" y="11"/>
                  </a:lnTo>
                  <a:lnTo>
                    <a:pt x="100" y="13"/>
                  </a:lnTo>
                  <a:lnTo>
                    <a:pt x="106" y="14"/>
                  </a:lnTo>
                </a:path>
              </a:pathLst>
            </a:custGeom>
            <a:noFill/>
            <a:ln w="0">
              <a:solidFill>
                <a:srgbClr val="000000"/>
              </a:solidFill>
              <a:prstDash val="solid"/>
              <a:round/>
            </a:ln>
          </p:spPr>
          <p:txBody>
            <a:bodyPr/>
            <a:lstStyle/>
            <a:p>
              <a:endParaRPr lang="en-US"/>
            </a:p>
          </p:txBody>
        </p:sp>
        <p:sp>
          <p:nvSpPr>
            <p:cNvPr id="385061" name="Freeform 1061"/>
            <p:cNvSpPr/>
            <p:nvPr/>
          </p:nvSpPr>
          <p:spPr bwMode="auto">
            <a:xfrm>
              <a:off x="4856" y="3174"/>
              <a:ext cx="53" cy="61"/>
            </a:xfrm>
            <a:custGeom>
              <a:avLst/>
              <a:gdLst/>
              <a:ahLst/>
              <a:cxnLst>
                <a:cxn ang="0">
                  <a:pos x="0" y="110"/>
                </a:cxn>
                <a:cxn ang="0">
                  <a:pos x="0" y="110"/>
                </a:cxn>
                <a:cxn ang="0">
                  <a:pos x="4" y="111"/>
                </a:cxn>
                <a:cxn ang="0">
                  <a:pos x="10" y="112"/>
                </a:cxn>
                <a:cxn ang="0">
                  <a:pos x="16" y="114"/>
                </a:cxn>
                <a:cxn ang="0">
                  <a:pos x="23" y="115"/>
                </a:cxn>
                <a:cxn ang="0">
                  <a:pos x="30" y="116"/>
                </a:cxn>
                <a:cxn ang="0">
                  <a:pos x="36" y="117"/>
                </a:cxn>
                <a:cxn ang="0">
                  <a:pos x="41" y="119"/>
                </a:cxn>
                <a:cxn ang="0">
                  <a:pos x="46" y="120"/>
                </a:cxn>
                <a:cxn ang="0">
                  <a:pos x="46" y="120"/>
                </a:cxn>
                <a:cxn ang="0">
                  <a:pos x="50" y="121"/>
                </a:cxn>
                <a:cxn ang="0">
                  <a:pos x="54" y="121"/>
                </a:cxn>
                <a:cxn ang="0">
                  <a:pos x="61" y="121"/>
                </a:cxn>
                <a:cxn ang="0">
                  <a:pos x="66" y="121"/>
                </a:cxn>
                <a:cxn ang="0">
                  <a:pos x="73" y="122"/>
                </a:cxn>
                <a:cxn ang="0">
                  <a:pos x="79" y="122"/>
                </a:cxn>
                <a:cxn ang="0">
                  <a:pos x="86" y="122"/>
                </a:cxn>
                <a:cxn ang="0">
                  <a:pos x="92" y="123"/>
                </a:cxn>
                <a:cxn ang="0">
                  <a:pos x="92" y="123"/>
                </a:cxn>
                <a:cxn ang="0">
                  <a:pos x="95" y="99"/>
                </a:cxn>
                <a:cxn ang="0">
                  <a:pos x="101" y="68"/>
                </a:cxn>
                <a:cxn ang="0">
                  <a:pos x="105" y="37"/>
                </a:cxn>
                <a:cxn ang="0">
                  <a:pos x="107" y="19"/>
                </a:cxn>
                <a:cxn ang="0">
                  <a:pos x="107" y="19"/>
                </a:cxn>
                <a:cxn ang="0">
                  <a:pos x="101" y="17"/>
                </a:cxn>
                <a:cxn ang="0">
                  <a:pos x="91" y="15"/>
                </a:cxn>
                <a:cxn ang="0">
                  <a:pos x="79" y="12"/>
                </a:cxn>
                <a:cxn ang="0">
                  <a:pos x="66" y="10"/>
                </a:cxn>
                <a:cxn ang="0">
                  <a:pos x="52" y="8"/>
                </a:cxn>
                <a:cxn ang="0">
                  <a:pos x="39" y="6"/>
                </a:cxn>
                <a:cxn ang="0">
                  <a:pos x="26" y="3"/>
                </a:cxn>
                <a:cxn ang="0">
                  <a:pos x="16" y="0"/>
                </a:cxn>
                <a:cxn ang="0">
                  <a:pos x="0" y="110"/>
                </a:cxn>
              </a:cxnLst>
              <a:rect l="0" t="0" r="r" b="b"/>
              <a:pathLst>
                <a:path w="107" h="123">
                  <a:moveTo>
                    <a:pt x="0" y="110"/>
                  </a:moveTo>
                  <a:lnTo>
                    <a:pt x="0" y="110"/>
                  </a:lnTo>
                  <a:lnTo>
                    <a:pt x="4" y="111"/>
                  </a:lnTo>
                  <a:lnTo>
                    <a:pt x="10" y="112"/>
                  </a:lnTo>
                  <a:lnTo>
                    <a:pt x="16" y="114"/>
                  </a:lnTo>
                  <a:lnTo>
                    <a:pt x="23" y="115"/>
                  </a:lnTo>
                  <a:lnTo>
                    <a:pt x="30" y="116"/>
                  </a:lnTo>
                  <a:lnTo>
                    <a:pt x="36" y="117"/>
                  </a:lnTo>
                  <a:lnTo>
                    <a:pt x="41" y="119"/>
                  </a:lnTo>
                  <a:lnTo>
                    <a:pt x="46" y="120"/>
                  </a:lnTo>
                  <a:lnTo>
                    <a:pt x="46" y="120"/>
                  </a:lnTo>
                  <a:lnTo>
                    <a:pt x="50" y="121"/>
                  </a:lnTo>
                  <a:lnTo>
                    <a:pt x="54" y="121"/>
                  </a:lnTo>
                  <a:lnTo>
                    <a:pt x="61" y="121"/>
                  </a:lnTo>
                  <a:lnTo>
                    <a:pt x="66" y="121"/>
                  </a:lnTo>
                  <a:lnTo>
                    <a:pt x="73" y="122"/>
                  </a:lnTo>
                  <a:lnTo>
                    <a:pt x="79" y="122"/>
                  </a:lnTo>
                  <a:lnTo>
                    <a:pt x="86" y="122"/>
                  </a:lnTo>
                  <a:lnTo>
                    <a:pt x="92" y="123"/>
                  </a:lnTo>
                  <a:lnTo>
                    <a:pt x="92" y="123"/>
                  </a:lnTo>
                  <a:lnTo>
                    <a:pt x="95" y="99"/>
                  </a:lnTo>
                  <a:lnTo>
                    <a:pt x="101" y="68"/>
                  </a:lnTo>
                  <a:lnTo>
                    <a:pt x="105" y="37"/>
                  </a:lnTo>
                  <a:lnTo>
                    <a:pt x="107" y="19"/>
                  </a:lnTo>
                  <a:lnTo>
                    <a:pt x="107" y="19"/>
                  </a:lnTo>
                  <a:lnTo>
                    <a:pt x="101" y="17"/>
                  </a:lnTo>
                  <a:lnTo>
                    <a:pt x="91" y="15"/>
                  </a:lnTo>
                  <a:lnTo>
                    <a:pt x="79" y="12"/>
                  </a:lnTo>
                  <a:lnTo>
                    <a:pt x="66" y="10"/>
                  </a:lnTo>
                  <a:lnTo>
                    <a:pt x="52" y="8"/>
                  </a:lnTo>
                  <a:lnTo>
                    <a:pt x="39" y="6"/>
                  </a:lnTo>
                  <a:lnTo>
                    <a:pt x="26" y="3"/>
                  </a:lnTo>
                  <a:lnTo>
                    <a:pt x="16" y="0"/>
                  </a:lnTo>
                  <a:lnTo>
                    <a:pt x="0" y="110"/>
                  </a:lnTo>
                </a:path>
              </a:pathLst>
            </a:custGeom>
            <a:noFill/>
            <a:ln w="0">
              <a:solidFill>
                <a:srgbClr val="000000"/>
              </a:solidFill>
              <a:prstDash val="solid"/>
              <a:round/>
            </a:ln>
          </p:spPr>
          <p:txBody>
            <a:bodyPr/>
            <a:lstStyle/>
            <a:p>
              <a:endParaRPr lang="en-US"/>
            </a:p>
          </p:txBody>
        </p:sp>
        <p:sp>
          <p:nvSpPr>
            <p:cNvPr id="385062" name="Freeform 1062"/>
            <p:cNvSpPr/>
            <p:nvPr/>
          </p:nvSpPr>
          <p:spPr bwMode="auto">
            <a:xfrm>
              <a:off x="4791" y="3475"/>
              <a:ext cx="53" cy="11"/>
            </a:xfrm>
            <a:custGeom>
              <a:avLst/>
              <a:gdLst/>
              <a:ahLst/>
              <a:cxnLst>
                <a:cxn ang="0">
                  <a:pos x="106" y="22"/>
                </a:cxn>
                <a:cxn ang="0">
                  <a:pos x="106" y="22"/>
                </a:cxn>
                <a:cxn ang="0">
                  <a:pos x="99" y="21"/>
                </a:cxn>
                <a:cxn ang="0">
                  <a:pos x="85" y="19"/>
                </a:cxn>
                <a:cxn ang="0">
                  <a:pos x="68" y="15"/>
                </a:cxn>
                <a:cxn ang="0">
                  <a:pos x="51" y="12"/>
                </a:cxn>
                <a:cxn ang="0">
                  <a:pos x="33" y="7"/>
                </a:cxn>
                <a:cxn ang="0">
                  <a:pos x="18" y="4"/>
                </a:cxn>
                <a:cxn ang="0">
                  <a:pos x="6" y="1"/>
                </a:cxn>
                <a:cxn ang="0">
                  <a:pos x="0" y="0"/>
                </a:cxn>
              </a:cxnLst>
              <a:rect l="0" t="0" r="r" b="b"/>
              <a:pathLst>
                <a:path w="106" h="22">
                  <a:moveTo>
                    <a:pt x="106" y="22"/>
                  </a:moveTo>
                  <a:lnTo>
                    <a:pt x="106" y="22"/>
                  </a:lnTo>
                  <a:lnTo>
                    <a:pt x="99" y="21"/>
                  </a:lnTo>
                  <a:lnTo>
                    <a:pt x="85" y="19"/>
                  </a:lnTo>
                  <a:lnTo>
                    <a:pt x="68" y="15"/>
                  </a:lnTo>
                  <a:lnTo>
                    <a:pt x="51" y="12"/>
                  </a:lnTo>
                  <a:lnTo>
                    <a:pt x="33" y="7"/>
                  </a:lnTo>
                  <a:lnTo>
                    <a:pt x="18" y="4"/>
                  </a:lnTo>
                  <a:lnTo>
                    <a:pt x="6" y="1"/>
                  </a:lnTo>
                  <a:lnTo>
                    <a:pt x="0" y="0"/>
                  </a:lnTo>
                </a:path>
              </a:pathLst>
            </a:custGeom>
            <a:noFill/>
            <a:ln w="0">
              <a:solidFill>
                <a:srgbClr val="000000"/>
              </a:solidFill>
              <a:prstDash val="solid"/>
              <a:round/>
            </a:ln>
          </p:spPr>
          <p:txBody>
            <a:bodyPr/>
            <a:lstStyle/>
            <a:p>
              <a:endParaRPr lang="en-US"/>
            </a:p>
          </p:txBody>
        </p:sp>
        <p:sp>
          <p:nvSpPr>
            <p:cNvPr id="385063" name="Freeform 1063"/>
            <p:cNvSpPr/>
            <p:nvPr/>
          </p:nvSpPr>
          <p:spPr bwMode="auto">
            <a:xfrm>
              <a:off x="5245" y="3449"/>
              <a:ext cx="33" cy="9"/>
            </a:xfrm>
            <a:custGeom>
              <a:avLst/>
              <a:gdLst/>
              <a:ahLst/>
              <a:cxnLst>
                <a:cxn ang="0">
                  <a:pos x="67" y="0"/>
                </a:cxn>
                <a:cxn ang="0">
                  <a:pos x="67" y="0"/>
                </a:cxn>
                <a:cxn ang="0">
                  <a:pos x="60" y="1"/>
                </a:cxn>
                <a:cxn ang="0">
                  <a:pos x="53" y="3"/>
                </a:cxn>
                <a:cxn ang="0">
                  <a:pos x="44" y="5"/>
                </a:cxn>
                <a:cxn ang="0">
                  <a:pos x="34" y="7"/>
                </a:cxn>
                <a:cxn ang="0">
                  <a:pos x="24" y="10"/>
                </a:cxn>
                <a:cxn ang="0">
                  <a:pos x="16" y="13"/>
                </a:cxn>
                <a:cxn ang="0">
                  <a:pos x="7" y="15"/>
                </a:cxn>
                <a:cxn ang="0">
                  <a:pos x="0" y="17"/>
                </a:cxn>
              </a:cxnLst>
              <a:rect l="0" t="0" r="r" b="b"/>
              <a:pathLst>
                <a:path w="67" h="17">
                  <a:moveTo>
                    <a:pt x="67" y="0"/>
                  </a:moveTo>
                  <a:lnTo>
                    <a:pt x="67" y="0"/>
                  </a:lnTo>
                  <a:lnTo>
                    <a:pt x="60" y="1"/>
                  </a:lnTo>
                  <a:lnTo>
                    <a:pt x="53" y="3"/>
                  </a:lnTo>
                  <a:lnTo>
                    <a:pt x="44" y="5"/>
                  </a:lnTo>
                  <a:lnTo>
                    <a:pt x="34" y="7"/>
                  </a:lnTo>
                  <a:lnTo>
                    <a:pt x="24" y="10"/>
                  </a:lnTo>
                  <a:lnTo>
                    <a:pt x="16" y="13"/>
                  </a:lnTo>
                  <a:lnTo>
                    <a:pt x="7" y="15"/>
                  </a:lnTo>
                  <a:lnTo>
                    <a:pt x="0" y="17"/>
                  </a:lnTo>
                </a:path>
              </a:pathLst>
            </a:custGeom>
            <a:noFill/>
            <a:ln w="0">
              <a:solidFill>
                <a:srgbClr val="000000"/>
              </a:solidFill>
              <a:prstDash val="solid"/>
              <a:round/>
            </a:ln>
          </p:spPr>
          <p:txBody>
            <a:bodyPr/>
            <a:lstStyle/>
            <a:p>
              <a:endParaRPr lang="en-US"/>
            </a:p>
          </p:txBody>
        </p:sp>
        <p:sp>
          <p:nvSpPr>
            <p:cNvPr id="385064" name="Freeform 1064"/>
            <p:cNvSpPr/>
            <p:nvPr/>
          </p:nvSpPr>
          <p:spPr bwMode="auto">
            <a:xfrm>
              <a:off x="5115" y="3347"/>
              <a:ext cx="105" cy="65"/>
            </a:xfrm>
            <a:custGeom>
              <a:avLst/>
              <a:gdLst/>
              <a:ahLst/>
              <a:cxnLst>
                <a:cxn ang="0">
                  <a:pos x="211" y="31"/>
                </a:cxn>
                <a:cxn ang="0">
                  <a:pos x="211" y="31"/>
                </a:cxn>
                <a:cxn ang="0">
                  <a:pos x="205" y="30"/>
                </a:cxn>
                <a:cxn ang="0">
                  <a:pos x="198" y="29"/>
                </a:cxn>
                <a:cxn ang="0">
                  <a:pos x="187" y="27"/>
                </a:cxn>
                <a:cxn ang="0">
                  <a:pos x="173" y="25"/>
                </a:cxn>
                <a:cxn ang="0">
                  <a:pos x="159" y="23"/>
                </a:cxn>
                <a:cxn ang="0">
                  <a:pos x="143" y="21"/>
                </a:cxn>
                <a:cxn ang="0">
                  <a:pos x="125" y="17"/>
                </a:cxn>
                <a:cxn ang="0">
                  <a:pos x="108" y="15"/>
                </a:cxn>
                <a:cxn ang="0">
                  <a:pos x="91" y="12"/>
                </a:cxn>
                <a:cxn ang="0">
                  <a:pos x="73" y="10"/>
                </a:cxn>
                <a:cxn ang="0">
                  <a:pos x="57" y="8"/>
                </a:cxn>
                <a:cxn ang="0">
                  <a:pos x="43" y="5"/>
                </a:cxn>
                <a:cxn ang="0">
                  <a:pos x="30" y="3"/>
                </a:cxn>
                <a:cxn ang="0">
                  <a:pos x="19" y="1"/>
                </a:cxn>
                <a:cxn ang="0">
                  <a:pos x="12" y="0"/>
                </a:cxn>
                <a:cxn ang="0">
                  <a:pos x="7" y="0"/>
                </a:cxn>
                <a:cxn ang="0">
                  <a:pos x="7" y="0"/>
                </a:cxn>
                <a:cxn ang="0">
                  <a:pos x="6" y="25"/>
                </a:cxn>
                <a:cxn ang="0">
                  <a:pos x="4" y="57"/>
                </a:cxn>
                <a:cxn ang="0">
                  <a:pos x="2" y="89"/>
                </a:cxn>
                <a:cxn ang="0">
                  <a:pos x="0" y="107"/>
                </a:cxn>
                <a:cxn ang="0">
                  <a:pos x="0" y="107"/>
                </a:cxn>
                <a:cxn ang="0">
                  <a:pos x="13" y="111"/>
                </a:cxn>
                <a:cxn ang="0">
                  <a:pos x="32" y="114"/>
                </a:cxn>
                <a:cxn ang="0">
                  <a:pos x="54" y="117"/>
                </a:cxn>
                <a:cxn ang="0">
                  <a:pos x="78" y="120"/>
                </a:cxn>
                <a:cxn ang="0">
                  <a:pos x="100" y="124"/>
                </a:cxn>
                <a:cxn ang="0">
                  <a:pos x="121" y="127"/>
                </a:cxn>
                <a:cxn ang="0">
                  <a:pos x="136" y="129"/>
                </a:cxn>
                <a:cxn ang="0">
                  <a:pos x="145" y="130"/>
                </a:cxn>
              </a:cxnLst>
              <a:rect l="0" t="0" r="r" b="b"/>
              <a:pathLst>
                <a:path w="211" h="130">
                  <a:moveTo>
                    <a:pt x="211" y="31"/>
                  </a:moveTo>
                  <a:lnTo>
                    <a:pt x="211" y="31"/>
                  </a:lnTo>
                  <a:lnTo>
                    <a:pt x="205" y="30"/>
                  </a:lnTo>
                  <a:lnTo>
                    <a:pt x="198" y="29"/>
                  </a:lnTo>
                  <a:lnTo>
                    <a:pt x="187" y="27"/>
                  </a:lnTo>
                  <a:lnTo>
                    <a:pt x="173" y="25"/>
                  </a:lnTo>
                  <a:lnTo>
                    <a:pt x="159" y="23"/>
                  </a:lnTo>
                  <a:lnTo>
                    <a:pt x="143" y="21"/>
                  </a:lnTo>
                  <a:lnTo>
                    <a:pt x="125" y="17"/>
                  </a:lnTo>
                  <a:lnTo>
                    <a:pt x="108" y="15"/>
                  </a:lnTo>
                  <a:lnTo>
                    <a:pt x="91" y="12"/>
                  </a:lnTo>
                  <a:lnTo>
                    <a:pt x="73" y="10"/>
                  </a:lnTo>
                  <a:lnTo>
                    <a:pt x="57" y="8"/>
                  </a:lnTo>
                  <a:lnTo>
                    <a:pt x="43" y="5"/>
                  </a:lnTo>
                  <a:lnTo>
                    <a:pt x="30" y="3"/>
                  </a:lnTo>
                  <a:lnTo>
                    <a:pt x="19" y="1"/>
                  </a:lnTo>
                  <a:lnTo>
                    <a:pt x="12" y="0"/>
                  </a:lnTo>
                  <a:lnTo>
                    <a:pt x="7" y="0"/>
                  </a:lnTo>
                  <a:lnTo>
                    <a:pt x="7" y="0"/>
                  </a:lnTo>
                  <a:lnTo>
                    <a:pt x="6" y="25"/>
                  </a:lnTo>
                  <a:lnTo>
                    <a:pt x="4" y="57"/>
                  </a:lnTo>
                  <a:lnTo>
                    <a:pt x="2" y="89"/>
                  </a:lnTo>
                  <a:lnTo>
                    <a:pt x="0" y="107"/>
                  </a:lnTo>
                  <a:lnTo>
                    <a:pt x="0" y="107"/>
                  </a:lnTo>
                  <a:lnTo>
                    <a:pt x="13" y="111"/>
                  </a:lnTo>
                  <a:lnTo>
                    <a:pt x="32" y="114"/>
                  </a:lnTo>
                  <a:lnTo>
                    <a:pt x="54" y="117"/>
                  </a:lnTo>
                  <a:lnTo>
                    <a:pt x="78" y="120"/>
                  </a:lnTo>
                  <a:lnTo>
                    <a:pt x="100" y="124"/>
                  </a:lnTo>
                  <a:lnTo>
                    <a:pt x="121" y="127"/>
                  </a:lnTo>
                  <a:lnTo>
                    <a:pt x="136" y="129"/>
                  </a:lnTo>
                  <a:lnTo>
                    <a:pt x="145" y="130"/>
                  </a:lnTo>
                </a:path>
              </a:pathLst>
            </a:custGeom>
            <a:noFill/>
            <a:ln w="0">
              <a:solidFill>
                <a:srgbClr val="000000"/>
              </a:solidFill>
              <a:prstDash val="solid"/>
              <a:round/>
            </a:ln>
          </p:spPr>
          <p:txBody>
            <a:bodyPr/>
            <a:lstStyle/>
            <a:p>
              <a:endParaRPr lang="en-US"/>
            </a:p>
          </p:txBody>
        </p:sp>
        <p:sp>
          <p:nvSpPr>
            <p:cNvPr id="385065" name="Freeform 1065"/>
            <p:cNvSpPr/>
            <p:nvPr/>
          </p:nvSpPr>
          <p:spPr bwMode="auto">
            <a:xfrm>
              <a:off x="5102" y="3402"/>
              <a:ext cx="113" cy="116"/>
            </a:xfrm>
            <a:custGeom>
              <a:avLst/>
              <a:gdLst/>
              <a:ahLst/>
              <a:cxnLst>
                <a:cxn ang="0">
                  <a:pos x="226" y="98"/>
                </a:cxn>
                <a:cxn ang="0">
                  <a:pos x="226" y="98"/>
                </a:cxn>
                <a:cxn ang="0">
                  <a:pos x="221" y="123"/>
                </a:cxn>
                <a:cxn ang="0">
                  <a:pos x="213" y="163"/>
                </a:cxn>
                <a:cxn ang="0">
                  <a:pos x="207" y="201"/>
                </a:cxn>
                <a:cxn ang="0">
                  <a:pos x="200" y="225"/>
                </a:cxn>
                <a:cxn ang="0">
                  <a:pos x="200" y="225"/>
                </a:cxn>
                <a:cxn ang="0">
                  <a:pos x="197" y="229"/>
                </a:cxn>
                <a:cxn ang="0">
                  <a:pos x="194" y="231"/>
                </a:cxn>
                <a:cxn ang="0">
                  <a:pos x="188" y="232"/>
                </a:cxn>
                <a:cxn ang="0">
                  <a:pos x="184" y="232"/>
                </a:cxn>
                <a:cxn ang="0">
                  <a:pos x="178" y="231"/>
                </a:cxn>
                <a:cxn ang="0">
                  <a:pos x="172" y="229"/>
                </a:cxn>
                <a:cxn ang="0">
                  <a:pos x="165" y="228"/>
                </a:cxn>
                <a:cxn ang="0">
                  <a:pos x="159" y="226"/>
                </a:cxn>
                <a:cxn ang="0">
                  <a:pos x="159" y="226"/>
                </a:cxn>
                <a:cxn ang="0">
                  <a:pos x="148" y="225"/>
                </a:cxn>
                <a:cxn ang="0">
                  <a:pos x="130" y="223"/>
                </a:cxn>
                <a:cxn ang="0">
                  <a:pos x="106" y="221"/>
                </a:cxn>
                <a:cxn ang="0">
                  <a:pos x="80" y="220"/>
                </a:cxn>
                <a:cxn ang="0">
                  <a:pos x="54" y="219"/>
                </a:cxn>
                <a:cxn ang="0">
                  <a:pos x="30" y="218"/>
                </a:cxn>
                <a:cxn ang="0">
                  <a:pos x="12" y="217"/>
                </a:cxn>
                <a:cxn ang="0">
                  <a:pos x="0" y="216"/>
                </a:cxn>
                <a:cxn ang="0">
                  <a:pos x="0" y="216"/>
                </a:cxn>
                <a:cxn ang="0">
                  <a:pos x="5" y="171"/>
                </a:cxn>
                <a:cxn ang="0">
                  <a:pos x="15" y="104"/>
                </a:cxn>
                <a:cxn ang="0">
                  <a:pos x="22" y="39"/>
                </a:cxn>
                <a:cxn ang="0">
                  <a:pos x="26" y="0"/>
                </a:cxn>
              </a:cxnLst>
              <a:rect l="0" t="0" r="r" b="b"/>
              <a:pathLst>
                <a:path w="226" h="232">
                  <a:moveTo>
                    <a:pt x="226" y="98"/>
                  </a:moveTo>
                  <a:lnTo>
                    <a:pt x="226" y="98"/>
                  </a:lnTo>
                  <a:lnTo>
                    <a:pt x="221" y="123"/>
                  </a:lnTo>
                  <a:lnTo>
                    <a:pt x="213" y="163"/>
                  </a:lnTo>
                  <a:lnTo>
                    <a:pt x="207" y="201"/>
                  </a:lnTo>
                  <a:lnTo>
                    <a:pt x="200" y="225"/>
                  </a:lnTo>
                  <a:lnTo>
                    <a:pt x="200" y="225"/>
                  </a:lnTo>
                  <a:lnTo>
                    <a:pt x="197" y="229"/>
                  </a:lnTo>
                  <a:lnTo>
                    <a:pt x="194" y="231"/>
                  </a:lnTo>
                  <a:lnTo>
                    <a:pt x="188" y="232"/>
                  </a:lnTo>
                  <a:lnTo>
                    <a:pt x="184" y="232"/>
                  </a:lnTo>
                  <a:lnTo>
                    <a:pt x="178" y="231"/>
                  </a:lnTo>
                  <a:lnTo>
                    <a:pt x="172" y="229"/>
                  </a:lnTo>
                  <a:lnTo>
                    <a:pt x="165" y="228"/>
                  </a:lnTo>
                  <a:lnTo>
                    <a:pt x="159" y="226"/>
                  </a:lnTo>
                  <a:lnTo>
                    <a:pt x="159" y="226"/>
                  </a:lnTo>
                  <a:lnTo>
                    <a:pt x="148" y="225"/>
                  </a:lnTo>
                  <a:lnTo>
                    <a:pt x="130" y="223"/>
                  </a:lnTo>
                  <a:lnTo>
                    <a:pt x="106" y="221"/>
                  </a:lnTo>
                  <a:lnTo>
                    <a:pt x="80" y="220"/>
                  </a:lnTo>
                  <a:lnTo>
                    <a:pt x="54" y="219"/>
                  </a:lnTo>
                  <a:lnTo>
                    <a:pt x="30" y="218"/>
                  </a:lnTo>
                  <a:lnTo>
                    <a:pt x="12" y="217"/>
                  </a:lnTo>
                  <a:lnTo>
                    <a:pt x="0" y="216"/>
                  </a:lnTo>
                  <a:lnTo>
                    <a:pt x="0" y="216"/>
                  </a:lnTo>
                  <a:lnTo>
                    <a:pt x="5" y="171"/>
                  </a:lnTo>
                  <a:lnTo>
                    <a:pt x="15" y="104"/>
                  </a:lnTo>
                  <a:lnTo>
                    <a:pt x="22" y="39"/>
                  </a:lnTo>
                  <a:lnTo>
                    <a:pt x="26" y="0"/>
                  </a:lnTo>
                </a:path>
              </a:pathLst>
            </a:custGeom>
            <a:noFill/>
            <a:ln w="0">
              <a:solidFill>
                <a:srgbClr val="000000"/>
              </a:solidFill>
              <a:prstDash val="solid"/>
              <a:round/>
            </a:ln>
          </p:spPr>
          <p:txBody>
            <a:bodyPr/>
            <a:lstStyle/>
            <a:p>
              <a:endParaRPr lang="en-US"/>
            </a:p>
          </p:txBody>
        </p:sp>
        <p:sp>
          <p:nvSpPr>
            <p:cNvPr id="385066" name="Freeform 1066"/>
            <p:cNvSpPr/>
            <p:nvPr/>
          </p:nvSpPr>
          <p:spPr bwMode="auto">
            <a:xfrm>
              <a:off x="5006" y="3332"/>
              <a:ext cx="113" cy="172"/>
            </a:xfrm>
            <a:custGeom>
              <a:avLst/>
              <a:gdLst/>
              <a:ahLst/>
              <a:cxnLst>
                <a:cxn ang="0">
                  <a:pos x="195" y="344"/>
                </a:cxn>
                <a:cxn ang="0">
                  <a:pos x="195" y="344"/>
                </a:cxn>
                <a:cxn ang="0">
                  <a:pos x="187" y="343"/>
                </a:cxn>
                <a:cxn ang="0">
                  <a:pos x="178" y="342"/>
                </a:cxn>
                <a:cxn ang="0">
                  <a:pos x="167" y="341"/>
                </a:cxn>
                <a:cxn ang="0">
                  <a:pos x="154" y="339"/>
                </a:cxn>
                <a:cxn ang="0">
                  <a:pos x="140" y="338"/>
                </a:cxn>
                <a:cxn ang="0">
                  <a:pos x="125" y="336"/>
                </a:cxn>
                <a:cxn ang="0">
                  <a:pos x="108" y="333"/>
                </a:cxn>
                <a:cxn ang="0">
                  <a:pos x="93" y="331"/>
                </a:cxn>
                <a:cxn ang="0">
                  <a:pos x="78" y="329"/>
                </a:cxn>
                <a:cxn ang="0">
                  <a:pos x="63" y="327"/>
                </a:cxn>
                <a:cxn ang="0">
                  <a:pos x="48" y="325"/>
                </a:cxn>
                <a:cxn ang="0">
                  <a:pos x="35" y="324"/>
                </a:cxn>
                <a:cxn ang="0">
                  <a:pos x="23" y="321"/>
                </a:cxn>
                <a:cxn ang="0">
                  <a:pos x="13" y="320"/>
                </a:cxn>
                <a:cxn ang="0">
                  <a:pos x="5" y="319"/>
                </a:cxn>
                <a:cxn ang="0">
                  <a:pos x="0" y="319"/>
                </a:cxn>
                <a:cxn ang="0">
                  <a:pos x="0" y="319"/>
                </a:cxn>
                <a:cxn ang="0">
                  <a:pos x="2" y="290"/>
                </a:cxn>
                <a:cxn ang="0">
                  <a:pos x="8" y="249"/>
                </a:cxn>
                <a:cxn ang="0">
                  <a:pos x="14" y="201"/>
                </a:cxn>
                <a:cxn ang="0">
                  <a:pos x="22" y="149"/>
                </a:cxn>
                <a:cxn ang="0">
                  <a:pos x="28" y="99"/>
                </a:cxn>
                <a:cxn ang="0">
                  <a:pos x="35" y="54"/>
                </a:cxn>
                <a:cxn ang="0">
                  <a:pos x="39" y="20"/>
                </a:cxn>
                <a:cxn ang="0">
                  <a:pos x="41" y="0"/>
                </a:cxn>
                <a:cxn ang="0">
                  <a:pos x="41" y="0"/>
                </a:cxn>
                <a:cxn ang="0">
                  <a:pos x="50" y="1"/>
                </a:cxn>
                <a:cxn ang="0">
                  <a:pos x="61" y="2"/>
                </a:cxn>
                <a:cxn ang="0">
                  <a:pos x="73" y="4"/>
                </a:cxn>
                <a:cxn ang="0">
                  <a:pos x="86" y="5"/>
                </a:cxn>
                <a:cxn ang="0">
                  <a:pos x="101" y="7"/>
                </a:cxn>
                <a:cxn ang="0">
                  <a:pos x="116" y="9"/>
                </a:cxn>
                <a:cxn ang="0">
                  <a:pos x="131" y="12"/>
                </a:cxn>
                <a:cxn ang="0">
                  <a:pos x="146" y="14"/>
                </a:cxn>
                <a:cxn ang="0">
                  <a:pos x="161" y="16"/>
                </a:cxn>
                <a:cxn ang="0">
                  <a:pos x="175" y="18"/>
                </a:cxn>
                <a:cxn ang="0">
                  <a:pos x="188" y="20"/>
                </a:cxn>
                <a:cxn ang="0">
                  <a:pos x="200" y="21"/>
                </a:cxn>
                <a:cxn ang="0">
                  <a:pos x="210" y="22"/>
                </a:cxn>
                <a:cxn ang="0">
                  <a:pos x="219" y="24"/>
                </a:cxn>
                <a:cxn ang="0">
                  <a:pos x="224" y="24"/>
                </a:cxn>
                <a:cxn ang="0">
                  <a:pos x="227" y="24"/>
                </a:cxn>
                <a:cxn ang="0">
                  <a:pos x="227" y="24"/>
                </a:cxn>
                <a:cxn ang="0">
                  <a:pos x="225" y="63"/>
                </a:cxn>
                <a:cxn ang="0">
                  <a:pos x="222" y="110"/>
                </a:cxn>
                <a:cxn ang="0">
                  <a:pos x="217" y="163"/>
                </a:cxn>
                <a:cxn ang="0">
                  <a:pos x="211" y="216"/>
                </a:cxn>
                <a:cxn ang="0">
                  <a:pos x="205" y="266"/>
                </a:cxn>
                <a:cxn ang="0">
                  <a:pos x="200" y="306"/>
                </a:cxn>
                <a:cxn ang="0">
                  <a:pos x="196" y="334"/>
                </a:cxn>
                <a:cxn ang="0">
                  <a:pos x="195" y="344"/>
                </a:cxn>
              </a:cxnLst>
              <a:rect l="0" t="0" r="r" b="b"/>
              <a:pathLst>
                <a:path w="227" h="344">
                  <a:moveTo>
                    <a:pt x="195" y="344"/>
                  </a:moveTo>
                  <a:lnTo>
                    <a:pt x="195" y="344"/>
                  </a:lnTo>
                  <a:lnTo>
                    <a:pt x="187" y="343"/>
                  </a:lnTo>
                  <a:lnTo>
                    <a:pt x="178" y="342"/>
                  </a:lnTo>
                  <a:lnTo>
                    <a:pt x="167" y="341"/>
                  </a:lnTo>
                  <a:lnTo>
                    <a:pt x="154" y="339"/>
                  </a:lnTo>
                  <a:lnTo>
                    <a:pt x="140" y="338"/>
                  </a:lnTo>
                  <a:lnTo>
                    <a:pt x="125" y="336"/>
                  </a:lnTo>
                  <a:lnTo>
                    <a:pt x="108" y="333"/>
                  </a:lnTo>
                  <a:lnTo>
                    <a:pt x="93" y="331"/>
                  </a:lnTo>
                  <a:lnTo>
                    <a:pt x="78" y="329"/>
                  </a:lnTo>
                  <a:lnTo>
                    <a:pt x="63" y="327"/>
                  </a:lnTo>
                  <a:lnTo>
                    <a:pt x="48" y="325"/>
                  </a:lnTo>
                  <a:lnTo>
                    <a:pt x="35" y="324"/>
                  </a:lnTo>
                  <a:lnTo>
                    <a:pt x="23" y="321"/>
                  </a:lnTo>
                  <a:lnTo>
                    <a:pt x="13" y="320"/>
                  </a:lnTo>
                  <a:lnTo>
                    <a:pt x="5" y="319"/>
                  </a:lnTo>
                  <a:lnTo>
                    <a:pt x="0" y="319"/>
                  </a:lnTo>
                  <a:lnTo>
                    <a:pt x="0" y="319"/>
                  </a:lnTo>
                  <a:lnTo>
                    <a:pt x="2" y="290"/>
                  </a:lnTo>
                  <a:lnTo>
                    <a:pt x="8" y="249"/>
                  </a:lnTo>
                  <a:lnTo>
                    <a:pt x="14" y="201"/>
                  </a:lnTo>
                  <a:lnTo>
                    <a:pt x="22" y="149"/>
                  </a:lnTo>
                  <a:lnTo>
                    <a:pt x="28" y="99"/>
                  </a:lnTo>
                  <a:lnTo>
                    <a:pt x="35" y="54"/>
                  </a:lnTo>
                  <a:lnTo>
                    <a:pt x="39" y="20"/>
                  </a:lnTo>
                  <a:lnTo>
                    <a:pt x="41" y="0"/>
                  </a:lnTo>
                  <a:lnTo>
                    <a:pt x="41" y="0"/>
                  </a:lnTo>
                  <a:lnTo>
                    <a:pt x="50" y="1"/>
                  </a:lnTo>
                  <a:lnTo>
                    <a:pt x="61" y="2"/>
                  </a:lnTo>
                  <a:lnTo>
                    <a:pt x="73" y="4"/>
                  </a:lnTo>
                  <a:lnTo>
                    <a:pt x="86" y="5"/>
                  </a:lnTo>
                  <a:lnTo>
                    <a:pt x="101" y="7"/>
                  </a:lnTo>
                  <a:lnTo>
                    <a:pt x="116" y="9"/>
                  </a:lnTo>
                  <a:lnTo>
                    <a:pt x="131" y="12"/>
                  </a:lnTo>
                  <a:lnTo>
                    <a:pt x="146" y="14"/>
                  </a:lnTo>
                  <a:lnTo>
                    <a:pt x="161" y="16"/>
                  </a:lnTo>
                  <a:lnTo>
                    <a:pt x="175" y="18"/>
                  </a:lnTo>
                  <a:lnTo>
                    <a:pt x="188" y="20"/>
                  </a:lnTo>
                  <a:lnTo>
                    <a:pt x="200" y="21"/>
                  </a:lnTo>
                  <a:lnTo>
                    <a:pt x="210" y="22"/>
                  </a:lnTo>
                  <a:lnTo>
                    <a:pt x="219" y="24"/>
                  </a:lnTo>
                  <a:lnTo>
                    <a:pt x="224" y="24"/>
                  </a:lnTo>
                  <a:lnTo>
                    <a:pt x="227" y="24"/>
                  </a:lnTo>
                  <a:lnTo>
                    <a:pt x="227" y="24"/>
                  </a:lnTo>
                  <a:lnTo>
                    <a:pt x="225" y="63"/>
                  </a:lnTo>
                  <a:lnTo>
                    <a:pt x="222" y="110"/>
                  </a:lnTo>
                  <a:lnTo>
                    <a:pt x="217" y="163"/>
                  </a:lnTo>
                  <a:lnTo>
                    <a:pt x="211" y="216"/>
                  </a:lnTo>
                  <a:lnTo>
                    <a:pt x="205" y="266"/>
                  </a:lnTo>
                  <a:lnTo>
                    <a:pt x="200" y="306"/>
                  </a:lnTo>
                  <a:lnTo>
                    <a:pt x="196" y="334"/>
                  </a:lnTo>
                  <a:lnTo>
                    <a:pt x="195" y="344"/>
                  </a:lnTo>
                </a:path>
              </a:pathLst>
            </a:custGeom>
            <a:noFill/>
            <a:ln w="0">
              <a:solidFill>
                <a:srgbClr val="000000"/>
              </a:solidFill>
              <a:prstDash val="solid"/>
              <a:round/>
            </a:ln>
          </p:spPr>
          <p:txBody>
            <a:bodyPr/>
            <a:lstStyle/>
            <a:p>
              <a:endParaRPr lang="en-US"/>
            </a:p>
          </p:txBody>
        </p:sp>
        <p:sp>
          <p:nvSpPr>
            <p:cNvPr id="385067" name="Freeform 1067"/>
            <p:cNvSpPr/>
            <p:nvPr/>
          </p:nvSpPr>
          <p:spPr bwMode="auto">
            <a:xfrm>
              <a:off x="5020" y="3389"/>
              <a:ext cx="95" cy="11"/>
            </a:xfrm>
            <a:custGeom>
              <a:avLst/>
              <a:gdLst/>
              <a:ahLst/>
              <a:cxnLst>
                <a:cxn ang="0">
                  <a:pos x="190" y="21"/>
                </a:cxn>
                <a:cxn ang="0">
                  <a:pos x="190" y="21"/>
                </a:cxn>
                <a:cxn ang="0">
                  <a:pos x="183" y="17"/>
                </a:cxn>
                <a:cxn ang="0">
                  <a:pos x="173" y="14"/>
                </a:cxn>
                <a:cxn ang="0">
                  <a:pos x="163" y="11"/>
                </a:cxn>
                <a:cxn ang="0">
                  <a:pos x="151" y="9"/>
                </a:cxn>
                <a:cxn ang="0">
                  <a:pos x="138" y="8"/>
                </a:cxn>
                <a:cxn ang="0">
                  <a:pos x="124" y="7"/>
                </a:cxn>
                <a:cxn ang="0">
                  <a:pos x="109" y="6"/>
                </a:cxn>
                <a:cxn ang="0">
                  <a:pos x="93" y="5"/>
                </a:cxn>
                <a:cxn ang="0">
                  <a:pos x="79" y="5"/>
                </a:cxn>
                <a:cxn ang="0">
                  <a:pos x="64" y="5"/>
                </a:cxn>
                <a:cxn ang="0">
                  <a:pos x="50" y="4"/>
                </a:cxn>
                <a:cxn ang="0">
                  <a:pos x="37" y="4"/>
                </a:cxn>
                <a:cxn ang="0">
                  <a:pos x="25" y="3"/>
                </a:cxn>
                <a:cxn ang="0">
                  <a:pos x="15" y="3"/>
                </a:cxn>
                <a:cxn ang="0">
                  <a:pos x="7" y="1"/>
                </a:cxn>
                <a:cxn ang="0">
                  <a:pos x="0" y="0"/>
                </a:cxn>
              </a:cxnLst>
              <a:rect l="0" t="0" r="r" b="b"/>
              <a:pathLst>
                <a:path w="190" h="21">
                  <a:moveTo>
                    <a:pt x="190" y="21"/>
                  </a:moveTo>
                  <a:lnTo>
                    <a:pt x="190" y="21"/>
                  </a:lnTo>
                  <a:lnTo>
                    <a:pt x="183" y="17"/>
                  </a:lnTo>
                  <a:lnTo>
                    <a:pt x="173" y="14"/>
                  </a:lnTo>
                  <a:lnTo>
                    <a:pt x="163" y="11"/>
                  </a:lnTo>
                  <a:lnTo>
                    <a:pt x="151" y="9"/>
                  </a:lnTo>
                  <a:lnTo>
                    <a:pt x="138" y="8"/>
                  </a:lnTo>
                  <a:lnTo>
                    <a:pt x="124" y="7"/>
                  </a:lnTo>
                  <a:lnTo>
                    <a:pt x="109" y="6"/>
                  </a:lnTo>
                  <a:lnTo>
                    <a:pt x="93" y="5"/>
                  </a:lnTo>
                  <a:lnTo>
                    <a:pt x="79" y="5"/>
                  </a:lnTo>
                  <a:lnTo>
                    <a:pt x="64" y="5"/>
                  </a:lnTo>
                  <a:lnTo>
                    <a:pt x="50" y="4"/>
                  </a:lnTo>
                  <a:lnTo>
                    <a:pt x="37" y="4"/>
                  </a:lnTo>
                  <a:lnTo>
                    <a:pt x="25" y="3"/>
                  </a:lnTo>
                  <a:lnTo>
                    <a:pt x="15" y="3"/>
                  </a:lnTo>
                  <a:lnTo>
                    <a:pt x="7" y="1"/>
                  </a:lnTo>
                  <a:lnTo>
                    <a:pt x="0" y="0"/>
                  </a:lnTo>
                </a:path>
              </a:pathLst>
            </a:custGeom>
            <a:noFill/>
            <a:ln w="0">
              <a:solidFill>
                <a:srgbClr val="000000"/>
              </a:solidFill>
              <a:prstDash val="solid"/>
              <a:round/>
            </a:ln>
          </p:spPr>
          <p:txBody>
            <a:bodyPr/>
            <a:lstStyle/>
            <a:p>
              <a:endParaRPr lang="en-US"/>
            </a:p>
          </p:txBody>
        </p:sp>
        <p:sp>
          <p:nvSpPr>
            <p:cNvPr id="385068" name="Freeform 1068"/>
            <p:cNvSpPr/>
            <p:nvPr/>
          </p:nvSpPr>
          <p:spPr bwMode="auto">
            <a:xfrm>
              <a:off x="5015" y="3441"/>
              <a:ext cx="93" cy="14"/>
            </a:xfrm>
            <a:custGeom>
              <a:avLst/>
              <a:gdLst/>
              <a:ahLst/>
              <a:cxnLst>
                <a:cxn ang="0">
                  <a:pos x="187" y="30"/>
                </a:cxn>
                <a:cxn ang="0">
                  <a:pos x="187" y="30"/>
                </a:cxn>
                <a:cxn ang="0">
                  <a:pos x="179" y="28"/>
                </a:cxn>
                <a:cxn ang="0">
                  <a:pos x="169" y="26"/>
                </a:cxn>
                <a:cxn ang="0">
                  <a:pos x="158" y="24"/>
                </a:cxn>
                <a:cxn ang="0">
                  <a:pos x="146" y="22"/>
                </a:cxn>
                <a:cxn ang="0">
                  <a:pos x="133" y="21"/>
                </a:cxn>
                <a:cxn ang="0">
                  <a:pos x="118" y="19"/>
                </a:cxn>
                <a:cxn ang="0">
                  <a:pos x="103" y="17"/>
                </a:cxn>
                <a:cxn ang="0">
                  <a:pos x="89" y="15"/>
                </a:cxn>
                <a:cxn ang="0">
                  <a:pos x="74" y="12"/>
                </a:cxn>
                <a:cxn ang="0">
                  <a:pos x="60" y="11"/>
                </a:cxn>
                <a:cxn ang="0">
                  <a:pos x="47" y="9"/>
                </a:cxn>
                <a:cxn ang="0">
                  <a:pos x="34" y="7"/>
                </a:cxn>
                <a:cxn ang="0">
                  <a:pos x="23" y="5"/>
                </a:cxn>
                <a:cxn ang="0">
                  <a:pos x="13" y="4"/>
                </a:cxn>
                <a:cxn ang="0">
                  <a:pos x="6" y="2"/>
                </a:cxn>
                <a:cxn ang="0">
                  <a:pos x="0" y="0"/>
                </a:cxn>
              </a:cxnLst>
              <a:rect l="0" t="0" r="r" b="b"/>
              <a:pathLst>
                <a:path w="187" h="30">
                  <a:moveTo>
                    <a:pt x="187" y="30"/>
                  </a:moveTo>
                  <a:lnTo>
                    <a:pt x="187" y="30"/>
                  </a:lnTo>
                  <a:lnTo>
                    <a:pt x="179" y="28"/>
                  </a:lnTo>
                  <a:lnTo>
                    <a:pt x="169" y="26"/>
                  </a:lnTo>
                  <a:lnTo>
                    <a:pt x="158" y="24"/>
                  </a:lnTo>
                  <a:lnTo>
                    <a:pt x="146" y="22"/>
                  </a:lnTo>
                  <a:lnTo>
                    <a:pt x="133" y="21"/>
                  </a:lnTo>
                  <a:lnTo>
                    <a:pt x="118" y="19"/>
                  </a:lnTo>
                  <a:lnTo>
                    <a:pt x="103" y="17"/>
                  </a:lnTo>
                  <a:lnTo>
                    <a:pt x="89" y="15"/>
                  </a:lnTo>
                  <a:lnTo>
                    <a:pt x="74" y="12"/>
                  </a:lnTo>
                  <a:lnTo>
                    <a:pt x="60" y="11"/>
                  </a:lnTo>
                  <a:lnTo>
                    <a:pt x="47" y="9"/>
                  </a:lnTo>
                  <a:lnTo>
                    <a:pt x="34" y="7"/>
                  </a:lnTo>
                  <a:lnTo>
                    <a:pt x="23" y="5"/>
                  </a:lnTo>
                  <a:lnTo>
                    <a:pt x="13" y="4"/>
                  </a:lnTo>
                  <a:lnTo>
                    <a:pt x="6" y="2"/>
                  </a:lnTo>
                  <a:lnTo>
                    <a:pt x="0" y="0"/>
                  </a:lnTo>
                </a:path>
              </a:pathLst>
            </a:custGeom>
            <a:noFill/>
            <a:ln w="0">
              <a:solidFill>
                <a:srgbClr val="000000"/>
              </a:solidFill>
              <a:prstDash val="solid"/>
              <a:round/>
            </a:ln>
          </p:spPr>
          <p:txBody>
            <a:bodyPr/>
            <a:lstStyle/>
            <a:p>
              <a:endParaRPr lang="en-US"/>
            </a:p>
          </p:txBody>
        </p:sp>
        <p:sp>
          <p:nvSpPr>
            <p:cNvPr id="385069" name="Freeform 1069"/>
            <p:cNvSpPr/>
            <p:nvPr/>
          </p:nvSpPr>
          <p:spPr bwMode="auto">
            <a:xfrm>
              <a:off x="5075" y="3565"/>
              <a:ext cx="99" cy="76"/>
            </a:xfrm>
            <a:custGeom>
              <a:avLst/>
              <a:gdLst/>
              <a:ahLst/>
              <a:cxnLst>
                <a:cxn ang="0">
                  <a:pos x="197" y="18"/>
                </a:cxn>
                <a:cxn ang="0">
                  <a:pos x="197" y="18"/>
                </a:cxn>
                <a:cxn ang="0">
                  <a:pos x="178" y="16"/>
                </a:cxn>
                <a:cxn ang="0">
                  <a:pos x="156" y="14"/>
                </a:cxn>
                <a:cxn ang="0">
                  <a:pos x="132" y="10"/>
                </a:cxn>
                <a:cxn ang="0">
                  <a:pos x="107" y="8"/>
                </a:cxn>
                <a:cxn ang="0">
                  <a:pos x="82" y="6"/>
                </a:cxn>
                <a:cxn ang="0">
                  <a:pos x="60" y="4"/>
                </a:cxn>
                <a:cxn ang="0">
                  <a:pos x="42" y="2"/>
                </a:cxn>
                <a:cxn ang="0">
                  <a:pos x="29" y="0"/>
                </a:cxn>
                <a:cxn ang="0">
                  <a:pos x="29" y="0"/>
                </a:cxn>
                <a:cxn ang="0">
                  <a:pos x="21" y="31"/>
                </a:cxn>
                <a:cxn ang="0">
                  <a:pos x="14" y="73"/>
                </a:cxn>
                <a:cxn ang="0">
                  <a:pos x="6" y="113"/>
                </a:cxn>
                <a:cxn ang="0">
                  <a:pos x="0" y="139"/>
                </a:cxn>
                <a:cxn ang="0">
                  <a:pos x="0" y="139"/>
                </a:cxn>
                <a:cxn ang="0">
                  <a:pos x="7" y="143"/>
                </a:cxn>
                <a:cxn ang="0">
                  <a:pos x="17" y="145"/>
                </a:cxn>
                <a:cxn ang="0">
                  <a:pos x="28" y="147"/>
                </a:cxn>
                <a:cxn ang="0">
                  <a:pos x="40" y="148"/>
                </a:cxn>
                <a:cxn ang="0">
                  <a:pos x="51" y="149"/>
                </a:cxn>
                <a:cxn ang="0">
                  <a:pos x="60" y="150"/>
                </a:cxn>
                <a:cxn ang="0">
                  <a:pos x="69" y="151"/>
                </a:cxn>
                <a:cxn ang="0">
                  <a:pos x="75" y="151"/>
                </a:cxn>
              </a:cxnLst>
              <a:rect l="0" t="0" r="r" b="b"/>
              <a:pathLst>
                <a:path w="197" h="151">
                  <a:moveTo>
                    <a:pt x="197" y="18"/>
                  </a:moveTo>
                  <a:lnTo>
                    <a:pt x="197" y="18"/>
                  </a:lnTo>
                  <a:lnTo>
                    <a:pt x="178" y="16"/>
                  </a:lnTo>
                  <a:lnTo>
                    <a:pt x="156" y="14"/>
                  </a:lnTo>
                  <a:lnTo>
                    <a:pt x="132" y="10"/>
                  </a:lnTo>
                  <a:lnTo>
                    <a:pt x="107" y="8"/>
                  </a:lnTo>
                  <a:lnTo>
                    <a:pt x="82" y="6"/>
                  </a:lnTo>
                  <a:lnTo>
                    <a:pt x="60" y="4"/>
                  </a:lnTo>
                  <a:lnTo>
                    <a:pt x="42" y="2"/>
                  </a:lnTo>
                  <a:lnTo>
                    <a:pt x="29" y="0"/>
                  </a:lnTo>
                  <a:lnTo>
                    <a:pt x="29" y="0"/>
                  </a:lnTo>
                  <a:lnTo>
                    <a:pt x="21" y="31"/>
                  </a:lnTo>
                  <a:lnTo>
                    <a:pt x="14" y="73"/>
                  </a:lnTo>
                  <a:lnTo>
                    <a:pt x="6" y="113"/>
                  </a:lnTo>
                  <a:lnTo>
                    <a:pt x="0" y="139"/>
                  </a:lnTo>
                  <a:lnTo>
                    <a:pt x="0" y="139"/>
                  </a:lnTo>
                  <a:lnTo>
                    <a:pt x="7" y="143"/>
                  </a:lnTo>
                  <a:lnTo>
                    <a:pt x="17" y="145"/>
                  </a:lnTo>
                  <a:lnTo>
                    <a:pt x="28" y="147"/>
                  </a:lnTo>
                  <a:lnTo>
                    <a:pt x="40" y="148"/>
                  </a:lnTo>
                  <a:lnTo>
                    <a:pt x="51" y="149"/>
                  </a:lnTo>
                  <a:lnTo>
                    <a:pt x="60" y="150"/>
                  </a:lnTo>
                  <a:lnTo>
                    <a:pt x="69" y="151"/>
                  </a:lnTo>
                  <a:lnTo>
                    <a:pt x="75" y="151"/>
                  </a:lnTo>
                </a:path>
              </a:pathLst>
            </a:custGeom>
            <a:noFill/>
            <a:ln w="0">
              <a:solidFill>
                <a:srgbClr val="000000"/>
              </a:solidFill>
              <a:prstDash val="solid"/>
              <a:round/>
            </a:ln>
          </p:spPr>
          <p:txBody>
            <a:bodyPr/>
            <a:lstStyle/>
            <a:p>
              <a:endParaRPr lang="en-US"/>
            </a:p>
          </p:txBody>
        </p:sp>
        <p:sp>
          <p:nvSpPr>
            <p:cNvPr id="385070" name="Freeform 1070"/>
            <p:cNvSpPr/>
            <p:nvPr/>
          </p:nvSpPr>
          <p:spPr bwMode="auto">
            <a:xfrm>
              <a:off x="5028" y="3554"/>
              <a:ext cx="63" cy="79"/>
            </a:xfrm>
            <a:custGeom>
              <a:avLst/>
              <a:gdLst/>
              <a:ahLst/>
              <a:cxnLst>
                <a:cxn ang="0">
                  <a:pos x="126" y="12"/>
                </a:cxn>
                <a:cxn ang="0">
                  <a:pos x="94" y="158"/>
                </a:cxn>
                <a:cxn ang="0">
                  <a:pos x="94" y="158"/>
                </a:cxn>
                <a:cxn ang="0">
                  <a:pos x="84" y="157"/>
                </a:cxn>
                <a:cxn ang="0">
                  <a:pos x="71" y="154"/>
                </a:cxn>
                <a:cxn ang="0">
                  <a:pos x="55" y="150"/>
                </a:cxn>
                <a:cxn ang="0">
                  <a:pos x="39" y="146"/>
                </a:cxn>
                <a:cxn ang="0">
                  <a:pos x="24" y="142"/>
                </a:cxn>
                <a:cxn ang="0">
                  <a:pos x="12" y="139"/>
                </a:cxn>
                <a:cxn ang="0">
                  <a:pos x="4" y="136"/>
                </a:cxn>
                <a:cxn ang="0">
                  <a:pos x="0" y="135"/>
                </a:cxn>
                <a:cxn ang="0">
                  <a:pos x="0" y="135"/>
                </a:cxn>
                <a:cxn ang="0">
                  <a:pos x="4" y="109"/>
                </a:cxn>
                <a:cxn ang="0">
                  <a:pos x="10" y="67"/>
                </a:cxn>
                <a:cxn ang="0">
                  <a:pos x="18" y="25"/>
                </a:cxn>
                <a:cxn ang="0">
                  <a:pos x="21" y="0"/>
                </a:cxn>
                <a:cxn ang="0">
                  <a:pos x="21" y="0"/>
                </a:cxn>
                <a:cxn ang="0">
                  <a:pos x="30" y="2"/>
                </a:cxn>
                <a:cxn ang="0">
                  <a:pos x="44" y="3"/>
                </a:cxn>
                <a:cxn ang="0">
                  <a:pos x="60" y="5"/>
                </a:cxn>
                <a:cxn ang="0">
                  <a:pos x="78" y="7"/>
                </a:cxn>
                <a:cxn ang="0">
                  <a:pos x="97" y="10"/>
                </a:cxn>
                <a:cxn ang="0">
                  <a:pos x="112" y="11"/>
                </a:cxn>
                <a:cxn ang="0">
                  <a:pos x="122" y="12"/>
                </a:cxn>
                <a:cxn ang="0">
                  <a:pos x="126" y="12"/>
                </a:cxn>
              </a:cxnLst>
              <a:rect l="0" t="0" r="r" b="b"/>
              <a:pathLst>
                <a:path w="126" h="158">
                  <a:moveTo>
                    <a:pt x="126" y="12"/>
                  </a:moveTo>
                  <a:lnTo>
                    <a:pt x="94" y="158"/>
                  </a:lnTo>
                  <a:lnTo>
                    <a:pt x="94" y="158"/>
                  </a:lnTo>
                  <a:lnTo>
                    <a:pt x="84" y="157"/>
                  </a:lnTo>
                  <a:lnTo>
                    <a:pt x="71" y="154"/>
                  </a:lnTo>
                  <a:lnTo>
                    <a:pt x="55" y="150"/>
                  </a:lnTo>
                  <a:lnTo>
                    <a:pt x="39" y="146"/>
                  </a:lnTo>
                  <a:lnTo>
                    <a:pt x="24" y="142"/>
                  </a:lnTo>
                  <a:lnTo>
                    <a:pt x="12" y="139"/>
                  </a:lnTo>
                  <a:lnTo>
                    <a:pt x="4" y="136"/>
                  </a:lnTo>
                  <a:lnTo>
                    <a:pt x="0" y="135"/>
                  </a:lnTo>
                  <a:lnTo>
                    <a:pt x="0" y="135"/>
                  </a:lnTo>
                  <a:lnTo>
                    <a:pt x="4" y="109"/>
                  </a:lnTo>
                  <a:lnTo>
                    <a:pt x="10" y="67"/>
                  </a:lnTo>
                  <a:lnTo>
                    <a:pt x="18" y="25"/>
                  </a:lnTo>
                  <a:lnTo>
                    <a:pt x="21" y="0"/>
                  </a:lnTo>
                  <a:lnTo>
                    <a:pt x="21" y="0"/>
                  </a:lnTo>
                  <a:lnTo>
                    <a:pt x="30" y="2"/>
                  </a:lnTo>
                  <a:lnTo>
                    <a:pt x="44" y="3"/>
                  </a:lnTo>
                  <a:lnTo>
                    <a:pt x="60" y="5"/>
                  </a:lnTo>
                  <a:lnTo>
                    <a:pt x="78" y="7"/>
                  </a:lnTo>
                  <a:lnTo>
                    <a:pt x="97" y="10"/>
                  </a:lnTo>
                  <a:lnTo>
                    <a:pt x="112" y="11"/>
                  </a:lnTo>
                  <a:lnTo>
                    <a:pt x="122" y="12"/>
                  </a:lnTo>
                  <a:lnTo>
                    <a:pt x="126" y="12"/>
                  </a:lnTo>
                </a:path>
              </a:pathLst>
            </a:custGeom>
            <a:noFill/>
            <a:ln w="0">
              <a:solidFill>
                <a:srgbClr val="000000"/>
              </a:solidFill>
              <a:prstDash val="solid"/>
              <a:round/>
            </a:ln>
          </p:spPr>
          <p:txBody>
            <a:bodyPr/>
            <a:lstStyle/>
            <a:p>
              <a:endParaRPr lang="en-US"/>
            </a:p>
          </p:txBody>
        </p:sp>
        <p:sp>
          <p:nvSpPr>
            <p:cNvPr id="385071" name="Freeform 1071"/>
            <p:cNvSpPr/>
            <p:nvPr/>
          </p:nvSpPr>
          <p:spPr bwMode="auto">
            <a:xfrm>
              <a:off x="4998" y="3656"/>
              <a:ext cx="93" cy="50"/>
            </a:xfrm>
            <a:custGeom>
              <a:avLst/>
              <a:gdLst/>
              <a:ahLst/>
              <a:cxnLst>
                <a:cxn ang="0">
                  <a:pos x="184" y="29"/>
                </a:cxn>
                <a:cxn ang="0">
                  <a:pos x="184" y="29"/>
                </a:cxn>
                <a:cxn ang="0">
                  <a:pos x="172" y="27"/>
                </a:cxn>
                <a:cxn ang="0">
                  <a:pos x="154" y="23"/>
                </a:cxn>
                <a:cxn ang="0">
                  <a:pos x="132" y="19"/>
                </a:cxn>
                <a:cxn ang="0">
                  <a:pos x="107" y="14"/>
                </a:cxn>
                <a:cxn ang="0">
                  <a:pos x="82" y="9"/>
                </a:cxn>
                <a:cxn ang="0">
                  <a:pos x="61" y="5"/>
                </a:cxn>
                <a:cxn ang="0">
                  <a:pos x="42" y="2"/>
                </a:cxn>
                <a:cxn ang="0">
                  <a:pos x="31" y="0"/>
                </a:cxn>
                <a:cxn ang="0">
                  <a:pos x="31" y="0"/>
                </a:cxn>
                <a:cxn ang="0">
                  <a:pos x="24" y="21"/>
                </a:cxn>
                <a:cxn ang="0">
                  <a:pos x="15" y="52"/>
                </a:cxn>
                <a:cxn ang="0">
                  <a:pos x="6" y="81"/>
                </a:cxn>
                <a:cxn ang="0">
                  <a:pos x="0" y="98"/>
                </a:cxn>
              </a:cxnLst>
              <a:rect l="0" t="0" r="r" b="b"/>
              <a:pathLst>
                <a:path w="184" h="98">
                  <a:moveTo>
                    <a:pt x="184" y="29"/>
                  </a:moveTo>
                  <a:lnTo>
                    <a:pt x="184" y="29"/>
                  </a:lnTo>
                  <a:lnTo>
                    <a:pt x="172" y="27"/>
                  </a:lnTo>
                  <a:lnTo>
                    <a:pt x="154" y="23"/>
                  </a:lnTo>
                  <a:lnTo>
                    <a:pt x="132" y="19"/>
                  </a:lnTo>
                  <a:lnTo>
                    <a:pt x="107" y="14"/>
                  </a:lnTo>
                  <a:lnTo>
                    <a:pt x="82" y="9"/>
                  </a:lnTo>
                  <a:lnTo>
                    <a:pt x="61" y="5"/>
                  </a:lnTo>
                  <a:lnTo>
                    <a:pt x="42" y="2"/>
                  </a:lnTo>
                  <a:lnTo>
                    <a:pt x="31" y="0"/>
                  </a:lnTo>
                  <a:lnTo>
                    <a:pt x="31" y="0"/>
                  </a:lnTo>
                  <a:lnTo>
                    <a:pt x="24" y="21"/>
                  </a:lnTo>
                  <a:lnTo>
                    <a:pt x="15" y="52"/>
                  </a:lnTo>
                  <a:lnTo>
                    <a:pt x="6" y="81"/>
                  </a:lnTo>
                  <a:lnTo>
                    <a:pt x="0" y="98"/>
                  </a:lnTo>
                </a:path>
              </a:pathLst>
            </a:custGeom>
            <a:noFill/>
            <a:ln w="0">
              <a:solidFill>
                <a:srgbClr val="000000"/>
              </a:solidFill>
              <a:prstDash val="solid"/>
              <a:round/>
            </a:ln>
          </p:spPr>
          <p:txBody>
            <a:bodyPr/>
            <a:lstStyle/>
            <a:p>
              <a:endParaRPr lang="en-US"/>
            </a:p>
          </p:txBody>
        </p:sp>
        <p:sp>
          <p:nvSpPr>
            <p:cNvPr id="385072" name="Freeform 1072"/>
            <p:cNvSpPr/>
            <p:nvPr/>
          </p:nvSpPr>
          <p:spPr bwMode="auto">
            <a:xfrm>
              <a:off x="4745" y="3525"/>
              <a:ext cx="307" cy="190"/>
            </a:xfrm>
            <a:custGeom>
              <a:avLst/>
              <a:gdLst/>
              <a:ahLst/>
              <a:cxnLst>
                <a:cxn ang="0">
                  <a:pos x="614" y="380"/>
                </a:cxn>
                <a:cxn ang="0">
                  <a:pos x="614" y="380"/>
                </a:cxn>
                <a:cxn ang="0">
                  <a:pos x="602" y="377"/>
                </a:cxn>
                <a:cxn ang="0">
                  <a:pos x="580" y="373"/>
                </a:cxn>
                <a:cxn ang="0">
                  <a:pos x="549" y="368"/>
                </a:cxn>
                <a:cxn ang="0">
                  <a:pos x="509" y="359"/>
                </a:cxn>
                <a:cxn ang="0">
                  <a:pos x="464" y="350"/>
                </a:cxn>
                <a:cxn ang="0">
                  <a:pos x="414" y="340"/>
                </a:cxn>
                <a:cxn ang="0">
                  <a:pos x="361" y="329"/>
                </a:cxn>
                <a:cxn ang="0">
                  <a:pos x="305" y="318"/>
                </a:cxn>
                <a:cxn ang="0">
                  <a:pos x="250" y="306"/>
                </a:cxn>
                <a:cxn ang="0">
                  <a:pos x="197" y="295"/>
                </a:cxn>
                <a:cxn ang="0">
                  <a:pos x="147" y="284"/>
                </a:cxn>
                <a:cxn ang="0">
                  <a:pos x="103" y="275"/>
                </a:cxn>
                <a:cxn ang="0">
                  <a:pos x="64" y="267"/>
                </a:cxn>
                <a:cxn ang="0">
                  <a:pos x="33" y="260"/>
                </a:cxn>
                <a:cxn ang="0">
                  <a:pos x="11" y="255"/>
                </a:cxn>
                <a:cxn ang="0">
                  <a:pos x="0" y="253"/>
                </a:cxn>
                <a:cxn ang="0">
                  <a:pos x="0" y="253"/>
                </a:cxn>
                <a:cxn ang="0">
                  <a:pos x="6" y="232"/>
                </a:cxn>
                <a:cxn ang="0">
                  <a:pos x="14" y="202"/>
                </a:cxn>
                <a:cxn ang="0">
                  <a:pos x="24" y="165"/>
                </a:cxn>
                <a:cxn ang="0">
                  <a:pos x="36" y="125"/>
                </a:cxn>
                <a:cxn ang="0">
                  <a:pos x="47" y="85"/>
                </a:cxn>
                <a:cxn ang="0">
                  <a:pos x="56" y="48"/>
                </a:cxn>
                <a:cxn ang="0">
                  <a:pos x="64" y="19"/>
                </a:cxn>
                <a:cxn ang="0">
                  <a:pos x="68" y="0"/>
                </a:cxn>
              </a:cxnLst>
              <a:rect l="0" t="0" r="r" b="b"/>
              <a:pathLst>
                <a:path w="614" h="380">
                  <a:moveTo>
                    <a:pt x="614" y="380"/>
                  </a:moveTo>
                  <a:lnTo>
                    <a:pt x="614" y="380"/>
                  </a:lnTo>
                  <a:lnTo>
                    <a:pt x="602" y="377"/>
                  </a:lnTo>
                  <a:lnTo>
                    <a:pt x="580" y="373"/>
                  </a:lnTo>
                  <a:lnTo>
                    <a:pt x="549" y="368"/>
                  </a:lnTo>
                  <a:lnTo>
                    <a:pt x="509" y="359"/>
                  </a:lnTo>
                  <a:lnTo>
                    <a:pt x="464" y="350"/>
                  </a:lnTo>
                  <a:lnTo>
                    <a:pt x="414" y="340"/>
                  </a:lnTo>
                  <a:lnTo>
                    <a:pt x="361" y="329"/>
                  </a:lnTo>
                  <a:lnTo>
                    <a:pt x="305" y="318"/>
                  </a:lnTo>
                  <a:lnTo>
                    <a:pt x="250" y="306"/>
                  </a:lnTo>
                  <a:lnTo>
                    <a:pt x="197" y="295"/>
                  </a:lnTo>
                  <a:lnTo>
                    <a:pt x="147" y="284"/>
                  </a:lnTo>
                  <a:lnTo>
                    <a:pt x="103" y="275"/>
                  </a:lnTo>
                  <a:lnTo>
                    <a:pt x="64" y="267"/>
                  </a:lnTo>
                  <a:lnTo>
                    <a:pt x="33" y="260"/>
                  </a:lnTo>
                  <a:lnTo>
                    <a:pt x="11" y="255"/>
                  </a:lnTo>
                  <a:lnTo>
                    <a:pt x="0" y="253"/>
                  </a:lnTo>
                  <a:lnTo>
                    <a:pt x="0" y="253"/>
                  </a:lnTo>
                  <a:lnTo>
                    <a:pt x="6" y="232"/>
                  </a:lnTo>
                  <a:lnTo>
                    <a:pt x="14" y="202"/>
                  </a:lnTo>
                  <a:lnTo>
                    <a:pt x="24" y="165"/>
                  </a:lnTo>
                  <a:lnTo>
                    <a:pt x="36" y="125"/>
                  </a:lnTo>
                  <a:lnTo>
                    <a:pt x="47" y="85"/>
                  </a:lnTo>
                  <a:lnTo>
                    <a:pt x="56" y="48"/>
                  </a:lnTo>
                  <a:lnTo>
                    <a:pt x="64" y="19"/>
                  </a:lnTo>
                  <a:lnTo>
                    <a:pt x="68" y="0"/>
                  </a:lnTo>
                </a:path>
              </a:pathLst>
            </a:custGeom>
            <a:noFill/>
            <a:ln w="0">
              <a:solidFill>
                <a:srgbClr val="000000"/>
              </a:solidFill>
              <a:prstDash val="solid"/>
              <a:round/>
            </a:ln>
          </p:spPr>
          <p:txBody>
            <a:bodyPr/>
            <a:lstStyle/>
            <a:p>
              <a:endParaRPr lang="en-US"/>
            </a:p>
          </p:txBody>
        </p:sp>
        <p:sp>
          <p:nvSpPr>
            <p:cNvPr id="385073" name="Freeform 1073"/>
            <p:cNvSpPr/>
            <p:nvPr/>
          </p:nvSpPr>
          <p:spPr bwMode="auto">
            <a:xfrm>
              <a:off x="4799" y="3629"/>
              <a:ext cx="52" cy="28"/>
            </a:xfrm>
            <a:custGeom>
              <a:avLst/>
              <a:gdLst/>
              <a:ahLst/>
              <a:cxnLst>
                <a:cxn ang="0">
                  <a:pos x="105" y="20"/>
                </a:cxn>
                <a:cxn ang="0">
                  <a:pos x="105" y="20"/>
                </a:cxn>
                <a:cxn ang="0">
                  <a:pos x="97" y="18"/>
                </a:cxn>
                <a:cxn ang="0">
                  <a:pos x="85" y="16"/>
                </a:cxn>
                <a:cxn ang="0">
                  <a:pos x="72" y="12"/>
                </a:cxn>
                <a:cxn ang="0">
                  <a:pos x="59" y="10"/>
                </a:cxn>
                <a:cxn ang="0">
                  <a:pos x="46" y="8"/>
                </a:cxn>
                <a:cxn ang="0">
                  <a:pos x="34" y="5"/>
                </a:cxn>
                <a:cxn ang="0">
                  <a:pos x="23" y="3"/>
                </a:cxn>
                <a:cxn ang="0">
                  <a:pos x="17" y="0"/>
                </a:cxn>
                <a:cxn ang="0">
                  <a:pos x="17" y="0"/>
                </a:cxn>
                <a:cxn ang="0">
                  <a:pos x="11" y="16"/>
                </a:cxn>
                <a:cxn ang="0">
                  <a:pos x="6" y="33"/>
                </a:cxn>
                <a:cxn ang="0">
                  <a:pos x="3" y="48"/>
                </a:cxn>
                <a:cxn ang="0">
                  <a:pos x="0" y="57"/>
                </a:cxn>
              </a:cxnLst>
              <a:rect l="0" t="0" r="r" b="b"/>
              <a:pathLst>
                <a:path w="105" h="57">
                  <a:moveTo>
                    <a:pt x="105" y="20"/>
                  </a:moveTo>
                  <a:lnTo>
                    <a:pt x="105" y="20"/>
                  </a:lnTo>
                  <a:lnTo>
                    <a:pt x="97" y="18"/>
                  </a:lnTo>
                  <a:lnTo>
                    <a:pt x="85" y="16"/>
                  </a:lnTo>
                  <a:lnTo>
                    <a:pt x="72" y="12"/>
                  </a:lnTo>
                  <a:lnTo>
                    <a:pt x="59" y="10"/>
                  </a:lnTo>
                  <a:lnTo>
                    <a:pt x="46" y="8"/>
                  </a:lnTo>
                  <a:lnTo>
                    <a:pt x="34" y="5"/>
                  </a:lnTo>
                  <a:lnTo>
                    <a:pt x="23" y="3"/>
                  </a:lnTo>
                  <a:lnTo>
                    <a:pt x="17" y="0"/>
                  </a:lnTo>
                  <a:lnTo>
                    <a:pt x="17" y="0"/>
                  </a:lnTo>
                  <a:lnTo>
                    <a:pt x="11" y="16"/>
                  </a:lnTo>
                  <a:lnTo>
                    <a:pt x="6" y="33"/>
                  </a:lnTo>
                  <a:lnTo>
                    <a:pt x="3" y="48"/>
                  </a:lnTo>
                  <a:lnTo>
                    <a:pt x="0" y="57"/>
                  </a:lnTo>
                </a:path>
              </a:pathLst>
            </a:custGeom>
            <a:noFill/>
            <a:ln w="0">
              <a:solidFill>
                <a:srgbClr val="000000"/>
              </a:solidFill>
              <a:prstDash val="solid"/>
              <a:round/>
            </a:ln>
          </p:spPr>
          <p:txBody>
            <a:bodyPr/>
            <a:lstStyle/>
            <a:p>
              <a:endParaRPr lang="en-US"/>
            </a:p>
          </p:txBody>
        </p:sp>
        <p:sp>
          <p:nvSpPr>
            <p:cNvPr id="385074" name="Freeform 1074"/>
            <p:cNvSpPr/>
            <p:nvPr/>
          </p:nvSpPr>
          <p:spPr bwMode="auto">
            <a:xfrm>
              <a:off x="4753" y="3618"/>
              <a:ext cx="45" cy="11"/>
            </a:xfrm>
            <a:custGeom>
              <a:avLst/>
              <a:gdLst/>
              <a:ahLst/>
              <a:cxnLst>
                <a:cxn ang="0">
                  <a:pos x="90" y="22"/>
                </a:cxn>
                <a:cxn ang="0">
                  <a:pos x="90" y="22"/>
                </a:cxn>
                <a:cxn ang="0">
                  <a:pos x="83" y="20"/>
                </a:cxn>
                <a:cxn ang="0">
                  <a:pos x="72" y="17"/>
                </a:cxn>
                <a:cxn ang="0">
                  <a:pos x="59" y="14"/>
                </a:cxn>
                <a:cxn ang="0">
                  <a:pos x="46" y="11"/>
                </a:cxn>
                <a:cxn ang="0">
                  <a:pos x="32" y="7"/>
                </a:cxn>
                <a:cxn ang="0">
                  <a:pos x="19" y="4"/>
                </a:cxn>
                <a:cxn ang="0">
                  <a:pos x="8" y="2"/>
                </a:cxn>
                <a:cxn ang="0">
                  <a:pos x="0" y="0"/>
                </a:cxn>
              </a:cxnLst>
              <a:rect l="0" t="0" r="r" b="b"/>
              <a:pathLst>
                <a:path w="90" h="22">
                  <a:moveTo>
                    <a:pt x="90" y="22"/>
                  </a:moveTo>
                  <a:lnTo>
                    <a:pt x="90" y="22"/>
                  </a:lnTo>
                  <a:lnTo>
                    <a:pt x="83" y="20"/>
                  </a:lnTo>
                  <a:lnTo>
                    <a:pt x="72" y="17"/>
                  </a:lnTo>
                  <a:lnTo>
                    <a:pt x="59" y="14"/>
                  </a:lnTo>
                  <a:lnTo>
                    <a:pt x="46" y="11"/>
                  </a:lnTo>
                  <a:lnTo>
                    <a:pt x="32" y="7"/>
                  </a:lnTo>
                  <a:lnTo>
                    <a:pt x="19" y="4"/>
                  </a:lnTo>
                  <a:lnTo>
                    <a:pt x="8" y="2"/>
                  </a:lnTo>
                  <a:lnTo>
                    <a:pt x="0" y="0"/>
                  </a:lnTo>
                </a:path>
              </a:pathLst>
            </a:custGeom>
            <a:noFill/>
            <a:ln w="0">
              <a:solidFill>
                <a:srgbClr val="000000"/>
              </a:solidFill>
              <a:prstDash val="solid"/>
              <a:round/>
            </a:ln>
          </p:spPr>
          <p:txBody>
            <a:bodyPr/>
            <a:lstStyle/>
            <a:p>
              <a:endParaRPr lang="en-US"/>
            </a:p>
          </p:txBody>
        </p:sp>
        <p:sp>
          <p:nvSpPr>
            <p:cNvPr id="385075" name="Freeform 1075"/>
            <p:cNvSpPr/>
            <p:nvPr/>
          </p:nvSpPr>
          <p:spPr bwMode="auto">
            <a:xfrm>
              <a:off x="4806" y="3589"/>
              <a:ext cx="8" cy="27"/>
            </a:xfrm>
            <a:custGeom>
              <a:avLst/>
              <a:gdLst/>
              <a:ahLst/>
              <a:cxnLst>
                <a:cxn ang="0">
                  <a:pos x="0" y="53"/>
                </a:cxn>
                <a:cxn ang="0">
                  <a:pos x="0" y="53"/>
                </a:cxn>
                <a:cxn ang="0">
                  <a:pos x="6" y="40"/>
                </a:cxn>
                <a:cxn ang="0">
                  <a:pos x="10" y="26"/>
                </a:cxn>
                <a:cxn ang="0">
                  <a:pos x="15" y="12"/>
                </a:cxn>
                <a:cxn ang="0">
                  <a:pos x="17" y="0"/>
                </a:cxn>
              </a:cxnLst>
              <a:rect l="0" t="0" r="r" b="b"/>
              <a:pathLst>
                <a:path w="17" h="53">
                  <a:moveTo>
                    <a:pt x="0" y="53"/>
                  </a:moveTo>
                  <a:lnTo>
                    <a:pt x="0" y="53"/>
                  </a:lnTo>
                  <a:lnTo>
                    <a:pt x="6" y="40"/>
                  </a:lnTo>
                  <a:lnTo>
                    <a:pt x="10" y="26"/>
                  </a:lnTo>
                  <a:lnTo>
                    <a:pt x="15" y="12"/>
                  </a:lnTo>
                  <a:lnTo>
                    <a:pt x="17" y="0"/>
                  </a:lnTo>
                </a:path>
              </a:pathLst>
            </a:custGeom>
            <a:noFill/>
            <a:ln w="0">
              <a:solidFill>
                <a:srgbClr val="000000"/>
              </a:solidFill>
              <a:prstDash val="solid"/>
              <a:round/>
            </a:ln>
          </p:spPr>
          <p:txBody>
            <a:bodyPr/>
            <a:lstStyle/>
            <a:p>
              <a:endParaRPr lang="en-US"/>
            </a:p>
          </p:txBody>
        </p:sp>
        <p:sp>
          <p:nvSpPr>
            <p:cNvPr id="385076" name="Freeform 1076"/>
            <p:cNvSpPr/>
            <p:nvPr/>
          </p:nvSpPr>
          <p:spPr bwMode="auto">
            <a:xfrm>
              <a:off x="4864" y="3605"/>
              <a:ext cx="5" cy="27"/>
            </a:xfrm>
            <a:custGeom>
              <a:avLst/>
              <a:gdLst/>
              <a:ahLst/>
              <a:cxnLst>
                <a:cxn ang="0">
                  <a:pos x="0" y="54"/>
                </a:cxn>
                <a:cxn ang="0">
                  <a:pos x="0" y="54"/>
                </a:cxn>
                <a:cxn ang="0">
                  <a:pos x="3" y="41"/>
                </a:cxn>
                <a:cxn ang="0">
                  <a:pos x="6" y="25"/>
                </a:cxn>
                <a:cxn ang="0">
                  <a:pos x="9" y="10"/>
                </a:cxn>
                <a:cxn ang="0">
                  <a:pos x="10" y="0"/>
                </a:cxn>
              </a:cxnLst>
              <a:rect l="0" t="0" r="r" b="b"/>
              <a:pathLst>
                <a:path w="10" h="54">
                  <a:moveTo>
                    <a:pt x="0" y="54"/>
                  </a:moveTo>
                  <a:lnTo>
                    <a:pt x="0" y="54"/>
                  </a:lnTo>
                  <a:lnTo>
                    <a:pt x="3" y="41"/>
                  </a:lnTo>
                  <a:lnTo>
                    <a:pt x="6" y="25"/>
                  </a:lnTo>
                  <a:lnTo>
                    <a:pt x="9" y="10"/>
                  </a:lnTo>
                  <a:lnTo>
                    <a:pt x="10" y="0"/>
                  </a:lnTo>
                </a:path>
              </a:pathLst>
            </a:custGeom>
            <a:noFill/>
            <a:ln w="0">
              <a:solidFill>
                <a:srgbClr val="000000"/>
              </a:solidFill>
              <a:prstDash val="solid"/>
              <a:round/>
            </a:ln>
          </p:spPr>
          <p:txBody>
            <a:bodyPr/>
            <a:lstStyle/>
            <a:p>
              <a:endParaRPr lang="en-US"/>
            </a:p>
          </p:txBody>
        </p:sp>
        <p:sp>
          <p:nvSpPr>
            <p:cNvPr id="385077" name="Freeform 1077"/>
            <p:cNvSpPr/>
            <p:nvPr/>
          </p:nvSpPr>
          <p:spPr bwMode="auto">
            <a:xfrm>
              <a:off x="4868" y="3533"/>
              <a:ext cx="59" cy="6"/>
            </a:xfrm>
            <a:custGeom>
              <a:avLst/>
              <a:gdLst/>
              <a:ahLst/>
              <a:cxnLst>
                <a:cxn ang="0">
                  <a:pos x="118" y="11"/>
                </a:cxn>
                <a:cxn ang="0">
                  <a:pos x="118" y="11"/>
                </a:cxn>
                <a:cxn ang="0">
                  <a:pos x="109" y="9"/>
                </a:cxn>
                <a:cxn ang="0">
                  <a:pos x="96" y="7"/>
                </a:cxn>
                <a:cxn ang="0">
                  <a:pos x="79" y="6"/>
                </a:cxn>
                <a:cxn ang="0">
                  <a:pos x="61" y="5"/>
                </a:cxn>
                <a:cxn ang="0">
                  <a:pos x="41" y="4"/>
                </a:cxn>
                <a:cxn ang="0">
                  <a:pos x="24" y="3"/>
                </a:cxn>
                <a:cxn ang="0">
                  <a:pos x="10" y="1"/>
                </a:cxn>
                <a:cxn ang="0">
                  <a:pos x="0" y="0"/>
                </a:cxn>
              </a:cxnLst>
              <a:rect l="0" t="0" r="r" b="b"/>
              <a:pathLst>
                <a:path w="118" h="11">
                  <a:moveTo>
                    <a:pt x="118" y="11"/>
                  </a:moveTo>
                  <a:lnTo>
                    <a:pt x="118" y="11"/>
                  </a:lnTo>
                  <a:lnTo>
                    <a:pt x="109" y="9"/>
                  </a:lnTo>
                  <a:lnTo>
                    <a:pt x="96" y="7"/>
                  </a:lnTo>
                  <a:lnTo>
                    <a:pt x="79" y="6"/>
                  </a:lnTo>
                  <a:lnTo>
                    <a:pt x="61" y="5"/>
                  </a:lnTo>
                  <a:lnTo>
                    <a:pt x="41" y="4"/>
                  </a:lnTo>
                  <a:lnTo>
                    <a:pt x="24" y="3"/>
                  </a:lnTo>
                  <a:lnTo>
                    <a:pt x="10" y="1"/>
                  </a:lnTo>
                  <a:lnTo>
                    <a:pt x="0" y="0"/>
                  </a:lnTo>
                </a:path>
              </a:pathLst>
            </a:custGeom>
            <a:noFill/>
            <a:ln w="0">
              <a:solidFill>
                <a:srgbClr val="000000"/>
              </a:solidFill>
              <a:prstDash val="solid"/>
              <a:round/>
            </a:ln>
          </p:spPr>
          <p:txBody>
            <a:bodyPr/>
            <a:lstStyle/>
            <a:p>
              <a:endParaRPr lang="en-US"/>
            </a:p>
          </p:txBody>
        </p:sp>
        <p:sp>
          <p:nvSpPr>
            <p:cNvPr id="385078" name="Freeform 1078"/>
            <p:cNvSpPr/>
            <p:nvPr/>
          </p:nvSpPr>
          <p:spPr bwMode="auto">
            <a:xfrm>
              <a:off x="4863" y="3539"/>
              <a:ext cx="7" cy="52"/>
            </a:xfrm>
            <a:custGeom>
              <a:avLst/>
              <a:gdLst/>
              <a:ahLst/>
              <a:cxnLst>
                <a:cxn ang="0">
                  <a:pos x="15" y="0"/>
                </a:cxn>
                <a:cxn ang="0">
                  <a:pos x="15" y="0"/>
                </a:cxn>
                <a:cxn ang="0">
                  <a:pos x="12" y="20"/>
                </a:cxn>
                <a:cxn ang="0">
                  <a:pos x="7" y="52"/>
                </a:cxn>
                <a:cxn ang="0">
                  <a:pos x="2" y="84"/>
                </a:cxn>
                <a:cxn ang="0">
                  <a:pos x="0" y="104"/>
                </a:cxn>
              </a:cxnLst>
              <a:rect l="0" t="0" r="r" b="b"/>
              <a:pathLst>
                <a:path w="15" h="104">
                  <a:moveTo>
                    <a:pt x="15" y="0"/>
                  </a:moveTo>
                  <a:lnTo>
                    <a:pt x="15" y="0"/>
                  </a:lnTo>
                  <a:lnTo>
                    <a:pt x="12" y="20"/>
                  </a:lnTo>
                  <a:lnTo>
                    <a:pt x="7" y="52"/>
                  </a:lnTo>
                  <a:lnTo>
                    <a:pt x="2" y="84"/>
                  </a:lnTo>
                  <a:lnTo>
                    <a:pt x="0" y="104"/>
                  </a:lnTo>
                </a:path>
              </a:pathLst>
            </a:custGeom>
            <a:noFill/>
            <a:ln w="0">
              <a:solidFill>
                <a:srgbClr val="000000"/>
              </a:solidFill>
              <a:prstDash val="solid"/>
              <a:round/>
            </a:ln>
          </p:spPr>
          <p:txBody>
            <a:bodyPr/>
            <a:lstStyle/>
            <a:p>
              <a:endParaRPr lang="en-US"/>
            </a:p>
          </p:txBody>
        </p:sp>
        <p:sp>
          <p:nvSpPr>
            <p:cNvPr id="385079" name="Freeform 1079"/>
            <p:cNvSpPr/>
            <p:nvPr/>
          </p:nvSpPr>
          <p:spPr bwMode="auto">
            <a:xfrm>
              <a:off x="4692" y="3689"/>
              <a:ext cx="309" cy="94"/>
            </a:xfrm>
            <a:custGeom>
              <a:avLst/>
              <a:gdLst/>
              <a:ahLst/>
              <a:cxnLst>
                <a:cxn ang="0">
                  <a:pos x="13" y="0"/>
                </a:cxn>
                <a:cxn ang="0">
                  <a:pos x="618" y="121"/>
                </a:cxn>
                <a:cxn ang="0">
                  <a:pos x="605" y="187"/>
                </a:cxn>
                <a:cxn ang="0">
                  <a:pos x="0" y="66"/>
                </a:cxn>
                <a:cxn ang="0">
                  <a:pos x="13" y="0"/>
                </a:cxn>
              </a:cxnLst>
              <a:rect l="0" t="0" r="r" b="b"/>
              <a:pathLst>
                <a:path w="618" h="187">
                  <a:moveTo>
                    <a:pt x="13" y="0"/>
                  </a:moveTo>
                  <a:lnTo>
                    <a:pt x="618" y="121"/>
                  </a:lnTo>
                  <a:lnTo>
                    <a:pt x="605" y="187"/>
                  </a:lnTo>
                  <a:lnTo>
                    <a:pt x="0" y="66"/>
                  </a:lnTo>
                  <a:lnTo>
                    <a:pt x="13" y="0"/>
                  </a:lnTo>
                </a:path>
              </a:pathLst>
            </a:custGeom>
            <a:noFill/>
            <a:ln w="0">
              <a:solidFill>
                <a:srgbClr val="000000"/>
              </a:solidFill>
              <a:prstDash val="solid"/>
              <a:round/>
            </a:ln>
          </p:spPr>
          <p:txBody>
            <a:bodyPr/>
            <a:lstStyle/>
            <a:p>
              <a:endParaRPr lang="en-US"/>
            </a:p>
          </p:txBody>
        </p:sp>
        <p:sp>
          <p:nvSpPr>
            <p:cNvPr id="385080" name="Line 1080"/>
            <p:cNvSpPr>
              <a:spLocks noChangeShapeType="1"/>
            </p:cNvSpPr>
            <p:nvPr/>
          </p:nvSpPr>
          <p:spPr bwMode="auto">
            <a:xfrm flipV="1">
              <a:off x="5114" y="3776"/>
              <a:ext cx="20" cy="31"/>
            </a:xfrm>
            <a:prstGeom prst="line">
              <a:avLst/>
            </a:prstGeom>
            <a:noFill/>
            <a:ln w="0">
              <a:solidFill>
                <a:srgbClr val="000000"/>
              </a:solidFill>
              <a:round/>
            </a:ln>
          </p:spPr>
          <p:txBody>
            <a:bodyPr/>
            <a:lstStyle/>
            <a:p>
              <a:endParaRPr lang="en-US"/>
            </a:p>
          </p:txBody>
        </p:sp>
        <p:sp>
          <p:nvSpPr>
            <p:cNvPr id="385081" name="Line 1081"/>
            <p:cNvSpPr>
              <a:spLocks noChangeShapeType="1"/>
            </p:cNvSpPr>
            <p:nvPr/>
          </p:nvSpPr>
          <p:spPr bwMode="auto">
            <a:xfrm flipV="1">
              <a:off x="5048" y="3729"/>
              <a:ext cx="21" cy="26"/>
            </a:xfrm>
            <a:prstGeom prst="line">
              <a:avLst/>
            </a:prstGeom>
            <a:noFill/>
            <a:ln w="0">
              <a:solidFill>
                <a:srgbClr val="000000"/>
              </a:solidFill>
              <a:round/>
            </a:ln>
          </p:spPr>
          <p:txBody>
            <a:bodyPr/>
            <a:lstStyle/>
            <a:p>
              <a:endParaRPr lang="en-US"/>
            </a:p>
          </p:txBody>
        </p:sp>
        <p:sp>
          <p:nvSpPr>
            <p:cNvPr id="385082" name="Freeform 1082"/>
            <p:cNvSpPr/>
            <p:nvPr/>
          </p:nvSpPr>
          <p:spPr bwMode="auto">
            <a:xfrm>
              <a:off x="5272" y="3379"/>
              <a:ext cx="63" cy="3"/>
            </a:xfrm>
            <a:custGeom>
              <a:avLst/>
              <a:gdLst/>
              <a:ahLst/>
              <a:cxnLst>
                <a:cxn ang="0">
                  <a:pos x="125" y="5"/>
                </a:cxn>
                <a:cxn ang="0">
                  <a:pos x="125" y="5"/>
                </a:cxn>
                <a:cxn ang="0">
                  <a:pos x="114" y="5"/>
                </a:cxn>
                <a:cxn ang="0">
                  <a:pos x="99" y="5"/>
                </a:cxn>
                <a:cxn ang="0">
                  <a:pos x="80" y="4"/>
                </a:cxn>
                <a:cxn ang="0">
                  <a:pos x="59" y="3"/>
                </a:cxn>
                <a:cxn ang="0">
                  <a:pos x="39" y="2"/>
                </a:cxn>
                <a:cxn ang="0">
                  <a:pos x="21" y="1"/>
                </a:cxn>
                <a:cxn ang="0">
                  <a:pos x="7" y="0"/>
                </a:cxn>
                <a:cxn ang="0">
                  <a:pos x="0" y="0"/>
                </a:cxn>
              </a:cxnLst>
              <a:rect l="0" t="0" r="r" b="b"/>
              <a:pathLst>
                <a:path w="125" h="5">
                  <a:moveTo>
                    <a:pt x="125" y="5"/>
                  </a:moveTo>
                  <a:lnTo>
                    <a:pt x="125" y="5"/>
                  </a:lnTo>
                  <a:lnTo>
                    <a:pt x="114" y="5"/>
                  </a:lnTo>
                  <a:lnTo>
                    <a:pt x="99" y="5"/>
                  </a:lnTo>
                  <a:lnTo>
                    <a:pt x="80" y="4"/>
                  </a:lnTo>
                  <a:lnTo>
                    <a:pt x="59" y="3"/>
                  </a:lnTo>
                  <a:lnTo>
                    <a:pt x="39" y="2"/>
                  </a:lnTo>
                  <a:lnTo>
                    <a:pt x="21" y="1"/>
                  </a:lnTo>
                  <a:lnTo>
                    <a:pt x="7" y="0"/>
                  </a:lnTo>
                  <a:lnTo>
                    <a:pt x="0" y="0"/>
                  </a:lnTo>
                </a:path>
              </a:pathLst>
            </a:custGeom>
            <a:noFill/>
            <a:ln w="0">
              <a:solidFill>
                <a:srgbClr val="000000"/>
              </a:solidFill>
              <a:prstDash val="solid"/>
              <a:round/>
            </a:ln>
          </p:spPr>
          <p:txBody>
            <a:bodyPr/>
            <a:lstStyle/>
            <a:p>
              <a:endParaRPr lang="en-US"/>
            </a:p>
          </p:txBody>
        </p:sp>
        <p:sp>
          <p:nvSpPr>
            <p:cNvPr id="385083" name="Freeform 1083"/>
            <p:cNvSpPr/>
            <p:nvPr/>
          </p:nvSpPr>
          <p:spPr bwMode="auto">
            <a:xfrm>
              <a:off x="4944" y="3615"/>
              <a:ext cx="71" cy="47"/>
            </a:xfrm>
            <a:custGeom>
              <a:avLst/>
              <a:gdLst/>
              <a:ahLst/>
              <a:cxnLst>
                <a:cxn ang="0">
                  <a:pos x="128" y="95"/>
                </a:cxn>
                <a:cxn ang="0">
                  <a:pos x="128" y="95"/>
                </a:cxn>
                <a:cxn ang="0">
                  <a:pos x="132" y="83"/>
                </a:cxn>
                <a:cxn ang="0">
                  <a:pos x="136" y="63"/>
                </a:cxn>
                <a:cxn ang="0">
                  <a:pos x="140" y="44"/>
                </a:cxn>
                <a:cxn ang="0">
                  <a:pos x="143" y="31"/>
                </a:cxn>
                <a:cxn ang="0">
                  <a:pos x="143" y="31"/>
                </a:cxn>
                <a:cxn ang="0">
                  <a:pos x="138" y="27"/>
                </a:cxn>
                <a:cxn ang="0">
                  <a:pos x="126" y="23"/>
                </a:cxn>
                <a:cxn ang="0">
                  <a:pos x="108" y="19"/>
                </a:cxn>
                <a:cxn ang="0">
                  <a:pos x="87" y="14"/>
                </a:cxn>
                <a:cxn ang="0">
                  <a:pos x="65" y="10"/>
                </a:cxn>
                <a:cxn ang="0">
                  <a:pos x="43" y="6"/>
                </a:cxn>
                <a:cxn ang="0">
                  <a:pos x="24" y="2"/>
                </a:cxn>
                <a:cxn ang="0">
                  <a:pos x="13" y="0"/>
                </a:cxn>
                <a:cxn ang="0">
                  <a:pos x="13" y="0"/>
                </a:cxn>
                <a:cxn ang="0">
                  <a:pos x="9" y="17"/>
                </a:cxn>
                <a:cxn ang="0">
                  <a:pos x="5" y="41"/>
                </a:cxn>
                <a:cxn ang="0">
                  <a:pos x="1" y="64"/>
                </a:cxn>
                <a:cxn ang="0">
                  <a:pos x="0" y="75"/>
                </a:cxn>
              </a:cxnLst>
              <a:rect l="0" t="0" r="r" b="b"/>
              <a:pathLst>
                <a:path w="143" h="95">
                  <a:moveTo>
                    <a:pt x="128" y="95"/>
                  </a:moveTo>
                  <a:lnTo>
                    <a:pt x="128" y="95"/>
                  </a:lnTo>
                  <a:lnTo>
                    <a:pt x="132" y="83"/>
                  </a:lnTo>
                  <a:lnTo>
                    <a:pt x="136" y="63"/>
                  </a:lnTo>
                  <a:lnTo>
                    <a:pt x="140" y="44"/>
                  </a:lnTo>
                  <a:lnTo>
                    <a:pt x="143" y="31"/>
                  </a:lnTo>
                  <a:lnTo>
                    <a:pt x="143" y="31"/>
                  </a:lnTo>
                  <a:lnTo>
                    <a:pt x="138" y="27"/>
                  </a:lnTo>
                  <a:lnTo>
                    <a:pt x="126" y="23"/>
                  </a:lnTo>
                  <a:lnTo>
                    <a:pt x="108" y="19"/>
                  </a:lnTo>
                  <a:lnTo>
                    <a:pt x="87" y="14"/>
                  </a:lnTo>
                  <a:lnTo>
                    <a:pt x="65" y="10"/>
                  </a:lnTo>
                  <a:lnTo>
                    <a:pt x="43" y="6"/>
                  </a:lnTo>
                  <a:lnTo>
                    <a:pt x="24" y="2"/>
                  </a:lnTo>
                  <a:lnTo>
                    <a:pt x="13" y="0"/>
                  </a:lnTo>
                  <a:lnTo>
                    <a:pt x="13" y="0"/>
                  </a:lnTo>
                  <a:lnTo>
                    <a:pt x="9" y="17"/>
                  </a:lnTo>
                  <a:lnTo>
                    <a:pt x="5" y="41"/>
                  </a:lnTo>
                  <a:lnTo>
                    <a:pt x="1" y="64"/>
                  </a:lnTo>
                  <a:lnTo>
                    <a:pt x="0" y="75"/>
                  </a:lnTo>
                </a:path>
              </a:pathLst>
            </a:custGeom>
            <a:noFill/>
            <a:ln w="0">
              <a:solidFill>
                <a:srgbClr val="000000"/>
              </a:solidFill>
              <a:prstDash val="solid"/>
              <a:round/>
            </a:ln>
          </p:spPr>
          <p:txBody>
            <a:bodyPr/>
            <a:lstStyle/>
            <a:p>
              <a:endParaRPr lang="en-US"/>
            </a:p>
          </p:txBody>
        </p:sp>
        <p:sp>
          <p:nvSpPr>
            <p:cNvPr id="385084" name="Freeform 1084"/>
            <p:cNvSpPr/>
            <p:nvPr/>
          </p:nvSpPr>
          <p:spPr bwMode="auto">
            <a:xfrm>
              <a:off x="4851" y="3640"/>
              <a:ext cx="80" cy="27"/>
            </a:xfrm>
            <a:custGeom>
              <a:avLst/>
              <a:gdLst/>
              <a:ahLst/>
              <a:cxnLst>
                <a:cxn ang="0">
                  <a:pos x="162" y="23"/>
                </a:cxn>
                <a:cxn ang="0">
                  <a:pos x="162" y="23"/>
                </a:cxn>
                <a:cxn ang="0">
                  <a:pos x="151" y="21"/>
                </a:cxn>
                <a:cxn ang="0">
                  <a:pos x="135" y="19"/>
                </a:cxn>
                <a:cxn ang="0">
                  <a:pos x="114" y="15"/>
                </a:cxn>
                <a:cxn ang="0">
                  <a:pos x="92" y="12"/>
                </a:cxn>
                <a:cxn ang="0">
                  <a:pos x="70" y="9"/>
                </a:cxn>
                <a:cxn ang="0">
                  <a:pos x="48" y="6"/>
                </a:cxn>
                <a:cxn ang="0">
                  <a:pos x="31" y="2"/>
                </a:cxn>
                <a:cxn ang="0">
                  <a:pos x="19" y="0"/>
                </a:cxn>
                <a:cxn ang="0">
                  <a:pos x="19" y="0"/>
                </a:cxn>
                <a:cxn ang="0">
                  <a:pos x="14" y="12"/>
                </a:cxn>
                <a:cxn ang="0">
                  <a:pos x="9" y="27"/>
                </a:cxn>
                <a:cxn ang="0">
                  <a:pos x="4" y="42"/>
                </a:cxn>
                <a:cxn ang="0">
                  <a:pos x="0" y="54"/>
                </a:cxn>
              </a:cxnLst>
              <a:rect l="0" t="0" r="r" b="b"/>
              <a:pathLst>
                <a:path w="162" h="54">
                  <a:moveTo>
                    <a:pt x="162" y="23"/>
                  </a:moveTo>
                  <a:lnTo>
                    <a:pt x="162" y="23"/>
                  </a:lnTo>
                  <a:lnTo>
                    <a:pt x="151" y="21"/>
                  </a:lnTo>
                  <a:lnTo>
                    <a:pt x="135" y="19"/>
                  </a:lnTo>
                  <a:lnTo>
                    <a:pt x="114" y="15"/>
                  </a:lnTo>
                  <a:lnTo>
                    <a:pt x="92" y="12"/>
                  </a:lnTo>
                  <a:lnTo>
                    <a:pt x="70" y="9"/>
                  </a:lnTo>
                  <a:lnTo>
                    <a:pt x="48" y="6"/>
                  </a:lnTo>
                  <a:lnTo>
                    <a:pt x="31" y="2"/>
                  </a:lnTo>
                  <a:lnTo>
                    <a:pt x="19" y="0"/>
                  </a:lnTo>
                  <a:lnTo>
                    <a:pt x="19" y="0"/>
                  </a:lnTo>
                  <a:lnTo>
                    <a:pt x="14" y="12"/>
                  </a:lnTo>
                  <a:lnTo>
                    <a:pt x="9" y="27"/>
                  </a:lnTo>
                  <a:lnTo>
                    <a:pt x="4" y="42"/>
                  </a:lnTo>
                  <a:lnTo>
                    <a:pt x="0" y="54"/>
                  </a:lnTo>
                </a:path>
              </a:pathLst>
            </a:custGeom>
            <a:noFill/>
            <a:ln w="0">
              <a:solidFill>
                <a:srgbClr val="000000"/>
              </a:solidFill>
              <a:prstDash val="solid"/>
              <a:round/>
            </a:ln>
          </p:spPr>
          <p:txBody>
            <a:bodyPr/>
            <a:lstStyle/>
            <a:p>
              <a:endParaRPr lang="en-US"/>
            </a:p>
          </p:txBody>
        </p:sp>
        <p:sp>
          <p:nvSpPr>
            <p:cNvPr id="385085" name="Freeform 1085"/>
            <p:cNvSpPr/>
            <p:nvPr/>
          </p:nvSpPr>
          <p:spPr bwMode="auto">
            <a:xfrm>
              <a:off x="4905" y="3615"/>
              <a:ext cx="42" cy="35"/>
            </a:xfrm>
            <a:custGeom>
              <a:avLst/>
              <a:gdLst/>
              <a:ahLst/>
              <a:cxnLst>
                <a:cxn ang="0">
                  <a:pos x="72" y="71"/>
                </a:cxn>
                <a:cxn ang="0">
                  <a:pos x="72" y="71"/>
                </a:cxn>
                <a:cxn ang="0">
                  <a:pos x="76" y="58"/>
                </a:cxn>
                <a:cxn ang="0">
                  <a:pos x="79" y="42"/>
                </a:cxn>
                <a:cxn ang="0">
                  <a:pos x="81" y="28"/>
                </a:cxn>
                <a:cxn ang="0">
                  <a:pos x="83" y="16"/>
                </a:cxn>
                <a:cxn ang="0">
                  <a:pos x="83" y="16"/>
                </a:cxn>
                <a:cxn ang="0">
                  <a:pos x="71" y="14"/>
                </a:cxn>
                <a:cxn ang="0">
                  <a:pos x="58" y="11"/>
                </a:cxn>
                <a:cxn ang="0">
                  <a:pos x="46" y="9"/>
                </a:cxn>
                <a:cxn ang="0">
                  <a:pos x="35" y="7"/>
                </a:cxn>
                <a:cxn ang="0">
                  <a:pos x="25" y="6"/>
                </a:cxn>
                <a:cxn ang="0">
                  <a:pos x="15" y="3"/>
                </a:cxn>
                <a:cxn ang="0">
                  <a:pos x="6" y="2"/>
                </a:cxn>
                <a:cxn ang="0">
                  <a:pos x="0" y="0"/>
                </a:cxn>
              </a:cxnLst>
              <a:rect l="0" t="0" r="r" b="b"/>
              <a:pathLst>
                <a:path w="83" h="71">
                  <a:moveTo>
                    <a:pt x="72" y="71"/>
                  </a:moveTo>
                  <a:lnTo>
                    <a:pt x="72" y="71"/>
                  </a:lnTo>
                  <a:lnTo>
                    <a:pt x="76" y="58"/>
                  </a:lnTo>
                  <a:lnTo>
                    <a:pt x="79" y="42"/>
                  </a:lnTo>
                  <a:lnTo>
                    <a:pt x="81" y="28"/>
                  </a:lnTo>
                  <a:lnTo>
                    <a:pt x="83" y="16"/>
                  </a:lnTo>
                  <a:lnTo>
                    <a:pt x="83" y="16"/>
                  </a:lnTo>
                  <a:lnTo>
                    <a:pt x="71" y="14"/>
                  </a:lnTo>
                  <a:lnTo>
                    <a:pt x="58" y="11"/>
                  </a:lnTo>
                  <a:lnTo>
                    <a:pt x="46" y="9"/>
                  </a:lnTo>
                  <a:lnTo>
                    <a:pt x="35" y="7"/>
                  </a:lnTo>
                  <a:lnTo>
                    <a:pt x="25" y="6"/>
                  </a:lnTo>
                  <a:lnTo>
                    <a:pt x="15" y="3"/>
                  </a:lnTo>
                  <a:lnTo>
                    <a:pt x="6" y="2"/>
                  </a:lnTo>
                  <a:lnTo>
                    <a:pt x="0" y="0"/>
                  </a:lnTo>
                </a:path>
              </a:pathLst>
            </a:custGeom>
            <a:noFill/>
            <a:ln w="0">
              <a:solidFill>
                <a:srgbClr val="000000"/>
              </a:solidFill>
              <a:prstDash val="solid"/>
              <a:round/>
            </a:ln>
          </p:spPr>
          <p:txBody>
            <a:bodyPr/>
            <a:lstStyle/>
            <a:p>
              <a:endParaRPr lang="en-US"/>
            </a:p>
          </p:txBody>
        </p:sp>
        <p:sp>
          <p:nvSpPr>
            <p:cNvPr id="385086" name="Freeform 1086"/>
            <p:cNvSpPr/>
            <p:nvPr/>
          </p:nvSpPr>
          <p:spPr bwMode="auto">
            <a:xfrm>
              <a:off x="4767" y="3542"/>
              <a:ext cx="151" cy="65"/>
            </a:xfrm>
            <a:custGeom>
              <a:avLst/>
              <a:gdLst/>
              <a:ahLst/>
              <a:cxnLst>
                <a:cxn ang="0">
                  <a:pos x="0" y="60"/>
                </a:cxn>
                <a:cxn ang="0">
                  <a:pos x="0" y="60"/>
                </a:cxn>
                <a:cxn ang="0">
                  <a:pos x="4" y="61"/>
                </a:cxn>
                <a:cxn ang="0">
                  <a:pos x="11" y="63"/>
                </a:cxn>
                <a:cxn ang="0">
                  <a:pos x="21" y="65"/>
                </a:cxn>
                <a:cxn ang="0">
                  <a:pos x="32" y="67"/>
                </a:cxn>
                <a:cxn ang="0">
                  <a:pos x="45" y="70"/>
                </a:cxn>
                <a:cxn ang="0">
                  <a:pos x="59" y="74"/>
                </a:cxn>
                <a:cxn ang="0">
                  <a:pos x="73" y="77"/>
                </a:cxn>
                <a:cxn ang="0">
                  <a:pos x="88" y="80"/>
                </a:cxn>
                <a:cxn ang="0">
                  <a:pos x="102" y="85"/>
                </a:cxn>
                <a:cxn ang="0">
                  <a:pos x="118" y="88"/>
                </a:cxn>
                <a:cxn ang="0">
                  <a:pos x="131" y="91"/>
                </a:cxn>
                <a:cxn ang="0">
                  <a:pos x="144" y="93"/>
                </a:cxn>
                <a:cxn ang="0">
                  <a:pos x="155" y="96"/>
                </a:cxn>
                <a:cxn ang="0">
                  <a:pos x="164" y="99"/>
                </a:cxn>
                <a:cxn ang="0">
                  <a:pos x="172" y="100"/>
                </a:cxn>
                <a:cxn ang="0">
                  <a:pos x="177" y="101"/>
                </a:cxn>
                <a:cxn ang="0">
                  <a:pos x="177" y="101"/>
                </a:cxn>
                <a:cxn ang="0">
                  <a:pos x="187" y="104"/>
                </a:cxn>
                <a:cxn ang="0">
                  <a:pos x="190" y="107"/>
                </a:cxn>
                <a:cxn ang="0">
                  <a:pos x="191" y="111"/>
                </a:cxn>
                <a:cxn ang="0">
                  <a:pos x="198" y="114"/>
                </a:cxn>
                <a:cxn ang="0">
                  <a:pos x="198" y="114"/>
                </a:cxn>
                <a:cxn ang="0">
                  <a:pos x="204" y="115"/>
                </a:cxn>
                <a:cxn ang="0">
                  <a:pos x="214" y="116"/>
                </a:cxn>
                <a:cxn ang="0">
                  <a:pos x="226" y="118"/>
                </a:cxn>
                <a:cxn ang="0">
                  <a:pos x="239" y="120"/>
                </a:cxn>
                <a:cxn ang="0">
                  <a:pos x="252" y="122"/>
                </a:cxn>
                <a:cxn ang="0">
                  <a:pos x="266" y="125"/>
                </a:cxn>
                <a:cxn ang="0">
                  <a:pos x="278" y="128"/>
                </a:cxn>
                <a:cxn ang="0">
                  <a:pos x="288" y="130"/>
                </a:cxn>
                <a:cxn ang="0">
                  <a:pos x="288" y="130"/>
                </a:cxn>
                <a:cxn ang="0">
                  <a:pos x="291" y="103"/>
                </a:cxn>
                <a:cxn ang="0">
                  <a:pos x="296" y="62"/>
                </a:cxn>
                <a:cxn ang="0">
                  <a:pos x="301" y="23"/>
                </a:cxn>
                <a:cxn ang="0">
                  <a:pos x="303" y="0"/>
                </a:cxn>
              </a:cxnLst>
              <a:rect l="0" t="0" r="r" b="b"/>
              <a:pathLst>
                <a:path w="303" h="130">
                  <a:moveTo>
                    <a:pt x="0" y="60"/>
                  </a:moveTo>
                  <a:lnTo>
                    <a:pt x="0" y="60"/>
                  </a:lnTo>
                  <a:lnTo>
                    <a:pt x="4" y="61"/>
                  </a:lnTo>
                  <a:lnTo>
                    <a:pt x="11" y="63"/>
                  </a:lnTo>
                  <a:lnTo>
                    <a:pt x="21" y="65"/>
                  </a:lnTo>
                  <a:lnTo>
                    <a:pt x="32" y="67"/>
                  </a:lnTo>
                  <a:lnTo>
                    <a:pt x="45" y="70"/>
                  </a:lnTo>
                  <a:lnTo>
                    <a:pt x="59" y="74"/>
                  </a:lnTo>
                  <a:lnTo>
                    <a:pt x="73" y="77"/>
                  </a:lnTo>
                  <a:lnTo>
                    <a:pt x="88" y="80"/>
                  </a:lnTo>
                  <a:lnTo>
                    <a:pt x="102" y="85"/>
                  </a:lnTo>
                  <a:lnTo>
                    <a:pt x="118" y="88"/>
                  </a:lnTo>
                  <a:lnTo>
                    <a:pt x="131" y="91"/>
                  </a:lnTo>
                  <a:lnTo>
                    <a:pt x="144" y="93"/>
                  </a:lnTo>
                  <a:lnTo>
                    <a:pt x="155" y="96"/>
                  </a:lnTo>
                  <a:lnTo>
                    <a:pt x="164" y="99"/>
                  </a:lnTo>
                  <a:lnTo>
                    <a:pt x="172" y="100"/>
                  </a:lnTo>
                  <a:lnTo>
                    <a:pt x="177" y="101"/>
                  </a:lnTo>
                  <a:lnTo>
                    <a:pt x="177" y="101"/>
                  </a:lnTo>
                  <a:lnTo>
                    <a:pt x="187" y="104"/>
                  </a:lnTo>
                  <a:lnTo>
                    <a:pt x="190" y="107"/>
                  </a:lnTo>
                  <a:lnTo>
                    <a:pt x="191" y="111"/>
                  </a:lnTo>
                  <a:lnTo>
                    <a:pt x="198" y="114"/>
                  </a:lnTo>
                  <a:lnTo>
                    <a:pt x="198" y="114"/>
                  </a:lnTo>
                  <a:lnTo>
                    <a:pt x="204" y="115"/>
                  </a:lnTo>
                  <a:lnTo>
                    <a:pt x="214" y="116"/>
                  </a:lnTo>
                  <a:lnTo>
                    <a:pt x="226" y="118"/>
                  </a:lnTo>
                  <a:lnTo>
                    <a:pt x="239" y="120"/>
                  </a:lnTo>
                  <a:lnTo>
                    <a:pt x="252" y="122"/>
                  </a:lnTo>
                  <a:lnTo>
                    <a:pt x="266" y="125"/>
                  </a:lnTo>
                  <a:lnTo>
                    <a:pt x="278" y="128"/>
                  </a:lnTo>
                  <a:lnTo>
                    <a:pt x="288" y="130"/>
                  </a:lnTo>
                  <a:lnTo>
                    <a:pt x="288" y="130"/>
                  </a:lnTo>
                  <a:lnTo>
                    <a:pt x="291" y="103"/>
                  </a:lnTo>
                  <a:lnTo>
                    <a:pt x="296" y="62"/>
                  </a:lnTo>
                  <a:lnTo>
                    <a:pt x="301" y="23"/>
                  </a:lnTo>
                  <a:lnTo>
                    <a:pt x="303" y="0"/>
                  </a:lnTo>
                </a:path>
              </a:pathLst>
            </a:custGeom>
            <a:noFill/>
            <a:ln w="0">
              <a:solidFill>
                <a:srgbClr val="000000"/>
              </a:solidFill>
              <a:prstDash val="solid"/>
              <a:round/>
            </a:ln>
          </p:spPr>
          <p:txBody>
            <a:bodyPr/>
            <a:lstStyle/>
            <a:p>
              <a:endParaRPr lang="en-US"/>
            </a:p>
          </p:txBody>
        </p:sp>
        <p:sp>
          <p:nvSpPr>
            <p:cNvPr id="385087" name="Freeform 1087"/>
            <p:cNvSpPr/>
            <p:nvPr/>
          </p:nvSpPr>
          <p:spPr bwMode="auto">
            <a:xfrm>
              <a:off x="4933" y="3538"/>
              <a:ext cx="69" cy="85"/>
            </a:xfrm>
            <a:custGeom>
              <a:avLst/>
              <a:gdLst/>
              <a:ahLst/>
              <a:cxnLst>
                <a:cxn ang="0">
                  <a:pos x="114" y="170"/>
                </a:cxn>
                <a:cxn ang="0">
                  <a:pos x="114" y="170"/>
                </a:cxn>
                <a:cxn ang="0">
                  <a:pos x="118" y="141"/>
                </a:cxn>
                <a:cxn ang="0">
                  <a:pos x="127" y="94"/>
                </a:cxn>
                <a:cxn ang="0">
                  <a:pos x="135" y="48"/>
                </a:cxn>
                <a:cxn ang="0">
                  <a:pos x="139" y="21"/>
                </a:cxn>
                <a:cxn ang="0">
                  <a:pos x="139" y="21"/>
                </a:cxn>
                <a:cxn ang="0">
                  <a:pos x="128" y="19"/>
                </a:cxn>
                <a:cxn ang="0">
                  <a:pos x="113" y="17"/>
                </a:cxn>
                <a:cxn ang="0">
                  <a:pos x="95" y="14"/>
                </a:cxn>
                <a:cxn ang="0">
                  <a:pos x="76" y="11"/>
                </a:cxn>
                <a:cxn ang="0">
                  <a:pos x="57" y="9"/>
                </a:cxn>
                <a:cxn ang="0">
                  <a:pos x="40" y="6"/>
                </a:cxn>
                <a:cxn ang="0">
                  <a:pos x="27" y="3"/>
                </a:cxn>
                <a:cxn ang="0">
                  <a:pos x="17" y="0"/>
                </a:cxn>
                <a:cxn ang="0">
                  <a:pos x="17" y="0"/>
                </a:cxn>
                <a:cxn ang="0">
                  <a:pos x="17" y="33"/>
                </a:cxn>
                <a:cxn ang="0">
                  <a:pos x="12" y="83"/>
                </a:cxn>
                <a:cxn ang="0">
                  <a:pos x="4" y="131"/>
                </a:cxn>
                <a:cxn ang="0">
                  <a:pos x="0" y="162"/>
                </a:cxn>
              </a:cxnLst>
              <a:rect l="0" t="0" r="r" b="b"/>
              <a:pathLst>
                <a:path w="139" h="170">
                  <a:moveTo>
                    <a:pt x="114" y="170"/>
                  </a:moveTo>
                  <a:lnTo>
                    <a:pt x="114" y="170"/>
                  </a:lnTo>
                  <a:lnTo>
                    <a:pt x="118" y="141"/>
                  </a:lnTo>
                  <a:lnTo>
                    <a:pt x="127" y="94"/>
                  </a:lnTo>
                  <a:lnTo>
                    <a:pt x="135" y="48"/>
                  </a:lnTo>
                  <a:lnTo>
                    <a:pt x="139" y="21"/>
                  </a:lnTo>
                  <a:lnTo>
                    <a:pt x="139" y="21"/>
                  </a:lnTo>
                  <a:lnTo>
                    <a:pt x="128" y="19"/>
                  </a:lnTo>
                  <a:lnTo>
                    <a:pt x="113" y="17"/>
                  </a:lnTo>
                  <a:lnTo>
                    <a:pt x="95" y="14"/>
                  </a:lnTo>
                  <a:lnTo>
                    <a:pt x="76" y="11"/>
                  </a:lnTo>
                  <a:lnTo>
                    <a:pt x="57" y="9"/>
                  </a:lnTo>
                  <a:lnTo>
                    <a:pt x="40" y="6"/>
                  </a:lnTo>
                  <a:lnTo>
                    <a:pt x="27" y="3"/>
                  </a:lnTo>
                  <a:lnTo>
                    <a:pt x="17" y="0"/>
                  </a:lnTo>
                  <a:lnTo>
                    <a:pt x="17" y="0"/>
                  </a:lnTo>
                  <a:lnTo>
                    <a:pt x="17" y="33"/>
                  </a:lnTo>
                  <a:lnTo>
                    <a:pt x="12" y="83"/>
                  </a:lnTo>
                  <a:lnTo>
                    <a:pt x="4" y="131"/>
                  </a:lnTo>
                  <a:lnTo>
                    <a:pt x="0" y="162"/>
                  </a:lnTo>
                </a:path>
              </a:pathLst>
            </a:custGeom>
            <a:noFill/>
            <a:ln w="0">
              <a:solidFill>
                <a:srgbClr val="000000"/>
              </a:solidFill>
              <a:prstDash val="solid"/>
              <a:round/>
            </a:ln>
          </p:spPr>
          <p:txBody>
            <a:bodyPr/>
            <a:lstStyle/>
            <a:p>
              <a:endParaRPr lang="en-US"/>
            </a:p>
          </p:txBody>
        </p:sp>
        <p:sp>
          <p:nvSpPr>
            <p:cNvPr id="385088" name="Freeform 1088"/>
            <p:cNvSpPr/>
            <p:nvPr/>
          </p:nvSpPr>
          <p:spPr bwMode="auto">
            <a:xfrm>
              <a:off x="4999" y="3200"/>
              <a:ext cx="148" cy="76"/>
            </a:xfrm>
            <a:custGeom>
              <a:avLst/>
              <a:gdLst/>
              <a:ahLst/>
              <a:cxnLst>
                <a:cxn ang="0">
                  <a:pos x="296" y="52"/>
                </a:cxn>
                <a:cxn ang="0">
                  <a:pos x="296" y="52"/>
                </a:cxn>
                <a:cxn ang="0">
                  <a:pos x="291" y="70"/>
                </a:cxn>
                <a:cxn ang="0">
                  <a:pos x="288" y="98"/>
                </a:cxn>
                <a:cxn ang="0">
                  <a:pos x="285" y="127"/>
                </a:cxn>
                <a:cxn ang="0">
                  <a:pos x="282" y="151"/>
                </a:cxn>
                <a:cxn ang="0">
                  <a:pos x="282" y="151"/>
                </a:cxn>
                <a:cxn ang="0">
                  <a:pos x="276" y="150"/>
                </a:cxn>
                <a:cxn ang="0">
                  <a:pos x="265" y="148"/>
                </a:cxn>
                <a:cxn ang="0">
                  <a:pos x="251" y="146"/>
                </a:cxn>
                <a:cxn ang="0">
                  <a:pos x="234" y="142"/>
                </a:cxn>
                <a:cxn ang="0">
                  <a:pos x="213" y="139"/>
                </a:cxn>
                <a:cxn ang="0">
                  <a:pos x="192" y="135"/>
                </a:cxn>
                <a:cxn ang="0">
                  <a:pos x="168" y="130"/>
                </a:cxn>
                <a:cxn ang="0">
                  <a:pos x="144" y="126"/>
                </a:cxn>
                <a:cxn ang="0">
                  <a:pos x="119" y="123"/>
                </a:cxn>
                <a:cxn ang="0">
                  <a:pos x="95" y="119"/>
                </a:cxn>
                <a:cxn ang="0">
                  <a:pos x="74" y="114"/>
                </a:cxn>
                <a:cxn ang="0">
                  <a:pos x="52" y="111"/>
                </a:cxn>
                <a:cxn ang="0">
                  <a:pos x="34" y="108"/>
                </a:cxn>
                <a:cxn ang="0">
                  <a:pos x="18" y="106"/>
                </a:cxn>
                <a:cxn ang="0">
                  <a:pos x="8" y="103"/>
                </a:cxn>
                <a:cxn ang="0">
                  <a:pos x="0" y="102"/>
                </a:cxn>
                <a:cxn ang="0">
                  <a:pos x="0" y="102"/>
                </a:cxn>
                <a:cxn ang="0">
                  <a:pos x="3" y="76"/>
                </a:cxn>
                <a:cxn ang="0">
                  <a:pos x="8" y="48"/>
                </a:cxn>
                <a:cxn ang="0">
                  <a:pos x="12" y="21"/>
                </a:cxn>
                <a:cxn ang="0">
                  <a:pos x="15" y="0"/>
                </a:cxn>
                <a:cxn ang="0">
                  <a:pos x="15" y="0"/>
                </a:cxn>
                <a:cxn ang="0">
                  <a:pos x="26" y="2"/>
                </a:cxn>
                <a:cxn ang="0">
                  <a:pos x="39" y="4"/>
                </a:cxn>
                <a:cxn ang="0">
                  <a:pos x="55" y="7"/>
                </a:cxn>
                <a:cxn ang="0">
                  <a:pos x="74" y="10"/>
                </a:cxn>
                <a:cxn ang="0">
                  <a:pos x="93" y="13"/>
                </a:cxn>
                <a:cxn ang="0">
                  <a:pos x="114" y="18"/>
                </a:cxn>
                <a:cxn ang="0">
                  <a:pos x="135" y="21"/>
                </a:cxn>
                <a:cxn ang="0">
                  <a:pos x="157" y="25"/>
                </a:cxn>
                <a:cxn ang="0">
                  <a:pos x="180" y="30"/>
                </a:cxn>
                <a:cxn ang="0">
                  <a:pos x="200" y="34"/>
                </a:cxn>
                <a:cxn ang="0">
                  <a:pos x="221" y="38"/>
                </a:cxn>
                <a:cxn ang="0">
                  <a:pos x="240" y="42"/>
                </a:cxn>
                <a:cxn ang="0">
                  <a:pos x="258" y="45"/>
                </a:cxn>
                <a:cxn ang="0">
                  <a:pos x="273" y="48"/>
                </a:cxn>
                <a:cxn ang="0">
                  <a:pos x="286" y="50"/>
                </a:cxn>
                <a:cxn ang="0">
                  <a:pos x="296" y="52"/>
                </a:cxn>
              </a:cxnLst>
              <a:rect l="0" t="0" r="r" b="b"/>
              <a:pathLst>
                <a:path w="296" h="151">
                  <a:moveTo>
                    <a:pt x="296" y="52"/>
                  </a:moveTo>
                  <a:lnTo>
                    <a:pt x="296" y="52"/>
                  </a:lnTo>
                  <a:lnTo>
                    <a:pt x="291" y="70"/>
                  </a:lnTo>
                  <a:lnTo>
                    <a:pt x="288" y="98"/>
                  </a:lnTo>
                  <a:lnTo>
                    <a:pt x="285" y="127"/>
                  </a:lnTo>
                  <a:lnTo>
                    <a:pt x="282" y="151"/>
                  </a:lnTo>
                  <a:lnTo>
                    <a:pt x="282" y="151"/>
                  </a:lnTo>
                  <a:lnTo>
                    <a:pt x="276" y="150"/>
                  </a:lnTo>
                  <a:lnTo>
                    <a:pt x="265" y="148"/>
                  </a:lnTo>
                  <a:lnTo>
                    <a:pt x="251" y="146"/>
                  </a:lnTo>
                  <a:lnTo>
                    <a:pt x="234" y="142"/>
                  </a:lnTo>
                  <a:lnTo>
                    <a:pt x="213" y="139"/>
                  </a:lnTo>
                  <a:lnTo>
                    <a:pt x="192" y="135"/>
                  </a:lnTo>
                  <a:lnTo>
                    <a:pt x="168" y="130"/>
                  </a:lnTo>
                  <a:lnTo>
                    <a:pt x="144" y="126"/>
                  </a:lnTo>
                  <a:lnTo>
                    <a:pt x="119" y="123"/>
                  </a:lnTo>
                  <a:lnTo>
                    <a:pt x="95" y="119"/>
                  </a:lnTo>
                  <a:lnTo>
                    <a:pt x="74" y="114"/>
                  </a:lnTo>
                  <a:lnTo>
                    <a:pt x="52" y="111"/>
                  </a:lnTo>
                  <a:lnTo>
                    <a:pt x="34" y="108"/>
                  </a:lnTo>
                  <a:lnTo>
                    <a:pt x="18" y="106"/>
                  </a:lnTo>
                  <a:lnTo>
                    <a:pt x="8" y="103"/>
                  </a:lnTo>
                  <a:lnTo>
                    <a:pt x="0" y="102"/>
                  </a:lnTo>
                  <a:lnTo>
                    <a:pt x="0" y="102"/>
                  </a:lnTo>
                  <a:lnTo>
                    <a:pt x="3" y="76"/>
                  </a:lnTo>
                  <a:lnTo>
                    <a:pt x="8" y="48"/>
                  </a:lnTo>
                  <a:lnTo>
                    <a:pt x="12" y="21"/>
                  </a:lnTo>
                  <a:lnTo>
                    <a:pt x="15" y="0"/>
                  </a:lnTo>
                  <a:lnTo>
                    <a:pt x="15" y="0"/>
                  </a:lnTo>
                  <a:lnTo>
                    <a:pt x="26" y="2"/>
                  </a:lnTo>
                  <a:lnTo>
                    <a:pt x="39" y="4"/>
                  </a:lnTo>
                  <a:lnTo>
                    <a:pt x="55" y="7"/>
                  </a:lnTo>
                  <a:lnTo>
                    <a:pt x="74" y="10"/>
                  </a:lnTo>
                  <a:lnTo>
                    <a:pt x="93" y="13"/>
                  </a:lnTo>
                  <a:lnTo>
                    <a:pt x="114" y="18"/>
                  </a:lnTo>
                  <a:lnTo>
                    <a:pt x="135" y="21"/>
                  </a:lnTo>
                  <a:lnTo>
                    <a:pt x="157" y="25"/>
                  </a:lnTo>
                  <a:lnTo>
                    <a:pt x="180" y="30"/>
                  </a:lnTo>
                  <a:lnTo>
                    <a:pt x="200" y="34"/>
                  </a:lnTo>
                  <a:lnTo>
                    <a:pt x="221" y="38"/>
                  </a:lnTo>
                  <a:lnTo>
                    <a:pt x="240" y="42"/>
                  </a:lnTo>
                  <a:lnTo>
                    <a:pt x="258" y="45"/>
                  </a:lnTo>
                  <a:lnTo>
                    <a:pt x="273" y="48"/>
                  </a:lnTo>
                  <a:lnTo>
                    <a:pt x="286" y="50"/>
                  </a:lnTo>
                  <a:lnTo>
                    <a:pt x="296" y="52"/>
                  </a:lnTo>
                </a:path>
              </a:pathLst>
            </a:custGeom>
            <a:noFill/>
            <a:ln w="0">
              <a:solidFill>
                <a:srgbClr val="000000"/>
              </a:solidFill>
              <a:prstDash val="solid"/>
              <a:round/>
            </a:ln>
          </p:spPr>
          <p:txBody>
            <a:bodyPr/>
            <a:lstStyle/>
            <a:p>
              <a:endParaRPr lang="en-US"/>
            </a:p>
          </p:txBody>
        </p:sp>
        <p:sp>
          <p:nvSpPr>
            <p:cNvPr id="385089" name="Freeform 1089"/>
            <p:cNvSpPr/>
            <p:nvPr/>
          </p:nvSpPr>
          <p:spPr bwMode="auto">
            <a:xfrm>
              <a:off x="4933" y="3653"/>
              <a:ext cx="75" cy="34"/>
            </a:xfrm>
            <a:custGeom>
              <a:avLst/>
              <a:gdLst/>
              <a:ahLst/>
              <a:cxnLst>
                <a:cxn ang="0">
                  <a:pos x="0" y="69"/>
                </a:cxn>
                <a:cxn ang="0">
                  <a:pos x="0" y="69"/>
                </a:cxn>
                <a:cxn ang="0">
                  <a:pos x="3" y="56"/>
                </a:cxn>
                <a:cxn ang="0">
                  <a:pos x="8" y="38"/>
                </a:cxn>
                <a:cxn ang="0">
                  <a:pos x="13" y="17"/>
                </a:cxn>
                <a:cxn ang="0">
                  <a:pos x="19" y="0"/>
                </a:cxn>
                <a:cxn ang="0">
                  <a:pos x="19" y="0"/>
                </a:cxn>
                <a:cxn ang="0">
                  <a:pos x="32" y="3"/>
                </a:cxn>
                <a:cxn ang="0">
                  <a:pos x="50" y="7"/>
                </a:cxn>
                <a:cxn ang="0">
                  <a:pos x="70" y="10"/>
                </a:cxn>
                <a:cxn ang="0">
                  <a:pos x="91" y="13"/>
                </a:cxn>
                <a:cxn ang="0">
                  <a:pos x="110" y="17"/>
                </a:cxn>
                <a:cxn ang="0">
                  <a:pos x="128" y="21"/>
                </a:cxn>
                <a:cxn ang="0">
                  <a:pos x="142" y="24"/>
                </a:cxn>
                <a:cxn ang="0">
                  <a:pos x="150" y="26"/>
                </a:cxn>
              </a:cxnLst>
              <a:rect l="0" t="0" r="r" b="b"/>
              <a:pathLst>
                <a:path w="150" h="69">
                  <a:moveTo>
                    <a:pt x="0" y="69"/>
                  </a:moveTo>
                  <a:lnTo>
                    <a:pt x="0" y="69"/>
                  </a:lnTo>
                  <a:lnTo>
                    <a:pt x="3" y="56"/>
                  </a:lnTo>
                  <a:lnTo>
                    <a:pt x="8" y="38"/>
                  </a:lnTo>
                  <a:lnTo>
                    <a:pt x="13" y="17"/>
                  </a:lnTo>
                  <a:lnTo>
                    <a:pt x="19" y="0"/>
                  </a:lnTo>
                  <a:lnTo>
                    <a:pt x="19" y="0"/>
                  </a:lnTo>
                  <a:lnTo>
                    <a:pt x="32" y="3"/>
                  </a:lnTo>
                  <a:lnTo>
                    <a:pt x="50" y="7"/>
                  </a:lnTo>
                  <a:lnTo>
                    <a:pt x="70" y="10"/>
                  </a:lnTo>
                  <a:lnTo>
                    <a:pt x="91" y="13"/>
                  </a:lnTo>
                  <a:lnTo>
                    <a:pt x="110" y="17"/>
                  </a:lnTo>
                  <a:lnTo>
                    <a:pt x="128" y="21"/>
                  </a:lnTo>
                  <a:lnTo>
                    <a:pt x="142" y="24"/>
                  </a:lnTo>
                  <a:lnTo>
                    <a:pt x="150" y="26"/>
                  </a:lnTo>
                </a:path>
              </a:pathLst>
            </a:custGeom>
            <a:noFill/>
            <a:ln w="0">
              <a:solidFill>
                <a:srgbClr val="000000"/>
              </a:solidFill>
              <a:prstDash val="solid"/>
              <a:round/>
            </a:ln>
          </p:spPr>
          <p:txBody>
            <a:bodyPr/>
            <a:lstStyle/>
            <a:p>
              <a:endParaRPr lang="en-US"/>
            </a:p>
          </p:txBody>
        </p:sp>
        <p:sp>
          <p:nvSpPr>
            <p:cNvPr id="385090" name="Freeform 1090"/>
            <p:cNvSpPr/>
            <p:nvPr/>
          </p:nvSpPr>
          <p:spPr bwMode="auto">
            <a:xfrm>
              <a:off x="4779" y="3440"/>
              <a:ext cx="355" cy="441"/>
            </a:xfrm>
            <a:custGeom>
              <a:avLst/>
              <a:gdLst/>
              <a:ahLst/>
              <a:cxnLst>
                <a:cxn ang="0">
                  <a:pos x="68" y="883"/>
                </a:cxn>
                <a:cxn ang="0">
                  <a:pos x="711" y="53"/>
                </a:cxn>
                <a:cxn ang="0">
                  <a:pos x="642" y="0"/>
                </a:cxn>
                <a:cxn ang="0">
                  <a:pos x="0" y="830"/>
                </a:cxn>
                <a:cxn ang="0">
                  <a:pos x="68" y="883"/>
                </a:cxn>
              </a:cxnLst>
              <a:rect l="0" t="0" r="r" b="b"/>
              <a:pathLst>
                <a:path w="711" h="883">
                  <a:moveTo>
                    <a:pt x="68" y="883"/>
                  </a:moveTo>
                  <a:lnTo>
                    <a:pt x="711" y="53"/>
                  </a:lnTo>
                  <a:lnTo>
                    <a:pt x="642" y="0"/>
                  </a:lnTo>
                  <a:lnTo>
                    <a:pt x="0" y="830"/>
                  </a:lnTo>
                  <a:lnTo>
                    <a:pt x="68" y="883"/>
                  </a:lnTo>
                  <a:close/>
                </a:path>
              </a:pathLst>
            </a:custGeom>
            <a:solidFill>
              <a:srgbClr val="FFBF4C"/>
            </a:solidFill>
            <a:ln w="9525">
              <a:noFill/>
              <a:round/>
            </a:ln>
          </p:spPr>
          <p:txBody>
            <a:bodyPr/>
            <a:lstStyle/>
            <a:p>
              <a:endParaRPr lang="en-US"/>
            </a:p>
          </p:txBody>
        </p:sp>
        <p:sp>
          <p:nvSpPr>
            <p:cNvPr id="385091" name="Freeform 1091"/>
            <p:cNvSpPr/>
            <p:nvPr/>
          </p:nvSpPr>
          <p:spPr bwMode="auto">
            <a:xfrm>
              <a:off x="4779" y="3440"/>
              <a:ext cx="355" cy="441"/>
            </a:xfrm>
            <a:custGeom>
              <a:avLst/>
              <a:gdLst/>
              <a:ahLst/>
              <a:cxnLst>
                <a:cxn ang="0">
                  <a:pos x="68" y="883"/>
                </a:cxn>
                <a:cxn ang="0">
                  <a:pos x="711" y="53"/>
                </a:cxn>
                <a:cxn ang="0">
                  <a:pos x="642" y="0"/>
                </a:cxn>
                <a:cxn ang="0">
                  <a:pos x="0" y="830"/>
                </a:cxn>
                <a:cxn ang="0">
                  <a:pos x="68" y="883"/>
                </a:cxn>
              </a:cxnLst>
              <a:rect l="0" t="0" r="r" b="b"/>
              <a:pathLst>
                <a:path w="711" h="883">
                  <a:moveTo>
                    <a:pt x="68" y="883"/>
                  </a:moveTo>
                  <a:lnTo>
                    <a:pt x="711" y="53"/>
                  </a:lnTo>
                  <a:lnTo>
                    <a:pt x="642" y="0"/>
                  </a:lnTo>
                  <a:lnTo>
                    <a:pt x="0" y="830"/>
                  </a:lnTo>
                  <a:lnTo>
                    <a:pt x="68" y="883"/>
                  </a:lnTo>
                </a:path>
              </a:pathLst>
            </a:custGeom>
            <a:noFill/>
            <a:ln w="0">
              <a:solidFill>
                <a:srgbClr val="000000"/>
              </a:solidFill>
              <a:prstDash val="solid"/>
              <a:round/>
            </a:ln>
          </p:spPr>
          <p:txBody>
            <a:bodyPr/>
            <a:lstStyle/>
            <a:p>
              <a:endParaRPr lang="en-US"/>
            </a:p>
          </p:txBody>
        </p:sp>
        <p:sp>
          <p:nvSpPr>
            <p:cNvPr id="385092" name="Freeform 1092"/>
            <p:cNvSpPr/>
            <p:nvPr/>
          </p:nvSpPr>
          <p:spPr bwMode="auto">
            <a:xfrm>
              <a:off x="4772" y="3435"/>
              <a:ext cx="328" cy="420"/>
            </a:xfrm>
            <a:custGeom>
              <a:avLst/>
              <a:gdLst/>
              <a:ahLst/>
              <a:cxnLst>
                <a:cxn ang="0">
                  <a:pos x="14" y="839"/>
                </a:cxn>
                <a:cxn ang="0">
                  <a:pos x="656" y="9"/>
                </a:cxn>
                <a:cxn ang="0">
                  <a:pos x="646" y="0"/>
                </a:cxn>
                <a:cxn ang="0">
                  <a:pos x="0" y="829"/>
                </a:cxn>
                <a:cxn ang="0">
                  <a:pos x="14" y="839"/>
                </a:cxn>
              </a:cxnLst>
              <a:rect l="0" t="0" r="r" b="b"/>
              <a:pathLst>
                <a:path w="656" h="839">
                  <a:moveTo>
                    <a:pt x="14" y="839"/>
                  </a:moveTo>
                  <a:lnTo>
                    <a:pt x="656" y="9"/>
                  </a:lnTo>
                  <a:lnTo>
                    <a:pt x="646" y="0"/>
                  </a:lnTo>
                  <a:lnTo>
                    <a:pt x="0" y="829"/>
                  </a:lnTo>
                  <a:lnTo>
                    <a:pt x="14" y="839"/>
                  </a:lnTo>
                  <a:close/>
                </a:path>
              </a:pathLst>
            </a:custGeom>
            <a:solidFill>
              <a:srgbClr val="660000"/>
            </a:solidFill>
            <a:ln w="9525">
              <a:noFill/>
              <a:round/>
            </a:ln>
          </p:spPr>
          <p:txBody>
            <a:bodyPr/>
            <a:lstStyle/>
            <a:p>
              <a:endParaRPr lang="en-US"/>
            </a:p>
          </p:txBody>
        </p:sp>
        <p:sp>
          <p:nvSpPr>
            <p:cNvPr id="385093" name="Freeform 1093"/>
            <p:cNvSpPr/>
            <p:nvPr/>
          </p:nvSpPr>
          <p:spPr bwMode="auto">
            <a:xfrm>
              <a:off x="4772" y="3435"/>
              <a:ext cx="328" cy="420"/>
            </a:xfrm>
            <a:custGeom>
              <a:avLst/>
              <a:gdLst/>
              <a:ahLst/>
              <a:cxnLst>
                <a:cxn ang="0">
                  <a:pos x="14" y="839"/>
                </a:cxn>
                <a:cxn ang="0">
                  <a:pos x="656" y="9"/>
                </a:cxn>
                <a:cxn ang="0">
                  <a:pos x="646" y="0"/>
                </a:cxn>
                <a:cxn ang="0">
                  <a:pos x="0" y="829"/>
                </a:cxn>
                <a:cxn ang="0">
                  <a:pos x="14" y="839"/>
                </a:cxn>
              </a:cxnLst>
              <a:rect l="0" t="0" r="r" b="b"/>
              <a:pathLst>
                <a:path w="656" h="839">
                  <a:moveTo>
                    <a:pt x="14" y="839"/>
                  </a:moveTo>
                  <a:lnTo>
                    <a:pt x="656" y="9"/>
                  </a:lnTo>
                  <a:lnTo>
                    <a:pt x="646" y="0"/>
                  </a:lnTo>
                  <a:lnTo>
                    <a:pt x="0" y="829"/>
                  </a:lnTo>
                  <a:lnTo>
                    <a:pt x="14" y="839"/>
                  </a:lnTo>
                </a:path>
              </a:pathLst>
            </a:custGeom>
            <a:noFill/>
            <a:ln w="0">
              <a:solidFill>
                <a:srgbClr val="000000"/>
              </a:solidFill>
              <a:prstDash val="solid"/>
              <a:round/>
            </a:ln>
          </p:spPr>
          <p:txBody>
            <a:bodyPr/>
            <a:lstStyle/>
            <a:p>
              <a:endParaRPr lang="en-US"/>
            </a:p>
          </p:txBody>
        </p:sp>
        <p:sp>
          <p:nvSpPr>
            <p:cNvPr id="385094" name="Line 1094"/>
            <p:cNvSpPr>
              <a:spLocks noChangeShapeType="1"/>
            </p:cNvSpPr>
            <p:nvPr/>
          </p:nvSpPr>
          <p:spPr bwMode="auto">
            <a:xfrm flipH="1" flipV="1">
              <a:off x="5077" y="3471"/>
              <a:ext cx="16" cy="12"/>
            </a:xfrm>
            <a:prstGeom prst="line">
              <a:avLst/>
            </a:prstGeom>
            <a:noFill/>
            <a:ln w="0">
              <a:solidFill>
                <a:srgbClr val="000000"/>
              </a:solidFill>
              <a:round/>
            </a:ln>
          </p:spPr>
          <p:txBody>
            <a:bodyPr/>
            <a:lstStyle/>
            <a:p>
              <a:endParaRPr lang="en-US"/>
            </a:p>
          </p:txBody>
        </p:sp>
        <p:sp>
          <p:nvSpPr>
            <p:cNvPr id="385095" name="Line 1095"/>
            <p:cNvSpPr>
              <a:spLocks noChangeShapeType="1"/>
            </p:cNvSpPr>
            <p:nvPr/>
          </p:nvSpPr>
          <p:spPr bwMode="auto">
            <a:xfrm flipH="1" flipV="1">
              <a:off x="5047" y="3514"/>
              <a:ext cx="16" cy="12"/>
            </a:xfrm>
            <a:prstGeom prst="line">
              <a:avLst/>
            </a:prstGeom>
            <a:noFill/>
            <a:ln w="0">
              <a:solidFill>
                <a:srgbClr val="000000"/>
              </a:solidFill>
              <a:round/>
            </a:ln>
          </p:spPr>
          <p:txBody>
            <a:bodyPr/>
            <a:lstStyle/>
            <a:p>
              <a:endParaRPr lang="en-US"/>
            </a:p>
          </p:txBody>
        </p:sp>
        <p:sp>
          <p:nvSpPr>
            <p:cNvPr id="385096" name="Line 1096"/>
            <p:cNvSpPr>
              <a:spLocks noChangeShapeType="1"/>
            </p:cNvSpPr>
            <p:nvPr/>
          </p:nvSpPr>
          <p:spPr bwMode="auto">
            <a:xfrm flipH="1" flipV="1">
              <a:off x="5019" y="3547"/>
              <a:ext cx="16" cy="12"/>
            </a:xfrm>
            <a:prstGeom prst="line">
              <a:avLst/>
            </a:prstGeom>
            <a:noFill/>
            <a:ln w="0">
              <a:solidFill>
                <a:srgbClr val="000000"/>
              </a:solidFill>
              <a:round/>
            </a:ln>
          </p:spPr>
          <p:txBody>
            <a:bodyPr/>
            <a:lstStyle/>
            <a:p>
              <a:endParaRPr lang="en-US"/>
            </a:p>
          </p:txBody>
        </p:sp>
        <p:sp>
          <p:nvSpPr>
            <p:cNvPr id="385097" name="Line 1097"/>
            <p:cNvSpPr>
              <a:spLocks noChangeShapeType="1"/>
            </p:cNvSpPr>
            <p:nvPr/>
          </p:nvSpPr>
          <p:spPr bwMode="auto">
            <a:xfrm flipH="1" flipV="1">
              <a:off x="4988" y="3585"/>
              <a:ext cx="16" cy="12"/>
            </a:xfrm>
            <a:prstGeom prst="line">
              <a:avLst/>
            </a:prstGeom>
            <a:noFill/>
            <a:ln w="0">
              <a:solidFill>
                <a:srgbClr val="000000"/>
              </a:solidFill>
              <a:round/>
            </a:ln>
          </p:spPr>
          <p:txBody>
            <a:bodyPr/>
            <a:lstStyle/>
            <a:p>
              <a:endParaRPr lang="en-US"/>
            </a:p>
          </p:txBody>
        </p:sp>
        <p:sp>
          <p:nvSpPr>
            <p:cNvPr id="385098" name="Line 1098"/>
            <p:cNvSpPr>
              <a:spLocks noChangeShapeType="1"/>
            </p:cNvSpPr>
            <p:nvPr/>
          </p:nvSpPr>
          <p:spPr bwMode="auto">
            <a:xfrm flipH="1" flipV="1">
              <a:off x="4955" y="3628"/>
              <a:ext cx="16" cy="12"/>
            </a:xfrm>
            <a:prstGeom prst="line">
              <a:avLst/>
            </a:prstGeom>
            <a:noFill/>
            <a:ln w="0">
              <a:solidFill>
                <a:srgbClr val="000000"/>
              </a:solidFill>
              <a:round/>
            </a:ln>
          </p:spPr>
          <p:txBody>
            <a:bodyPr/>
            <a:lstStyle/>
            <a:p>
              <a:endParaRPr lang="en-US"/>
            </a:p>
          </p:txBody>
        </p:sp>
        <p:sp>
          <p:nvSpPr>
            <p:cNvPr id="385099" name="Line 1099"/>
            <p:cNvSpPr>
              <a:spLocks noChangeShapeType="1"/>
            </p:cNvSpPr>
            <p:nvPr/>
          </p:nvSpPr>
          <p:spPr bwMode="auto">
            <a:xfrm flipH="1" flipV="1">
              <a:off x="4926" y="3664"/>
              <a:ext cx="17" cy="13"/>
            </a:xfrm>
            <a:prstGeom prst="line">
              <a:avLst/>
            </a:prstGeom>
            <a:noFill/>
            <a:ln w="0">
              <a:solidFill>
                <a:srgbClr val="000000"/>
              </a:solidFill>
              <a:round/>
            </a:ln>
          </p:spPr>
          <p:txBody>
            <a:bodyPr/>
            <a:lstStyle/>
            <a:p>
              <a:endParaRPr lang="en-US"/>
            </a:p>
          </p:txBody>
        </p:sp>
        <p:sp>
          <p:nvSpPr>
            <p:cNvPr id="385100" name="Line 1100"/>
            <p:cNvSpPr>
              <a:spLocks noChangeShapeType="1"/>
            </p:cNvSpPr>
            <p:nvPr/>
          </p:nvSpPr>
          <p:spPr bwMode="auto">
            <a:xfrm flipH="1" flipV="1">
              <a:off x="4890" y="3710"/>
              <a:ext cx="16" cy="13"/>
            </a:xfrm>
            <a:prstGeom prst="line">
              <a:avLst/>
            </a:prstGeom>
            <a:noFill/>
            <a:ln w="0">
              <a:solidFill>
                <a:srgbClr val="000000"/>
              </a:solidFill>
              <a:round/>
            </a:ln>
          </p:spPr>
          <p:txBody>
            <a:bodyPr/>
            <a:lstStyle/>
            <a:p>
              <a:endParaRPr lang="en-US"/>
            </a:p>
          </p:txBody>
        </p:sp>
        <p:sp>
          <p:nvSpPr>
            <p:cNvPr id="385101" name="Line 1101"/>
            <p:cNvSpPr>
              <a:spLocks noChangeShapeType="1"/>
            </p:cNvSpPr>
            <p:nvPr/>
          </p:nvSpPr>
          <p:spPr bwMode="auto">
            <a:xfrm flipH="1" flipV="1">
              <a:off x="4856" y="3754"/>
              <a:ext cx="17" cy="13"/>
            </a:xfrm>
            <a:prstGeom prst="line">
              <a:avLst/>
            </a:prstGeom>
            <a:noFill/>
            <a:ln w="0">
              <a:solidFill>
                <a:srgbClr val="000000"/>
              </a:solidFill>
              <a:round/>
            </a:ln>
          </p:spPr>
          <p:txBody>
            <a:bodyPr/>
            <a:lstStyle/>
            <a:p>
              <a:endParaRPr lang="en-US"/>
            </a:p>
          </p:txBody>
        </p:sp>
        <p:sp>
          <p:nvSpPr>
            <p:cNvPr id="385102" name="Line 1102"/>
            <p:cNvSpPr>
              <a:spLocks noChangeShapeType="1"/>
            </p:cNvSpPr>
            <p:nvPr/>
          </p:nvSpPr>
          <p:spPr bwMode="auto">
            <a:xfrm flipH="1" flipV="1">
              <a:off x="4825" y="3794"/>
              <a:ext cx="16" cy="13"/>
            </a:xfrm>
            <a:prstGeom prst="line">
              <a:avLst/>
            </a:prstGeom>
            <a:noFill/>
            <a:ln w="0">
              <a:solidFill>
                <a:srgbClr val="000000"/>
              </a:solidFill>
              <a:round/>
            </a:ln>
          </p:spPr>
          <p:txBody>
            <a:bodyPr/>
            <a:lstStyle/>
            <a:p>
              <a:endParaRPr lang="en-US"/>
            </a:p>
          </p:txBody>
        </p:sp>
        <p:sp>
          <p:nvSpPr>
            <p:cNvPr id="385103" name="Line 1103"/>
            <p:cNvSpPr>
              <a:spLocks noChangeShapeType="1"/>
            </p:cNvSpPr>
            <p:nvPr/>
          </p:nvSpPr>
          <p:spPr bwMode="auto">
            <a:xfrm flipH="1" flipV="1">
              <a:off x="4796" y="3832"/>
              <a:ext cx="16" cy="12"/>
            </a:xfrm>
            <a:prstGeom prst="line">
              <a:avLst/>
            </a:prstGeom>
            <a:noFill/>
            <a:ln w="0">
              <a:solidFill>
                <a:srgbClr val="000000"/>
              </a:solidFill>
              <a:round/>
            </a:ln>
          </p:spPr>
          <p:txBody>
            <a:bodyPr/>
            <a:lstStyle/>
            <a:p>
              <a:endParaRPr lang="en-US"/>
            </a:p>
          </p:txBody>
        </p:sp>
        <p:sp>
          <p:nvSpPr>
            <p:cNvPr id="385104" name="Freeform 1104"/>
            <p:cNvSpPr/>
            <p:nvPr/>
          </p:nvSpPr>
          <p:spPr bwMode="auto">
            <a:xfrm>
              <a:off x="4985" y="3634"/>
              <a:ext cx="5" cy="4"/>
            </a:xfrm>
            <a:custGeom>
              <a:avLst/>
              <a:gdLst/>
              <a:ahLst/>
              <a:cxnLst>
                <a:cxn ang="0">
                  <a:pos x="3" y="0"/>
                </a:cxn>
                <a:cxn ang="0">
                  <a:pos x="0" y="6"/>
                </a:cxn>
                <a:cxn ang="0">
                  <a:pos x="10" y="9"/>
                </a:cxn>
                <a:cxn ang="0">
                  <a:pos x="10" y="9"/>
                </a:cxn>
                <a:cxn ang="0">
                  <a:pos x="3" y="0"/>
                </a:cxn>
              </a:cxnLst>
              <a:rect l="0" t="0" r="r" b="b"/>
              <a:pathLst>
                <a:path w="10" h="9">
                  <a:moveTo>
                    <a:pt x="3" y="0"/>
                  </a:moveTo>
                  <a:lnTo>
                    <a:pt x="0" y="6"/>
                  </a:lnTo>
                  <a:lnTo>
                    <a:pt x="10" y="9"/>
                  </a:lnTo>
                  <a:lnTo>
                    <a:pt x="10" y="9"/>
                  </a:lnTo>
                  <a:lnTo>
                    <a:pt x="3" y="0"/>
                  </a:lnTo>
                  <a:close/>
                </a:path>
              </a:pathLst>
            </a:custGeom>
            <a:solidFill>
              <a:srgbClr val="FFBF4C"/>
            </a:solidFill>
            <a:ln w="9525">
              <a:noFill/>
              <a:round/>
            </a:ln>
          </p:spPr>
          <p:txBody>
            <a:bodyPr/>
            <a:lstStyle/>
            <a:p>
              <a:endParaRPr lang="en-US"/>
            </a:p>
          </p:txBody>
        </p:sp>
        <p:sp>
          <p:nvSpPr>
            <p:cNvPr id="385105" name="Freeform 1105"/>
            <p:cNvSpPr/>
            <p:nvPr/>
          </p:nvSpPr>
          <p:spPr bwMode="auto">
            <a:xfrm>
              <a:off x="4980" y="3644"/>
              <a:ext cx="4" cy="5"/>
            </a:xfrm>
            <a:custGeom>
              <a:avLst/>
              <a:gdLst/>
              <a:ahLst/>
              <a:cxnLst>
                <a:cxn ang="0">
                  <a:pos x="1" y="3"/>
                </a:cxn>
                <a:cxn ang="0">
                  <a:pos x="0" y="5"/>
                </a:cxn>
                <a:cxn ang="0">
                  <a:pos x="0" y="7"/>
                </a:cxn>
                <a:cxn ang="0">
                  <a:pos x="1" y="8"/>
                </a:cxn>
                <a:cxn ang="0">
                  <a:pos x="2" y="8"/>
                </a:cxn>
                <a:cxn ang="0">
                  <a:pos x="3" y="10"/>
                </a:cxn>
                <a:cxn ang="0">
                  <a:pos x="5" y="10"/>
                </a:cxn>
                <a:cxn ang="0">
                  <a:pos x="7" y="8"/>
                </a:cxn>
                <a:cxn ang="0">
                  <a:pos x="8" y="7"/>
                </a:cxn>
                <a:cxn ang="0">
                  <a:pos x="10" y="4"/>
                </a:cxn>
                <a:cxn ang="0">
                  <a:pos x="4" y="0"/>
                </a:cxn>
                <a:cxn ang="0">
                  <a:pos x="1" y="3"/>
                </a:cxn>
              </a:cxnLst>
              <a:rect l="0" t="0" r="r" b="b"/>
              <a:pathLst>
                <a:path w="10" h="10">
                  <a:moveTo>
                    <a:pt x="1" y="3"/>
                  </a:moveTo>
                  <a:lnTo>
                    <a:pt x="0" y="5"/>
                  </a:lnTo>
                  <a:lnTo>
                    <a:pt x="0" y="7"/>
                  </a:lnTo>
                  <a:lnTo>
                    <a:pt x="1" y="8"/>
                  </a:lnTo>
                  <a:lnTo>
                    <a:pt x="2" y="8"/>
                  </a:lnTo>
                  <a:lnTo>
                    <a:pt x="3" y="10"/>
                  </a:lnTo>
                  <a:lnTo>
                    <a:pt x="5" y="10"/>
                  </a:lnTo>
                  <a:lnTo>
                    <a:pt x="7" y="8"/>
                  </a:lnTo>
                  <a:lnTo>
                    <a:pt x="8" y="7"/>
                  </a:lnTo>
                  <a:lnTo>
                    <a:pt x="10" y="4"/>
                  </a:lnTo>
                  <a:lnTo>
                    <a:pt x="4" y="0"/>
                  </a:lnTo>
                  <a:lnTo>
                    <a:pt x="1" y="3"/>
                  </a:lnTo>
                  <a:close/>
                </a:path>
              </a:pathLst>
            </a:custGeom>
            <a:solidFill>
              <a:srgbClr val="FFBF4C"/>
            </a:solidFill>
            <a:ln w="9525">
              <a:noFill/>
              <a:round/>
            </a:ln>
          </p:spPr>
          <p:txBody>
            <a:bodyPr/>
            <a:lstStyle/>
            <a:p>
              <a:endParaRPr lang="en-US"/>
            </a:p>
          </p:txBody>
        </p:sp>
        <p:sp>
          <p:nvSpPr>
            <p:cNvPr id="385106" name="Freeform 1106"/>
            <p:cNvSpPr/>
            <p:nvPr/>
          </p:nvSpPr>
          <p:spPr bwMode="auto">
            <a:xfrm>
              <a:off x="4995" y="3624"/>
              <a:ext cx="5" cy="6"/>
            </a:xfrm>
            <a:custGeom>
              <a:avLst/>
              <a:gdLst/>
              <a:ahLst/>
              <a:cxnLst>
                <a:cxn ang="0">
                  <a:pos x="1" y="5"/>
                </a:cxn>
                <a:cxn ang="0">
                  <a:pos x="0" y="6"/>
                </a:cxn>
                <a:cxn ang="0">
                  <a:pos x="0" y="7"/>
                </a:cxn>
                <a:cxn ang="0">
                  <a:pos x="0" y="9"/>
                </a:cxn>
                <a:cxn ang="0">
                  <a:pos x="1" y="11"/>
                </a:cxn>
                <a:cxn ang="0">
                  <a:pos x="3" y="11"/>
                </a:cxn>
                <a:cxn ang="0">
                  <a:pos x="4" y="11"/>
                </a:cxn>
                <a:cxn ang="0">
                  <a:pos x="6" y="11"/>
                </a:cxn>
                <a:cxn ang="0">
                  <a:pos x="7" y="9"/>
                </a:cxn>
                <a:cxn ang="0">
                  <a:pos x="10" y="4"/>
                </a:cxn>
                <a:cxn ang="0">
                  <a:pos x="6" y="0"/>
                </a:cxn>
                <a:cxn ang="0">
                  <a:pos x="1" y="5"/>
                </a:cxn>
              </a:cxnLst>
              <a:rect l="0" t="0" r="r" b="b"/>
              <a:pathLst>
                <a:path w="10" h="11">
                  <a:moveTo>
                    <a:pt x="1" y="5"/>
                  </a:moveTo>
                  <a:lnTo>
                    <a:pt x="0" y="6"/>
                  </a:lnTo>
                  <a:lnTo>
                    <a:pt x="0" y="7"/>
                  </a:lnTo>
                  <a:lnTo>
                    <a:pt x="0" y="9"/>
                  </a:lnTo>
                  <a:lnTo>
                    <a:pt x="1" y="11"/>
                  </a:lnTo>
                  <a:lnTo>
                    <a:pt x="3" y="11"/>
                  </a:lnTo>
                  <a:lnTo>
                    <a:pt x="4" y="11"/>
                  </a:lnTo>
                  <a:lnTo>
                    <a:pt x="6" y="11"/>
                  </a:lnTo>
                  <a:lnTo>
                    <a:pt x="7" y="9"/>
                  </a:lnTo>
                  <a:lnTo>
                    <a:pt x="10" y="4"/>
                  </a:lnTo>
                  <a:lnTo>
                    <a:pt x="6" y="0"/>
                  </a:lnTo>
                  <a:lnTo>
                    <a:pt x="1" y="5"/>
                  </a:lnTo>
                  <a:close/>
                </a:path>
              </a:pathLst>
            </a:custGeom>
            <a:solidFill>
              <a:srgbClr val="FFBF4C"/>
            </a:solidFill>
            <a:ln w="9525">
              <a:noFill/>
              <a:round/>
            </a:ln>
          </p:spPr>
          <p:txBody>
            <a:bodyPr/>
            <a:lstStyle/>
            <a:p>
              <a:endParaRPr lang="en-US"/>
            </a:p>
          </p:txBody>
        </p:sp>
        <p:sp>
          <p:nvSpPr>
            <p:cNvPr id="385107" name="Freeform 1107"/>
            <p:cNvSpPr/>
            <p:nvPr/>
          </p:nvSpPr>
          <p:spPr bwMode="auto">
            <a:xfrm>
              <a:off x="4673" y="3584"/>
              <a:ext cx="240" cy="81"/>
            </a:xfrm>
            <a:custGeom>
              <a:avLst/>
              <a:gdLst/>
              <a:ahLst/>
              <a:cxnLst>
                <a:cxn ang="0">
                  <a:pos x="3" y="106"/>
                </a:cxn>
                <a:cxn ang="0">
                  <a:pos x="7" y="146"/>
                </a:cxn>
                <a:cxn ang="0">
                  <a:pos x="20" y="159"/>
                </a:cxn>
                <a:cxn ang="0">
                  <a:pos x="58" y="149"/>
                </a:cxn>
                <a:cxn ang="0">
                  <a:pos x="113" y="135"/>
                </a:cxn>
                <a:cxn ang="0">
                  <a:pos x="179" y="120"/>
                </a:cxn>
                <a:cxn ang="0">
                  <a:pos x="248" y="102"/>
                </a:cxn>
                <a:cxn ang="0">
                  <a:pos x="313" y="86"/>
                </a:cxn>
                <a:cxn ang="0">
                  <a:pos x="366" y="73"/>
                </a:cxn>
                <a:cxn ang="0">
                  <a:pos x="400" y="65"/>
                </a:cxn>
                <a:cxn ang="0">
                  <a:pos x="410" y="58"/>
                </a:cxn>
                <a:cxn ang="0">
                  <a:pos x="419" y="46"/>
                </a:cxn>
                <a:cxn ang="0">
                  <a:pos x="428" y="42"/>
                </a:cxn>
                <a:cxn ang="0">
                  <a:pos x="442" y="41"/>
                </a:cxn>
                <a:cxn ang="0">
                  <a:pos x="453" y="37"/>
                </a:cxn>
                <a:cxn ang="0">
                  <a:pos x="459" y="29"/>
                </a:cxn>
                <a:cxn ang="0">
                  <a:pos x="468" y="26"/>
                </a:cxn>
                <a:cxn ang="0">
                  <a:pos x="478" y="21"/>
                </a:cxn>
                <a:cxn ang="0">
                  <a:pos x="482" y="16"/>
                </a:cxn>
                <a:cxn ang="0">
                  <a:pos x="481" y="6"/>
                </a:cxn>
                <a:cxn ang="0">
                  <a:pos x="477" y="4"/>
                </a:cxn>
                <a:cxn ang="0">
                  <a:pos x="469" y="6"/>
                </a:cxn>
                <a:cxn ang="0">
                  <a:pos x="460" y="6"/>
                </a:cxn>
                <a:cxn ang="0">
                  <a:pos x="451" y="2"/>
                </a:cxn>
                <a:cxn ang="0">
                  <a:pos x="440" y="4"/>
                </a:cxn>
                <a:cxn ang="0">
                  <a:pos x="426" y="8"/>
                </a:cxn>
                <a:cxn ang="0">
                  <a:pos x="416" y="8"/>
                </a:cxn>
                <a:cxn ang="0">
                  <a:pos x="404" y="2"/>
                </a:cxn>
                <a:cxn ang="0">
                  <a:pos x="391" y="1"/>
                </a:cxn>
                <a:cxn ang="0">
                  <a:pos x="356" y="8"/>
                </a:cxn>
                <a:cxn ang="0">
                  <a:pos x="303" y="20"/>
                </a:cxn>
                <a:cxn ang="0">
                  <a:pos x="238" y="35"/>
                </a:cxn>
                <a:cxn ang="0">
                  <a:pos x="170" y="52"/>
                </a:cxn>
                <a:cxn ang="0">
                  <a:pos x="104" y="67"/>
                </a:cxn>
                <a:cxn ang="0">
                  <a:pos x="49" y="80"/>
                </a:cxn>
                <a:cxn ang="0">
                  <a:pos x="10" y="88"/>
                </a:cxn>
              </a:cxnLst>
              <a:rect l="0" t="0" r="r" b="b"/>
              <a:pathLst>
                <a:path w="482" h="161">
                  <a:moveTo>
                    <a:pt x="0" y="91"/>
                  </a:moveTo>
                  <a:lnTo>
                    <a:pt x="3" y="106"/>
                  </a:lnTo>
                  <a:lnTo>
                    <a:pt x="4" y="125"/>
                  </a:lnTo>
                  <a:lnTo>
                    <a:pt x="7" y="146"/>
                  </a:lnTo>
                  <a:lnTo>
                    <a:pt x="9" y="161"/>
                  </a:lnTo>
                  <a:lnTo>
                    <a:pt x="20" y="159"/>
                  </a:lnTo>
                  <a:lnTo>
                    <a:pt x="36" y="154"/>
                  </a:lnTo>
                  <a:lnTo>
                    <a:pt x="58" y="149"/>
                  </a:lnTo>
                  <a:lnTo>
                    <a:pt x="84" y="143"/>
                  </a:lnTo>
                  <a:lnTo>
                    <a:pt x="113" y="135"/>
                  </a:lnTo>
                  <a:lnTo>
                    <a:pt x="145" y="127"/>
                  </a:lnTo>
                  <a:lnTo>
                    <a:pt x="179" y="120"/>
                  </a:lnTo>
                  <a:lnTo>
                    <a:pt x="213" y="111"/>
                  </a:lnTo>
                  <a:lnTo>
                    <a:pt x="248" y="102"/>
                  </a:lnTo>
                  <a:lnTo>
                    <a:pt x="282" y="94"/>
                  </a:lnTo>
                  <a:lnTo>
                    <a:pt x="313" y="86"/>
                  </a:lnTo>
                  <a:lnTo>
                    <a:pt x="341" y="80"/>
                  </a:lnTo>
                  <a:lnTo>
                    <a:pt x="366" y="73"/>
                  </a:lnTo>
                  <a:lnTo>
                    <a:pt x="386" y="69"/>
                  </a:lnTo>
                  <a:lnTo>
                    <a:pt x="400" y="65"/>
                  </a:lnTo>
                  <a:lnTo>
                    <a:pt x="407" y="62"/>
                  </a:lnTo>
                  <a:lnTo>
                    <a:pt x="410" y="58"/>
                  </a:lnTo>
                  <a:lnTo>
                    <a:pt x="415" y="52"/>
                  </a:lnTo>
                  <a:lnTo>
                    <a:pt x="419" y="46"/>
                  </a:lnTo>
                  <a:lnTo>
                    <a:pt x="422" y="43"/>
                  </a:lnTo>
                  <a:lnTo>
                    <a:pt x="428" y="42"/>
                  </a:lnTo>
                  <a:lnTo>
                    <a:pt x="434" y="42"/>
                  </a:lnTo>
                  <a:lnTo>
                    <a:pt x="442" y="41"/>
                  </a:lnTo>
                  <a:lnTo>
                    <a:pt x="448" y="40"/>
                  </a:lnTo>
                  <a:lnTo>
                    <a:pt x="453" y="37"/>
                  </a:lnTo>
                  <a:lnTo>
                    <a:pt x="456" y="33"/>
                  </a:lnTo>
                  <a:lnTo>
                    <a:pt x="459" y="29"/>
                  </a:lnTo>
                  <a:lnTo>
                    <a:pt x="462" y="27"/>
                  </a:lnTo>
                  <a:lnTo>
                    <a:pt x="468" y="26"/>
                  </a:lnTo>
                  <a:lnTo>
                    <a:pt x="473" y="23"/>
                  </a:lnTo>
                  <a:lnTo>
                    <a:pt x="478" y="21"/>
                  </a:lnTo>
                  <a:lnTo>
                    <a:pt x="482" y="20"/>
                  </a:lnTo>
                  <a:lnTo>
                    <a:pt x="482" y="16"/>
                  </a:lnTo>
                  <a:lnTo>
                    <a:pt x="482" y="10"/>
                  </a:lnTo>
                  <a:lnTo>
                    <a:pt x="481" y="6"/>
                  </a:lnTo>
                  <a:lnTo>
                    <a:pt x="481" y="3"/>
                  </a:lnTo>
                  <a:lnTo>
                    <a:pt x="477" y="4"/>
                  </a:lnTo>
                  <a:lnTo>
                    <a:pt x="473" y="5"/>
                  </a:lnTo>
                  <a:lnTo>
                    <a:pt x="469" y="6"/>
                  </a:lnTo>
                  <a:lnTo>
                    <a:pt x="464" y="7"/>
                  </a:lnTo>
                  <a:lnTo>
                    <a:pt x="460" y="6"/>
                  </a:lnTo>
                  <a:lnTo>
                    <a:pt x="455" y="4"/>
                  </a:lnTo>
                  <a:lnTo>
                    <a:pt x="451" y="2"/>
                  </a:lnTo>
                  <a:lnTo>
                    <a:pt x="445" y="2"/>
                  </a:lnTo>
                  <a:lnTo>
                    <a:pt x="440" y="4"/>
                  </a:lnTo>
                  <a:lnTo>
                    <a:pt x="432" y="6"/>
                  </a:lnTo>
                  <a:lnTo>
                    <a:pt x="426" y="8"/>
                  </a:lnTo>
                  <a:lnTo>
                    <a:pt x="420" y="9"/>
                  </a:lnTo>
                  <a:lnTo>
                    <a:pt x="416" y="8"/>
                  </a:lnTo>
                  <a:lnTo>
                    <a:pt x="409" y="5"/>
                  </a:lnTo>
                  <a:lnTo>
                    <a:pt x="404" y="2"/>
                  </a:lnTo>
                  <a:lnTo>
                    <a:pt x="399" y="0"/>
                  </a:lnTo>
                  <a:lnTo>
                    <a:pt x="391" y="1"/>
                  </a:lnTo>
                  <a:lnTo>
                    <a:pt x="376" y="4"/>
                  </a:lnTo>
                  <a:lnTo>
                    <a:pt x="356" y="8"/>
                  </a:lnTo>
                  <a:lnTo>
                    <a:pt x="331" y="14"/>
                  </a:lnTo>
                  <a:lnTo>
                    <a:pt x="303" y="20"/>
                  </a:lnTo>
                  <a:lnTo>
                    <a:pt x="272" y="28"/>
                  </a:lnTo>
                  <a:lnTo>
                    <a:pt x="238" y="35"/>
                  </a:lnTo>
                  <a:lnTo>
                    <a:pt x="205" y="43"/>
                  </a:lnTo>
                  <a:lnTo>
                    <a:pt x="170" y="52"/>
                  </a:lnTo>
                  <a:lnTo>
                    <a:pt x="137" y="59"/>
                  </a:lnTo>
                  <a:lnTo>
                    <a:pt x="104" y="67"/>
                  </a:lnTo>
                  <a:lnTo>
                    <a:pt x="75" y="73"/>
                  </a:lnTo>
                  <a:lnTo>
                    <a:pt x="49" y="80"/>
                  </a:lnTo>
                  <a:lnTo>
                    <a:pt x="27" y="84"/>
                  </a:lnTo>
                  <a:lnTo>
                    <a:pt x="10" y="88"/>
                  </a:lnTo>
                  <a:lnTo>
                    <a:pt x="0" y="91"/>
                  </a:lnTo>
                  <a:close/>
                </a:path>
              </a:pathLst>
            </a:custGeom>
            <a:solidFill>
              <a:srgbClr val="33FF00"/>
            </a:solidFill>
            <a:ln w="9525">
              <a:noFill/>
              <a:round/>
            </a:ln>
          </p:spPr>
          <p:txBody>
            <a:bodyPr/>
            <a:lstStyle/>
            <a:p>
              <a:endParaRPr lang="en-US"/>
            </a:p>
          </p:txBody>
        </p:sp>
        <p:sp>
          <p:nvSpPr>
            <p:cNvPr id="385108" name="Freeform 1108"/>
            <p:cNvSpPr/>
            <p:nvPr/>
          </p:nvSpPr>
          <p:spPr bwMode="auto">
            <a:xfrm>
              <a:off x="4673" y="3584"/>
              <a:ext cx="240" cy="81"/>
            </a:xfrm>
            <a:custGeom>
              <a:avLst/>
              <a:gdLst/>
              <a:ahLst/>
              <a:cxnLst>
                <a:cxn ang="0">
                  <a:pos x="0" y="91"/>
                </a:cxn>
                <a:cxn ang="0">
                  <a:pos x="4" y="125"/>
                </a:cxn>
                <a:cxn ang="0">
                  <a:pos x="9" y="161"/>
                </a:cxn>
                <a:cxn ang="0">
                  <a:pos x="20" y="159"/>
                </a:cxn>
                <a:cxn ang="0">
                  <a:pos x="58" y="149"/>
                </a:cxn>
                <a:cxn ang="0">
                  <a:pos x="113" y="135"/>
                </a:cxn>
                <a:cxn ang="0">
                  <a:pos x="179" y="120"/>
                </a:cxn>
                <a:cxn ang="0">
                  <a:pos x="248" y="102"/>
                </a:cxn>
                <a:cxn ang="0">
                  <a:pos x="313" y="86"/>
                </a:cxn>
                <a:cxn ang="0">
                  <a:pos x="366" y="73"/>
                </a:cxn>
                <a:cxn ang="0">
                  <a:pos x="400" y="65"/>
                </a:cxn>
                <a:cxn ang="0">
                  <a:pos x="407" y="62"/>
                </a:cxn>
                <a:cxn ang="0">
                  <a:pos x="415" y="52"/>
                </a:cxn>
                <a:cxn ang="0">
                  <a:pos x="422" y="43"/>
                </a:cxn>
                <a:cxn ang="0">
                  <a:pos x="428" y="42"/>
                </a:cxn>
                <a:cxn ang="0">
                  <a:pos x="442" y="41"/>
                </a:cxn>
                <a:cxn ang="0">
                  <a:pos x="448" y="40"/>
                </a:cxn>
                <a:cxn ang="0">
                  <a:pos x="456" y="33"/>
                </a:cxn>
                <a:cxn ang="0">
                  <a:pos x="462" y="27"/>
                </a:cxn>
                <a:cxn ang="0">
                  <a:pos x="468" y="26"/>
                </a:cxn>
                <a:cxn ang="0">
                  <a:pos x="478" y="21"/>
                </a:cxn>
                <a:cxn ang="0">
                  <a:pos x="482" y="20"/>
                </a:cxn>
                <a:cxn ang="0">
                  <a:pos x="482" y="10"/>
                </a:cxn>
                <a:cxn ang="0">
                  <a:pos x="481" y="3"/>
                </a:cxn>
                <a:cxn ang="0">
                  <a:pos x="477" y="4"/>
                </a:cxn>
                <a:cxn ang="0">
                  <a:pos x="469" y="6"/>
                </a:cxn>
                <a:cxn ang="0">
                  <a:pos x="464" y="7"/>
                </a:cxn>
                <a:cxn ang="0">
                  <a:pos x="455" y="4"/>
                </a:cxn>
                <a:cxn ang="0">
                  <a:pos x="445" y="2"/>
                </a:cxn>
                <a:cxn ang="0">
                  <a:pos x="440" y="4"/>
                </a:cxn>
                <a:cxn ang="0">
                  <a:pos x="426" y="8"/>
                </a:cxn>
                <a:cxn ang="0">
                  <a:pos x="420" y="9"/>
                </a:cxn>
                <a:cxn ang="0">
                  <a:pos x="409" y="5"/>
                </a:cxn>
                <a:cxn ang="0">
                  <a:pos x="399" y="0"/>
                </a:cxn>
                <a:cxn ang="0">
                  <a:pos x="391" y="1"/>
                </a:cxn>
                <a:cxn ang="0">
                  <a:pos x="356" y="8"/>
                </a:cxn>
                <a:cxn ang="0">
                  <a:pos x="303" y="20"/>
                </a:cxn>
                <a:cxn ang="0">
                  <a:pos x="238" y="35"/>
                </a:cxn>
                <a:cxn ang="0">
                  <a:pos x="170" y="52"/>
                </a:cxn>
                <a:cxn ang="0">
                  <a:pos x="104" y="67"/>
                </a:cxn>
                <a:cxn ang="0">
                  <a:pos x="49" y="80"/>
                </a:cxn>
                <a:cxn ang="0">
                  <a:pos x="10" y="88"/>
                </a:cxn>
              </a:cxnLst>
              <a:rect l="0" t="0" r="r" b="b"/>
              <a:pathLst>
                <a:path w="482" h="161">
                  <a:moveTo>
                    <a:pt x="0" y="91"/>
                  </a:moveTo>
                  <a:lnTo>
                    <a:pt x="0" y="91"/>
                  </a:lnTo>
                  <a:lnTo>
                    <a:pt x="3" y="106"/>
                  </a:lnTo>
                  <a:lnTo>
                    <a:pt x="4" y="125"/>
                  </a:lnTo>
                  <a:lnTo>
                    <a:pt x="7" y="146"/>
                  </a:lnTo>
                  <a:lnTo>
                    <a:pt x="9" y="161"/>
                  </a:lnTo>
                  <a:lnTo>
                    <a:pt x="9" y="161"/>
                  </a:lnTo>
                  <a:lnTo>
                    <a:pt x="20" y="159"/>
                  </a:lnTo>
                  <a:lnTo>
                    <a:pt x="36" y="154"/>
                  </a:lnTo>
                  <a:lnTo>
                    <a:pt x="58" y="149"/>
                  </a:lnTo>
                  <a:lnTo>
                    <a:pt x="84" y="143"/>
                  </a:lnTo>
                  <a:lnTo>
                    <a:pt x="113" y="135"/>
                  </a:lnTo>
                  <a:lnTo>
                    <a:pt x="145" y="127"/>
                  </a:lnTo>
                  <a:lnTo>
                    <a:pt x="179" y="120"/>
                  </a:lnTo>
                  <a:lnTo>
                    <a:pt x="213" y="111"/>
                  </a:lnTo>
                  <a:lnTo>
                    <a:pt x="248" y="102"/>
                  </a:lnTo>
                  <a:lnTo>
                    <a:pt x="282" y="94"/>
                  </a:lnTo>
                  <a:lnTo>
                    <a:pt x="313" y="86"/>
                  </a:lnTo>
                  <a:lnTo>
                    <a:pt x="341" y="80"/>
                  </a:lnTo>
                  <a:lnTo>
                    <a:pt x="366" y="73"/>
                  </a:lnTo>
                  <a:lnTo>
                    <a:pt x="386" y="69"/>
                  </a:lnTo>
                  <a:lnTo>
                    <a:pt x="400" y="65"/>
                  </a:lnTo>
                  <a:lnTo>
                    <a:pt x="407" y="62"/>
                  </a:lnTo>
                  <a:lnTo>
                    <a:pt x="407" y="62"/>
                  </a:lnTo>
                  <a:lnTo>
                    <a:pt x="410" y="58"/>
                  </a:lnTo>
                  <a:lnTo>
                    <a:pt x="415" y="52"/>
                  </a:lnTo>
                  <a:lnTo>
                    <a:pt x="419" y="46"/>
                  </a:lnTo>
                  <a:lnTo>
                    <a:pt x="422" y="43"/>
                  </a:lnTo>
                  <a:lnTo>
                    <a:pt x="422" y="43"/>
                  </a:lnTo>
                  <a:lnTo>
                    <a:pt x="428" y="42"/>
                  </a:lnTo>
                  <a:lnTo>
                    <a:pt x="434" y="42"/>
                  </a:lnTo>
                  <a:lnTo>
                    <a:pt x="442" y="41"/>
                  </a:lnTo>
                  <a:lnTo>
                    <a:pt x="448" y="40"/>
                  </a:lnTo>
                  <a:lnTo>
                    <a:pt x="448" y="40"/>
                  </a:lnTo>
                  <a:lnTo>
                    <a:pt x="453" y="37"/>
                  </a:lnTo>
                  <a:lnTo>
                    <a:pt x="456" y="33"/>
                  </a:lnTo>
                  <a:lnTo>
                    <a:pt x="459" y="29"/>
                  </a:lnTo>
                  <a:lnTo>
                    <a:pt x="462" y="27"/>
                  </a:lnTo>
                  <a:lnTo>
                    <a:pt x="462" y="27"/>
                  </a:lnTo>
                  <a:lnTo>
                    <a:pt x="468" y="26"/>
                  </a:lnTo>
                  <a:lnTo>
                    <a:pt x="473" y="23"/>
                  </a:lnTo>
                  <a:lnTo>
                    <a:pt x="478" y="21"/>
                  </a:lnTo>
                  <a:lnTo>
                    <a:pt x="482" y="20"/>
                  </a:lnTo>
                  <a:lnTo>
                    <a:pt x="482" y="20"/>
                  </a:lnTo>
                  <a:lnTo>
                    <a:pt x="482" y="16"/>
                  </a:lnTo>
                  <a:lnTo>
                    <a:pt x="482" y="10"/>
                  </a:lnTo>
                  <a:lnTo>
                    <a:pt x="481" y="6"/>
                  </a:lnTo>
                  <a:lnTo>
                    <a:pt x="481" y="3"/>
                  </a:lnTo>
                  <a:lnTo>
                    <a:pt x="481" y="3"/>
                  </a:lnTo>
                  <a:lnTo>
                    <a:pt x="477" y="4"/>
                  </a:lnTo>
                  <a:lnTo>
                    <a:pt x="473" y="5"/>
                  </a:lnTo>
                  <a:lnTo>
                    <a:pt x="469" y="6"/>
                  </a:lnTo>
                  <a:lnTo>
                    <a:pt x="464" y="7"/>
                  </a:lnTo>
                  <a:lnTo>
                    <a:pt x="464" y="7"/>
                  </a:lnTo>
                  <a:lnTo>
                    <a:pt x="460" y="6"/>
                  </a:lnTo>
                  <a:lnTo>
                    <a:pt x="455" y="4"/>
                  </a:lnTo>
                  <a:lnTo>
                    <a:pt x="451" y="2"/>
                  </a:lnTo>
                  <a:lnTo>
                    <a:pt x="445" y="2"/>
                  </a:lnTo>
                  <a:lnTo>
                    <a:pt x="445" y="2"/>
                  </a:lnTo>
                  <a:lnTo>
                    <a:pt x="440" y="4"/>
                  </a:lnTo>
                  <a:lnTo>
                    <a:pt x="432" y="6"/>
                  </a:lnTo>
                  <a:lnTo>
                    <a:pt x="426" y="8"/>
                  </a:lnTo>
                  <a:lnTo>
                    <a:pt x="420" y="9"/>
                  </a:lnTo>
                  <a:lnTo>
                    <a:pt x="420" y="9"/>
                  </a:lnTo>
                  <a:lnTo>
                    <a:pt x="416" y="8"/>
                  </a:lnTo>
                  <a:lnTo>
                    <a:pt x="409" y="5"/>
                  </a:lnTo>
                  <a:lnTo>
                    <a:pt x="404" y="2"/>
                  </a:lnTo>
                  <a:lnTo>
                    <a:pt x="399" y="0"/>
                  </a:lnTo>
                  <a:lnTo>
                    <a:pt x="399" y="0"/>
                  </a:lnTo>
                  <a:lnTo>
                    <a:pt x="391" y="1"/>
                  </a:lnTo>
                  <a:lnTo>
                    <a:pt x="376" y="4"/>
                  </a:lnTo>
                  <a:lnTo>
                    <a:pt x="356" y="8"/>
                  </a:lnTo>
                  <a:lnTo>
                    <a:pt x="331" y="14"/>
                  </a:lnTo>
                  <a:lnTo>
                    <a:pt x="303" y="20"/>
                  </a:lnTo>
                  <a:lnTo>
                    <a:pt x="272" y="28"/>
                  </a:lnTo>
                  <a:lnTo>
                    <a:pt x="238" y="35"/>
                  </a:lnTo>
                  <a:lnTo>
                    <a:pt x="205" y="43"/>
                  </a:lnTo>
                  <a:lnTo>
                    <a:pt x="170" y="52"/>
                  </a:lnTo>
                  <a:lnTo>
                    <a:pt x="137" y="59"/>
                  </a:lnTo>
                  <a:lnTo>
                    <a:pt x="104" y="67"/>
                  </a:lnTo>
                  <a:lnTo>
                    <a:pt x="75" y="73"/>
                  </a:lnTo>
                  <a:lnTo>
                    <a:pt x="49" y="80"/>
                  </a:lnTo>
                  <a:lnTo>
                    <a:pt x="27" y="84"/>
                  </a:lnTo>
                  <a:lnTo>
                    <a:pt x="10" y="88"/>
                  </a:lnTo>
                  <a:lnTo>
                    <a:pt x="0" y="91"/>
                  </a:lnTo>
                </a:path>
              </a:pathLst>
            </a:custGeom>
            <a:noFill/>
            <a:ln w="0">
              <a:solidFill>
                <a:srgbClr val="000000"/>
              </a:solidFill>
              <a:prstDash val="solid"/>
              <a:round/>
            </a:ln>
          </p:spPr>
          <p:txBody>
            <a:bodyPr/>
            <a:lstStyle/>
            <a:p>
              <a:endParaRPr lang="en-US"/>
            </a:p>
          </p:txBody>
        </p:sp>
        <p:sp>
          <p:nvSpPr>
            <p:cNvPr id="385109" name="Freeform 1109"/>
            <p:cNvSpPr/>
            <p:nvPr/>
          </p:nvSpPr>
          <p:spPr bwMode="auto">
            <a:xfrm>
              <a:off x="4634" y="3621"/>
              <a:ext cx="65" cy="48"/>
            </a:xfrm>
            <a:custGeom>
              <a:avLst/>
              <a:gdLst/>
              <a:ahLst/>
              <a:cxnLst>
                <a:cxn ang="0">
                  <a:pos x="119" y="0"/>
                </a:cxn>
                <a:cxn ang="0">
                  <a:pos x="123" y="16"/>
                </a:cxn>
                <a:cxn ang="0">
                  <a:pos x="125" y="40"/>
                </a:cxn>
                <a:cxn ang="0">
                  <a:pos x="128" y="65"/>
                </a:cxn>
                <a:cxn ang="0">
                  <a:pos x="130" y="81"/>
                </a:cxn>
                <a:cxn ang="0">
                  <a:pos x="119" y="85"/>
                </a:cxn>
                <a:cxn ang="0">
                  <a:pos x="104" y="88"/>
                </a:cxn>
                <a:cxn ang="0">
                  <a:pos x="88" y="91"/>
                </a:cxn>
                <a:cxn ang="0">
                  <a:pos x="70" y="93"/>
                </a:cxn>
                <a:cxn ang="0">
                  <a:pos x="52" y="94"/>
                </a:cxn>
                <a:cxn ang="0">
                  <a:pos x="36" y="96"/>
                </a:cxn>
                <a:cxn ang="0">
                  <a:pos x="22" y="96"/>
                </a:cxn>
                <a:cxn ang="0">
                  <a:pos x="12" y="96"/>
                </a:cxn>
                <a:cxn ang="0">
                  <a:pos x="6" y="85"/>
                </a:cxn>
                <a:cxn ang="0">
                  <a:pos x="1" y="71"/>
                </a:cxn>
                <a:cxn ang="0">
                  <a:pos x="0" y="55"/>
                </a:cxn>
                <a:cxn ang="0">
                  <a:pos x="6" y="41"/>
                </a:cxn>
                <a:cxn ang="0">
                  <a:pos x="15" y="36"/>
                </a:cxn>
                <a:cxn ang="0">
                  <a:pos x="28" y="31"/>
                </a:cxn>
                <a:cxn ang="0">
                  <a:pos x="44" y="24"/>
                </a:cxn>
                <a:cxn ang="0">
                  <a:pos x="61" y="18"/>
                </a:cxn>
                <a:cxn ang="0">
                  <a:pos x="78" y="11"/>
                </a:cxn>
                <a:cxn ang="0">
                  <a:pos x="94" y="7"/>
                </a:cxn>
                <a:cxn ang="0">
                  <a:pos x="109" y="2"/>
                </a:cxn>
                <a:cxn ang="0">
                  <a:pos x="119" y="0"/>
                </a:cxn>
              </a:cxnLst>
              <a:rect l="0" t="0" r="r" b="b"/>
              <a:pathLst>
                <a:path w="130" h="96">
                  <a:moveTo>
                    <a:pt x="119" y="0"/>
                  </a:moveTo>
                  <a:lnTo>
                    <a:pt x="123" y="16"/>
                  </a:lnTo>
                  <a:lnTo>
                    <a:pt x="125" y="40"/>
                  </a:lnTo>
                  <a:lnTo>
                    <a:pt x="128" y="65"/>
                  </a:lnTo>
                  <a:lnTo>
                    <a:pt x="130" y="81"/>
                  </a:lnTo>
                  <a:lnTo>
                    <a:pt x="119" y="85"/>
                  </a:lnTo>
                  <a:lnTo>
                    <a:pt x="104" y="88"/>
                  </a:lnTo>
                  <a:lnTo>
                    <a:pt x="88" y="91"/>
                  </a:lnTo>
                  <a:lnTo>
                    <a:pt x="70" y="93"/>
                  </a:lnTo>
                  <a:lnTo>
                    <a:pt x="52" y="94"/>
                  </a:lnTo>
                  <a:lnTo>
                    <a:pt x="36" y="96"/>
                  </a:lnTo>
                  <a:lnTo>
                    <a:pt x="22" y="96"/>
                  </a:lnTo>
                  <a:lnTo>
                    <a:pt x="12" y="96"/>
                  </a:lnTo>
                  <a:lnTo>
                    <a:pt x="6" y="85"/>
                  </a:lnTo>
                  <a:lnTo>
                    <a:pt x="1" y="71"/>
                  </a:lnTo>
                  <a:lnTo>
                    <a:pt x="0" y="55"/>
                  </a:lnTo>
                  <a:lnTo>
                    <a:pt x="6" y="41"/>
                  </a:lnTo>
                  <a:lnTo>
                    <a:pt x="15" y="36"/>
                  </a:lnTo>
                  <a:lnTo>
                    <a:pt x="28" y="31"/>
                  </a:lnTo>
                  <a:lnTo>
                    <a:pt x="44" y="24"/>
                  </a:lnTo>
                  <a:lnTo>
                    <a:pt x="61" y="18"/>
                  </a:lnTo>
                  <a:lnTo>
                    <a:pt x="78" y="11"/>
                  </a:lnTo>
                  <a:lnTo>
                    <a:pt x="94" y="7"/>
                  </a:lnTo>
                  <a:lnTo>
                    <a:pt x="109" y="2"/>
                  </a:lnTo>
                  <a:lnTo>
                    <a:pt x="119" y="0"/>
                  </a:lnTo>
                  <a:close/>
                </a:path>
              </a:pathLst>
            </a:custGeom>
            <a:solidFill>
              <a:srgbClr val="000000"/>
            </a:solidFill>
            <a:ln w="9525">
              <a:noFill/>
              <a:round/>
            </a:ln>
          </p:spPr>
          <p:txBody>
            <a:bodyPr/>
            <a:lstStyle/>
            <a:p>
              <a:endParaRPr lang="en-US"/>
            </a:p>
          </p:txBody>
        </p:sp>
        <p:sp>
          <p:nvSpPr>
            <p:cNvPr id="385110" name="Freeform 1110"/>
            <p:cNvSpPr/>
            <p:nvPr/>
          </p:nvSpPr>
          <p:spPr bwMode="auto">
            <a:xfrm>
              <a:off x="4634" y="3621"/>
              <a:ext cx="65" cy="48"/>
            </a:xfrm>
            <a:custGeom>
              <a:avLst/>
              <a:gdLst/>
              <a:ahLst/>
              <a:cxnLst>
                <a:cxn ang="0">
                  <a:pos x="119" y="0"/>
                </a:cxn>
                <a:cxn ang="0">
                  <a:pos x="119" y="0"/>
                </a:cxn>
                <a:cxn ang="0">
                  <a:pos x="123" y="16"/>
                </a:cxn>
                <a:cxn ang="0">
                  <a:pos x="125" y="40"/>
                </a:cxn>
                <a:cxn ang="0">
                  <a:pos x="128" y="65"/>
                </a:cxn>
                <a:cxn ang="0">
                  <a:pos x="130" y="81"/>
                </a:cxn>
                <a:cxn ang="0">
                  <a:pos x="130" y="81"/>
                </a:cxn>
                <a:cxn ang="0">
                  <a:pos x="119" y="85"/>
                </a:cxn>
                <a:cxn ang="0">
                  <a:pos x="104" y="88"/>
                </a:cxn>
                <a:cxn ang="0">
                  <a:pos x="88" y="91"/>
                </a:cxn>
                <a:cxn ang="0">
                  <a:pos x="70" y="93"/>
                </a:cxn>
                <a:cxn ang="0">
                  <a:pos x="52" y="94"/>
                </a:cxn>
                <a:cxn ang="0">
                  <a:pos x="36" y="96"/>
                </a:cxn>
                <a:cxn ang="0">
                  <a:pos x="22" y="96"/>
                </a:cxn>
                <a:cxn ang="0">
                  <a:pos x="12" y="96"/>
                </a:cxn>
                <a:cxn ang="0">
                  <a:pos x="12" y="96"/>
                </a:cxn>
                <a:cxn ang="0">
                  <a:pos x="6" y="85"/>
                </a:cxn>
                <a:cxn ang="0">
                  <a:pos x="1" y="71"/>
                </a:cxn>
                <a:cxn ang="0">
                  <a:pos x="0" y="55"/>
                </a:cxn>
                <a:cxn ang="0">
                  <a:pos x="6" y="41"/>
                </a:cxn>
                <a:cxn ang="0">
                  <a:pos x="6" y="41"/>
                </a:cxn>
                <a:cxn ang="0">
                  <a:pos x="15" y="36"/>
                </a:cxn>
                <a:cxn ang="0">
                  <a:pos x="28" y="31"/>
                </a:cxn>
                <a:cxn ang="0">
                  <a:pos x="44" y="24"/>
                </a:cxn>
                <a:cxn ang="0">
                  <a:pos x="61" y="18"/>
                </a:cxn>
                <a:cxn ang="0">
                  <a:pos x="78" y="11"/>
                </a:cxn>
                <a:cxn ang="0">
                  <a:pos x="94" y="7"/>
                </a:cxn>
                <a:cxn ang="0">
                  <a:pos x="109" y="2"/>
                </a:cxn>
                <a:cxn ang="0">
                  <a:pos x="119" y="0"/>
                </a:cxn>
              </a:cxnLst>
              <a:rect l="0" t="0" r="r" b="b"/>
              <a:pathLst>
                <a:path w="130" h="96">
                  <a:moveTo>
                    <a:pt x="119" y="0"/>
                  </a:moveTo>
                  <a:lnTo>
                    <a:pt x="119" y="0"/>
                  </a:lnTo>
                  <a:lnTo>
                    <a:pt x="123" y="16"/>
                  </a:lnTo>
                  <a:lnTo>
                    <a:pt x="125" y="40"/>
                  </a:lnTo>
                  <a:lnTo>
                    <a:pt x="128" y="65"/>
                  </a:lnTo>
                  <a:lnTo>
                    <a:pt x="130" y="81"/>
                  </a:lnTo>
                  <a:lnTo>
                    <a:pt x="130" y="81"/>
                  </a:lnTo>
                  <a:lnTo>
                    <a:pt x="119" y="85"/>
                  </a:lnTo>
                  <a:lnTo>
                    <a:pt x="104" y="88"/>
                  </a:lnTo>
                  <a:lnTo>
                    <a:pt x="88" y="91"/>
                  </a:lnTo>
                  <a:lnTo>
                    <a:pt x="70" y="93"/>
                  </a:lnTo>
                  <a:lnTo>
                    <a:pt x="52" y="94"/>
                  </a:lnTo>
                  <a:lnTo>
                    <a:pt x="36" y="96"/>
                  </a:lnTo>
                  <a:lnTo>
                    <a:pt x="22" y="96"/>
                  </a:lnTo>
                  <a:lnTo>
                    <a:pt x="12" y="96"/>
                  </a:lnTo>
                  <a:lnTo>
                    <a:pt x="12" y="96"/>
                  </a:lnTo>
                  <a:lnTo>
                    <a:pt x="6" y="85"/>
                  </a:lnTo>
                  <a:lnTo>
                    <a:pt x="1" y="71"/>
                  </a:lnTo>
                  <a:lnTo>
                    <a:pt x="0" y="55"/>
                  </a:lnTo>
                  <a:lnTo>
                    <a:pt x="6" y="41"/>
                  </a:lnTo>
                  <a:lnTo>
                    <a:pt x="6" y="41"/>
                  </a:lnTo>
                  <a:lnTo>
                    <a:pt x="15" y="36"/>
                  </a:lnTo>
                  <a:lnTo>
                    <a:pt x="28" y="31"/>
                  </a:lnTo>
                  <a:lnTo>
                    <a:pt x="44" y="24"/>
                  </a:lnTo>
                  <a:lnTo>
                    <a:pt x="61" y="18"/>
                  </a:lnTo>
                  <a:lnTo>
                    <a:pt x="78" y="11"/>
                  </a:lnTo>
                  <a:lnTo>
                    <a:pt x="94" y="7"/>
                  </a:lnTo>
                  <a:lnTo>
                    <a:pt x="109" y="2"/>
                  </a:lnTo>
                  <a:lnTo>
                    <a:pt x="119" y="0"/>
                  </a:lnTo>
                </a:path>
              </a:pathLst>
            </a:custGeom>
            <a:noFill/>
            <a:ln w="0">
              <a:solidFill>
                <a:srgbClr val="000000"/>
              </a:solidFill>
              <a:prstDash val="solid"/>
              <a:round/>
            </a:ln>
          </p:spPr>
          <p:txBody>
            <a:bodyPr/>
            <a:lstStyle/>
            <a:p>
              <a:endParaRPr lang="en-US"/>
            </a:p>
          </p:txBody>
        </p:sp>
        <p:sp>
          <p:nvSpPr>
            <p:cNvPr id="385111" name="Freeform 1111"/>
            <p:cNvSpPr/>
            <p:nvPr/>
          </p:nvSpPr>
          <p:spPr bwMode="auto">
            <a:xfrm>
              <a:off x="4870" y="3584"/>
              <a:ext cx="6" cy="32"/>
            </a:xfrm>
            <a:custGeom>
              <a:avLst/>
              <a:gdLst/>
              <a:ahLst/>
              <a:cxnLst>
                <a:cxn ang="0">
                  <a:pos x="3" y="0"/>
                </a:cxn>
                <a:cxn ang="0">
                  <a:pos x="3" y="0"/>
                </a:cxn>
                <a:cxn ang="0">
                  <a:pos x="0" y="10"/>
                </a:cxn>
                <a:cxn ang="0">
                  <a:pos x="1" y="29"/>
                </a:cxn>
                <a:cxn ang="0">
                  <a:pos x="5" y="49"/>
                </a:cxn>
                <a:cxn ang="0">
                  <a:pos x="11" y="62"/>
                </a:cxn>
              </a:cxnLst>
              <a:rect l="0" t="0" r="r" b="b"/>
              <a:pathLst>
                <a:path w="11" h="62">
                  <a:moveTo>
                    <a:pt x="3" y="0"/>
                  </a:moveTo>
                  <a:lnTo>
                    <a:pt x="3" y="0"/>
                  </a:lnTo>
                  <a:lnTo>
                    <a:pt x="0" y="10"/>
                  </a:lnTo>
                  <a:lnTo>
                    <a:pt x="1" y="29"/>
                  </a:lnTo>
                  <a:lnTo>
                    <a:pt x="5" y="49"/>
                  </a:lnTo>
                  <a:lnTo>
                    <a:pt x="11" y="62"/>
                  </a:lnTo>
                </a:path>
              </a:pathLst>
            </a:custGeom>
            <a:noFill/>
            <a:ln w="0">
              <a:solidFill>
                <a:srgbClr val="000000"/>
              </a:solidFill>
              <a:prstDash val="solid"/>
              <a:round/>
            </a:ln>
          </p:spPr>
          <p:txBody>
            <a:bodyPr/>
            <a:lstStyle/>
            <a:p>
              <a:endParaRPr lang="en-US"/>
            </a:p>
          </p:txBody>
        </p:sp>
        <p:sp>
          <p:nvSpPr>
            <p:cNvPr id="385112" name="Freeform 1112"/>
            <p:cNvSpPr/>
            <p:nvPr/>
          </p:nvSpPr>
          <p:spPr bwMode="auto">
            <a:xfrm>
              <a:off x="4896" y="3586"/>
              <a:ext cx="1" cy="18"/>
            </a:xfrm>
            <a:custGeom>
              <a:avLst/>
              <a:gdLst/>
              <a:ahLst/>
              <a:cxnLst>
                <a:cxn ang="0">
                  <a:pos x="1" y="0"/>
                </a:cxn>
                <a:cxn ang="0">
                  <a:pos x="1" y="0"/>
                </a:cxn>
                <a:cxn ang="0">
                  <a:pos x="0" y="7"/>
                </a:cxn>
                <a:cxn ang="0">
                  <a:pos x="0" y="18"/>
                </a:cxn>
                <a:cxn ang="0">
                  <a:pos x="0" y="29"/>
                </a:cxn>
                <a:cxn ang="0">
                  <a:pos x="2" y="36"/>
                </a:cxn>
              </a:cxnLst>
              <a:rect l="0" t="0" r="r" b="b"/>
              <a:pathLst>
                <a:path w="2" h="36">
                  <a:moveTo>
                    <a:pt x="1" y="0"/>
                  </a:moveTo>
                  <a:lnTo>
                    <a:pt x="1" y="0"/>
                  </a:lnTo>
                  <a:lnTo>
                    <a:pt x="0" y="7"/>
                  </a:lnTo>
                  <a:lnTo>
                    <a:pt x="0" y="18"/>
                  </a:lnTo>
                  <a:lnTo>
                    <a:pt x="0" y="29"/>
                  </a:lnTo>
                  <a:lnTo>
                    <a:pt x="2" y="36"/>
                  </a:lnTo>
                </a:path>
              </a:pathLst>
            </a:custGeom>
            <a:noFill/>
            <a:ln w="0">
              <a:solidFill>
                <a:srgbClr val="000000"/>
              </a:solidFill>
              <a:prstDash val="solid"/>
              <a:round/>
            </a:ln>
          </p:spPr>
          <p:txBody>
            <a:bodyPr/>
            <a:lstStyle/>
            <a:p>
              <a:endParaRPr lang="en-US"/>
            </a:p>
          </p:txBody>
        </p:sp>
        <p:sp>
          <p:nvSpPr>
            <p:cNvPr id="385113" name="Freeform 1113"/>
            <p:cNvSpPr/>
            <p:nvPr/>
          </p:nvSpPr>
          <p:spPr bwMode="auto">
            <a:xfrm>
              <a:off x="4913" y="3586"/>
              <a:ext cx="10" cy="9"/>
            </a:xfrm>
            <a:custGeom>
              <a:avLst/>
              <a:gdLst/>
              <a:ahLst/>
              <a:cxnLst>
                <a:cxn ang="0">
                  <a:pos x="0" y="0"/>
                </a:cxn>
                <a:cxn ang="0">
                  <a:pos x="0" y="3"/>
                </a:cxn>
                <a:cxn ang="0">
                  <a:pos x="1" y="7"/>
                </a:cxn>
                <a:cxn ang="0">
                  <a:pos x="1" y="13"/>
                </a:cxn>
                <a:cxn ang="0">
                  <a:pos x="1" y="17"/>
                </a:cxn>
                <a:cxn ang="0">
                  <a:pos x="9" y="16"/>
                </a:cxn>
                <a:cxn ang="0">
                  <a:pos x="15" y="14"/>
                </a:cxn>
                <a:cxn ang="0">
                  <a:pos x="19" y="11"/>
                </a:cxn>
                <a:cxn ang="0">
                  <a:pos x="20" y="5"/>
                </a:cxn>
                <a:cxn ang="0">
                  <a:pos x="19" y="1"/>
                </a:cxn>
                <a:cxn ang="0">
                  <a:pos x="15" y="0"/>
                </a:cxn>
                <a:cxn ang="0">
                  <a:pos x="9" y="0"/>
                </a:cxn>
                <a:cxn ang="0">
                  <a:pos x="0" y="0"/>
                </a:cxn>
              </a:cxnLst>
              <a:rect l="0" t="0" r="r" b="b"/>
              <a:pathLst>
                <a:path w="20" h="17">
                  <a:moveTo>
                    <a:pt x="0" y="0"/>
                  </a:moveTo>
                  <a:lnTo>
                    <a:pt x="0" y="3"/>
                  </a:lnTo>
                  <a:lnTo>
                    <a:pt x="1" y="7"/>
                  </a:lnTo>
                  <a:lnTo>
                    <a:pt x="1" y="13"/>
                  </a:lnTo>
                  <a:lnTo>
                    <a:pt x="1" y="17"/>
                  </a:lnTo>
                  <a:lnTo>
                    <a:pt x="9" y="16"/>
                  </a:lnTo>
                  <a:lnTo>
                    <a:pt x="15" y="14"/>
                  </a:lnTo>
                  <a:lnTo>
                    <a:pt x="19" y="11"/>
                  </a:lnTo>
                  <a:lnTo>
                    <a:pt x="20" y="5"/>
                  </a:lnTo>
                  <a:lnTo>
                    <a:pt x="19" y="1"/>
                  </a:lnTo>
                  <a:lnTo>
                    <a:pt x="15" y="0"/>
                  </a:lnTo>
                  <a:lnTo>
                    <a:pt x="9" y="0"/>
                  </a:lnTo>
                  <a:lnTo>
                    <a:pt x="0" y="0"/>
                  </a:lnTo>
                  <a:close/>
                </a:path>
              </a:pathLst>
            </a:custGeom>
            <a:solidFill>
              <a:srgbClr val="000000"/>
            </a:solidFill>
            <a:ln w="9525">
              <a:noFill/>
              <a:round/>
            </a:ln>
          </p:spPr>
          <p:txBody>
            <a:bodyPr/>
            <a:lstStyle/>
            <a:p>
              <a:endParaRPr lang="en-US"/>
            </a:p>
          </p:txBody>
        </p:sp>
        <p:sp>
          <p:nvSpPr>
            <p:cNvPr id="385114" name="Freeform 1114"/>
            <p:cNvSpPr/>
            <p:nvPr/>
          </p:nvSpPr>
          <p:spPr bwMode="auto">
            <a:xfrm>
              <a:off x="4913" y="3586"/>
              <a:ext cx="10" cy="9"/>
            </a:xfrm>
            <a:custGeom>
              <a:avLst/>
              <a:gdLst/>
              <a:ahLst/>
              <a:cxnLst>
                <a:cxn ang="0">
                  <a:pos x="0" y="0"/>
                </a:cxn>
                <a:cxn ang="0">
                  <a:pos x="0" y="0"/>
                </a:cxn>
                <a:cxn ang="0">
                  <a:pos x="0" y="3"/>
                </a:cxn>
                <a:cxn ang="0">
                  <a:pos x="1" y="7"/>
                </a:cxn>
                <a:cxn ang="0">
                  <a:pos x="1" y="13"/>
                </a:cxn>
                <a:cxn ang="0">
                  <a:pos x="1" y="17"/>
                </a:cxn>
                <a:cxn ang="0">
                  <a:pos x="1" y="17"/>
                </a:cxn>
                <a:cxn ang="0">
                  <a:pos x="9" y="16"/>
                </a:cxn>
                <a:cxn ang="0">
                  <a:pos x="15" y="14"/>
                </a:cxn>
                <a:cxn ang="0">
                  <a:pos x="19" y="11"/>
                </a:cxn>
                <a:cxn ang="0">
                  <a:pos x="20" y="5"/>
                </a:cxn>
                <a:cxn ang="0">
                  <a:pos x="20" y="5"/>
                </a:cxn>
                <a:cxn ang="0">
                  <a:pos x="19" y="1"/>
                </a:cxn>
                <a:cxn ang="0">
                  <a:pos x="15" y="0"/>
                </a:cxn>
                <a:cxn ang="0">
                  <a:pos x="9" y="0"/>
                </a:cxn>
                <a:cxn ang="0">
                  <a:pos x="0" y="0"/>
                </a:cxn>
              </a:cxnLst>
              <a:rect l="0" t="0" r="r" b="b"/>
              <a:pathLst>
                <a:path w="20" h="17">
                  <a:moveTo>
                    <a:pt x="0" y="0"/>
                  </a:moveTo>
                  <a:lnTo>
                    <a:pt x="0" y="0"/>
                  </a:lnTo>
                  <a:lnTo>
                    <a:pt x="0" y="3"/>
                  </a:lnTo>
                  <a:lnTo>
                    <a:pt x="1" y="7"/>
                  </a:lnTo>
                  <a:lnTo>
                    <a:pt x="1" y="13"/>
                  </a:lnTo>
                  <a:lnTo>
                    <a:pt x="1" y="17"/>
                  </a:lnTo>
                  <a:lnTo>
                    <a:pt x="1" y="17"/>
                  </a:lnTo>
                  <a:lnTo>
                    <a:pt x="9" y="16"/>
                  </a:lnTo>
                  <a:lnTo>
                    <a:pt x="15" y="14"/>
                  </a:lnTo>
                  <a:lnTo>
                    <a:pt x="19" y="11"/>
                  </a:lnTo>
                  <a:lnTo>
                    <a:pt x="20" y="5"/>
                  </a:lnTo>
                  <a:lnTo>
                    <a:pt x="20" y="5"/>
                  </a:lnTo>
                  <a:lnTo>
                    <a:pt x="19" y="1"/>
                  </a:lnTo>
                  <a:lnTo>
                    <a:pt x="15" y="0"/>
                  </a:lnTo>
                  <a:lnTo>
                    <a:pt x="9" y="0"/>
                  </a:lnTo>
                  <a:lnTo>
                    <a:pt x="0" y="0"/>
                  </a:lnTo>
                </a:path>
              </a:pathLst>
            </a:custGeom>
            <a:noFill/>
            <a:ln w="0">
              <a:solidFill>
                <a:srgbClr val="000000"/>
              </a:solidFill>
              <a:prstDash val="solid"/>
              <a:round/>
            </a:ln>
          </p:spPr>
          <p:txBody>
            <a:bodyPr/>
            <a:lstStyle/>
            <a:p>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p:nvPr/>
        </p:nvGrpSpPr>
        <p:grpSpPr bwMode="auto">
          <a:xfrm>
            <a:off x="3819525" y="4627563"/>
            <a:ext cx="1489075" cy="915987"/>
            <a:chOff x="1309" y="1072"/>
            <a:chExt cx="1245" cy="766"/>
          </a:xfrm>
        </p:grpSpPr>
        <p:grpSp>
          <p:nvGrpSpPr>
            <p:cNvPr id="3" name="Group 1027"/>
            <p:cNvGrpSpPr/>
            <p:nvPr/>
          </p:nvGrpSpPr>
          <p:grpSpPr bwMode="auto">
            <a:xfrm>
              <a:off x="1309" y="1231"/>
              <a:ext cx="302" cy="175"/>
              <a:chOff x="144" y="1440"/>
              <a:chExt cx="881" cy="510"/>
            </a:xfrm>
          </p:grpSpPr>
          <p:sp>
            <p:nvSpPr>
              <p:cNvPr id="387076" name="Rectangle 102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7077" name="Line 10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7078" name="Line 10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4" name="Group 1031"/>
            <p:cNvGrpSpPr/>
            <p:nvPr/>
          </p:nvGrpSpPr>
          <p:grpSpPr bwMode="auto">
            <a:xfrm>
              <a:off x="1950" y="1072"/>
              <a:ext cx="302" cy="175"/>
              <a:chOff x="144" y="1440"/>
              <a:chExt cx="881" cy="510"/>
            </a:xfrm>
          </p:grpSpPr>
          <p:sp>
            <p:nvSpPr>
              <p:cNvPr id="387080" name="Rectangle 103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7081" name="Line 103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7082" name="Line 103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5" name="Group 1035"/>
            <p:cNvGrpSpPr/>
            <p:nvPr/>
          </p:nvGrpSpPr>
          <p:grpSpPr bwMode="auto">
            <a:xfrm>
              <a:off x="1648" y="1663"/>
              <a:ext cx="302" cy="175"/>
              <a:chOff x="144" y="1440"/>
              <a:chExt cx="881" cy="510"/>
            </a:xfrm>
          </p:grpSpPr>
          <p:sp>
            <p:nvSpPr>
              <p:cNvPr id="387084" name="Rectangle 103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7085" name="Line 103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7086" name="Line 103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6" name="Group 1039"/>
            <p:cNvGrpSpPr/>
            <p:nvPr/>
          </p:nvGrpSpPr>
          <p:grpSpPr bwMode="auto">
            <a:xfrm>
              <a:off x="2252" y="1581"/>
              <a:ext cx="302" cy="175"/>
              <a:chOff x="144" y="1440"/>
              <a:chExt cx="881" cy="510"/>
            </a:xfrm>
          </p:grpSpPr>
          <p:sp>
            <p:nvSpPr>
              <p:cNvPr id="387088" name="Rectangle 104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7089" name="Line 104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7090" name="Line 104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87091" name="Line 1043"/>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7092" name="Line 1044"/>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7093" name="Line 1045"/>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7094" name="Line 1046"/>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87126" name="Text Box 1078"/>
          <p:cNvSpPr txBox="1">
            <a:spLocks noChangeArrowheads="1"/>
          </p:cNvSpPr>
          <p:nvPr/>
        </p:nvSpPr>
        <p:spPr bwMode="auto">
          <a:xfrm>
            <a:off x="3473450" y="5651500"/>
            <a:ext cx="2133600" cy="39687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000" i="1">
                <a:solidFill>
                  <a:srgbClr val="00CCFF"/>
                </a:solidFill>
                <a:ea typeface="宋体" panose="02010600030101010101" pitchFamily="2" charset="-122"/>
              </a:rPr>
              <a:t>Structural Aspect</a:t>
            </a:r>
            <a:endParaRPr lang="en-US" altLang="zh-CN" sz="2000" i="1">
              <a:solidFill>
                <a:srgbClr val="00CCFF"/>
              </a:solidFill>
              <a:ea typeface="宋体" panose="02010600030101010101" pitchFamily="2" charset="-122"/>
            </a:endParaRPr>
          </a:p>
        </p:txBody>
      </p:sp>
      <p:sp>
        <p:nvSpPr>
          <p:cNvPr id="387127" name="Text Box 1079"/>
          <p:cNvSpPr txBox="1">
            <a:spLocks noChangeArrowheads="1"/>
          </p:cNvSpPr>
          <p:nvPr/>
        </p:nvSpPr>
        <p:spPr bwMode="auto">
          <a:xfrm>
            <a:off x="6045200" y="5651500"/>
            <a:ext cx="2451100" cy="39687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000" i="1">
                <a:solidFill>
                  <a:srgbClr val="00CCFF"/>
                </a:solidFill>
                <a:ea typeface="宋体" panose="02010600030101010101" pitchFamily="2" charset="-122"/>
              </a:rPr>
              <a:t>Behavioral Aspect</a:t>
            </a:r>
            <a:endParaRPr lang="en-US" altLang="zh-CN" sz="2000" i="1">
              <a:solidFill>
                <a:srgbClr val="00CCFF"/>
              </a:solidFill>
              <a:ea typeface="宋体" panose="02010600030101010101" pitchFamily="2" charset="-122"/>
            </a:endParaRPr>
          </a:p>
        </p:txBody>
      </p:sp>
      <p:sp>
        <p:nvSpPr>
          <p:cNvPr id="387135" name="Rectangle 1087"/>
          <p:cNvSpPr>
            <a:spLocks noGrp="1" noChangeArrowheads="1"/>
          </p:cNvSpPr>
          <p:nvPr>
            <p:ph idx="1"/>
          </p:nvPr>
        </p:nvSpPr>
        <p:spPr>
          <a:xfrm>
            <a:off x="341214" y="925645"/>
            <a:ext cx="8489950" cy="5043487"/>
          </a:xfrm>
        </p:spPr>
        <p:txBody>
          <a:bodyPr/>
          <a:lstStyle/>
          <a:p>
            <a:r>
              <a:rPr lang="en-US" altLang="zh-CN" sz="2900" dirty="0">
                <a:ea typeface="宋体" panose="02010600030101010101" pitchFamily="2" charset="-122"/>
              </a:rPr>
              <a:t>A design pattern is a solution to a common design problem.</a:t>
            </a:r>
            <a:endParaRPr lang="en-US" altLang="zh-CN" sz="2900" dirty="0">
              <a:ea typeface="宋体" panose="02010600030101010101" pitchFamily="2" charset="-122"/>
            </a:endParaRPr>
          </a:p>
          <a:p>
            <a:pPr lvl="1"/>
            <a:r>
              <a:rPr lang="en-US" altLang="zh-CN" sz="2600" dirty="0">
                <a:ea typeface="宋体" panose="02010600030101010101" pitchFamily="2" charset="-122"/>
              </a:rPr>
              <a:t>Describes a common design problem</a:t>
            </a:r>
            <a:endParaRPr lang="en-US" altLang="zh-CN" sz="2600" dirty="0">
              <a:ea typeface="宋体" panose="02010600030101010101" pitchFamily="2" charset="-122"/>
            </a:endParaRPr>
          </a:p>
          <a:p>
            <a:pPr lvl="1"/>
            <a:r>
              <a:rPr lang="en-US" altLang="zh-CN" sz="2600" dirty="0">
                <a:ea typeface="宋体" panose="02010600030101010101" pitchFamily="2" charset="-122"/>
              </a:rPr>
              <a:t>Describes the solution to the problem</a:t>
            </a:r>
            <a:endParaRPr lang="en-US" altLang="zh-CN" sz="2600" dirty="0">
              <a:ea typeface="宋体" panose="02010600030101010101" pitchFamily="2" charset="-122"/>
            </a:endParaRPr>
          </a:p>
          <a:p>
            <a:pPr lvl="1"/>
            <a:r>
              <a:rPr lang="en-US" altLang="zh-CN" sz="2600" dirty="0">
                <a:ea typeface="宋体" panose="02010600030101010101" pitchFamily="2" charset="-122"/>
              </a:rPr>
              <a:t>Discusses the results and trade-offs of applying the pattern</a:t>
            </a:r>
            <a:endParaRPr lang="en-US" altLang="zh-CN" sz="2600" dirty="0">
              <a:ea typeface="宋体" panose="02010600030101010101" pitchFamily="2" charset="-122"/>
            </a:endParaRPr>
          </a:p>
          <a:p>
            <a:r>
              <a:rPr lang="en-US" altLang="zh-CN" sz="2900" dirty="0">
                <a:ea typeface="宋体" panose="02010600030101010101" pitchFamily="2" charset="-122"/>
              </a:rPr>
              <a:t>Design patterns provide the capability to reuse successful designs. </a:t>
            </a:r>
            <a:endParaRPr lang="en-US" altLang="zh-CN" sz="2900" dirty="0">
              <a:ea typeface="宋体" panose="02010600030101010101" pitchFamily="2" charset="-122"/>
            </a:endParaRPr>
          </a:p>
        </p:txBody>
      </p:sp>
      <p:sp>
        <p:nvSpPr>
          <p:cNvPr id="387134" name="Rectangle 1086"/>
          <p:cNvSpPr>
            <a:spLocks noGrp="1" noChangeArrowheads="1"/>
          </p:cNvSpPr>
          <p:nvPr>
            <p:ph type="title"/>
          </p:nvPr>
        </p:nvSpPr>
        <p:spPr>
          <a:xfrm>
            <a:off x="519386" y="188640"/>
            <a:ext cx="7772400" cy="914400"/>
          </a:xfrm>
        </p:spPr>
        <p:txBody>
          <a:bodyPr/>
          <a:lstStyle/>
          <a:p>
            <a:r>
              <a:rPr lang="en-US" altLang="zh-CN" dirty="0">
                <a:ea typeface="宋体" panose="02010600030101010101" pitchFamily="2" charset="-122"/>
              </a:rPr>
              <a:t>What Is a Design Pattern?</a:t>
            </a:r>
            <a:endParaRPr lang="en-US" altLang="zh-CN" dirty="0">
              <a:ea typeface="宋体" panose="02010600030101010101" pitchFamily="2" charset="-122"/>
            </a:endParaRPr>
          </a:p>
        </p:txBody>
      </p:sp>
      <p:sp>
        <p:nvSpPr>
          <p:cNvPr id="387125" name="Text Box 1077"/>
          <p:cNvSpPr txBox="1">
            <a:spLocks noChangeArrowheads="1"/>
          </p:cNvSpPr>
          <p:nvPr/>
        </p:nvSpPr>
        <p:spPr bwMode="auto">
          <a:xfrm>
            <a:off x="800100" y="5651500"/>
            <a:ext cx="2095500" cy="641350"/>
          </a:xfrm>
          <a:prstGeom prst="rect">
            <a:avLst/>
          </a:prstGeom>
          <a:noFill/>
          <a:ln w="12700">
            <a:noFill/>
            <a:miter lim="800000"/>
            <a:headEnd type="none" w="sm" len="sm"/>
            <a:tailEnd type="none" w="lg" len="lg"/>
          </a:ln>
          <a:effectLst/>
        </p:spPr>
        <p:txBody>
          <a:bodyPr>
            <a:spAutoFit/>
          </a:bodyPr>
          <a:lstStyle/>
          <a:p>
            <a:pPr algn="ctr">
              <a:lnSpc>
                <a:spcPct val="90000"/>
              </a:lnSpc>
              <a:spcBef>
                <a:spcPct val="50000"/>
              </a:spcBef>
            </a:pPr>
            <a:r>
              <a:rPr lang="en-US" altLang="zh-CN" sz="2000" i="1">
                <a:solidFill>
                  <a:srgbClr val="00CCFF"/>
                </a:solidFill>
                <a:ea typeface="宋体" panose="02010600030101010101" pitchFamily="2" charset="-122"/>
              </a:rPr>
              <a:t>Parameterized</a:t>
            </a:r>
            <a:br>
              <a:rPr lang="en-US" altLang="zh-CN" sz="2000" i="1">
                <a:solidFill>
                  <a:srgbClr val="00CCFF"/>
                </a:solidFill>
                <a:ea typeface="宋体" panose="02010600030101010101" pitchFamily="2" charset="-122"/>
              </a:rPr>
            </a:br>
            <a:r>
              <a:rPr lang="en-US" altLang="zh-CN" sz="2000" i="1">
                <a:solidFill>
                  <a:srgbClr val="00CCFF"/>
                </a:solidFill>
                <a:ea typeface="宋体" panose="02010600030101010101" pitchFamily="2" charset="-122"/>
              </a:rPr>
              <a:t>Collaboration</a:t>
            </a:r>
            <a:endParaRPr lang="en-US" altLang="zh-CN" sz="2000" i="1">
              <a:solidFill>
                <a:srgbClr val="00CCFF"/>
              </a:solidFill>
              <a:ea typeface="宋体" panose="02010600030101010101" pitchFamily="2" charset="-122"/>
            </a:endParaRPr>
          </a:p>
        </p:txBody>
      </p:sp>
      <p:grpSp>
        <p:nvGrpSpPr>
          <p:cNvPr id="7" name="Group 1093"/>
          <p:cNvGrpSpPr/>
          <p:nvPr/>
        </p:nvGrpSpPr>
        <p:grpSpPr bwMode="auto">
          <a:xfrm>
            <a:off x="912813" y="4486275"/>
            <a:ext cx="2124075" cy="1117600"/>
            <a:chOff x="391" y="2794"/>
            <a:chExt cx="1338" cy="704"/>
          </a:xfrm>
        </p:grpSpPr>
        <p:sp>
          <p:nvSpPr>
            <p:cNvPr id="387131" name="Text Box 1083"/>
            <p:cNvSpPr txBox="1">
              <a:spLocks noChangeArrowheads="1"/>
            </p:cNvSpPr>
            <p:nvPr/>
          </p:nvSpPr>
          <p:spPr bwMode="auto">
            <a:xfrm>
              <a:off x="482" y="3130"/>
              <a:ext cx="1004"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Pattern Name</a:t>
              </a:r>
              <a:endParaRPr lang="en-US" altLang="zh-CN" sz="1800">
                <a:ea typeface="宋体" panose="02010600030101010101" pitchFamily="2" charset="-122"/>
              </a:endParaRPr>
            </a:p>
          </p:txBody>
        </p:sp>
        <p:sp>
          <p:nvSpPr>
            <p:cNvPr id="387132" name="Rectangle 1084"/>
            <p:cNvSpPr>
              <a:spLocks noChangeArrowheads="1"/>
            </p:cNvSpPr>
            <p:nvPr/>
          </p:nvSpPr>
          <p:spPr bwMode="auto">
            <a:xfrm>
              <a:off x="1053" y="2795"/>
              <a:ext cx="656" cy="302"/>
            </a:xfrm>
            <a:prstGeom prst="rect">
              <a:avLst/>
            </a:prstGeom>
            <a:noFill/>
            <a:ln w="28575">
              <a:solidFill>
                <a:schemeClr val="tx1"/>
              </a:solidFill>
              <a:prstDash val="dash"/>
              <a:miter lim="800000"/>
            </a:ln>
            <a:effectLst/>
          </p:spPr>
          <p:txBody>
            <a:bodyPr wrap="none" lIns="107950" tIns="53975" rIns="107950" bIns="53975" anchor="ctr"/>
            <a:lstStyle/>
            <a:p>
              <a:endParaRPr lang="en-US"/>
            </a:p>
          </p:txBody>
        </p:sp>
        <p:sp>
          <p:nvSpPr>
            <p:cNvPr id="387133" name="Text Box 1085"/>
            <p:cNvSpPr txBox="1">
              <a:spLocks noChangeArrowheads="1"/>
            </p:cNvSpPr>
            <p:nvPr/>
          </p:nvSpPr>
          <p:spPr bwMode="auto">
            <a:xfrm>
              <a:off x="1077" y="2794"/>
              <a:ext cx="652" cy="298"/>
            </a:xfrm>
            <a:prstGeom prst="rect">
              <a:avLst/>
            </a:prstGeom>
            <a:noFill/>
            <a:ln w="9525">
              <a:noFill/>
              <a:miter lim="800000"/>
            </a:ln>
            <a:effectLst/>
          </p:spPr>
          <p:txBody>
            <a:bodyPr lIns="107950" tIns="53975" rIns="107950" bIns="53975">
              <a:spAutoFit/>
            </a:bodyPr>
            <a:lstStyle/>
            <a:p>
              <a:pPr>
                <a:spcBef>
                  <a:spcPct val="50000"/>
                </a:spcBef>
              </a:pPr>
              <a:r>
                <a:rPr lang="en-US" altLang="zh-CN" sz="1200">
                  <a:ea typeface="宋体" panose="02010600030101010101" pitchFamily="2" charset="-122"/>
                </a:rPr>
                <a:t>Template</a:t>
              </a:r>
              <a:br>
                <a:rPr lang="en-US" altLang="zh-CN" sz="1200">
                  <a:ea typeface="宋体" panose="02010600030101010101" pitchFamily="2" charset="-122"/>
                </a:rPr>
              </a:br>
              <a:r>
                <a:rPr lang="en-US" altLang="zh-CN" sz="1200">
                  <a:ea typeface="宋体" panose="02010600030101010101" pitchFamily="2" charset="-122"/>
                </a:rPr>
                <a:t>Parameters</a:t>
              </a:r>
              <a:endParaRPr lang="en-US" altLang="zh-CN" sz="1200">
                <a:ea typeface="宋体" panose="02010600030101010101" pitchFamily="2" charset="-122"/>
              </a:endParaRPr>
            </a:p>
          </p:txBody>
        </p:sp>
        <p:sp>
          <p:nvSpPr>
            <p:cNvPr id="387138" name="Arc 1090"/>
            <p:cNvSpPr/>
            <p:nvPr/>
          </p:nvSpPr>
          <p:spPr bwMode="auto">
            <a:xfrm flipH="1">
              <a:off x="391" y="2993"/>
              <a:ext cx="1160" cy="505"/>
            </a:xfrm>
            <a:custGeom>
              <a:avLst/>
              <a:gdLst>
                <a:gd name="G0" fmla="+- 21600 0 0"/>
                <a:gd name="G1" fmla="+- 21600 0 0"/>
                <a:gd name="G2" fmla="+- 21600 0 0"/>
                <a:gd name="T0" fmla="*/ 19532 w 43200"/>
                <a:gd name="T1" fmla="*/ 99 h 43200"/>
                <a:gd name="T2" fmla="*/ 3421 w 43200"/>
                <a:gd name="T3" fmla="*/ 9934 h 43200"/>
                <a:gd name="T4" fmla="*/ 21600 w 43200"/>
                <a:gd name="T5" fmla="*/ 21600 h 43200"/>
              </a:gdLst>
              <a:ahLst/>
              <a:cxnLst>
                <a:cxn ang="0">
                  <a:pos x="T0" y="T1"/>
                </a:cxn>
                <a:cxn ang="0">
                  <a:pos x="T2" y="T3"/>
                </a:cxn>
                <a:cxn ang="0">
                  <a:pos x="T4" y="T5"/>
                </a:cxn>
              </a:cxnLst>
              <a:rect l="0" t="0" r="r" b="b"/>
              <a:pathLst>
                <a:path w="43200" h="43200" fill="none" extrusionOk="0">
                  <a:moveTo>
                    <a:pt x="19532" y="99"/>
                  </a:moveTo>
                  <a:cubicBezTo>
                    <a:pt x="20219" y="33"/>
                    <a:pt x="20909" y="-1"/>
                    <a:pt x="21600" y="0"/>
                  </a:cubicBezTo>
                  <a:cubicBezTo>
                    <a:pt x="33529" y="0"/>
                    <a:pt x="43200" y="9670"/>
                    <a:pt x="43200" y="21600"/>
                  </a:cubicBezTo>
                  <a:cubicBezTo>
                    <a:pt x="43200" y="33529"/>
                    <a:pt x="33529" y="43200"/>
                    <a:pt x="21600" y="43200"/>
                  </a:cubicBezTo>
                  <a:cubicBezTo>
                    <a:pt x="9670" y="43200"/>
                    <a:pt x="0" y="33529"/>
                    <a:pt x="0" y="21600"/>
                  </a:cubicBezTo>
                  <a:cubicBezTo>
                    <a:pt x="-1" y="17464"/>
                    <a:pt x="1187" y="13415"/>
                    <a:pt x="3421" y="9934"/>
                  </a:cubicBezTo>
                </a:path>
                <a:path w="43200" h="43200" stroke="0" extrusionOk="0">
                  <a:moveTo>
                    <a:pt x="19532" y="99"/>
                  </a:moveTo>
                  <a:cubicBezTo>
                    <a:pt x="20219" y="33"/>
                    <a:pt x="20909" y="-1"/>
                    <a:pt x="21600" y="0"/>
                  </a:cubicBezTo>
                  <a:cubicBezTo>
                    <a:pt x="33529" y="0"/>
                    <a:pt x="43200" y="9670"/>
                    <a:pt x="43200" y="21600"/>
                  </a:cubicBezTo>
                  <a:cubicBezTo>
                    <a:pt x="43200" y="33529"/>
                    <a:pt x="33529" y="43200"/>
                    <a:pt x="21600" y="43200"/>
                  </a:cubicBezTo>
                  <a:cubicBezTo>
                    <a:pt x="9670" y="43200"/>
                    <a:pt x="0" y="33529"/>
                    <a:pt x="0" y="21600"/>
                  </a:cubicBezTo>
                  <a:cubicBezTo>
                    <a:pt x="-1" y="17464"/>
                    <a:pt x="1187" y="13415"/>
                    <a:pt x="3421" y="9934"/>
                  </a:cubicBezTo>
                  <a:lnTo>
                    <a:pt x="21600" y="21600"/>
                  </a:lnTo>
                  <a:close/>
                </a:path>
              </a:pathLst>
            </a:custGeom>
            <a:noFill/>
            <a:ln w="28575">
              <a:solidFill>
                <a:schemeClr val="tx1"/>
              </a:solidFill>
              <a:prstDash val="dash"/>
              <a:round/>
            </a:ln>
            <a:effectLst/>
          </p:spPr>
          <p:txBody>
            <a:bodyPr wrap="none" lIns="107950" tIns="53975" rIns="107950" bIns="53975" anchor="ctr"/>
            <a:lstStyle/>
            <a:p>
              <a:endParaRPr lang="en-US"/>
            </a:p>
          </p:txBody>
        </p:sp>
      </p:grpSp>
      <p:grpSp>
        <p:nvGrpSpPr>
          <p:cNvPr id="8" name="Group 1124"/>
          <p:cNvGrpSpPr/>
          <p:nvPr/>
        </p:nvGrpSpPr>
        <p:grpSpPr bwMode="auto">
          <a:xfrm>
            <a:off x="6489700" y="4510088"/>
            <a:ext cx="1665288" cy="1163637"/>
            <a:chOff x="3932" y="2841"/>
            <a:chExt cx="1049" cy="733"/>
          </a:xfrm>
        </p:grpSpPr>
        <p:grpSp>
          <p:nvGrpSpPr>
            <p:cNvPr id="9" name="Group 1099"/>
            <p:cNvGrpSpPr/>
            <p:nvPr/>
          </p:nvGrpSpPr>
          <p:grpSpPr bwMode="auto">
            <a:xfrm>
              <a:off x="3932" y="2841"/>
              <a:ext cx="121" cy="162"/>
              <a:chOff x="7654" y="3380"/>
              <a:chExt cx="554" cy="754"/>
            </a:xfrm>
          </p:grpSpPr>
          <p:sp>
            <p:nvSpPr>
              <p:cNvPr id="387148" name="Oval 1100"/>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87149" name="Line 1101"/>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87150" name="Line 1102"/>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87151" name="Freeform 1103"/>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87152" name="Line 1104"/>
            <p:cNvSpPr>
              <a:spLocks noChangeShapeType="1"/>
            </p:cNvSpPr>
            <p:nvPr/>
          </p:nvSpPr>
          <p:spPr bwMode="auto">
            <a:xfrm>
              <a:off x="3988" y="3099"/>
              <a:ext cx="305"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87153" name="Line 1105"/>
            <p:cNvSpPr>
              <a:spLocks noChangeShapeType="1"/>
            </p:cNvSpPr>
            <p:nvPr/>
          </p:nvSpPr>
          <p:spPr bwMode="auto">
            <a:xfrm>
              <a:off x="4607" y="3304"/>
              <a:ext cx="240"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87154" name="Line 1106"/>
            <p:cNvSpPr>
              <a:spLocks noChangeShapeType="1"/>
            </p:cNvSpPr>
            <p:nvPr/>
          </p:nvSpPr>
          <p:spPr bwMode="auto">
            <a:xfrm>
              <a:off x="4314" y="3196"/>
              <a:ext cx="257"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87155" name="Line 1107"/>
            <p:cNvSpPr>
              <a:spLocks noChangeShapeType="1"/>
            </p:cNvSpPr>
            <p:nvPr/>
          </p:nvSpPr>
          <p:spPr bwMode="auto">
            <a:xfrm>
              <a:off x="3990" y="3485"/>
              <a:ext cx="0" cy="89"/>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87156" name="Line 1108"/>
            <p:cNvSpPr>
              <a:spLocks noChangeShapeType="1"/>
            </p:cNvSpPr>
            <p:nvPr/>
          </p:nvSpPr>
          <p:spPr bwMode="auto">
            <a:xfrm>
              <a:off x="4297" y="3047"/>
              <a:ext cx="0" cy="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87157" name="Line 1109"/>
            <p:cNvSpPr>
              <a:spLocks noChangeShapeType="1"/>
            </p:cNvSpPr>
            <p:nvPr/>
          </p:nvSpPr>
          <p:spPr bwMode="auto">
            <a:xfrm>
              <a:off x="4580" y="3047"/>
              <a:ext cx="0" cy="15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87158" name="Line 1110"/>
            <p:cNvSpPr>
              <a:spLocks noChangeShapeType="1"/>
            </p:cNvSpPr>
            <p:nvPr/>
          </p:nvSpPr>
          <p:spPr bwMode="auto">
            <a:xfrm>
              <a:off x="4857" y="3381"/>
              <a:ext cx="0" cy="191"/>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87160" name="Rectangle 1112"/>
            <p:cNvSpPr>
              <a:spLocks noChangeArrowheads="1"/>
            </p:cNvSpPr>
            <p:nvPr/>
          </p:nvSpPr>
          <p:spPr bwMode="auto">
            <a:xfrm rot="16200000">
              <a:off x="3800" y="3270"/>
              <a:ext cx="380" cy="38"/>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87161" name="Line 1113"/>
            <p:cNvSpPr>
              <a:spLocks noChangeShapeType="1"/>
            </p:cNvSpPr>
            <p:nvPr/>
          </p:nvSpPr>
          <p:spPr bwMode="auto">
            <a:xfrm>
              <a:off x="3990" y="3046"/>
              <a:ext cx="0" cy="5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87162" name="Rectangle 1114"/>
            <p:cNvSpPr>
              <a:spLocks noChangeArrowheads="1"/>
            </p:cNvSpPr>
            <p:nvPr/>
          </p:nvSpPr>
          <p:spPr bwMode="auto">
            <a:xfrm rot="16200000">
              <a:off x="4143" y="3237"/>
              <a:ext cx="306"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87163" name="Line 1115"/>
            <p:cNvSpPr>
              <a:spLocks noChangeShapeType="1"/>
            </p:cNvSpPr>
            <p:nvPr/>
          </p:nvSpPr>
          <p:spPr bwMode="auto">
            <a:xfrm>
              <a:off x="4297" y="3415"/>
              <a:ext cx="0" cy="1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87164" name="Rectangle 1116"/>
            <p:cNvSpPr>
              <a:spLocks noChangeArrowheads="1"/>
            </p:cNvSpPr>
            <p:nvPr/>
          </p:nvSpPr>
          <p:spPr bwMode="auto">
            <a:xfrm rot="16200000">
              <a:off x="4494" y="3266"/>
              <a:ext cx="170"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87165" name="Line 1117"/>
            <p:cNvSpPr>
              <a:spLocks noChangeShapeType="1"/>
            </p:cNvSpPr>
            <p:nvPr/>
          </p:nvSpPr>
          <p:spPr bwMode="auto">
            <a:xfrm>
              <a:off x="4579" y="3371"/>
              <a:ext cx="1" cy="2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87166" name="Rectangle 1118"/>
            <p:cNvSpPr>
              <a:spLocks noChangeArrowheads="1"/>
            </p:cNvSpPr>
            <p:nvPr/>
          </p:nvSpPr>
          <p:spPr bwMode="auto">
            <a:xfrm rot="16200000">
              <a:off x="4823" y="3324"/>
              <a:ext cx="64" cy="36"/>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87167" name="Line 1119"/>
            <p:cNvSpPr>
              <a:spLocks noChangeShapeType="1"/>
            </p:cNvSpPr>
            <p:nvPr/>
          </p:nvSpPr>
          <p:spPr bwMode="auto">
            <a:xfrm>
              <a:off x="4857" y="3047"/>
              <a:ext cx="0" cy="26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87168" name="Rectangle 1120"/>
            <p:cNvSpPr>
              <a:spLocks noChangeArrowheads="1"/>
            </p:cNvSpPr>
            <p:nvPr/>
          </p:nvSpPr>
          <p:spPr bwMode="auto">
            <a:xfrm>
              <a:off x="4452" y="2902"/>
              <a:ext cx="21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87170" name="Rectangle 1122"/>
            <p:cNvSpPr>
              <a:spLocks noChangeArrowheads="1"/>
            </p:cNvSpPr>
            <p:nvPr/>
          </p:nvSpPr>
          <p:spPr bwMode="auto">
            <a:xfrm>
              <a:off x="4702" y="2902"/>
              <a:ext cx="27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87171" name="Rectangle 1123"/>
            <p:cNvSpPr>
              <a:spLocks noChangeArrowheads="1"/>
            </p:cNvSpPr>
            <p:nvPr/>
          </p:nvSpPr>
          <p:spPr bwMode="auto">
            <a:xfrm>
              <a:off x="4198" y="2902"/>
              <a:ext cx="220"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1027"/>
          <p:cNvSpPr>
            <a:spLocks noGrp="1" noChangeArrowheads="1"/>
          </p:cNvSpPr>
          <p:nvPr>
            <p:ph idx="1"/>
          </p:nvPr>
        </p:nvSpPr>
        <p:spPr/>
        <p:txBody>
          <a:bodyPr>
            <a:normAutofit fontScale="92500" lnSpcReduction="10000"/>
          </a:bodyPr>
          <a:lstStyle/>
          <a:p>
            <a:pPr fontAlgn="t"/>
            <a:r>
              <a:rPr lang="en-US" altLang="ko-KR" sz="2800" dirty="0">
                <a:ea typeface="Gulim" panose="020B0600000101010101" charset="-127"/>
              </a:rPr>
              <a:t>An architectural pattern expresses a fundamental structural organization schema for software systems. It provides a set of predefined subsystems, specifies their responsibilities, and includes rules and guidelines for organizing the relationships between them – </a:t>
            </a:r>
            <a:r>
              <a:rPr lang="en-US" altLang="ko-KR" sz="2400" i="1" dirty="0" err="1">
                <a:ea typeface="Gulim" panose="020B0600000101010101" charset="-127"/>
              </a:rPr>
              <a:t>Buschman</a:t>
            </a:r>
            <a:r>
              <a:rPr lang="en-US" altLang="ko-KR" sz="2400" i="1" dirty="0">
                <a:ea typeface="Gulim" panose="020B0600000101010101" charset="-127"/>
              </a:rPr>
              <a:t> et al, “Pattern-Oriented Software Architecture — A System of Patterns”</a:t>
            </a:r>
            <a:endParaRPr lang="en-US" altLang="ko-KR" sz="2800" dirty="0">
              <a:ea typeface="Gulim" panose="020B0600000101010101" charset="-127"/>
            </a:endParaRPr>
          </a:p>
          <a:p>
            <a:pPr lvl="1"/>
            <a:r>
              <a:rPr lang="en-US" altLang="ko-KR" sz="2400" dirty="0">
                <a:ea typeface="Gulim" panose="020B0600000101010101" charset="-127"/>
              </a:rPr>
              <a:t>Layers</a:t>
            </a:r>
            <a:endParaRPr lang="en-US" altLang="ko-KR" sz="2400" dirty="0">
              <a:ea typeface="Gulim" panose="020B0600000101010101" charset="-127"/>
            </a:endParaRPr>
          </a:p>
          <a:p>
            <a:pPr lvl="1"/>
            <a:r>
              <a:rPr lang="en-US" altLang="ko-KR" sz="2400" dirty="0">
                <a:ea typeface="Gulim" panose="020B0600000101010101" charset="-127"/>
              </a:rPr>
              <a:t>Model-view-controller (M-V-C)</a:t>
            </a:r>
            <a:endParaRPr lang="en-US" altLang="ko-KR" sz="2400" dirty="0">
              <a:ea typeface="Gulim" panose="020B0600000101010101" charset="-127"/>
            </a:endParaRPr>
          </a:p>
          <a:p>
            <a:pPr lvl="1"/>
            <a:r>
              <a:rPr lang="en-US" altLang="ko-KR" sz="2400" dirty="0">
                <a:ea typeface="Gulim" panose="020B0600000101010101" charset="-127"/>
              </a:rPr>
              <a:t>Pipes and filters</a:t>
            </a:r>
            <a:endParaRPr lang="en-US" altLang="ko-KR" sz="2400" dirty="0">
              <a:ea typeface="Gulim" panose="020B0600000101010101" charset="-127"/>
            </a:endParaRPr>
          </a:p>
          <a:p>
            <a:pPr lvl="1"/>
            <a:r>
              <a:rPr lang="en-US" altLang="ko-KR" sz="2400" dirty="0">
                <a:ea typeface="Gulim" panose="020B0600000101010101" charset="-127"/>
              </a:rPr>
              <a:t>Blackboard</a:t>
            </a:r>
            <a:endParaRPr lang="en-US" altLang="ko-KR" sz="2400" dirty="0">
              <a:ea typeface="Gulim" panose="020B0600000101010101" charset="-127"/>
            </a:endParaRPr>
          </a:p>
        </p:txBody>
      </p:sp>
      <p:sp>
        <p:nvSpPr>
          <p:cNvPr id="389122" name="Rectangle 1026"/>
          <p:cNvSpPr>
            <a:spLocks noGrp="1" noChangeArrowheads="1"/>
          </p:cNvSpPr>
          <p:nvPr>
            <p:ph type="title"/>
          </p:nvPr>
        </p:nvSpPr>
        <p:spPr/>
        <p:txBody>
          <a:bodyPr/>
          <a:lstStyle/>
          <a:p>
            <a:r>
              <a:rPr lang="en-US" altLang="zh-CN">
                <a:ea typeface="宋体" panose="02010600030101010101" pitchFamily="2" charset="-122"/>
              </a:rPr>
              <a:t>What Is an Architectural Pattern?</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1026"/>
          <p:cNvSpPr>
            <a:spLocks noGrp="1" noChangeArrowheads="1"/>
          </p:cNvSpPr>
          <p:nvPr>
            <p:ph type="title"/>
          </p:nvPr>
        </p:nvSpPr>
        <p:spPr/>
        <p:txBody>
          <a:bodyPr/>
          <a:lstStyle/>
          <a:p>
            <a:r>
              <a:rPr lang="en-US" altLang="zh-CN">
                <a:ea typeface="宋体" panose="02010600030101010101" pitchFamily="2" charset="-122"/>
              </a:rPr>
              <a:t>Typical Layering Approach</a:t>
            </a:r>
            <a:endParaRPr lang="en-US" altLang="zh-CN">
              <a:ea typeface="宋体" panose="02010600030101010101" pitchFamily="2" charset="-122"/>
            </a:endParaRPr>
          </a:p>
        </p:txBody>
      </p:sp>
      <p:sp>
        <p:nvSpPr>
          <p:cNvPr id="414723" name="AutoShape 1027"/>
          <p:cNvSpPr>
            <a:spLocks noChangeArrowheads="1"/>
          </p:cNvSpPr>
          <p:nvPr/>
        </p:nvSpPr>
        <p:spPr bwMode="auto">
          <a:xfrm>
            <a:off x="1803400" y="1412875"/>
            <a:ext cx="379413" cy="4622800"/>
          </a:xfrm>
          <a:prstGeom prst="upDownArrow">
            <a:avLst>
              <a:gd name="adj1" fmla="val 50880"/>
              <a:gd name="adj2" fmla="val 247405"/>
            </a:avLst>
          </a:prstGeom>
          <a:gradFill rotWithShape="0">
            <a:gsLst>
              <a:gs pos="0">
                <a:srgbClr val="FF00FF">
                  <a:gamma/>
                  <a:shade val="46275"/>
                  <a:invGamma/>
                </a:srgbClr>
              </a:gs>
              <a:gs pos="50000">
                <a:srgbClr val="FF00FF"/>
              </a:gs>
              <a:gs pos="100000">
                <a:srgbClr val="FF00FF">
                  <a:gamma/>
                  <a:shade val="46275"/>
                  <a:invGamma/>
                </a:srgbClr>
              </a:gs>
            </a:gsLst>
            <a:lin ang="5400000" scaled="1"/>
          </a:gradFill>
          <a:ln w="12700">
            <a:noFill/>
            <a:miter lim="800000"/>
            <a:headEnd type="none" w="sm" len="sm"/>
            <a:tailEnd type="none" w="lg" len="lg"/>
          </a:ln>
          <a:effectLst/>
        </p:spPr>
        <p:txBody>
          <a:bodyPr wrap="none" anchor="ctr"/>
          <a:lstStyle/>
          <a:p>
            <a:endParaRPr lang="en-US"/>
          </a:p>
        </p:txBody>
      </p:sp>
      <p:sp>
        <p:nvSpPr>
          <p:cNvPr id="414724" name="Text Box 1028"/>
          <p:cNvSpPr txBox="1">
            <a:spLocks noChangeArrowheads="1"/>
          </p:cNvSpPr>
          <p:nvPr/>
        </p:nvSpPr>
        <p:spPr bwMode="auto">
          <a:xfrm>
            <a:off x="400050" y="5464175"/>
            <a:ext cx="1524000" cy="58102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600" b="1">
                <a:ea typeface="宋体" panose="02010600030101010101" pitchFamily="2" charset="-122"/>
              </a:rPr>
              <a:t>General functionality</a:t>
            </a:r>
            <a:endParaRPr lang="en-US" altLang="zh-CN" sz="1600" b="1">
              <a:ea typeface="宋体" panose="02010600030101010101" pitchFamily="2" charset="-122"/>
            </a:endParaRPr>
          </a:p>
        </p:txBody>
      </p:sp>
      <p:sp>
        <p:nvSpPr>
          <p:cNvPr id="414725" name="Text Box 1029"/>
          <p:cNvSpPr txBox="1">
            <a:spLocks noChangeArrowheads="1"/>
          </p:cNvSpPr>
          <p:nvPr/>
        </p:nvSpPr>
        <p:spPr bwMode="auto">
          <a:xfrm>
            <a:off x="371475" y="1344613"/>
            <a:ext cx="1524000" cy="58102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600" b="1">
                <a:ea typeface="宋体" panose="02010600030101010101" pitchFamily="2" charset="-122"/>
              </a:rPr>
              <a:t>Specific functionality</a:t>
            </a:r>
            <a:endParaRPr lang="en-US" altLang="zh-CN" sz="1600" b="1">
              <a:ea typeface="宋体" panose="02010600030101010101" pitchFamily="2" charset="-122"/>
            </a:endParaRPr>
          </a:p>
        </p:txBody>
      </p:sp>
      <p:sp>
        <p:nvSpPr>
          <p:cNvPr id="414728" name="Text Box 1032"/>
          <p:cNvSpPr txBox="1">
            <a:spLocks noChangeArrowheads="1"/>
          </p:cNvSpPr>
          <p:nvPr/>
        </p:nvSpPr>
        <p:spPr bwMode="auto">
          <a:xfrm>
            <a:off x="4953000" y="1695450"/>
            <a:ext cx="3441700" cy="901700"/>
          </a:xfrm>
          <a:prstGeom prst="rect">
            <a:avLst/>
          </a:prstGeom>
          <a:noFill/>
          <a:ln w="9525">
            <a:noFill/>
            <a:miter lim="800000"/>
          </a:ln>
          <a:effectLst/>
        </p:spPr>
        <p:txBody>
          <a:bodyPr lIns="107950" tIns="53975" rIns="107950" bIns="53975">
            <a:spAutoFit/>
          </a:bodyPr>
          <a:lstStyle/>
          <a:p>
            <a:pPr>
              <a:spcBef>
                <a:spcPct val="50000"/>
              </a:spcBef>
            </a:pPr>
            <a:r>
              <a:rPr lang="en-US" altLang="zh-CN" sz="1300">
                <a:ea typeface="宋体" panose="02010600030101010101" pitchFamily="2" charset="-122"/>
              </a:rPr>
              <a:t>Distinct application subsystems that make up an application </a:t>
            </a:r>
            <a:r>
              <a:rPr lang="en-US" altLang="zh-CN" sz="1300">
                <a:ea typeface="宋体" panose="02010600030101010101" pitchFamily="2" charset="-122"/>
                <a:cs typeface="Arial" panose="020B0604020202020204" pitchFamily="34" charset="0"/>
              </a:rPr>
              <a:t>—</a:t>
            </a:r>
            <a:r>
              <a:rPr lang="en-US" altLang="zh-CN" sz="1300">
                <a:ea typeface="宋体" panose="02010600030101010101" pitchFamily="2" charset="-122"/>
              </a:rPr>
              <a:t> contains the value adding software  developed by the organization.</a:t>
            </a:r>
            <a:endParaRPr lang="en-US" altLang="zh-CN" sz="1300">
              <a:ea typeface="宋体" panose="02010600030101010101" pitchFamily="2" charset="-122"/>
            </a:endParaRPr>
          </a:p>
        </p:txBody>
      </p:sp>
      <p:sp>
        <p:nvSpPr>
          <p:cNvPr id="414729" name="Text Box 1033"/>
          <p:cNvSpPr txBox="1">
            <a:spLocks noChangeArrowheads="1"/>
          </p:cNvSpPr>
          <p:nvPr/>
        </p:nvSpPr>
        <p:spPr bwMode="auto">
          <a:xfrm>
            <a:off x="4953000" y="3084513"/>
            <a:ext cx="3441700" cy="703262"/>
          </a:xfrm>
          <a:prstGeom prst="rect">
            <a:avLst/>
          </a:prstGeom>
          <a:noFill/>
          <a:ln w="9525">
            <a:noFill/>
            <a:miter lim="800000"/>
          </a:ln>
          <a:effectLst/>
        </p:spPr>
        <p:txBody>
          <a:bodyPr lIns="107950" tIns="53975" rIns="107950" bIns="53975">
            <a:spAutoFit/>
          </a:bodyPr>
          <a:lstStyle/>
          <a:p>
            <a:pPr>
              <a:spcBef>
                <a:spcPct val="50000"/>
              </a:spcBef>
            </a:pPr>
            <a:r>
              <a:rPr lang="en-US" altLang="zh-CN" sz="1300">
                <a:ea typeface="宋体" panose="02010600030101010101" pitchFamily="2" charset="-122"/>
              </a:rPr>
              <a:t>Business specific </a:t>
            </a:r>
            <a:r>
              <a:rPr lang="en-US" altLang="zh-CN" sz="1300">
                <a:ea typeface="宋体" panose="02010600030101010101" pitchFamily="2" charset="-122"/>
                <a:cs typeface="Arial" panose="020B0604020202020204" pitchFamily="34" charset="0"/>
              </a:rPr>
              <a:t>—</a:t>
            </a:r>
            <a:r>
              <a:rPr lang="en-US" altLang="zh-CN" sz="1300">
                <a:ea typeface="宋体" panose="02010600030101010101" pitchFamily="2" charset="-122"/>
              </a:rPr>
              <a:t> contains a number of reusable subsystems specific to the type of business.</a:t>
            </a:r>
            <a:endParaRPr lang="en-US" altLang="zh-CN" sz="1300">
              <a:ea typeface="宋体" panose="02010600030101010101" pitchFamily="2" charset="-122"/>
            </a:endParaRPr>
          </a:p>
        </p:txBody>
      </p:sp>
      <p:sp>
        <p:nvSpPr>
          <p:cNvPr id="414730" name="Text Box 1034"/>
          <p:cNvSpPr txBox="1">
            <a:spLocks noChangeArrowheads="1"/>
          </p:cNvSpPr>
          <p:nvPr/>
        </p:nvSpPr>
        <p:spPr bwMode="auto">
          <a:xfrm>
            <a:off x="4953000" y="4057650"/>
            <a:ext cx="3616325" cy="901700"/>
          </a:xfrm>
          <a:prstGeom prst="rect">
            <a:avLst/>
          </a:prstGeom>
          <a:noFill/>
          <a:ln w="9525">
            <a:noFill/>
            <a:miter lim="800000"/>
          </a:ln>
          <a:effectLst/>
        </p:spPr>
        <p:txBody>
          <a:bodyPr lIns="107950" tIns="53975" rIns="107950" bIns="53975">
            <a:spAutoFit/>
          </a:bodyPr>
          <a:lstStyle/>
          <a:p>
            <a:pPr>
              <a:spcBef>
                <a:spcPct val="50000"/>
              </a:spcBef>
            </a:pPr>
            <a:r>
              <a:rPr lang="en-US" altLang="zh-CN" sz="1300">
                <a:ea typeface="宋体" panose="02010600030101010101" pitchFamily="2" charset="-122"/>
              </a:rPr>
              <a:t>Middleware </a:t>
            </a:r>
            <a:r>
              <a:rPr lang="en-US" altLang="zh-CN" sz="1300">
                <a:ea typeface="宋体" panose="02010600030101010101" pitchFamily="2" charset="-122"/>
                <a:cs typeface="Arial" panose="020B0604020202020204" pitchFamily="34" charset="0"/>
              </a:rPr>
              <a:t>—</a:t>
            </a:r>
            <a:r>
              <a:rPr lang="en-US" altLang="zh-CN" sz="1300">
                <a:ea typeface="宋体" panose="02010600030101010101" pitchFamily="2" charset="-122"/>
              </a:rPr>
              <a:t> offers subsystems for utility classes and platform-independent services for distributed object computing in heterogeneous environments and so on.</a:t>
            </a:r>
            <a:endParaRPr lang="en-US" altLang="zh-CN" sz="1300">
              <a:ea typeface="宋体" panose="02010600030101010101" pitchFamily="2" charset="-122"/>
            </a:endParaRPr>
          </a:p>
        </p:txBody>
      </p:sp>
      <p:sp>
        <p:nvSpPr>
          <p:cNvPr id="414731" name="Text Box 1035"/>
          <p:cNvSpPr txBox="1">
            <a:spLocks noChangeArrowheads="1"/>
          </p:cNvSpPr>
          <p:nvPr/>
        </p:nvSpPr>
        <p:spPr bwMode="auto">
          <a:xfrm>
            <a:off x="4953000" y="5111750"/>
            <a:ext cx="3527425" cy="901700"/>
          </a:xfrm>
          <a:prstGeom prst="rect">
            <a:avLst/>
          </a:prstGeom>
          <a:noFill/>
          <a:ln w="9525">
            <a:noFill/>
            <a:miter lim="800000"/>
          </a:ln>
          <a:effectLst/>
        </p:spPr>
        <p:txBody>
          <a:bodyPr lIns="107950" tIns="53975" rIns="107950" bIns="53975">
            <a:spAutoFit/>
          </a:bodyPr>
          <a:lstStyle/>
          <a:p>
            <a:pPr>
              <a:spcBef>
                <a:spcPct val="50000"/>
              </a:spcBef>
            </a:pPr>
            <a:r>
              <a:rPr lang="en-US" altLang="zh-CN" sz="1300">
                <a:ea typeface="宋体" panose="02010600030101010101" pitchFamily="2" charset="-122"/>
              </a:rPr>
              <a:t>System software </a:t>
            </a:r>
            <a:r>
              <a:rPr lang="en-US" altLang="zh-CN" sz="1300">
                <a:ea typeface="宋体" panose="02010600030101010101" pitchFamily="2" charset="-122"/>
                <a:cs typeface="Arial" panose="020B0604020202020204" pitchFamily="34" charset="0"/>
              </a:rPr>
              <a:t>—</a:t>
            </a:r>
            <a:r>
              <a:rPr lang="en-US" altLang="zh-CN" sz="1300">
                <a:ea typeface="宋体" panose="02010600030101010101" pitchFamily="2" charset="-122"/>
              </a:rPr>
              <a:t> contains the software for the actual infrastructure such as operating systems, interfaces to specific hardware, device drivers, and so on.</a:t>
            </a:r>
            <a:endParaRPr lang="en-US" altLang="zh-CN" sz="1300">
              <a:ea typeface="宋体" panose="02010600030101010101" pitchFamily="2" charset="-122"/>
            </a:endParaRPr>
          </a:p>
        </p:txBody>
      </p:sp>
      <p:sp>
        <p:nvSpPr>
          <p:cNvPr id="414733" name="Rectangle 1037" descr="60%"/>
          <p:cNvSpPr>
            <a:spLocks noChangeArrowheads="1"/>
          </p:cNvSpPr>
          <p:nvPr/>
        </p:nvSpPr>
        <p:spPr bwMode="auto">
          <a:xfrm>
            <a:off x="2343150" y="1422400"/>
            <a:ext cx="2609850" cy="1511300"/>
          </a:xfrm>
          <a:prstGeom prst="rect">
            <a:avLst/>
          </a:prstGeom>
          <a:pattFill prst="pct60">
            <a:fgClr>
              <a:srgbClr val="66CCFF"/>
            </a:fgClr>
            <a:bgClr>
              <a:srgbClr val="FFFFFF"/>
            </a:bgClr>
          </a:pattFill>
          <a:ln w="9525">
            <a:solidFill>
              <a:schemeClr val="bg2"/>
            </a:solidFill>
            <a:miter lim="800000"/>
          </a:ln>
          <a:effectLst/>
        </p:spPr>
        <p:txBody>
          <a:bodyPr wrap="none" lIns="107950" tIns="53975" rIns="107950" bIns="53975" anchor="ctr"/>
          <a:lstStyle/>
          <a:p>
            <a:endParaRPr lang="en-US"/>
          </a:p>
        </p:txBody>
      </p:sp>
      <p:sp>
        <p:nvSpPr>
          <p:cNvPr id="414734" name="Rectangle 1038" descr="90%"/>
          <p:cNvSpPr>
            <a:spLocks noChangeArrowheads="1"/>
          </p:cNvSpPr>
          <p:nvPr/>
        </p:nvSpPr>
        <p:spPr bwMode="auto">
          <a:xfrm>
            <a:off x="2343150" y="2933700"/>
            <a:ext cx="2609850" cy="1116013"/>
          </a:xfrm>
          <a:prstGeom prst="rect">
            <a:avLst/>
          </a:prstGeom>
          <a:pattFill prst="pct90">
            <a:fgClr>
              <a:srgbClr val="FFCCCC"/>
            </a:fgClr>
            <a:bgClr>
              <a:srgbClr val="FFFFFF"/>
            </a:bgClr>
          </a:pattFill>
          <a:ln w="9525">
            <a:solidFill>
              <a:schemeClr val="bg2"/>
            </a:solidFill>
            <a:miter lim="800000"/>
          </a:ln>
          <a:effectLst/>
        </p:spPr>
        <p:txBody>
          <a:bodyPr wrap="none" lIns="107950" tIns="53975" rIns="107950" bIns="53975" anchor="ctr"/>
          <a:lstStyle/>
          <a:p>
            <a:endParaRPr lang="en-US"/>
          </a:p>
        </p:txBody>
      </p:sp>
      <p:sp>
        <p:nvSpPr>
          <p:cNvPr id="414735" name="Rectangle 1039" descr="Dark upward diagonal"/>
          <p:cNvSpPr>
            <a:spLocks noChangeArrowheads="1"/>
          </p:cNvSpPr>
          <p:nvPr/>
        </p:nvSpPr>
        <p:spPr bwMode="auto">
          <a:xfrm>
            <a:off x="2343150" y="4054475"/>
            <a:ext cx="2609850" cy="1011238"/>
          </a:xfrm>
          <a:prstGeom prst="rect">
            <a:avLst/>
          </a:prstGeom>
          <a:pattFill prst="dkUpDiag">
            <a:fgClr>
              <a:srgbClr val="CCFF99"/>
            </a:fgClr>
            <a:bgClr>
              <a:srgbClr val="FFFFFF"/>
            </a:bgClr>
          </a:pattFill>
          <a:ln w="9525">
            <a:solidFill>
              <a:schemeClr val="bg2"/>
            </a:solidFill>
            <a:miter lim="800000"/>
          </a:ln>
          <a:effectLst/>
        </p:spPr>
        <p:txBody>
          <a:bodyPr wrap="none" lIns="107950" tIns="53975" rIns="107950" bIns="53975" anchor="ctr"/>
          <a:lstStyle/>
          <a:p>
            <a:endParaRPr lang="en-US"/>
          </a:p>
        </p:txBody>
      </p:sp>
      <p:sp>
        <p:nvSpPr>
          <p:cNvPr id="414736" name="Rectangle 1040" descr="Large confetti"/>
          <p:cNvSpPr>
            <a:spLocks noChangeArrowheads="1"/>
          </p:cNvSpPr>
          <p:nvPr/>
        </p:nvSpPr>
        <p:spPr bwMode="auto">
          <a:xfrm>
            <a:off x="2343150" y="5060950"/>
            <a:ext cx="2609850" cy="992188"/>
          </a:xfrm>
          <a:prstGeom prst="rect">
            <a:avLst/>
          </a:prstGeom>
          <a:pattFill prst="lgConfetti">
            <a:fgClr>
              <a:srgbClr val="FFCC66"/>
            </a:fgClr>
            <a:bgClr>
              <a:srgbClr val="FFFFFF"/>
            </a:bgClr>
          </a:pattFill>
          <a:ln w="9525">
            <a:solidFill>
              <a:schemeClr val="bg2"/>
            </a:solidFill>
            <a:miter lim="800000"/>
          </a:ln>
          <a:effectLst/>
        </p:spPr>
        <p:txBody>
          <a:bodyPr wrap="none" lIns="107950" tIns="53975" rIns="107950" bIns="53975" anchor="ctr"/>
          <a:lstStyle/>
          <a:p>
            <a:pPr algn="ctr"/>
            <a:endParaRPr lang="zh-CN" altLang="en-US">
              <a:ea typeface="宋体" panose="02010600030101010101" pitchFamily="2" charset="-122"/>
            </a:endParaRPr>
          </a:p>
        </p:txBody>
      </p:sp>
      <p:sp>
        <p:nvSpPr>
          <p:cNvPr id="414739" name="Text Box 1043"/>
          <p:cNvSpPr txBox="1">
            <a:spLocks noChangeArrowheads="1"/>
          </p:cNvSpPr>
          <p:nvPr/>
        </p:nvSpPr>
        <p:spPr bwMode="auto">
          <a:xfrm>
            <a:off x="2159000" y="1993900"/>
            <a:ext cx="2933700" cy="382588"/>
          </a:xfrm>
          <a:prstGeom prst="rect">
            <a:avLst/>
          </a:prstGeom>
          <a:noFill/>
          <a:ln w="9525">
            <a:noFill/>
            <a:miter lim="800000"/>
          </a:ln>
          <a:effectLst>
            <a:outerShdw dist="35921" dir="2700000" algn="ctr" rotWithShape="0">
              <a:srgbClr val="66CCFF">
                <a:alpha val="50000"/>
              </a:srgbClr>
            </a:outerShdw>
          </a:effectLst>
        </p:spPr>
        <p:txBody>
          <a:bodyPr lIns="107950" tIns="53975" rIns="107950" bIns="53975">
            <a:spAutoFit/>
          </a:bodyPr>
          <a:lstStyle/>
          <a:p>
            <a:pPr algn="ctr">
              <a:spcBef>
                <a:spcPct val="50000"/>
              </a:spcBef>
            </a:pPr>
            <a:r>
              <a:rPr lang="en-US" altLang="zh-CN" sz="1800" b="1">
                <a:solidFill>
                  <a:srgbClr val="000099"/>
                </a:solidFill>
                <a:ea typeface="宋体" panose="02010600030101010101" pitchFamily="2" charset="-122"/>
              </a:rPr>
              <a:t>Application</a:t>
            </a:r>
            <a:endParaRPr lang="en-US" altLang="zh-CN" sz="1800" b="1">
              <a:solidFill>
                <a:srgbClr val="000099"/>
              </a:solidFill>
              <a:ea typeface="宋体" panose="02010600030101010101" pitchFamily="2" charset="-122"/>
            </a:endParaRPr>
          </a:p>
        </p:txBody>
      </p:sp>
      <p:sp>
        <p:nvSpPr>
          <p:cNvPr id="414740" name="Text Box 1044"/>
          <p:cNvSpPr txBox="1">
            <a:spLocks noChangeArrowheads="1"/>
          </p:cNvSpPr>
          <p:nvPr/>
        </p:nvSpPr>
        <p:spPr bwMode="auto">
          <a:xfrm>
            <a:off x="2549525" y="3300413"/>
            <a:ext cx="2305050" cy="382587"/>
          </a:xfrm>
          <a:prstGeom prst="rect">
            <a:avLst/>
          </a:prstGeom>
          <a:noFill/>
          <a:ln w="9525">
            <a:noFill/>
            <a:miter lim="800000"/>
          </a:ln>
          <a:effectLst>
            <a:outerShdw dist="35921" dir="2700000" algn="ctr" rotWithShape="0">
              <a:srgbClr val="FF99CC">
                <a:alpha val="50000"/>
              </a:srgbClr>
            </a:outerShdw>
          </a:effectLst>
        </p:spPr>
        <p:txBody>
          <a:bodyPr lIns="107950" tIns="53975" rIns="107950" bIns="53975">
            <a:spAutoFit/>
          </a:bodyPr>
          <a:lstStyle/>
          <a:p>
            <a:pPr algn="ctr">
              <a:spcBef>
                <a:spcPct val="50000"/>
              </a:spcBef>
            </a:pPr>
            <a:r>
              <a:rPr lang="en-US" altLang="zh-CN" sz="1800" b="1">
                <a:solidFill>
                  <a:srgbClr val="FF0066"/>
                </a:solidFill>
                <a:ea typeface="宋体" panose="02010600030101010101" pitchFamily="2" charset="-122"/>
              </a:rPr>
              <a:t>Business-Specific</a:t>
            </a:r>
            <a:endParaRPr lang="en-US" altLang="zh-CN" sz="1800" b="1">
              <a:solidFill>
                <a:srgbClr val="FF0066"/>
              </a:solidFill>
              <a:ea typeface="宋体" panose="02010600030101010101" pitchFamily="2" charset="-122"/>
            </a:endParaRPr>
          </a:p>
        </p:txBody>
      </p:sp>
      <p:sp>
        <p:nvSpPr>
          <p:cNvPr id="414741" name="Text Box 1045"/>
          <p:cNvSpPr txBox="1">
            <a:spLocks noChangeArrowheads="1"/>
          </p:cNvSpPr>
          <p:nvPr/>
        </p:nvSpPr>
        <p:spPr bwMode="auto">
          <a:xfrm>
            <a:off x="2730500" y="4368800"/>
            <a:ext cx="1962150" cy="382588"/>
          </a:xfrm>
          <a:prstGeom prst="rect">
            <a:avLst/>
          </a:prstGeom>
          <a:noFill/>
          <a:ln w="9525">
            <a:noFill/>
            <a:miter lim="800000"/>
          </a:ln>
          <a:effectLst>
            <a:outerShdw dist="35921" dir="2700000" algn="ctr" rotWithShape="0">
              <a:srgbClr val="99FFCC">
                <a:alpha val="50000"/>
              </a:srgbClr>
            </a:outerShdw>
          </a:effectLst>
        </p:spPr>
        <p:txBody>
          <a:bodyPr lIns="107950" tIns="53975" rIns="107950" bIns="53975">
            <a:spAutoFit/>
          </a:bodyPr>
          <a:lstStyle/>
          <a:p>
            <a:pPr algn="ctr">
              <a:spcBef>
                <a:spcPct val="50000"/>
              </a:spcBef>
            </a:pPr>
            <a:r>
              <a:rPr lang="en-US" altLang="zh-CN" sz="1800" b="1">
                <a:solidFill>
                  <a:srgbClr val="339933"/>
                </a:solidFill>
                <a:ea typeface="宋体" panose="02010600030101010101" pitchFamily="2" charset="-122"/>
              </a:rPr>
              <a:t>Middleware</a:t>
            </a:r>
            <a:endParaRPr lang="en-US" altLang="zh-CN" sz="1800" b="1">
              <a:solidFill>
                <a:srgbClr val="339933"/>
              </a:solidFill>
              <a:ea typeface="宋体" panose="02010600030101010101" pitchFamily="2" charset="-122"/>
            </a:endParaRPr>
          </a:p>
        </p:txBody>
      </p:sp>
      <p:sp>
        <p:nvSpPr>
          <p:cNvPr id="414742" name="Text Box 1046"/>
          <p:cNvSpPr txBox="1">
            <a:spLocks noChangeArrowheads="1"/>
          </p:cNvSpPr>
          <p:nvPr/>
        </p:nvSpPr>
        <p:spPr bwMode="auto">
          <a:xfrm>
            <a:off x="2581275" y="5365750"/>
            <a:ext cx="2184400" cy="382588"/>
          </a:xfrm>
          <a:prstGeom prst="rect">
            <a:avLst/>
          </a:prstGeom>
          <a:noFill/>
          <a:ln w="9525">
            <a:noFill/>
            <a:miter lim="800000"/>
          </a:ln>
          <a:effectLst>
            <a:outerShdw dist="35921" dir="2700000" algn="ctr" rotWithShape="0">
              <a:srgbClr val="FFCC99">
                <a:alpha val="50000"/>
              </a:srgbClr>
            </a:outerShdw>
          </a:effectLst>
        </p:spPr>
        <p:txBody>
          <a:bodyPr lIns="107950" tIns="53975" rIns="107950" bIns="53975">
            <a:spAutoFit/>
          </a:bodyPr>
          <a:lstStyle/>
          <a:p>
            <a:pPr algn="ctr">
              <a:spcBef>
                <a:spcPct val="50000"/>
              </a:spcBef>
            </a:pPr>
            <a:r>
              <a:rPr lang="en-US" altLang="zh-CN" sz="1800" b="1">
                <a:solidFill>
                  <a:srgbClr val="663300"/>
                </a:solidFill>
                <a:ea typeface="宋体" panose="02010600030101010101" pitchFamily="2" charset="-122"/>
              </a:rPr>
              <a:t>System Software</a:t>
            </a:r>
            <a:endParaRPr lang="en-US" altLang="zh-CN" sz="1800" b="1">
              <a:solidFill>
                <a:srgbClr val="663300"/>
              </a:solidFill>
              <a:ea typeface="宋体" panose="02010600030101010101" pitchFamily="2" charset="-122"/>
            </a:endParaRPr>
          </a:p>
        </p:txBody>
      </p:sp>
      <p:sp>
        <p:nvSpPr>
          <p:cNvPr id="18" name="Rectangle 17"/>
          <p:cNvSpPr/>
          <p:nvPr/>
        </p:nvSpPr>
        <p:spPr>
          <a:xfrm>
            <a:off x="1357290" y="6357958"/>
            <a:ext cx="6643734" cy="5000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presentation / application / services/ domain/ persistence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zh-CN">
                <a:ea typeface="宋体" panose="02010600030101010101" pitchFamily="2" charset="-122"/>
              </a:rPr>
              <a:t>Example: Layers</a:t>
            </a:r>
            <a:endParaRPr lang="en-US" altLang="zh-CN">
              <a:ea typeface="宋体" panose="02010600030101010101" pitchFamily="2" charset="-122"/>
            </a:endParaRPr>
          </a:p>
        </p:txBody>
      </p:sp>
      <p:grpSp>
        <p:nvGrpSpPr>
          <p:cNvPr id="2" name="Group 301"/>
          <p:cNvGrpSpPr/>
          <p:nvPr/>
        </p:nvGrpSpPr>
        <p:grpSpPr bwMode="auto">
          <a:xfrm>
            <a:off x="1073150" y="1755775"/>
            <a:ext cx="1314450" cy="571500"/>
            <a:chOff x="492" y="690"/>
            <a:chExt cx="828" cy="360"/>
          </a:xfrm>
        </p:grpSpPr>
        <p:sp>
          <p:nvSpPr>
            <p:cNvPr id="391408" name="Rectangle 240"/>
            <p:cNvSpPr>
              <a:spLocks noChangeArrowheads="1"/>
            </p:cNvSpPr>
            <p:nvPr/>
          </p:nvSpPr>
          <p:spPr bwMode="auto">
            <a:xfrm>
              <a:off x="492" y="690"/>
              <a:ext cx="828" cy="360"/>
            </a:xfrm>
            <a:prstGeom prst="rect">
              <a:avLst/>
            </a:prstGeom>
            <a:noFill/>
            <a:ln w="12700">
              <a:solidFill>
                <a:schemeClr val="tx1"/>
              </a:solidFill>
              <a:miter lim="800000"/>
            </a:ln>
            <a:effectLst/>
          </p:spPr>
          <p:txBody>
            <a:bodyPr wrap="none" lIns="107950" tIns="53975" rIns="107950" bIns="53975" anchor="ctr"/>
            <a:lstStyle/>
            <a:p>
              <a:endParaRPr lang="en-US"/>
            </a:p>
          </p:txBody>
        </p:sp>
        <p:sp>
          <p:nvSpPr>
            <p:cNvPr id="391409" name="Text Box 241"/>
            <p:cNvSpPr txBox="1">
              <a:spLocks noChangeArrowheads="1"/>
            </p:cNvSpPr>
            <p:nvPr/>
          </p:nvSpPr>
          <p:spPr bwMode="auto">
            <a:xfrm>
              <a:off x="526" y="759"/>
              <a:ext cx="760" cy="222"/>
            </a:xfrm>
            <a:prstGeom prst="rect">
              <a:avLst/>
            </a:prstGeom>
            <a:noFill/>
            <a:ln w="9525">
              <a:noFill/>
              <a:miter lim="800000"/>
            </a:ln>
            <a:effectLst/>
          </p:spPr>
          <p:txBody>
            <a:bodyPr wrap="none" lIns="107950" tIns="53975" rIns="107950" bIns="53975">
              <a:spAutoFit/>
            </a:bodyPr>
            <a:lstStyle/>
            <a:p>
              <a:pPr algn="ctr"/>
              <a:r>
                <a:rPr lang="en-US" altLang="zh-CN" sz="1600">
                  <a:solidFill>
                    <a:srgbClr val="CCCCFF"/>
                  </a:solidFill>
                  <a:ea typeface="宋体" panose="02010600030101010101" pitchFamily="2" charset="-122"/>
                </a:rPr>
                <a:t>Application</a:t>
              </a:r>
              <a:endParaRPr lang="en-US" altLang="zh-CN" sz="1600">
                <a:solidFill>
                  <a:srgbClr val="CCCCFF"/>
                </a:solidFill>
                <a:ea typeface="宋体" panose="02010600030101010101" pitchFamily="2" charset="-122"/>
              </a:endParaRPr>
            </a:p>
          </p:txBody>
        </p:sp>
      </p:grpSp>
      <p:grpSp>
        <p:nvGrpSpPr>
          <p:cNvPr id="3" name="Group 255"/>
          <p:cNvGrpSpPr/>
          <p:nvPr/>
        </p:nvGrpSpPr>
        <p:grpSpPr bwMode="auto">
          <a:xfrm>
            <a:off x="1057275" y="2327275"/>
            <a:ext cx="1355725" cy="571500"/>
            <a:chOff x="482" y="1308"/>
            <a:chExt cx="854" cy="360"/>
          </a:xfrm>
        </p:grpSpPr>
        <p:sp>
          <p:nvSpPr>
            <p:cNvPr id="391410" name="Rectangle 242"/>
            <p:cNvSpPr>
              <a:spLocks noChangeArrowheads="1"/>
            </p:cNvSpPr>
            <p:nvPr/>
          </p:nvSpPr>
          <p:spPr bwMode="auto">
            <a:xfrm>
              <a:off x="492" y="1308"/>
              <a:ext cx="828" cy="360"/>
            </a:xfrm>
            <a:prstGeom prst="rect">
              <a:avLst/>
            </a:prstGeom>
            <a:noFill/>
            <a:ln w="12700">
              <a:solidFill>
                <a:schemeClr val="tx1"/>
              </a:solidFill>
              <a:miter lim="800000"/>
            </a:ln>
            <a:effectLst/>
          </p:spPr>
          <p:txBody>
            <a:bodyPr wrap="none" lIns="107950" tIns="53975" rIns="107950" bIns="53975" anchor="ctr"/>
            <a:lstStyle/>
            <a:p>
              <a:endParaRPr lang="en-US"/>
            </a:p>
          </p:txBody>
        </p:sp>
        <p:sp>
          <p:nvSpPr>
            <p:cNvPr id="391411" name="Text Box 243"/>
            <p:cNvSpPr txBox="1">
              <a:spLocks noChangeArrowheads="1"/>
            </p:cNvSpPr>
            <p:nvPr/>
          </p:nvSpPr>
          <p:spPr bwMode="auto">
            <a:xfrm>
              <a:off x="482" y="1377"/>
              <a:ext cx="854" cy="222"/>
            </a:xfrm>
            <a:prstGeom prst="rect">
              <a:avLst/>
            </a:prstGeom>
            <a:noFill/>
            <a:ln w="9525">
              <a:noFill/>
              <a:miter lim="800000"/>
            </a:ln>
            <a:effectLst/>
          </p:spPr>
          <p:txBody>
            <a:bodyPr wrap="none" lIns="107950" tIns="53975" rIns="107950" bIns="53975">
              <a:spAutoFit/>
            </a:bodyPr>
            <a:lstStyle/>
            <a:p>
              <a:pPr algn="ctr"/>
              <a:r>
                <a:rPr lang="en-US" altLang="zh-CN" sz="1600">
                  <a:solidFill>
                    <a:srgbClr val="99CCFF"/>
                  </a:solidFill>
                  <a:ea typeface="宋体" panose="02010600030101010101" pitchFamily="2" charset="-122"/>
                </a:rPr>
                <a:t>Presentation</a:t>
              </a:r>
              <a:endParaRPr lang="en-US" altLang="zh-CN" sz="1600">
                <a:solidFill>
                  <a:srgbClr val="99CCFF"/>
                </a:solidFill>
                <a:ea typeface="宋体" panose="02010600030101010101" pitchFamily="2" charset="-122"/>
              </a:endParaRPr>
            </a:p>
          </p:txBody>
        </p:sp>
      </p:grpSp>
      <p:grpSp>
        <p:nvGrpSpPr>
          <p:cNvPr id="4" name="Group 256"/>
          <p:cNvGrpSpPr/>
          <p:nvPr/>
        </p:nvGrpSpPr>
        <p:grpSpPr bwMode="auto">
          <a:xfrm>
            <a:off x="1073150" y="2901950"/>
            <a:ext cx="1314450" cy="571500"/>
            <a:chOff x="492" y="1800"/>
            <a:chExt cx="828" cy="360"/>
          </a:xfrm>
        </p:grpSpPr>
        <p:sp>
          <p:nvSpPr>
            <p:cNvPr id="391412" name="Rectangle 244"/>
            <p:cNvSpPr>
              <a:spLocks noChangeArrowheads="1"/>
            </p:cNvSpPr>
            <p:nvPr/>
          </p:nvSpPr>
          <p:spPr bwMode="auto">
            <a:xfrm>
              <a:off x="492" y="1800"/>
              <a:ext cx="828" cy="360"/>
            </a:xfrm>
            <a:prstGeom prst="rect">
              <a:avLst/>
            </a:prstGeom>
            <a:noFill/>
            <a:ln w="12700">
              <a:solidFill>
                <a:schemeClr val="tx1"/>
              </a:solidFill>
              <a:miter lim="800000"/>
            </a:ln>
            <a:effectLst/>
          </p:spPr>
          <p:txBody>
            <a:bodyPr wrap="none" lIns="107950" tIns="53975" rIns="107950" bIns="53975" anchor="ctr"/>
            <a:lstStyle/>
            <a:p>
              <a:endParaRPr lang="en-US"/>
            </a:p>
          </p:txBody>
        </p:sp>
        <p:sp>
          <p:nvSpPr>
            <p:cNvPr id="391413" name="Text Box 245"/>
            <p:cNvSpPr txBox="1">
              <a:spLocks noChangeArrowheads="1"/>
            </p:cNvSpPr>
            <p:nvPr/>
          </p:nvSpPr>
          <p:spPr bwMode="auto">
            <a:xfrm>
              <a:off x="612" y="1869"/>
              <a:ext cx="590" cy="222"/>
            </a:xfrm>
            <a:prstGeom prst="rect">
              <a:avLst/>
            </a:prstGeom>
            <a:noFill/>
            <a:ln w="9525">
              <a:noFill/>
              <a:miter lim="800000"/>
            </a:ln>
            <a:effectLst/>
          </p:spPr>
          <p:txBody>
            <a:bodyPr wrap="none" lIns="107950" tIns="53975" rIns="107950" bIns="53975">
              <a:spAutoFit/>
            </a:bodyPr>
            <a:lstStyle/>
            <a:p>
              <a:pPr algn="ctr"/>
              <a:r>
                <a:rPr lang="en-US" altLang="zh-CN" sz="1600">
                  <a:solidFill>
                    <a:srgbClr val="99FF99"/>
                  </a:solidFill>
                  <a:ea typeface="宋体" panose="02010600030101010101" pitchFamily="2" charset="-122"/>
                </a:rPr>
                <a:t>Session</a:t>
              </a:r>
              <a:endParaRPr lang="en-US" altLang="zh-CN" sz="1600">
                <a:solidFill>
                  <a:srgbClr val="99FF99"/>
                </a:solidFill>
                <a:ea typeface="宋体" panose="02010600030101010101" pitchFamily="2" charset="-122"/>
              </a:endParaRPr>
            </a:p>
          </p:txBody>
        </p:sp>
      </p:grpSp>
      <p:grpSp>
        <p:nvGrpSpPr>
          <p:cNvPr id="5" name="Group 257"/>
          <p:cNvGrpSpPr/>
          <p:nvPr/>
        </p:nvGrpSpPr>
        <p:grpSpPr bwMode="auto">
          <a:xfrm>
            <a:off x="1073150" y="3476625"/>
            <a:ext cx="1314450" cy="571500"/>
            <a:chOff x="492" y="2286"/>
            <a:chExt cx="828" cy="360"/>
          </a:xfrm>
        </p:grpSpPr>
        <p:sp>
          <p:nvSpPr>
            <p:cNvPr id="391414" name="Rectangle 246"/>
            <p:cNvSpPr>
              <a:spLocks noChangeArrowheads="1"/>
            </p:cNvSpPr>
            <p:nvPr/>
          </p:nvSpPr>
          <p:spPr bwMode="auto">
            <a:xfrm>
              <a:off x="492" y="2286"/>
              <a:ext cx="828" cy="360"/>
            </a:xfrm>
            <a:prstGeom prst="rect">
              <a:avLst/>
            </a:prstGeom>
            <a:noFill/>
            <a:ln w="12700">
              <a:solidFill>
                <a:schemeClr val="tx1"/>
              </a:solidFill>
              <a:miter lim="800000"/>
            </a:ln>
            <a:effectLst/>
          </p:spPr>
          <p:txBody>
            <a:bodyPr wrap="none" lIns="107950" tIns="53975" rIns="107950" bIns="53975" anchor="ctr"/>
            <a:lstStyle/>
            <a:p>
              <a:endParaRPr lang="en-US"/>
            </a:p>
          </p:txBody>
        </p:sp>
        <p:sp>
          <p:nvSpPr>
            <p:cNvPr id="391415" name="Text Box 247"/>
            <p:cNvSpPr txBox="1">
              <a:spLocks noChangeArrowheads="1"/>
            </p:cNvSpPr>
            <p:nvPr/>
          </p:nvSpPr>
          <p:spPr bwMode="auto">
            <a:xfrm>
              <a:off x="567" y="2355"/>
              <a:ext cx="684" cy="222"/>
            </a:xfrm>
            <a:prstGeom prst="rect">
              <a:avLst/>
            </a:prstGeom>
            <a:noFill/>
            <a:ln w="9525">
              <a:noFill/>
              <a:miter lim="800000"/>
            </a:ln>
            <a:effectLst/>
          </p:spPr>
          <p:txBody>
            <a:bodyPr wrap="none" lIns="107950" tIns="53975" rIns="107950" bIns="53975">
              <a:spAutoFit/>
            </a:bodyPr>
            <a:lstStyle/>
            <a:p>
              <a:pPr algn="ctr"/>
              <a:r>
                <a:rPr lang="en-US" altLang="zh-CN" sz="1600">
                  <a:solidFill>
                    <a:srgbClr val="FFFF99"/>
                  </a:solidFill>
                  <a:ea typeface="宋体" panose="02010600030101010101" pitchFamily="2" charset="-122"/>
                </a:rPr>
                <a:t>Transport</a:t>
              </a:r>
              <a:endParaRPr lang="en-US" altLang="zh-CN" sz="1600">
                <a:solidFill>
                  <a:srgbClr val="FFFF99"/>
                </a:solidFill>
                <a:ea typeface="宋体" panose="02010600030101010101" pitchFamily="2" charset="-122"/>
              </a:endParaRPr>
            </a:p>
          </p:txBody>
        </p:sp>
      </p:grpSp>
      <p:grpSp>
        <p:nvGrpSpPr>
          <p:cNvPr id="6" name="Group 258"/>
          <p:cNvGrpSpPr/>
          <p:nvPr/>
        </p:nvGrpSpPr>
        <p:grpSpPr bwMode="auto">
          <a:xfrm>
            <a:off x="1073150" y="4038600"/>
            <a:ext cx="1314450" cy="571500"/>
            <a:chOff x="492" y="2790"/>
            <a:chExt cx="828" cy="360"/>
          </a:xfrm>
        </p:grpSpPr>
        <p:sp>
          <p:nvSpPr>
            <p:cNvPr id="391416" name="Rectangle 248"/>
            <p:cNvSpPr>
              <a:spLocks noChangeArrowheads="1"/>
            </p:cNvSpPr>
            <p:nvPr/>
          </p:nvSpPr>
          <p:spPr bwMode="auto">
            <a:xfrm>
              <a:off x="492" y="2790"/>
              <a:ext cx="828" cy="360"/>
            </a:xfrm>
            <a:prstGeom prst="rect">
              <a:avLst/>
            </a:prstGeom>
            <a:noFill/>
            <a:ln w="12700">
              <a:solidFill>
                <a:schemeClr val="tx1"/>
              </a:solidFill>
              <a:miter lim="800000"/>
            </a:ln>
            <a:effectLst/>
          </p:spPr>
          <p:txBody>
            <a:bodyPr wrap="none" lIns="107950" tIns="53975" rIns="107950" bIns="53975" anchor="ctr"/>
            <a:lstStyle/>
            <a:p>
              <a:endParaRPr lang="en-US"/>
            </a:p>
          </p:txBody>
        </p:sp>
        <p:sp>
          <p:nvSpPr>
            <p:cNvPr id="391417" name="Text Box 249"/>
            <p:cNvSpPr txBox="1">
              <a:spLocks noChangeArrowheads="1"/>
            </p:cNvSpPr>
            <p:nvPr/>
          </p:nvSpPr>
          <p:spPr bwMode="auto">
            <a:xfrm>
              <a:off x="605" y="2859"/>
              <a:ext cx="605" cy="222"/>
            </a:xfrm>
            <a:prstGeom prst="rect">
              <a:avLst/>
            </a:prstGeom>
            <a:noFill/>
            <a:ln w="9525">
              <a:noFill/>
              <a:miter lim="800000"/>
            </a:ln>
            <a:effectLst/>
          </p:spPr>
          <p:txBody>
            <a:bodyPr wrap="none" lIns="107950" tIns="53975" rIns="107950" bIns="53975">
              <a:spAutoFit/>
            </a:bodyPr>
            <a:lstStyle/>
            <a:p>
              <a:pPr algn="ctr"/>
              <a:r>
                <a:rPr lang="en-US" altLang="zh-CN" sz="1600">
                  <a:solidFill>
                    <a:srgbClr val="FFCC00"/>
                  </a:solidFill>
                  <a:ea typeface="宋体" panose="02010600030101010101" pitchFamily="2" charset="-122"/>
                </a:rPr>
                <a:t>Network</a:t>
              </a:r>
              <a:endParaRPr lang="en-US" altLang="zh-CN" sz="1600">
                <a:solidFill>
                  <a:srgbClr val="FFCC00"/>
                </a:solidFill>
                <a:ea typeface="宋体" panose="02010600030101010101" pitchFamily="2" charset="-122"/>
              </a:endParaRPr>
            </a:p>
          </p:txBody>
        </p:sp>
      </p:grpSp>
      <p:grpSp>
        <p:nvGrpSpPr>
          <p:cNvPr id="7" name="Group 259"/>
          <p:cNvGrpSpPr/>
          <p:nvPr/>
        </p:nvGrpSpPr>
        <p:grpSpPr bwMode="auto">
          <a:xfrm>
            <a:off x="1073150" y="4613275"/>
            <a:ext cx="1314450" cy="571500"/>
            <a:chOff x="492" y="3276"/>
            <a:chExt cx="828" cy="360"/>
          </a:xfrm>
        </p:grpSpPr>
        <p:sp>
          <p:nvSpPr>
            <p:cNvPr id="391418" name="Rectangle 250"/>
            <p:cNvSpPr>
              <a:spLocks noChangeArrowheads="1"/>
            </p:cNvSpPr>
            <p:nvPr/>
          </p:nvSpPr>
          <p:spPr bwMode="auto">
            <a:xfrm>
              <a:off x="492" y="3276"/>
              <a:ext cx="828" cy="360"/>
            </a:xfrm>
            <a:prstGeom prst="rect">
              <a:avLst/>
            </a:prstGeom>
            <a:noFill/>
            <a:ln w="12700">
              <a:solidFill>
                <a:schemeClr val="tx1"/>
              </a:solidFill>
              <a:miter lim="800000"/>
            </a:ln>
            <a:effectLst/>
          </p:spPr>
          <p:txBody>
            <a:bodyPr wrap="none" lIns="107950" tIns="53975" rIns="107950" bIns="53975" anchor="ctr"/>
            <a:lstStyle/>
            <a:p>
              <a:endParaRPr lang="en-US"/>
            </a:p>
          </p:txBody>
        </p:sp>
        <p:sp>
          <p:nvSpPr>
            <p:cNvPr id="391419" name="Text Box 251"/>
            <p:cNvSpPr txBox="1">
              <a:spLocks noChangeArrowheads="1"/>
            </p:cNvSpPr>
            <p:nvPr/>
          </p:nvSpPr>
          <p:spPr bwMode="auto">
            <a:xfrm>
              <a:off x="570" y="3345"/>
              <a:ext cx="676" cy="222"/>
            </a:xfrm>
            <a:prstGeom prst="rect">
              <a:avLst/>
            </a:prstGeom>
            <a:noFill/>
            <a:ln w="9525">
              <a:noFill/>
              <a:miter lim="800000"/>
            </a:ln>
            <a:effectLst/>
          </p:spPr>
          <p:txBody>
            <a:bodyPr wrap="none" lIns="107950" tIns="53975" rIns="107950" bIns="53975">
              <a:spAutoFit/>
            </a:bodyPr>
            <a:lstStyle/>
            <a:p>
              <a:pPr algn="ctr"/>
              <a:r>
                <a:rPr lang="en-US" altLang="zh-CN" sz="1600">
                  <a:solidFill>
                    <a:srgbClr val="FF99CC"/>
                  </a:solidFill>
                  <a:ea typeface="宋体" panose="02010600030101010101" pitchFamily="2" charset="-122"/>
                </a:rPr>
                <a:t>Data Link</a:t>
              </a:r>
              <a:endParaRPr lang="en-US" altLang="zh-CN" sz="1600">
                <a:solidFill>
                  <a:srgbClr val="FF99CC"/>
                </a:solidFill>
                <a:ea typeface="宋体" panose="02010600030101010101" pitchFamily="2" charset="-122"/>
              </a:endParaRPr>
            </a:p>
          </p:txBody>
        </p:sp>
      </p:grpSp>
      <p:grpSp>
        <p:nvGrpSpPr>
          <p:cNvPr id="8" name="Group 260"/>
          <p:cNvGrpSpPr/>
          <p:nvPr/>
        </p:nvGrpSpPr>
        <p:grpSpPr bwMode="auto">
          <a:xfrm>
            <a:off x="1073150" y="5187950"/>
            <a:ext cx="1314450" cy="571500"/>
            <a:chOff x="492" y="3744"/>
            <a:chExt cx="828" cy="360"/>
          </a:xfrm>
        </p:grpSpPr>
        <p:sp>
          <p:nvSpPr>
            <p:cNvPr id="391420" name="Rectangle 252"/>
            <p:cNvSpPr>
              <a:spLocks noChangeArrowheads="1"/>
            </p:cNvSpPr>
            <p:nvPr/>
          </p:nvSpPr>
          <p:spPr bwMode="auto">
            <a:xfrm>
              <a:off x="492" y="3744"/>
              <a:ext cx="828" cy="360"/>
            </a:xfrm>
            <a:prstGeom prst="rect">
              <a:avLst/>
            </a:prstGeom>
            <a:noFill/>
            <a:ln w="12700">
              <a:solidFill>
                <a:schemeClr val="tx1"/>
              </a:solidFill>
              <a:miter lim="800000"/>
            </a:ln>
            <a:effectLst/>
          </p:spPr>
          <p:txBody>
            <a:bodyPr wrap="none" lIns="107950" tIns="53975" rIns="107950" bIns="53975" anchor="ctr"/>
            <a:lstStyle/>
            <a:p>
              <a:endParaRPr lang="en-US"/>
            </a:p>
          </p:txBody>
        </p:sp>
        <p:sp>
          <p:nvSpPr>
            <p:cNvPr id="391421" name="Text Box 253"/>
            <p:cNvSpPr txBox="1">
              <a:spLocks noChangeArrowheads="1"/>
            </p:cNvSpPr>
            <p:nvPr/>
          </p:nvSpPr>
          <p:spPr bwMode="auto">
            <a:xfrm>
              <a:off x="601" y="3813"/>
              <a:ext cx="611" cy="222"/>
            </a:xfrm>
            <a:prstGeom prst="rect">
              <a:avLst/>
            </a:prstGeom>
            <a:noFill/>
            <a:ln w="9525">
              <a:noFill/>
              <a:miter lim="800000"/>
            </a:ln>
            <a:effectLst/>
          </p:spPr>
          <p:txBody>
            <a:bodyPr wrap="none" lIns="107950" tIns="53975" rIns="107950" bIns="53975">
              <a:spAutoFit/>
            </a:bodyPr>
            <a:lstStyle/>
            <a:p>
              <a:pPr algn="ctr"/>
              <a:r>
                <a:rPr lang="en-US" altLang="zh-CN" sz="1600">
                  <a:solidFill>
                    <a:srgbClr val="FF0099"/>
                  </a:solidFill>
                  <a:ea typeface="宋体" panose="02010600030101010101" pitchFamily="2" charset="-122"/>
                </a:rPr>
                <a:t>Physical</a:t>
              </a:r>
              <a:endParaRPr lang="en-US" altLang="zh-CN" sz="1600">
                <a:solidFill>
                  <a:srgbClr val="FF0099"/>
                </a:solidFill>
                <a:ea typeface="宋体" panose="02010600030101010101" pitchFamily="2" charset="-122"/>
              </a:endParaRPr>
            </a:p>
          </p:txBody>
        </p:sp>
      </p:grpSp>
      <p:sp>
        <p:nvSpPr>
          <p:cNvPr id="391435" name="Text Box 267"/>
          <p:cNvSpPr txBox="1">
            <a:spLocks noChangeArrowheads="1"/>
          </p:cNvSpPr>
          <p:nvPr/>
        </p:nvSpPr>
        <p:spPr bwMode="auto">
          <a:xfrm>
            <a:off x="2554288" y="1895475"/>
            <a:ext cx="722312" cy="290513"/>
          </a:xfrm>
          <a:prstGeom prst="rect">
            <a:avLst/>
          </a:prstGeom>
          <a:noFill/>
          <a:ln w="9525">
            <a:noFill/>
            <a:miter lim="800000"/>
          </a:ln>
          <a:effectLst/>
        </p:spPr>
        <p:txBody>
          <a:bodyPr wrap="none" lIns="107950" tIns="53975" rIns="107950" bIns="53975">
            <a:spAutoFit/>
          </a:bodyPr>
          <a:lstStyle/>
          <a:p>
            <a:r>
              <a:rPr lang="en-US" altLang="zh-CN" sz="1200">
                <a:solidFill>
                  <a:srgbClr val="CCCCFF"/>
                </a:solidFill>
                <a:ea typeface="宋体" panose="02010600030101010101" pitchFamily="2" charset="-122"/>
              </a:rPr>
              <a:t>Layer 7</a:t>
            </a:r>
            <a:endParaRPr lang="en-US" altLang="zh-CN" sz="1200">
              <a:solidFill>
                <a:srgbClr val="CCCCFF"/>
              </a:solidFill>
              <a:ea typeface="宋体" panose="02010600030101010101" pitchFamily="2" charset="-122"/>
            </a:endParaRPr>
          </a:p>
        </p:txBody>
      </p:sp>
      <p:sp>
        <p:nvSpPr>
          <p:cNvPr id="391436" name="Text Box 268"/>
          <p:cNvSpPr txBox="1">
            <a:spLocks noChangeArrowheads="1"/>
          </p:cNvSpPr>
          <p:nvPr/>
        </p:nvSpPr>
        <p:spPr bwMode="auto">
          <a:xfrm>
            <a:off x="2554288" y="2468563"/>
            <a:ext cx="722312" cy="290512"/>
          </a:xfrm>
          <a:prstGeom prst="rect">
            <a:avLst/>
          </a:prstGeom>
          <a:noFill/>
          <a:ln w="9525">
            <a:noFill/>
            <a:miter lim="800000"/>
          </a:ln>
          <a:effectLst/>
        </p:spPr>
        <p:txBody>
          <a:bodyPr wrap="none" lIns="107950" tIns="53975" rIns="107950" bIns="53975">
            <a:spAutoFit/>
          </a:bodyPr>
          <a:lstStyle/>
          <a:p>
            <a:r>
              <a:rPr lang="en-US" altLang="zh-CN" sz="1200">
                <a:solidFill>
                  <a:srgbClr val="99CCFF"/>
                </a:solidFill>
                <a:ea typeface="宋体" panose="02010600030101010101" pitchFamily="2" charset="-122"/>
              </a:rPr>
              <a:t>Layer 6</a:t>
            </a:r>
            <a:endParaRPr lang="en-US" altLang="zh-CN" sz="1200">
              <a:solidFill>
                <a:srgbClr val="99CCFF"/>
              </a:solidFill>
              <a:ea typeface="宋体" panose="02010600030101010101" pitchFamily="2" charset="-122"/>
            </a:endParaRPr>
          </a:p>
        </p:txBody>
      </p:sp>
      <p:sp>
        <p:nvSpPr>
          <p:cNvPr id="391437" name="Text Box 269"/>
          <p:cNvSpPr txBox="1">
            <a:spLocks noChangeArrowheads="1"/>
          </p:cNvSpPr>
          <p:nvPr/>
        </p:nvSpPr>
        <p:spPr bwMode="auto">
          <a:xfrm>
            <a:off x="2554288" y="3043238"/>
            <a:ext cx="722312" cy="290512"/>
          </a:xfrm>
          <a:prstGeom prst="rect">
            <a:avLst/>
          </a:prstGeom>
          <a:noFill/>
          <a:ln w="9525">
            <a:noFill/>
            <a:miter lim="800000"/>
          </a:ln>
          <a:effectLst/>
        </p:spPr>
        <p:txBody>
          <a:bodyPr wrap="none" lIns="107950" tIns="53975" rIns="107950" bIns="53975">
            <a:spAutoFit/>
          </a:bodyPr>
          <a:lstStyle/>
          <a:p>
            <a:r>
              <a:rPr lang="en-US" altLang="zh-CN" sz="1200">
                <a:solidFill>
                  <a:srgbClr val="99FF99"/>
                </a:solidFill>
                <a:ea typeface="宋体" panose="02010600030101010101" pitchFamily="2" charset="-122"/>
              </a:rPr>
              <a:t>Layer 5</a:t>
            </a:r>
            <a:endParaRPr lang="en-US" altLang="zh-CN" sz="1200">
              <a:solidFill>
                <a:srgbClr val="99FF99"/>
              </a:solidFill>
              <a:ea typeface="宋体" panose="02010600030101010101" pitchFamily="2" charset="-122"/>
            </a:endParaRPr>
          </a:p>
        </p:txBody>
      </p:sp>
      <p:sp>
        <p:nvSpPr>
          <p:cNvPr id="391438" name="Text Box 270"/>
          <p:cNvSpPr txBox="1">
            <a:spLocks noChangeArrowheads="1"/>
          </p:cNvSpPr>
          <p:nvPr/>
        </p:nvSpPr>
        <p:spPr bwMode="auto">
          <a:xfrm>
            <a:off x="2554288" y="3617913"/>
            <a:ext cx="722312" cy="290512"/>
          </a:xfrm>
          <a:prstGeom prst="rect">
            <a:avLst/>
          </a:prstGeom>
          <a:noFill/>
          <a:ln w="9525">
            <a:noFill/>
            <a:miter lim="800000"/>
          </a:ln>
          <a:effectLst/>
        </p:spPr>
        <p:txBody>
          <a:bodyPr wrap="none" lIns="107950" tIns="53975" rIns="107950" bIns="53975">
            <a:spAutoFit/>
          </a:bodyPr>
          <a:lstStyle/>
          <a:p>
            <a:r>
              <a:rPr lang="en-US" altLang="zh-CN" sz="1200">
                <a:solidFill>
                  <a:srgbClr val="FFFF99"/>
                </a:solidFill>
                <a:ea typeface="宋体" panose="02010600030101010101" pitchFamily="2" charset="-122"/>
              </a:rPr>
              <a:t>Layer 4</a:t>
            </a:r>
            <a:endParaRPr lang="en-US" altLang="zh-CN" sz="1200">
              <a:solidFill>
                <a:srgbClr val="FFFF99"/>
              </a:solidFill>
              <a:ea typeface="宋体" panose="02010600030101010101" pitchFamily="2" charset="-122"/>
            </a:endParaRPr>
          </a:p>
        </p:txBody>
      </p:sp>
      <p:sp>
        <p:nvSpPr>
          <p:cNvPr id="391439" name="Text Box 271"/>
          <p:cNvSpPr txBox="1">
            <a:spLocks noChangeArrowheads="1"/>
          </p:cNvSpPr>
          <p:nvPr/>
        </p:nvSpPr>
        <p:spPr bwMode="auto">
          <a:xfrm>
            <a:off x="2554288" y="4179888"/>
            <a:ext cx="722312" cy="290512"/>
          </a:xfrm>
          <a:prstGeom prst="rect">
            <a:avLst/>
          </a:prstGeom>
          <a:noFill/>
          <a:ln w="9525">
            <a:noFill/>
            <a:miter lim="800000"/>
          </a:ln>
          <a:effectLst/>
        </p:spPr>
        <p:txBody>
          <a:bodyPr wrap="none" lIns="107950" tIns="53975" rIns="107950" bIns="53975">
            <a:spAutoFit/>
          </a:bodyPr>
          <a:lstStyle/>
          <a:p>
            <a:r>
              <a:rPr lang="en-US" altLang="zh-CN" sz="1200">
                <a:solidFill>
                  <a:srgbClr val="FFCC00"/>
                </a:solidFill>
                <a:ea typeface="宋体" panose="02010600030101010101" pitchFamily="2" charset="-122"/>
              </a:rPr>
              <a:t>Layer 3</a:t>
            </a:r>
            <a:endParaRPr lang="en-US" altLang="zh-CN" sz="1200">
              <a:solidFill>
                <a:srgbClr val="FFCC00"/>
              </a:solidFill>
              <a:ea typeface="宋体" panose="02010600030101010101" pitchFamily="2" charset="-122"/>
            </a:endParaRPr>
          </a:p>
        </p:txBody>
      </p:sp>
      <p:sp>
        <p:nvSpPr>
          <p:cNvPr id="391440" name="Text Box 272"/>
          <p:cNvSpPr txBox="1">
            <a:spLocks noChangeArrowheads="1"/>
          </p:cNvSpPr>
          <p:nvPr/>
        </p:nvSpPr>
        <p:spPr bwMode="auto">
          <a:xfrm>
            <a:off x="2554288" y="4754563"/>
            <a:ext cx="722312" cy="290512"/>
          </a:xfrm>
          <a:prstGeom prst="rect">
            <a:avLst/>
          </a:prstGeom>
          <a:noFill/>
          <a:ln w="9525">
            <a:noFill/>
            <a:miter lim="800000"/>
          </a:ln>
          <a:effectLst/>
        </p:spPr>
        <p:txBody>
          <a:bodyPr wrap="none" lIns="107950" tIns="53975" rIns="107950" bIns="53975">
            <a:spAutoFit/>
          </a:bodyPr>
          <a:lstStyle/>
          <a:p>
            <a:r>
              <a:rPr lang="en-US" altLang="zh-CN" sz="1200">
                <a:solidFill>
                  <a:srgbClr val="FF99CC"/>
                </a:solidFill>
                <a:ea typeface="宋体" panose="02010600030101010101" pitchFamily="2" charset="-122"/>
              </a:rPr>
              <a:t>Layer 2</a:t>
            </a:r>
            <a:endParaRPr lang="en-US" altLang="zh-CN" sz="1200">
              <a:solidFill>
                <a:srgbClr val="FF99CC"/>
              </a:solidFill>
              <a:ea typeface="宋体" panose="02010600030101010101" pitchFamily="2" charset="-122"/>
            </a:endParaRPr>
          </a:p>
        </p:txBody>
      </p:sp>
      <p:sp>
        <p:nvSpPr>
          <p:cNvPr id="391461" name="Text Box 293"/>
          <p:cNvSpPr txBox="1">
            <a:spLocks noChangeArrowheads="1"/>
          </p:cNvSpPr>
          <p:nvPr/>
        </p:nvSpPr>
        <p:spPr bwMode="auto">
          <a:xfrm>
            <a:off x="2554288" y="5329238"/>
            <a:ext cx="722312" cy="290512"/>
          </a:xfrm>
          <a:prstGeom prst="rect">
            <a:avLst/>
          </a:prstGeom>
          <a:noFill/>
          <a:ln w="9525">
            <a:noFill/>
            <a:miter lim="800000"/>
          </a:ln>
          <a:effectLst/>
        </p:spPr>
        <p:txBody>
          <a:bodyPr wrap="none" lIns="107950" tIns="53975" rIns="107950" bIns="53975">
            <a:spAutoFit/>
          </a:bodyPr>
          <a:lstStyle/>
          <a:p>
            <a:r>
              <a:rPr lang="en-US" altLang="zh-CN" sz="1200">
                <a:solidFill>
                  <a:srgbClr val="FF0099"/>
                </a:solidFill>
                <a:ea typeface="宋体" panose="02010600030101010101" pitchFamily="2" charset="-122"/>
              </a:rPr>
              <a:t>Layer 1</a:t>
            </a:r>
            <a:endParaRPr lang="en-US" altLang="zh-CN" sz="1200">
              <a:solidFill>
                <a:srgbClr val="FF0099"/>
              </a:solidFill>
              <a:ea typeface="宋体" panose="02010600030101010101" pitchFamily="2" charset="-122"/>
            </a:endParaRPr>
          </a:p>
        </p:txBody>
      </p:sp>
      <p:sp>
        <p:nvSpPr>
          <p:cNvPr id="391462" name="Text Box 294"/>
          <p:cNvSpPr txBox="1">
            <a:spLocks noChangeArrowheads="1"/>
          </p:cNvSpPr>
          <p:nvPr/>
        </p:nvSpPr>
        <p:spPr bwMode="auto">
          <a:xfrm>
            <a:off x="3378200" y="1836738"/>
            <a:ext cx="5194300" cy="352425"/>
          </a:xfrm>
          <a:prstGeom prst="rect">
            <a:avLst/>
          </a:prstGeom>
          <a:noFill/>
          <a:ln w="9525">
            <a:noFill/>
            <a:miter lim="800000"/>
          </a:ln>
          <a:effectLst/>
        </p:spPr>
        <p:txBody>
          <a:bodyPr wrap="none" lIns="107950" tIns="53975" rIns="107950" bIns="53975">
            <a:spAutoFit/>
          </a:bodyPr>
          <a:lstStyle/>
          <a:p>
            <a:r>
              <a:rPr lang="en-US" altLang="zh-CN" sz="1600">
                <a:solidFill>
                  <a:srgbClr val="CCCCFF"/>
                </a:solidFill>
                <a:ea typeface="宋体" panose="02010600030101010101" pitchFamily="2" charset="-122"/>
              </a:rPr>
              <a:t>Provides miscellaneous protocols for common activities</a:t>
            </a:r>
            <a:endParaRPr lang="en-US" altLang="zh-CN" sz="1600">
              <a:solidFill>
                <a:srgbClr val="CCCCFF"/>
              </a:solidFill>
              <a:ea typeface="宋体" panose="02010600030101010101" pitchFamily="2" charset="-122"/>
            </a:endParaRPr>
          </a:p>
        </p:txBody>
      </p:sp>
      <p:sp>
        <p:nvSpPr>
          <p:cNvPr id="391463" name="Text Box 295"/>
          <p:cNvSpPr txBox="1">
            <a:spLocks noChangeArrowheads="1"/>
          </p:cNvSpPr>
          <p:nvPr/>
        </p:nvSpPr>
        <p:spPr bwMode="auto">
          <a:xfrm>
            <a:off x="3378200" y="2408238"/>
            <a:ext cx="4295775" cy="352425"/>
          </a:xfrm>
          <a:prstGeom prst="rect">
            <a:avLst/>
          </a:prstGeom>
          <a:noFill/>
          <a:ln w="9525">
            <a:noFill/>
            <a:miter lim="800000"/>
          </a:ln>
          <a:effectLst/>
        </p:spPr>
        <p:txBody>
          <a:bodyPr wrap="none" lIns="107950" tIns="53975" rIns="107950" bIns="53975">
            <a:spAutoFit/>
          </a:bodyPr>
          <a:lstStyle/>
          <a:p>
            <a:r>
              <a:rPr lang="en-US" altLang="zh-CN" sz="1600">
                <a:solidFill>
                  <a:srgbClr val="99CCFF"/>
                </a:solidFill>
                <a:ea typeface="宋体" panose="02010600030101010101" pitchFamily="2" charset="-122"/>
              </a:rPr>
              <a:t>Structure information and attaches semantics</a:t>
            </a:r>
            <a:endParaRPr lang="en-US" altLang="zh-CN" sz="1600">
              <a:solidFill>
                <a:srgbClr val="99CCFF"/>
              </a:solidFill>
              <a:ea typeface="宋体" panose="02010600030101010101" pitchFamily="2" charset="-122"/>
            </a:endParaRPr>
          </a:p>
        </p:txBody>
      </p:sp>
      <p:sp>
        <p:nvSpPr>
          <p:cNvPr id="391464" name="Text Box 296"/>
          <p:cNvSpPr txBox="1">
            <a:spLocks noChangeArrowheads="1"/>
          </p:cNvSpPr>
          <p:nvPr/>
        </p:nvSpPr>
        <p:spPr bwMode="auto">
          <a:xfrm>
            <a:off x="3378200" y="2982913"/>
            <a:ext cx="4908550" cy="352425"/>
          </a:xfrm>
          <a:prstGeom prst="rect">
            <a:avLst/>
          </a:prstGeom>
          <a:noFill/>
          <a:ln w="9525">
            <a:noFill/>
            <a:miter lim="800000"/>
          </a:ln>
          <a:effectLst/>
        </p:spPr>
        <p:txBody>
          <a:bodyPr wrap="none" lIns="107950" tIns="53975" rIns="107950" bIns="53975">
            <a:spAutoFit/>
          </a:bodyPr>
          <a:lstStyle/>
          <a:p>
            <a:r>
              <a:rPr lang="en-US" altLang="zh-CN" sz="1600">
                <a:solidFill>
                  <a:srgbClr val="99FF99"/>
                </a:solidFill>
                <a:ea typeface="宋体" panose="02010600030101010101" pitchFamily="2" charset="-122"/>
              </a:rPr>
              <a:t>Provides dialog control and synchronization facilities</a:t>
            </a:r>
            <a:endParaRPr lang="en-US" altLang="zh-CN" sz="1600">
              <a:solidFill>
                <a:srgbClr val="99FF99"/>
              </a:solidFill>
              <a:ea typeface="宋体" panose="02010600030101010101" pitchFamily="2" charset="-122"/>
            </a:endParaRPr>
          </a:p>
        </p:txBody>
      </p:sp>
      <p:sp>
        <p:nvSpPr>
          <p:cNvPr id="391465" name="Text Box 297"/>
          <p:cNvSpPr txBox="1">
            <a:spLocks noChangeArrowheads="1"/>
          </p:cNvSpPr>
          <p:nvPr/>
        </p:nvSpPr>
        <p:spPr bwMode="auto">
          <a:xfrm>
            <a:off x="3378200" y="3557588"/>
            <a:ext cx="5195888" cy="352425"/>
          </a:xfrm>
          <a:prstGeom prst="rect">
            <a:avLst/>
          </a:prstGeom>
          <a:noFill/>
          <a:ln w="9525">
            <a:noFill/>
            <a:miter lim="800000"/>
          </a:ln>
          <a:effectLst/>
        </p:spPr>
        <p:txBody>
          <a:bodyPr wrap="none" lIns="107950" tIns="53975" rIns="107950" bIns="53975">
            <a:spAutoFit/>
          </a:bodyPr>
          <a:lstStyle/>
          <a:p>
            <a:r>
              <a:rPr lang="en-US" altLang="zh-CN" sz="1600">
                <a:solidFill>
                  <a:srgbClr val="FFFF99"/>
                </a:solidFill>
                <a:ea typeface="宋体" panose="02010600030101010101" pitchFamily="2" charset="-122"/>
              </a:rPr>
              <a:t>Breaks messages into packets and guarantees delivery</a:t>
            </a:r>
            <a:endParaRPr lang="en-US" altLang="zh-CN" sz="1600">
              <a:solidFill>
                <a:srgbClr val="FFFF99"/>
              </a:solidFill>
              <a:ea typeface="宋体" panose="02010600030101010101" pitchFamily="2" charset="-122"/>
            </a:endParaRPr>
          </a:p>
        </p:txBody>
      </p:sp>
      <p:sp>
        <p:nvSpPr>
          <p:cNvPr id="391466" name="Text Box 298"/>
          <p:cNvSpPr txBox="1">
            <a:spLocks noChangeArrowheads="1"/>
          </p:cNvSpPr>
          <p:nvPr/>
        </p:nvSpPr>
        <p:spPr bwMode="auto">
          <a:xfrm>
            <a:off x="3378200" y="4119563"/>
            <a:ext cx="3540125" cy="352425"/>
          </a:xfrm>
          <a:prstGeom prst="rect">
            <a:avLst/>
          </a:prstGeom>
          <a:noFill/>
          <a:ln w="9525">
            <a:noFill/>
            <a:miter lim="800000"/>
          </a:ln>
          <a:effectLst/>
        </p:spPr>
        <p:txBody>
          <a:bodyPr wrap="none" lIns="107950" tIns="53975" rIns="107950" bIns="53975">
            <a:spAutoFit/>
          </a:bodyPr>
          <a:lstStyle/>
          <a:p>
            <a:r>
              <a:rPr lang="en-US" altLang="zh-CN" sz="1600">
                <a:solidFill>
                  <a:srgbClr val="FFCC00"/>
                </a:solidFill>
                <a:ea typeface="宋体" panose="02010600030101010101" pitchFamily="2" charset="-122"/>
              </a:rPr>
              <a:t>Selects a route from send to receiver</a:t>
            </a:r>
            <a:endParaRPr lang="en-US" altLang="zh-CN" sz="1600">
              <a:solidFill>
                <a:srgbClr val="FFCC00"/>
              </a:solidFill>
              <a:ea typeface="宋体" panose="02010600030101010101" pitchFamily="2" charset="-122"/>
            </a:endParaRPr>
          </a:p>
        </p:txBody>
      </p:sp>
      <p:sp>
        <p:nvSpPr>
          <p:cNvPr id="391467" name="Text Box 299"/>
          <p:cNvSpPr txBox="1">
            <a:spLocks noChangeArrowheads="1"/>
          </p:cNvSpPr>
          <p:nvPr/>
        </p:nvSpPr>
        <p:spPr bwMode="auto">
          <a:xfrm>
            <a:off x="3378200" y="4694238"/>
            <a:ext cx="4194175" cy="352425"/>
          </a:xfrm>
          <a:prstGeom prst="rect">
            <a:avLst/>
          </a:prstGeom>
          <a:noFill/>
          <a:ln w="9525">
            <a:noFill/>
            <a:miter lim="800000"/>
          </a:ln>
          <a:effectLst/>
        </p:spPr>
        <p:txBody>
          <a:bodyPr wrap="none" lIns="107950" tIns="53975" rIns="107950" bIns="53975">
            <a:spAutoFit/>
          </a:bodyPr>
          <a:lstStyle/>
          <a:p>
            <a:r>
              <a:rPr lang="en-US" altLang="zh-CN" sz="1600">
                <a:solidFill>
                  <a:srgbClr val="FF99CC"/>
                </a:solidFill>
                <a:ea typeface="宋体" panose="02010600030101010101" pitchFamily="2" charset="-122"/>
              </a:rPr>
              <a:t>Detects and corrects errors in bit sequences</a:t>
            </a:r>
            <a:endParaRPr lang="en-US" altLang="zh-CN" sz="1600">
              <a:solidFill>
                <a:srgbClr val="FF99CC"/>
              </a:solidFill>
              <a:ea typeface="宋体" panose="02010600030101010101" pitchFamily="2" charset="-122"/>
            </a:endParaRPr>
          </a:p>
        </p:txBody>
      </p:sp>
      <p:sp>
        <p:nvSpPr>
          <p:cNvPr id="391468" name="Text Box 300"/>
          <p:cNvSpPr txBox="1">
            <a:spLocks noChangeArrowheads="1"/>
          </p:cNvSpPr>
          <p:nvPr/>
        </p:nvSpPr>
        <p:spPr bwMode="auto">
          <a:xfrm>
            <a:off x="3378200" y="5268913"/>
            <a:ext cx="4646613" cy="352425"/>
          </a:xfrm>
          <a:prstGeom prst="rect">
            <a:avLst/>
          </a:prstGeom>
          <a:noFill/>
          <a:ln w="9525">
            <a:noFill/>
            <a:miter lim="800000"/>
          </a:ln>
          <a:effectLst/>
        </p:spPr>
        <p:txBody>
          <a:bodyPr wrap="none" lIns="107950" tIns="53975" rIns="107950" bIns="53975">
            <a:spAutoFit/>
          </a:bodyPr>
          <a:lstStyle/>
          <a:p>
            <a:r>
              <a:rPr lang="en-US" altLang="zh-CN" sz="1600">
                <a:solidFill>
                  <a:srgbClr val="FF0099"/>
                </a:solidFill>
                <a:ea typeface="宋体" panose="02010600030101010101" pitchFamily="2" charset="-122"/>
              </a:rPr>
              <a:t>Transmits bits: velocity, bit-code, connection, etc.</a:t>
            </a:r>
            <a:endParaRPr lang="en-US" altLang="zh-CN" sz="1600">
              <a:solidFill>
                <a:srgbClr val="FF009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3"/>
          <p:cNvSpPr>
            <a:spLocks noGrp="1" noChangeArrowheads="1"/>
          </p:cNvSpPr>
          <p:nvPr>
            <p:ph idx="1"/>
          </p:nvPr>
        </p:nvSpPr>
        <p:spPr/>
        <p:txBody>
          <a:bodyPr>
            <a:normAutofit lnSpcReduction="10000"/>
          </a:bodyPr>
          <a:lstStyle/>
          <a:p>
            <a:r>
              <a:rPr lang="en-US" altLang="zh-CN" sz="2800">
                <a:ea typeface="宋体" panose="02010600030101010101" pitchFamily="2" charset="-122"/>
              </a:rPr>
              <a:t>Level of abstraction</a:t>
            </a:r>
            <a:endParaRPr lang="en-US" altLang="zh-CN" sz="2800">
              <a:ea typeface="宋体" panose="02010600030101010101" pitchFamily="2" charset="-122"/>
            </a:endParaRPr>
          </a:p>
          <a:p>
            <a:pPr marL="798830" lvl="1" indent="-342900"/>
            <a:r>
              <a:rPr lang="en-US" altLang="zh-CN" sz="2400">
                <a:ea typeface="宋体" panose="02010600030101010101" pitchFamily="2" charset="-122"/>
              </a:rPr>
              <a:t>Group elements at the same level of abstraction</a:t>
            </a:r>
            <a:endParaRPr lang="en-US" altLang="zh-CN" sz="2400">
              <a:ea typeface="宋体" panose="02010600030101010101" pitchFamily="2" charset="-122"/>
            </a:endParaRPr>
          </a:p>
          <a:p>
            <a:r>
              <a:rPr lang="en-US" altLang="zh-CN" sz="2800">
                <a:ea typeface="宋体" panose="02010600030101010101" pitchFamily="2" charset="-122"/>
              </a:rPr>
              <a:t>Separation of concerns</a:t>
            </a:r>
            <a:endParaRPr lang="en-US" altLang="zh-CN" sz="2800">
              <a:ea typeface="宋体" panose="02010600030101010101" pitchFamily="2" charset="-122"/>
            </a:endParaRPr>
          </a:p>
          <a:p>
            <a:pPr marL="798830" lvl="1" indent="-342900"/>
            <a:r>
              <a:rPr lang="en-US" altLang="zh-CN" sz="2400">
                <a:ea typeface="宋体" panose="02010600030101010101" pitchFamily="2" charset="-122"/>
              </a:rPr>
              <a:t>Group like things together</a:t>
            </a:r>
            <a:endParaRPr lang="en-US" altLang="zh-CN" sz="2400">
              <a:ea typeface="宋体" panose="02010600030101010101" pitchFamily="2" charset="-122"/>
            </a:endParaRPr>
          </a:p>
          <a:p>
            <a:pPr marL="798830" lvl="1" indent="-342900"/>
            <a:r>
              <a:rPr lang="en-US" altLang="zh-CN" sz="2400">
                <a:ea typeface="宋体" panose="02010600030101010101" pitchFamily="2" charset="-122"/>
              </a:rPr>
              <a:t>Separate disparate things</a:t>
            </a:r>
            <a:endParaRPr lang="en-US" altLang="zh-CN" sz="2400">
              <a:ea typeface="宋体" panose="02010600030101010101" pitchFamily="2" charset="-122"/>
            </a:endParaRPr>
          </a:p>
          <a:p>
            <a:pPr marL="798830" lvl="1" indent="-342900"/>
            <a:r>
              <a:rPr lang="en-US" altLang="zh-CN" sz="2400">
                <a:ea typeface="宋体" panose="02010600030101010101" pitchFamily="2" charset="-122"/>
              </a:rPr>
              <a:t>Application vs. domain model elements</a:t>
            </a:r>
            <a:endParaRPr lang="en-US" altLang="zh-CN" sz="2400">
              <a:ea typeface="宋体" panose="02010600030101010101" pitchFamily="2" charset="-122"/>
            </a:endParaRPr>
          </a:p>
          <a:p>
            <a:r>
              <a:rPr lang="en-US" altLang="zh-CN" sz="2800">
                <a:ea typeface="宋体" panose="02010600030101010101" pitchFamily="2" charset="-122"/>
              </a:rPr>
              <a:t>Resiliency </a:t>
            </a:r>
            <a:endParaRPr lang="en-US" altLang="zh-CN" sz="2800">
              <a:ea typeface="宋体" panose="02010600030101010101" pitchFamily="2" charset="-122"/>
            </a:endParaRPr>
          </a:p>
          <a:p>
            <a:pPr marL="798830" lvl="1" indent="-342900"/>
            <a:r>
              <a:rPr lang="en-US" altLang="zh-CN" sz="2400">
                <a:ea typeface="宋体" panose="02010600030101010101" pitchFamily="2" charset="-122"/>
              </a:rPr>
              <a:t>Loose coupling</a:t>
            </a:r>
            <a:endParaRPr lang="en-US" altLang="zh-CN" sz="2400">
              <a:ea typeface="宋体" panose="02010600030101010101" pitchFamily="2" charset="-122"/>
            </a:endParaRPr>
          </a:p>
          <a:p>
            <a:pPr marL="798830" lvl="1" indent="-342900"/>
            <a:r>
              <a:rPr lang="en-US" altLang="zh-CN" sz="2400">
                <a:ea typeface="宋体" panose="02010600030101010101" pitchFamily="2" charset="-122"/>
              </a:rPr>
              <a:t>Concentrate on encapsulating change</a:t>
            </a:r>
            <a:endParaRPr lang="en-US" altLang="zh-CN" sz="2400">
              <a:ea typeface="宋体" panose="02010600030101010101" pitchFamily="2" charset="-122"/>
            </a:endParaRPr>
          </a:p>
          <a:p>
            <a:pPr marL="798830" lvl="1" indent="-342900"/>
            <a:r>
              <a:rPr lang="en-US" altLang="zh-CN" sz="2400">
                <a:ea typeface="宋体" panose="02010600030101010101" pitchFamily="2" charset="-122"/>
              </a:rPr>
              <a:t>User interface, business rules, and retained data tend to have a high potential for change</a:t>
            </a:r>
            <a:endParaRPr lang="en-US" altLang="zh-CN" sz="2400">
              <a:ea typeface="宋体" panose="02010600030101010101" pitchFamily="2" charset="-122"/>
            </a:endParaRPr>
          </a:p>
          <a:p>
            <a:endParaRPr lang="en-US" altLang="zh-CN" sz="2800">
              <a:ea typeface="宋体" panose="02010600030101010101" pitchFamily="2" charset="-122"/>
            </a:endParaRPr>
          </a:p>
        </p:txBody>
      </p:sp>
      <p:sp>
        <p:nvSpPr>
          <p:cNvPr id="393218" name="Rectangle 2"/>
          <p:cNvSpPr>
            <a:spLocks noGrp="1" noChangeArrowheads="1"/>
          </p:cNvSpPr>
          <p:nvPr>
            <p:ph type="title"/>
          </p:nvPr>
        </p:nvSpPr>
        <p:spPr/>
        <p:txBody>
          <a:bodyPr/>
          <a:lstStyle/>
          <a:p>
            <a:r>
              <a:rPr lang="en-US" altLang="zh-CN">
                <a:ea typeface="宋体" panose="02010600030101010101" pitchFamily="2" charset="-122"/>
              </a:rPr>
              <a:t>Layering Considerations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74" name="Rectangle 1034"/>
          <p:cNvSpPr>
            <a:spLocks noChangeArrowheads="1"/>
          </p:cNvSpPr>
          <p:nvPr/>
        </p:nvSpPr>
        <p:spPr bwMode="auto">
          <a:xfrm>
            <a:off x="3235325" y="3879865"/>
            <a:ext cx="847725" cy="401638"/>
          </a:xfrm>
          <a:prstGeom prst="rect">
            <a:avLst/>
          </a:prstGeom>
          <a:solidFill>
            <a:srgbClr val="FFFFCC"/>
          </a:solidFill>
          <a:ln w="9525">
            <a:noFill/>
            <a:miter lim="800000"/>
          </a:ln>
        </p:spPr>
        <p:txBody>
          <a:bodyPr/>
          <a:lstStyle/>
          <a:p>
            <a:endParaRPr lang="en-US"/>
          </a:p>
        </p:txBody>
      </p:sp>
      <p:sp>
        <p:nvSpPr>
          <p:cNvPr id="395271" name="Rectangle 1031"/>
          <p:cNvSpPr>
            <a:spLocks noGrp="1" noChangeArrowheads="1"/>
          </p:cNvSpPr>
          <p:nvPr>
            <p:ph idx="1"/>
          </p:nvPr>
        </p:nvSpPr>
        <p:spPr/>
        <p:txBody>
          <a:bodyPr/>
          <a:lstStyle/>
          <a:p>
            <a:r>
              <a:rPr lang="en-US" altLang="zh-CN" dirty="0">
                <a:ea typeface="宋体" panose="02010600030101010101" pitchFamily="2" charset="-122"/>
              </a:rPr>
              <a:t>Architectural layers can be modeled using stereotyped packages.</a:t>
            </a:r>
            <a:endParaRPr lang="en-US" altLang="zh-CN" dirty="0">
              <a:ea typeface="宋体" panose="02010600030101010101" pitchFamily="2" charset="-122"/>
            </a:endParaRPr>
          </a:p>
          <a:p>
            <a:r>
              <a:rPr lang="en-US" altLang="zh-CN" dirty="0">
                <a:ea typeface="宋体" panose="02010600030101010101" pitchFamily="2" charset="-122"/>
              </a:rPr>
              <a:t>&lt;&lt;layer&gt;&gt; stereotype</a:t>
            </a:r>
            <a:endParaRPr lang="en-US" altLang="zh-CN" dirty="0">
              <a:ea typeface="宋体" panose="02010600030101010101" pitchFamily="2" charset="-122"/>
            </a:endParaRPr>
          </a:p>
        </p:txBody>
      </p:sp>
      <p:sp>
        <p:nvSpPr>
          <p:cNvPr id="395270" name="Rectangle 1030"/>
          <p:cNvSpPr>
            <a:spLocks noGrp="1" noChangeArrowheads="1"/>
          </p:cNvSpPr>
          <p:nvPr>
            <p:ph type="title"/>
          </p:nvPr>
        </p:nvSpPr>
        <p:spPr/>
        <p:txBody>
          <a:bodyPr/>
          <a:lstStyle/>
          <a:p>
            <a:r>
              <a:rPr lang="en-US" altLang="zh-CN" sz="3600" dirty="0">
                <a:ea typeface="宋体" panose="02010600030101010101" pitchFamily="2" charset="-122"/>
              </a:rPr>
              <a:t>Modeling Architectural Layers</a:t>
            </a:r>
            <a:endParaRPr lang="en-US" altLang="zh-CN" sz="3600" dirty="0">
              <a:ea typeface="宋体" panose="02010600030101010101" pitchFamily="2" charset="-122"/>
            </a:endParaRPr>
          </a:p>
        </p:txBody>
      </p:sp>
      <p:sp>
        <p:nvSpPr>
          <p:cNvPr id="395273" name="Rectangle 1033"/>
          <p:cNvSpPr>
            <a:spLocks noChangeArrowheads="1"/>
          </p:cNvSpPr>
          <p:nvPr/>
        </p:nvSpPr>
        <p:spPr bwMode="auto">
          <a:xfrm>
            <a:off x="3235325" y="4281503"/>
            <a:ext cx="2117725" cy="1290637"/>
          </a:xfrm>
          <a:prstGeom prst="rect">
            <a:avLst/>
          </a:prstGeom>
          <a:solidFill>
            <a:srgbClr val="FFFFCC"/>
          </a:solidFill>
          <a:ln w="0">
            <a:solidFill>
              <a:srgbClr val="990033"/>
            </a:solidFill>
            <a:miter lim="800000"/>
          </a:ln>
        </p:spPr>
        <p:txBody>
          <a:bodyPr/>
          <a:lstStyle/>
          <a:p>
            <a:endParaRPr lang="en-US"/>
          </a:p>
        </p:txBody>
      </p:sp>
      <p:sp>
        <p:nvSpPr>
          <p:cNvPr id="395275" name="Freeform 1035"/>
          <p:cNvSpPr/>
          <p:nvPr/>
        </p:nvSpPr>
        <p:spPr bwMode="auto">
          <a:xfrm>
            <a:off x="3235325" y="3870340"/>
            <a:ext cx="847725" cy="401638"/>
          </a:xfrm>
          <a:custGeom>
            <a:avLst/>
            <a:gdLst/>
            <a:ahLst/>
            <a:cxnLst>
              <a:cxn ang="0">
                <a:pos x="0" y="18"/>
              </a:cxn>
              <a:cxn ang="0">
                <a:pos x="0" y="0"/>
              </a:cxn>
              <a:cxn ang="0">
                <a:pos x="38" y="0"/>
              </a:cxn>
              <a:cxn ang="0">
                <a:pos x="38" y="18"/>
              </a:cxn>
            </a:cxnLst>
            <a:rect l="0" t="0" r="r" b="b"/>
            <a:pathLst>
              <a:path w="38" h="18">
                <a:moveTo>
                  <a:pt x="0" y="18"/>
                </a:moveTo>
                <a:lnTo>
                  <a:pt x="0" y="0"/>
                </a:lnTo>
                <a:lnTo>
                  <a:pt x="38" y="0"/>
                </a:lnTo>
                <a:lnTo>
                  <a:pt x="38" y="18"/>
                </a:lnTo>
              </a:path>
            </a:pathLst>
          </a:custGeom>
          <a:noFill/>
          <a:ln w="0">
            <a:solidFill>
              <a:srgbClr val="990033"/>
            </a:solidFill>
            <a:prstDash val="solid"/>
            <a:round/>
          </a:ln>
        </p:spPr>
        <p:txBody>
          <a:bodyPr/>
          <a:lstStyle/>
          <a:p>
            <a:endParaRPr lang="en-US"/>
          </a:p>
        </p:txBody>
      </p:sp>
      <p:sp>
        <p:nvSpPr>
          <p:cNvPr id="395276" name="Rectangle 1036"/>
          <p:cNvSpPr>
            <a:spLocks noChangeArrowheads="1"/>
          </p:cNvSpPr>
          <p:nvPr/>
        </p:nvSpPr>
        <p:spPr bwMode="auto">
          <a:xfrm>
            <a:off x="3409950" y="4840303"/>
            <a:ext cx="1736725" cy="304800"/>
          </a:xfrm>
          <a:prstGeom prst="rect">
            <a:avLst/>
          </a:prstGeom>
          <a:noFill/>
          <a:ln w="9525">
            <a:noFill/>
            <a:miter lim="800000"/>
          </a:ln>
        </p:spPr>
        <p:txBody>
          <a:bodyPr wrap="none" lIns="0" tIns="0" rIns="0" bIns="0">
            <a:spAutoFit/>
          </a:bodyPr>
          <a:lstStyle/>
          <a:p>
            <a:r>
              <a:rPr lang="en-US" altLang="zh-CN" sz="2000" dirty="0">
                <a:solidFill>
                  <a:srgbClr val="000000"/>
                </a:solidFill>
                <a:ea typeface="宋体" panose="02010600030101010101" pitchFamily="2" charset="-122"/>
              </a:rPr>
              <a:t>Package Name</a:t>
            </a:r>
            <a:endParaRPr lang="en-US" altLang="zh-CN" sz="2000" dirty="0">
              <a:ea typeface="宋体" panose="02010600030101010101" pitchFamily="2" charset="-122"/>
            </a:endParaRPr>
          </a:p>
        </p:txBody>
      </p:sp>
      <p:sp>
        <p:nvSpPr>
          <p:cNvPr id="395277" name="Rectangle 1037"/>
          <p:cNvSpPr>
            <a:spLocks noChangeArrowheads="1"/>
          </p:cNvSpPr>
          <p:nvPr/>
        </p:nvSpPr>
        <p:spPr bwMode="auto">
          <a:xfrm>
            <a:off x="3744913" y="4570428"/>
            <a:ext cx="1028700" cy="274637"/>
          </a:xfrm>
          <a:prstGeom prst="rect">
            <a:avLst/>
          </a:prstGeom>
          <a:noFill/>
          <a:ln w="9525">
            <a:noFill/>
            <a:miter lim="800000"/>
          </a:ln>
        </p:spPr>
        <p:txBody>
          <a:bodyPr wrap="none" lIns="0" tIns="0" rIns="0" bIns="0">
            <a:spAutoFit/>
          </a:bodyPr>
          <a:lstStyle/>
          <a:p>
            <a:r>
              <a:rPr lang="en-US" altLang="zh-CN" sz="1800">
                <a:solidFill>
                  <a:srgbClr val="000000"/>
                </a:solidFill>
                <a:ea typeface="宋体" panose="02010600030101010101" pitchFamily="2" charset="-122"/>
              </a:rPr>
              <a:t>&lt;&lt;layer&gt;&gt;</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ChangeArrowheads="1"/>
          </p:cNvSpPr>
          <p:nvPr/>
        </p:nvSpPr>
        <p:spPr bwMode="auto">
          <a:xfrm>
            <a:off x="3209925" y="3829050"/>
            <a:ext cx="2352675" cy="1373188"/>
          </a:xfrm>
          <a:prstGeom prst="rect">
            <a:avLst/>
          </a:prstGeom>
          <a:solidFill>
            <a:srgbClr val="FFFFCC"/>
          </a:solidFill>
          <a:ln w="0">
            <a:solidFill>
              <a:srgbClr val="990033"/>
            </a:solidFill>
            <a:miter lim="800000"/>
          </a:ln>
        </p:spPr>
        <p:txBody>
          <a:bodyPr/>
          <a:lstStyle/>
          <a:p>
            <a:endParaRPr lang="en-US"/>
          </a:p>
        </p:txBody>
      </p:sp>
      <p:sp>
        <p:nvSpPr>
          <p:cNvPr id="446467" name="Rectangle 3"/>
          <p:cNvSpPr>
            <a:spLocks noChangeArrowheads="1"/>
          </p:cNvSpPr>
          <p:nvPr/>
        </p:nvSpPr>
        <p:spPr bwMode="auto">
          <a:xfrm>
            <a:off x="4067175" y="4187825"/>
            <a:ext cx="636588" cy="304800"/>
          </a:xfrm>
          <a:prstGeom prst="rect">
            <a:avLst/>
          </a:prstGeom>
          <a:noFill/>
          <a:ln w="9525">
            <a:noFill/>
            <a:miter lim="800000"/>
          </a:ln>
        </p:spPr>
        <p:txBody>
          <a:bodyPr wrap="none" lIns="0" tIns="0" rIns="0" bIns="0">
            <a:spAutoFit/>
          </a:bodyPr>
          <a:lstStyle/>
          <a:p>
            <a:r>
              <a:rPr lang="en-US" altLang="zh-CN" sz="2000">
                <a:solidFill>
                  <a:srgbClr val="000000"/>
                </a:solidFill>
                <a:ea typeface="宋体" panose="02010600030101010101" pitchFamily="2" charset="-122"/>
              </a:rPr>
              <a:t>Class</a:t>
            </a:r>
            <a:endParaRPr lang="en-US" altLang="zh-CN" sz="2000">
              <a:ea typeface="宋体" panose="02010600030101010101" pitchFamily="2" charset="-122"/>
            </a:endParaRPr>
          </a:p>
        </p:txBody>
      </p:sp>
      <p:sp>
        <p:nvSpPr>
          <p:cNvPr id="446468" name="Rectangle 4"/>
          <p:cNvSpPr>
            <a:spLocks noChangeArrowheads="1"/>
          </p:cNvSpPr>
          <p:nvPr/>
        </p:nvSpPr>
        <p:spPr bwMode="auto">
          <a:xfrm>
            <a:off x="3209925" y="4705350"/>
            <a:ext cx="2352675" cy="496888"/>
          </a:xfrm>
          <a:prstGeom prst="rect">
            <a:avLst/>
          </a:prstGeom>
          <a:noFill/>
          <a:ln w="0">
            <a:solidFill>
              <a:srgbClr val="990033"/>
            </a:solidFill>
            <a:miter lim="800000"/>
          </a:ln>
        </p:spPr>
        <p:txBody>
          <a:bodyPr/>
          <a:lstStyle/>
          <a:p>
            <a:endParaRPr lang="en-US"/>
          </a:p>
        </p:txBody>
      </p:sp>
      <p:sp>
        <p:nvSpPr>
          <p:cNvPr id="446469" name="Rectangle 5"/>
          <p:cNvSpPr>
            <a:spLocks noChangeArrowheads="1"/>
          </p:cNvSpPr>
          <p:nvPr/>
        </p:nvSpPr>
        <p:spPr bwMode="auto">
          <a:xfrm>
            <a:off x="3209925" y="4894263"/>
            <a:ext cx="2352675" cy="307975"/>
          </a:xfrm>
          <a:prstGeom prst="rect">
            <a:avLst/>
          </a:prstGeom>
          <a:noFill/>
          <a:ln w="0">
            <a:solidFill>
              <a:srgbClr val="990033"/>
            </a:solidFill>
            <a:miter lim="800000"/>
          </a:ln>
        </p:spPr>
        <p:txBody>
          <a:bodyPr/>
          <a:lstStyle/>
          <a:p>
            <a:endParaRPr lang="en-US"/>
          </a:p>
        </p:txBody>
      </p:sp>
      <p:sp>
        <p:nvSpPr>
          <p:cNvPr id="446470" name="Rectangle 6"/>
          <p:cNvSpPr>
            <a:spLocks noChangeArrowheads="1"/>
          </p:cNvSpPr>
          <p:nvPr/>
        </p:nvSpPr>
        <p:spPr bwMode="auto">
          <a:xfrm>
            <a:off x="3368675" y="3935413"/>
            <a:ext cx="2127250" cy="244475"/>
          </a:xfrm>
          <a:prstGeom prst="rect">
            <a:avLst/>
          </a:prstGeom>
          <a:noFill/>
          <a:ln w="9525">
            <a:noFill/>
            <a:miter lim="800000"/>
          </a:ln>
        </p:spPr>
        <p:txBody>
          <a:bodyPr lIns="0" tIns="0" rIns="0" bIns="0">
            <a:spAutoFit/>
          </a:bodyPr>
          <a:lstStyle/>
          <a:p>
            <a:r>
              <a:rPr lang="en-US" altLang="zh-CN" sz="1600">
                <a:solidFill>
                  <a:srgbClr val="000000"/>
                </a:solidFill>
                <a:ea typeface="宋体" panose="02010600030101010101" pitchFamily="2" charset="-122"/>
              </a:rPr>
              <a:t>&lt;&lt;stereotypename&gt;&gt;</a:t>
            </a:r>
            <a:endParaRPr lang="en-US" altLang="zh-CN" sz="1600">
              <a:ea typeface="宋体" panose="02010600030101010101" pitchFamily="2" charset="-122"/>
            </a:endParaRPr>
          </a:p>
        </p:txBody>
      </p:sp>
      <p:sp>
        <p:nvSpPr>
          <p:cNvPr id="446471" name="Rectangle 7"/>
          <p:cNvSpPr>
            <a:spLocks noGrp="1" noChangeArrowheads="1"/>
          </p:cNvSpPr>
          <p:nvPr>
            <p:ph type="title"/>
          </p:nvPr>
        </p:nvSpPr>
        <p:spPr>
          <a:xfrm>
            <a:off x="467544" y="332656"/>
            <a:ext cx="8999538" cy="533400"/>
          </a:xfrm>
        </p:spPr>
        <p:txBody>
          <a:bodyPr>
            <a:normAutofit fontScale="90000"/>
          </a:bodyPr>
          <a:lstStyle/>
          <a:p>
            <a:r>
              <a:rPr lang="en-US" altLang="zh-CN" dirty="0" smtClean="0">
                <a:ea typeface="宋体" panose="02010600030101010101" pitchFamily="2" charset="-122"/>
              </a:rPr>
              <a:t>What </a:t>
            </a:r>
            <a:r>
              <a:rPr lang="en-US" altLang="zh-CN" dirty="0">
                <a:ea typeface="宋体" panose="02010600030101010101" pitchFamily="2" charset="-122"/>
              </a:rPr>
              <a:t>Are Stereotypes?</a:t>
            </a:r>
            <a:endParaRPr lang="en-US" altLang="zh-CN" dirty="0">
              <a:ea typeface="宋体" panose="02010600030101010101" pitchFamily="2" charset="-122"/>
            </a:endParaRPr>
          </a:p>
        </p:txBody>
      </p:sp>
      <p:sp>
        <p:nvSpPr>
          <p:cNvPr id="446472" name="Rectangle 8"/>
          <p:cNvSpPr>
            <a:spLocks noGrp="1" noChangeArrowheads="1"/>
          </p:cNvSpPr>
          <p:nvPr>
            <p:ph type="body" sz="half" idx="1"/>
          </p:nvPr>
        </p:nvSpPr>
        <p:spPr>
          <a:xfrm>
            <a:off x="361950" y="1052513"/>
            <a:ext cx="7991475" cy="5043487"/>
          </a:xfrm>
        </p:spPr>
        <p:txBody>
          <a:bodyPr/>
          <a:lstStyle/>
          <a:p>
            <a:r>
              <a:rPr lang="en-US" altLang="zh-CN" sz="2800" dirty="0">
                <a:ea typeface="宋体" panose="02010600030101010101" pitchFamily="2" charset="-122"/>
              </a:rPr>
              <a:t>Stereotypes define a new model element in terms of another model element.</a:t>
            </a:r>
            <a:endParaRPr lang="en-US" altLang="zh-CN" sz="2800" dirty="0">
              <a:ea typeface="宋体" panose="02010600030101010101" pitchFamily="2" charset="-122"/>
            </a:endParaRPr>
          </a:p>
          <a:p>
            <a:r>
              <a:rPr lang="en-US" altLang="zh-CN" sz="2800" dirty="0">
                <a:ea typeface="宋体" panose="02010600030101010101" pitchFamily="2" charset="-122"/>
              </a:rPr>
              <a:t>Sometimes you need to introduce new things that speak the language of your domain and look like primitive building blocks.</a:t>
            </a:r>
            <a:endParaRPr lang="en-US" altLang="zh-CN" sz="2800" dirty="0">
              <a:ea typeface="宋体" panose="02010600030101010101" pitchFamily="2" charset="-122"/>
            </a:endParaRPr>
          </a:p>
        </p:txBody>
      </p:sp>
      <p:sp>
        <p:nvSpPr>
          <p:cNvPr id="446473" name="Line 9"/>
          <p:cNvSpPr>
            <a:spLocks noChangeShapeType="1"/>
          </p:cNvSpPr>
          <p:nvPr/>
        </p:nvSpPr>
        <p:spPr bwMode="auto">
          <a:xfrm>
            <a:off x="5308600" y="4048125"/>
            <a:ext cx="838200" cy="0"/>
          </a:xfrm>
          <a:prstGeom prst="line">
            <a:avLst/>
          </a:prstGeom>
          <a:noFill/>
          <a:ln w="28575">
            <a:solidFill>
              <a:schemeClr val="hlink"/>
            </a:solidFill>
            <a:round/>
            <a:headEnd type="triangle" w="lg" len="lg"/>
          </a:ln>
          <a:effectLst/>
        </p:spPr>
        <p:txBody>
          <a:bodyPr lIns="107950" tIns="53975" rIns="107950" bIns="53975"/>
          <a:lstStyle/>
          <a:p>
            <a:endParaRPr lang="en-US"/>
          </a:p>
        </p:txBody>
      </p:sp>
      <p:sp>
        <p:nvSpPr>
          <p:cNvPr id="446474" name="Text Box 10"/>
          <p:cNvSpPr txBox="1">
            <a:spLocks noChangeArrowheads="1"/>
          </p:cNvSpPr>
          <p:nvPr/>
        </p:nvSpPr>
        <p:spPr bwMode="auto">
          <a:xfrm>
            <a:off x="6067425" y="3835400"/>
            <a:ext cx="1506538" cy="412750"/>
          </a:xfrm>
          <a:prstGeom prst="rect">
            <a:avLst/>
          </a:prstGeom>
          <a:noFill/>
          <a:ln w="9525">
            <a:noFill/>
            <a:miter lim="800000"/>
          </a:ln>
          <a:effectLst/>
        </p:spPr>
        <p:txBody>
          <a:bodyPr wrap="none" lIns="107950" tIns="53975" rIns="107950" bIns="53975">
            <a:spAutoFit/>
          </a:bodyPr>
          <a:lstStyle/>
          <a:p>
            <a:pPr algn="ctr"/>
            <a:r>
              <a:rPr lang="en-US" altLang="zh-CN" sz="2000">
                <a:solidFill>
                  <a:srgbClr val="00CCFF"/>
                </a:solidFill>
                <a:ea typeface="宋体" panose="02010600030101010101" pitchFamily="2" charset="-122"/>
              </a:rPr>
              <a:t>Stereotype</a:t>
            </a:r>
            <a:r>
              <a:rPr lang="en-US" altLang="zh-CN" sz="1800" b="1">
                <a:ea typeface="宋体" panose="02010600030101010101" pitchFamily="2" charset="-122"/>
              </a:rPr>
              <a:t> </a:t>
            </a:r>
            <a:endParaRPr lang="en-US" altLang="zh-CN"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29" name="Rectangle 17"/>
          <p:cNvSpPr>
            <a:spLocks noGrp="1" noChangeArrowheads="1"/>
          </p:cNvSpPr>
          <p:nvPr>
            <p:ph type="title"/>
          </p:nvPr>
        </p:nvSpPr>
        <p:spPr>
          <a:xfrm>
            <a:off x="657212" y="332656"/>
            <a:ext cx="7829576" cy="854984"/>
          </a:xfrm>
        </p:spPr>
        <p:txBody>
          <a:bodyPr>
            <a:normAutofit fontScale="90000"/>
          </a:bodyPr>
          <a:lstStyle/>
          <a:p>
            <a:r>
              <a:rPr lang="en-US" altLang="zh-CN" sz="3600" dirty="0">
                <a:ea typeface="宋体" panose="02010600030101010101" pitchFamily="2" charset="-122"/>
              </a:rPr>
              <a:t>Example: High-Level Organization of the Model</a:t>
            </a:r>
            <a:endParaRPr lang="en-US" altLang="zh-CN" sz="3600" dirty="0">
              <a:ea typeface="宋体" panose="02010600030101010101" pitchFamily="2" charset="-122"/>
            </a:endParaRPr>
          </a:p>
        </p:txBody>
      </p:sp>
      <p:sp>
        <p:nvSpPr>
          <p:cNvPr id="397331" name="Rectangle 19"/>
          <p:cNvSpPr>
            <a:spLocks noChangeArrowheads="1"/>
          </p:cNvSpPr>
          <p:nvPr/>
        </p:nvSpPr>
        <p:spPr bwMode="auto">
          <a:xfrm>
            <a:off x="3556000" y="1912955"/>
            <a:ext cx="1995488" cy="1223963"/>
          </a:xfrm>
          <a:prstGeom prst="rect">
            <a:avLst/>
          </a:prstGeom>
          <a:solidFill>
            <a:srgbClr val="FFFFCC"/>
          </a:solidFill>
          <a:ln w="12700">
            <a:solidFill>
              <a:srgbClr val="990033"/>
            </a:solidFill>
            <a:miter lim="800000"/>
          </a:ln>
        </p:spPr>
        <p:txBody>
          <a:bodyPr/>
          <a:lstStyle/>
          <a:p>
            <a:endParaRPr lang="en-US"/>
          </a:p>
        </p:txBody>
      </p:sp>
      <p:sp>
        <p:nvSpPr>
          <p:cNvPr id="397332" name="Rectangle 20"/>
          <p:cNvSpPr>
            <a:spLocks noChangeArrowheads="1"/>
          </p:cNvSpPr>
          <p:nvPr/>
        </p:nvSpPr>
        <p:spPr bwMode="auto">
          <a:xfrm>
            <a:off x="3556000" y="1560530"/>
            <a:ext cx="790575" cy="352425"/>
          </a:xfrm>
          <a:prstGeom prst="rect">
            <a:avLst/>
          </a:prstGeom>
          <a:solidFill>
            <a:srgbClr val="FFFFCC"/>
          </a:solidFill>
          <a:ln w="12700">
            <a:solidFill>
              <a:srgbClr val="000000"/>
            </a:solidFill>
            <a:miter lim="800000"/>
          </a:ln>
        </p:spPr>
        <p:txBody>
          <a:bodyPr/>
          <a:lstStyle/>
          <a:p>
            <a:endParaRPr lang="en-US"/>
          </a:p>
        </p:txBody>
      </p:sp>
      <p:sp>
        <p:nvSpPr>
          <p:cNvPr id="397333" name="Rectangle 21"/>
          <p:cNvSpPr>
            <a:spLocks noChangeArrowheads="1"/>
          </p:cNvSpPr>
          <p:nvPr/>
        </p:nvSpPr>
        <p:spPr bwMode="auto">
          <a:xfrm>
            <a:off x="3556000" y="1560530"/>
            <a:ext cx="790575" cy="352425"/>
          </a:xfrm>
          <a:prstGeom prst="rect">
            <a:avLst/>
          </a:prstGeom>
          <a:noFill/>
          <a:ln w="0">
            <a:solidFill>
              <a:srgbClr val="990033"/>
            </a:solidFill>
            <a:miter lim="800000"/>
          </a:ln>
        </p:spPr>
        <p:txBody>
          <a:bodyPr/>
          <a:lstStyle/>
          <a:p>
            <a:endParaRPr lang="en-US"/>
          </a:p>
        </p:txBody>
      </p:sp>
      <p:sp>
        <p:nvSpPr>
          <p:cNvPr id="397334" name="Rectangle 22"/>
          <p:cNvSpPr>
            <a:spLocks noChangeArrowheads="1"/>
          </p:cNvSpPr>
          <p:nvPr/>
        </p:nvSpPr>
        <p:spPr bwMode="auto">
          <a:xfrm>
            <a:off x="3889375" y="2486043"/>
            <a:ext cx="1244600" cy="304800"/>
          </a:xfrm>
          <a:prstGeom prst="rect">
            <a:avLst/>
          </a:prstGeom>
          <a:noFill/>
          <a:ln w="9525">
            <a:noFill/>
            <a:miter lim="800000"/>
          </a:ln>
        </p:spPr>
        <p:txBody>
          <a:bodyPr wrap="none" lIns="0" tIns="0" rIns="0" bIns="0">
            <a:spAutoFit/>
          </a:bodyPr>
          <a:lstStyle/>
          <a:p>
            <a:r>
              <a:rPr lang="en-US" altLang="zh-CN" sz="2000">
                <a:solidFill>
                  <a:srgbClr val="000000"/>
                </a:solidFill>
                <a:ea typeface="宋体" panose="02010600030101010101" pitchFamily="2" charset="-122"/>
              </a:rPr>
              <a:t>Application</a:t>
            </a:r>
            <a:endParaRPr lang="en-US" altLang="zh-CN" sz="2000">
              <a:ea typeface="宋体" panose="02010600030101010101" pitchFamily="2" charset="-122"/>
            </a:endParaRPr>
          </a:p>
        </p:txBody>
      </p:sp>
      <p:sp>
        <p:nvSpPr>
          <p:cNvPr id="397335" name="Rectangle 23"/>
          <p:cNvSpPr>
            <a:spLocks noChangeArrowheads="1"/>
          </p:cNvSpPr>
          <p:nvPr/>
        </p:nvSpPr>
        <p:spPr bwMode="auto">
          <a:xfrm>
            <a:off x="4057650" y="2182830"/>
            <a:ext cx="1028700" cy="274638"/>
          </a:xfrm>
          <a:prstGeom prst="rect">
            <a:avLst/>
          </a:prstGeom>
          <a:noFill/>
          <a:ln w="9525">
            <a:noFill/>
            <a:miter lim="800000"/>
          </a:ln>
        </p:spPr>
        <p:txBody>
          <a:bodyPr wrap="none" lIns="0" tIns="0" rIns="0" bIns="0">
            <a:spAutoFit/>
          </a:bodyPr>
          <a:lstStyle/>
          <a:p>
            <a:r>
              <a:rPr lang="en-US" altLang="zh-CN" sz="1800">
                <a:solidFill>
                  <a:srgbClr val="000000"/>
                </a:solidFill>
                <a:ea typeface="宋体" panose="02010600030101010101" pitchFamily="2" charset="-122"/>
              </a:rPr>
              <a:t>&lt;&lt;layer&gt;&gt;</a:t>
            </a:r>
            <a:endParaRPr lang="en-US" altLang="zh-CN" sz="1800">
              <a:ea typeface="宋体" panose="02010600030101010101" pitchFamily="2" charset="-122"/>
            </a:endParaRPr>
          </a:p>
        </p:txBody>
      </p:sp>
      <p:sp>
        <p:nvSpPr>
          <p:cNvPr id="397336" name="Rectangle 24"/>
          <p:cNvSpPr>
            <a:spLocks noChangeArrowheads="1"/>
          </p:cNvSpPr>
          <p:nvPr/>
        </p:nvSpPr>
        <p:spPr bwMode="auto">
          <a:xfrm>
            <a:off x="3429000" y="4726005"/>
            <a:ext cx="2427288" cy="1203325"/>
          </a:xfrm>
          <a:prstGeom prst="rect">
            <a:avLst/>
          </a:prstGeom>
          <a:solidFill>
            <a:srgbClr val="FFFFCC"/>
          </a:solidFill>
          <a:ln w="12700">
            <a:solidFill>
              <a:srgbClr val="990033"/>
            </a:solidFill>
            <a:miter lim="800000"/>
          </a:ln>
        </p:spPr>
        <p:txBody>
          <a:bodyPr/>
          <a:lstStyle/>
          <a:p>
            <a:endParaRPr lang="en-US"/>
          </a:p>
        </p:txBody>
      </p:sp>
      <p:sp>
        <p:nvSpPr>
          <p:cNvPr id="397338" name="Rectangle 26"/>
          <p:cNvSpPr>
            <a:spLocks noChangeArrowheads="1"/>
          </p:cNvSpPr>
          <p:nvPr/>
        </p:nvSpPr>
        <p:spPr bwMode="auto">
          <a:xfrm>
            <a:off x="3429000" y="4352943"/>
            <a:ext cx="811213" cy="373062"/>
          </a:xfrm>
          <a:prstGeom prst="rect">
            <a:avLst/>
          </a:prstGeom>
          <a:solidFill>
            <a:srgbClr val="FFFFCC"/>
          </a:solidFill>
          <a:ln w="12700">
            <a:solidFill>
              <a:srgbClr val="990033"/>
            </a:solidFill>
            <a:miter lim="800000"/>
          </a:ln>
        </p:spPr>
        <p:txBody>
          <a:bodyPr/>
          <a:lstStyle/>
          <a:p>
            <a:endParaRPr lang="en-US"/>
          </a:p>
        </p:txBody>
      </p:sp>
      <p:sp>
        <p:nvSpPr>
          <p:cNvPr id="397339" name="Rectangle 27"/>
          <p:cNvSpPr>
            <a:spLocks noChangeArrowheads="1"/>
          </p:cNvSpPr>
          <p:nvPr/>
        </p:nvSpPr>
        <p:spPr bwMode="auto">
          <a:xfrm>
            <a:off x="3579813" y="5299093"/>
            <a:ext cx="2146300" cy="304800"/>
          </a:xfrm>
          <a:prstGeom prst="rect">
            <a:avLst/>
          </a:prstGeom>
          <a:noFill/>
          <a:ln w="9525">
            <a:noFill/>
            <a:miter lim="800000"/>
          </a:ln>
        </p:spPr>
        <p:txBody>
          <a:bodyPr wrap="none" lIns="0" tIns="0" rIns="0" bIns="0">
            <a:spAutoFit/>
          </a:bodyPr>
          <a:lstStyle/>
          <a:p>
            <a:r>
              <a:rPr lang="en-US" altLang="zh-CN" sz="2000">
                <a:solidFill>
                  <a:srgbClr val="000000"/>
                </a:solidFill>
                <a:ea typeface="宋体" panose="02010600030101010101" pitchFamily="2" charset="-122"/>
              </a:rPr>
              <a:t>Business Services </a:t>
            </a:r>
            <a:endParaRPr lang="en-US" altLang="zh-CN" sz="2000">
              <a:solidFill>
                <a:srgbClr val="000000"/>
              </a:solidFill>
              <a:ea typeface="宋体" panose="02010600030101010101" pitchFamily="2" charset="-122"/>
            </a:endParaRPr>
          </a:p>
        </p:txBody>
      </p:sp>
      <p:sp>
        <p:nvSpPr>
          <p:cNvPr id="397341" name="Rectangle 29"/>
          <p:cNvSpPr>
            <a:spLocks noChangeArrowheads="1"/>
          </p:cNvSpPr>
          <p:nvPr/>
        </p:nvSpPr>
        <p:spPr bwMode="auto">
          <a:xfrm>
            <a:off x="4146550" y="4995880"/>
            <a:ext cx="1028700" cy="274638"/>
          </a:xfrm>
          <a:prstGeom prst="rect">
            <a:avLst/>
          </a:prstGeom>
          <a:noFill/>
          <a:ln w="9525">
            <a:noFill/>
            <a:miter lim="800000"/>
          </a:ln>
        </p:spPr>
        <p:txBody>
          <a:bodyPr wrap="none" lIns="0" tIns="0" rIns="0" bIns="0">
            <a:spAutoFit/>
          </a:bodyPr>
          <a:lstStyle/>
          <a:p>
            <a:r>
              <a:rPr lang="en-US" altLang="zh-CN" sz="1800">
                <a:solidFill>
                  <a:srgbClr val="000000"/>
                </a:solidFill>
                <a:ea typeface="宋体" panose="02010600030101010101" pitchFamily="2" charset="-122"/>
              </a:rPr>
              <a:t>&lt;&lt;layer&gt;&gt;</a:t>
            </a:r>
            <a:endParaRPr lang="en-US" altLang="zh-CN" sz="1800">
              <a:ea typeface="宋体" panose="02010600030101010101" pitchFamily="2" charset="-122"/>
            </a:endParaRPr>
          </a:p>
        </p:txBody>
      </p:sp>
      <p:sp>
        <p:nvSpPr>
          <p:cNvPr id="397342" name="Line 30"/>
          <p:cNvSpPr>
            <a:spLocks noChangeShapeType="1"/>
          </p:cNvSpPr>
          <p:nvPr/>
        </p:nvSpPr>
        <p:spPr bwMode="auto">
          <a:xfrm>
            <a:off x="4630738" y="3136918"/>
            <a:ext cx="1587" cy="1571625"/>
          </a:xfrm>
          <a:prstGeom prst="line">
            <a:avLst/>
          </a:prstGeom>
          <a:noFill/>
          <a:ln w="25400">
            <a:solidFill>
              <a:schemeClr val="tx1"/>
            </a:solidFill>
            <a:prstDash val="dash"/>
            <a:round/>
            <a:tailEnd type="arrow" w="lg" len="lg"/>
          </a:ln>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a:xfrm>
            <a:off x="511206" y="1643050"/>
            <a:ext cx="8489950" cy="5043488"/>
          </a:xfrm>
        </p:spPr>
        <p:txBody>
          <a:bodyPr>
            <a:normAutofit/>
          </a:bodyPr>
          <a:lstStyle/>
          <a:p>
            <a:pPr marL="304800" indent="-304800" defTabSz="810895">
              <a:lnSpc>
                <a:spcPct val="90000"/>
              </a:lnSpc>
            </a:pPr>
            <a:r>
              <a:rPr lang="en-US" altLang="zh-CN" dirty="0"/>
              <a:t>Explain the purpose of Architectural Analysis and where it is performed in the lifecycle.</a:t>
            </a:r>
            <a:endParaRPr lang="en-US" altLang="zh-CN" dirty="0"/>
          </a:p>
          <a:p>
            <a:pPr marL="304800" indent="-304800" defTabSz="810895">
              <a:lnSpc>
                <a:spcPct val="90000"/>
              </a:lnSpc>
            </a:pPr>
            <a:r>
              <a:rPr lang="en-US" altLang="zh-CN" dirty="0"/>
              <a:t>Describe a representative architectural pattern and set of analysis mechanisms, and how they affect the architecture.</a:t>
            </a:r>
            <a:endParaRPr lang="en-US" altLang="zh-CN" dirty="0"/>
          </a:p>
          <a:p>
            <a:pPr marL="304800" indent="-304800" defTabSz="810895">
              <a:lnSpc>
                <a:spcPct val="90000"/>
              </a:lnSpc>
            </a:pPr>
            <a:r>
              <a:rPr lang="en-US" altLang="zh-CN" dirty="0"/>
              <a:t>Describe the rationale and considerations that support the architectural decisions.</a:t>
            </a:r>
            <a:endParaRPr lang="en-US" altLang="zh-CN" dirty="0"/>
          </a:p>
          <a:p>
            <a:pPr marL="304800" indent="-304800" defTabSz="810895">
              <a:lnSpc>
                <a:spcPct val="90000"/>
              </a:lnSpc>
            </a:pPr>
            <a:r>
              <a:rPr lang="en-US" altLang="zh-CN" dirty="0"/>
              <a:t>Show how to read and interpret the results of Architectural Analysis:</a:t>
            </a:r>
            <a:endParaRPr lang="en-US" altLang="zh-CN" dirty="0"/>
          </a:p>
          <a:p>
            <a:pPr marL="798830" lvl="1" indent="-342900">
              <a:lnSpc>
                <a:spcPct val="77000"/>
              </a:lnSpc>
            </a:pPr>
            <a:r>
              <a:rPr lang="en-US" altLang="zh-CN" sz="2500" dirty="0">
                <a:ea typeface="宋体" panose="02010600030101010101" pitchFamily="2" charset="-122"/>
              </a:rPr>
              <a:t>Architectural layers and their relationships</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Key abstractions</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Analysis mechanisms</a:t>
            </a:r>
            <a:endParaRPr lang="en-US" altLang="zh-CN" sz="2500" dirty="0">
              <a:ea typeface="宋体" panose="02010600030101010101" pitchFamily="2" charset="-122"/>
            </a:endParaRPr>
          </a:p>
        </p:txBody>
      </p:sp>
      <p:sp>
        <p:nvSpPr>
          <p:cNvPr id="339970" name="Rectangle 2"/>
          <p:cNvSpPr>
            <a:spLocks noGrp="1" noChangeArrowheads="1"/>
          </p:cNvSpPr>
          <p:nvPr>
            <p:ph type="title"/>
          </p:nvPr>
        </p:nvSpPr>
        <p:spPr>
          <a:xfrm>
            <a:off x="467544" y="188640"/>
            <a:ext cx="8186766" cy="1426464"/>
          </a:xfrm>
        </p:spPr>
        <p:txBody>
          <a:bodyPr/>
          <a:lstStyle/>
          <a:p>
            <a:r>
              <a:rPr lang="en-US" altLang="zh-CN" dirty="0">
                <a:ea typeface="宋体" panose="02010600030101010101" pitchFamily="2" charset="-122"/>
              </a:rPr>
              <a:t>Objectives: </a:t>
            </a:r>
            <a:br>
              <a:rPr lang="en-US" altLang="zh-CN" dirty="0" smtClean="0">
                <a:ea typeface="宋体" panose="02010600030101010101" pitchFamily="2" charset="-122"/>
              </a:rPr>
            </a:br>
            <a:r>
              <a:rPr lang="en-US" altLang="zh-CN" dirty="0" smtClean="0">
                <a:ea typeface="宋体" panose="02010600030101010101" pitchFamily="2" charset="-122"/>
              </a:rPr>
              <a:t>Architectural </a:t>
            </a:r>
            <a:r>
              <a:rPr lang="en-US" altLang="zh-CN" dirty="0">
                <a:ea typeface="宋体" panose="02010600030101010101" pitchFamily="2" charset="-122"/>
              </a:rPr>
              <a:t>Analysis</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2" name="Rectangle 6"/>
          <p:cNvSpPr>
            <a:spLocks noGrp="1" noChangeArrowheads="1"/>
          </p:cNvSpPr>
          <p:nvPr>
            <p:ph idx="1"/>
          </p:nvPr>
        </p:nvSpPr>
        <p:spPr>
          <a:noFill/>
        </p:spPr>
        <p:txBody>
          <a:bodyPr/>
          <a:lstStyle/>
          <a:p>
            <a:r>
              <a:rPr lang="en-US" altLang="zh-CN">
                <a:solidFill>
                  <a:schemeClr val="folHlink"/>
                </a:solidFill>
                <a:ea typeface="宋体" panose="02010600030101010101" pitchFamily="2" charset="-122"/>
              </a:rPr>
              <a:t>Key Concepts</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Define the High-Level Organization of the model</a:t>
            </a:r>
            <a:endParaRPr lang="en-US" altLang="zh-CN">
              <a:solidFill>
                <a:schemeClr val="folHlink"/>
              </a:solidFill>
              <a:ea typeface="宋体" panose="02010600030101010101" pitchFamily="2" charset="-122"/>
            </a:endParaRPr>
          </a:p>
          <a:p>
            <a:r>
              <a:rPr lang="en-US" altLang="zh-CN">
                <a:ea typeface="宋体" panose="02010600030101010101" pitchFamily="2" charset="-122"/>
              </a:rPr>
              <a:t>Identify Analysis mechanisms</a:t>
            </a:r>
            <a:endParaRPr lang="en-US" altLang="zh-CN">
              <a:ea typeface="宋体" panose="02010600030101010101" pitchFamily="2" charset="-122"/>
            </a:endParaRPr>
          </a:p>
          <a:p>
            <a:r>
              <a:rPr lang="en-US" altLang="zh-CN">
                <a:solidFill>
                  <a:schemeClr val="folHlink"/>
                </a:solidFill>
                <a:ea typeface="宋体" panose="02010600030101010101" pitchFamily="2" charset="-122"/>
              </a:rPr>
              <a:t>Identify Key Abstractions</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Create Use-Case Realizations</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Checkpoints</a:t>
            </a:r>
            <a:endParaRPr lang="en-US" altLang="zh-CN">
              <a:solidFill>
                <a:schemeClr val="folHlink"/>
              </a:solidFill>
              <a:ea typeface="宋体" panose="02010600030101010101" pitchFamily="2" charset="-122"/>
            </a:endParaRPr>
          </a:p>
        </p:txBody>
      </p:sp>
      <p:sp>
        <p:nvSpPr>
          <p:cNvPr id="362499" name="Rectangle 3"/>
          <p:cNvSpPr>
            <a:spLocks noGrp="1" noChangeArrowheads="1"/>
          </p:cNvSpPr>
          <p:nvPr>
            <p:ph type="title"/>
          </p:nvPr>
        </p:nvSpPr>
        <p:spPr/>
        <p:txBody>
          <a:bodyPr/>
          <a:lstStyle/>
          <a:p>
            <a:r>
              <a:rPr lang="en-US" altLang="zh-CN">
                <a:ea typeface="宋体" panose="02010600030101010101" pitchFamily="2" charset="-122"/>
              </a:rPr>
              <a:t>Architectural Analysis Steps</a:t>
            </a:r>
            <a:endParaRPr lang="en-US" altLang="zh-CN">
              <a:ea typeface="宋体" panose="02010600030101010101" pitchFamily="2" charset="-122"/>
            </a:endParaRPr>
          </a:p>
        </p:txBody>
      </p:sp>
      <p:sp>
        <p:nvSpPr>
          <p:cNvPr id="362503" name="AutoShape 7"/>
          <p:cNvSpPr>
            <a:spLocks noChangeArrowheads="1"/>
          </p:cNvSpPr>
          <p:nvPr/>
        </p:nvSpPr>
        <p:spPr bwMode="auto">
          <a:xfrm>
            <a:off x="246767" y="2871994"/>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2" name="Group 76"/>
          <p:cNvGrpSpPr/>
          <p:nvPr/>
        </p:nvGrpSpPr>
        <p:grpSpPr bwMode="auto">
          <a:xfrm>
            <a:off x="6651625" y="3889375"/>
            <a:ext cx="2268538" cy="2303463"/>
            <a:chOff x="4190" y="2450"/>
            <a:chExt cx="1429" cy="1451"/>
          </a:xfrm>
        </p:grpSpPr>
        <p:sp>
          <p:nvSpPr>
            <p:cNvPr id="362505" name="Freeform 9"/>
            <p:cNvSpPr/>
            <p:nvPr/>
          </p:nvSpPr>
          <p:spPr bwMode="auto">
            <a:xfrm>
              <a:off x="4234" y="2456"/>
              <a:ext cx="623" cy="686"/>
            </a:xfrm>
            <a:custGeom>
              <a:avLst/>
              <a:gdLst/>
              <a:ahLst/>
              <a:cxnLst>
                <a:cxn ang="0">
                  <a:pos x="366" y="560"/>
                </a:cxn>
                <a:cxn ang="0">
                  <a:pos x="495" y="1372"/>
                </a:cxn>
                <a:cxn ang="0">
                  <a:pos x="375" y="1285"/>
                </a:cxn>
                <a:cxn ang="0">
                  <a:pos x="196" y="703"/>
                </a:cxn>
                <a:cxn ang="0">
                  <a:pos x="17" y="713"/>
                </a:cxn>
                <a:cxn ang="0">
                  <a:pos x="0" y="625"/>
                </a:cxn>
                <a:cxn ang="0">
                  <a:pos x="17" y="396"/>
                </a:cxn>
                <a:cxn ang="0">
                  <a:pos x="127" y="318"/>
                </a:cxn>
                <a:cxn ang="0">
                  <a:pos x="348" y="77"/>
                </a:cxn>
                <a:cxn ang="0">
                  <a:pos x="478" y="22"/>
                </a:cxn>
                <a:cxn ang="0">
                  <a:pos x="640" y="0"/>
                </a:cxn>
                <a:cxn ang="0">
                  <a:pos x="760" y="11"/>
                </a:cxn>
                <a:cxn ang="0">
                  <a:pos x="879" y="66"/>
                </a:cxn>
                <a:cxn ang="0">
                  <a:pos x="1024" y="109"/>
                </a:cxn>
                <a:cxn ang="0">
                  <a:pos x="1067" y="177"/>
                </a:cxn>
                <a:cxn ang="0">
                  <a:pos x="1185" y="231"/>
                </a:cxn>
                <a:cxn ang="0">
                  <a:pos x="1246" y="341"/>
                </a:cxn>
                <a:cxn ang="0">
                  <a:pos x="1237" y="406"/>
                </a:cxn>
                <a:cxn ang="0">
                  <a:pos x="1203" y="428"/>
                </a:cxn>
                <a:cxn ang="0">
                  <a:pos x="1143" y="438"/>
                </a:cxn>
                <a:cxn ang="0">
                  <a:pos x="1074" y="438"/>
                </a:cxn>
                <a:cxn ang="0">
                  <a:pos x="964" y="353"/>
                </a:cxn>
                <a:cxn ang="0">
                  <a:pos x="828" y="462"/>
                </a:cxn>
                <a:cxn ang="0">
                  <a:pos x="760" y="483"/>
                </a:cxn>
                <a:cxn ang="0">
                  <a:pos x="690" y="483"/>
                </a:cxn>
                <a:cxn ang="0">
                  <a:pos x="624" y="472"/>
                </a:cxn>
                <a:cxn ang="0">
                  <a:pos x="545" y="438"/>
                </a:cxn>
                <a:cxn ang="0">
                  <a:pos x="383" y="538"/>
                </a:cxn>
                <a:cxn ang="0">
                  <a:pos x="366" y="560"/>
                </a:cxn>
                <a:cxn ang="0">
                  <a:pos x="366" y="560"/>
                </a:cxn>
                <a:cxn ang="0">
                  <a:pos x="366" y="560"/>
                </a:cxn>
              </a:cxnLst>
              <a:rect l="0" t="0" r="r" b="b"/>
              <a:pathLst>
                <a:path w="1246" h="1372">
                  <a:moveTo>
                    <a:pt x="366" y="560"/>
                  </a:moveTo>
                  <a:lnTo>
                    <a:pt x="495" y="1372"/>
                  </a:lnTo>
                  <a:lnTo>
                    <a:pt x="375" y="1285"/>
                  </a:lnTo>
                  <a:lnTo>
                    <a:pt x="196" y="703"/>
                  </a:lnTo>
                  <a:lnTo>
                    <a:pt x="17" y="713"/>
                  </a:lnTo>
                  <a:lnTo>
                    <a:pt x="0" y="625"/>
                  </a:lnTo>
                  <a:lnTo>
                    <a:pt x="17" y="396"/>
                  </a:lnTo>
                  <a:lnTo>
                    <a:pt x="127" y="318"/>
                  </a:lnTo>
                  <a:lnTo>
                    <a:pt x="348" y="77"/>
                  </a:lnTo>
                  <a:lnTo>
                    <a:pt x="478" y="22"/>
                  </a:lnTo>
                  <a:lnTo>
                    <a:pt x="640" y="0"/>
                  </a:lnTo>
                  <a:lnTo>
                    <a:pt x="760" y="11"/>
                  </a:lnTo>
                  <a:lnTo>
                    <a:pt x="879" y="66"/>
                  </a:lnTo>
                  <a:lnTo>
                    <a:pt x="1024" y="109"/>
                  </a:lnTo>
                  <a:lnTo>
                    <a:pt x="1067" y="177"/>
                  </a:lnTo>
                  <a:lnTo>
                    <a:pt x="1185" y="231"/>
                  </a:lnTo>
                  <a:lnTo>
                    <a:pt x="1246" y="341"/>
                  </a:lnTo>
                  <a:lnTo>
                    <a:pt x="1237" y="406"/>
                  </a:lnTo>
                  <a:lnTo>
                    <a:pt x="1203" y="428"/>
                  </a:lnTo>
                  <a:lnTo>
                    <a:pt x="1143" y="438"/>
                  </a:lnTo>
                  <a:lnTo>
                    <a:pt x="1074" y="438"/>
                  </a:lnTo>
                  <a:lnTo>
                    <a:pt x="964" y="353"/>
                  </a:lnTo>
                  <a:lnTo>
                    <a:pt x="828" y="462"/>
                  </a:lnTo>
                  <a:lnTo>
                    <a:pt x="760" y="483"/>
                  </a:lnTo>
                  <a:lnTo>
                    <a:pt x="690" y="483"/>
                  </a:lnTo>
                  <a:lnTo>
                    <a:pt x="624" y="472"/>
                  </a:lnTo>
                  <a:lnTo>
                    <a:pt x="545" y="438"/>
                  </a:lnTo>
                  <a:lnTo>
                    <a:pt x="383" y="538"/>
                  </a:lnTo>
                  <a:lnTo>
                    <a:pt x="366" y="560"/>
                  </a:lnTo>
                  <a:lnTo>
                    <a:pt x="366" y="560"/>
                  </a:lnTo>
                  <a:lnTo>
                    <a:pt x="366" y="560"/>
                  </a:lnTo>
                  <a:close/>
                </a:path>
              </a:pathLst>
            </a:custGeom>
            <a:solidFill>
              <a:srgbClr val="FF7300"/>
            </a:solidFill>
            <a:ln w="9525">
              <a:noFill/>
              <a:round/>
            </a:ln>
          </p:spPr>
          <p:txBody>
            <a:bodyPr/>
            <a:lstStyle/>
            <a:p>
              <a:endParaRPr lang="en-US"/>
            </a:p>
          </p:txBody>
        </p:sp>
        <p:sp>
          <p:nvSpPr>
            <p:cNvPr id="362506" name="Freeform 10"/>
            <p:cNvSpPr/>
            <p:nvPr/>
          </p:nvSpPr>
          <p:spPr bwMode="auto">
            <a:xfrm>
              <a:off x="4246" y="2977"/>
              <a:ext cx="296" cy="198"/>
            </a:xfrm>
            <a:custGeom>
              <a:avLst/>
              <a:gdLst/>
              <a:ahLst/>
              <a:cxnLst>
                <a:cxn ang="0">
                  <a:pos x="102" y="66"/>
                </a:cxn>
                <a:cxn ang="0">
                  <a:pos x="0" y="307"/>
                </a:cxn>
                <a:cxn ang="0">
                  <a:pos x="23" y="339"/>
                </a:cxn>
                <a:cxn ang="0">
                  <a:pos x="85" y="329"/>
                </a:cxn>
                <a:cxn ang="0">
                  <a:pos x="111" y="374"/>
                </a:cxn>
                <a:cxn ang="0">
                  <a:pos x="196" y="385"/>
                </a:cxn>
                <a:cxn ang="0">
                  <a:pos x="239" y="350"/>
                </a:cxn>
                <a:cxn ang="0">
                  <a:pos x="265" y="395"/>
                </a:cxn>
                <a:cxn ang="0">
                  <a:pos x="367" y="361"/>
                </a:cxn>
                <a:cxn ang="0">
                  <a:pos x="590" y="374"/>
                </a:cxn>
                <a:cxn ang="0">
                  <a:pos x="358" y="186"/>
                </a:cxn>
                <a:cxn ang="0">
                  <a:pos x="255" y="0"/>
                </a:cxn>
                <a:cxn ang="0">
                  <a:pos x="102" y="66"/>
                </a:cxn>
                <a:cxn ang="0">
                  <a:pos x="102" y="66"/>
                </a:cxn>
                <a:cxn ang="0">
                  <a:pos x="102" y="66"/>
                </a:cxn>
              </a:cxnLst>
              <a:rect l="0" t="0" r="r" b="b"/>
              <a:pathLst>
                <a:path w="590" h="395">
                  <a:moveTo>
                    <a:pt x="102" y="66"/>
                  </a:moveTo>
                  <a:lnTo>
                    <a:pt x="0" y="307"/>
                  </a:lnTo>
                  <a:lnTo>
                    <a:pt x="23" y="339"/>
                  </a:lnTo>
                  <a:lnTo>
                    <a:pt x="85" y="329"/>
                  </a:lnTo>
                  <a:lnTo>
                    <a:pt x="111" y="374"/>
                  </a:lnTo>
                  <a:lnTo>
                    <a:pt x="196" y="385"/>
                  </a:lnTo>
                  <a:lnTo>
                    <a:pt x="239" y="350"/>
                  </a:lnTo>
                  <a:lnTo>
                    <a:pt x="265" y="395"/>
                  </a:lnTo>
                  <a:lnTo>
                    <a:pt x="367" y="361"/>
                  </a:lnTo>
                  <a:lnTo>
                    <a:pt x="590" y="374"/>
                  </a:lnTo>
                  <a:lnTo>
                    <a:pt x="358" y="186"/>
                  </a:lnTo>
                  <a:lnTo>
                    <a:pt x="255" y="0"/>
                  </a:lnTo>
                  <a:lnTo>
                    <a:pt x="102" y="66"/>
                  </a:lnTo>
                  <a:lnTo>
                    <a:pt x="102" y="66"/>
                  </a:lnTo>
                  <a:lnTo>
                    <a:pt x="102" y="66"/>
                  </a:lnTo>
                  <a:close/>
                </a:path>
              </a:pathLst>
            </a:custGeom>
            <a:solidFill>
              <a:srgbClr val="FFE500"/>
            </a:solidFill>
            <a:ln w="9525">
              <a:noFill/>
              <a:round/>
            </a:ln>
          </p:spPr>
          <p:txBody>
            <a:bodyPr/>
            <a:lstStyle/>
            <a:p>
              <a:endParaRPr lang="en-US"/>
            </a:p>
          </p:txBody>
        </p:sp>
        <p:sp>
          <p:nvSpPr>
            <p:cNvPr id="362507" name="Freeform 11"/>
            <p:cNvSpPr/>
            <p:nvPr/>
          </p:nvSpPr>
          <p:spPr bwMode="auto">
            <a:xfrm>
              <a:off x="4230" y="2796"/>
              <a:ext cx="204" cy="292"/>
            </a:xfrm>
            <a:custGeom>
              <a:avLst/>
              <a:gdLst/>
              <a:ahLst/>
              <a:cxnLst>
                <a:cxn ang="0">
                  <a:pos x="230" y="0"/>
                </a:cxn>
                <a:cxn ang="0">
                  <a:pos x="409" y="583"/>
                </a:cxn>
                <a:cxn ang="0">
                  <a:pos x="289" y="495"/>
                </a:cxn>
                <a:cxn ang="0">
                  <a:pos x="205" y="483"/>
                </a:cxn>
                <a:cxn ang="0">
                  <a:pos x="119" y="429"/>
                </a:cxn>
                <a:cxn ang="0">
                  <a:pos x="51" y="329"/>
                </a:cxn>
                <a:cxn ang="0">
                  <a:pos x="0" y="166"/>
                </a:cxn>
                <a:cxn ang="0">
                  <a:pos x="42" y="33"/>
                </a:cxn>
                <a:cxn ang="0">
                  <a:pos x="119" y="33"/>
                </a:cxn>
                <a:cxn ang="0">
                  <a:pos x="230" y="0"/>
                </a:cxn>
                <a:cxn ang="0">
                  <a:pos x="230" y="0"/>
                </a:cxn>
                <a:cxn ang="0">
                  <a:pos x="230" y="0"/>
                </a:cxn>
              </a:cxnLst>
              <a:rect l="0" t="0" r="r" b="b"/>
              <a:pathLst>
                <a:path w="409" h="583">
                  <a:moveTo>
                    <a:pt x="230" y="0"/>
                  </a:moveTo>
                  <a:lnTo>
                    <a:pt x="409" y="583"/>
                  </a:lnTo>
                  <a:lnTo>
                    <a:pt x="289" y="495"/>
                  </a:lnTo>
                  <a:lnTo>
                    <a:pt x="205" y="483"/>
                  </a:lnTo>
                  <a:lnTo>
                    <a:pt x="119" y="429"/>
                  </a:lnTo>
                  <a:lnTo>
                    <a:pt x="51" y="329"/>
                  </a:lnTo>
                  <a:lnTo>
                    <a:pt x="0" y="166"/>
                  </a:lnTo>
                  <a:lnTo>
                    <a:pt x="42" y="33"/>
                  </a:lnTo>
                  <a:lnTo>
                    <a:pt x="119" y="33"/>
                  </a:lnTo>
                  <a:lnTo>
                    <a:pt x="230" y="0"/>
                  </a:lnTo>
                  <a:lnTo>
                    <a:pt x="230" y="0"/>
                  </a:lnTo>
                  <a:lnTo>
                    <a:pt x="230" y="0"/>
                  </a:lnTo>
                  <a:close/>
                </a:path>
              </a:pathLst>
            </a:custGeom>
            <a:solidFill>
              <a:srgbClr val="FFDAD3"/>
            </a:solidFill>
            <a:ln w="9525">
              <a:noFill/>
              <a:round/>
            </a:ln>
          </p:spPr>
          <p:txBody>
            <a:bodyPr/>
            <a:lstStyle/>
            <a:p>
              <a:endParaRPr lang="en-US"/>
            </a:p>
          </p:txBody>
        </p:sp>
        <p:sp>
          <p:nvSpPr>
            <p:cNvPr id="362508" name="Freeform 12"/>
            <p:cNvSpPr/>
            <p:nvPr/>
          </p:nvSpPr>
          <p:spPr bwMode="auto">
            <a:xfrm>
              <a:off x="4404" y="2621"/>
              <a:ext cx="422" cy="632"/>
            </a:xfrm>
            <a:custGeom>
              <a:avLst/>
              <a:gdLst/>
              <a:ahLst/>
              <a:cxnLst>
                <a:cxn ang="0">
                  <a:pos x="606" y="0"/>
                </a:cxn>
                <a:cxn ang="0">
                  <a:pos x="734" y="163"/>
                </a:cxn>
                <a:cxn ang="0">
                  <a:pos x="797" y="337"/>
                </a:cxn>
                <a:cxn ang="0">
                  <a:pos x="845" y="372"/>
                </a:cxn>
                <a:cxn ang="0">
                  <a:pos x="779" y="471"/>
                </a:cxn>
                <a:cxn ang="0">
                  <a:pos x="760" y="646"/>
                </a:cxn>
                <a:cxn ang="0">
                  <a:pos x="727" y="810"/>
                </a:cxn>
                <a:cxn ang="0">
                  <a:pos x="658" y="954"/>
                </a:cxn>
                <a:cxn ang="0">
                  <a:pos x="581" y="1041"/>
                </a:cxn>
                <a:cxn ang="0">
                  <a:pos x="435" y="1107"/>
                </a:cxn>
                <a:cxn ang="0">
                  <a:pos x="359" y="1119"/>
                </a:cxn>
                <a:cxn ang="0">
                  <a:pos x="369" y="1263"/>
                </a:cxn>
                <a:cxn ang="0">
                  <a:pos x="239" y="1228"/>
                </a:cxn>
                <a:cxn ang="0">
                  <a:pos x="239" y="1086"/>
                </a:cxn>
                <a:cxn ang="0">
                  <a:pos x="103" y="964"/>
                </a:cxn>
                <a:cxn ang="0">
                  <a:pos x="52" y="634"/>
                </a:cxn>
                <a:cxn ang="0">
                  <a:pos x="0" y="229"/>
                </a:cxn>
                <a:cxn ang="0">
                  <a:pos x="196" y="97"/>
                </a:cxn>
                <a:cxn ang="0">
                  <a:pos x="317" y="152"/>
                </a:cxn>
                <a:cxn ang="0">
                  <a:pos x="411" y="152"/>
                </a:cxn>
                <a:cxn ang="0">
                  <a:pos x="470" y="131"/>
                </a:cxn>
                <a:cxn ang="0">
                  <a:pos x="606" y="22"/>
                </a:cxn>
                <a:cxn ang="0">
                  <a:pos x="684" y="75"/>
                </a:cxn>
                <a:cxn ang="0">
                  <a:pos x="606" y="0"/>
                </a:cxn>
                <a:cxn ang="0">
                  <a:pos x="606" y="0"/>
                </a:cxn>
                <a:cxn ang="0">
                  <a:pos x="606" y="0"/>
                </a:cxn>
              </a:cxnLst>
              <a:rect l="0" t="0" r="r" b="b"/>
              <a:pathLst>
                <a:path w="845" h="1263">
                  <a:moveTo>
                    <a:pt x="606" y="0"/>
                  </a:moveTo>
                  <a:lnTo>
                    <a:pt x="734" y="163"/>
                  </a:lnTo>
                  <a:lnTo>
                    <a:pt x="797" y="337"/>
                  </a:lnTo>
                  <a:lnTo>
                    <a:pt x="845" y="372"/>
                  </a:lnTo>
                  <a:lnTo>
                    <a:pt x="779" y="471"/>
                  </a:lnTo>
                  <a:lnTo>
                    <a:pt x="760" y="646"/>
                  </a:lnTo>
                  <a:lnTo>
                    <a:pt x="727" y="810"/>
                  </a:lnTo>
                  <a:lnTo>
                    <a:pt x="658" y="954"/>
                  </a:lnTo>
                  <a:lnTo>
                    <a:pt x="581" y="1041"/>
                  </a:lnTo>
                  <a:lnTo>
                    <a:pt x="435" y="1107"/>
                  </a:lnTo>
                  <a:lnTo>
                    <a:pt x="359" y="1119"/>
                  </a:lnTo>
                  <a:lnTo>
                    <a:pt x="369" y="1263"/>
                  </a:lnTo>
                  <a:lnTo>
                    <a:pt x="239" y="1228"/>
                  </a:lnTo>
                  <a:lnTo>
                    <a:pt x="239" y="1086"/>
                  </a:lnTo>
                  <a:lnTo>
                    <a:pt x="103" y="964"/>
                  </a:lnTo>
                  <a:lnTo>
                    <a:pt x="52" y="634"/>
                  </a:lnTo>
                  <a:lnTo>
                    <a:pt x="0" y="229"/>
                  </a:lnTo>
                  <a:lnTo>
                    <a:pt x="196" y="97"/>
                  </a:lnTo>
                  <a:lnTo>
                    <a:pt x="317" y="152"/>
                  </a:lnTo>
                  <a:lnTo>
                    <a:pt x="411" y="152"/>
                  </a:lnTo>
                  <a:lnTo>
                    <a:pt x="470" y="131"/>
                  </a:lnTo>
                  <a:lnTo>
                    <a:pt x="606" y="22"/>
                  </a:lnTo>
                  <a:lnTo>
                    <a:pt x="684" y="75"/>
                  </a:lnTo>
                  <a:lnTo>
                    <a:pt x="606" y="0"/>
                  </a:lnTo>
                  <a:lnTo>
                    <a:pt x="606" y="0"/>
                  </a:lnTo>
                  <a:lnTo>
                    <a:pt x="606" y="0"/>
                  </a:lnTo>
                  <a:close/>
                </a:path>
              </a:pathLst>
            </a:custGeom>
            <a:solidFill>
              <a:srgbClr val="FFDAD3"/>
            </a:solidFill>
            <a:ln w="9525">
              <a:noFill/>
              <a:round/>
            </a:ln>
          </p:spPr>
          <p:txBody>
            <a:bodyPr/>
            <a:lstStyle/>
            <a:p>
              <a:endParaRPr lang="en-US"/>
            </a:p>
          </p:txBody>
        </p:sp>
        <p:sp>
          <p:nvSpPr>
            <p:cNvPr id="362509" name="Freeform 13"/>
            <p:cNvSpPr/>
            <p:nvPr/>
          </p:nvSpPr>
          <p:spPr bwMode="auto">
            <a:xfrm>
              <a:off x="4873" y="2555"/>
              <a:ext cx="202" cy="341"/>
            </a:xfrm>
            <a:custGeom>
              <a:avLst/>
              <a:gdLst/>
              <a:ahLst/>
              <a:cxnLst>
                <a:cxn ang="0">
                  <a:pos x="283" y="0"/>
                </a:cxn>
                <a:cxn ang="0">
                  <a:pos x="404" y="99"/>
                </a:cxn>
                <a:cxn ang="0">
                  <a:pos x="370" y="352"/>
                </a:cxn>
                <a:cxn ang="0">
                  <a:pos x="225" y="605"/>
                </a:cxn>
                <a:cxn ang="0">
                  <a:pos x="36" y="682"/>
                </a:cxn>
                <a:cxn ang="0">
                  <a:pos x="0" y="560"/>
                </a:cxn>
                <a:cxn ang="0">
                  <a:pos x="62" y="253"/>
                </a:cxn>
                <a:cxn ang="0">
                  <a:pos x="215" y="34"/>
                </a:cxn>
                <a:cxn ang="0">
                  <a:pos x="283" y="0"/>
                </a:cxn>
                <a:cxn ang="0">
                  <a:pos x="283" y="0"/>
                </a:cxn>
                <a:cxn ang="0">
                  <a:pos x="283" y="0"/>
                </a:cxn>
              </a:cxnLst>
              <a:rect l="0" t="0" r="r" b="b"/>
              <a:pathLst>
                <a:path w="404" h="682">
                  <a:moveTo>
                    <a:pt x="283" y="0"/>
                  </a:moveTo>
                  <a:lnTo>
                    <a:pt x="404" y="99"/>
                  </a:lnTo>
                  <a:lnTo>
                    <a:pt x="370" y="352"/>
                  </a:lnTo>
                  <a:lnTo>
                    <a:pt x="225" y="605"/>
                  </a:lnTo>
                  <a:lnTo>
                    <a:pt x="36" y="682"/>
                  </a:lnTo>
                  <a:lnTo>
                    <a:pt x="0" y="560"/>
                  </a:lnTo>
                  <a:lnTo>
                    <a:pt x="62" y="253"/>
                  </a:lnTo>
                  <a:lnTo>
                    <a:pt x="215" y="34"/>
                  </a:lnTo>
                  <a:lnTo>
                    <a:pt x="283" y="0"/>
                  </a:lnTo>
                  <a:lnTo>
                    <a:pt x="283" y="0"/>
                  </a:lnTo>
                  <a:lnTo>
                    <a:pt x="283" y="0"/>
                  </a:lnTo>
                  <a:close/>
                </a:path>
              </a:pathLst>
            </a:custGeom>
            <a:solidFill>
              <a:srgbClr val="DCDCFF"/>
            </a:solidFill>
            <a:ln w="9525">
              <a:noFill/>
              <a:round/>
            </a:ln>
          </p:spPr>
          <p:txBody>
            <a:bodyPr/>
            <a:lstStyle/>
            <a:p>
              <a:endParaRPr lang="en-US"/>
            </a:p>
          </p:txBody>
        </p:sp>
        <p:sp>
          <p:nvSpPr>
            <p:cNvPr id="362510" name="Freeform 14"/>
            <p:cNvSpPr/>
            <p:nvPr/>
          </p:nvSpPr>
          <p:spPr bwMode="auto">
            <a:xfrm>
              <a:off x="4845" y="2532"/>
              <a:ext cx="221" cy="517"/>
            </a:xfrm>
            <a:custGeom>
              <a:avLst/>
              <a:gdLst/>
              <a:ahLst/>
              <a:cxnLst>
                <a:cxn ang="0">
                  <a:pos x="306" y="0"/>
                </a:cxn>
                <a:cxn ang="0">
                  <a:pos x="442" y="89"/>
                </a:cxn>
                <a:cxn ang="0">
                  <a:pos x="247" y="189"/>
                </a:cxn>
                <a:cxn ang="0">
                  <a:pos x="153" y="376"/>
                </a:cxn>
                <a:cxn ang="0">
                  <a:pos x="128" y="528"/>
                </a:cxn>
                <a:cxn ang="0">
                  <a:pos x="153" y="660"/>
                </a:cxn>
                <a:cxn ang="0">
                  <a:pos x="256" y="573"/>
                </a:cxn>
                <a:cxn ang="0">
                  <a:pos x="392" y="386"/>
                </a:cxn>
                <a:cxn ang="0">
                  <a:pos x="442" y="408"/>
                </a:cxn>
                <a:cxn ang="0">
                  <a:pos x="358" y="617"/>
                </a:cxn>
                <a:cxn ang="0">
                  <a:pos x="265" y="749"/>
                </a:cxn>
                <a:cxn ang="0">
                  <a:pos x="170" y="760"/>
                </a:cxn>
                <a:cxn ang="0">
                  <a:pos x="77" y="1033"/>
                </a:cxn>
                <a:cxn ang="0">
                  <a:pos x="0" y="924"/>
                </a:cxn>
                <a:cxn ang="0">
                  <a:pos x="51" y="727"/>
                </a:cxn>
                <a:cxn ang="0">
                  <a:pos x="34" y="331"/>
                </a:cxn>
                <a:cxn ang="0">
                  <a:pos x="170" y="134"/>
                </a:cxn>
                <a:cxn ang="0">
                  <a:pos x="306" y="0"/>
                </a:cxn>
                <a:cxn ang="0">
                  <a:pos x="306" y="0"/>
                </a:cxn>
                <a:cxn ang="0">
                  <a:pos x="306" y="0"/>
                </a:cxn>
              </a:cxnLst>
              <a:rect l="0" t="0" r="r" b="b"/>
              <a:pathLst>
                <a:path w="442" h="1033">
                  <a:moveTo>
                    <a:pt x="306" y="0"/>
                  </a:moveTo>
                  <a:lnTo>
                    <a:pt x="442" y="89"/>
                  </a:lnTo>
                  <a:lnTo>
                    <a:pt x="247" y="189"/>
                  </a:lnTo>
                  <a:lnTo>
                    <a:pt x="153" y="376"/>
                  </a:lnTo>
                  <a:lnTo>
                    <a:pt x="128" y="528"/>
                  </a:lnTo>
                  <a:lnTo>
                    <a:pt x="153" y="660"/>
                  </a:lnTo>
                  <a:lnTo>
                    <a:pt x="256" y="573"/>
                  </a:lnTo>
                  <a:lnTo>
                    <a:pt x="392" y="386"/>
                  </a:lnTo>
                  <a:lnTo>
                    <a:pt x="442" y="408"/>
                  </a:lnTo>
                  <a:lnTo>
                    <a:pt x="358" y="617"/>
                  </a:lnTo>
                  <a:lnTo>
                    <a:pt x="265" y="749"/>
                  </a:lnTo>
                  <a:lnTo>
                    <a:pt x="170" y="760"/>
                  </a:lnTo>
                  <a:lnTo>
                    <a:pt x="77" y="1033"/>
                  </a:lnTo>
                  <a:lnTo>
                    <a:pt x="0" y="924"/>
                  </a:lnTo>
                  <a:lnTo>
                    <a:pt x="51" y="727"/>
                  </a:lnTo>
                  <a:lnTo>
                    <a:pt x="34" y="331"/>
                  </a:lnTo>
                  <a:lnTo>
                    <a:pt x="170" y="134"/>
                  </a:lnTo>
                  <a:lnTo>
                    <a:pt x="306" y="0"/>
                  </a:lnTo>
                  <a:lnTo>
                    <a:pt x="306" y="0"/>
                  </a:lnTo>
                  <a:lnTo>
                    <a:pt x="306" y="0"/>
                  </a:lnTo>
                  <a:close/>
                </a:path>
              </a:pathLst>
            </a:custGeom>
            <a:solidFill>
              <a:srgbClr val="FFE500"/>
            </a:solidFill>
            <a:ln w="9525">
              <a:noFill/>
              <a:round/>
            </a:ln>
          </p:spPr>
          <p:txBody>
            <a:bodyPr/>
            <a:lstStyle/>
            <a:p>
              <a:endParaRPr lang="en-US"/>
            </a:p>
          </p:txBody>
        </p:sp>
        <p:sp>
          <p:nvSpPr>
            <p:cNvPr id="362511" name="Freeform 15"/>
            <p:cNvSpPr/>
            <p:nvPr/>
          </p:nvSpPr>
          <p:spPr bwMode="auto">
            <a:xfrm>
              <a:off x="4942" y="2604"/>
              <a:ext cx="86" cy="181"/>
            </a:xfrm>
            <a:custGeom>
              <a:avLst/>
              <a:gdLst/>
              <a:ahLst/>
              <a:cxnLst>
                <a:cxn ang="0">
                  <a:pos x="145" y="0"/>
                </a:cxn>
                <a:cxn ang="0">
                  <a:pos x="172" y="120"/>
                </a:cxn>
                <a:cxn ang="0">
                  <a:pos x="154" y="242"/>
                </a:cxn>
                <a:cxn ang="0">
                  <a:pos x="0" y="363"/>
                </a:cxn>
                <a:cxn ang="0">
                  <a:pos x="9" y="176"/>
                </a:cxn>
                <a:cxn ang="0">
                  <a:pos x="45" y="253"/>
                </a:cxn>
                <a:cxn ang="0">
                  <a:pos x="45" y="110"/>
                </a:cxn>
                <a:cxn ang="0">
                  <a:pos x="87" y="209"/>
                </a:cxn>
                <a:cxn ang="0">
                  <a:pos x="93" y="67"/>
                </a:cxn>
                <a:cxn ang="0">
                  <a:pos x="129" y="198"/>
                </a:cxn>
                <a:cxn ang="0">
                  <a:pos x="145" y="0"/>
                </a:cxn>
                <a:cxn ang="0">
                  <a:pos x="145" y="0"/>
                </a:cxn>
                <a:cxn ang="0">
                  <a:pos x="145" y="0"/>
                </a:cxn>
              </a:cxnLst>
              <a:rect l="0" t="0" r="r" b="b"/>
              <a:pathLst>
                <a:path w="172" h="363">
                  <a:moveTo>
                    <a:pt x="145" y="0"/>
                  </a:moveTo>
                  <a:lnTo>
                    <a:pt x="172" y="120"/>
                  </a:lnTo>
                  <a:lnTo>
                    <a:pt x="154" y="242"/>
                  </a:lnTo>
                  <a:lnTo>
                    <a:pt x="0" y="363"/>
                  </a:lnTo>
                  <a:lnTo>
                    <a:pt x="9" y="176"/>
                  </a:lnTo>
                  <a:lnTo>
                    <a:pt x="45" y="253"/>
                  </a:lnTo>
                  <a:lnTo>
                    <a:pt x="45" y="110"/>
                  </a:lnTo>
                  <a:lnTo>
                    <a:pt x="87" y="209"/>
                  </a:lnTo>
                  <a:lnTo>
                    <a:pt x="93" y="67"/>
                  </a:lnTo>
                  <a:lnTo>
                    <a:pt x="129" y="198"/>
                  </a:lnTo>
                  <a:lnTo>
                    <a:pt x="145" y="0"/>
                  </a:lnTo>
                  <a:lnTo>
                    <a:pt x="145" y="0"/>
                  </a:lnTo>
                  <a:lnTo>
                    <a:pt x="145" y="0"/>
                  </a:lnTo>
                  <a:close/>
                </a:path>
              </a:pathLst>
            </a:custGeom>
            <a:solidFill>
              <a:srgbClr val="FFFFFF"/>
            </a:solidFill>
            <a:ln w="9525">
              <a:noFill/>
              <a:round/>
            </a:ln>
          </p:spPr>
          <p:txBody>
            <a:bodyPr/>
            <a:lstStyle/>
            <a:p>
              <a:endParaRPr lang="en-US"/>
            </a:p>
          </p:txBody>
        </p:sp>
        <p:sp>
          <p:nvSpPr>
            <p:cNvPr id="362512" name="Freeform 16"/>
            <p:cNvSpPr/>
            <p:nvPr/>
          </p:nvSpPr>
          <p:spPr bwMode="auto">
            <a:xfrm>
              <a:off x="4243" y="3181"/>
              <a:ext cx="387" cy="526"/>
            </a:xfrm>
            <a:custGeom>
              <a:avLst/>
              <a:gdLst/>
              <a:ahLst/>
              <a:cxnLst>
                <a:cxn ang="0">
                  <a:pos x="776" y="176"/>
                </a:cxn>
                <a:cxn ang="0">
                  <a:pos x="553" y="87"/>
                </a:cxn>
                <a:cxn ang="0">
                  <a:pos x="553" y="0"/>
                </a:cxn>
                <a:cxn ang="0">
                  <a:pos x="426" y="0"/>
                </a:cxn>
                <a:cxn ang="0">
                  <a:pos x="341" y="10"/>
                </a:cxn>
                <a:cxn ang="0">
                  <a:pos x="43" y="151"/>
                </a:cxn>
                <a:cxn ang="0">
                  <a:pos x="0" y="450"/>
                </a:cxn>
                <a:cxn ang="0">
                  <a:pos x="119" y="724"/>
                </a:cxn>
                <a:cxn ang="0">
                  <a:pos x="204" y="889"/>
                </a:cxn>
                <a:cxn ang="0">
                  <a:pos x="204" y="988"/>
                </a:cxn>
                <a:cxn ang="0">
                  <a:pos x="237" y="1052"/>
                </a:cxn>
                <a:cxn ang="0">
                  <a:pos x="562" y="976"/>
                </a:cxn>
                <a:cxn ang="0">
                  <a:pos x="487" y="592"/>
                </a:cxn>
                <a:cxn ang="0">
                  <a:pos x="776" y="176"/>
                </a:cxn>
                <a:cxn ang="0">
                  <a:pos x="776" y="176"/>
                </a:cxn>
                <a:cxn ang="0">
                  <a:pos x="776" y="176"/>
                </a:cxn>
              </a:cxnLst>
              <a:rect l="0" t="0" r="r" b="b"/>
              <a:pathLst>
                <a:path w="776" h="1052">
                  <a:moveTo>
                    <a:pt x="776" y="176"/>
                  </a:moveTo>
                  <a:lnTo>
                    <a:pt x="553" y="87"/>
                  </a:lnTo>
                  <a:lnTo>
                    <a:pt x="553" y="0"/>
                  </a:lnTo>
                  <a:lnTo>
                    <a:pt x="426" y="0"/>
                  </a:lnTo>
                  <a:lnTo>
                    <a:pt x="341" y="10"/>
                  </a:lnTo>
                  <a:lnTo>
                    <a:pt x="43" y="151"/>
                  </a:lnTo>
                  <a:lnTo>
                    <a:pt x="0" y="450"/>
                  </a:lnTo>
                  <a:lnTo>
                    <a:pt x="119" y="724"/>
                  </a:lnTo>
                  <a:lnTo>
                    <a:pt x="204" y="889"/>
                  </a:lnTo>
                  <a:lnTo>
                    <a:pt x="204" y="988"/>
                  </a:lnTo>
                  <a:lnTo>
                    <a:pt x="237" y="1052"/>
                  </a:lnTo>
                  <a:lnTo>
                    <a:pt x="562" y="976"/>
                  </a:lnTo>
                  <a:lnTo>
                    <a:pt x="487" y="592"/>
                  </a:lnTo>
                  <a:lnTo>
                    <a:pt x="776" y="176"/>
                  </a:lnTo>
                  <a:lnTo>
                    <a:pt x="776" y="176"/>
                  </a:lnTo>
                  <a:lnTo>
                    <a:pt x="776" y="176"/>
                  </a:lnTo>
                  <a:close/>
                </a:path>
              </a:pathLst>
            </a:custGeom>
            <a:solidFill>
              <a:srgbClr val="DC9774"/>
            </a:solidFill>
            <a:ln w="9525">
              <a:noFill/>
              <a:round/>
            </a:ln>
          </p:spPr>
          <p:txBody>
            <a:bodyPr/>
            <a:lstStyle/>
            <a:p>
              <a:endParaRPr lang="en-US"/>
            </a:p>
          </p:txBody>
        </p:sp>
        <p:sp>
          <p:nvSpPr>
            <p:cNvPr id="362513" name="Freeform 17"/>
            <p:cNvSpPr/>
            <p:nvPr/>
          </p:nvSpPr>
          <p:spPr bwMode="auto">
            <a:xfrm>
              <a:off x="4404" y="3218"/>
              <a:ext cx="372" cy="435"/>
            </a:xfrm>
            <a:custGeom>
              <a:avLst/>
              <a:gdLst/>
              <a:ahLst/>
              <a:cxnLst>
                <a:cxn ang="0">
                  <a:pos x="129" y="69"/>
                </a:cxn>
                <a:cxn ang="0">
                  <a:pos x="26" y="132"/>
                </a:cxn>
                <a:cxn ang="0">
                  <a:pos x="0" y="242"/>
                </a:cxn>
                <a:cxn ang="0">
                  <a:pos x="275" y="661"/>
                </a:cxn>
                <a:cxn ang="0">
                  <a:pos x="326" y="869"/>
                </a:cxn>
                <a:cxn ang="0">
                  <a:pos x="744" y="747"/>
                </a:cxn>
                <a:cxn ang="0">
                  <a:pos x="615" y="12"/>
                </a:cxn>
                <a:cxn ang="0">
                  <a:pos x="376" y="0"/>
                </a:cxn>
                <a:cxn ang="0">
                  <a:pos x="369" y="44"/>
                </a:cxn>
                <a:cxn ang="0">
                  <a:pos x="505" y="132"/>
                </a:cxn>
                <a:cxn ang="0">
                  <a:pos x="462" y="154"/>
                </a:cxn>
                <a:cxn ang="0">
                  <a:pos x="284" y="101"/>
                </a:cxn>
                <a:cxn ang="0">
                  <a:pos x="112" y="69"/>
                </a:cxn>
                <a:cxn ang="0">
                  <a:pos x="129" y="69"/>
                </a:cxn>
                <a:cxn ang="0">
                  <a:pos x="129" y="69"/>
                </a:cxn>
                <a:cxn ang="0">
                  <a:pos x="129" y="69"/>
                </a:cxn>
              </a:cxnLst>
              <a:rect l="0" t="0" r="r" b="b"/>
              <a:pathLst>
                <a:path w="744" h="869">
                  <a:moveTo>
                    <a:pt x="129" y="69"/>
                  </a:moveTo>
                  <a:lnTo>
                    <a:pt x="26" y="132"/>
                  </a:lnTo>
                  <a:lnTo>
                    <a:pt x="0" y="242"/>
                  </a:lnTo>
                  <a:lnTo>
                    <a:pt x="275" y="661"/>
                  </a:lnTo>
                  <a:lnTo>
                    <a:pt x="326" y="869"/>
                  </a:lnTo>
                  <a:lnTo>
                    <a:pt x="744" y="747"/>
                  </a:lnTo>
                  <a:lnTo>
                    <a:pt x="615" y="12"/>
                  </a:lnTo>
                  <a:lnTo>
                    <a:pt x="376" y="0"/>
                  </a:lnTo>
                  <a:lnTo>
                    <a:pt x="369" y="44"/>
                  </a:lnTo>
                  <a:lnTo>
                    <a:pt x="505" y="132"/>
                  </a:lnTo>
                  <a:lnTo>
                    <a:pt x="462" y="154"/>
                  </a:lnTo>
                  <a:lnTo>
                    <a:pt x="284" y="101"/>
                  </a:lnTo>
                  <a:lnTo>
                    <a:pt x="112" y="69"/>
                  </a:lnTo>
                  <a:lnTo>
                    <a:pt x="129" y="69"/>
                  </a:lnTo>
                  <a:lnTo>
                    <a:pt x="129" y="69"/>
                  </a:lnTo>
                  <a:lnTo>
                    <a:pt x="129" y="69"/>
                  </a:lnTo>
                  <a:close/>
                </a:path>
              </a:pathLst>
            </a:custGeom>
            <a:solidFill>
              <a:srgbClr val="FFE500"/>
            </a:solidFill>
            <a:ln w="9525">
              <a:noFill/>
              <a:round/>
            </a:ln>
          </p:spPr>
          <p:txBody>
            <a:bodyPr/>
            <a:lstStyle/>
            <a:p>
              <a:endParaRPr lang="en-US"/>
            </a:p>
          </p:txBody>
        </p:sp>
        <p:sp>
          <p:nvSpPr>
            <p:cNvPr id="362514" name="Freeform 18"/>
            <p:cNvSpPr/>
            <p:nvPr/>
          </p:nvSpPr>
          <p:spPr bwMode="auto">
            <a:xfrm>
              <a:off x="4532" y="3504"/>
              <a:ext cx="197" cy="154"/>
            </a:xfrm>
            <a:custGeom>
              <a:avLst/>
              <a:gdLst/>
              <a:ahLst/>
              <a:cxnLst>
                <a:cxn ang="0">
                  <a:pos x="0" y="142"/>
                </a:cxn>
                <a:cxn ang="0">
                  <a:pos x="358" y="0"/>
                </a:cxn>
                <a:cxn ang="0">
                  <a:pos x="393" y="164"/>
                </a:cxn>
                <a:cxn ang="0">
                  <a:pos x="69" y="307"/>
                </a:cxn>
                <a:cxn ang="0">
                  <a:pos x="0" y="142"/>
                </a:cxn>
                <a:cxn ang="0">
                  <a:pos x="0" y="142"/>
                </a:cxn>
                <a:cxn ang="0">
                  <a:pos x="0" y="142"/>
                </a:cxn>
              </a:cxnLst>
              <a:rect l="0" t="0" r="r" b="b"/>
              <a:pathLst>
                <a:path w="393" h="307">
                  <a:moveTo>
                    <a:pt x="0" y="142"/>
                  </a:moveTo>
                  <a:lnTo>
                    <a:pt x="358" y="0"/>
                  </a:lnTo>
                  <a:lnTo>
                    <a:pt x="393" y="164"/>
                  </a:lnTo>
                  <a:lnTo>
                    <a:pt x="69" y="307"/>
                  </a:lnTo>
                  <a:lnTo>
                    <a:pt x="0" y="142"/>
                  </a:lnTo>
                  <a:lnTo>
                    <a:pt x="0" y="142"/>
                  </a:lnTo>
                  <a:lnTo>
                    <a:pt x="0" y="142"/>
                  </a:lnTo>
                  <a:close/>
                </a:path>
              </a:pathLst>
            </a:custGeom>
            <a:solidFill>
              <a:srgbClr val="FF9900"/>
            </a:solidFill>
            <a:ln w="9525">
              <a:noFill/>
              <a:round/>
            </a:ln>
          </p:spPr>
          <p:txBody>
            <a:bodyPr/>
            <a:lstStyle/>
            <a:p>
              <a:endParaRPr lang="en-US"/>
            </a:p>
          </p:txBody>
        </p:sp>
        <p:sp>
          <p:nvSpPr>
            <p:cNvPr id="362515" name="Freeform 19"/>
            <p:cNvSpPr/>
            <p:nvPr/>
          </p:nvSpPr>
          <p:spPr bwMode="auto">
            <a:xfrm>
              <a:off x="4387" y="3279"/>
              <a:ext cx="227" cy="116"/>
            </a:xfrm>
            <a:custGeom>
              <a:avLst/>
              <a:gdLst/>
              <a:ahLst/>
              <a:cxnLst>
                <a:cxn ang="0">
                  <a:pos x="42" y="22"/>
                </a:cxn>
                <a:cxn ang="0">
                  <a:pos x="0" y="120"/>
                </a:cxn>
                <a:cxn ang="0">
                  <a:pos x="239" y="142"/>
                </a:cxn>
                <a:cxn ang="0">
                  <a:pos x="326" y="231"/>
                </a:cxn>
                <a:cxn ang="0">
                  <a:pos x="454" y="164"/>
                </a:cxn>
                <a:cxn ang="0">
                  <a:pos x="273" y="54"/>
                </a:cxn>
                <a:cxn ang="0">
                  <a:pos x="103" y="0"/>
                </a:cxn>
                <a:cxn ang="0">
                  <a:pos x="42" y="22"/>
                </a:cxn>
                <a:cxn ang="0">
                  <a:pos x="42" y="22"/>
                </a:cxn>
                <a:cxn ang="0">
                  <a:pos x="42" y="22"/>
                </a:cxn>
              </a:cxnLst>
              <a:rect l="0" t="0" r="r" b="b"/>
              <a:pathLst>
                <a:path w="454" h="231">
                  <a:moveTo>
                    <a:pt x="42" y="22"/>
                  </a:moveTo>
                  <a:lnTo>
                    <a:pt x="0" y="120"/>
                  </a:lnTo>
                  <a:lnTo>
                    <a:pt x="239" y="142"/>
                  </a:lnTo>
                  <a:lnTo>
                    <a:pt x="326" y="231"/>
                  </a:lnTo>
                  <a:lnTo>
                    <a:pt x="454" y="164"/>
                  </a:lnTo>
                  <a:lnTo>
                    <a:pt x="273" y="54"/>
                  </a:lnTo>
                  <a:lnTo>
                    <a:pt x="103" y="0"/>
                  </a:lnTo>
                  <a:lnTo>
                    <a:pt x="42" y="22"/>
                  </a:lnTo>
                  <a:lnTo>
                    <a:pt x="42" y="22"/>
                  </a:lnTo>
                  <a:lnTo>
                    <a:pt x="42" y="22"/>
                  </a:lnTo>
                  <a:close/>
                </a:path>
              </a:pathLst>
            </a:custGeom>
            <a:solidFill>
              <a:srgbClr val="FF7300"/>
            </a:solidFill>
            <a:ln w="9525">
              <a:noFill/>
              <a:round/>
            </a:ln>
          </p:spPr>
          <p:txBody>
            <a:bodyPr/>
            <a:lstStyle/>
            <a:p>
              <a:endParaRPr lang="en-US"/>
            </a:p>
          </p:txBody>
        </p:sp>
        <p:sp>
          <p:nvSpPr>
            <p:cNvPr id="362516" name="Freeform 20"/>
            <p:cNvSpPr/>
            <p:nvPr/>
          </p:nvSpPr>
          <p:spPr bwMode="auto">
            <a:xfrm>
              <a:off x="4392" y="2971"/>
              <a:ext cx="491" cy="555"/>
            </a:xfrm>
            <a:custGeom>
              <a:avLst/>
              <a:gdLst/>
              <a:ahLst/>
              <a:cxnLst>
                <a:cxn ang="0">
                  <a:pos x="60" y="791"/>
                </a:cxn>
                <a:cxn ang="0">
                  <a:pos x="0" y="990"/>
                </a:cxn>
                <a:cxn ang="0">
                  <a:pos x="33" y="1023"/>
                </a:cxn>
                <a:cxn ang="0">
                  <a:pos x="25" y="1098"/>
                </a:cxn>
                <a:cxn ang="0">
                  <a:pos x="60" y="1108"/>
                </a:cxn>
                <a:cxn ang="0">
                  <a:pos x="163" y="1098"/>
                </a:cxn>
                <a:cxn ang="0">
                  <a:pos x="452" y="889"/>
                </a:cxn>
                <a:cxn ang="0">
                  <a:pos x="649" y="1011"/>
                </a:cxn>
                <a:cxn ang="0">
                  <a:pos x="724" y="967"/>
                </a:cxn>
                <a:cxn ang="0">
                  <a:pos x="940" y="626"/>
                </a:cxn>
                <a:cxn ang="0">
                  <a:pos x="667" y="660"/>
                </a:cxn>
                <a:cxn ang="0">
                  <a:pos x="983" y="144"/>
                </a:cxn>
                <a:cxn ang="0">
                  <a:pos x="983" y="35"/>
                </a:cxn>
                <a:cxn ang="0">
                  <a:pos x="897" y="0"/>
                </a:cxn>
                <a:cxn ang="0">
                  <a:pos x="863" y="78"/>
                </a:cxn>
                <a:cxn ang="0">
                  <a:pos x="769" y="166"/>
                </a:cxn>
                <a:cxn ang="0">
                  <a:pos x="863" y="331"/>
                </a:cxn>
                <a:cxn ang="0">
                  <a:pos x="863" y="373"/>
                </a:cxn>
                <a:cxn ang="0">
                  <a:pos x="776" y="441"/>
                </a:cxn>
                <a:cxn ang="0">
                  <a:pos x="580" y="494"/>
                </a:cxn>
                <a:cxn ang="0">
                  <a:pos x="522" y="563"/>
                </a:cxn>
                <a:cxn ang="0">
                  <a:pos x="436" y="682"/>
                </a:cxn>
                <a:cxn ang="0">
                  <a:pos x="409" y="780"/>
                </a:cxn>
                <a:cxn ang="0">
                  <a:pos x="215" y="847"/>
                </a:cxn>
                <a:cxn ang="0">
                  <a:pos x="170" y="791"/>
                </a:cxn>
                <a:cxn ang="0">
                  <a:pos x="60" y="791"/>
                </a:cxn>
                <a:cxn ang="0">
                  <a:pos x="60" y="791"/>
                </a:cxn>
                <a:cxn ang="0">
                  <a:pos x="60" y="791"/>
                </a:cxn>
              </a:cxnLst>
              <a:rect l="0" t="0" r="r" b="b"/>
              <a:pathLst>
                <a:path w="983" h="1108">
                  <a:moveTo>
                    <a:pt x="60" y="791"/>
                  </a:moveTo>
                  <a:lnTo>
                    <a:pt x="0" y="990"/>
                  </a:lnTo>
                  <a:lnTo>
                    <a:pt x="33" y="1023"/>
                  </a:lnTo>
                  <a:lnTo>
                    <a:pt x="25" y="1098"/>
                  </a:lnTo>
                  <a:lnTo>
                    <a:pt x="60" y="1108"/>
                  </a:lnTo>
                  <a:lnTo>
                    <a:pt x="163" y="1098"/>
                  </a:lnTo>
                  <a:lnTo>
                    <a:pt x="452" y="889"/>
                  </a:lnTo>
                  <a:lnTo>
                    <a:pt x="649" y="1011"/>
                  </a:lnTo>
                  <a:lnTo>
                    <a:pt x="724" y="967"/>
                  </a:lnTo>
                  <a:lnTo>
                    <a:pt x="940" y="626"/>
                  </a:lnTo>
                  <a:lnTo>
                    <a:pt x="667" y="660"/>
                  </a:lnTo>
                  <a:lnTo>
                    <a:pt x="983" y="144"/>
                  </a:lnTo>
                  <a:lnTo>
                    <a:pt x="983" y="35"/>
                  </a:lnTo>
                  <a:lnTo>
                    <a:pt x="897" y="0"/>
                  </a:lnTo>
                  <a:lnTo>
                    <a:pt x="863" y="78"/>
                  </a:lnTo>
                  <a:lnTo>
                    <a:pt x="769" y="166"/>
                  </a:lnTo>
                  <a:lnTo>
                    <a:pt x="863" y="331"/>
                  </a:lnTo>
                  <a:lnTo>
                    <a:pt x="863" y="373"/>
                  </a:lnTo>
                  <a:lnTo>
                    <a:pt x="776" y="441"/>
                  </a:lnTo>
                  <a:lnTo>
                    <a:pt x="580" y="494"/>
                  </a:lnTo>
                  <a:lnTo>
                    <a:pt x="522" y="563"/>
                  </a:lnTo>
                  <a:lnTo>
                    <a:pt x="436" y="682"/>
                  </a:lnTo>
                  <a:lnTo>
                    <a:pt x="409" y="780"/>
                  </a:lnTo>
                  <a:lnTo>
                    <a:pt x="215" y="847"/>
                  </a:lnTo>
                  <a:lnTo>
                    <a:pt x="170" y="791"/>
                  </a:lnTo>
                  <a:lnTo>
                    <a:pt x="60" y="791"/>
                  </a:lnTo>
                  <a:lnTo>
                    <a:pt x="60" y="791"/>
                  </a:lnTo>
                  <a:lnTo>
                    <a:pt x="60" y="791"/>
                  </a:lnTo>
                  <a:close/>
                </a:path>
              </a:pathLst>
            </a:custGeom>
            <a:solidFill>
              <a:srgbClr val="FFDAD3"/>
            </a:solidFill>
            <a:ln w="9525">
              <a:noFill/>
              <a:round/>
            </a:ln>
          </p:spPr>
          <p:txBody>
            <a:bodyPr/>
            <a:lstStyle/>
            <a:p>
              <a:endParaRPr lang="en-US"/>
            </a:p>
          </p:txBody>
        </p:sp>
        <p:sp>
          <p:nvSpPr>
            <p:cNvPr id="362517" name="Freeform 21"/>
            <p:cNvSpPr/>
            <p:nvPr/>
          </p:nvSpPr>
          <p:spPr bwMode="auto">
            <a:xfrm>
              <a:off x="4665" y="2802"/>
              <a:ext cx="901" cy="1092"/>
            </a:xfrm>
            <a:custGeom>
              <a:avLst/>
              <a:gdLst/>
              <a:ahLst/>
              <a:cxnLst>
                <a:cxn ang="0">
                  <a:pos x="546" y="286"/>
                </a:cxn>
                <a:cxn ang="0">
                  <a:pos x="1298" y="0"/>
                </a:cxn>
                <a:cxn ang="0">
                  <a:pos x="1392" y="210"/>
                </a:cxn>
                <a:cxn ang="0">
                  <a:pos x="1503" y="286"/>
                </a:cxn>
                <a:cxn ang="0">
                  <a:pos x="1802" y="210"/>
                </a:cxn>
                <a:cxn ang="0">
                  <a:pos x="1580" y="406"/>
                </a:cxn>
                <a:cxn ang="0">
                  <a:pos x="931" y="903"/>
                </a:cxn>
                <a:cxn ang="0">
                  <a:pos x="956" y="966"/>
                </a:cxn>
                <a:cxn ang="0">
                  <a:pos x="939" y="1010"/>
                </a:cxn>
                <a:cxn ang="0">
                  <a:pos x="982" y="1032"/>
                </a:cxn>
                <a:cxn ang="0">
                  <a:pos x="1008" y="1165"/>
                </a:cxn>
                <a:cxn ang="0">
                  <a:pos x="1119" y="1319"/>
                </a:cxn>
                <a:cxn ang="0">
                  <a:pos x="1262" y="1382"/>
                </a:cxn>
                <a:cxn ang="0">
                  <a:pos x="1392" y="1526"/>
                </a:cxn>
                <a:cxn ang="0">
                  <a:pos x="1468" y="1625"/>
                </a:cxn>
                <a:cxn ang="0">
                  <a:pos x="1451" y="1691"/>
                </a:cxn>
                <a:cxn ang="0">
                  <a:pos x="1366" y="1757"/>
                </a:cxn>
                <a:cxn ang="0">
                  <a:pos x="1213" y="1800"/>
                </a:cxn>
                <a:cxn ang="0">
                  <a:pos x="1032" y="1800"/>
                </a:cxn>
                <a:cxn ang="0">
                  <a:pos x="956" y="1833"/>
                </a:cxn>
                <a:cxn ang="0">
                  <a:pos x="982" y="1931"/>
                </a:cxn>
                <a:cxn ang="0">
                  <a:pos x="829" y="1911"/>
                </a:cxn>
                <a:cxn ang="0">
                  <a:pos x="708" y="1954"/>
                </a:cxn>
                <a:cxn ang="0">
                  <a:pos x="735" y="2075"/>
                </a:cxn>
                <a:cxn ang="0">
                  <a:pos x="683" y="2163"/>
                </a:cxn>
                <a:cxn ang="0">
                  <a:pos x="589" y="2185"/>
                </a:cxn>
                <a:cxn ang="0">
                  <a:pos x="229" y="2108"/>
                </a:cxn>
                <a:cxn ang="0">
                  <a:pos x="0" y="2176"/>
                </a:cxn>
                <a:cxn ang="0">
                  <a:pos x="212" y="1767"/>
                </a:cxn>
                <a:cxn ang="0">
                  <a:pos x="59" y="1330"/>
                </a:cxn>
                <a:cxn ang="0">
                  <a:pos x="153" y="1340"/>
                </a:cxn>
                <a:cxn ang="0">
                  <a:pos x="153" y="1251"/>
                </a:cxn>
                <a:cxn ang="0">
                  <a:pos x="350" y="1000"/>
                </a:cxn>
                <a:cxn ang="0">
                  <a:pos x="307" y="978"/>
                </a:cxn>
                <a:cxn ang="0">
                  <a:pos x="128" y="988"/>
                </a:cxn>
                <a:cxn ang="0">
                  <a:pos x="546" y="286"/>
                </a:cxn>
                <a:cxn ang="0">
                  <a:pos x="546" y="286"/>
                </a:cxn>
                <a:cxn ang="0">
                  <a:pos x="546" y="286"/>
                </a:cxn>
              </a:cxnLst>
              <a:rect l="0" t="0" r="r" b="b"/>
              <a:pathLst>
                <a:path w="1802" h="2185">
                  <a:moveTo>
                    <a:pt x="546" y="286"/>
                  </a:moveTo>
                  <a:lnTo>
                    <a:pt x="1298" y="0"/>
                  </a:lnTo>
                  <a:lnTo>
                    <a:pt x="1392" y="210"/>
                  </a:lnTo>
                  <a:lnTo>
                    <a:pt x="1503" y="286"/>
                  </a:lnTo>
                  <a:lnTo>
                    <a:pt x="1802" y="210"/>
                  </a:lnTo>
                  <a:lnTo>
                    <a:pt x="1580" y="406"/>
                  </a:lnTo>
                  <a:lnTo>
                    <a:pt x="931" y="903"/>
                  </a:lnTo>
                  <a:lnTo>
                    <a:pt x="956" y="966"/>
                  </a:lnTo>
                  <a:lnTo>
                    <a:pt x="939" y="1010"/>
                  </a:lnTo>
                  <a:lnTo>
                    <a:pt x="982" y="1032"/>
                  </a:lnTo>
                  <a:lnTo>
                    <a:pt x="1008" y="1165"/>
                  </a:lnTo>
                  <a:lnTo>
                    <a:pt x="1119" y="1319"/>
                  </a:lnTo>
                  <a:lnTo>
                    <a:pt x="1262" y="1382"/>
                  </a:lnTo>
                  <a:lnTo>
                    <a:pt x="1392" y="1526"/>
                  </a:lnTo>
                  <a:lnTo>
                    <a:pt x="1468" y="1625"/>
                  </a:lnTo>
                  <a:lnTo>
                    <a:pt x="1451" y="1691"/>
                  </a:lnTo>
                  <a:lnTo>
                    <a:pt x="1366" y="1757"/>
                  </a:lnTo>
                  <a:lnTo>
                    <a:pt x="1213" y="1800"/>
                  </a:lnTo>
                  <a:lnTo>
                    <a:pt x="1032" y="1800"/>
                  </a:lnTo>
                  <a:lnTo>
                    <a:pt x="956" y="1833"/>
                  </a:lnTo>
                  <a:lnTo>
                    <a:pt x="982" y="1931"/>
                  </a:lnTo>
                  <a:lnTo>
                    <a:pt x="829" y="1911"/>
                  </a:lnTo>
                  <a:lnTo>
                    <a:pt x="708" y="1954"/>
                  </a:lnTo>
                  <a:lnTo>
                    <a:pt x="735" y="2075"/>
                  </a:lnTo>
                  <a:lnTo>
                    <a:pt x="683" y="2163"/>
                  </a:lnTo>
                  <a:lnTo>
                    <a:pt x="589" y="2185"/>
                  </a:lnTo>
                  <a:lnTo>
                    <a:pt x="229" y="2108"/>
                  </a:lnTo>
                  <a:lnTo>
                    <a:pt x="0" y="2176"/>
                  </a:lnTo>
                  <a:lnTo>
                    <a:pt x="212" y="1767"/>
                  </a:lnTo>
                  <a:lnTo>
                    <a:pt x="59" y="1330"/>
                  </a:lnTo>
                  <a:lnTo>
                    <a:pt x="153" y="1340"/>
                  </a:lnTo>
                  <a:lnTo>
                    <a:pt x="153" y="1251"/>
                  </a:lnTo>
                  <a:lnTo>
                    <a:pt x="350" y="1000"/>
                  </a:lnTo>
                  <a:lnTo>
                    <a:pt x="307" y="978"/>
                  </a:lnTo>
                  <a:lnTo>
                    <a:pt x="128" y="988"/>
                  </a:lnTo>
                  <a:lnTo>
                    <a:pt x="546" y="286"/>
                  </a:lnTo>
                  <a:lnTo>
                    <a:pt x="546" y="286"/>
                  </a:lnTo>
                  <a:lnTo>
                    <a:pt x="546" y="286"/>
                  </a:lnTo>
                  <a:close/>
                </a:path>
              </a:pathLst>
            </a:custGeom>
            <a:solidFill>
              <a:srgbClr val="DCDCFF"/>
            </a:solidFill>
            <a:ln w="9525">
              <a:noFill/>
              <a:round/>
            </a:ln>
          </p:spPr>
          <p:txBody>
            <a:bodyPr/>
            <a:lstStyle/>
            <a:p>
              <a:endParaRPr lang="en-US"/>
            </a:p>
          </p:txBody>
        </p:sp>
        <p:sp>
          <p:nvSpPr>
            <p:cNvPr id="362518" name="Freeform 22"/>
            <p:cNvSpPr/>
            <p:nvPr/>
          </p:nvSpPr>
          <p:spPr bwMode="auto">
            <a:xfrm>
              <a:off x="4784" y="3581"/>
              <a:ext cx="218" cy="258"/>
            </a:xfrm>
            <a:custGeom>
              <a:avLst/>
              <a:gdLst/>
              <a:ahLst/>
              <a:cxnLst>
                <a:cxn ang="0">
                  <a:pos x="214" y="0"/>
                </a:cxn>
                <a:cxn ang="0">
                  <a:pos x="172" y="54"/>
                </a:cxn>
                <a:cxn ang="0">
                  <a:pos x="386" y="308"/>
                </a:cxn>
                <a:cxn ang="0">
                  <a:pos x="436" y="451"/>
                </a:cxn>
                <a:cxn ang="0">
                  <a:pos x="418" y="505"/>
                </a:cxn>
                <a:cxn ang="0">
                  <a:pos x="334" y="516"/>
                </a:cxn>
                <a:cxn ang="0">
                  <a:pos x="0" y="451"/>
                </a:cxn>
                <a:cxn ang="0">
                  <a:pos x="51" y="395"/>
                </a:cxn>
                <a:cxn ang="0">
                  <a:pos x="377" y="473"/>
                </a:cxn>
                <a:cxn ang="0">
                  <a:pos x="403" y="440"/>
                </a:cxn>
                <a:cxn ang="0">
                  <a:pos x="386" y="352"/>
                </a:cxn>
                <a:cxn ang="0">
                  <a:pos x="146" y="89"/>
                </a:cxn>
                <a:cxn ang="0">
                  <a:pos x="146" y="45"/>
                </a:cxn>
                <a:cxn ang="0">
                  <a:pos x="163" y="11"/>
                </a:cxn>
                <a:cxn ang="0">
                  <a:pos x="214" y="0"/>
                </a:cxn>
                <a:cxn ang="0">
                  <a:pos x="214" y="0"/>
                </a:cxn>
                <a:cxn ang="0">
                  <a:pos x="214" y="0"/>
                </a:cxn>
              </a:cxnLst>
              <a:rect l="0" t="0" r="r" b="b"/>
              <a:pathLst>
                <a:path w="436" h="516">
                  <a:moveTo>
                    <a:pt x="214" y="0"/>
                  </a:moveTo>
                  <a:lnTo>
                    <a:pt x="172" y="54"/>
                  </a:lnTo>
                  <a:lnTo>
                    <a:pt x="386" y="308"/>
                  </a:lnTo>
                  <a:lnTo>
                    <a:pt x="436" y="451"/>
                  </a:lnTo>
                  <a:lnTo>
                    <a:pt x="418" y="505"/>
                  </a:lnTo>
                  <a:lnTo>
                    <a:pt x="334" y="516"/>
                  </a:lnTo>
                  <a:lnTo>
                    <a:pt x="0" y="451"/>
                  </a:lnTo>
                  <a:lnTo>
                    <a:pt x="51" y="395"/>
                  </a:lnTo>
                  <a:lnTo>
                    <a:pt x="377" y="473"/>
                  </a:lnTo>
                  <a:lnTo>
                    <a:pt x="403" y="440"/>
                  </a:lnTo>
                  <a:lnTo>
                    <a:pt x="386" y="352"/>
                  </a:lnTo>
                  <a:lnTo>
                    <a:pt x="146" y="89"/>
                  </a:lnTo>
                  <a:lnTo>
                    <a:pt x="146" y="45"/>
                  </a:lnTo>
                  <a:lnTo>
                    <a:pt x="163" y="11"/>
                  </a:lnTo>
                  <a:lnTo>
                    <a:pt x="214" y="0"/>
                  </a:lnTo>
                  <a:lnTo>
                    <a:pt x="214" y="0"/>
                  </a:lnTo>
                  <a:lnTo>
                    <a:pt x="214" y="0"/>
                  </a:lnTo>
                  <a:close/>
                </a:path>
              </a:pathLst>
            </a:custGeom>
            <a:solidFill>
              <a:srgbClr val="FFFFFF"/>
            </a:solidFill>
            <a:ln w="9525">
              <a:noFill/>
              <a:round/>
            </a:ln>
          </p:spPr>
          <p:txBody>
            <a:bodyPr/>
            <a:lstStyle/>
            <a:p>
              <a:endParaRPr lang="en-US"/>
            </a:p>
          </p:txBody>
        </p:sp>
        <p:sp>
          <p:nvSpPr>
            <p:cNvPr id="362519" name="Freeform 23"/>
            <p:cNvSpPr/>
            <p:nvPr/>
          </p:nvSpPr>
          <p:spPr bwMode="auto">
            <a:xfrm>
              <a:off x="4264" y="2465"/>
              <a:ext cx="282" cy="272"/>
            </a:xfrm>
            <a:custGeom>
              <a:avLst/>
              <a:gdLst/>
              <a:ahLst/>
              <a:cxnLst>
                <a:cxn ang="0">
                  <a:pos x="311" y="61"/>
                </a:cxn>
                <a:cxn ang="0">
                  <a:pos x="111" y="297"/>
                </a:cxn>
                <a:cxn ang="0">
                  <a:pos x="28" y="348"/>
                </a:cxn>
                <a:cxn ang="0">
                  <a:pos x="0" y="546"/>
                </a:cxn>
                <a:cxn ang="0">
                  <a:pos x="275" y="379"/>
                </a:cxn>
                <a:cxn ang="0">
                  <a:pos x="98" y="462"/>
                </a:cxn>
                <a:cxn ang="0">
                  <a:pos x="259" y="341"/>
                </a:cxn>
                <a:cxn ang="0">
                  <a:pos x="89" y="432"/>
                </a:cxn>
                <a:cxn ang="0">
                  <a:pos x="259" y="297"/>
                </a:cxn>
                <a:cxn ang="0">
                  <a:pos x="108" y="371"/>
                </a:cxn>
                <a:cxn ang="0">
                  <a:pos x="259" y="254"/>
                </a:cxn>
                <a:cxn ang="0">
                  <a:pos x="108" y="328"/>
                </a:cxn>
                <a:cxn ang="0">
                  <a:pos x="268" y="218"/>
                </a:cxn>
                <a:cxn ang="0">
                  <a:pos x="161" y="269"/>
                </a:cxn>
                <a:cxn ang="0">
                  <a:pos x="241" y="206"/>
                </a:cxn>
                <a:cxn ang="0">
                  <a:pos x="345" y="68"/>
                </a:cxn>
                <a:cxn ang="0">
                  <a:pos x="564" y="0"/>
                </a:cxn>
                <a:cxn ang="0">
                  <a:pos x="311" y="61"/>
                </a:cxn>
                <a:cxn ang="0">
                  <a:pos x="311" y="61"/>
                </a:cxn>
                <a:cxn ang="0">
                  <a:pos x="311" y="61"/>
                </a:cxn>
              </a:cxnLst>
              <a:rect l="0" t="0" r="r" b="b"/>
              <a:pathLst>
                <a:path w="564" h="546">
                  <a:moveTo>
                    <a:pt x="311" y="61"/>
                  </a:moveTo>
                  <a:lnTo>
                    <a:pt x="111" y="297"/>
                  </a:lnTo>
                  <a:lnTo>
                    <a:pt x="28" y="348"/>
                  </a:lnTo>
                  <a:lnTo>
                    <a:pt x="0" y="546"/>
                  </a:lnTo>
                  <a:lnTo>
                    <a:pt x="275" y="379"/>
                  </a:lnTo>
                  <a:lnTo>
                    <a:pt x="98" y="462"/>
                  </a:lnTo>
                  <a:lnTo>
                    <a:pt x="259" y="341"/>
                  </a:lnTo>
                  <a:lnTo>
                    <a:pt x="89" y="432"/>
                  </a:lnTo>
                  <a:lnTo>
                    <a:pt x="259" y="297"/>
                  </a:lnTo>
                  <a:lnTo>
                    <a:pt x="108" y="371"/>
                  </a:lnTo>
                  <a:lnTo>
                    <a:pt x="259" y="254"/>
                  </a:lnTo>
                  <a:lnTo>
                    <a:pt x="108" y="328"/>
                  </a:lnTo>
                  <a:lnTo>
                    <a:pt x="268" y="218"/>
                  </a:lnTo>
                  <a:lnTo>
                    <a:pt x="161" y="269"/>
                  </a:lnTo>
                  <a:lnTo>
                    <a:pt x="241" y="206"/>
                  </a:lnTo>
                  <a:lnTo>
                    <a:pt x="345" y="68"/>
                  </a:lnTo>
                  <a:lnTo>
                    <a:pt x="564" y="0"/>
                  </a:lnTo>
                  <a:lnTo>
                    <a:pt x="311" y="61"/>
                  </a:lnTo>
                  <a:lnTo>
                    <a:pt x="311" y="61"/>
                  </a:lnTo>
                  <a:lnTo>
                    <a:pt x="311" y="61"/>
                  </a:lnTo>
                  <a:close/>
                </a:path>
              </a:pathLst>
            </a:custGeom>
            <a:solidFill>
              <a:srgbClr val="FFFFFF"/>
            </a:solidFill>
            <a:ln w="9525">
              <a:noFill/>
              <a:round/>
            </a:ln>
          </p:spPr>
          <p:txBody>
            <a:bodyPr/>
            <a:lstStyle/>
            <a:p>
              <a:endParaRPr lang="en-US"/>
            </a:p>
          </p:txBody>
        </p:sp>
        <p:sp>
          <p:nvSpPr>
            <p:cNvPr id="362520" name="Freeform 24"/>
            <p:cNvSpPr/>
            <p:nvPr/>
          </p:nvSpPr>
          <p:spPr bwMode="auto">
            <a:xfrm>
              <a:off x="4337" y="2562"/>
              <a:ext cx="232" cy="220"/>
            </a:xfrm>
            <a:custGeom>
              <a:avLst/>
              <a:gdLst/>
              <a:ahLst/>
              <a:cxnLst>
                <a:cxn ang="0">
                  <a:pos x="262" y="53"/>
                </a:cxn>
                <a:cxn ang="0">
                  <a:pos x="280" y="121"/>
                </a:cxn>
                <a:cxn ang="0">
                  <a:pos x="0" y="439"/>
                </a:cxn>
                <a:cxn ang="0">
                  <a:pos x="310" y="153"/>
                </a:cxn>
                <a:cxn ang="0">
                  <a:pos x="436" y="249"/>
                </a:cxn>
                <a:cxn ang="0">
                  <a:pos x="465" y="212"/>
                </a:cxn>
                <a:cxn ang="0">
                  <a:pos x="347" y="133"/>
                </a:cxn>
                <a:cxn ang="0">
                  <a:pos x="319" y="53"/>
                </a:cxn>
                <a:cxn ang="0">
                  <a:pos x="441" y="0"/>
                </a:cxn>
                <a:cxn ang="0">
                  <a:pos x="262" y="53"/>
                </a:cxn>
                <a:cxn ang="0">
                  <a:pos x="262" y="53"/>
                </a:cxn>
                <a:cxn ang="0">
                  <a:pos x="262" y="53"/>
                </a:cxn>
              </a:cxnLst>
              <a:rect l="0" t="0" r="r" b="b"/>
              <a:pathLst>
                <a:path w="465" h="439">
                  <a:moveTo>
                    <a:pt x="262" y="53"/>
                  </a:moveTo>
                  <a:lnTo>
                    <a:pt x="280" y="121"/>
                  </a:lnTo>
                  <a:lnTo>
                    <a:pt x="0" y="439"/>
                  </a:lnTo>
                  <a:lnTo>
                    <a:pt x="310" y="153"/>
                  </a:lnTo>
                  <a:lnTo>
                    <a:pt x="436" y="249"/>
                  </a:lnTo>
                  <a:lnTo>
                    <a:pt x="465" y="212"/>
                  </a:lnTo>
                  <a:lnTo>
                    <a:pt x="347" y="133"/>
                  </a:lnTo>
                  <a:lnTo>
                    <a:pt x="319" y="53"/>
                  </a:lnTo>
                  <a:lnTo>
                    <a:pt x="441" y="0"/>
                  </a:lnTo>
                  <a:lnTo>
                    <a:pt x="262" y="53"/>
                  </a:lnTo>
                  <a:lnTo>
                    <a:pt x="262" y="53"/>
                  </a:lnTo>
                  <a:lnTo>
                    <a:pt x="262" y="53"/>
                  </a:lnTo>
                  <a:close/>
                </a:path>
              </a:pathLst>
            </a:custGeom>
            <a:solidFill>
              <a:srgbClr val="FFFFFF"/>
            </a:solidFill>
            <a:ln w="9525">
              <a:noFill/>
              <a:round/>
            </a:ln>
          </p:spPr>
          <p:txBody>
            <a:bodyPr/>
            <a:lstStyle/>
            <a:p>
              <a:endParaRPr lang="en-US"/>
            </a:p>
          </p:txBody>
        </p:sp>
        <p:sp>
          <p:nvSpPr>
            <p:cNvPr id="362521" name="Freeform 25"/>
            <p:cNvSpPr/>
            <p:nvPr/>
          </p:nvSpPr>
          <p:spPr bwMode="auto">
            <a:xfrm>
              <a:off x="4243" y="2839"/>
              <a:ext cx="68" cy="167"/>
            </a:xfrm>
            <a:custGeom>
              <a:avLst/>
              <a:gdLst/>
              <a:ahLst/>
              <a:cxnLst>
                <a:cxn ang="0">
                  <a:pos x="18" y="0"/>
                </a:cxn>
                <a:cxn ang="0">
                  <a:pos x="0" y="59"/>
                </a:cxn>
                <a:cxn ang="0">
                  <a:pos x="57" y="249"/>
                </a:cxn>
                <a:cxn ang="0">
                  <a:pos x="138" y="334"/>
                </a:cxn>
                <a:cxn ang="0">
                  <a:pos x="61" y="211"/>
                </a:cxn>
                <a:cxn ang="0">
                  <a:pos x="38" y="46"/>
                </a:cxn>
                <a:cxn ang="0">
                  <a:pos x="48" y="17"/>
                </a:cxn>
                <a:cxn ang="0">
                  <a:pos x="18" y="0"/>
                </a:cxn>
                <a:cxn ang="0">
                  <a:pos x="18" y="0"/>
                </a:cxn>
                <a:cxn ang="0">
                  <a:pos x="18" y="0"/>
                </a:cxn>
              </a:cxnLst>
              <a:rect l="0" t="0" r="r" b="b"/>
              <a:pathLst>
                <a:path w="138" h="334">
                  <a:moveTo>
                    <a:pt x="18" y="0"/>
                  </a:moveTo>
                  <a:lnTo>
                    <a:pt x="0" y="59"/>
                  </a:lnTo>
                  <a:lnTo>
                    <a:pt x="57" y="249"/>
                  </a:lnTo>
                  <a:lnTo>
                    <a:pt x="138" y="334"/>
                  </a:lnTo>
                  <a:lnTo>
                    <a:pt x="61" y="211"/>
                  </a:lnTo>
                  <a:lnTo>
                    <a:pt x="38" y="46"/>
                  </a:lnTo>
                  <a:lnTo>
                    <a:pt x="48" y="17"/>
                  </a:lnTo>
                  <a:lnTo>
                    <a:pt x="18" y="0"/>
                  </a:lnTo>
                  <a:lnTo>
                    <a:pt x="18" y="0"/>
                  </a:lnTo>
                  <a:lnTo>
                    <a:pt x="18" y="0"/>
                  </a:lnTo>
                  <a:close/>
                </a:path>
              </a:pathLst>
            </a:custGeom>
            <a:solidFill>
              <a:srgbClr val="FFFFFF"/>
            </a:solidFill>
            <a:ln w="9525">
              <a:noFill/>
              <a:round/>
            </a:ln>
          </p:spPr>
          <p:txBody>
            <a:bodyPr/>
            <a:lstStyle/>
            <a:p>
              <a:endParaRPr lang="en-US"/>
            </a:p>
          </p:txBody>
        </p:sp>
        <p:sp>
          <p:nvSpPr>
            <p:cNvPr id="362522" name="Freeform 26"/>
            <p:cNvSpPr/>
            <p:nvPr/>
          </p:nvSpPr>
          <p:spPr bwMode="auto">
            <a:xfrm>
              <a:off x="4366" y="2765"/>
              <a:ext cx="63" cy="277"/>
            </a:xfrm>
            <a:custGeom>
              <a:avLst/>
              <a:gdLst/>
              <a:ahLst/>
              <a:cxnLst>
                <a:cxn ang="0">
                  <a:pos x="0" y="44"/>
                </a:cxn>
                <a:cxn ang="0">
                  <a:pos x="127" y="553"/>
                </a:cxn>
                <a:cxn ang="0">
                  <a:pos x="32" y="0"/>
                </a:cxn>
                <a:cxn ang="0">
                  <a:pos x="0" y="44"/>
                </a:cxn>
                <a:cxn ang="0">
                  <a:pos x="0" y="44"/>
                </a:cxn>
                <a:cxn ang="0">
                  <a:pos x="0" y="44"/>
                </a:cxn>
              </a:cxnLst>
              <a:rect l="0" t="0" r="r" b="b"/>
              <a:pathLst>
                <a:path w="127" h="553">
                  <a:moveTo>
                    <a:pt x="0" y="44"/>
                  </a:moveTo>
                  <a:lnTo>
                    <a:pt x="127" y="553"/>
                  </a:lnTo>
                  <a:lnTo>
                    <a:pt x="32" y="0"/>
                  </a:lnTo>
                  <a:lnTo>
                    <a:pt x="0" y="44"/>
                  </a:lnTo>
                  <a:lnTo>
                    <a:pt x="0" y="44"/>
                  </a:lnTo>
                  <a:lnTo>
                    <a:pt x="0" y="44"/>
                  </a:lnTo>
                  <a:close/>
                </a:path>
              </a:pathLst>
            </a:custGeom>
            <a:solidFill>
              <a:srgbClr val="FFFFFF"/>
            </a:solidFill>
            <a:ln w="9525">
              <a:noFill/>
              <a:round/>
            </a:ln>
          </p:spPr>
          <p:txBody>
            <a:bodyPr/>
            <a:lstStyle/>
            <a:p>
              <a:endParaRPr lang="en-US"/>
            </a:p>
          </p:txBody>
        </p:sp>
        <p:sp>
          <p:nvSpPr>
            <p:cNvPr id="362523" name="Freeform 27"/>
            <p:cNvSpPr/>
            <p:nvPr/>
          </p:nvSpPr>
          <p:spPr bwMode="auto">
            <a:xfrm>
              <a:off x="4429" y="2744"/>
              <a:ext cx="142" cy="107"/>
            </a:xfrm>
            <a:custGeom>
              <a:avLst/>
              <a:gdLst/>
              <a:ahLst/>
              <a:cxnLst>
                <a:cxn ang="0">
                  <a:pos x="0" y="110"/>
                </a:cxn>
                <a:cxn ang="0">
                  <a:pos x="52" y="43"/>
                </a:cxn>
                <a:cxn ang="0">
                  <a:pos x="141" y="6"/>
                </a:cxn>
                <a:cxn ang="0">
                  <a:pos x="212" y="0"/>
                </a:cxn>
                <a:cxn ang="0">
                  <a:pos x="283" y="13"/>
                </a:cxn>
                <a:cxn ang="0">
                  <a:pos x="246" y="26"/>
                </a:cxn>
                <a:cxn ang="0">
                  <a:pos x="279" y="49"/>
                </a:cxn>
                <a:cxn ang="0">
                  <a:pos x="255" y="69"/>
                </a:cxn>
                <a:cxn ang="0">
                  <a:pos x="227" y="92"/>
                </a:cxn>
                <a:cxn ang="0">
                  <a:pos x="171" y="97"/>
                </a:cxn>
                <a:cxn ang="0">
                  <a:pos x="100" y="140"/>
                </a:cxn>
                <a:cxn ang="0">
                  <a:pos x="57" y="190"/>
                </a:cxn>
                <a:cxn ang="0">
                  <a:pos x="37" y="214"/>
                </a:cxn>
                <a:cxn ang="0">
                  <a:pos x="57" y="158"/>
                </a:cxn>
                <a:cxn ang="0">
                  <a:pos x="24" y="183"/>
                </a:cxn>
                <a:cxn ang="0">
                  <a:pos x="27" y="145"/>
                </a:cxn>
                <a:cxn ang="0">
                  <a:pos x="9" y="145"/>
                </a:cxn>
                <a:cxn ang="0">
                  <a:pos x="14" y="122"/>
                </a:cxn>
                <a:cxn ang="0">
                  <a:pos x="0" y="110"/>
                </a:cxn>
                <a:cxn ang="0">
                  <a:pos x="0" y="110"/>
                </a:cxn>
                <a:cxn ang="0">
                  <a:pos x="0" y="110"/>
                </a:cxn>
              </a:cxnLst>
              <a:rect l="0" t="0" r="r" b="b"/>
              <a:pathLst>
                <a:path w="283" h="214">
                  <a:moveTo>
                    <a:pt x="0" y="110"/>
                  </a:moveTo>
                  <a:lnTo>
                    <a:pt x="52" y="43"/>
                  </a:lnTo>
                  <a:lnTo>
                    <a:pt x="141" y="6"/>
                  </a:lnTo>
                  <a:lnTo>
                    <a:pt x="212" y="0"/>
                  </a:lnTo>
                  <a:lnTo>
                    <a:pt x="283" y="13"/>
                  </a:lnTo>
                  <a:lnTo>
                    <a:pt x="246" y="26"/>
                  </a:lnTo>
                  <a:lnTo>
                    <a:pt x="279" y="49"/>
                  </a:lnTo>
                  <a:lnTo>
                    <a:pt x="255" y="69"/>
                  </a:lnTo>
                  <a:lnTo>
                    <a:pt x="227" y="92"/>
                  </a:lnTo>
                  <a:lnTo>
                    <a:pt x="171" y="97"/>
                  </a:lnTo>
                  <a:lnTo>
                    <a:pt x="100" y="140"/>
                  </a:lnTo>
                  <a:lnTo>
                    <a:pt x="57" y="190"/>
                  </a:lnTo>
                  <a:lnTo>
                    <a:pt x="37" y="214"/>
                  </a:lnTo>
                  <a:lnTo>
                    <a:pt x="57" y="158"/>
                  </a:lnTo>
                  <a:lnTo>
                    <a:pt x="24" y="183"/>
                  </a:lnTo>
                  <a:lnTo>
                    <a:pt x="27" y="145"/>
                  </a:lnTo>
                  <a:lnTo>
                    <a:pt x="9" y="145"/>
                  </a:lnTo>
                  <a:lnTo>
                    <a:pt x="14" y="122"/>
                  </a:lnTo>
                  <a:lnTo>
                    <a:pt x="0" y="110"/>
                  </a:lnTo>
                  <a:lnTo>
                    <a:pt x="0" y="110"/>
                  </a:lnTo>
                  <a:lnTo>
                    <a:pt x="0" y="110"/>
                  </a:lnTo>
                  <a:close/>
                </a:path>
              </a:pathLst>
            </a:custGeom>
            <a:solidFill>
              <a:srgbClr val="FFFFFF"/>
            </a:solidFill>
            <a:ln w="9525">
              <a:noFill/>
              <a:round/>
            </a:ln>
          </p:spPr>
          <p:txBody>
            <a:bodyPr/>
            <a:lstStyle/>
            <a:p>
              <a:endParaRPr lang="en-US"/>
            </a:p>
          </p:txBody>
        </p:sp>
        <p:sp>
          <p:nvSpPr>
            <p:cNvPr id="362524" name="Freeform 28"/>
            <p:cNvSpPr/>
            <p:nvPr/>
          </p:nvSpPr>
          <p:spPr bwMode="auto">
            <a:xfrm>
              <a:off x="4675" y="2760"/>
              <a:ext cx="78" cy="48"/>
            </a:xfrm>
            <a:custGeom>
              <a:avLst/>
              <a:gdLst/>
              <a:ahLst/>
              <a:cxnLst>
                <a:cxn ang="0">
                  <a:pos x="19" y="0"/>
                </a:cxn>
                <a:cxn ang="0">
                  <a:pos x="156" y="71"/>
                </a:cxn>
                <a:cxn ang="0">
                  <a:pos x="142" y="97"/>
                </a:cxn>
                <a:cxn ang="0">
                  <a:pos x="0" y="44"/>
                </a:cxn>
                <a:cxn ang="0">
                  <a:pos x="19" y="0"/>
                </a:cxn>
                <a:cxn ang="0">
                  <a:pos x="19" y="0"/>
                </a:cxn>
                <a:cxn ang="0">
                  <a:pos x="19" y="0"/>
                </a:cxn>
              </a:cxnLst>
              <a:rect l="0" t="0" r="r" b="b"/>
              <a:pathLst>
                <a:path w="156" h="97">
                  <a:moveTo>
                    <a:pt x="19" y="0"/>
                  </a:moveTo>
                  <a:lnTo>
                    <a:pt x="156" y="71"/>
                  </a:lnTo>
                  <a:lnTo>
                    <a:pt x="142" y="97"/>
                  </a:lnTo>
                  <a:lnTo>
                    <a:pt x="0" y="44"/>
                  </a:lnTo>
                  <a:lnTo>
                    <a:pt x="19" y="0"/>
                  </a:lnTo>
                  <a:lnTo>
                    <a:pt x="19" y="0"/>
                  </a:lnTo>
                  <a:lnTo>
                    <a:pt x="19" y="0"/>
                  </a:lnTo>
                  <a:close/>
                </a:path>
              </a:pathLst>
            </a:custGeom>
            <a:solidFill>
              <a:srgbClr val="FFFFFF"/>
            </a:solidFill>
            <a:ln w="9525">
              <a:noFill/>
              <a:round/>
            </a:ln>
          </p:spPr>
          <p:txBody>
            <a:bodyPr/>
            <a:lstStyle/>
            <a:p>
              <a:endParaRPr lang="en-US"/>
            </a:p>
          </p:txBody>
        </p:sp>
        <p:sp>
          <p:nvSpPr>
            <p:cNvPr id="362525" name="Freeform 29"/>
            <p:cNvSpPr/>
            <p:nvPr/>
          </p:nvSpPr>
          <p:spPr bwMode="auto">
            <a:xfrm>
              <a:off x="4536" y="2909"/>
              <a:ext cx="194" cy="97"/>
            </a:xfrm>
            <a:custGeom>
              <a:avLst/>
              <a:gdLst/>
              <a:ahLst/>
              <a:cxnLst>
                <a:cxn ang="0">
                  <a:pos x="81" y="0"/>
                </a:cxn>
                <a:cxn ang="0">
                  <a:pos x="209" y="38"/>
                </a:cxn>
                <a:cxn ang="0">
                  <a:pos x="388" y="79"/>
                </a:cxn>
                <a:cxn ang="0">
                  <a:pos x="256" y="195"/>
                </a:cxn>
                <a:cxn ang="0">
                  <a:pos x="143" y="182"/>
                </a:cxn>
                <a:cxn ang="0">
                  <a:pos x="58" y="134"/>
                </a:cxn>
                <a:cxn ang="0">
                  <a:pos x="0" y="18"/>
                </a:cxn>
                <a:cxn ang="0">
                  <a:pos x="81" y="0"/>
                </a:cxn>
                <a:cxn ang="0">
                  <a:pos x="81" y="0"/>
                </a:cxn>
                <a:cxn ang="0">
                  <a:pos x="81" y="0"/>
                </a:cxn>
              </a:cxnLst>
              <a:rect l="0" t="0" r="r" b="b"/>
              <a:pathLst>
                <a:path w="388" h="195">
                  <a:moveTo>
                    <a:pt x="81" y="0"/>
                  </a:moveTo>
                  <a:lnTo>
                    <a:pt x="209" y="38"/>
                  </a:lnTo>
                  <a:lnTo>
                    <a:pt x="388" y="79"/>
                  </a:lnTo>
                  <a:lnTo>
                    <a:pt x="256" y="195"/>
                  </a:lnTo>
                  <a:lnTo>
                    <a:pt x="143" y="182"/>
                  </a:lnTo>
                  <a:lnTo>
                    <a:pt x="58" y="134"/>
                  </a:lnTo>
                  <a:lnTo>
                    <a:pt x="0" y="18"/>
                  </a:lnTo>
                  <a:lnTo>
                    <a:pt x="81" y="0"/>
                  </a:lnTo>
                  <a:lnTo>
                    <a:pt x="81" y="0"/>
                  </a:lnTo>
                  <a:lnTo>
                    <a:pt x="81" y="0"/>
                  </a:lnTo>
                  <a:close/>
                </a:path>
              </a:pathLst>
            </a:custGeom>
            <a:solidFill>
              <a:srgbClr val="FFFFFF"/>
            </a:solidFill>
            <a:ln w="9525">
              <a:noFill/>
              <a:round/>
            </a:ln>
          </p:spPr>
          <p:txBody>
            <a:bodyPr/>
            <a:lstStyle/>
            <a:p>
              <a:endParaRPr lang="en-US"/>
            </a:p>
          </p:txBody>
        </p:sp>
        <p:sp>
          <p:nvSpPr>
            <p:cNvPr id="362526" name="Freeform 30"/>
            <p:cNvSpPr/>
            <p:nvPr/>
          </p:nvSpPr>
          <p:spPr bwMode="auto">
            <a:xfrm>
              <a:off x="4548" y="2990"/>
              <a:ext cx="49" cy="49"/>
            </a:xfrm>
            <a:custGeom>
              <a:avLst/>
              <a:gdLst/>
              <a:ahLst/>
              <a:cxnLst>
                <a:cxn ang="0">
                  <a:pos x="4" y="0"/>
                </a:cxn>
                <a:cxn ang="0">
                  <a:pos x="99" y="42"/>
                </a:cxn>
                <a:cxn ang="0">
                  <a:pos x="81" y="97"/>
                </a:cxn>
                <a:cxn ang="0">
                  <a:pos x="0" y="66"/>
                </a:cxn>
                <a:cxn ang="0">
                  <a:pos x="4" y="0"/>
                </a:cxn>
                <a:cxn ang="0">
                  <a:pos x="4" y="0"/>
                </a:cxn>
                <a:cxn ang="0">
                  <a:pos x="4" y="0"/>
                </a:cxn>
              </a:cxnLst>
              <a:rect l="0" t="0" r="r" b="b"/>
              <a:pathLst>
                <a:path w="99" h="97">
                  <a:moveTo>
                    <a:pt x="4" y="0"/>
                  </a:moveTo>
                  <a:lnTo>
                    <a:pt x="99" y="42"/>
                  </a:lnTo>
                  <a:lnTo>
                    <a:pt x="81" y="97"/>
                  </a:lnTo>
                  <a:lnTo>
                    <a:pt x="0" y="66"/>
                  </a:lnTo>
                  <a:lnTo>
                    <a:pt x="4" y="0"/>
                  </a:lnTo>
                  <a:lnTo>
                    <a:pt x="4" y="0"/>
                  </a:lnTo>
                  <a:lnTo>
                    <a:pt x="4" y="0"/>
                  </a:lnTo>
                  <a:close/>
                </a:path>
              </a:pathLst>
            </a:custGeom>
            <a:solidFill>
              <a:srgbClr val="FFFFFF"/>
            </a:solidFill>
            <a:ln w="9525">
              <a:noFill/>
              <a:round/>
            </a:ln>
          </p:spPr>
          <p:txBody>
            <a:bodyPr/>
            <a:lstStyle/>
            <a:p>
              <a:endParaRPr lang="en-US"/>
            </a:p>
          </p:txBody>
        </p:sp>
        <p:sp>
          <p:nvSpPr>
            <p:cNvPr id="362527" name="Freeform 31"/>
            <p:cNvSpPr/>
            <p:nvPr/>
          </p:nvSpPr>
          <p:spPr bwMode="auto">
            <a:xfrm>
              <a:off x="4489" y="3069"/>
              <a:ext cx="94" cy="82"/>
            </a:xfrm>
            <a:custGeom>
              <a:avLst/>
              <a:gdLst/>
              <a:ahLst/>
              <a:cxnLst>
                <a:cxn ang="0">
                  <a:pos x="118" y="11"/>
                </a:cxn>
                <a:cxn ang="0">
                  <a:pos x="188" y="84"/>
                </a:cxn>
                <a:cxn ang="0">
                  <a:pos x="174" y="140"/>
                </a:cxn>
                <a:cxn ang="0">
                  <a:pos x="108" y="163"/>
                </a:cxn>
                <a:cxn ang="0">
                  <a:pos x="0" y="90"/>
                </a:cxn>
                <a:cxn ang="0">
                  <a:pos x="52" y="0"/>
                </a:cxn>
                <a:cxn ang="0">
                  <a:pos x="118" y="11"/>
                </a:cxn>
                <a:cxn ang="0">
                  <a:pos x="118" y="11"/>
                </a:cxn>
                <a:cxn ang="0">
                  <a:pos x="118" y="11"/>
                </a:cxn>
              </a:cxnLst>
              <a:rect l="0" t="0" r="r" b="b"/>
              <a:pathLst>
                <a:path w="188" h="163">
                  <a:moveTo>
                    <a:pt x="118" y="11"/>
                  </a:moveTo>
                  <a:lnTo>
                    <a:pt x="188" y="84"/>
                  </a:lnTo>
                  <a:lnTo>
                    <a:pt x="174" y="140"/>
                  </a:lnTo>
                  <a:lnTo>
                    <a:pt x="108" y="163"/>
                  </a:lnTo>
                  <a:lnTo>
                    <a:pt x="0" y="90"/>
                  </a:lnTo>
                  <a:lnTo>
                    <a:pt x="52" y="0"/>
                  </a:lnTo>
                  <a:lnTo>
                    <a:pt x="118" y="11"/>
                  </a:lnTo>
                  <a:lnTo>
                    <a:pt x="118" y="11"/>
                  </a:lnTo>
                  <a:lnTo>
                    <a:pt x="118" y="11"/>
                  </a:lnTo>
                  <a:close/>
                </a:path>
              </a:pathLst>
            </a:custGeom>
            <a:solidFill>
              <a:srgbClr val="FFFFFF"/>
            </a:solidFill>
            <a:ln w="9525">
              <a:noFill/>
              <a:round/>
            </a:ln>
          </p:spPr>
          <p:txBody>
            <a:bodyPr/>
            <a:lstStyle/>
            <a:p>
              <a:endParaRPr lang="en-US"/>
            </a:p>
          </p:txBody>
        </p:sp>
        <p:sp>
          <p:nvSpPr>
            <p:cNvPr id="362528" name="Freeform 32"/>
            <p:cNvSpPr/>
            <p:nvPr/>
          </p:nvSpPr>
          <p:spPr bwMode="auto">
            <a:xfrm>
              <a:off x="4839" y="2909"/>
              <a:ext cx="47" cy="55"/>
            </a:xfrm>
            <a:custGeom>
              <a:avLst/>
              <a:gdLst/>
              <a:ahLst/>
              <a:cxnLst>
                <a:cxn ang="0">
                  <a:pos x="34" y="0"/>
                </a:cxn>
                <a:cxn ang="0">
                  <a:pos x="0" y="91"/>
                </a:cxn>
                <a:cxn ang="0">
                  <a:pos x="38" y="110"/>
                </a:cxn>
                <a:cxn ang="0">
                  <a:pos x="95" y="18"/>
                </a:cxn>
                <a:cxn ang="0">
                  <a:pos x="34" y="0"/>
                </a:cxn>
                <a:cxn ang="0">
                  <a:pos x="34" y="0"/>
                </a:cxn>
                <a:cxn ang="0">
                  <a:pos x="34" y="0"/>
                </a:cxn>
              </a:cxnLst>
              <a:rect l="0" t="0" r="r" b="b"/>
              <a:pathLst>
                <a:path w="95" h="110">
                  <a:moveTo>
                    <a:pt x="34" y="0"/>
                  </a:moveTo>
                  <a:lnTo>
                    <a:pt x="0" y="91"/>
                  </a:lnTo>
                  <a:lnTo>
                    <a:pt x="38" y="110"/>
                  </a:lnTo>
                  <a:lnTo>
                    <a:pt x="95" y="18"/>
                  </a:lnTo>
                  <a:lnTo>
                    <a:pt x="34" y="0"/>
                  </a:lnTo>
                  <a:lnTo>
                    <a:pt x="34" y="0"/>
                  </a:lnTo>
                  <a:lnTo>
                    <a:pt x="34" y="0"/>
                  </a:lnTo>
                  <a:close/>
                </a:path>
              </a:pathLst>
            </a:custGeom>
            <a:solidFill>
              <a:srgbClr val="FFFFFF"/>
            </a:solidFill>
            <a:ln w="9525">
              <a:noFill/>
              <a:round/>
            </a:ln>
          </p:spPr>
          <p:txBody>
            <a:bodyPr/>
            <a:lstStyle/>
            <a:p>
              <a:endParaRPr lang="en-US"/>
            </a:p>
          </p:txBody>
        </p:sp>
        <p:sp>
          <p:nvSpPr>
            <p:cNvPr id="362529" name="Freeform 33"/>
            <p:cNvSpPr/>
            <p:nvPr/>
          </p:nvSpPr>
          <p:spPr bwMode="auto">
            <a:xfrm>
              <a:off x="4791" y="3006"/>
              <a:ext cx="65" cy="52"/>
            </a:xfrm>
            <a:custGeom>
              <a:avLst/>
              <a:gdLst/>
              <a:ahLst/>
              <a:cxnLst>
                <a:cxn ang="0">
                  <a:pos x="94" y="18"/>
                </a:cxn>
                <a:cxn ang="0">
                  <a:pos x="0" y="92"/>
                </a:cxn>
                <a:cxn ang="0">
                  <a:pos x="18" y="103"/>
                </a:cxn>
                <a:cxn ang="0">
                  <a:pos x="128" y="48"/>
                </a:cxn>
                <a:cxn ang="0">
                  <a:pos x="128" y="11"/>
                </a:cxn>
                <a:cxn ang="0">
                  <a:pos x="94" y="0"/>
                </a:cxn>
                <a:cxn ang="0">
                  <a:pos x="94" y="18"/>
                </a:cxn>
                <a:cxn ang="0">
                  <a:pos x="94" y="18"/>
                </a:cxn>
                <a:cxn ang="0">
                  <a:pos x="94" y="18"/>
                </a:cxn>
              </a:cxnLst>
              <a:rect l="0" t="0" r="r" b="b"/>
              <a:pathLst>
                <a:path w="128" h="103">
                  <a:moveTo>
                    <a:pt x="94" y="18"/>
                  </a:moveTo>
                  <a:lnTo>
                    <a:pt x="0" y="92"/>
                  </a:lnTo>
                  <a:lnTo>
                    <a:pt x="18" y="103"/>
                  </a:lnTo>
                  <a:lnTo>
                    <a:pt x="128" y="48"/>
                  </a:lnTo>
                  <a:lnTo>
                    <a:pt x="128" y="11"/>
                  </a:lnTo>
                  <a:lnTo>
                    <a:pt x="94" y="0"/>
                  </a:lnTo>
                  <a:lnTo>
                    <a:pt x="94" y="18"/>
                  </a:lnTo>
                  <a:lnTo>
                    <a:pt x="94" y="18"/>
                  </a:lnTo>
                  <a:lnTo>
                    <a:pt x="94" y="18"/>
                  </a:lnTo>
                  <a:close/>
                </a:path>
              </a:pathLst>
            </a:custGeom>
            <a:solidFill>
              <a:srgbClr val="FFFFFF"/>
            </a:solidFill>
            <a:ln w="9525">
              <a:noFill/>
              <a:round/>
            </a:ln>
          </p:spPr>
          <p:txBody>
            <a:bodyPr/>
            <a:lstStyle/>
            <a:p>
              <a:endParaRPr lang="en-US"/>
            </a:p>
          </p:txBody>
        </p:sp>
        <p:sp>
          <p:nvSpPr>
            <p:cNvPr id="362530" name="Freeform 34"/>
            <p:cNvSpPr/>
            <p:nvPr/>
          </p:nvSpPr>
          <p:spPr bwMode="auto">
            <a:xfrm>
              <a:off x="4912" y="2547"/>
              <a:ext cx="125" cy="97"/>
            </a:xfrm>
            <a:custGeom>
              <a:avLst/>
              <a:gdLst/>
              <a:ahLst/>
              <a:cxnLst>
                <a:cxn ang="0">
                  <a:pos x="145" y="0"/>
                </a:cxn>
                <a:cxn ang="0">
                  <a:pos x="250" y="48"/>
                </a:cxn>
                <a:cxn ang="0">
                  <a:pos x="47" y="194"/>
                </a:cxn>
                <a:cxn ang="0">
                  <a:pos x="124" y="97"/>
                </a:cxn>
                <a:cxn ang="0">
                  <a:pos x="43" y="145"/>
                </a:cxn>
                <a:cxn ang="0">
                  <a:pos x="95" y="83"/>
                </a:cxn>
                <a:cxn ang="0">
                  <a:pos x="0" y="151"/>
                </a:cxn>
                <a:cxn ang="0">
                  <a:pos x="108" y="37"/>
                </a:cxn>
                <a:cxn ang="0">
                  <a:pos x="145" y="0"/>
                </a:cxn>
                <a:cxn ang="0">
                  <a:pos x="145" y="0"/>
                </a:cxn>
                <a:cxn ang="0">
                  <a:pos x="145" y="0"/>
                </a:cxn>
              </a:cxnLst>
              <a:rect l="0" t="0" r="r" b="b"/>
              <a:pathLst>
                <a:path w="250" h="194">
                  <a:moveTo>
                    <a:pt x="145" y="0"/>
                  </a:moveTo>
                  <a:lnTo>
                    <a:pt x="250" y="48"/>
                  </a:lnTo>
                  <a:lnTo>
                    <a:pt x="47" y="194"/>
                  </a:lnTo>
                  <a:lnTo>
                    <a:pt x="124" y="97"/>
                  </a:lnTo>
                  <a:lnTo>
                    <a:pt x="43" y="145"/>
                  </a:lnTo>
                  <a:lnTo>
                    <a:pt x="95" y="83"/>
                  </a:lnTo>
                  <a:lnTo>
                    <a:pt x="0" y="151"/>
                  </a:lnTo>
                  <a:lnTo>
                    <a:pt x="108" y="37"/>
                  </a:lnTo>
                  <a:lnTo>
                    <a:pt x="145" y="0"/>
                  </a:lnTo>
                  <a:lnTo>
                    <a:pt x="145" y="0"/>
                  </a:lnTo>
                  <a:lnTo>
                    <a:pt x="145" y="0"/>
                  </a:lnTo>
                  <a:close/>
                </a:path>
              </a:pathLst>
            </a:custGeom>
            <a:solidFill>
              <a:srgbClr val="FFFFFF"/>
            </a:solidFill>
            <a:ln w="9525">
              <a:noFill/>
              <a:round/>
            </a:ln>
          </p:spPr>
          <p:txBody>
            <a:bodyPr/>
            <a:lstStyle/>
            <a:p>
              <a:endParaRPr lang="en-US"/>
            </a:p>
          </p:txBody>
        </p:sp>
        <p:sp>
          <p:nvSpPr>
            <p:cNvPr id="362531" name="Freeform 35"/>
            <p:cNvSpPr/>
            <p:nvPr/>
          </p:nvSpPr>
          <p:spPr bwMode="auto">
            <a:xfrm>
              <a:off x="5404" y="2615"/>
              <a:ext cx="210" cy="320"/>
            </a:xfrm>
            <a:custGeom>
              <a:avLst/>
              <a:gdLst/>
              <a:ahLst/>
              <a:cxnLst>
                <a:cxn ang="0">
                  <a:pos x="268" y="17"/>
                </a:cxn>
                <a:cxn ang="0">
                  <a:pos x="151" y="362"/>
                </a:cxn>
                <a:cxn ang="0">
                  <a:pos x="0" y="608"/>
                </a:cxn>
                <a:cxn ang="0">
                  <a:pos x="79" y="640"/>
                </a:cxn>
                <a:cxn ang="0">
                  <a:pos x="223" y="626"/>
                </a:cxn>
                <a:cxn ang="0">
                  <a:pos x="334" y="566"/>
                </a:cxn>
                <a:cxn ang="0">
                  <a:pos x="394" y="448"/>
                </a:cxn>
                <a:cxn ang="0">
                  <a:pos x="419" y="286"/>
                </a:cxn>
                <a:cxn ang="0">
                  <a:pos x="394" y="170"/>
                </a:cxn>
                <a:cxn ang="0">
                  <a:pos x="362" y="69"/>
                </a:cxn>
                <a:cxn ang="0">
                  <a:pos x="308" y="0"/>
                </a:cxn>
                <a:cxn ang="0">
                  <a:pos x="268" y="17"/>
                </a:cxn>
                <a:cxn ang="0">
                  <a:pos x="268" y="17"/>
                </a:cxn>
                <a:cxn ang="0">
                  <a:pos x="268" y="17"/>
                </a:cxn>
              </a:cxnLst>
              <a:rect l="0" t="0" r="r" b="b"/>
              <a:pathLst>
                <a:path w="419" h="640">
                  <a:moveTo>
                    <a:pt x="268" y="17"/>
                  </a:moveTo>
                  <a:lnTo>
                    <a:pt x="151" y="362"/>
                  </a:lnTo>
                  <a:lnTo>
                    <a:pt x="0" y="608"/>
                  </a:lnTo>
                  <a:lnTo>
                    <a:pt x="79" y="640"/>
                  </a:lnTo>
                  <a:lnTo>
                    <a:pt x="223" y="626"/>
                  </a:lnTo>
                  <a:lnTo>
                    <a:pt x="334" y="566"/>
                  </a:lnTo>
                  <a:lnTo>
                    <a:pt x="394" y="448"/>
                  </a:lnTo>
                  <a:lnTo>
                    <a:pt x="419" y="286"/>
                  </a:lnTo>
                  <a:lnTo>
                    <a:pt x="394" y="170"/>
                  </a:lnTo>
                  <a:lnTo>
                    <a:pt x="362" y="69"/>
                  </a:lnTo>
                  <a:lnTo>
                    <a:pt x="308" y="0"/>
                  </a:lnTo>
                  <a:lnTo>
                    <a:pt x="268" y="17"/>
                  </a:lnTo>
                  <a:lnTo>
                    <a:pt x="268" y="17"/>
                  </a:lnTo>
                  <a:lnTo>
                    <a:pt x="268" y="17"/>
                  </a:lnTo>
                  <a:close/>
                </a:path>
              </a:pathLst>
            </a:custGeom>
            <a:solidFill>
              <a:srgbClr val="FFFFFF"/>
            </a:solidFill>
            <a:ln w="9525">
              <a:noFill/>
              <a:round/>
            </a:ln>
          </p:spPr>
          <p:txBody>
            <a:bodyPr/>
            <a:lstStyle/>
            <a:p>
              <a:endParaRPr lang="en-US"/>
            </a:p>
          </p:txBody>
        </p:sp>
        <p:sp>
          <p:nvSpPr>
            <p:cNvPr id="362532" name="Freeform 36"/>
            <p:cNvSpPr/>
            <p:nvPr/>
          </p:nvSpPr>
          <p:spPr bwMode="auto">
            <a:xfrm>
              <a:off x="4725" y="2805"/>
              <a:ext cx="580" cy="498"/>
            </a:xfrm>
            <a:custGeom>
              <a:avLst/>
              <a:gdLst/>
              <a:ahLst/>
              <a:cxnLst>
                <a:cxn ang="0">
                  <a:pos x="451" y="269"/>
                </a:cxn>
                <a:cxn ang="0">
                  <a:pos x="1161" y="0"/>
                </a:cxn>
                <a:cxn ang="0">
                  <a:pos x="1096" y="118"/>
                </a:cxn>
                <a:cxn ang="0">
                  <a:pos x="1017" y="269"/>
                </a:cxn>
                <a:cxn ang="0">
                  <a:pos x="1024" y="151"/>
                </a:cxn>
                <a:cxn ang="0">
                  <a:pos x="965" y="260"/>
                </a:cxn>
                <a:cxn ang="0">
                  <a:pos x="965" y="161"/>
                </a:cxn>
                <a:cxn ang="0">
                  <a:pos x="880" y="260"/>
                </a:cxn>
                <a:cxn ang="0">
                  <a:pos x="872" y="194"/>
                </a:cxn>
                <a:cxn ang="0">
                  <a:pos x="802" y="260"/>
                </a:cxn>
                <a:cxn ang="0">
                  <a:pos x="793" y="212"/>
                </a:cxn>
                <a:cxn ang="0">
                  <a:pos x="721" y="260"/>
                </a:cxn>
                <a:cxn ang="0">
                  <a:pos x="702" y="228"/>
                </a:cxn>
                <a:cxn ang="0">
                  <a:pos x="637" y="260"/>
                </a:cxn>
                <a:cxn ang="0">
                  <a:pos x="611" y="255"/>
                </a:cxn>
                <a:cxn ang="0">
                  <a:pos x="432" y="303"/>
                </a:cxn>
                <a:cxn ang="0">
                  <a:pos x="302" y="574"/>
                </a:cxn>
                <a:cxn ang="0">
                  <a:pos x="169" y="811"/>
                </a:cxn>
                <a:cxn ang="0">
                  <a:pos x="45" y="989"/>
                </a:cxn>
                <a:cxn ang="0">
                  <a:pos x="5" y="995"/>
                </a:cxn>
                <a:cxn ang="0">
                  <a:pos x="0" y="971"/>
                </a:cxn>
                <a:cxn ang="0">
                  <a:pos x="157" y="752"/>
                </a:cxn>
                <a:cxn ang="0">
                  <a:pos x="314" y="473"/>
                </a:cxn>
                <a:cxn ang="0">
                  <a:pos x="419" y="269"/>
                </a:cxn>
                <a:cxn ang="0">
                  <a:pos x="451" y="269"/>
                </a:cxn>
                <a:cxn ang="0">
                  <a:pos x="451" y="269"/>
                </a:cxn>
                <a:cxn ang="0">
                  <a:pos x="451" y="269"/>
                </a:cxn>
              </a:cxnLst>
              <a:rect l="0" t="0" r="r" b="b"/>
              <a:pathLst>
                <a:path w="1161" h="995">
                  <a:moveTo>
                    <a:pt x="451" y="269"/>
                  </a:moveTo>
                  <a:lnTo>
                    <a:pt x="1161" y="0"/>
                  </a:lnTo>
                  <a:lnTo>
                    <a:pt x="1096" y="118"/>
                  </a:lnTo>
                  <a:lnTo>
                    <a:pt x="1017" y="269"/>
                  </a:lnTo>
                  <a:lnTo>
                    <a:pt x="1024" y="151"/>
                  </a:lnTo>
                  <a:lnTo>
                    <a:pt x="965" y="260"/>
                  </a:lnTo>
                  <a:lnTo>
                    <a:pt x="965" y="161"/>
                  </a:lnTo>
                  <a:lnTo>
                    <a:pt x="880" y="260"/>
                  </a:lnTo>
                  <a:lnTo>
                    <a:pt x="872" y="194"/>
                  </a:lnTo>
                  <a:lnTo>
                    <a:pt x="802" y="260"/>
                  </a:lnTo>
                  <a:lnTo>
                    <a:pt x="793" y="212"/>
                  </a:lnTo>
                  <a:lnTo>
                    <a:pt x="721" y="260"/>
                  </a:lnTo>
                  <a:lnTo>
                    <a:pt x="702" y="228"/>
                  </a:lnTo>
                  <a:lnTo>
                    <a:pt x="637" y="260"/>
                  </a:lnTo>
                  <a:lnTo>
                    <a:pt x="611" y="255"/>
                  </a:lnTo>
                  <a:lnTo>
                    <a:pt x="432" y="303"/>
                  </a:lnTo>
                  <a:lnTo>
                    <a:pt x="302" y="574"/>
                  </a:lnTo>
                  <a:lnTo>
                    <a:pt x="169" y="811"/>
                  </a:lnTo>
                  <a:lnTo>
                    <a:pt x="45" y="989"/>
                  </a:lnTo>
                  <a:lnTo>
                    <a:pt x="5" y="995"/>
                  </a:lnTo>
                  <a:lnTo>
                    <a:pt x="0" y="971"/>
                  </a:lnTo>
                  <a:lnTo>
                    <a:pt x="157" y="752"/>
                  </a:lnTo>
                  <a:lnTo>
                    <a:pt x="314" y="473"/>
                  </a:lnTo>
                  <a:lnTo>
                    <a:pt x="419" y="269"/>
                  </a:lnTo>
                  <a:lnTo>
                    <a:pt x="451" y="269"/>
                  </a:lnTo>
                  <a:lnTo>
                    <a:pt x="451" y="269"/>
                  </a:lnTo>
                  <a:lnTo>
                    <a:pt x="451" y="269"/>
                  </a:lnTo>
                  <a:close/>
                </a:path>
              </a:pathLst>
            </a:custGeom>
            <a:solidFill>
              <a:srgbClr val="FFFFFF"/>
            </a:solidFill>
            <a:ln w="9525">
              <a:noFill/>
              <a:round/>
            </a:ln>
          </p:spPr>
          <p:txBody>
            <a:bodyPr/>
            <a:lstStyle/>
            <a:p>
              <a:endParaRPr lang="en-US"/>
            </a:p>
          </p:txBody>
        </p:sp>
        <p:sp>
          <p:nvSpPr>
            <p:cNvPr id="362533" name="Freeform 37"/>
            <p:cNvSpPr/>
            <p:nvPr/>
          </p:nvSpPr>
          <p:spPr bwMode="auto">
            <a:xfrm>
              <a:off x="4281" y="3333"/>
              <a:ext cx="89" cy="312"/>
            </a:xfrm>
            <a:custGeom>
              <a:avLst/>
              <a:gdLst/>
              <a:ahLst/>
              <a:cxnLst>
                <a:cxn ang="0">
                  <a:pos x="0" y="41"/>
                </a:cxn>
                <a:cxn ang="0">
                  <a:pos x="5" y="203"/>
                </a:cxn>
                <a:cxn ang="0">
                  <a:pos x="137" y="498"/>
                </a:cxn>
                <a:cxn ang="0">
                  <a:pos x="142" y="624"/>
                </a:cxn>
                <a:cxn ang="0">
                  <a:pos x="177" y="598"/>
                </a:cxn>
                <a:cxn ang="0">
                  <a:pos x="177" y="498"/>
                </a:cxn>
                <a:cxn ang="0">
                  <a:pos x="142" y="454"/>
                </a:cxn>
                <a:cxn ang="0">
                  <a:pos x="158" y="405"/>
                </a:cxn>
                <a:cxn ang="0">
                  <a:pos x="124" y="388"/>
                </a:cxn>
                <a:cxn ang="0">
                  <a:pos x="124" y="337"/>
                </a:cxn>
                <a:cxn ang="0">
                  <a:pos x="98" y="328"/>
                </a:cxn>
                <a:cxn ang="0">
                  <a:pos x="105" y="270"/>
                </a:cxn>
                <a:cxn ang="0">
                  <a:pos x="77" y="261"/>
                </a:cxn>
                <a:cxn ang="0">
                  <a:pos x="84" y="209"/>
                </a:cxn>
                <a:cxn ang="0">
                  <a:pos x="53" y="194"/>
                </a:cxn>
                <a:cxn ang="0">
                  <a:pos x="57" y="135"/>
                </a:cxn>
                <a:cxn ang="0">
                  <a:pos x="26" y="117"/>
                </a:cxn>
                <a:cxn ang="0">
                  <a:pos x="40" y="50"/>
                </a:cxn>
                <a:cxn ang="0">
                  <a:pos x="26" y="41"/>
                </a:cxn>
                <a:cxn ang="0">
                  <a:pos x="53" y="0"/>
                </a:cxn>
                <a:cxn ang="0">
                  <a:pos x="13" y="9"/>
                </a:cxn>
                <a:cxn ang="0">
                  <a:pos x="0" y="41"/>
                </a:cxn>
                <a:cxn ang="0">
                  <a:pos x="0" y="41"/>
                </a:cxn>
                <a:cxn ang="0">
                  <a:pos x="0" y="41"/>
                </a:cxn>
              </a:cxnLst>
              <a:rect l="0" t="0" r="r" b="b"/>
              <a:pathLst>
                <a:path w="177" h="624">
                  <a:moveTo>
                    <a:pt x="0" y="41"/>
                  </a:moveTo>
                  <a:lnTo>
                    <a:pt x="5" y="203"/>
                  </a:lnTo>
                  <a:lnTo>
                    <a:pt x="137" y="498"/>
                  </a:lnTo>
                  <a:lnTo>
                    <a:pt x="142" y="624"/>
                  </a:lnTo>
                  <a:lnTo>
                    <a:pt x="177" y="598"/>
                  </a:lnTo>
                  <a:lnTo>
                    <a:pt x="177" y="498"/>
                  </a:lnTo>
                  <a:lnTo>
                    <a:pt x="142" y="454"/>
                  </a:lnTo>
                  <a:lnTo>
                    <a:pt x="158" y="405"/>
                  </a:lnTo>
                  <a:lnTo>
                    <a:pt x="124" y="388"/>
                  </a:lnTo>
                  <a:lnTo>
                    <a:pt x="124" y="337"/>
                  </a:lnTo>
                  <a:lnTo>
                    <a:pt x="98" y="328"/>
                  </a:lnTo>
                  <a:lnTo>
                    <a:pt x="105" y="270"/>
                  </a:lnTo>
                  <a:lnTo>
                    <a:pt x="77" y="261"/>
                  </a:lnTo>
                  <a:lnTo>
                    <a:pt x="84" y="209"/>
                  </a:lnTo>
                  <a:lnTo>
                    <a:pt x="53" y="194"/>
                  </a:lnTo>
                  <a:lnTo>
                    <a:pt x="57" y="135"/>
                  </a:lnTo>
                  <a:lnTo>
                    <a:pt x="26" y="117"/>
                  </a:lnTo>
                  <a:lnTo>
                    <a:pt x="40" y="50"/>
                  </a:lnTo>
                  <a:lnTo>
                    <a:pt x="26" y="41"/>
                  </a:lnTo>
                  <a:lnTo>
                    <a:pt x="53" y="0"/>
                  </a:lnTo>
                  <a:lnTo>
                    <a:pt x="13" y="9"/>
                  </a:lnTo>
                  <a:lnTo>
                    <a:pt x="0" y="41"/>
                  </a:lnTo>
                  <a:lnTo>
                    <a:pt x="0" y="41"/>
                  </a:lnTo>
                  <a:lnTo>
                    <a:pt x="0" y="41"/>
                  </a:lnTo>
                  <a:close/>
                </a:path>
              </a:pathLst>
            </a:custGeom>
            <a:solidFill>
              <a:srgbClr val="FFDAD3"/>
            </a:solidFill>
            <a:ln w="9525">
              <a:noFill/>
              <a:round/>
            </a:ln>
          </p:spPr>
          <p:txBody>
            <a:bodyPr/>
            <a:lstStyle/>
            <a:p>
              <a:endParaRPr lang="en-US"/>
            </a:p>
          </p:txBody>
        </p:sp>
        <p:sp>
          <p:nvSpPr>
            <p:cNvPr id="362534" name="Freeform 38"/>
            <p:cNvSpPr/>
            <p:nvPr/>
          </p:nvSpPr>
          <p:spPr bwMode="auto">
            <a:xfrm>
              <a:off x="4415" y="3281"/>
              <a:ext cx="79" cy="43"/>
            </a:xfrm>
            <a:custGeom>
              <a:avLst/>
              <a:gdLst/>
              <a:ahLst/>
              <a:cxnLst>
                <a:cxn ang="0">
                  <a:pos x="27" y="0"/>
                </a:cxn>
                <a:cxn ang="0">
                  <a:pos x="0" y="79"/>
                </a:cxn>
                <a:cxn ang="0">
                  <a:pos x="139" y="85"/>
                </a:cxn>
                <a:cxn ang="0">
                  <a:pos x="65" y="68"/>
                </a:cxn>
                <a:cxn ang="0">
                  <a:pos x="158" y="61"/>
                </a:cxn>
                <a:cxn ang="0">
                  <a:pos x="65" y="36"/>
                </a:cxn>
                <a:cxn ang="0">
                  <a:pos x="152" y="27"/>
                </a:cxn>
                <a:cxn ang="0">
                  <a:pos x="65" y="9"/>
                </a:cxn>
                <a:cxn ang="0">
                  <a:pos x="27" y="0"/>
                </a:cxn>
                <a:cxn ang="0">
                  <a:pos x="27" y="0"/>
                </a:cxn>
                <a:cxn ang="0">
                  <a:pos x="27" y="0"/>
                </a:cxn>
              </a:cxnLst>
              <a:rect l="0" t="0" r="r" b="b"/>
              <a:pathLst>
                <a:path w="158" h="85">
                  <a:moveTo>
                    <a:pt x="27" y="0"/>
                  </a:moveTo>
                  <a:lnTo>
                    <a:pt x="0" y="79"/>
                  </a:lnTo>
                  <a:lnTo>
                    <a:pt x="139" y="85"/>
                  </a:lnTo>
                  <a:lnTo>
                    <a:pt x="65" y="68"/>
                  </a:lnTo>
                  <a:lnTo>
                    <a:pt x="158" y="61"/>
                  </a:lnTo>
                  <a:lnTo>
                    <a:pt x="65" y="36"/>
                  </a:lnTo>
                  <a:lnTo>
                    <a:pt x="152" y="27"/>
                  </a:lnTo>
                  <a:lnTo>
                    <a:pt x="65" y="9"/>
                  </a:lnTo>
                  <a:lnTo>
                    <a:pt x="27" y="0"/>
                  </a:lnTo>
                  <a:lnTo>
                    <a:pt x="27" y="0"/>
                  </a:lnTo>
                  <a:lnTo>
                    <a:pt x="27" y="0"/>
                  </a:lnTo>
                  <a:close/>
                </a:path>
              </a:pathLst>
            </a:custGeom>
            <a:solidFill>
              <a:srgbClr val="FFFFFF"/>
            </a:solidFill>
            <a:ln w="9525">
              <a:noFill/>
              <a:round/>
            </a:ln>
          </p:spPr>
          <p:txBody>
            <a:bodyPr/>
            <a:lstStyle/>
            <a:p>
              <a:endParaRPr lang="en-US"/>
            </a:p>
          </p:txBody>
        </p:sp>
        <p:sp>
          <p:nvSpPr>
            <p:cNvPr id="362535" name="Freeform 39"/>
            <p:cNvSpPr/>
            <p:nvPr/>
          </p:nvSpPr>
          <p:spPr bwMode="auto">
            <a:xfrm>
              <a:off x="4547" y="3240"/>
              <a:ext cx="178" cy="156"/>
            </a:xfrm>
            <a:custGeom>
              <a:avLst/>
              <a:gdLst/>
              <a:ahLst/>
              <a:cxnLst>
                <a:cxn ang="0">
                  <a:pos x="254" y="7"/>
                </a:cxn>
                <a:cxn ang="0">
                  <a:pos x="123" y="245"/>
                </a:cxn>
                <a:cxn ang="0">
                  <a:pos x="0" y="312"/>
                </a:cxn>
                <a:cxn ang="0">
                  <a:pos x="130" y="269"/>
                </a:cxn>
                <a:cxn ang="0">
                  <a:pos x="241" y="177"/>
                </a:cxn>
                <a:cxn ang="0">
                  <a:pos x="346" y="195"/>
                </a:cxn>
                <a:cxn ang="0">
                  <a:pos x="354" y="168"/>
                </a:cxn>
                <a:cxn ang="0">
                  <a:pos x="254" y="125"/>
                </a:cxn>
                <a:cxn ang="0">
                  <a:pos x="322" y="33"/>
                </a:cxn>
                <a:cxn ang="0">
                  <a:pos x="306" y="0"/>
                </a:cxn>
                <a:cxn ang="0">
                  <a:pos x="254" y="7"/>
                </a:cxn>
                <a:cxn ang="0">
                  <a:pos x="254" y="7"/>
                </a:cxn>
                <a:cxn ang="0">
                  <a:pos x="254" y="7"/>
                </a:cxn>
              </a:cxnLst>
              <a:rect l="0" t="0" r="r" b="b"/>
              <a:pathLst>
                <a:path w="354" h="312">
                  <a:moveTo>
                    <a:pt x="254" y="7"/>
                  </a:moveTo>
                  <a:lnTo>
                    <a:pt x="123" y="245"/>
                  </a:lnTo>
                  <a:lnTo>
                    <a:pt x="0" y="312"/>
                  </a:lnTo>
                  <a:lnTo>
                    <a:pt x="130" y="269"/>
                  </a:lnTo>
                  <a:lnTo>
                    <a:pt x="241" y="177"/>
                  </a:lnTo>
                  <a:lnTo>
                    <a:pt x="346" y="195"/>
                  </a:lnTo>
                  <a:lnTo>
                    <a:pt x="354" y="168"/>
                  </a:lnTo>
                  <a:lnTo>
                    <a:pt x="254" y="125"/>
                  </a:lnTo>
                  <a:lnTo>
                    <a:pt x="322" y="33"/>
                  </a:lnTo>
                  <a:lnTo>
                    <a:pt x="306" y="0"/>
                  </a:lnTo>
                  <a:lnTo>
                    <a:pt x="254" y="7"/>
                  </a:lnTo>
                  <a:lnTo>
                    <a:pt x="254" y="7"/>
                  </a:lnTo>
                  <a:lnTo>
                    <a:pt x="254" y="7"/>
                  </a:lnTo>
                  <a:close/>
                </a:path>
              </a:pathLst>
            </a:custGeom>
            <a:solidFill>
              <a:srgbClr val="FFFFFF"/>
            </a:solidFill>
            <a:ln w="9525">
              <a:noFill/>
              <a:round/>
            </a:ln>
          </p:spPr>
          <p:txBody>
            <a:bodyPr/>
            <a:lstStyle/>
            <a:p>
              <a:endParaRPr lang="en-US"/>
            </a:p>
          </p:txBody>
        </p:sp>
        <p:sp>
          <p:nvSpPr>
            <p:cNvPr id="362536" name="Freeform 40"/>
            <p:cNvSpPr/>
            <p:nvPr/>
          </p:nvSpPr>
          <p:spPr bwMode="auto">
            <a:xfrm>
              <a:off x="4642" y="3473"/>
              <a:ext cx="135" cy="418"/>
            </a:xfrm>
            <a:custGeom>
              <a:avLst/>
              <a:gdLst/>
              <a:ahLst/>
              <a:cxnLst>
                <a:cxn ang="0">
                  <a:pos x="151" y="68"/>
                </a:cxn>
                <a:cxn ang="0">
                  <a:pos x="270" y="432"/>
                </a:cxn>
                <a:cxn ang="0">
                  <a:pos x="65" y="836"/>
                </a:cxn>
                <a:cxn ang="0">
                  <a:pos x="0" y="809"/>
                </a:cxn>
                <a:cxn ang="0">
                  <a:pos x="242" y="421"/>
                </a:cxn>
                <a:cxn ang="0">
                  <a:pos x="104" y="0"/>
                </a:cxn>
                <a:cxn ang="0">
                  <a:pos x="151" y="68"/>
                </a:cxn>
                <a:cxn ang="0">
                  <a:pos x="151" y="68"/>
                </a:cxn>
                <a:cxn ang="0">
                  <a:pos x="151" y="68"/>
                </a:cxn>
              </a:cxnLst>
              <a:rect l="0" t="0" r="r" b="b"/>
              <a:pathLst>
                <a:path w="270" h="836">
                  <a:moveTo>
                    <a:pt x="151" y="68"/>
                  </a:moveTo>
                  <a:lnTo>
                    <a:pt x="270" y="432"/>
                  </a:lnTo>
                  <a:lnTo>
                    <a:pt x="65" y="836"/>
                  </a:lnTo>
                  <a:lnTo>
                    <a:pt x="0" y="809"/>
                  </a:lnTo>
                  <a:lnTo>
                    <a:pt x="242" y="421"/>
                  </a:lnTo>
                  <a:lnTo>
                    <a:pt x="104" y="0"/>
                  </a:lnTo>
                  <a:lnTo>
                    <a:pt x="151" y="68"/>
                  </a:lnTo>
                  <a:lnTo>
                    <a:pt x="151" y="68"/>
                  </a:lnTo>
                  <a:lnTo>
                    <a:pt x="151" y="68"/>
                  </a:lnTo>
                  <a:close/>
                </a:path>
              </a:pathLst>
            </a:custGeom>
            <a:solidFill>
              <a:srgbClr val="FFFFFF"/>
            </a:solidFill>
            <a:ln w="9525">
              <a:noFill/>
              <a:round/>
            </a:ln>
          </p:spPr>
          <p:txBody>
            <a:bodyPr/>
            <a:lstStyle/>
            <a:p>
              <a:endParaRPr lang="en-US"/>
            </a:p>
          </p:txBody>
        </p:sp>
        <p:sp>
          <p:nvSpPr>
            <p:cNvPr id="362537" name="Freeform 41"/>
            <p:cNvSpPr/>
            <p:nvPr/>
          </p:nvSpPr>
          <p:spPr bwMode="auto">
            <a:xfrm>
              <a:off x="4275" y="2450"/>
              <a:ext cx="586" cy="270"/>
            </a:xfrm>
            <a:custGeom>
              <a:avLst/>
              <a:gdLst/>
              <a:ahLst/>
              <a:cxnLst>
                <a:cxn ang="0">
                  <a:pos x="0" y="364"/>
                </a:cxn>
                <a:cxn ang="0">
                  <a:pos x="99" y="237"/>
                </a:cxn>
                <a:cxn ang="0">
                  <a:pos x="197" y="127"/>
                </a:cxn>
                <a:cxn ang="0">
                  <a:pos x="333" y="48"/>
                </a:cxn>
                <a:cxn ang="0">
                  <a:pos x="455" y="14"/>
                </a:cxn>
                <a:cxn ang="0">
                  <a:pos x="579" y="0"/>
                </a:cxn>
                <a:cxn ang="0">
                  <a:pos x="680" y="0"/>
                </a:cxn>
                <a:cxn ang="0">
                  <a:pos x="765" y="31"/>
                </a:cxn>
                <a:cxn ang="0">
                  <a:pos x="813" y="48"/>
                </a:cxn>
                <a:cxn ang="0">
                  <a:pos x="851" y="79"/>
                </a:cxn>
                <a:cxn ang="0">
                  <a:pos x="926" y="79"/>
                </a:cxn>
                <a:cxn ang="0">
                  <a:pos x="987" y="173"/>
                </a:cxn>
                <a:cxn ang="0">
                  <a:pos x="1098" y="221"/>
                </a:cxn>
                <a:cxn ang="0">
                  <a:pos x="1136" y="269"/>
                </a:cxn>
                <a:cxn ang="0">
                  <a:pos x="1173" y="364"/>
                </a:cxn>
                <a:cxn ang="0">
                  <a:pos x="1173" y="427"/>
                </a:cxn>
                <a:cxn ang="0">
                  <a:pos x="1123" y="475"/>
                </a:cxn>
                <a:cxn ang="0">
                  <a:pos x="1061" y="491"/>
                </a:cxn>
                <a:cxn ang="0">
                  <a:pos x="999" y="475"/>
                </a:cxn>
                <a:cxn ang="0">
                  <a:pos x="999" y="539"/>
                </a:cxn>
                <a:cxn ang="0">
                  <a:pos x="937" y="460"/>
                </a:cxn>
                <a:cxn ang="0">
                  <a:pos x="877" y="396"/>
                </a:cxn>
                <a:cxn ang="0">
                  <a:pos x="838" y="379"/>
                </a:cxn>
                <a:cxn ang="0">
                  <a:pos x="790" y="442"/>
                </a:cxn>
                <a:cxn ang="0">
                  <a:pos x="741" y="491"/>
                </a:cxn>
                <a:cxn ang="0">
                  <a:pos x="680" y="508"/>
                </a:cxn>
                <a:cxn ang="0">
                  <a:pos x="606" y="491"/>
                </a:cxn>
                <a:cxn ang="0">
                  <a:pos x="680" y="491"/>
                </a:cxn>
                <a:cxn ang="0">
                  <a:pos x="752" y="427"/>
                </a:cxn>
                <a:cxn ang="0">
                  <a:pos x="802" y="379"/>
                </a:cxn>
                <a:cxn ang="0">
                  <a:pos x="838" y="333"/>
                </a:cxn>
                <a:cxn ang="0">
                  <a:pos x="889" y="316"/>
                </a:cxn>
                <a:cxn ang="0">
                  <a:pos x="926" y="364"/>
                </a:cxn>
                <a:cxn ang="0">
                  <a:pos x="1013" y="427"/>
                </a:cxn>
                <a:cxn ang="0">
                  <a:pos x="1086" y="442"/>
                </a:cxn>
                <a:cxn ang="0">
                  <a:pos x="1136" y="412"/>
                </a:cxn>
                <a:cxn ang="0">
                  <a:pos x="1148" y="379"/>
                </a:cxn>
                <a:cxn ang="0">
                  <a:pos x="1086" y="237"/>
                </a:cxn>
                <a:cxn ang="0">
                  <a:pos x="926" y="204"/>
                </a:cxn>
                <a:cxn ang="0">
                  <a:pos x="802" y="190"/>
                </a:cxn>
                <a:cxn ang="0">
                  <a:pos x="617" y="190"/>
                </a:cxn>
                <a:cxn ang="0">
                  <a:pos x="494" y="221"/>
                </a:cxn>
                <a:cxn ang="0">
                  <a:pos x="370" y="269"/>
                </a:cxn>
                <a:cxn ang="0">
                  <a:pos x="383" y="348"/>
                </a:cxn>
                <a:cxn ang="0">
                  <a:pos x="319" y="252"/>
                </a:cxn>
                <a:cxn ang="0">
                  <a:pos x="483" y="190"/>
                </a:cxn>
                <a:cxn ang="0">
                  <a:pos x="680" y="158"/>
                </a:cxn>
                <a:cxn ang="0">
                  <a:pos x="838" y="158"/>
                </a:cxn>
                <a:cxn ang="0">
                  <a:pos x="777" y="96"/>
                </a:cxn>
                <a:cxn ang="0">
                  <a:pos x="494" y="110"/>
                </a:cxn>
                <a:cxn ang="0">
                  <a:pos x="728" y="79"/>
                </a:cxn>
                <a:cxn ang="0">
                  <a:pos x="668" y="31"/>
                </a:cxn>
                <a:cxn ang="0">
                  <a:pos x="579" y="14"/>
                </a:cxn>
                <a:cxn ang="0">
                  <a:pos x="420" y="48"/>
                </a:cxn>
                <a:cxn ang="0">
                  <a:pos x="272" y="79"/>
                </a:cxn>
                <a:cxn ang="0">
                  <a:pos x="149" y="204"/>
                </a:cxn>
                <a:cxn ang="0">
                  <a:pos x="38" y="348"/>
                </a:cxn>
                <a:cxn ang="0">
                  <a:pos x="0" y="364"/>
                </a:cxn>
                <a:cxn ang="0">
                  <a:pos x="0" y="364"/>
                </a:cxn>
                <a:cxn ang="0">
                  <a:pos x="0" y="364"/>
                </a:cxn>
              </a:cxnLst>
              <a:rect l="0" t="0" r="r" b="b"/>
              <a:pathLst>
                <a:path w="1173" h="539">
                  <a:moveTo>
                    <a:pt x="0" y="364"/>
                  </a:moveTo>
                  <a:lnTo>
                    <a:pt x="99" y="237"/>
                  </a:lnTo>
                  <a:lnTo>
                    <a:pt x="197" y="127"/>
                  </a:lnTo>
                  <a:lnTo>
                    <a:pt x="333" y="48"/>
                  </a:lnTo>
                  <a:lnTo>
                    <a:pt x="455" y="14"/>
                  </a:lnTo>
                  <a:lnTo>
                    <a:pt x="579" y="0"/>
                  </a:lnTo>
                  <a:lnTo>
                    <a:pt x="680" y="0"/>
                  </a:lnTo>
                  <a:lnTo>
                    <a:pt x="765" y="31"/>
                  </a:lnTo>
                  <a:lnTo>
                    <a:pt x="813" y="48"/>
                  </a:lnTo>
                  <a:lnTo>
                    <a:pt x="851" y="79"/>
                  </a:lnTo>
                  <a:lnTo>
                    <a:pt x="926" y="79"/>
                  </a:lnTo>
                  <a:lnTo>
                    <a:pt x="987" y="173"/>
                  </a:lnTo>
                  <a:lnTo>
                    <a:pt x="1098" y="221"/>
                  </a:lnTo>
                  <a:lnTo>
                    <a:pt x="1136" y="269"/>
                  </a:lnTo>
                  <a:lnTo>
                    <a:pt x="1173" y="364"/>
                  </a:lnTo>
                  <a:lnTo>
                    <a:pt x="1173" y="427"/>
                  </a:lnTo>
                  <a:lnTo>
                    <a:pt x="1123" y="475"/>
                  </a:lnTo>
                  <a:lnTo>
                    <a:pt x="1061" y="491"/>
                  </a:lnTo>
                  <a:lnTo>
                    <a:pt x="999" y="475"/>
                  </a:lnTo>
                  <a:lnTo>
                    <a:pt x="999" y="539"/>
                  </a:lnTo>
                  <a:lnTo>
                    <a:pt x="937" y="460"/>
                  </a:lnTo>
                  <a:lnTo>
                    <a:pt x="877" y="396"/>
                  </a:lnTo>
                  <a:lnTo>
                    <a:pt x="838" y="379"/>
                  </a:lnTo>
                  <a:lnTo>
                    <a:pt x="790" y="442"/>
                  </a:lnTo>
                  <a:lnTo>
                    <a:pt x="741" y="491"/>
                  </a:lnTo>
                  <a:lnTo>
                    <a:pt x="680" y="508"/>
                  </a:lnTo>
                  <a:lnTo>
                    <a:pt x="606" y="491"/>
                  </a:lnTo>
                  <a:lnTo>
                    <a:pt x="680" y="491"/>
                  </a:lnTo>
                  <a:lnTo>
                    <a:pt x="752" y="427"/>
                  </a:lnTo>
                  <a:lnTo>
                    <a:pt x="802" y="379"/>
                  </a:lnTo>
                  <a:lnTo>
                    <a:pt x="838" y="333"/>
                  </a:lnTo>
                  <a:lnTo>
                    <a:pt x="889" y="316"/>
                  </a:lnTo>
                  <a:lnTo>
                    <a:pt x="926" y="364"/>
                  </a:lnTo>
                  <a:lnTo>
                    <a:pt x="1013" y="427"/>
                  </a:lnTo>
                  <a:lnTo>
                    <a:pt x="1086" y="442"/>
                  </a:lnTo>
                  <a:lnTo>
                    <a:pt x="1136" y="412"/>
                  </a:lnTo>
                  <a:lnTo>
                    <a:pt x="1148" y="379"/>
                  </a:lnTo>
                  <a:lnTo>
                    <a:pt x="1086" y="237"/>
                  </a:lnTo>
                  <a:lnTo>
                    <a:pt x="926" y="204"/>
                  </a:lnTo>
                  <a:lnTo>
                    <a:pt x="802" y="190"/>
                  </a:lnTo>
                  <a:lnTo>
                    <a:pt x="617" y="190"/>
                  </a:lnTo>
                  <a:lnTo>
                    <a:pt x="494" y="221"/>
                  </a:lnTo>
                  <a:lnTo>
                    <a:pt x="370" y="269"/>
                  </a:lnTo>
                  <a:lnTo>
                    <a:pt x="383" y="348"/>
                  </a:lnTo>
                  <a:lnTo>
                    <a:pt x="319" y="252"/>
                  </a:lnTo>
                  <a:lnTo>
                    <a:pt x="483" y="190"/>
                  </a:lnTo>
                  <a:lnTo>
                    <a:pt x="680" y="158"/>
                  </a:lnTo>
                  <a:lnTo>
                    <a:pt x="838" y="158"/>
                  </a:lnTo>
                  <a:lnTo>
                    <a:pt x="777" y="96"/>
                  </a:lnTo>
                  <a:lnTo>
                    <a:pt x="494" y="110"/>
                  </a:lnTo>
                  <a:lnTo>
                    <a:pt x="728" y="79"/>
                  </a:lnTo>
                  <a:lnTo>
                    <a:pt x="668" y="31"/>
                  </a:lnTo>
                  <a:lnTo>
                    <a:pt x="579" y="14"/>
                  </a:lnTo>
                  <a:lnTo>
                    <a:pt x="420" y="48"/>
                  </a:lnTo>
                  <a:lnTo>
                    <a:pt x="272" y="79"/>
                  </a:lnTo>
                  <a:lnTo>
                    <a:pt x="149" y="204"/>
                  </a:lnTo>
                  <a:lnTo>
                    <a:pt x="38" y="348"/>
                  </a:lnTo>
                  <a:lnTo>
                    <a:pt x="0" y="364"/>
                  </a:lnTo>
                  <a:lnTo>
                    <a:pt x="0" y="364"/>
                  </a:lnTo>
                  <a:lnTo>
                    <a:pt x="0" y="364"/>
                  </a:lnTo>
                  <a:close/>
                </a:path>
              </a:pathLst>
            </a:custGeom>
            <a:solidFill>
              <a:srgbClr val="000000"/>
            </a:solidFill>
            <a:ln w="9525">
              <a:noFill/>
              <a:round/>
            </a:ln>
          </p:spPr>
          <p:txBody>
            <a:bodyPr/>
            <a:lstStyle/>
            <a:p>
              <a:endParaRPr lang="en-US"/>
            </a:p>
          </p:txBody>
        </p:sp>
        <p:sp>
          <p:nvSpPr>
            <p:cNvPr id="362538" name="Freeform 42"/>
            <p:cNvSpPr/>
            <p:nvPr/>
          </p:nvSpPr>
          <p:spPr bwMode="auto">
            <a:xfrm>
              <a:off x="4220" y="2649"/>
              <a:ext cx="265" cy="498"/>
            </a:xfrm>
            <a:custGeom>
              <a:avLst/>
              <a:gdLst/>
              <a:ahLst/>
              <a:cxnLst>
                <a:cxn ang="0">
                  <a:pos x="37" y="31"/>
                </a:cxn>
                <a:cxn ang="0">
                  <a:pos x="11" y="315"/>
                </a:cxn>
                <a:cxn ang="0">
                  <a:pos x="0" y="475"/>
                </a:cxn>
                <a:cxn ang="0">
                  <a:pos x="98" y="712"/>
                </a:cxn>
                <a:cxn ang="0">
                  <a:pos x="136" y="870"/>
                </a:cxn>
                <a:cxn ang="0">
                  <a:pos x="110" y="997"/>
                </a:cxn>
                <a:cxn ang="0">
                  <a:pos x="162" y="966"/>
                </a:cxn>
                <a:cxn ang="0">
                  <a:pos x="209" y="791"/>
                </a:cxn>
                <a:cxn ang="0">
                  <a:pos x="343" y="808"/>
                </a:cxn>
                <a:cxn ang="0">
                  <a:pos x="271" y="760"/>
                </a:cxn>
                <a:cxn ang="0">
                  <a:pos x="136" y="682"/>
                </a:cxn>
                <a:cxn ang="0">
                  <a:pos x="49" y="507"/>
                </a:cxn>
                <a:cxn ang="0">
                  <a:pos x="49" y="365"/>
                </a:cxn>
                <a:cxn ang="0">
                  <a:pos x="136" y="396"/>
                </a:cxn>
                <a:cxn ang="0">
                  <a:pos x="123" y="523"/>
                </a:cxn>
                <a:cxn ang="0">
                  <a:pos x="220" y="507"/>
                </a:cxn>
                <a:cxn ang="0">
                  <a:pos x="282" y="475"/>
                </a:cxn>
                <a:cxn ang="0">
                  <a:pos x="233" y="458"/>
                </a:cxn>
                <a:cxn ang="0">
                  <a:pos x="209" y="427"/>
                </a:cxn>
                <a:cxn ang="0">
                  <a:pos x="162" y="381"/>
                </a:cxn>
                <a:cxn ang="0">
                  <a:pos x="197" y="332"/>
                </a:cxn>
                <a:cxn ang="0">
                  <a:pos x="246" y="315"/>
                </a:cxn>
                <a:cxn ang="0">
                  <a:pos x="530" y="0"/>
                </a:cxn>
                <a:cxn ang="0">
                  <a:pos x="220" y="253"/>
                </a:cxn>
                <a:cxn ang="0">
                  <a:pos x="332" y="95"/>
                </a:cxn>
                <a:cxn ang="0">
                  <a:pos x="220" y="126"/>
                </a:cxn>
                <a:cxn ang="0">
                  <a:pos x="184" y="143"/>
                </a:cxn>
                <a:cxn ang="0">
                  <a:pos x="162" y="174"/>
                </a:cxn>
                <a:cxn ang="0">
                  <a:pos x="123" y="190"/>
                </a:cxn>
                <a:cxn ang="0">
                  <a:pos x="85" y="238"/>
                </a:cxn>
                <a:cxn ang="0">
                  <a:pos x="49" y="253"/>
                </a:cxn>
                <a:cxn ang="0">
                  <a:pos x="74" y="0"/>
                </a:cxn>
                <a:cxn ang="0">
                  <a:pos x="74" y="0"/>
                </a:cxn>
              </a:cxnLst>
              <a:rect l="0" t="0" r="r" b="b"/>
              <a:pathLst>
                <a:path w="530" h="997">
                  <a:moveTo>
                    <a:pt x="74" y="0"/>
                  </a:moveTo>
                  <a:lnTo>
                    <a:pt x="37" y="31"/>
                  </a:lnTo>
                  <a:lnTo>
                    <a:pt x="24" y="143"/>
                  </a:lnTo>
                  <a:lnTo>
                    <a:pt x="11" y="315"/>
                  </a:lnTo>
                  <a:lnTo>
                    <a:pt x="37" y="349"/>
                  </a:lnTo>
                  <a:lnTo>
                    <a:pt x="0" y="475"/>
                  </a:lnTo>
                  <a:lnTo>
                    <a:pt x="49" y="619"/>
                  </a:lnTo>
                  <a:lnTo>
                    <a:pt x="98" y="712"/>
                  </a:lnTo>
                  <a:lnTo>
                    <a:pt x="162" y="745"/>
                  </a:lnTo>
                  <a:lnTo>
                    <a:pt x="136" y="870"/>
                  </a:lnTo>
                  <a:lnTo>
                    <a:pt x="74" y="997"/>
                  </a:lnTo>
                  <a:lnTo>
                    <a:pt x="110" y="997"/>
                  </a:lnTo>
                  <a:lnTo>
                    <a:pt x="171" y="808"/>
                  </a:lnTo>
                  <a:lnTo>
                    <a:pt x="162" y="966"/>
                  </a:lnTo>
                  <a:lnTo>
                    <a:pt x="197" y="952"/>
                  </a:lnTo>
                  <a:lnTo>
                    <a:pt x="209" y="791"/>
                  </a:lnTo>
                  <a:lnTo>
                    <a:pt x="282" y="824"/>
                  </a:lnTo>
                  <a:lnTo>
                    <a:pt x="343" y="808"/>
                  </a:lnTo>
                  <a:lnTo>
                    <a:pt x="332" y="745"/>
                  </a:lnTo>
                  <a:lnTo>
                    <a:pt x="271" y="760"/>
                  </a:lnTo>
                  <a:lnTo>
                    <a:pt x="197" y="745"/>
                  </a:lnTo>
                  <a:lnTo>
                    <a:pt x="136" y="682"/>
                  </a:lnTo>
                  <a:lnTo>
                    <a:pt x="74" y="586"/>
                  </a:lnTo>
                  <a:lnTo>
                    <a:pt x="49" y="507"/>
                  </a:lnTo>
                  <a:lnTo>
                    <a:pt x="37" y="444"/>
                  </a:lnTo>
                  <a:lnTo>
                    <a:pt x="49" y="365"/>
                  </a:lnTo>
                  <a:lnTo>
                    <a:pt x="74" y="349"/>
                  </a:lnTo>
                  <a:lnTo>
                    <a:pt x="136" y="396"/>
                  </a:lnTo>
                  <a:lnTo>
                    <a:pt x="85" y="507"/>
                  </a:lnTo>
                  <a:lnTo>
                    <a:pt x="123" y="523"/>
                  </a:lnTo>
                  <a:lnTo>
                    <a:pt x="162" y="490"/>
                  </a:lnTo>
                  <a:lnTo>
                    <a:pt x="220" y="507"/>
                  </a:lnTo>
                  <a:lnTo>
                    <a:pt x="282" y="554"/>
                  </a:lnTo>
                  <a:lnTo>
                    <a:pt x="282" y="475"/>
                  </a:lnTo>
                  <a:lnTo>
                    <a:pt x="233" y="490"/>
                  </a:lnTo>
                  <a:lnTo>
                    <a:pt x="233" y="458"/>
                  </a:lnTo>
                  <a:lnTo>
                    <a:pt x="209" y="458"/>
                  </a:lnTo>
                  <a:lnTo>
                    <a:pt x="209" y="427"/>
                  </a:lnTo>
                  <a:lnTo>
                    <a:pt x="197" y="427"/>
                  </a:lnTo>
                  <a:lnTo>
                    <a:pt x="162" y="381"/>
                  </a:lnTo>
                  <a:lnTo>
                    <a:pt x="162" y="349"/>
                  </a:lnTo>
                  <a:lnTo>
                    <a:pt x="197" y="332"/>
                  </a:lnTo>
                  <a:lnTo>
                    <a:pt x="271" y="349"/>
                  </a:lnTo>
                  <a:lnTo>
                    <a:pt x="246" y="315"/>
                  </a:lnTo>
                  <a:lnTo>
                    <a:pt x="332" y="206"/>
                  </a:lnTo>
                  <a:lnTo>
                    <a:pt x="530" y="0"/>
                  </a:lnTo>
                  <a:lnTo>
                    <a:pt x="233" y="301"/>
                  </a:lnTo>
                  <a:lnTo>
                    <a:pt x="220" y="253"/>
                  </a:lnTo>
                  <a:lnTo>
                    <a:pt x="429" y="0"/>
                  </a:lnTo>
                  <a:lnTo>
                    <a:pt x="332" y="95"/>
                  </a:lnTo>
                  <a:lnTo>
                    <a:pt x="271" y="143"/>
                  </a:lnTo>
                  <a:lnTo>
                    <a:pt x="220" y="126"/>
                  </a:lnTo>
                  <a:lnTo>
                    <a:pt x="220" y="157"/>
                  </a:lnTo>
                  <a:lnTo>
                    <a:pt x="184" y="143"/>
                  </a:lnTo>
                  <a:lnTo>
                    <a:pt x="184" y="174"/>
                  </a:lnTo>
                  <a:lnTo>
                    <a:pt x="162" y="174"/>
                  </a:lnTo>
                  <a:lnTo>
                    <a:pt x="162" y="206"/>
                  </a:lnTo>
                  <a:lnTo>
                    <a:pt x="123" y="190"/>
                  </a:lnTo>
                  <a:lnTo>
                    <a:pt x="123" y="238"/>
                  </a:lnTo>
                  <a:lnTo>
                    <a:pt x="85" y="238"/>
                  </a:lnTo>
                  <a:lnTo>
                    <a:pt x="85" y="270"/>
                  </a:lnTo>
                  <a:lnTo>
                    <a:pt x="49" y="253"/>
                  </a:lnTo>
                  <a:lnTo>
                    <a:pt x="61" y="64"/>
                  </a:lnTo>
                  <a:lnTo>
                    <a:pt x="74" y="0"/>
                  </a:lnTo>
                  <a:lnTo>
                    <a:pt x="74" y="0"/>
                  </a:lnTo>
                  <a:lnTo>
                    <a:pt x="74" y="0"/>
                  </a:lnTo>
                  <a:close/>
                </a:path>
              </a:pathLst>
            </a:custGeom>
            <a:solidFill>
              <a:srgbClr val="000000"/>
            </a:solidFill>
            <a:ln w="9525">
              <a:noFill/>
              <a:round/>
            </a:ln>
          </p:spPr>
          <p:txBody>
            <a:bodyPr/>
            <a:lstStyle/>
            <a:p>
              <a:endParaRPr lang="en-US"/>
            </a:p>
          </p:txBody>
        </p:sp>
        <p:sp>
          <p:nvSpPr>
            <p:cNvPr id="362539" name="Freeform 43"/>
            <p:cNvSpPr/>
            <p:nvPr/>
          </p:nvSpPr>
          <p:spPr bwMode="auto">
            <a:xfrm>
              <a:off x="4330" y="2537"/>
              <a:ext cx="105" cy="71"/>
            </a:xfrm>
            <a:custGeom>
              <a:avLst/>
              <a:gdLst/>
              <a:ahLst/>
              <a:cxnLst>
                <a:cxn ang="0">
                  <a:pos x="0" y="143"/>
                </a:cxn>
                <a:cxn ang="0">
                  <a:pos x="186" y="31"/>
                </a:cxn>
                <a:cxn ang="0">
                  <a:pos x="209" y="0"/>
                </a:cxn>
                <a:cxn ang="0">
                  <a:pos x="0" y="143"/>
                </a:cxn>
                <a:cxn ang="0">
                  <a:pos x="0" y="143"/>
                </a:cxn>
                <a:cxn ang="0">
                  <a:pos x="0" y="143"/>
                </a:cxn>
              </a:cxnLst>
              <a:rect l="0" t="0" r="r" b="b"/>
              <a:pathLst>
                <a:path w="209" h="143">
                  <a:moveTo>
                    <a:pt x="0" y="143"/>
                  </a:moveTo>
                  <a:lnTo>
                    <a:pt x="186" y="31"/>
                  </a:lnTo>
                  <a:lnTo>
                    <a:pt x="209" y="0"/>
                  </a:lnTo>
                  <a:lnTo>
                    <a:pt x="0" y="143"/>
                  </a:lnTo>
                  <a:lnTo>
                    <a:pt x="0" y="143"/>
                  </a:lnTo>
                  <a:lnTo>
                    <a:pt x="0" y="143"/>
                  </a:lnTo>
                  <a:close/>
                </a:path>
              </a:pathLst>
            </a:custGeom>
            <a:solidFill>
              <a:srgbClr val="000000"/>
            </a:solidFill>
            <a:ln w="9525">
              <a:noFill/>
              <a:round/>
            </a:ln>
          </p:spPr>
          <p:txBody>
            <a:bodyPr/>
            <a:lstStyle/>
            <a:p>
              <a:endParaRPr lang="en-US"/>
            </a:p>
          </p:txBody>
        </p:sp>
        <p:sp>
          <p:nvSpPr>
            <p:cNvPr id="362540" name="Freeform 44"/>
            <p:cNvSpPr/>
            <p:nvPr/>
          </p:nvSpPr>
          <p:spPr bwMode="auto">
            <a:xfrm>
              <a:off x="4639" y="2696"/>
              <a:ext cx="198" cy="246"/>
            </a:xfrm>
            <a:custGeom>
              <a:avLst/>
              <a:gdLst/>
              <a:ahLst/>
              <a:cxnLst>
                <a:cxn ang="0">
                  <a:pos x="285" y="62"/>
                </a:cxn>
                <a:cxn ang="0">
                  <a:pos x="297" y="175"/>
                </a:cxn>
                <a:cxn ang="0">
                  <a:pos x="235" y="175"/>
                </a:cxn>
                <a:cxn ang="0">
                  <a:pos x="161" y="95"/>
                </a:cxn>
                <a:cxn ang="0">
                  <a:pos x="174" y="62"/>
                </a:cxn>
                <a:cxn ang="0">
                  <a:pos x="161" y="17"/>
                </a:cxn>
                <a:cxn ang="0">
                  <a:pos x="123" y="0"/>
                </a:cxn>
                <a:cxn ang="0">
                  <a:pos x="135" y="48"/>
                </a:cxn>
                <a:cxn ang="0">
                  <a:pos x="110" y="48"/>
                </a:cxn>
                <a:cxn ang="0">
                  <a:pos x="110" y="111"/>
                </a:cxn>
                <a:cxn ang="0">
                  <a:pos x="235" y="188"/>
                </a:cxn>
                <a:cxn ang="0">
                  <a:pos x="358" y="220"/>
                </a:cxn>
                <a:cxn ang="0">
                  <a:pos x="322" y="270"/>
                </a:cxn>
                <a:cxn ang="0">
                  <a:pos x="185" y="270"/>
                </a:cxn>
                <a:cxn ang="0">
                  <a:pos x="174" y="254"/>
                </a:cxn>
                <a:cxn ang="0">
                  <a:pos x="161" y="270"/>
                </a:cxn>
                <a:cxn ang="0">
                  <a:pos x="135" y="237"/>
                </a:cxn>
                <a:cxn ang="0">
                  <a:pos x="110" y="270"/>
                </a:cxn>
                <a:cxn ang="0">
                  <a:pos x="85" y="254"/>
                </a:cxn>
                <a:cxn ang="0">
                  <a:pos x="74" y="270"/>
                </a:cxn>
                <a:cxn ang="0">
                  <a:pos x="49" y="254"/>
                </a:cxn>
                <a:cxn ang="0">
                  <a:pos x="37" y="270"/>
                </a:cxn>
                <a:cxn ang="0">
                  <a:pos x="0" y="286"/>
                </a:cxn>
                <a:cxn ang="0">
                  <a:pos x="0" y="301"/>
                </a:cxn>
                <a:cxn ang="0">
                  <a:pos x="74" y="301"/>
                </a:cxn>
                <a:cxn ang="0">
                  <a:pos x="161" y="332"/>
                </a:cxn>
                <a:cxn ang="0">
                  <a:pos x="198" y="363"/>
                </a:cxn>
                <a:cxn ang="0">
                  <a:pos x="222" y="474"/>
                </a:cxn>
                <a:cxn ang="0">
                  <a:pos x="259" y="491"/>
                </a:cxn>
                <a:cxn ang="0">
                  <a:pos x="235" y="395"/>
                </a:cxn>
                <a:cxn ang="0">
                  <a:pos x="333" y="332"/>
                </a:cxn>
                <a:cxn ang="0">
                  <a:pos x="395" y="220"/>
                </a:cxn>
                <a:cxn ang="0">
                  <a:pos x="370" y="206"/>
                </a:cxn>
                <a:cxn ang="0">
                  <a:pos x="333" y="188"/>
                </a:cxn>
                <a:cxn ang="0">
                  <a:pos x="285" y="62"/>
                </a:cxn>
                <a:cxn ang="0">
                  <a:pos x="285" y="62"/>
                </a:cxn>
                <a:cxn ang="0">
                  <a:pos x="285" y="62"/>
                </a:cxn>
              </a:cxnLst>
              <a:rect l="0" t="0" r="r" b="b"/>
              <a:pathLst>
                <a:path w="395" h="491">
                  <a:moveTo>
                    <a:pt x="285" y="62"/>
                  </a:moveTo>
                  <a:lnTo>
                    <a:pt x="297" y="175"/>
                  </a:lnTo>
                  <a:lnTo>
                    <a:pt x="235" y="175"/>
                  </a:lnTo>
                  <a:lnTo>
                    <a:pt x="161" y="95"/>
                  </a:lnTo>
                  <a:lnTo>
                    <a:pt x="174" y="62"/>
                  </a:lnTo>
                  <a:lnTo>
                    <a:pt x="161" y="17"/>
                  </a:lnTo>
                  <a:lnTo>
                    <a:pt x="123" y="0"/>
                  </a:lnTo>
                  <a:lnTo>
                    <a:pt x="135" y="48"/>
                  </a:lnTo>
                  <a:lnTo>
                    <a:pt x="110" y="48"/>
                  </a:lnTo>
                  <a:lnTo>
                    <a:pt x="110" y="111"/>
                  </a:lnTo>
                  <a:lnTo>
                    <a:pt x="235" y="188"/>
                  </a:lnTo>
                  <a:lnTo>
                    <a:pt x="358" y="220"/>
                  </a:lnTo>
                  <a:lnTo>
                    <a:pt x="322" y="270"/>
                  </a:lnTo>
                  <a:lnTo>
                    <a:pt x="185" y="270"/>
                  </a:lnTo>
                  <a:lnTo>
                    <a:pt x="174" y="254"/>
                  </a:lnTo>
                  <a:lnTo>
                    <a:pt x="161" y="270"/>
                  </a:lnTo>
                  <a:lnTo>
                    <a:pt x="135" y="237"/>
                  </a:lnTo>
                  <a:lnTo>
                    <a:pt x="110" y="270"/>
                  </a:lnTo>
                  <a:lnTo>
                    <a:pt x="85" y="254"/>
                  </a:lnTo>
                  <a:lnTo>
                    <a:pt x="74" y="270"/>
                  </a:lnTo>
                  <a:lnTo>
                    <a:pt x="49" y="254"/>
                  </a:lnTo>
                  <a:lnTo>
                    <a:pt x="37" y="270"/>
                  </a:lnTo>
                  <a:lnTo>
                    <a:pt x="0" y="286"/>
                  </a:lnTo>
                  <a:lnTo>
                    <a:pt x="0" y="301"/>
                  </a:lnTo>
                  <a:lnTo>
                    <a:pt x="74" y="301"/>
                  </a:lnTo>
                  <a:lnTo>
                    <a:pt x="161" y="332"/>
                  </a:lnTo>
                  <a:lnTo>
                    <a:pt x="198" y="363"/>
                  </a:lnTo>
                  <a:lnTo>
                    <a:pt x="222" y="474"/>
                  </a:lnTo>
                  <a:lnTo>
                    <a:pt x="259" y="491"/>
                  </a:lnTo>
                  <a:lnTo>
                    <a:pt x="235" y="395"/>
                  </a:lnTo>
                  <a:lnTo>
                    <a:pt x="333" y="332"/>
                  </a:lnTo>
                  <a:lnTo>
                    <a:pt x="395" y="220"/>
                  </a:lnTo>
                  <a:lnTo>
                    <a:pt x="370" y="206"/>
                  </a:lnTo>
                  <a:lnTo>
                    <a:pt x="333" y="188"/>
                  </a:lnTo>
                  <a:lnTo>
                    <a:pt x="285" y="62"/>
                  </a:lnTo>
                  <a:lnTo>
                    <a:pt x="285" y="62"/>
                  </a:lnTo>
                  <a:lnTo>
                    <a:pt x="285" y="62"/>
                  </a:lnTo>
                  <a:close/>
                </a:path>
              </a:pathLst>
            </a:custGeom>
            <a:solidFill>
              <a:srgbClr val="000000"/>
            </a:solidFill>
            <a:ln w="9525">
              <a:noFill/>
              <a:round/>
            </a:ln>
          </p:spPr>
          <p:txBody>
            <a:bodyPr/>
            <a:lstStyle/>
            <a:p>
              <a:endParaRPr lang="en-US"/>
            </a:p>
          </p:txBody>
        </p:sp>
        <p:sp>
          <p:nvSpPr>
            <p:cNvPr id="362541" name="Freeform 45"/>
            <p:cNvSpPr/>
            <p:nvPr/>
          </p:nvSpPr>
          <p:spPr bwMode="auto">
            <a:xfrm>
              <a:off x="4606" y="2704"/>
              <a:ext cx="42" cy="48"/>
            </a:xfrm>
            <a:custGeom>
              <a:avLst/>
              <a:gdLst/>
              <a:ahLst/>
              <a:cxnLst>
                <a:cxn ang="0">
                  <a:pos x="23" y="0"/>
                </a:cxn>
                <a:cxn ang="0">
                  <a:pos x="36" y="23"/>
                </a:cxn>
                <a:cxn ang="0">
                  <a:pos x="42" y="48"/>
                </a:cxn>
                <a:cxn ang="0">
                  <a:pos x="23" y="48"/>
                </a:cxn>
                <a:cxn ang="0">
                  <a:pos x="6" y="43"/>
                </a:cxn>
                <a:cxn ang="0">
                  <a:pos x="0" y="20"/>
                </a:cxn>
                <a:cxn ang="0">
                  <a:pos x="23" y="0"/>
                </a:cxn>
                <a:cxn ang="0">
                  <a:pos x="23" y="0"/>
                </a:cxn>
                <a:cxn ang="0">
                  <a:pos x="23" y="0"/>
                </a:cxn>
              </a:cxnLst>
              <a:rect l="0" t="0" r="r" b="b"/>
              <a:pathLst>
                <a:path w="42" h="48">
                  <a:moveTo>
                    <a:pt x="23" y="0"/>
                  </a:moveTo>
                  <a:lnTo>
                    <a:pt x="36" y="23"/>
                  </a:lnTo>
                  <a:lnTo>
                    <a:pt x="42" y="48"/>
                  </a:lnTo>
                  <a:lnTo>
                    <a:pt x="23" y="48"/>
                  </a:lnTo>
                  <a:lnTo>
                    <a:pt x="6" y="43"/>
                  </a:lnTo>
                  <a:lnTo>
                    <a:pt x="0" y="20"/>
                  </a:lnTo>
                  <a:lnTo>
                    <a:pt x="23" y="0"/>
                  </a:lnTo>
                  <a:lnTo>
                    <a:pt x="23" y="0"/>
                  </a:lnTo>
                  <a:lnTo>
                    <a:pt x="23" y="0"/>
                  </a:lnTo>
                  <a:close/>
                </a:path>
              </a:pathLst>
            </a:custGeom>
            <a:solidFill>
              <a:srgbClr val="000000"/>
            </a:solidFill>
            <a:ln w="9525">
              <a:noFill/>
              <a:round/>
            </a:ln>
          </p:spPr>
          <p:txBody>
            <a:bodyPr/>
            <a:lstStyle/>
            <a:p>
              <a:endParaRPr lang="en-US"/>
            </a:p>
          </p:txBody>
        </p:sp>
        <p:sp>
          <p:nvSpPr>
            <p:cNvPr id="362542" name="Freeform 46"/>
            <p:cNvSpPr/>
            <p:nvPr/>
          </p:nvSpPr>
          <p:spPr bwMode="auto">
            <a:xfrm>
              <a:off x="4454" y="2806"/>
              <a:ext cx="296" cy="206"/>
            </a:xfrm>
            <a:custGeom>
              <a:avLst/>
              <a:gdLst/>
              <a:ahLst/>
              <a:cxnLst>
                <a:cxn ang="0">
                  <a:pos x="544" y="254"/>
                </a:cxn>
                <a:cxn ang="0">
                  <a:pos x="394" y="239"/>
                </a:cxn>
                <a:cxn ang="0">
                  <a:pos x="271" y="208"/>
                </a:cxn>
                <a:cxn ang="0">
                  <a:pos x="187" y="129"/>
                </a:cxn>
                <a:cxn ang="0">
                  <a:pos x="248" y="66"/>
                </a:cxn>
                <a:cxn ang="0">
                  <a:pos x="310" y="17"/>
                </a:cxn>
                <a:cxn ang="0">
                  <a:pos x="234" y="50"/>
                </a:cxn>
                <a:cxn ang="0">
                  <a:pos x="209" y="0"/>
                </a:cxn>
                <a:cxn ang="0">
                  <a:pos x="187" y="66"/>
                </a:cxn>
                <a:cxn ang="0">
                  <a:pos x="148" y="17"/>
                </a:cxn>
                <a:cxn ang="0">
                  <a:pos x="136" y="66"/>
                </a:cxn>
                <a:cxn ang="0">
                  <a:pos x="86" y="34"/>
                </a:cxn>
                <a:cxn ang="0">
                  <a:pos x="86" y="98"/>
                </a:cxn>
                <a:cxn ang="0">
                  <a:pos x="51" y="81"/>
                </a:cxn>
                <a:cxn ang="0">
                  <a:pos x="51" y="129"/>
                </a:cxn>
                <a:cxn ang="0">
                  <a:pos x="0" y="112"/>
                </a:cxn>
                <a:cxn ang="0">
                  <a:pos x="25" y="160"/>
                </a:cxn>
                <a:cxn ang="0">
                  <a:pos x="38" y="225"/>
                </a:cxn>
                <a:cxn ang="0">
                  <a:pos x="25" y="271"/>
                </a:cxn>
                <a:cxn ang="0">
                  <a:pos x="97" y="208"/>
                </a:cxn>
                <a:cxn ang="0">
                  <a:pos x="174" y="304"/>
                </a:cxn>
                <a:cxn ang="0">
                  <a:pos x="248" y="367"/>
                </a:cxn>
                <a:cxn ang="0">
                  <a:pos x="310" y="383"/>
                </a:cxn>
                <a:cxn ang="0">
                  <a:pos x="322" y="350"/>
                </a:cxn>
                <a:cxn ang="0">
                  <a:pos x="284" y="367"/>
                </a:cxn>
                <a:cxn ang="0">
                  <a:pos x="234" y="335"/>
                </a:cxn>
                <a:cxn ang="0">
                  <a:pos x="248" y="318"/>
                </a:cxn>
                <a:cxn ang="0">
                  <a:pos x="221" y="304"/>
                </a:cxn>
                <a:cxn ang="0">
                  <a:pos x="209" y="271"/>
                </a:cxn>
                <a:cxn ang="0">
                  <a:pos x="221" y="239"/>
                </a:cxn>
                <a:cxn ang="0">
                  <a:pos x="248" y="225"/>
                </a:cxn>
                <a:cxn ang="0">
                  <a:pos x="271" y="239"/>
                </a:cxn>
                <a:cxn ang="0">
                  <a:pos x="284" y="208"/>
                </a:cxn>
                <a:cxn ang="0">
                  <a:pos x="357" y="254"/>
                </a:cxn>
                <a:cxn ang="0">
                  <a:pos x="394" y="254"/>
                </a:cxn>
                <a:cxn ang="0">
                  <a:pos x="531" y="286"/>
                </a:cxn>
                <a:cxn ang="0">
                  <a:pos x="432" y="383"/>
                </a:cxn>
                <a:cxn ang="0">
                  <a:pos x="394" y="397"/>
                </a:cxn>
                <a:cxn ang="0">
                  <a:pos x="480" y="413"/>
                </a:cxn>
                <a:cxn ang="0">
                  <a:pos x="592" y="286"/>
                </a:cxn>
                <a:cxn ang="0">
                  <a:pos x="544" y="254"/>
                </a:cxn>
                <a:cxn ang="0">
                  <a:pos x="544" y="254"/>
                </a:cxn>
                <a:cxn ang="0">
                  <a:pos x="544" y="254"/>
                </a:cxn>
              </a:cxnLst>
              <a:rect l="0" t="0" r="r" b="b"/>
              <a:pathLst>
                <a:path w="592" h="413">
                  <a:moveTo>
                    <a:pt x="544" y="254"/>
                  </a:moveTo>
                  <a:lnTo>
                    <a:pt x="394" y="239"/>
                  </a:lnTo>
                  <a:lnTo>
                    <a:pt x="271" y="208"/>
                  </a:lnTo>
                  <a:lnTo>
                    <a:pt x="187" y="129"/>
                  </a:lnTo>
                  <a:lnTo>
                    <a:pt x="248" y="66"/>
                  </a:lnTo>
                  <a:lnTo>
                    <a:pt x="310" y="17"/>
                  </a:lnTo>
                  <a:lnTo>
                    <a:pt x="234" y="50"/>
                  </a:lnTo>
                  <a:lnTo>
                    <a:pt x="209" y="0"/>
                  </a:lnTo>
                  <a:lnTo>
                    <a:pt x="187" y="66"/>
                  </a:lnTo>
                  <a:lnTo>
                    <a:pt x="148" y="17"/>
                  </a:lnTo>
                  <a:lnTo>
                    <a:pt x="136" y="66"/>
                  </a:lnTo>
                  <a:lnTo>
                    <a:pt x="86" y="34"/>
                  </a:lnTo>
                  <a:lnTo>
                    <a:pt x="86" y="98"/>
                  </a:lnTo>
                  <a:lnTo>
                    <a:pt x="51" y="81"/>
                  </a:lnTo>
                  <a:lnTo>
                    <a:pt x="51" y="129"/>
                  </a:lnTo>
                  <a:lnTo>
                    <a:pt x="0" y="112"/>
                  </a:lnTo>
                  <a:lnTo>
                    <a:pt x="25" y="160"/>
                  </a:lnTo>
                  <a:lnTo>
                    <a:pt x="38" y="225"/>
                  </a:lnTo>
                  <a:lnTo>
                    <a:pt x="25" y="271"/>
                  </a:lnTo>
                  <a:lnTo>
                    <a:pt x="97" y="208"/>
                  </a:lnTo>
                  <a:lnTo>
                    <a:pt x="174" y="304"/>
                  </a:lnTo>
                  <a:lnTo>
                    <a:pt x="248" y="367"/>
                  </a:lnTo>
                  <a:lnTo>
                    <a:pt x="310" y="383"/>
                  </a:lnTo>
                  <a:lnTo>
                    <a:pt x="322" y="350"/>
                  </a:lnTo>
                  <a:lnTo>
                    <a:pt x="284" y="367"/>
                  </a:lnTo>
                  <a:lnTo>
                    <a:pt x="234" y="335"/>
                  </a:lnTo>
                  <a:lnTo>
                    <a:pt x="248" y="318"/>
                  </a:lnTo>
                  <a:lnTo>
                    <a:pt x="221" y="304"/>
                  </a:lnTo>
                  <a:lnTo>
                    <a:pt x="209" y="271"/>
                  </a:lnTo>
                  <a:lnTo>
                    <a:pt x="221" y="239"/>
                  </a:lnTo>
                  <a:lnTo>
                    <a:pt x="248" y="225"/>
                  </a:lnTo>
                  <a:lnTo>
                    <a:pt x="271" y="239"/>
                  </a:lnTo>
                  <a:lnTo>
                    <a:pt x="284" y="208"/>
                  </a:lnTo>
                  <a:lnTo>
                    <a:pt x="357" y="254"/>
                  </a:lnTo>
                  <a:lnTo>
                    <a:pt x="394" y="254"/>
                  </a:lnTo>
                  <a:lnTo>
                    <a:pt x="531" y="286"/>
                  </a:lnTo>
                  <a:lnTo>
                    <a:pt x="432" y="383"/>
                  </a:lnTo>
                  <a:lnTo>
                    <a:pt x="394" y="397"/>
                  </a:lnTo>
                  <a:lnTo>
                    <a:pt x="480" y="413"/>
                  </a:lnTo>
                  <a:lnTo>
                    <a:pt x="592" y="286"/>
                  </a:lnTo>
                  <a:lnTo>
                    <a:pt x="544" y="254"/>
                  </a:lnTo>
                  <a:lnTo>
                    <a:pt x="544" y="254"/>
                  </a:lnTo>
                  <a:lnTo>
                    <a:pt x="544" y="254"/>
                  </a:lnTo>
                  <a:close/>
                </a:path>
              </a:pathLst>
            </a:custGeom>
            <a:solidFill>
              <a:srgbClr val="000000"/>
            </a:solidFill>
            <a:ln w="9525">
              <a:noFill/>
              <a:round/>
            </a:ln>
          </p:spPr>
          <p:txBody>
            <a:bodyPr/>
            <a:lstStyle/>
            <a:p>
              <a:endParaRPr lang="en-US"/>
            </a:p>
          </p:txBody>
        </p:sp>
        <p:sp>
          <p:nvSpPr>
            <p:cNvPr id="362543" name="Freeform 47"/>
            <p:cNvSpPr/>
            <p:nvPr/>
          </p:nvSpPr>
          <p:spPr bwMode="auto">
            <a:xfrm>
              <a:off x="4596" y="3044"/>
              <a:ext cx="62" cy="24"/>
            </a:xfrm>
            <a:custGeom>
              <a:avLst/>
              <a:gdLst/>
              <a:ahLst/>
              <a:cxnLst>
                <a:cxn ang="0">
                  <a:pos x="0" y="17"/>
                </a:cxn>
                <a:cxn ang="0">
                  <a:pos x="38" y="0"/>
                </a:cxn>
                <a:cxn ang="0">
                  <a:pos x="49" y="17"/>
                </a:cxn>
                <a:cxn ang="0">
                  <a:pos x="86" y="0"/>
                </a:cxn>
                <a:cxn ang="0">
                  <a:pos x="99" y="33"/>
                </a:cxn>
                <a:cxn ang="0">
                  <a:pos x="123" y="17"/>
                </a:cxn>
                <a:cxn ang="0">
                  <a:pos x="110" y="48"/>
                </a:cxn>
                <a:cxn ang="0">
                  <a:pos x="61" y="48"/>
                </a:cxn>
                <a:cxn ang="0">
                  <a:pos x="12" y="48"/>
                </a:cxn>
                <a:cxn ang="0">
                  <a:pos x="0" y="17"/>
                </a:cxn>
                <a:cxn ang="0">
                  <a:pos x="0" y="17"/>
                </a:cxn>
                <a:cxn ang="0">
                  <a:pos x="0" y="17"/>
                </a:cxn>
              </a:cxnLst>
              <a:rect l="0" t="0" r="r" b="b"/>
              <a:pathLst>
                <a:path w="123" h="48">
                  <a:moveTo>
                    <a:pt x="0" y="17"/>
                  </a:moveTo>
                  <a:lnTo>
                    <a:pt x="38" y="0"/>
                  </a:lnTo>
                  <a:lnTo>
                    <a:pt x="49" y="17"/>
                  </a:lnTo>
                  <a:lnTo>
                    <a:pt x="86" y="0"/>
                  </a:lnTo>
                  <a:lnTo>
                    <a:pt x="99" y="33"/>
                  </a:lnTo>
                  <a:lnTo>
                    <a:pt x="123" y="17"/>
                  </a:lnTo>
                  <a:lnTo>
                    <a:pt x="110" y="48"/>
                  </a:lnTo>
                  <a:lnTo>
                    <a:pt x="61" y="48"/>
                  </a:lnTo>
                  <a:lnTo>
                    <a:pt x="12" y="48"/>
                  </a:lnTo>
                  <a:lnTo>
                    <a:pt x="0" y="17"/>
                  </a:lnTo>
                  <a:lnTo>
                    <a:pt x="0" y="17"/>
                  </a:lnTo>
                  <a:lnTo>
                    <a:pt x="0" y="17"/>
                  </a:lnTo>
                  <a:close/>
                </a:path>
              </a:pathLst>
            </a:custGeom>
            <a:solidFill>
              <a:srgbClr val="000000"/>
            </a:solidFill>
            <a:ln w="9525">
              <a:noFill/>
              <a:round/>
            </a:ln>
          </p:spPr>
          <p:txBody>
            <a:bodyPr/>
            <a:lstStyle/>
            <a:p>
              <a:endParaRPr lang="en-US"/>
            </a:p>
          </p:txBody>
        </p:sp>
        <p:sp>
          <p:nvSpPr>
            <p:cNvPr id="362544" name="Freeform 48"/>
            <p:cNvSpPr/>
            <p:nvPr/>
          </p:nvSpPr>
          <p:spPr bwMode="auto">
            <a:xfrm>
              <a:off x="4479" y="2886"/>
              <a:ext cx="321" cy="349"/>
            </a:xfrm>
            <a:custGeom>
              <a:avLst/>
              <a:gdLst/>
              <a:ahLst/>
              <a:cxnLst>
                <a:cxn ang="0">
                  <a:pos x="628" y="0"/>
                </a:cxn>
                <a:cxn ang="0">
                  <a:pos x="590" y="175"/>
                </a:cxn>
                <a:cxn ang="0">
                  <a:pos x="541" y="301"/>
                </a:cxn>
                <a:cxn ang="0">
                  <a:pos x="493" y="412"/>
                </a:cxn>
                <a:cxn ang="0">
                  <a:pos x="417" y="491"/>
                </a:cxn>
                <a:cxn ang="0">
                  <a:pos x="368" y="522"/>
                </a:cxn>
                <a:cxn ang="0">
                  <a:pos x="356" y="507"/>
                </a:cxn>
                <a:cxn ang="0">
                  <a:pos x="332" y="522"/>
                </a:cxn>
                <a:cxn ang="0">
                  <a:pos x="319" y="507"/>
                </a:cxn>
                <a:cxn ang="0">
                  <a:pos x="282" y="522"/>
                </a:cxn>
                <a:cxn ang="0">
                  <a:pos x="245" y="507"/>
                </a:cxn>
                <a:cxn ang="0">
                  <a:pos x="220" y="539"/>
                </a:cxn>
                <a:cxn ang="0">
                  <a:pos x="197" y="539"/>
                </a:cxn>
                <a:cxn ang="0">
                  <a:pos x="183" y="555"/>
                </a:cxn>
                <a:cxn ang="0">
                  <a:pos x="148" y="555"/>
                </a:cxn>
                <a:cxn ang="0">
                  <a:pos x="74" y="539"/>
                </a:cxn>
                <a:cxn ang="0">
                  <a:pos x="0" y="491"/>
                </a:cxn>
                <a:cxn ang="0">
                  <a:pos x="74" y="572"/>
                </a:cxn>
                <a:cxn ang="0">
                  <a:pos x="85" y="682"/>
                </a:cxn>
                <a:cxn ang="0">
                  <a:pos x="85" y="634"/>
                </a:cxn>
                <a:cxn ang="0">
                  <a:pos x="148" y="618"/>
                </a:cxn>
                <a:cxn ang="0">
                  <a:pos x="183" y="634"/>
                </a:cxn>
                <a:cxn ang="0">
                  <a:pos x="220" y="697"/>
                </a:cxn>
                <a:cxn ang="0">
                  <a:pos x="220" y="603"/>
                </a:cxn>
                <a:cxn ang="0">
                  <a:pos x="319" y="586"/>
                </a:cxn>
                <a:cxn ang="0">
                  <a:pos x="381" y="555"/>
                </a:cxn>
                <a:cxn ang="0">
                  <a:pos x="442" y="522"/>
                </a:cxn>
                <a:cxn ang="0">
                  <a:pos x="504" y="445"/>
                </a:cxn>
                <a:cxn ang="0">
                  <a:pos x="590" y="270"/>
                </a:cxn>
                <a:cxn ang="0">
                  <a:pos x="641" y="32"/>
                </a:cxn>
                <a:cxn ang="0">
                  <a:pos x="628" y="0"/>
                </a:cxn>
                <a:cxn ang="0">
                  <a:pos x="628" y="0"/>
                </a:cxn>
                <a:cxn ang="0">
                  <a:pos x="628" y="0"/>
                </a:cxn>
              </a:cxnLst>
              <a:rect l="0" t="0" r="r" b="b"/>
              <a:pathLst>
                <a:path w="641" h="697">
                  <a:moveTo>
                    <a:pt x="628" y="0"/>
                  </a:moveTo>
                  <a:lnTo>
                    <a:pt x="590" y="175"/>
                  </a:lnTo>
                  <a:lnTo>
                    <a:pt x="541" y="301"/>
                  </a:lnTo>
                  <a:lnTo>
                    <a:pt x="493" y="412"/>
                  </a:lnTo>
                  <a:lnTo>
                    <a:pt x="417" y="491"/>
                  </a:lnTo>
                  <a:lnTo>
                    <a:pt x="368" y="522"/>
                  </a:lnTo>
                  <a:lnTo>
                    <a:pt x="356" y="507"/>
                  </a:lnTo>
                  <a:lnTo>
                    <a:pt x="332" y="522"/>
                  </a:lnTo>
                  <a:lnTo>
                    <a:pt x="319" y="507"/>
                  </a:lnTo>
                  <a:lnTo>
                    <a:pt x="282" y="522"/>
                  </a:lnTo>
                  <a:lnTo>
                    <a:pt x="245" y="507"/>
                  </a:lnTo>
                  <a:lnTo>
                    <a:pt x="220" y="539"/>
                  </a:lnTo>
                  <a:lnTo>
                    <a:pt x="197" y="539"/>
                  </a:lnTo>
                  <a:lnTo>
                    <a:pt x="183" y="555"/>
                  </a:lnTo>
                  <a:lnTo>
                    <a:pt x="148" y="555"/>
                  </a:lnTo>
                  <a:lnTo>
                    <a:pt x="74" y="539"/>
                  </a:lnTo>
                  <a:lnTo>
                    <a:pt x="0" y="491"/>
                  </a:lnTo>
                  <a:lnTo>
                    <a:pt x="74" y="572"/>
                  </a:lnTo>
                  <a:lnTo>
                    <a:pt x="85" y="682"/>
                  </a:lnTo>
                  <a:lnTo>
                    <a:pt x="85" y="634"/>
                  </a:lnTo>
                  <a:lnTo>
                    <a:pt x="148" y="618"/>
                  </a:lnTo>
                  <a:lnTo>
                    <a:pt x="183" y="634"/>
                  </a:lnTo>
                  <a:lnTo>
                    <a:pt x="220" y="697"/>
                  </a:lnTo>
                  <a:lnTo>
                    <a:pt x="220" y="603"/>
                  </a:lnTo>
                  <a:lnTo>
                    <a:pt x="319" y="586"/>
                  </a:lnTo>
                  <a:lnTo>
                    <a:pt x="381" y="555"/>
                  </a:lnTo>
                  <a:lnTo>
                    <a:pt x="442" y="522"/>
                  </a:lnTo>
                  <a:lnTo>
                    <a:pt x="504" y="445"/>
                  </a:lnTo>
                  <a:lnTo>
                    <a:pt x="590" y="270"/>
                  </a:lnTo>
                  <a:lnTo>
                    <a:pt x="641" y="32"/>
                  </a:lnTo>
                  <a:lnTo>
                    <a:pt x="628" y="0"/>
                  </a:lnTo>
                  <a:lnTo>
                    <a:pt x="628" y="0"/>
                  </a:lnTo>
                  <a:lnTo>
                    <a:pt x="628" y="0"/>
                  </a:lnTo>
                  <a:close/>
                </a:path>
              </a:pathLst>
            </a:custGeom>
            <a:solidFill>
              <a:srgbClr val="000000"/>
            </a:solidFill>
            <a:ln w="9525">
              <a:noFill/>
              <a:round/>
            </a:ln>
          </p:spPr>
          <p:txBody>
            <a:bodyPr/>
            <a:lstStyle/>
            <a:p>
              <a:endParaRPr lang="en-US"/>
            </a:p>
          </p:txBody>
        </p:sp>
        <p:sp>
          <p:nvSpPr>
            <p:cNvPr id="362545" name="Freeform 49"/>
            <p:cNvSpPr/>
            <p:nvPr/>
          </p:nvSpPr>
          <p:spPr bwMode="auto">
            <a:xfrm>
              <a:off x="4368" y="2752"/>
              <a:ext cx="105" cy="372"/>
            </a:xfrm>
            <a:custGeom>
              <a:avLst/>
              <a:gdLst/>
              <a:ahLst/>
              <a:cxnLst>
                <a:cxn ang="0">
                  <a:pos x="73" y="0"/>
                </a:cxn>
                <a:cxn ang="0">
                  <a:pos x="134" y="427"/>
                </a:cxn>
                <a:cxn ang="0">
                  <a:pos x="211" y="746"/>
                </a:cxn>
                <a:cxn ang="0">
                  <a:pos x="124" y="664"/>
                </a:cxn>
                <a:cxn ang="0">
                  <a:pos x="0" y="126"/>
                </a:cxn>
                <a:cxn ang="0">
                  <a:pos x="148" y="650"/>
                </a:cxn>
                <a:cxn ang="0">
                  <a:pos x="73" y="0"/>
                </a:cxn>
                <a:cxn ang="0">
                  <a:pos x="73" y="0"/>
                </a:cxn>
                <a:cxn ang="0">
                  <a:pos x="73" y="0"/>
                </a:cxn>
              </a:cxnLst>
              <a:rect l="0" t="0" r="r" b="b"/>
              <a:pathLst>
                <a:path w="211" h="746">
                  <a:moveTo>
                    <a:pt x="73" y="0"/>
                  </a:moveTo>
                  <a:lnTo>
                    <a:pt x="134" y="427"/>
                  </a:lnTo>
                  <a:lnTo>
                    <a:pt x="211" y="746"/>
                  </a:lnTo>
                  <a:lnTo>
                    <a:pt x="124" y="664"/>
                  </a:lnTo>
                  <a:lnTo>
                    <a:pt x="0" y="126"/>
                  </a:lnTo>
                  <a:lnTo>
                    <a:pt x="148" y="650"/>
                  </a:lnTo>
                  <a:lnTo>
                    <a:pt x="73" y="0"/>
                  </a:lnTo>
                  <a:lnTo>
                    <a:pt x="73" y="0"/>
                  </a:lnTo>
                  <a:lnTo>
                    <a:pt x="73" y="0"/>
                  </a:lnTo>
                  <a:close/>
                </a:path>
              </a:pathLst>
            </a:custGeom>
            <a:solidFill>
              <a:srgbClr val="000000"/>
            </a:solidFill>
            <a:ln w="9525">
              <a:noFill/>
              <a:round/>
            </a:ln>
          </p:spPr>
          <p:txBody>
            <a:bodyPr/>
            <a:lstStyle/>
            <a:p>
              <a:endParaRPr lang="en-US"/>
            </a:p>
          </p:txBody>
        </p:sp>
        <p:sp>
          <p:nvSpPr>
            <p:cNvPr id="362546" name="Freeform 50"/>
            <p:cNvSpPr/>
            <p:nvPr/>
          </p:nvSpPr>
          <p:spPr bwMode="auto">
            <a:xfrm>
              <a:off x="4435" y="2656"/>
              <a:ext cx="123" cy="56"/>
            </a:xfrm>
            <a:custGeom>
              <a:avLst/>
              <a:gdLst/>
              <a:ahLst/>
              <a:cxnLst>
                <a:cxn ang="0">
                  <a:pos x="125" y="0"/>
                </a:cxn>
                <a:cxn ang="0">
                  <a:pos x="248" y="79"/>
                </a:cxn>
                <a:cxn ang="0">
                  <a:pos x="125" y="63"/>
                </a:cxn>
                <a:cxn ang="0">
                  <a:pos x="0" y="110"/>
                </a:cxn>
                <a:cxn ang="0">
                  <a:pos x="125" y="0"/>
                </a:cxn>
                <a:cxn ang="0">
                  <a:pos x="125" y="0"/>
                </a:cxn>
                <a:cxn ang="0">
                  <a:pos x="125" y="0"/>
                </a:cxn>
              </a:cxnLst>
              <a:rect l="0" t="0" r="r" b="b"/>
              <a:pathLst>
                <a:path w="248" h="110">
                  <a:moveTo>
                    <a:pt x="125" y="0"/>
                  </a:moveTo>
                  <a:lnTo>
                    <a:pt x="248" y="79"/>
                  </a:lnTo>
                  <a:lnTo>
                    <a:pt x="125" y="63"/>
                  </a:lnTo>
                  <a:lnTo>
                    <a:pt x="0" y="110"/>
                  </a:lnTo>
                  <a:lnTo>
                    <a:pt x="125" y="0"/>
                  </a:lnTo>
                  <a:lnTo>
                    <a:pt x="125" y="0"/>
                  </a:lnTo>
                  <a:lnTo>
                    <a:pt x="125" y="0"/>
                  </a:lnTo>
                  <a:close/>
                </a:path>
              </a:pathLst>
            </a:custGeom>
            <a:solidFill>
              <a:srgbClr val="000000"/>
            </a:solidFill>
            <a:ln w="9525">
              <a:noFill/>
              <a:round/>
            </a:ln>
          </p:spPr>
          <p:txBody>
            <a:bodyPr/>
            <a:lstStyle/>
            <a:p>
              <a:endParaRPr lang="en-US"/>
            </a:p>
          </p:txBody>
        </p:sp>
        <p:sp>
          <p:nvSpPr>
            <p:cNvPr id="362547" name="Freeform 51"/>
            <p:cNvSpPr/>
            <p:nvPr/>
          </p:nvSpPr>
          <p:spPr bwMode="auto">
            <a:xfrm>
              <a:off x="4553" y="2560"/>
              <a:ext cx="278" cy="100"/>
            </a:xfrm>
            <a:custGeom>
              <a:avLst/>
              <a:gdLst/>
              <a:ahLst/>
              <a:cxnLst>
                <a:cxn ang="0">
                  <a:pos x="513" y="43"/>
                </a:cxn>
                <a:cxn ang="0">
                  <a:pos x="555" y="170"/>
                </a:cxn>
                <a:cxn ang="0">
                  <a:pos x="481" y="170"/>
                </a:cxn>
                <a:cxn ang="0">
                  <a:pos x="421" y="127"/>
                </a:cxn>
                <a:cxn ang="0">
                  <a:pos x="323" y="52"/>
                </a:cxn>
                <a:cxn ang="0">
                  <a:pos x="147" y="190"/>
                </a:cxn>
                <a:cxn ang="0">
                  <a:pos x="64" y="201"/>
                </a:cxn>
                <a:cxn ang="0">
                  <a:pos x="184" y="145"/>
                </a:cxn>
                <a:cxn ang="0">
                  <a:pos x="49" y="149"/>
                </a:cxn>
                <a:cxn ang="0">
                  <a:pos x="195" y="114"/>
                </a:cxn>
                <a:cxn ang="0">
                  <a:pos x="31" y="106"/>
                </a:cxn>
                <a:cxn ang="0">
                  <a:pos x="233" y="66"/>
                </a:cxn>
                <a:cxn ang="0">
                  <a:pos x="14" y="63"/>
                </a:cxn>
                <a:cxn ang="0">
                  <a:pos x="220" y="33"/>
                </a:cxn>
                <a:cxn ang="0">
                  <a:pos x="0" y="22"/>
                </a:cxn>
                <a:cxn ang="0">
                  <a:pos x="232" y="0"/>
                </a:cxn>
                <a:cxn ang="0">
                  <a:pos x="406" y="22"/>
                </a:cxn>
                <a:cxn ang="0">
                  <a:pos x="513" y="43"/>
                </a:cxn>
                <a:cxn ang="0">
                  <a:pos x="513" y="43"/>
                </a:cxn>
                <a:cxn ang="0">
                  <a:pos x="513" y="43"/>
                </a:cxn>
              </a:cxnLst>
              <a:rect l="0" t="0" r="r" b="b"/>
              <a:pathLst>
                <a:path w="555" h="201">
                  <a:moveTo>
                    <a:pt x="513" y="43"/>
                  </a:moveTo>
                  <a:lnTo>
                    <a:pt x="555" y="170"/>
                  </a:lnTo>
                  <a:lnTo>
                    <a:pt x="481" y="170"/>
                  </a:lnTo>
                  <a:lnTo>
                    <a:pt x="421" y="127"/>
                  </a:lnTo>
                  <a:lnTo>
                    <a:pt x="323" y="52"/>
                  </a:lnTo>
                  <a:lnTo>
                    <a:pt x="147" y="190"/>
                  </a:lnTo>
                  <a:lnTo>
                    <a:pt x="64" y="201"/>
                  </a:lnTo>
                  <a:lnTo>
                    <a:pt x="184" y="145"/>
                  </a:lnTo>
                  <a:lnTo>
                    <a:pt x="49" y="149"/>
                  </a:lnTo>
                  <a:lnTo>
                    <a:pt x="195" y="114"/>
                  </a:lnTo>
                  <a:lnTo>
                    <a:pt x="31" y="106"/>
                  </a:lnTo>
                  <a:lnTo>
                    <a:pt x="233" y="66"/>
                  </a:lnTo>
                  <a:lnTo>
                    <a:pt x="14" y="63"/>
                  </a:lnTo>
                  <a:lnTo>
                    <a:pt x="220" y="33"/>
                  </a:lnTo>
                  <a:lnTo>
                    <a:pt x="0" y="22"/>
                  </a:lnTo>
                  <a:lnTo>
                    <a:pt x="232" y="0"/>
                  </a:lnTo>
                  <a:lnTo>
                    <a:pt x="406" y="22"/>
                  </a:lnTo>
                  <a:lnTo>
                    <a:pt x="513" y="43"/>
                  </a:lnTo>
                  <a:lnTo>
                    <a:pt x="513" y="43"/>
                  </a:lnTo>
                  <a:lnTo>
                    <a:pt x="513" y="43"/>
                  </a:lnTo>
                  <a:close/>
                </a:path>
              </a:pathLst>
            </a:custGeom>
            <a:solidFill>
              <a:srgbClr val="000000"/>
            </a:solidFill>
            <a:ln w="9525">
              <a:noFill/>
              <a:round/>
            </a:ln>
          </p:spPr>
          <p:txBody>
            <a:bodyPr/>
            <a:lstStyle/>
            <a:p>
              <a:endParaRPr lang="en-US"/>
            </a:p>
          </p:txBody>
        </p:sp>
        <p:sp>
          <p:nvSpPr>
            <p:cNvPr id="362548" name="Freeform 52"/>
            <p:cNvSpPr/>
            <p:nvPr/>
          </p:nvSpPr>
          <p:spPr bwMode="auto">
            <a:xfrm>
              <a:off x="4312" y="3060"/>
              <a:ext cx="173" cy="119"/>
            </a:xfrm>
            <a:custGeom>
              <a:avLst/>
              <a:gdLst/>
              <a:ahLst/>
              <a:cxnLst>
                <a:cxn ang="0">
                  <a:pos x="49" y="15"/>
                </a:cxn>
                <a:cxn ang="0">
                  <a:pos x="0" y="206"/>
                </a:cxn>
                <a:cxn ang="0">
                  <a:pos x="36" y="223"/>
                </a:cxn>
                <a:cxn ang="0">
                  <a:pos x="87" y="15"/>
                </a:cxn>
                <a:cxn ang="0">
                  <a:pos x="98" y="237"/>
                </a:cxn>
                <a:cxn ang="0">
                  <a:pos x="159" y="63"/>
                </a:cxn>
                <a:cxn ang="0">
                  <a:pos x="159" y="223"/>
                </a:cxn>
                <a:cxn ang="0">
                  <a:pos x="222" y="206"/>
                </a:cxn>
                <a:cxn ang="0">
                  <a:pos x="346" y="223"/>
                </a:cxn>
                <a:cxn ang="0">
                  <a:pos x="335" y="173"/>
                </a:cxn>
                <a:cxn ang="0">
                  <a:pos x="159" y="0"/>
                </a:cxn>
                <a:cxn ang="0">
                  <a:pos x="49" y="15"/>
                </a:cxn>
                <a:cxn ang="0">
                  <a:pos x="49" y="15"/>
                </a:cxn>
                <a:cxn ang="0">
                  <a:pos x="49" y="15"/>
                </a:cxn>
              </a:cxnLst>
              <a:rect l="0" t="0" r="r" b="b"/>
              <a:pathLst>
                <a:path w="346" h="237">
                  <a:moveTo>
                    <a:pt x="49" y="15"/>
                  </a:moveTo>
                  <a:lnTo>
                    <a:pt x="0" y="206"/>
                  </a:lnTo>
                  <a:lnTo>
                    <a:pt x="36" y="223"/>
                  </a:lnTo>
                  <a:lnTo>
                    <a:pt x="87" y="15"/>
                  </a:lnTo>
                  <a:lnTo>
                    <a:pt x="98" y="237"/>
                  </a:lnTo>
                  <a:lnTo>
                    <a:pt x="159" y="63"/>
                  </a:lnTo>
                  <a:lnTo>
                    <a:pt x="159" y="223"/>
                  </a:lnTo>
                  <a:lnTo>
                    <a:pt x="222" y="206"/>
                  </a:lnTo>
                  <a:lnTo>
                    <a:pt x="346" y="223"/>
                  </a:lnTo>
                  <a:lnTo>
                    <a:pt x="335" y="173"/>
                  </a:lnTo>
                  <a:lnTo>
                    <a:pt x="159" y="0"/>
                  </a:lnTo>
                  <a:lnTo>
                    <a:pt x="49" y="15"/>
                  </a:lnTo>
                  <a:lnTo>
                    <a:pt x="49" y="15"/>
                  </a:lnTo>
                  <a:lnTo>
                    <a:pt x="49" y="15"/>
                  </a:lnTo>
                  <a:close/>
                </a:path>
              </a:pathLst>
            </a:custGeom>
            <a:solidFill>
              <a:srgbClr val="000000"/>
            </a:solidFill>
            <a:ln w="9525">
              <a:noFill/>
              <a:round/>
            </a:ln>
          </p:spPr>
          <p:txBody>
            <a:bodyPr/>
            <a:lstStyle/>
            <a:p>
              <a:endParaRPr lang="en-US"/>
            </a:p>
          </p:txBody>
        </p:sp>
        <p:sp>
          <p:nvSpPr>
            <p:cNvPr id="362549" name="Freeform 53"/>
            <p:cNvSpPr/>
            <p:nvPr/>
          </p:nvSpPr>
          <p:spPr bwMode="auto">
            <a:xfrm>
              <a:off x="4190" y="3187"/>
              <a:ext cx="363" cy="492"/>
            </a:xfrm>
            <a:custGeom>
              <a:avLst/>
              <a:gdLst/>
              <a:ahLst/>
              <a:cxnLst>
                <a:cxn ang="0">
                  <a:pos x="392" y="15"/>
                </a:cxn>
                <a:cxn ang="0">
                  <a:pos x="121" y="142"/>
                </a:cxn>
                <a:cxn ang="0">
                  <a:pos x="97" y="252"/>
                </a:cxn>
                <a:cxn ang="0">
                  <a:pos x="71" y="395"/>
                </a:cxn>
                <a:cxn ang="0">
                  <a:pos x="0" y="523"/>
                </a:cxn>
                <a:cxn ang="0">
                  <a:pos x="71" y="571"/>
                </a:cxn>
                <a:cxn ang="0">
                  <a:pos x="84" y="634"/>
                </a:cxn>
                <a:cxn ang="0">
                  <a:pos x="48" y="728"/>
                </a:cxn>
                <a:cxn ang="0">
                  <a:pos x="35" y="807"/>
                </a:cxn>
                <a:cxn ang="0">
                  <a:pos x="97" y="888"/>
                </a:cxn>
                <a:cxn ang="0">
                  <a:pos x="109" y="793"/>
                </a:cxn>
                <a:cxn ang="0">
                  <a:pos x="109" y="728"/>
                </a:cxn>
                <a:cxn ang="0">
                  <a:pos x="134" y="665"/>
                </a:cxn>
                <a:cxn ang="0">
                  <a:pos x="158" y="603"/>
                </a:cxn>
                <a:cxn ang="0">
                  <a:pos x="222" y="728"/>
                </a:cxn>
                <a:cxn ang="0">
                  <a:pos x="257" y="807"/>
                </a:cxn>
                <a:cxn ang="0">
                  <a:pos x="293" y="902"/>
                </a:cxn>
                <a:cxn ang="0">
                  <a:pos x="293" y="966"/>
                </a:cxn>
                <a:cxn ang="0">
                  <a:pos x="319" y="984"/>
                </a:cxn>
                <a:cxn ang="0">
                  <a:pos x="306" y="919"/>
                </a:cxn>
                <a:cxn ang="0">
                  <a:pos x="306" y="855"/>
                </a:cxn>
                <a:cxn ang="0">
                  <a:pos x="231" y="665"/>
                </a:cxn>
                <a:cxn ang="0">
                  <a:pos x="170" y="523"/>
                </a:cxn>
                <a:cxn ang="0">
                  <a:pos x="145" y="395"/>
                </a:cxn>
                <a:cxn ang="0">
                  <a:pos x="158" y="269"/>
                </a:cxn>
                <a:cxn ang="0">
                  <a:pos x="244" y="269"/>
                </a:cxn>
                <a:cxn ang="0">
                  <a:pos x="293" y="237"/>
                </a:cxn>
                <a:cxn ang="0">
                  <a:pos x="331" y="220"/>
                </a:cxn>
                <a:cxn ang="0">
                  <a:pos x="416" y="269"/>
                </a:cxn>
                <a:cxn ang="0">
                  <a:pos x="342" y="175"/>
                </a:cxn>
                <a:cxn ang="0">
                  <a:pos x="208" y="127"/>
                </a:cxn>
                <a:cxn ang="0">
                  <a:pos x="331" y="79"/>
                </a:cxn>
                <a:cxn ang="0">
                  <a:pos x="416" y="127"/>
                </a:cxn>
                <a:cxn ang="0">
                  <a:pos x="479" y="206"/>
                </a:cxn>
                <a:cxn ang="0">
                  <a:pos x="590" y="127"/>
                </a:cxn>
                <a:cxn ang="0">
                  <a:pos x="727" y="158"/>
                </a:cxn>
                <a:cxn ang="0">
                  <a:pos x="367" y="62"/>
                </a:cxn>
                <a:cxn ang="0">
                  <a:pos x="454" y="0"/>
                </a:cxn>
                <a:cxn ang="0">
                  <a:pos x="392" y="15"/>
                </a:cxn>
                <a:cxn ang="0">
                  <a:pos x="392" y="15"/>
                </a:cxn>
                <a:cxn ang="0">
                  <a:pos x="392" y="15"/>
                </a:cxn>
              </a:cxnLst>
              <a:rect l="0" t="0" r="r" b="b"/>
              <a:pathLst>
                <a:path w="727" h="984">
                  <a:moveTo>
                    <a:pt x="392" y="15"/>
                  </a:moveTo>
                  <a:lnTo>
                    <a:pt x="121" y="142"/>
                  </a:lnTo>
                  <a:lnTo>
                    <a:pt x="97" y="252"/>
                  </a:lnTo>
                  <a:lnTo>
                    <a:pt x="71" y="395"/>
                  </a:lnTo>
                  <a:lnTo>
                    <a:pt x="0" y="523"/>
                  </a:lnTo>
                  <a:lnTo>
                    <a:pt x="71" y="571"/>
                  </a:lnTo>
                  <a:lnTo>
                    <a:pt x="84" y="634"/>
                  </a:lnTo>
                  <a:lnTo>
                    <a:pt x="48" y="728"/>
                  </a:lnTo>
                  <a:lnTo>
                    <a:pt x="35" y="807"/>
                  </a:lnTo>
                  <a:lnTo>
                    <a:pt x="97" y="888"/>
                  </a:lnTo>
                  <a:lnTo>
                    <a:pt x="109" y="793"/>
                  </a:lnTo>
                  <a:lnTo>
                    <a:pt x="109" y="728"/>
                  </a:lnTo>
                  <a:lnTo>
                    <a:pt x="134" y="665"/>
                  </a:lnTo>
                  <a:lnTo>
                    <a:pt x="158" y="603"/>
                  </a:lnTo>
                  <a:lnTo>
                    <a:pt x="222" y="728"/>
                  </a:lnTo>
                  <a:lnTo>
                    <a:pt x="257" y="807"/>
                  </a:lnTo>
                  <a:lnTo>
                    <a:pt x="293" y="902"/>
                  </a:lnTo>
                  <a:lnTo>
                    <a:pt x="293" y="966"/>
                  </a:lnTo>
                  <a:lnTo>
                    <a:pt x="319" y="984"/>
                  </a:lnTo>
                  <a:lnTo>
                    <a:pt x="306" y="919"/>
                  </a:lnTo>
                  <a:lnTo>
                    <a:pt x="306" y="855"/>
                  </a:lnTo>
                  <a:lnTo>
                    <a:pt x="231" y="665"/>
                  </a:lnTo>
                  <a:lnTo>
                    <a:pt x="170" y="523"/>
                  </a:lnTo>
                  <a:lnTo>
                    <a:pt x="145" y="395"/>
                  </a:lnTo>
                  <a:lnTo>
                    <a:pt x="158" y="269"/>
                  </a:lnTo>
                  <a:lnTo>
                    <a:pt x="244" y="269"/>
                  </a:lnTo>
                  <a:lnTo>
                    <a:pt x="293" y="237"/>
                  </a:lnTo>
                  <a:lnTo>
                    <a:pt x="331" y="220"/>
                  </a:lnTo>
                  <a:lnTo>
                    <a:pt x="416" y="269"/>
                  </a:lnTo>
                  <a:lnTo>
                    <a:pt x="342" y="175"/>
                  </a:lnTo>
                  <a:lnTo>
                    <a:pt x="208" y="127"/>
                  </a:lnTo>
                  <a:lnTo>
                    <a:pt x="331" y="79"/>
                  </a:lnTo>
                  <a:lnTo>
                    <a:pt x="416" y="127"/>
                  </a:lnTo>
                  <a:lnTo>
                    <a:pt x="479" y="206"/>
                  </a:lnTo>
                  <a:lnTo>
                    <a:pt x="590" y="127"/>
                  </a:lnTo>
                  <a:lnTo>
                    <a:pt x="727" y="158"/>
                  </a:lnTo>
                  <a:lnTo>
                    <a:pt x="367" y="62"/>
                  </a:lnTo>
                  <a:lnTo>
                    <a:pt x="454" y="0"/>
                  </a:lnTo>
                  <a:lnTo>
                    <a:pt x="392" y="15"/>
                  </a:lnTo>
                  <a:lnTo>
                    <a:pt x="392" y="15"/>
                  </a:lnTo>
                  <a:lnTo>
                    <a:pt x="392" y="15"/>
                  </a:lnTo>
                  <a:close/>
                </a:path>
              </a:pathLst>
            </a:custGeom>
            <a:solidFill>
              <a:srgbClr val="000000"/>
            </a:solidFill>
            <a:ln w="9525">
              <a:noFill/>
              <a:round/>
            </a:ln>
          </p:spPr>
          <p:txBody>
            <a:bodyPr/>
            <a:lstStyle/>
            <a:p>
              <a:endParaRPr lang="en-US"/>
            </a:p>
          </p:txBody>
        </p:sp>
        <p:sp>
          <p:nvSpPr>
            <p:cNvPr id="362550" name="Freeform 54"/>
            <p:cNvSpPr/>
            <p:nvPr/>
          </p:nvSpPr>
          <p:spPr bwMode="auto">
            <a:xfrm>
              <a:off x="4435" y="3195"/>
              <a:ext cx="204" cy="80"/>
            </a:xfrm>
            <a:custGeom>
              <a:avLst/>
              <a:gdLst/>
              <a:ahLst/>
              <a:cxnLst>
                <a:cxn ang="0">
                  <a:pos x="0" y="16"/>
                </a:cxn>
                <a:cxn ang="0">
                  <a:pos x="310" y="112"/>
                </a:cxn>
                <a:cxn ang="0">
                  <a:pos x="409" y="160"/>
                </a:cxn>
                <a:cxn ang="0">
                  <a:pos x="287" y="95"/>
                </a:cxn>
                <a:cxn ang="0">
                  <a:pos x="14" y="0"/>
                </a:cxn>
                <a:cxn ang="0">
                  <a:pos x="0" y="16"/>
                </a:cxn>
                <a:cxn ang="0">
                  <a:pos x="0" y="16"/>
                </a:cxn>
                <a:cxn ang="0">
                  <a:pos x="0" y="16"/>
                </a:cxn>
              </a:cxnLst>
              <a:rect l="0" t="0" r="r" b="b"/>
              <a:pathLst>
                <a:path w="409" h="160">
                  <a:moveTo>
                    <a:pt x="0" y="16"/>
                  </a:moveTo>
                  <a:lnTo>
                    <a:pt x="310" y="112"/>
                  </a:lnTo>
                  <a:lnTo>
                    <a:pt x="409" y="160"/>
                  </a:lnTo>
                  <a:lnTo>
                    <a:pt x="287" y="95"/>
                  </a:lnTo>
                  <a:lnTo>
                    <a:pt x="14" y="0"/>
                  </a:lnTo>
                  <a:lnTo>
                    <a:pt x="0" y="16"/>
                  </a:lnTo>
                  <a:lnTo>
                    <a:pt x="0" y="16"/>
                  </a:lnTo>
                  <a:lnTo>
                    <a:pt x="0" y="16"/>
                  </a:lnTo>
                  <a:close/>
                </a:path>
              </a:pathLst>
            </a:custGeom>
            <a:solidFill>
              <a:srgbClr val="000000"/>
            </a:solidFill>
            <a:ln w="9525">
              <a:noFill/>
              <a:round/>
            </a:ln>
          </p:spPr>
          <p:txBody>
            <a:bodyPr/>
            <a:lstStyle/>
            <a:p>
              <a:endParaRPr lang="en-US"/>
            </a:p>
          </p:txBody>
        </p:sp>
        <p:sp>
          <p:nvSpPr>
            <p:cNvPr id="362551" name="Freeform 55"/>
            <p:cNvSpPr/>
            <p:nvPr/>
          </p:nvSpPr>
          <p:spPr bwMode="auto">
            <a:xfrm>
              <a:off x="4374" y="3251"/>
              <a:ext cx="258" cy="388"/>
            </a:xfrm>
            <a:custGeom>
              <a:avLst/>
              <a:gdLst/>
              <a:ahLst/>
              <a:cxnLst>
                <a:cxn ang="0">
                  <a:pos x="99" y="0"/>
                </a:cxn>
                <a:cxn ang="0">
                  <a:pos x="61" y="79"/>
                </a:cxn>
                <a:cxn ang="0">
                  <a:pos x="0" y="189"/>
                </a:cxn>
                <a:cxn ang="0">
                  <a:pos x="61" y="237"/>
                </a:cxn>
                <a:cxn ang="0">
                  <a:pos x="36" y="333"/>
                </a:cxn>
                <a:cxn ang="0">
                  <a:pos x="13" y="396"/>
                </a:cxn>
                <a:cxn ang="0">
                  <a:pos x="13" y="444"/>
                </a:cxn>
                <a:cxn ang="0">
                  <a:pos x="49" y="476"/>
                </a:cxn>
                <a:cxn ang="0">
                  <a:pos x="36" y="555"/>
                </a:cxn>
                <a:cxn ang="0">
                  <a:pos x="75" y="570"/>
                </a:cxn>
                <a:cxn ang="0">
                  <a:pos x="122" y="570"/>
                </a:cxn>
                <a:cxn ang="0">
                  <a:pos x="212" y="587"/>
                </a:cxn>
                <a:cxn ang="0">
                  <a:pos x="273" y="538"/>
                </a:cxn>
                <a:cxn ang="0">
                  <a:pos x="286" y="587"/>
                </a:cxn>
                <a:cxn ang="0">
                  <a:pos x="321" y="680"/>
                </a:cxn>
                <a:cxn ang="0">
                  <a:pos x="360" y="775"/>
                </a:cxn>
                <a:cxn ang="0">
                  <a:pos x="491" y="723"/>
                </a:cxn>
                <a:cxn ang="0">
                  <a:pos x="388" y="718"/>
                </a:cxn>
                <a:cxn ang="0">
                  <a:pos x="479" y="664"/>
                </a:cxn>
                <a:cxn ang="0">
                  <a:pos x="372" y="664"/>
                </a:cxn>
                <a:cxn ang="0">
                  <a:pos x="458" y="592"/>
                </a:cxn>
                <a:cxn ang="0">
                  <a:pos x="353" y="612"/>
                </a:cxn>
                <a:cxn ang="0">
                  <a:pos x="430" y="533"/>
                </a:cxn>
                <a:cxn ang="0">
                  <a:pos x="332" y="539"/>
                </a:cxn>
                <a:cxn ang="0">
                  <a:pos x="424" y="476"/>
                </a:cxn>
                <a:cxn ang="0">
                  <a:pos x="306" y="494"/>
                </a:cxn>
                <a:cxn ang="0">
                  <a:pos x="409" y="435"/>
                </a:cxn>
                <a:cxn ang="0">
                  <a:pos x="382" y="411"/>
                </a:cxn>
                <a:cxn ang="0">
                  <a:pos x="440" y="369"/>
                </a:cxn>
                <a:cxn ang="0">
                  <a:pos x="518" y="317"/>
                </a:cxn>
                <a:cxn ang="0">
                  <a:pos x="382" y="380"/>
                </a:cxn>
                <a:cxn ang="0">
                  <a:pos x="337" y="396"/>
                </a:cxn>
                <a:cxn ang="0">
                  <a:pos x="335" y="426"/>
                </a:cxn>
                <a:cxn ang="0">
                  <a:pos x="286" y="415"/>
                </a:cxn>
                <a:cxn ang="0">
                  <a:pos x="282" y="455"/>
                </a:cxn>
                <a:cxn ang="0">
                  <a:pos x="245" y="450"/>
                </a:cxn>
                <a:cxn ang="0">
                  <a:pos x="256" y="486"/>
                </a:cxn>
                <a:cxn ang="0">
                  <a:pos x="223" y="476"/>
                </a:cxn>
                <a:cxn ang="0">
                  <a:pos x="223" y="490"/>
                </a:cxn>
                <a:cxn ang="0">
                  <a:pos x="186" y="538"/>
                </a:cxn>
                <a:cxn ang="0">
                  <a:pos x="136" y="555"/>
                </a:cxn>
                <a:cxn ang="0">
                  <a:pos x="75" y="555"/>
                </a:cxn>
                <a:cxn ang="0">
                  <a:pos x="61" y="522"/>
                </a:cxn>
                <a:cxn ang="0">
                  <a:pos x="75" y="476"/>
                </a:cxn>
                <a:cxn ang="0">
                  <a:pos x="49" y="444"/>
                </a:cxn>
                <a:cxn ang="0">
                  <a:pos x="36" y="426"/>
                </a:cxn>
                <a:cxn ang="0">
                  <a:pos x="112" y="254"/>
                </a:cxn>
                <a:cxn ang="0">
                  <a:pos x="173" y="254"/>
                </a:cxn>
                <a:cxn ang="0">
                  <a:pos x="212" y="268"/>
                </a:cxn>
                <a:cxn ang="0">
                  <a:pos x="236" y="301"/>
                </a:cxn>
                <a:cxn ang="0">
                  <a:pos x="370" y="254"/>
                </a:cxn>
                <a:cxn ang="0">
                  <a:pos x="273" y="173"/>
                </a:cxn>
                <a:cxn ang="0">
                  <a:pos x="61" y="159"/>
                </a:cxn>
                <a:cxn ang="0">
                  <a:pos x="99" y="0"/>
                </a:cxn>
                <a:cxn ang="0">
                  <a:pos x="99" y="0"/>
                </a:cxn>
                <a:cxn ang="0">
                  <a:pos x="99" y="0"/>
                </a:cxn>
              </a:cxnLst>
              <a:rect l="0" t="0" r="r" b="b"/>
              <a:pathLst>
                <a:path w="518" h="775">
                  <a:moveTo>
                    <a:pt x="99" y="0"/>
                  </a:moveTo>
                  <a:lnTo>
                    <a:pt x="61" y="79"/>
                  </a:lnTo>
                  <a:lnTo>
                    <a:pt x="0" y="189"/>
                  </a:lnTo>
                  <a:lnTo>
                    <a:pt x="61" y="237"/>
                  </a:lnTo>
                  <a:lnTo>
                    <a:pt x="36" y="333"/>
                  </a:lnTo>
                  <a:lnTo>
                    <a:pt x="13" y="396"/>
                  </a:lnTo>
                  <a:lnTo>
                    <a:pt x="13" y="444"/>
                  </a:lnTo>
                  <a:lnTo>
                    <a:pt x="49" y="476"/>
                  </a:lnTo>
                  <a:lnTo>
                    <a:pt x="36" y="555"/>
                  </a:lnTo>
                  <a:lnTo>
                    <a:pt x="75" y="570"/>
                  </a:lnTo>
                  <a:lnTo>
                    <a:pt x="122" y="570"/>
                  </a:lnTo>
                  <a:lnTo>
                    <a:pt x="212" y="587"/>
                  </a:lnTo>
                  <a:lnTo>
                    <a:pt x="273" y="538"/>
                  </a:lnTo>
                  <a:lnTo>
                    <a:pt x="286" y="587"/>
                  </a:lnTo>
                  <a:lnTo>
                    <a:pt x="321" y="680"/>
                  </a:lnTo>
                  <a:lnTo>
                    <a:pt x="360" y="775"/>
                  </a:lnTo>
                  <a:lnTo>
                    <a:pt x="491" y="723"/>
                  </a:lnTo>
                  <a:lnTo>
                    <a:pt x="388" y="718"/>
                  </a:lnTo>
                  <a:lnTo>
                    <a:pt x="479" y="664"/>
                  </a:lnTo>
                  <a:lnTo>
                    <a:pt x="372" y="664"/>
                  </a:lnTo>
                  <a:lnTo>
                    <a:pt x="458" y="592"/>
                  </a:lnTo>
                  <a:lnTo>
                    <a:pt x="353" y="612"/>
                  </a:lnTo>
                  <a:lnTo>
                    <a:pt x="430" y="533"/>
                  </a:lnTo>
                  <a:lnTo>
                    <a:pt x="332" y="539"/>
                  </a:lnTo>
                  <a:lnTo>
                    <a:pt x="424" y="476"/>
                  </a:lnTo>
                  <a:lnTo>
                    <a:pt x="306" y="494"/>
                  </a:lnTo>
                  <a:lnTo>
                    <a:pt x="409" y="435"/>
                  </a:lnTo>
                  <a:lnTo>
                    <a:pt x="382" y="411"/>
                  </a:lnTo>
                  <a:lnTo>
                    <a:pt x="440" y="369"/>
                  </a:lnTo>
                  <a:lnTo>
                    <a:pt x="518" y="317"/>
                  </a:lnTo>
                  <a:lnTo>
                    <a:pt x="382" y="380"/>
                  </a:lnTo>
                  <a:lnTo>
                    <a:pt x="337" y="396"/>
                  </a:lnTo>
                  <a:lnTo>
                    <a:pt x="335" y="426"/>
                  </a:lnTo>
                  <a:lnTo>
                    <a:pt x="286" y="415"/>
                  </a:lnTo>
                  <a:lnTo>
                    <a:pt x="282" y="455"/>
                  </a:lnTo>
                  <a:lnTo>
                    <a:pt x="245" y="450"/>
                  </a:lnTo>
                  <a:lnTo>
                    <a:pt x="256" y="486"/>
                  </a:lnTo>
                  <a:lnTo>
                    <a:pt x="223" y="476"/>
                  </a:lnTo>
                  <a:lnTo>
                    <a:pt x="223" y="490"/>
                  </a:lnTo>
                  <a:lnTo>
                    <a:pt x="186" y="538"/>
                  </a:lnTo>
                  <a:lnTo>
                    <a:pt x="136" y="555"/>
                  </a:lnTo>
                  <a:lnTo>
                    <a:pt x="75" y="555"/>
                  </a:lnTo>
                  <a:lnTo>
                    <a:pt x="61" y="522"/>
                  </a:lnTo>
                  <a:lnTo>
                    <a:pt x="75" y="476"/>
                  </a:lnTo>
                  <a:lnTo>
                    <a:pt x="49" y="444"/>
                  </a:lnTo>
                  <a:lnTo>
                    <a:pt x="36" y="426"/>
                  </a:lnTo>
                  <a:lnTo>
                    <a:pt x="112" y="254"/>
                  </a:lnTo>
                  <a:lnTo>
                    <a:pt x="173" y="254"/>
                  </a:lnTo>
                  <a:lnTo>
                    <a:pt x="212" y="268"/>
                  </a:lnTo>
                  <a:lnTo>
                    <a:pt x="236" y="301"/>
                  </a:lnTo>
                  <a:lnTo>
                    <a:pt x="370" y="254"/>
                  </a:lnTo>
                  <a:lnTo>
                    <a:pt x="273" y="173"/>
                  </a:lnTo>
                  <a:lnTo>
                    <a:pt x="61" y="159"/>
                  </a:lnTo>
                  <a:lnTo>
                    <a:pt x="99" y="0"/>
                  </a:lnTo>
                  <a:lnTo>
                    <a:pt x="99" y="0"/>
                  </a:lnTo>
                  <a:lnTo>
                    <a:pt x="99" y="0"/>
                  </a:lnTo>
                  <a:close/>
                </a:path>
              </a:pathLst>
            </a:custGeom>
            <a:solidFill>
              <a:srgbClr val="000000"/>
            </a:solidFill>
            <a:ln w="9525">
              <a:noFill/>
              <a:round/>
            </a:ln>
          </p:spPr>
          <p:txBody>
            <a:bodyPr/>
            <a:lstStyle/>
            <a:p>
              <a:endParaRPr lang="en-US"/>
            </a:p>
          </p:txBody>
        </p:sp>
        <p:sp>
          <p:nvSpPr>
            <p:cNvPr id="362552" name="Freeform 56"/>
            <p:cNvSpPr/>
            <p:nvPr/>
          </p:nvSpPr>
          <p:spPr bwMode="auto">
            <a:xfrm>
              <a:off x="4584" y="2973"/>
              <a:ext cx="345" cy="531"/>
            </a:xfrm>
            <a:custGeom>
              <a:avLst/>
              <a:gdLst/>
              <a:ahLst/>
              <a:cxnLst>
                <a:cxn ang="0">
                  <a:pos x="124" y="555"/>
                </a:cxn>
                <a:cxn ang="0">
                  <a:pos x="285" y="459"/>
                </a:cxn>
                <a:cxn ang="0">
                  <a:pos x="382" y="380"/>
                </a:cxn>
                <a:cxn ang="0">
                  <a:pos x="469" y="347"/>
                </a:cxn>
                <a:cxn ang="0">
                  <a:pos x="408" y="189"/>
                </a:cxn>
                <a:cxn ang="0">
                  <a:pos x="481" y="237"/>
                </a:cxn>
                <a:cxn ang="0">
                  <a:pos x="506" y="220"/>
                </a:cxn>
                <a:cxn ang="0">
                  <a:pos x="556" y="189"/>
                </a:cxn>
                <a:cxn ang="0">
                  <a:pos x="605" y="158"/>
                </a:cxn>
                <a:cxn ang="0">
                  <a:pos x="630" y="110"/>
                </a:cxn>
                <a:cxn ang="0">
                  <a:pos x="691" y="0"/>
                </a:cxn>
                <a:cxn ang="0">
                  <a:pos x="382" y="522"/>
                </a:cxn>
                <a:cxn ang="0">
                  <a:pos x="556" y="603"/>
                </a:cxn>
                <a:cxn ang="0">
                  <a:pos x="605" y="665"/>
                </a:cxn>
                <a:cxn ang="0">
                  <a:pos x="506" y="714"/>
                </a:cxn>
                <a:cxn ang="0">
                  <a:pos x="481" y="792"/>
                </a:cxn>
                <a:cxn ang="0">
                  <a:pos x="444" y="856"/>
                </a:cxn>
                <a:cxn ang="0">
                  <a:pos x="320" y="935"/>
                </a:cxn>
                <a:cxn ang="0">
                  <a:pos x="433" y="1031"/>
                </a:cxn>
                <a:cxn ang="0">
                  <a:pos x="234" y="999"/>
                </a:cxn>
                <a:cxn ang="0">
                  <a:pos x="309" y="951"/>
                </a:cxn>
                <a:cxn ang="0">
                  <a:pos x="272" y="888"/>
                </a:cxn>
                <a:cxn ang="0">
                  <a:pos x="333" y="840"/>
                </a:cxn>
                <a:cxn ang="0">
                  <a:pos x="382" y="776"/>
                </a:cxn>
                <a:cxn ang="0">
                  <a:pos x="357" y="728"/>
                </a:cxn>
                <a:cxn ang="0">
                  <a:pos x="481" y="680"/>
                </a:cxn>
                <a:cxn ang="0">
                  <a:pos x="469" y="648"/>
                </a:cxn>
                <a:cxn ang="0">
                  <a:pos x="260" y="634"/>
                </a:cxn>
                <a:cxn ang="0">
                  <a:pos x="357" y="490"/>
                </a:cxn>
                <a:cxn ang="0">
                  <a:pos x="185" y="507"/>
                </a:cxn>
                <a:cxn ang="0">
                  <a:pos x="37" y="760"/>
                </a:cxn>
                <a:cxn ang="0">
                  <a:pos x="37" y="680"/>
                </a:cxn>
                <a:cxn ang="0">
                  <a:pos x="37" y="680"/>
                </a:cxn>
              </a:cxnLst>
              <a:rect l="0" t="0" r="r" b="b"/>
              <a:pathLst>
                <a:path w="691" h="1062">
                  <a:moveTo>
                    <a:pt x="37" y="680"/>
                  </a:moveTo>
                  <a:lnTo>
                    <a:pt x="124" y="555"/>
                  </a:lnTo>
                  <a:lnTo>
                    <a:pt x="185" y="476"/>
                  </a:lnTo>
                  <a:lnTo>
                    <a:pt x="285" y="459"/>
                  </a:lnTo>
                  <a:lnTo>
                    <a:pt x="346" y="443"/>
                  </a:lnTo>
                  <a:lnTo>
                    <a:pt x="382" y="380"/>
                  </a:lnTo>
                  <a:lnTo>
                    <a:pt x="457" y="380"/>
                  </a:lnTo>
                  <a:lnTo>
                    <a:pt x="469" y="347"/>
                  </a:lnTo>
                  <a:lnTo>
                    <a:pt x="433" y="285"/>
                  </a:lnTo>
                  <a:lnTo>
                    <a:pt x="408" y="189"/>
                  </a:lnTo>
                  <a:lnTo>
                    <a:pt x="444" y="253"/>
                  </a:lnTo>
                  <a:lnTo>
                    <a:pt x="481" y="237"/>
                  </a:lnTo>
                  <a:lnTo>
                    <a:pt x="481" y="206"/>
                  </a:lnTo>
                  <a:lnTo>
                    <a:pt x="506" y="220"/>
                  </a:lnTo>
                  <a:lnTo>
                    <a:pt x="519" y="189"/>
                  </a:lnTo>
                  <a:lnTo>
                    <a:pt x="556" y="189"/>
                  </a:lnTo>
                  <a:lnTo>
                    <a:pt x="556" y="158"/>
                  </a:lnTo>
                  <a:lnTo>
                    <a:pt x="605" y="158"/>
                  </a:lnTo>
                  <a:lnTo>
                    <a:pt x="605" y="126"/>
                  </a:lnTo>
                  <a:lnTo>
                    <a:pt x="630" y="110"/>
                  </a:lnTo>
                  <a:lnTo>
                    <a:pt x="654" y="62"/>
                  </a:lnTo>
                  <a:lnTo>
                    <a:pt x="691" y="0"/>
                  </a:lnTo>
                  <a:lnTo>
                    <a:pt x="506" y="347"/>
                  </a:lnTo>
                  <a:lnTo>
                    <a:pt x="382" y="522"/>
                  </a:lnTo>
                  <a:lnTo>
                    <a:pt x="296" y="648"/>
                  </a:lnTo>
                  <a:lnTo>
                    <a:pt x="556" y="603"/>
                  </a:lnTo>
                  <a:lnTo>
                    <a:pt x="605" y="634"/>
                  </a:lnTo>
                  <a:lnTo>
                    <a:pt x="605" y="665"/>
                  </a:lnTo>
                  <a:lnTo>
                    <a:pt x="567" y="697"/>
                  </a:lnTo>
                  <a:lnTo>
                    <a:pt x="506" y="714"/>
                  </a:lnTo>
                  <a:lnTo>
                    <a:pt x="519" y="760"/>
                  </a:lnTo>
                  <a:lnTo>
                    <a:pt x="481" y="792"/>
                  </a:lnTo>
                  <a:lnTo>
                    <a:pt x="457" y="823"/>
                  </a:lnTo>
                  <a:lnTo>
                    <a:pt x="444" y="856"/>
                  </a:lnTo>
                  <a:lnTo>
                    <a:pt x="382" y="888"/>
                  </a:lnTo>
                  <a:lnTo>
                    <a:pt x="320" y="935"/>
                  </a:lnTo>
                  <a:lnTo>
                    <a:pt x="457" y="999"/>
                  </a:lnTo>
                  <a:lnTo>
                    <a:pt x="433" y="1031"/>
                  </a:lnTo>
                  <a:lnTo>
                    <a:pt x="370" y="1062"/>
                  </a:lnTo>
                  <a:lnTo>
                    <a:pt x="234" y="999"/>
                  </a:lnTo>
                  <a:lnTo>
                    <a:pt x="285" y="981"/>
                  </a:lnTo>
                  <a:lnTo>
                    <a:pt x="309" y="951"/>
                  </a:lnTo>
                  <a:lnTo>
                    <a:pt x="309" y="935"/>
                  </a:lnTo>
                  <a:lnTo>
                    <a:pt x="272" y="888"/>
                  </a:lnTo>
                  <a:lnTo>
                    <a:pt x="320" y="856"/>
                  </a:lnTo>
                  <a:lnTo>
                    <a:pt x="333" y="840"/>
                  </a:lnTo>
                  <a:lnTo>
                    <a:pt x="320" y="809"/>
                  </a:lnTo>
                  <a:lnTo>
                    <a:pt x="382" y="776"/>
                  </a:lnTo>
                  <a:lnTo>
                    <a:pt x="370" y="744"/>
                  </a:lnTo>
                  <a:lnTo>
                    <a:pt x="357" y="728"/>
                  </a:lnTo>
                  <a:lnTo>
                    <a:pt x="457" y="697"/>
                  </a:lnTo>
                  <a:lnTo>
                    <a:pt x="481" y="680"/>
                  </a:lnTo>
                  <a:lnTo>
                    <a:pt x="481" y="665"/>
                  </a:lnTo>
                  <a:lnTo>
                    <a:pt x="469" y="648"/>
                  </a:lnTo>
                  <a:lnTo>
                    <a:pt x="260" y="665"/>
                  </a:lnTo>
                  <a:lnTo>
                    <a:pt x="260" y="634"/>
                  </a:lnTo>
                  <a:lnTo>
                    <a:pt x="357" y="522"/>
                  </a:lnTo>
                  <a:lnTo>
                    <a:pt x="357" y="490"/>
                  </a:lnTo>
                  <a:lnTo>
                    <a:pt x="333" y="490"/>
                  </a:lnTo>
                  <a:lnTo>
                    <a:pt x="185" y="507"/>
                  </a:lnTo>
                  <a:lnTo>
                    <a:pt x="74" y="648"/>
                  </a:lnTo>
                  <a:lnTo>
                    <a:pt x="37" y="760"/>
                  </a:lnTo>
                  <a:lnTo>
                    <a:pt x="0" y="776"/>
                  </a:lnTo>
                  <a:lnTo>
                    <a:pt x="37" y="680"/>
                  </a:lnTo>
                  <a:lnTo>
                    <a:pt x="37" y="680"/>
                  </a:lnTo>
                  <a:lnTo>
                    <a:pt x="37" y="680"/>
                  </a:lnTo>
                  <a:close/>
                </a:path>
              </a:pathLst>
            </a:custGeom>
            <a:solidFill>
              <a:srgbClr val="000000"/>
            </a:solidFill>
            <a:ln w="9525">
              <a:noFill/>
              <a:round/>
            </a:ln>
          </p:spPr>
          <p:txBody>
            <a:bodyPr/>
            <a:lstStyle/>
            <a:p>
              <a:endParaRPr lang="en-US"/>
            </a:p>
          </p:txBody>
        </p:sp>
        <p:sp>
          <p:nvSpPr>
            <p:cNvPr id="362553" name="Freeform 57"/>
            <p:cNvSpPr/>
            <p:nvPr/>
          </p:nvSpPr>
          <p:spPr bwMode="auto">
            <a:xfrm>
              <a:off x="4558" y="3584"/>
              <a:ext cx="198" cy="142"/>
            </a:xfrm>
            <a:custGeom>
              <a:avLst/>
              <a:gdLst/>
              <a:ahLst/>
              <a:cxnLst>
                <a:cxn ang="0">
                  <a:pos x="0" y="109"/>
                </a:cxn>
                <a:cxn ang="0">
                  <a:pos x="174" y="78"/>
                </a:cxn>
                <a:cxn ang="0">
                  <a:pos x="246" y="31"/>
                </a:cxn>
                <a:cxn ang="0">
                  <a:pos x="335" y="0"/>
                </a:cxn>
                <a:cxn ang="0">
                  <a:pos x="396" y="141"/>
                </a:cxn>
                <a:cxn ang="0">
                  <a:pos x="284" y="191"/>
                </a:cxn>
                <a:cxn ang="0">
                  <a:pos x="210" y="235"/>
                </a:cxn>
                <a:cxn ang="0">
                  <a:pos x="136" y="284"/>
                </a:cxn>
                <a:cxn ang="0">
                  <a:pos x="271" y="158"/>
                </a:cxn>
                <a:cxn ang="0">
                  <a:pos x="87" y="235"/>
                </a:cxn>
                <a:cxn ang="0">
                  <a:pos x="346" y="95"/>
                </a:cxn>
                <a:cxn ang="0">
                  <a:pos x="75" y="173"/>
                </a:cxn>
                <a:cxn ang="0">
                  <a:pos x="271" y="78"/>
                </a:cxn>
                <a:cxn ang="0">
                  <a:pos x="12" y="141"/>
                </a:cxn>
                <a:cxn ang="0">
                  <a:pos x="0" y="109"/>
                </a:cxn>
                <a:cxn ang="0">
                  <a:pos x="0" y="109"/>
                </a:cxn>
                <a:cxn ang="0">
                  <a:pos x="0" y="109"/>
                </a:cxn>
              </a:cxnLst>
              <a:rect l="0" t="0" r="r" b="b"/>
              <a:pathLst>
                <a:path w="396" h="284">
                  <a:moveTo>
                    <a:pt x="0" y="109"/>
                  </a:moveTo>
                  <a:lnTo>
                    <a:pt x="174" y="78"/>
                  </a:lnTo>
                  <a:lnTo>
                    <a:pt x="246" y="31"/>
                  </a:lnTo>
                  <a:lnTo>
                    <a:pt x="335" y="0"/>
                  </a:lnTo>
                  <a:lnTo>
                    <a:pt x="396" y="141"/>
                  </a:lnTo>
                  <a:lnTo>
                    <a:pt x="284" y="191"/>
                  </a:lnTo>
                  <a:lnTo>
                    <a:pt x="210" y="235"/>
                  </a:lnTo>
                  <a:lnTo>
                    <a:pt x="136" y="284"/>
                  </a:lnTo>
                  <a:lnTo>
                    <a:pt x="271" y="158"/>
                  </a:lnTo>
                  <a:lnTo>
                    <a:pt x="87" y="235"/>
                  </a:lnTo>
                  <a:lnTo>
                    <a:pt x="346" y="95"/>
                  </a:lnTo>
                  <a:lnTo>
                    <a:pt x="75" y="173"/>
                  </a:lnTo>
                  <a:lnTo>
                    <a:pt x="271" y="78"/>
                  </a:lnTo>
                  <a:lnTo>
                    <a:pt x="12" y="141"/>
                  </a:lnTo>
                  <a:lnTo>
                    <a:pt x="0" y="109"/>
                  </a:lnTo>
                  <a:lnTo>
                    <a:pt x="0" y="109"/>
                  </a:lnTo>
                  <a:lnTo>
                    <a:pt x="0" y="109"/>
                  </a:lnTo>
                  <a:close/>
                </a:path>
              </a:pathLst>
            </a:custGeom>
            <a:solidFill>
              <a:srgbClr val="000000"/>
            </a:solidFill>
            <a:ln w="9525">
              <a:noFill/>
              <a:round/>
            </a:ln>
          </p:spPr>
          <p:txBody>
            <a:bodyPr/>
            <a:lstStyle/>
            <a:p>
              <a:endParaRPr lang="en-US"/>
            </a:p>
          </p:txBody>
        </p:sp>
        <p:sp>
          <p:nvSpPr>
            <p:cNvPr id="362554" name="Freeform 58"/>
            <p:cNvSpPr/>
            <p:nvPr/>
          </p:nvSpPr>
          <p:spPr bwMode="auto">
            <a:xfrm>
              <a:off x="4706" y="3504"/>
              <a:ext cx="44" cy="159"/>
            </a:xfrm>
            <a:custGeom>
              <a:avLst/>
              <a:gdLst/>
              <a:ahLst/>
              <a:cxnLst>
                <a:cxn ang="0">
                  <a:pos x="0" y="0"/>
                </a:cxn>
                <a:cxn ang="0">
                  <a:pos x="87" y="317"/>
                </a:cxn>
                <a:cxn ang="0">
                  <a:pos x="50" y="300"/>
                </a:cxn>
                <a:cxn ang="0">
                  <a:pos x="0" y="0"/>
                </a:cxn>
                <a:cxn ang="0">
                  <a:pos x="0" y="0"/>
                </a:cxn>
                <a:cxn ang="0">
                  <a:pos x="0" y="0"/>
                </a:cxn>
              </a:cxnLst>
              <a:rect l="0" t="0" r="r" b="b"/>
              <a:pathLst>
                <a:path w="87" h="317">
                  <a:moveTo>
                    <a:pt x="0" y="0"/>
                  </a:moveTo>
                  <a:lnTo>
                    <a:pt x="87" y="317"/>
                  </a:lnTo>
                  <a:lnTo>
                    <a:pt x="50" y="300"/>
                  </a:lnTo>
                  <a:lnTo>
                    <a:pt x="0" y="0"/>
                  </a:lnTo>
                  <a:lnTo>
                    <a:pt x="0" y="0"/>
                  </a:lnTo>
                  <a:lnTo>
                    <a:pt x="0" y="0"/>
                  </a:lnTo>
                  <a:close/>
                </a:path>
              </a:pathLst>
            </a:custGeom>
            <a:solidFill>
              <a:srgbClr val="000000"/>
            </a:solidFill>
            <a:ln w="9525">
              <a:noFill/>
              <a:round/>
            </a:ln>
          </p:spPr>
          <p:txBody>
            <a:bodyPr/>
            <a:lstStyle/>
            <a:p>
              <a:endParaRPr lang="en-US"/>
            </a:p>
          </p:txBody>
        </p:sp>
        <p:sp>
          <p:nvSpPr>
            <p:cNvPr id="362555" name="Freeform 59"/>
            <p:cNvSpPr/>
            <p:nvPr/>
          </p:nvSpPr>
          <p:spPr bwMode="auto">
            <a:xfrm>
              <a:off x="4923" y="2529"/>
              <a:ext cx="166" cy="389"/>
            </a:xfrm>
            <a:custGeom>
              <a:avLst/>
              <a:gdLst/>
              <a:ahLst/>
              <a:cxnLst>
                <a:cxn ang="0">
                  <a:pos x="160" y="0"/>
                </a:cxn>
                <a:cxn ang="0">
                  <a:pos x="319" y="79"/>
                </a:cxn>
                <a:cxn ang="0">
                  <a:pos x="332" y="206"/>
                </a:cxn>
                <a:cxn ang="0">
                  <a:pos x="319" y="350"/>
                </a:cxn>
                <a:cxn ang="0">
                  <a:pos x="270" y="508"/>
                </a:cxn>
                <a:cxn ang="0">
                  <a:pos x="197" y="634"/>
                </a:cxn>
                <a:cxn ang="0">
                  <a:pos x="135" y="728"/>
                </a:cxn>
                <a:cxn ang="0">
                  <a:pos x="86" y="778"/>
                </a:cxn>
                <a:cxn ang="0">
                  <a:pos x="0" y="778"/>
                </a:cxn>
                <a:cxn ang="0">
                  <a:pos x="12" y="745"/>
                </a:cxn>
                <a:cxn ang="0">
                  <a:pos x="110" y="728"/>
                </a:cxn>
                <a:cxn ang="0">
                  <a:pos x="171" y="665"/>
                </a:cxn>
                <a:cxn ang="0">
                  <a:pos x="209" y="587"/>
                </a:cxn>
                <a:cxn ang="0">
                  <a:pos x="258" y="491"/>
                </a:cxn>
                <a:cxn ang="0">
                  <a:pos x="258" y="444"/>
                </a:cxn>
                <a:cxn ang="0">
                  <a:pos x="209" y="444"/>
                </a:cxn>
                <a:cxn ang="0">
                  <a:pos x="110" y="587"/>
                </a:cxn>
                <a:cxn ang="0">
                  <a:pos x="110" y="570"/>
                </a:cxn>
                <a:cxn ang="0">
                  <a:pos x="171" y="476"/>
                </a:cxn>
                <a:cxn ang="0">
                  <a:pos x="234" y="364"/>
                </a:cxn>
                <a:cxn ang="0">
                  <a:pos x="245" y="284"/>
                </a:cxn>
                <a:cxn ang="0">
                  <a:pos x="245" y="206"/>
                </a:cxn>
                <a:cxn ang="0">
                  <a:pos x="234" y="142"/>
                </a:cxn>
                <a:cxn ang="0">
                  <a:pos x="221" y="127"/>
                </a:cxn>
                <a:cxn ang="0">
                  <a:pos x="258" y="94"/>
                </a:cxn>
                <a:cxn ang="0">
                  <a:pos x="294" y="94"/>
                </a:cxn>
                <a:cxn ang="0">
                  <a:pos x="135" y="15"/>
                </a:cxn>
                <a:cxn ang="0">
                  <a:pos x="160" y="0"/>
                </a:cxn>
                <a:cxn ang="0">
                  <a:pos x="160" y="0"/>
                </a:cxn>
                <a:cxn ang="0">
                  <a:pos x="160" y="0"/>
                </a:cxn>
              </a:cxnLst>
              <a:rect l="0" t="0" r="r" b="b"/>
              <a:pathLst>
                <a:path w="332" h="778">
                  <a:moveTo>
                    <a:pt x="160" y="0"/>
                  </a:moveTo>
                  <a:lnTo>
                    <a:pt x="319" y="79"/>
                  </a:lnTo>
                  <a:lnTo>
                    <a:pt x="332" y="206"/>
                  </a:lnTo>
                  <a:lnTo>
                    <a:pt x="319" y="350"/>
                  </a:lnTo>
                  <a:lnTo>
                    <a:pt x="270" y="508"/>
                  </a:lnTo>
                  <a:lnTo>
                    <a:pt x="197" y="634"/>
                  </a:lnTo>
                  <a:lnTo>
                    <a:pt x="135" y="728"/>
                  </a:lnTo>
                  <a:lnTo>
                    <a:pt x="86" y="778"/>
                  </a:lnTo>
                  <a:lnTo>
                    <a:pt x="0" y="778"/>
                  </a:lnTo>
                  <a:lnTo>
                    <a:pt x="12" y="745"/>
                  </a:lnTo>
                  <a:lnTo>
                    <a:pt x="110" y="728"/>
                  </a:lnTo>
                  <a:lnTo>
                    <a:pt x="171" y="665"/>
                  </a:lnTo>
                  <a:lnTo>
                    <a:pt x="209" y="587"/>
                  </a:lnTo>
                  <a:lnTo>
                    <a:pt x="258" y="491"/>
                  </a:lnTo>
                  <a:lnTo>
                    <a:pt x="258" y="444"/>
                  </a:lnTo>
                  <a:lnTo>
                    <a:pt x="209" y="444"/>
                  </a:lnTo>
                  <a:lnTo>
                    <a:pt x="110" y="587"/>
                  </a:lnTo>
                  <a:lnTo>
                    <a:pt x="110" y="570"/>
                  </a:lnTo>
                  <a:lnTo>
                    <a:pt x="171" y="476"/>
                  </a:lnTo>
                  <a:lnTo>
                    <a:pt x="234" y="364"/>
                  </a:lnTo>
                  <a:lnTo>
                    <a:pt x="245" y="284"/>
                  </a:lnTo>
                  <a:lnTo>
                    <a:pt x="245" y="206"/>
                  </a:lnTo>
                  <a:lnTo>
                    <a:pt x="234" y="142"/>
                  </a:lnTo>
                  <a:lnTo>
                    <a:pt x="221" y="127"/>
                  </a:lnTo>
                  <a:lnTo>
                    <a:pt x="258" y="94"/>
                  </a:lnTo>
                  <a:lnTo>
                    <a:pt x="294" y="94"/>
                  </a:lnTo>
                  <a:lnTo>
                    <a:pt x="135" y="15"/>
                  </a:lnTo>
                  <a:lnTo>
                    <a:pt x="160" y="0"/>
                  </a:lnTo>
                  <a:lnTo>
                    <a:pt x="160" y="0"/>
                  </a:lnTo>
                  <a:lnTo>
                    <a:pt x="160" y="0"/>
                  </a:lnTo>
                  <a:close/>
                </a:path>
              </a:pathLst>
            </a:custGeom>
            <a:solidFill>
              <a:srgbClr val="000000"/>
            </a:solidFill>
            <a:ln w="9525">
              <a:noFill/>
              <a:round/>
            </a:ln>
          </p:spPr>
          <p:txBody>
            <a:bodyPr/>
            <a:lstStyle/>
            <a:p>
              <a:endParaRPr lang="en-US"/>
            </a:p>
          </p:txBody>
        </p:sp>
        <p:sp>
          <p:nvSpPr>
            <p:cNvPr id="362556" name="Freeform 60"/>
            <p:cNvSpPr/>
            <p:nvPr/>
          </p:nvSpPr>
          <p:spPr bwMode="auto">
            <a:xfrm>
              <a:off x="4849" y="2546"/>
              <a:ext cx="167" cy="364"/>
            </a:xfrm>
            <a:custGeom>
              <a:avLst/>
              <a:gdLst/>
              <a:ahLst/>
              <a:cxnLst>
                <a:cxn ang="0">
                  <a:pos x="334" y="47"/>
                </a:cxn>
                <a:cxn ang="0">
                  <a:pos x="209" y="174"/>
                </a:cxn>
                <a:cxn ang="0">
                  <a:pos x="123" y="363"/>
                </a:cxn>
                <a:cxn ang="0">
                  <a:pos x="99" y="521"/>
                </a:cxn>
                <a:cxn ang="0">
                  <a:pos x="110" y="650"/>
                </a:cxn>
                <a:cxn ang="0">
                  <a:pos x="123" y="729"/>
                </a:cxn>
                <a:cxn ang="0">
                  <a:pos x="0" y="681"/>
                </a:cxn>
                <a:cxn ang="0">
                  <a:pos x="0" y="587"/>
                </a:cxn>
                <a:cxn ang="0">
                  <a:pos x="13" y="476"/>
                </a:cxn>
                <a:cxn ang="0">
                  <a:pos x="36" y="301"/>
                </a:cxn>
                <a:cxn ang="0">
                  <a:pos x="99" y="174"/>
                </a:cxn>
                <a:cxn ang="0">
                  <a:pos x="209" y="31"/>
                </a:cxn>
                <a:cxn ang="0">
                  <a:pos x="258" y="0"/>
                </a:cxn>
                <a:cxn ang="0">
                  <a:pos x="171" y="95"/>
                </a:cxn>
                <a:cxn ang="0">
                  <a:pos x="74" y="237"/>
                </a:cxn>
                <a:cxn ang="0">
                  <a:pos x="36" y="363"/>
                </a:cxn>
                <a:cxn ang="0">
                  <a:pos x="110" y="222"/>
                </a:cxn>
                <a:cxn ang="0">
                  <a:pos x="74" y="380"/>
                </a:cxn>
                <a:cxn ang="0">
                  <a:pos x="160" y="206"/>
                </a:cxn>
                <a:cxn ang="0">
                  <a:pos x="245" y="110"/>
                </a:cxn>
                <a:cxn ang="0">
                  <a:pos x="334" y="47"/>
                </a:cxn>
                <a:cxn ang="0">
                  <a:pos x="334" y="47"/>
                </a:cxn>
                <a:cxn ang="0">
                  <a:pos x="334" y="47"/>
                </a:cxn>
              </a:cxnLst>
              <a:rect l="0" t="0" r="r" b="b"/>
              <a:pathLst>
                <a:path w="334" h="729">
                  <a:moveTo>
                    <a:pt x="334" y="47"/>
                  </a:moveTo>
                  <a:lnTo>
                    <a:pt x="209" y="174"/>
                  </a:lnTo>
                  <a:lnTo>
                    <a:pt x="123" y="363"/>
                  </a:lnTo>
                  <a:lnTo>
                    <a:pt x="99" y="521"/>
                  </a:lnTo>
                  <a:lnTo>
                    <a:pt x="110" y="650"/>
                  </a:lnTo>
                  <a:lnTo>
                    <a:pt x="123" y="729"/>
                  </a:lnTo>
                  <a:lnTo>
                    <a:pt x="0" y="681"/>
                  </a:lnTo>
                  <a:lnTo>
                    <a:pt x="0" y="587"/>
                  </a:lnTo>
                  <a:lnTo>
                    <a:pt x="13" y="476"/>
                  </a:lnTo>
                  <a:lnTo>
                    <a:pt x="36" y="301"/>
                  </a:lnTo>
                  <a:lnTo>
                    <a:pt x="99" y="174"/>
                  </a:lnTo>
                  <a:lnTo>
                    <a:pt x="209" y="31"/>
                  </a:lnTo>
                  <a:lnTo>
                    <a:pt x="258" y="0"/>
                  </a:lnTo>
                  <a:lnTo>
                    <a:pt x="171" y="95"/>
                  </a:lnTo>
                  <a:lnTo>
                    <a:pt x="74" y="237"/>
                  </a:lnTo>
                  <a:lnTo>
                    <a:pt x="36" y="363"/>
                  </a:lnTo>
                  <a:lnTo>
                    <a:pt x="110" y="222"/>
                  </a:lnTo>
                  <a:lnTo>
                    <a:pt x="74" y="380"/>
                  </a:lnTo>
                  <a:lnTo>
                    <a:pt x="160" y="206"/>
                  </a:lnTo>
                  <a:lnTo>
                    <a:pt x="245" y="110"/>
                  </a:lnTo>
                  <a:lnTo>
                    <a:pt x="334" y="47"/>
                  </a:lnTo>
                  <a:lnTo>
                    <a:pt x="334" y="47"/>
                  </a:lnTo>
                  <a:lnTo>
                    <a:pt x="334" y="47"/>
                  </a:lnTo>
                  <a:close/>
                </a:path>
              </a:pathLst>
            </a:custGeom>
            <a:solidFill>
              <a:srgbClr val="000000"/>
            </a:solidFill>
            <a:ln w="9525">
              <a:noFill/>
              <a:round/>
            </a:ln>
          </p:spPr>
          <p:txBody>
            <a:bodyPr/>
            <a:lstStyle/>
            <a:p>
              <a:endParaRPr lang="en-US"/>
            </a:p>
          </p:txBody>
        </p:sp>
        <p:sp>
          <p:nvSpPr>
            <p:cNvPr id="362557" name="Freeform 61"/>
            <p:cNvSpPr/>
            <p:nvPr/>
          </p:nvSpPr>
          <p:spPr bwMode="auto">
            <a:xfrm>
              <a:off x="4774" y="2965"/>
              <a:ext cx="112" cy="88"/>
            </a:xfrm>
            <a:custGeom>
              <a:avLst/>
              <a:gdLst/>
              <a:ahLst/>
              <a:cxnLst>
                <a:cxn ang="0">
                  <a:pos x="0" y="175"/>
                </a:cxn>
                <a:cxn ang="0">
                  <a:pos x="62" y="127"/>
                </a:cxn>
                <a:cxn ang="0">
                  <a:pos x="99" y="65"/>
                </a:cxn>
                <a:cxn ang="0">
                  <a:pos x="111" y="32"/>
                </a:cxn>
                <a:cxn ang="0">
                  <a:pos x="111" y="0"/>
                </a:cxn>
                <a:cxn ang="0">
                  <a:pos x="149" y="0"/>
                </a:cxn>
                <a:cxn ang="0">
                  <a:pos x="197" y="17"/>
                </a:cxn>
                <a:cxn ang="0">
                  <a:pos x="223" y="79"/>
                </a:cxn>
                <a:cxn ang="0">
                  <a:pos x="209" y="143"/>
                </a:cxn>
                <a:cxn ang="0">
                  <a:pos x="174" y="49"/>
                </a:cxn>
                <a:cxn ang="0">
                  <a:pos x="137" y="49"/>
                </a:cxn>
                <a:cxn ang="0">
                  <a:pos x="99" y="112"/>
                </a:cxn>
                <a:cxn ang="0">
                  <a:pos x="0" y="175"/>
                </a:cxn>
                <a:cxn ang="0">
                  <a:pos x="0" y="175"/>
                </a:cxn>
                <a:cxn ang="0">
                  <a:pos x="0" y="175"/>
                </a:cxn>
              </a:cxnLst>
              <a:rect l="0" t="0" r="r" b="b"/>
              <a:pathLst>
                <a:path w="223" h="175">
                  <a:moveTo>
                    <a:pt x="0" y="175"/>
                  </a:moveTo>
                  <a:lnTo>
                    <a:pt x="62" y="127"/>
                  </a:lnTo>
                  <a:lnTo>
                    <a:pt x="99" y="65"/>
                  </a:lnTo>
                  <a:lnTo>
                    <a:pt x="111" y="32"/>
                  </a:lnTo>
                  <a:lnTo>
                    <a:pt x="111" y="0"/>
                  </a:lnTo>
                  <a:lnTo>
                    <a:pt x="149" y="0"/>
                  </a:lnTo>
                  <a:lnTo>
                    <a:pt x="197" y="17"/>
                  </a:lnTo>
                  <a:lnTo>
                    <a:pt x="223" y="79"/>
                  </a:lnTo>
                  <a:lnTo>
                    <a:pt x="209" y="143"/>
                  </a:lnTo>
                  <a:lnTo>
                    <a:pt x="174" y="49"/>
                  </a:lnTo>
                  <a:lnTo>
                    <a:pt x="137" y="49"/>
                  </a:lnTo>
                  <a:lnTo>
                    <a:pt x="99" y="112"/>
                  </a:lnTo>
                  <a:lnTo>
                    <a:pt x="0" y="175"/>
                  </a:lnTo>
                  <a:lnTo>
                    <a:pt x="0" y="175"/>
                  </a:lnTo>
                  <a:lnTo>
                    <a:pt x="0" y="175"/>
                  </a:lnTo>
                  <a:close/>
                </a:path>
              </a:pathLst>
            </a:custGeom>
            <a:solidFill>
              <a:srgbClr val="000000"/>
            </a:solidFill>
            <a:ln w="9525">
              <a:noFill/>
              <a:round/>
            </a:ln>
          </p:spPr>
          <p:txBody>
            <a:bodyPr/>
            <a:lstStyle/>
            <a:p>
              <a:endParaRPr lang="en-US"/>
            </a:p>
          </p:txBody>
        </p:sp>
        <p:sp>
          <p:nvSpPr>
            <p:cNvPr id="362558" name="Freeform 62"/>
            <p:cNvSpPr/>
            <p:nvPr/>
          </p:nvSpPr>
          <p:spPr bwMode="auto">
            <a:xfrm>
              <a:off x="4898" y="2608"/>
              <a:ext cx="721" cy="841"/>
            </a:xfrm>
            <a:custGeom>
              <a:avLst/>
              <a:gdLst/>
              <a:ahLst/>
              <a:cxnLst>
                <a:cxn ang="0">
                  <a:pos x="270" y="730"/>
                </a:cxn>
                <a:cxn ang="0">
                  <a:pos x="565" y="825"/>
                </a:cxn>
                <a:cxn ang="0">
                  <a:pos x="654" y="713"/>
                </a:cxn>
                <a:cxn ang="0">
                  <a:pos x="776" y="445"/>
                </a:cxn>
                <a:cxn ang="0">
                  <a:pos x="836" y="381"/>
                </a:cxn>
                <a:cxn ang="0">
                  <a:pos x="923" y="524"/>
                </a:cxn>
                <a:cxn ang="0">
                  <a:pos x="1109" y="634"/>
                </a:cxn>
                <a:cxn ang="0">
                  <a:pos x="1270" y="603"/>
                </a:cxn>
                <a:cxn ang="0">
                  <a:pos x="1394" y="429"/>
                </a:cxn>
                <a:cxn ang="0">
                  <a:pos x="1394" y="159"/>
                </a:cxn>
                <a:cxn ang="0">
                  <a:pos x="1305" y="48"/>
                </a:cxn>
                <a:cxn ang="0">
                  <a:pos x="999" y="634"/>
                </a:cxn>
                <a:cxn ang="0">
                  <a:pos x="1270" y="17"/>
                </a:cxn>
                <a:cxn ang="0">
                  <a:pos x="1406" y="126"/>
                </a:cxn>
                <a:cxn ang="0">
                  <a:pos x="1429" y="395"/>
                </a:cxn>
                <a:cxn ang="0">
                  <a:pos x="1380" y="570"/>
                </a:cxn>
                <a:cxn ang="0">
                  <a:pos x="1232" y="713"/>
                </a:cxn>
                <a:cxn ang="0">
                  <a:pos x="110" y="1586"/>
                </a:cxn>
                <a:cxn ang="0">
                  <a:pos x="184" y="1506"/>
                </a:cxn>
                <a:cxn ang="0">
                  <a:pos x="258" y="1444"/>
                </a:cxn>
                <a:cxn ang="0">
                  <a:pos x="332" y="1395"/>
                </a:cxn>
                <a:cxn ang="0">
                  <a:pos x="394" y="1333"/>
                </a:cxn>
                <a:cxn ang="0">
                  <a:pos x="493" y="1252"/>
                </a:cxn>
                <a:cxn ang="0">
                  <a:pos x="554" y="1189"/>
                </a:cxn>
                <a:cxn ang="0">
                  <a:pos x="628" y="1110"/>
                </a:cxn>
                <a:cxn ang="0">
                  <a:pos x="689" y="1062"/>
                </a:cxn>
                <a:cxn ang="0">
                  <a:pos x="1221" y="681"/>
                </a:cxn>
                <a:cxn ang="0">
                  <a:pos x="1034" y="699"/>
                </a:cxn>
                <a:cxn ang="0">
                  <a:pos x="887" y="570"/>
                </a:cxn>
                <a:cxn ang="0">
                  <a:pos x="836" y="429"/>
                </a:cxn>
                <a:cxn ang="0">
                  <a:pos x="702" y="666"/>
                </a:cxn>
                <a:cxn ang="0">
                  <a:pos x="642" y="904"/>
                </a:cxn>
                <a:cxn ang="0">
                  <a:pos x="530" y="825"/>
                </a:cxn>
                <a:cxn ang="0">
                  <a:pos x="468" y="825"/>
                </a:cxn>
                <a:cxn ang="0">
                  <a:pos x="419" y="808"/>
                </a:cxn>
                <a:cxn ang="0">
                  <a:pos x="356" y="808"/>
                </a:cxn>
                <a:cxn ang="0">
                  <a:pos x="294" y="808"/>
                </a:cxn>
                <a:cxn ang="0">
                  <a:pos x="235" y="778"/>
                </a:cxn>
                <a:cxn ang="0">
                  <a:pos x="172" y="778"/>
                </a:cxn>
                <a:cxn ang="0">
                  <a:pos x="98" y="778"/>
                </a:cxn>
                <a:cxn ang="0">
                  <a:pos x="24" y="778"/>
                </a:cxn>
                <a:cxn ang="0">
                  <a:pos x="98" y="713"/>
                </a:cxn>
              </a:cxnLst>
              <a:rect l="0" t="0" r="r" b="b"/>
              <a:pathLst>
                <a:path w="1441" h="1681">
                  <a:moveTo>
                    <a:pt x="98" y="713"/>
                  </a:moveTo>
                  <a:lnTo>
                    <a:pt x="270" y="730"/>
                  </a:lnTo>
                  <a:lnTo>
                    <a:pt x="443" y="762"/>
                  </a:lnTo>
                  <a:lnTo>
                    <a:pt x="565" y="825"/>
                  </a:lnTo>
                  <a:lnTo>
                    <a:pt x="628" y="856"/>
                  </a:lnTo>
                  <a:lnTo>
                    <a:pt x="654" y="713"/>
                  </a:lnTo>
                  <a:lnTo>
                    <a:pt x="715" y="555"/>
                  </a:lnTo>
                  <a:lnTo>
                    <a:pt x="776" y="445"/>
                  </a:lnTo>
                  <a:lnTo>
                    <a:pt x="825" y="395"/>
                  </a:lnTo>
                  <a:lnTo>
                    <a:pt x="836" y="381"/>
                  </a:lnTo>
                  <a:lnTo>
                    <a:pt x="862" y="412"/>
                  </a:lnTo>
                  <a:lnTo>
                    <a:pt x="923" y="524"/>
                  </a:lnTo>
                  <a:lnTo>
                    <a:pt x="1023" y="603"/>
                  </a:lnTo>
                  <a:lnTo>
                    <a:pt x="1109" y="634"/>
                  </a:lnTo>
                  <a:lnTo>
                    <a:pt x="1182" y="620"/>
                  </a:lnTo>
                  <a:lnTo>
                    <a:pt x="1270" y="603"/>
                  </a:lnTo>
                  <a:lnTo>
                    <a:pt x="1344" y="538"/>
                  </a:lnTo>
                  <a:lnTo>
                    <a:pt x="1394" y="429"/>
                  </a:lnTo>
                  <a:lnTo>
                    <a:pt x="1416" y="301"/>
                  </a:lnTo>
                  <a:lnTo>
                    <a:pt x="1394" y="159"/>
                  </a:lnTo>
                  <a:lnTo>
                    <a:pt x="1344" y="63"/>
                  </a:lnTo>
                  <a:lnTo>
                    <a:pt x="1305" y="48"/>
                  </a:lnTo>
                  <a:lnTo>
                    <a:pt x="1170" y="395"/>
                  </a:lnTo>
                  <a:lnTo>
                    <a:pt x="999" y="634"/>
                  </a:lnTo>
                  <a:lnTo>
                    <a:pt x="1135" y="429"/>
                  </a:lnTo>
                  <a:lnTo>
                    <a:pt x="1270" y="17"/>
                  </a:lnTo>
                  <a:lnTo>
                    <a:pt x="1305" y="0"/>
                  </a:lnTo>
                  <a:lnTo>
                    <a:pt x="1406" y="126"/>
                  </a:lnTo>
                  <a:lnTo>
                    <a:pt x="1441" y="254"/>
                  </a:lnTo>
                  <a:lnTo>
                    <a:pt x="1429" y="395"/>
                  </a:lnTo>
                  <a:lnTo>
                    <a:pt x="1416" y="493"/>
                  </a:lnTo>
                  <a:lnTo>
                    <a:pt x="1380" y="570"/>
                  </a:lnTo>
                  <a:lnTo>
                    <a:pt x="1305" y="666"/>
                  </a:lnTo>
                  <a:lnTo>
                    <a:pt x="1232" y="713"/>
                  </a:lnTo>
                  <a:lnTo>
                    <a:pt x="0" y="1681"/>
                  </a:lnTo>
                  <a:lnTo>
                    <a:pt x="110" y="1586"/>
                  </a:lnTo>
                  <a:lnTo>
                    <a:pt x="135" y="1522"/>
                  </a:lnTo>
                  <a:lnTo>
                    <a:pt x="184" y="1506"/>
                  </a:lnTo>
                  <a:lnTo>
                    <a:pt x="196" y="1458"/>
                  </a:lnTo>
                  <a:lnTo>
                    <a:pt x="258" y="1444"/>
                  </a:lnTo>
                  <a:lnTo>
                    <a:pt x="270" y="1395"/>
                  </a:lnTo>
                  <a:lnTo>
                    <a:pt x="332" y="1395"/>
                  </a:lnTo>
                  <a:lnTo>
                    <a:pt x="332" y="1347"/>
                  </a:lnTo>
                  <a:lnTo>
                    <a:pt x="394" y="1333"/>
                  </a:lnTo>
                  <a:lnTo>
                    <a:pt x="406" y="1268"/>
                  </a:lnTo>
                  <a:lnTo>
                    <a:pt x="493" y="1252"/>
                  </a:lnTo>
                  <a:lnTo>
                    <a:pt x="493" y="1206"/>
                  </a:lnTo>
                  <a:lnTo>
                    <a:pt x="554" y="1189"/>
                  </a:lnTo>
                  <a:lnTo>
                    <a:pt x="554" y="1158"/>
                  </a:lnTo>
                  <a:lnTo>
                    <a:pt x="628" y="1110"/>
                  </a:lnTo>
                  <a:lnTo>
                    <a:pt x="654" y="1077"/>
                  </a:lnTo>
                  <a:lnTo>
                    <a:pt x="689" y="1062"/>
                  </a:lnTo>
                  <a:lnTo>
                    <a:pt x="800" y="1000"/>
                  </a:lnTo>
                  <a:lnTo>
                    <a:pt x="1221" y="681"/>
                  </a:lnTo>
                  <a:lnTo>
                    <a:pt x="1122" y="699"/>
                  </a:lnTo>
                  <a:lnTo>
                    <a:pt x="1034" y="699"/>
                  </a:lnTo>
                  <a:lnTo>
                    <a:pt x="960" y="649"/>
                  </a:lnTo>
                  <a:lnTo>
                    <a:pt x="887" y="570"/>
                  </a:lnTo>
                  <a:lnTo>
                    <a:pt x="836" y="493"/>
                  </a:lnTo>
                  <a:lnTo>
                    <a:pt x="836" y="429"/>
                  </a:lnTo>
                  <a:lnTo>
                    <a:pt x="764" y="507"/>
                  </a:lnTo>
                  <a:lnTo>
                    <a:pt x="702" y="666"/>
                  </a:lnTo>
                  <a:lnTo>
                    <a:pt x="664" y="762"/>
                  </a:lnTo>
                  <a:lnTo>
                    <a:pt x="642" y="904"/>
                  </a:lnTo>
                  <a:lnTo>
                    <a:pt x="565" y="856"/>
                  </a:lnTo>
                  <a:lnTo>
                    <a:pt x="530" y="825"/>
                  </a:lnTo>
                  <a:lnTo>
                    <a:pt x="429" y="1015"/>
                  </a:lnTo>
                  <a:lnTo>
                    <a:pt x="468" y="825"/>
                  </a:lnTo>
                  <a:lnTo>
                    <a:pt x="368" y="1015"/>
                  </a:lnTo>
                  <a:lnTo>
                    <a:pt x="419" y="808"/>
                  </a:lnTo>
                  <a:lnTo>
                    <a:pt x="332" y="967"/>
                  </a:lnTo>
                  <a:lnTo>
                    <a:pt x="356" y="808"/>
                  </a:lnTo>
                  <a:lnTo>
                    <a:pt x="270" y="936"/>
                  </a:lnTo>
                  <a:lnTo>
                    <a:pt x="294" y="808"/>
                  </a:lnTo>
                  <a:lnTo>
                    <a:pt x="220" y="888"/>
                  </a:lnTo>
                  <a:lnTo>
                    <a:pt x="235" y="778"/>
                  </a:lnTo>
                  <a:lnTo>
                    <a:pt x="172" y="856"/>
                  </a:lnTo>
                  <a:lnTo>
                    <a:pt x="172" y="778"/>
                  </a:lnTo>
                  <a:lnTo>
                    <a:pt x="135" y="825"/>
                  </a:lnTo>
                  <a:lnTo>
                    <a:pt x="98" y="778"/>
                  </a:lnTo>
                  <a:lnTo>
                    <a:pt x="49" y="825"/>
                  </a:lnTo>
                  <a:lnTo>
                    <a:pt x="24" y="778"/>
                  </a:lnTo>
                  <a:lnTo>
                    <a:pt x="98" y="713"/>
                  </a:lnTo>
                  <a:lnTo>
                    <a:pt x="98" y="713"/>
                  </a:lnTo>
                  <a:lnTo>
                    <a:pt x="98" y="713"/>
                  </a:lnTo>
                  <a:close/>
                </a:path>
              </a:pathLst>
            </a:custGeom>
            <a:solidFill>
              <a:srgbClr val="000000"/>
            </a:solidFill>
            <a:ln w="9525">
              <a:noFill/>
              <a:round/>
            </a:ln>
          </p:spPr>
          <p:txBody>
            <a:bodyPr/>
            <a:lstStyle/>
            <a:p>
              <a:endParaRPr lang="en-US"/>
            </a:p>
          </p:txBody>
        </p:sp>
        <p:sp>
          <p:nvSpPr>
            <p:cNvPr id="362559" name="Freeform 63"/>
            <p:cNvSpPr/>
            <p:nvPr/>
          </p:nvSpPr>
          <p:spPr bwMode="auto">
            <a:xfrm>
              <a:off x="4972" y="2806"/>
              <a:ext cx="321" cy="127"/>
            </a:xfrm>
            <a:custGeom>
              <a:avLst/>
              <a:gdLst/>
              <a:ahLst/>
              <a:cxnLst>
                <a:cxn ang="0">
                  <a:pos x="0" y="254"/>
                </a:cxn>
                <a:cxn ang="0">
                  <a:pos x="309" y="129"/>
                </a:cxn>
                <a:cxn ang="0">
                  <a:pos x="644" y="0"/>
                </a:cxn>
                <a:cxn ang="0">
                  <a:pos x="580" y="50"/>
                </a:cxn>
                <a:cxn ang="0">
                  <a:pos x="297" y="143"/>
                </a:cxn>
                <a:cxn ang="0">
                  <a:pos x="0" y="254"/>
                </a:cxn>
                <a:cxn ang="0">
                  <a:pos x="0" y="254"/>
                </a:cxn>
                <a:cxn ang="0">
                  <a:pos x="0" y="254"/>
                </a:cxn>
              </a:cxnLst>
              <a:rect l="0" t="0" r="r" b="b"/>
              <a:pathLst>
                <a:path w="644" h="254">
                  <a:moveTo>
                    <a:pt x="0" y="254"/>
                  </a:moveTo>
                  <a:lnTo>
                    <a:pt x="309" y="129"/>
                  </a:lnTo>
                  <a:lnTo>
                    <a:pt x="644" y="0"/>
                  </a:lnTo>
                  <a:lnTo>
                    <a:pt x="580" y="50"/>
                  </a:lnTo>
                  <a:lnTo>
                    <a:pt x="297" y="143"/>
                  </a:lnTo>
                  <a:lnTo>
                    <a:pt x="0" y="254"/>
                  </a:lnTo>
                  <a:lnTo>
                    <a:pt x="0" y="254"/>
                  </a:lnTo>
                  <a:lnTo>
                    <a:pt x="0" y="254"/>
                  </a:lnTo>
                  <a:close/>
                </a:path>
              </a:pathLst>
            </a:custGeom>
            <a:solidFill>
              <a:srgbClr val="000000"/>
            </a:solidFill>
            <a:ln w="9525">
              <a:noFill/>
              <a:round/>
            </a:ln>
          </p:spPr>
          <p:txBody>
            <a:bodyPr/>
            <a:lstStyle/>
            <a:p>
              <a:endParaRPr lang="en-US"/>
            </a:p>
          </p:txBody>
        </p:sp>
        <p:sp>
          <p:nvSpPr>
            <p:cNvPr id="362560" name="Freeform 64"/>
            <p:cNvSpPr/>
            <p:nvPr/>
          </p:nvSpPr>
          <p:spPr bwMode="auto">
            <a:xfrm>
              <a:off x="4972" y="3275"/>
              <a:ext cx="173" cy="206"/>
            </a:xfrm>
            <a:custGeom>
              <a:avLst/>
              <a:gdLst/>
              <a:ahLst/>
              <a:cxnLst>
                <a:cxn ang="0">
                  <a:pos x="347" y="45"/>
                </a:cxn>
                <a:cxn ang="0">
                  <a:pos x="0" y="412"/>
                </a:cxn>
                <a:cxn ang="0">
                  <a:pos x="0" y="363"/>
                </a:cxn>
                <a:cxn ang="0">
                  <a:pos x="26" y="348"/>
                </a:cxn>
                <a:cxn ang="0">
                  <a:pos x="26" y="299"/>
                </a:cxn>
                <a:cxn ang="0">
                  <a:pos x="63" y="299"/>
                </a:cxn>
                <a:cxn ang="0">
                  <a:pos x="74" y="253"/>
                </a:cxn>
                <a:cxn ang="0">
                  <a:pos x="112" y="237"/>
                </a:cxn>
                <a:cxn ang="0">
                  <a:pos x="124" y="206"/>
                </a:cxn>
                <a:cxn ang="0">
                  <a:pos x="148" y="189"/>
                </a:cxn>
                <a:cxn ang="0">
                  <a:pos x="161" y="157"/>
                </a:cxn>
                <a:cxn ang="0">
                  <a:pos x="222" y="125"/>
                </a:cxn>
                <a:cxn ang="0">
                  <a:pos x="260" y="77"/>
                </a:cxn>
                <a:cxn ang="0">
                  <a:pos x="309" y="45"/>
                </a:cxn>
                <a:cxn ang="0">
                  <a:pos x="334" y="14"/>
                </a:cxn>
                <a:cxn ang="0">
                  <a:pos x="334" y="0"/>
                </a:cxn>
                <a:cxn ang="0">
                  <a:pos x="347" y="45"/>
                </a:cxn>
                <a:cxn ang="0">
                  <a:pos x="347" y="45"/>
                </a:cxn>
                <a:cxn ang="0">
                  <a:pos x="347" y="45"/>
                </a:cxn>
              </a:cxnLst>
              <a:rect l="0" t="0" r="r" b="b"/>
              <a:pathLst>
                <a:path w="347" h="412">
                  <a:moveTo>
                    <a:pt x="347" y="45"/>
                  </a:moveTo>
                  <a:lnTo>
                    <a:pt x="0" y="412"/>
                  </a:lnTo>
                  <a:lnTo>
                    <a:pt x="0" y="363"/>
                  </a:lnTo>
                  <a:lnTo>
                    <a:pt x="26" y="348"/>
                  </a:lnTo>
                  <a:lnTo>
                    <a:pt x="26" y="299"/>
                  </a:lnTo>
                  <a:lnTo>
                    <a:pt x="63" y="299"/>
                  </a:lnTo>
                  <a:lnTo>
                    <a:pt x="74" y="253"/>
                  </a:lnTo>
                  <a:lnTo>
                    <a:pt x="112" y="237"/>
                  </a:lnTo>
                  <a:lnTo>
                    <a:pt x="124" y="206"/>
                  </a:lnTo>
                  <a:lnTo>
                    <a:pt x="148" y="189"/>
                  </a:lnTo>
                  <a:lnTo>
                    <a:pt x="161" y="157"/>
                  </a:lnTo>
                  <a:lnTo>
                    <a:pt x="222" y="125"/>
                  </a:lnTo>
                  <a:lnTo>
                    <a:pt x="260" y="77"/>
                  </a:lnTo>
                  <a:lnTo>
                    <a:pt x="309" y="45"/>
                  </a:lnTo>
                  <a:lnTo>
                    <a:pt x="334" y="14"/>
                  </a:lnTo>
                  <a:lnTo>
                    <a:pt x="334" y="0"/>
                  </a:lnTo>
                  <a:lnTo>
                    <a:pt x="347" y="45"/>
                  </a:lnTo>
                  <a:lnTo>
                    <a:pt x="347" y="45"/>
                  </a:lnTo>
                  <a:lnTo>
                    <a:pt x="347" y="45"/>
                  </a:lnTo>
                  <a:close/>
                </a:path>
              </a:pathLst>
            </a:custGeom>
            <a:solidFill>
              <a:srgbClr val="000000"/>
            </a:solidFill>
            <a:ln w="9525">
              <a:noFill/>
              <a:round/>
            </a:ln>
          </p:spPr>
          <p:txBody>
            <a:bodyPr/>
            <a:lstStyle/>
            <a:p>
              <a:endParaRPr lang="en-US"/>
            </a:p>
          </p:txBody>
        </p:sp>
        <p:sp>
          <p:nvSpPr>
            <p:cNvPr id="362561" name="Freeform 65"/>
            <p:cNvSpPr/>
            <p:nvPr/>
          </p:nvSpPr>
          <p:spPr bwMode="auto">
            <a:xfrm>
              <a:off x="5077" y="3298"/>
              <a:ext cx="148" cy="158"/>
            </a:xfrm>
            <a:custGeom>
              <a:avLst/>
              <a:gdLst/>
              <a:ahLst/>
              <a:cxnLst>
                <a:cxn ang="0">
                  <a:pos x="137" y="0"/>
                </a:cxn>
                <a:cxn ang="0">
                  <a:pos x="298" y="318"/>
                </a:cxn>
                <a:cxn ang="0">
                  <a:pos x="198" y="224"/>
                </a:cxn>
                <a:cxn ang="0">
                  <a:pos x="150" y="112"/>
                </a:cxn>
                <a:cxn ang="0">
                  <a:pos x="0" y="318"/>
                </a:cxn>
                <a:cxn ang="0">
                  <a:pos x="124" y="66"/>
                </a:cxn>
                <a:cxn ang="0">
                  <a:pos x="137" y="0"/>
                </a:cxn>
                <a:cxn ang="0">
                  <a:pos x="137" y="0"/>
                </a:cxn>
                <a:cxn ang="0">
                  <a:pos x="137" y="0"/>
                </a:cxn>
              </a:cxnLst>
              <a:rect l="0" t="0" r="r" b="b"/>
              <a:pathLst>
                <a:path w="298" h="318">
                  <a:moveTo>
                    <a:pt x="137" y="0"/>
                  </a:moveTo>
                  <a:lnTo>
                    <a:pt x="298" y="318"/>
                  </a:lnTo>
                  <a:lnTo>
                    <a:pt x="198" y="224"/>
                  </a:lnTo>
                  <a:lnTo>
                    <a:pt x="150" y="112"/>
                  </a:lnTo>
                  <a:lnTo>
                    <a:pt x="0" y="318"/>
                  </a:lnTo>
                  <a:lnTo>
                    <a:pt x="124" y="66"/>
                  </a:lnTo>
                  <a:lnTo>
                    <a:pt x="137" y="0"/>
                  </a:lnTo>
                  <a:lnTo>
                    <a:pt x="137" y="0"/>
                  </a:lnTo>
                  <a:lnTo>
                    <a:pt x="137" y="0"/>
                  </a:lnTo>
                  <a:close/>
                </a:path>
              </a:pathLst>
            </a:custGeom>
            <a:solidFill>
              <a:srgbClr val="000000"/>
            </a:solidFill>
            <a:ln w="9525">
              <a:noFill/>
              <a:round/>
            </a:ln>
          </p:spPr>
          <p:txBody>
            <a:bodyPr/>
            <a:lstStyle/>
            <a:p>
              <a:endParaRPr lang="en-US"/>
            </a:p>
          </p:txBody>
        </p:sp>
        <p:sp>
          <p:nvSpPr>
            <p:cNvPr id="362562" name="Freeform 66"/>
            <p:cNvSpPr/>
            <p:nvPr/>
          </p:nvSpPr>
          <p:spPr bwMode="auto">
            <a:xfrm>
              <a:off x="4658" y="3686"/>
              <a:ext cx="154" cy="215"/>
            </a:xfrm>
            <a:custGeom>
              <a:avLst/>
              <a:gdLst/>
              <a:ahLst/>
              <a:cxnLst>
                <a:cxn ang="0">
                  <a:pos x="198" y="47"/>
                </a:cxn>
                <a:cxn ang="0">
                  <a:pos x="0" y="429"/>
                </a:cxn>
                <a:cxn ang="0">
                  <a:pos x="260" y="316"/>
                </a:cxn>
                <a:cxn ang="0">
                  <a:pos x="86" y="397"/>
                </a:cxn>
                <a:cxn ang="0">
                  <a:pos x="309" y="0"/>
                </a:cxn>
                <a:cxn ang="0">
                  <a:pos x="260" y="47"/>
                </a:cxn>
                <a:cxn ang="0">
                  <a:pos x="198" y="47"/>
                </a:cxn>
                <a:cxn ang="0">
                  <a:pos x="198" y="47"/>
                </a:cxn>
                <a:cxn ang="0">
                  <a:pos x="198" y="47"/>
                </a:cxn>
              </a:cxnLst>
              <a:rect l="0" t="0" r="r" b="b"/>
              <a:pathLst>
                <a:path w="309" h="429">
                  <a:moveTo>
                    <a:pt x="198" y="47"/>
                  </a:moveTo>
                  <a:lnTo>
                    <a:pt x="0" y="429"/>
                  </a:lnTo>
                  <a:lnTo>
                    <a:pt x="260" y="316"/>
                  </a:lnTo>
                  <a:lnTo>
                    <a:pt x="86" y="397"/>
                  </a:lnTo>
                  <a:lnTo>
                    <a:pt x="309" y="0"/>
                  </a:lnTo>
                  <a:lnTo>
                    <a:pt x="260" y="47"/>
                  </a:lnTo>
                  <a:lnTo>
                    <a:pt x="198" y="47"/>
                  </a:lnTo>
                  <a:lnTo>
                    <a:pt x="198" y="47"/>
                  </a:lnTo>
                  <a:lnTo>
                    <a:pt x="198" y="47"/>
                  </a:lnTo>
                  <a:close/>
                </a:path>
              </a:pathLst>
            </a:custGeom>
            <a:solidFill>
              <a:srgbClr val="000000"/>
            </a:solidFill>
            <a:ln w="9525">
              <a:noFill/>
              <a:round/>
            </a:ln>
          </p:spPr>
          <p:txBody>
            <a:bodyPr/>
            <a:lstStyle/>
            <a:p>
              <a:endParaRPr lang="en-US"/>
            </a:p>
          </p:txBody>
        </p:sp>
        <p:sp>
          <p:nvSpPr>
            <p:cNvPr id="362563" name="Freeform 67"/>
            <p:cNvSpPr/>
            <p:nvPr/>
          </p:nvSpPr>
          <p:spPr bwMode="auto">
            <a:xfrm>
              <a:off x="4343" y="3536"/>
              <a:ext cx="191" cy="190"/>
            </a:xfrm>
            <a:custGeom>
              <a:avLst/>
              <a:gdLst/>
              <a:ahLst/>
              <a:cxnLst>
                <a:cxn ang="0">
                  <a:pos x="13" y="287"/>
                </a:cxn>
                <a:cxn ang="0">
                  <a:pos x="74" y="318"/>
                </a:cxn>
                <a:cxn ang="0">
                  <a:pos x="61" y="236"/>
                </a:cxn>
                <a:cxn ang="0">
                  <a:pos x="127" y="310"/>
                </a:cxn>
                <a:cxn ang="0">
                  <a:pos x="114" y="201"/>
                </a:cxn>
                <a:cxn ang="0">
                  <a:pos x="188" y="287"/>
                </a:cxn>
                <a:cxn ang="0">
                  <a:pos x="162" y="169"/>
                </a:cxn>
                <a:cxn ang="0">
                  <a:pos x="241" y="236"/>
                </a:cxn>
                <a:cxn ang="0">
                  <a:pos x="188" y="129"/>
                </a:cxn>
                <a:cxn ang="0">
                  <a:pos x="273" y="195"/>
                </a:cxn>
                <a:cxn ang="0">
                  <a:pos x="232" y="88"/>
                </a:cxn>
                <a:cxn ang="0">
                  <a:pos x="295" y="129"/>
                </a:cxn>
                <a:cxn ang="0">
                  <a:pos x="283" y="70"/>
                </a:cxn>
                <a:cxn ang="0">
                  <a:pos x="223" y="55"/>
                </a:cxn>
                <a:cxn ang="0">
                  <a:pos x="319" y="0"/>
                </a:cxn>
                <a:cxn ang="0">
                  <a:pos x="382" y="318"/>
                </a:cxn>
                <a:cxn ang="0">
                  <a:pos x="297" y="364"/>
                </a:cxn>
                <a:cxn ang="0">
                  <a:pos x="234" y="364"/>
                </a:cxn>
                <a:cxn ang="0">
                  <a:pos x="148" y="380"/>
                </a:cxn>
                <a:cxn ang="0">
                  <a:pos x="110" y="348"/>
                </a:cxn>
                <a:cxn ang="0">
                  <a:pos x="49" y="364"/>
                </a:cxn>
                <a:cxn ang="0">
                  <a:pos x="0" y="331"/>
                </a:cxn>
                <a:cxn ang="0">
                  <a:pos x="13" y="287"/>
                </a:cxn>
                <a:cxn ang="0">
                  <a:pos x="13" y="287"/>
                </a:cxn>
                <a:cxn ang="0">
                  <a:pos x="13" y="287"/>
                </a:cxn>
              </a:cxnLst>
              <a:rect l="0" t="0" r="r" b="b"/>
              <a:pathLst>
                <a:path w="382" h="380">
                  <a:moveTo>
                    <a:pt x="13" y="287"/>
                  </a:moveTo>
                  <a:lnTo>
                    <a:pt x="74" y="318"/>
                  </a:lnTo>
                  <a:lnTo>
                    <a:pt x="61" y="236"/>
                  </a:lnTo>
                  <a:lnTo>
                    <a:pt x="127" y="310"/>
                  </a:lnTo>
                  <a:lnTo>
                    <a:pt x="114" y="201"/>
                  </a:lnTo>
                  <a:lnTo>
                    <a:pt x="188" y="287"/>
                  </a:lnTo>
                  <a:lnTo>
                    <a:pt x="162" y="169"/>
                  </a:lnTo>
                  <a:lnTo>
                    <a:pt x="241" y="236"/>
                  </a:lnTo>
                  <a:lnTo>
                    <a:pt x="188" y="129"/>
                  </a:lnTo>
                  <a:lnTo>
                    <a:pt x="273" y="195"/>
                  </a:lnTo>
                  <a:lnTo>
                    <a:pt x="232" y="88"/>
                  </a:lnTo>
                  <a:lnTo>
                    <a:pt x="295" y="129"/>
                  </a:lnTo>
                  <a:lnTo>
                    <a:pt x="283" y="70"/>
                  </a:lnTo>
                  <a:lnTo>
                    <a:pt x="223" y="55"/>
                  </a:lnTo>
                  <a:lnTo>
                    <a:pt x="319" y="0"/>
                  </a:lnTo>
                  <a:lnTo>
                    <a:pt x="382" y="318"/>
                  </a:lnTo>
                  <a:lnTo>
                    <a:pt x="297" y="364"/>
                  </a:lnTo>
                  <a:lnTo>
                    <a:pt x="234" y="364"/>
                  </a:lnTo>
                  <a:lnTo>
                    <a:pt x="148" y="380"/>
                  </a:lnTo>
                  <a:lnTo>
                    <a:pt x="110" y="348"/>
                  </a:lnTo>
                  <a:lnTo>
                    <a:pt x="49" y="364"/>
                  </a:lnTo>
                  <a:lnTo>
                    <a:pt x="0" y="331"/>
                  </a:lnTo>
                  <a:lnTo>
                    <a:pt x="13" y="287"/>
                  </a:lnTo>
                  <a:lnTo>
                    <a:pt x="13" y="287"/>
                  </a:lnTo>
                  <a:lnTo>
                    <a:pt x="13" y="287"/>
                  </a:lnTo>
                  <a:close/>
                </a:path>
              </a:pathLst>
            </a:custGeom>
            <a:solidFill>
              <a:srgbClr val="000000"/>
            </a:solidFill>
            <a:ln w="9525">
              <a:noFill/>
              <a:round/>
            </a:ln>
          </p:spPr>
          <p:txBody>
            <a:bodyPr/>
            <a:lstStyle/>
            <a:p>
              <a:endParaRPr lang="en-US"/>
            </a:p>
          </p:txBody>
        </p:sp>
        <p:sp>
          <p:nvSpPr>
            <p:cNvPr id="362564" name="Freeform 68"/>
            <p:cNvSpPr/>
            <p:nvPr/>
          </p:nvSpPr>
          <p:spPr bwMode="auto">
            <a:xfrm>
              <a:off x="4609" y="3211"/>
              <a:ext cx="61" cy="16"/>
            </a:xfrm>
            <a:custGeom>
              <a:avLst/>
              <a:gdLst/>
              <a:ahLst/>
              <a:cxnLst>
                <a:cxn ang="0">
                  <a:pos x="0" y="31"/>
                </a:cxn>
                <a:cxn ang="0">
                  <a:pos x="122" y="31"/>
                </a:cxn>
                <a:cxn ang="0">
                  <a:pos x="12" y="0"/>
                </a:cxn>
                <a:cxn ang="0">
                  <a:pos x="0" y="31"/>
                </a:cxn>
                <a:cxn ang="0">
                  <a:pos x="0" y="31"/>
                </a:cxn>
                <a:cxn ang="0">
                  <a:pos x="0" y="31"/>
                </a:cxn>
              </a:cxnLst>
              <a:rect l="0" t="0" r="r" b="b"/>
              <a:pathLst>
                <a:path w="122" h="31">
                  <a:moveTo>
                    <a:pt x="0" y="31"/>
                  </a:moveTo>
                  <a:lnTo>
                    <a:pt x="122" y="31"/>
                  </a:lnTo>
                  <a:lnTo>
                    <a:pt x="12" y="0"/>
                  </a:lnTo>
                  <a:lnTo>
                    <a:pt x="0" y="31"/>
                  </a:lnTo>
                  <a:lnTo>
                    <a:pt x="0" y="31"/>
                  </a:lnTo>
                  <a:lnTo>
                    <a:pt x="0" y="31"/>
                  </a:lnTo>
                  <a:close/>
                </a:path>
              </a:pathLst>
            </a:custGeom>
            <a:solidFill>
              <a:srgbClr val="000000"/>
            </a:solidFill>
            <a:ln w="9525">
              <a:noFill/>
              <a:round/>
            </a:ln>
          </p:spPr>
          <p:txBody>
            <a:bodyPr/>
            <a:lstStyle/>
            <a:p>
              <a:endParaRPr lang="en-US"/>
            </a:p>
          </p:txBody>
        </p:sp>
        <p:sp>
          <p:nvSpPr>
            <p:cNvPr id="362565" name="Freeform 69"/>
            <p:cNvSpPr/>
            <p:nvPr/>
          </p:nvSpPr>
          <p:spPr bwMode="auto">
            <a:xfrm>
              <a:off x="4824" y="3441"/>
              <a:ext cx="659" cy="269"/>
            </a:xfrm>
            <a:custGeom>
              <a:avLst/>
              <a:gdLst/>
              <a:ahLst/>
              <a:cxnLst>
                <a:cxn ang="0">
                  <a:pos x="0" y="333"/>
                </a:cxn>
                <a:cxn ang="0">
                  <a:pos x="53" y="277"/>
                </a:cxn>
                <a:cxn ang="0">
                  <a:pos x="138" y="245"/>
                </a:cxn>
                <a:cxn ang="0">
                  <a:pos x="764" y="42"/>
                </a:cxn>
                <a:cxn ang="0">
                  <a:pos x="826" y="31"/>
                </a:cxn>
                <a:cxn ang="0">
                  <a:pos x="875" y="46"/>
                </a:cxn>
                <a:cxn ang="0">
                  <a:pos x="962" y="0"/>
                </a:cxn>
                <a:cxn ang="0">
                  <a:pos x="1011" y="0"/>
                </a:cxn>
                <a:cxn ang="0">
                  <a:pos x="1122" y="64"/>
                </a:cxn>
                <a:cxn ang="0">
                  <a:pos x="1122" y="110"/>
                </a:cxn>
                <a:cxn ang="0">
                  <a:pos x="1222" y="237"/>
                </a:cxn>
                <a:cxn ang="0">
                  <a:pos x="1307" y="300"/>
                </a:cxn>
                <a:cxn ang="0">
                  <a:pos x="1319" y="381"/>
                </a:cxn>
                <a:cxn ang="0">
                  <a:pos x="1271" y="412"/>
                </a:cxn>
                <a:cxn ang="0">
                  <a:pos x="1233" y="381"/>
                </a:cxn>
                <a:cxn ang="0">
                  <a:pos x="1209" y="317"/>
                </a:cxn>
                <a:cxn ang="0">
                  <a:pos x="1183" y="269"/>
                </a:cxn>
                <a:cxn ang="0">
                  <a:pos x="1148" y="221"/>
                </a:cxn>
                <a:cxn ang="0">
                  <a:pos x="1072" y="158"/>
                </a:cxn>
                <a:cxn ang="0">
                  <a:pos x="1048" y="186"/>
                </a:cxn>
                <a:cxn ang="0">
                  <a:pos x="1140" y="290"/>
                </a:cxn>
                <a:cxn ang="0">
                  <a:pos x="1161" y="376"/>
                </a:cxn>
                <a:cxn ang="0">
                  <a:pos x="1148" y="427"/>
                </a:cxn>
                <a:cxn ang="0">
                  <a:pos x="1122" y="459"/>
                </a:cxn>
                <a:cxn ang="0">
                  <a:pos x="1036" y="508"/>
                </a:cxn>
                <a:cxn ang="0">
                  <a:pos x="901" y="538"/>
                </a:cxn>
                <a:cxn ang="0">
                  <a:pos x="765" y="538"/>
                </a:cxn>
                <a:cxn ang="0">
                  <a:pos x="691" y="521"/>
                </a:cxn>
                <a:cxn ang="0">
                  <a:pos x="672" y="427"/>
                </a:cxn>
                <a:cxn ang="0">
                  <a:pos x="708" y="376"/>
                </a:cxn>
                <a:cxn ang="0">
                  <a:pos x="688" y="440"/>
                </a:cxn>
                <a:cxn ang="0">
                  <a:pos x="739" y="500"/>
                </a:cxn>
                <a:cxn ang="0">
                  <a:pos x="777" y="459"/>
                </a:cxn>
                <a:cxn ang="0">
                  <a:pos x="825" y="500"/>
                </a:cxn>
                <a:cxn ang="0">
                  <a:pos x="838" y="444"/>
                </a:cxn>
                <a:cxn ang="0">
                  <a:pos x="901" y="487"/>
                </a:cxn>
                <a:cxn ang="0">
                  <a:pos x="925" y="427"/>
                </a:cxn>
                <a:cxn ang="0">
                  <a:pos x="987" y="468"/>
                </a:cxn>
                <a:cxn ang="0">
                  <a:pos x="1024" y="427"/>
                </a:cxn>
                <a:cxn ang="0">
                  <a:pos x="1054" y="440"/>
                </a:cxn>
                <a:cxn ang="0">
                  <a:pos x="1109" y="395"/>
                </a:cxn>
                <a:cxn ang="0">
                  <a:pos x="1119" y="369"/>
                </a:cxn>
                <a:cxn ang="0">
                  <a:pos x="1119" y="338"/>
                </a:cxn>
                <a:cxn ang="0">
                  <a:pos x="1093" y="271"/>
                </a:cxn>
                <a:cxn ang="0">
                  <a:pos x="1037" y="207"/>
                </a:cxn>
                <a:cxn ang="0">
                  <a:pos x="971" y="212"/>
                </a:cxn>
                <a:cxn ang="0">
                  <a:pos x="880" y="114"/>
                </a:cxn>
                <a:cxn ang="0">
                  <a:pos x="886" y="75"/>
                </a:cxn>
                <a:cxn ang="0">
                  <a:pos x="809" y="49"/>
                </a:cxn>
                <a:cxn ang="0">
                  <a:pos x="107" y="277"/>
                </a:cxn>
                <a:cxn ang="0">
                  <a:pos x="53" y="303"/>
                </a:cxn>
                <a:cxn ang="0">
                  <a:pos x="50" y="364"/>
                </a:cxn>
                <a:cxn ang="0">
                  <a:pos x="12" y="395"/>
                </a:cxn>
                <a:cxn ang="0">
                  <a:pos x="0" y="333"/>
                </a:cxn>
                <a:cxn ang="0">
                  <a:pos x="0" y="333"/>
                </a:cxn>
                <a:cxn ang="0">
                  <a:pos x="0" y="333"/>
                </a:cxn>
              </a:cxnLst>
              <a:rect l="0" t="0" r="r" b="b"/>
              <a:pathLst>
                <a:path w="1319" h="538">
                  <a:moveTo>
                    <a:pt x="0" y="333"/>
                  </a:moveTo>
                  <a:lnTo>
                    <a:pt x="53" y="277"/>
                  </a:lnTo>
                  <a:lnTo>
                    <a:pt x="138" y="245"/>
                  </a:lnTo>
                  <a:lnTo>
                    <a:pt x="764" y="42"/>
                  </a:lnTo>
                  <a:lnTo>
                    <a:pt x="826" y="31"/>
                  </a:lnTo>
                  <a:lnTo>
                    <a:pt x="875" y="46"/>
                  </a:lnTo>
                  <a:lnTo>
                    <a:pt x="962" y="0"/>
                  </a:lnTo>
                  <a:lnTo>
                    <a:pt x="1011" y="0"/>
                  </a:lnTo>
                  <a:lnTo>
                    <a:pt x="1122" y="64"/>
                  </a:lnTo>
                  <a:lnTo>
                    <a:pt x="1122" y="110"/>
                  </a:lnTo>
                  <a:lnTo>
                    <a:pt x="1222" y="237"/>
                  </a:lnTo>
                  <a:lnTo>
                    <a:pt x="1307" y="300"/>
                  </a:lnTo>
                  <a:lnTo>
                    <a:pt x="1319" y="381"/>
                  </a:lnTo>
                  <a:lnTo>
                    <a:pt x="1271" y="412"/>
                  </a:lnTo>
                  <a:lnTo>
                    <a:pt x="1233" y="381"/>
                  </a:lnTo>
                  <a:lnTo>
                    <a:pt x="1209" y="317"/>
                  </a:lnTo>
                  <a:lnTo>
                    <a:pt x="1183" y="269"/>
                  </a:lnTo>
                  <a:lnTo>
                    <a:pt x="1148" y="221"/>
                  </a:lnTo>
                  <a:lnTo>
                    <a:pt x="1072" y="158"/>
                  </a:lnTo>
                  <a:lnTo>
                    <a:pt x="1048" y="186"/>
                  </a:lnTo>
                  <a:lnTo>
                    <a:pt x="1140" y="290"/>
                  </a:lnTo>
                  <a:lnTo>
                    <a:pt x="1161" y="376"/>
                  </a:lnTo>
                  <a:lnTo>
                    <a:pt x="1148" y="427"/>
                  </a:lnTo>
                  <a:lnTo>
                    <a:pt x="1122" y="459"/>
                  </a:lnTo>
                  <a:lnTo>
                    <a:pt x="1036" y="508"/>
                  </a:lnTo>
                  <a:lnTo>
                    <a:pt x="901" y="538"/>
                  </a:lnTo>
                  <a:lnTo>
                    <a:pt x="765" y="538"/>
                  </a:lnTo>
                  <a:lnTo>
                    <a:pt x="691" y="521"/>
                  </a:lnTo>
                  <a:lnTo>
                    <a:pt x="672" y="427"/>
                  </a:lnTo>
                  <a:lnTo>
                    <a:pt x="708" y="376"/>
                  </a:lnTo>
                  <a:lnTo>
                    <a:pt x="688" y="440"/>
                  </a:lnTo>
                  <a:lnTo>
                    <a:pt x="739" y="500"/>
                  </a:lnTo>
                  <a:lnTo>
                    <a:pt x="777" y="459"/>
                  </a:lnTo>
                  <a:lnTo>
                    <a:pt x="825" y="500"/>
                  </a:lnTo>
                  <a:lnTo>
                    <a:pt x="838" y="444"/>
                  </a:lnTo>
                  <a:lnTo>
                    <a:pt x="901" y="487"/>
                  </a:lnTo>
                  <a:lnTo>
                    <a:pt x="925" y="427"/>
                  </a:lnTo>
                  <a:lnTo>
                    <a:pt x="987" y="468"/>
                  </a:lnTo>
                  <a:lnTo>
                    <a:pt x="1024" y="427"/>
                  </a:lnTo>
                  <a:lnTo>
                    <a:pt x="1054" y="440"/>
                  </a:lnTo>
                  <a:lnTo>
                    <a:pt x="1109" y="395"/>
                  </a:lnTo>
                  <a:lnTo>
                    <a:pt x="1119" y="369"/>
                  </a:lnTo>
                  <a:lnTo>
                    <a:pt x="1119" y="338"/>
                  </a:lnTo>
                  <a:lnTo>
                    <a:pt x="1093" y="271"/>
                  </a:lnTo>
                  <a:lnTo>
                    <a:pt x="1037" y="207"/>
                  </a:lnTo>
                  <a:lnTo>
                    <a:pt x="971" y="212"/>
                  </a:lnTo>
                  <a:lnTo>
                    <a:pt x="880" y="114"/>
                  </a:lnTo>
                  <a:lnTo>
                    <a:pt x="886" y="75"/>
                  </a:lnTo>
                  <a:lnTo>
                    <a:pt x="809" y="49"/>
                  </a:lnTo>
                  <a:lnTo>
                    <a:pt x="107" y="277"/>
                  </a:lnTo>
                  <a:lnTo>
                    <a:pt x="53" y="303"/>
                  </a:lnTo>
                  <a:lnTo>
                    <a:pt x="50" y="364"/>
                  </a:lnTo>
                  <a:lnTo>
                    <a:pt x="12" y="395"/>
                  </a:lnTo>
                  <a:lnTo>
                    <a:pt x="0" y="333"/>
                  </a:lnTo>
                  <a:lnTo>
                    <a:pt x="0" y="333"/>
                  </a:lnTo>
                  <a:lnTo>
                    <a:pt x="0" y="333"/>
                  </a:lnTo>
                  <a:close/>
                </a:path>
              </a:pathLst>
            </a:custGeom>
            <a:solidFill>
              <a:srgbClr val="000000"/>
            </a:solidFill>
            <a:ln w="9525">
              <a:noFill/>
              <a:round/>
            </a:ln>
          </p:spPr>
          <p:txBody>
            <a:bodyPr/>
            <a:lstStyle/>
            <a:p>
              <a:endParaRPr lang="en-US"/>
            </a:p>
          </p:txBody>
        </p:sp>
        <p:sp>
          <p:nvSpPr>
            <p:cNvPr id="362566" name="Freeform 70"/>
            <p:cNvSpPr/>
            <p:nvPr/>
          </p:nvSpPr>
          <p:spPr bwMode="auto">
            <a:xfrm>
              <a:off x="4898" y="3594"/>
              <a:ext cx="260" cy="283"/>
            </a:xfrm>
            <a:custGeom>
              <a:avLst/>
              <a:gdLst/>
              <a:ahLst/>
              <a:cxnLst>
                <a:cxn ang="0">
                  <a:pos x="11" y="45"/>
                </a:cxn>
                <a:cxn ang="0">
                  <a:pos x="61" y="17"/>
                </a:cxn>
                <a:cxn ang="0">
                  <a:pos x="112" y="0"/>
                </a:cxn>
                <a:cxn ang="0">
                  <a:pos x="221" y="84"/>
                </a:cxn>
                <a:cxn ang="0">
                  <a:pos x="252" y="114"/>
                </a:cxn>
                <a:cxn ang="0">
                  <a:pos x="237" y="137"/>
                </a:cxn>
                <a:cxn ang="0">
                  <a:pos x="345" y="231"/>
                </a:cxn>
                <a:cxn ang="0">
                  <a:pos x="445" y="311"/>
                </a:cxn>
                <a:cxn ang="0">
                  <a:pos x="508" y="390"/>
                </a:cxn>
                <a:cxn ang="0">
                  <a:pos x="521" y="438"/>
                </a:cxn>
                <a:cxn ang="0">
                  <a:pos x="508" y="469"/>
                </a:cxn>
                <a:cxn ang="0">
                  <a:pos x="431" y="500"/>
                </a:cxn>
                <a:cxn ang="0">
                  <a:pos x="396" y="469"/>
                </a:cxn>
                <a:cxn ang="0">
                  <a:pos x="406" y="408"/>
                </a:cxn>
                <a:cxn ang="0">
                  <a:pos x="375" y="340"/>
                </a:cxn>
                <a:cxn ang="0">
                  <a:pos x="309" y="266"/>
                </a:cxn>
                <a:cxn ang="0">
                  <a:pos x="260" y="231"/>
                </a:cxn>
                <a:cxn ang="0">
                  <a:pos x="237" y="214"/>
                </a:cxn>
                <a:cxn ang="0">
                  <a:pos x="211" y="263"/>
                </a:cxn>
                <a:cxn ang="0">
                  <a:pos x="272" y="343"/>
                </a:cxn>
                <a:cxn ang="0">
                  <a:pos x="296" y="390"/>
                </a:cxn>
                <a:cxn ang="0">
                  <a:pos x="309" y="454"/>
                </a:cxn>
                <a:cxn ang="0">
                  <a:pos x="296" y="500"/>
                </a:cxn>
                <a:cxn ang="0">
                  <a:pos x="237" y="548"/>
                </a:cxn>
                <a:cxn ang="0">
                  <a:pos x="148" y="565"/>
                </a:cxn>
                <a:cxn ang="0">
                  <a:pos x="222" y="517"/>
                </a:cxn>
                <a:cxn ang="0">
                  <a:pos x="243" y="481"/>
                </a:cxn>
                <a:cxn ang="0">
                  <a:pos x="207" y="454"/>
                </a:cxn>
                <a:cxn ang="0">
                  <a:pos x="248" y="425"/>
                </a:cxn>
                <a:cxn ang="0">
                  <a:pos x="207" y="395"/>
                </a:cxn>
                <a:cxn ang="0">
                  <a:pos x="239" y="356"/>
                </a:cxn>
                <a:cxn ang="0">
                  <a:pos x="190" y="340"/>
                </a:cxn>
                <a:cxn ang="0">
                  <a:pos x="211" y="306"/>
                </a:cxn>
                <a:cxn ang="0">
                  <a:pos x="148" y="295"/>
                </a:cxn>
                <a:cxn ang="0">
                  <a:pos x="160" y="249"/>
                </a:cxn>
                <a:cxn ang="0">
                  <a:pos x="102" y="232"/>
                </a:cxn>
                <a:cxn ang="0">
                  <a:pos x="41" y="176"/>
                </a:cxn>
                <a:cxn ang="0">
                  <a:pos x="0" y="124"/>
                </a:cxn>
                <a:cxn ang="0">
                  <a:pos x="4" y="96"/>
                </a:cxn>
                <a:cxn ang="0">
                  <a:pos x="11" y="45"/>
                </a:cxn>
                <a:cxn ang="0">
                  <a:pos x="11" y="45"/>
                </a:cxn>
                <a:cxn ang="0">
                  <a:pos x="11" y="45"/>
                </a:cxn>
              </a:cxnLst>
              <a:rect l="0" t="0" r="r" b="b"/>
              <a:pathLst>
                <a:path w="521" h="565">
                  <a:moveTo>
                    <a:pt x="11" y="45"/>
                  </a:moveTo>
                  <a:lnTo>
                    <a:pt x="61" y="17"/>
                  </a:lnTo>
                  <a:lnTo>
                    <a:pt x="112" y="0"/>
                  </a:lnTo>
                  <a:lnTo>
                    <a:pt x="221" y="84"/>
                  </a:lnTo>
                  <a:lnTo>
                    <a:pt x="252" y="114"/>
                  </a:lnTo>
                  <a:lnTo>
                    <a:pt x="237" y="137"/>
                  </a:lnTo>
                  <a:lnTo>
                    <a:pt x="345" y="231"/>
                  </a:lnTo>
                  <a:lnTo>
                    <a:pt x="445" y="311"/>
                  </a:lnTo>
                  <a:lnTo>
                    <a:pt x="508" y="390"/>
                  </a:lnTo>
                  <a:lnTo>
                    <a:pt x="521" y="438"/>
                  </a:lnTo>
                  <a:lnTo>
                    <a:pt x="508" y="469"/>
                  </a:lnTo>
                  <a:lnTo>
                    <a:pt x="431" y="500"/>
                  </a:lnTo>
                  <a:lnTo>
                    <a:pt x="396" y="469"/>
                  </a:lnTo>
                  <a:lnTo>
                    <a:pt x="406" y="408"/>
                  </a:lnTo>
                  <a:lnTo>
                    <a:pt x="375" y="340"/>
                  </a:lnTo>
                  <a:lnTo>
                    <a:pt x="309" y="266"/>
                  </a:lnTo>
                  <a:lnTo>
                    <a:pt x="260" y="231"/>
                  </a:lnTo>
                  <a:lnTo>
                    <a:pt x="237" y="214"/>
                  </a:lnTo>
                  <a:lnTo>
                    <a:pt x="211" y="263"/>
                  </a:lnTo>
                  <a:lnTo>
                    <a:pt x="272" y="343"/>
                  </a:lnTo>
                  <a:lnTo>
                    <a:pt x="296" y="390"/>
                  </a:lnTo>
                  <a:lnTo>
                    <a:pt x="309" y="454"/>
                  </a:lnTo>
                  <a:lnTo>
                    <a:pt x="296" y="500"/>
                  </a:lnTo>
                  <a:lnTo>
                    <a:pt x="237" y="548"/>
                  </a:lnTo>
                  <a:lnTo>
                    <a:pt x="148" y="565"/>
                  </a:lnTo>
                  <a:lnTo>
                    <a:pt x="222" y="517"/>
                  </a:lnTo>
                  <a:lnTo>
                    <a:pt x="243" y="481"/>
                  </a:lnTo>
                  <a:lnTo>
                    <a:pt x="207" y="454"/>
                  </a:lnTo>
                  <a:lnTo>
                    <a:pt x="248" y="425"/>
                  </a:lnTo>
                  <a:lnTo>
                    <a:pt x="207" y="395"/>
                  </a:lnTo>
                  <a:lnTo>
                    <a:pt x="239" y="356"/>
                  </a:lnTo>
                  <a:lnTo>
                    <a:pt x="190" y="340"/>
                  </a:lnTo>
                  <a:lnTo>
                    <a:pt x="211" y="306"/>
                  </a:lnTo>
                  <a:lnTo>
                    <a:pt x="148" y="295"/>
                  </a:lnTo>
                  <a:lnTo>
                    <a:pt x="160" y="249"/>
                  </a:lnTo>
                  <a:lnTo>
                    <a:pt x="102" y="232"/>
                  </a:lnTo>
                  <a:lnTo>
                    <a:pt x="41" y="176"/>
                  </a:lnTo>
                  <a:lnTo>
                    <a:pt x="0" y="124"/>
                  </a:lnTo>
                  <a:lnTo>
                    <a:pt x="4" y="96"/>
                  </a:lnTo>
                  <a:lnTo>
                    <a:pt x="11" y="45"/>
                  </a:lnTo>
                  <a:lnTo>
                    <a:pt x="11" y="45"/>
                  </a:lnTo>
                  <a:lnTo>
                    <a:pt x="11" y="45"/>
                  </a:lnTo>
                  <a:close/>
                </a:path>
              </a:pathLst>
            </a:custGeom>
            <a:solidFill>
              <a:srgbClr val="000000"/>
            </a:solidFill>
            <a:ln w="9525">
              <a:noFill/>
              <a:round/>
            </a:ln>
          </p:spPr>
          <p:txBody>
            <a:bodyPr/>
            <a:lstStyle/>
            <a:p>
              <a:endParaRPr lang="en-US"/>
            </a:p>
          </p:txBody>
        </p:sp>
        <p:sp>
          <p:nvSpPr>
            <p:cNvPr id="362567" name="Freeform 71"/>
            <p:cNvSpPr/>
            <p:nvPr/>
          </p:nvSpPr>
          <p:spPr bwMode="auto">
            <a:xfrm>
              <a:off x="4762" y="3647"/>
              <a:ext cx="235" cy="250"/>
            </a:xfrm>
            <a:custGeom>
              <a:avLst/>
              <a:gdLst/>
              <a:ahLst/>
              <a:cxnLst>
                <a:cxn ang="0">
                  <a:pos x="149" y="15"/>
                </a:cxn>
                <a:cxn ang="0">
                  <a:pos x="284" y="115"/>
                </a:cxn>
                <a:cxn ang="0">
                  <a:pos x="371" y="190"/>
                </a:cxn>
                <a:cxn ang="0">
                  <a:pos x="427" y="246"/>
                </a:cxn>
                <a:cxn ang="0">
                  <a:pos x="436" y="308"/>
                </a:cxn>
                <a:cxn ang="0">
                  <a:pos x="399" y="325"/>
                </a:cxn>
                <a:cxn ang="0">
                  <a:pos x="334" y="333"/>
                </a:cxn>
                <a:cxn ang="0">
                  <a:pos x="234" y="301"/>
                </a:cxn>
                <a:cxn ang="0">
                  <a:pos x="139" y="273"/>
                </a:cxn>
                <a:cxn ang="0">
                  <a:pos x="87" y="251"/>
                </a:cxn>
                <a:cxn ang="0">
                  <a:pos x="39" y="285"/>
                </a:cxn>
                <a:cxn ang="0">
                  <a:pos x="13" y="316"/>
                </a:cxn>
                <a:cxn ang="0">
                  <a:pos x="0" y="364"/>
                </a:cxn>
                <a:cxn ang="0">
                  <a:pos x="25" y="412"/>
                </a:cxn>
                <a:cxn ang="0">
                  <a:pos x="112" y="443"/>
                </a:cxn>
                <a:cxn ang="0">
                  <a:pos x="273" y="476"/>
                </a:cxn>
                <a:cxn ang="0">
                  <a:pos x="389" y="500"/>
                </a:cxn>
                <a:cxn ang="0">
                  <a:pos x="470" y="490"/>
                </a:cxn>
                <a:cxn ang="0">
                  <a:pos x="449" y="478"/>
                </a:cxn>
                <a:cxn ang="0">
                  <a:pos x="386" y="485"/>
                </a:cxn>
                <a:cxn ang="0">
                  <a:pos x="319" y="460"/>
                </a:cxn>
                <a:cxn ang="0">
                  <a:pos x="282" y="410"/>
                </a:cxn>
                <a:cxn ang="0">
                  <a:pos x="244" y="438"/>
                </a:cxn>
                <a:cxn ang="0">
                  <a:pos x="214" y="398"/>
                </a:cxn>
                <a:cxn ang="0">
                  <a:pos x="184" y="423"/>
                </a:cxn>
                <a:cxn ang="0">
                  <a:pos x="162" y="382"/>
                </a:cxn>
                <a:cxn ang="0">
                  <a:pos x="113" y="393"/>
                </a:cxn>
                <a:cxn ang="0">
                  <a:pos x="94" y="362"/>
                </a:cxn>
                <a:cxn ang="0">
                  <a:pos x="61" y="365"/>
                </a:cxn>
                <a:cxn ang="0">
                  <a:pos x="33" y="332"/>
                </a:cxn>
                <a:cxn ang="0">
                  <a:pos x="56" y="290"/>
                </a:cxn>
                <a:cxn ang="0">
                  <a:pos x="86" y="273"/>
                </a:cxn>
                <a:cxn ang="0">
                  <a:pos x="260" y="333"/>
                </a:cxn>
                <a:cxn ang="0">
                  <a:pos x="414" y="342"/>
                </a:cxn>
                <a:cxn ang="0">
                  <a:pos x="450" y="314"/>
                </a:cxn>
                <a:cxn ang="0">
                  <a:pos x="449" y="246"/>
                </a:cxn>
                <a:cxn ang="0">
                  <a:pos x="383" y="175"/>
                </a:cxn>
                <a:cxn ang="0">
                  <a:pos x="162" y="0"/>
                </a:cxn>
                <a:cxn ang="0">
                  <a:pos x="149" y="15"/>
                </a:cxn>
                <a:cxn ang="0">
                  <a:pos x="149" y="15"/>
                </a:cxn>
                <a:cxn ang="0">
                  <a:pos x="149" y="15"/>
                </a:cxn>
              </a:cxnLst>
              <a:rect l="0" t="0" r="r" b="b"/>
              <a:pathLst>
                <a:path w="470" h="500">
                  <a:moveTo>
                    <a:pt x="149" y="15"/>
                  </a:moveTo>
                  <a:lnTo>
                    <a:pt x="284" y="115"/>
                  </a:lnTo>
                  <a:lnTo>
                    <a:pt x="371" y="190"/>
                  </a:lnTo>
                  <a:lnTo>
                    <a:pt x="427" y="246"/>
                  </a:lnTo>
                  <a:lnTo>
                    <a:pt x="436" y="308"/>
                  </a:lnTo>
                  <a:lnTo>
                    <a:pt x="399" y="325"/>
                  </a:lnTo>
                  <a:lnTo>
                    <a:pt x="334" y="333"/>
                  </a:lnTo>
                  <a:lnTo>
                    <a:pt x="234" y="301"/>
                  </a:lnTo>
                  <a:lnTo>
                    <a:pt x="139" y="273"/>
                  </a:lnTo>
                  <a:lnTo>
                    <a:pt x="87" y="251"/>
                  </a:lnTo>
                  <a:lnTo>
                    <a:pt x="39" y="285"/>
                  </a:lnTo>
                  <a:lnTo>
                    <a:pt x="13" y="316"/>
                  </a:lnTo>
                  <a:lnTo>
                    <a:pt x="0" y="364"/>
                  </a:lnTo>
                  <a:lnTo>
                    <a:pt x="25" y="412"/>
                  </a:lnTo>
                  <a:lnTo>
                    <a:pt x="112" y="443"/>
                  </a:lnTo>
                  <a:lnTo>
                    <a:pt x="273" y="476"/>
                  </a:lnTo>
                  <a:lnTo>
                    <a:pt x="389" y="500"/>
                  </a:lnTo>
                  <a:lnTo>
                    <a:pt x="470" y="490"/>
                  </a:lnTo>
                  <a:lnTo>
                    <a:pt x="449" y="478"/>
                  </a:lnTo>
                  <a:lnTo>
                    <a:pt x="386" y="485"/>
                  </a:lnTo>
                  <a:lnTo>
                    <a:pt x="319" y="460"/>
                  </a:lnTo>
                  <a:lnTo>
                    <a:pt x="282" y="410"/>
                  </a:lnTo>
                  <a:lnTo>
                    <a:pt x="244" y="438"/>
                  </a:lnTo>
                  <a:lnTo>
                    <a:pt x="214" y="398"/>
                  </a:lnTo>
                  <a:lnTo>
                    <a:pt x="184" y="423"/>
                  </a:lnTo>
                  <a:lnTo>
                    <a:pt x="162" y="382"/>
                  </a:lnTo>
                  <a:lnTo>
                    <a:pt x="113" y="393"/>
                  </a:lnTo>
                  <a:lnTo>
                    <a:pt x="94" y="362"/>
                  </a:lnTo>
                  <a:lnTo>
                    <a:pt x="61" y="365"/>
                  </a:lnTo>
                  <a:lnTo>
                    <a:pt x="33" y="332"/>
                  </a:lnTo>
                  <a:lnTo>
                    <a:pt x="56" y="290"/>
                  </a:lnTo>
                  <a:lnTo>
                    <a:pt x="86" y="273"/>
                  </a:lnTo>
                  <a:lnTo>
                    <a:pt x="260" y="333"/>
                  </a:lnTo>
                  <a:lnTo>
                    <a:pt x="414" y="342"/>
                  </a:lnTo>
                  <a:lnTo>
                    <a:pt x="450" y="314"/>
                  </a:lnTo>
                  <a:lnTo>
                    <a:pt x="449" y="246"/>
                  </a:lnTo>
                  <a:lnTo>
                    <a:pt x="383" y="175"/>
                  </a:lnTo>
                  <a:lnTo>
                    <a:pt x="162" y="0"/>
                  </a:lnTo>
                  <a:lnTo>
                    <a:pt x="149" y="15"/>
                  </a:lnTo>
                  <a:lnTo>
                    <a:pt x="149" y="15"/>
                  </a:lnTo>
                  <a:lnTo>
                    <a:pt x="149" y="15"/>
                  </a:lnTo>
                  <a:close/>
                </a:path>
              </a:pathLst>
            </a:custGeom>
            <a:solidFill>
              <a:srgbClr val="000000"/>
            </a:solidFill>
            <a:ln w="9525">
              <a:noFill/>
              <a:round/>
            </a:ln>
          </p:spPr>
          <p:txBody>
            <a:bodyPr/>
            <a:lstStyle/>
            <a:p>
              <a:endParaRPr lang="en-US"/>
            </a:p>
          </p:txBody>
        </p:sp>
        <p:sp>
          <p:nvSpPr>
            <p:cNvPr id="362568" name="Freeform 72"/>
            <p:cNvSpPr/>
            <p:nvPr/>
          </p:nvSpPr>
          <p:spPr bwMode="auto">
            <a:xfrm>
              <a:off x="4972" y="3528"/>
              <a:ext cx="364" cy="238"/>
            </a:xfrm>
            <a:custGeom>
              <a:avLst/>
              <a:gdLst/>
              <a:ahLst/>
              <a:cxnLst>
                <a:cxn ang="0">
                  <a:pos x="0" y="111"/>
                </a:cxn>
                <a:cxn ang="0">
                  <a:pos x="334" y="32"/>
                </a:cxn>
                <a:cxn ang="0">
                  <a:pos x="543" y="0"/>
                </a:cxn>
                <a:cxn ang="0">
                  <a:pos x="729" y="173"/>
                </a:cxn>
                <a:cxn ang="0">
                  <a:pos x="716" y="206"/>
                </a:cxn>
                <a:cxn ang="0">
                  <a:pos x="667" y="206"/>
                </a:cxn>
                <a:cxn ang="0">
                  <a:pos x="445" y="206"/>
                </a:cxn>
                <a:cxn ang="0">
                  <a:pos x="482" y="189"/>
                </a:cxn>
                <a:cxn ang="0">
                  <a:pos x="705" y="189"/>
                </a:cxn>
                <a:cxn ang="0">
                  <a:pos x="705" y="173"/>
                </a:cxn>
                <a:cxn ang="0">
                  <a:pos x="569" y="32"/>
                </a:cxn>
                <a:cxn ang="0">
                  <a:pos x="531" y="15"/>
                </a:cxn>
                <a:cxn ang="0">
                  <a:pos x="260" y="46"/>
                </a:cxn>
                <a:cxn ang="0">
                  <a:pos x="384" y="475"/>
                </a:cxn>
                <a:cxn ang="0">
                  <a:pos x="334" y="475"/>
                </a:cxn>
                <a:cxn ang="0">
                  <a:pos x="347" y="427"/>
                </a:cxn>
                <a:cxn ang="0">
                  <a:pos x="322" y="412"/>
                </a:cxn>
                <a:cxn ang="0">
                  <a:pos x="322" y="379"/>
                </a:cxn>
                <a:cxn ang="0">
                  <a:pos x="273" y="379"/>
                </a:cxn>
                <a:cxn ang="0">
                  <a:pos x="283" y="333"/>
                </a:cxn>
                <a:cxn ang="0">
                  <a:pos x="248" y="316"/>
                </a:cxn>
                <a:cxn ang="0">
                  <a:pos x="273" y="237"/>
                </a:cxn>
                <a:cxn ang="0">
                  <a:pos x="222" y="237"/>
                </a:cxn>
                <a:cxn ang="0">
                  <a:pos x="235" y="173"/>
                </a:cxn>
                <a:cxn ang="0">
                  <a:pos x="186" y="173"/>
                </a:cxn>
                <a:cxn ang="0">
                  <a:pos x="186" y="125"/>
                </a:cxn>
                <a:cxn ang="0">
                  <a:pos x="148" y="94"/>
                </a:cxn>
                <a:cxn ang="0">
                  <a:pos x="210" y="363"/>
                </a:cxn>
                <a:cxn ang="0">
                  <a:pos x="100" y="111"/>
                </a:cxn>
                <a:cxn ang="0">
                  <a:pos x="0" y="111"/>
                </a:cxn>
                <a:cxn ang="0">
                  <a:pos x="0" y="111"/>
                </a:cxn>
                <a:cxn ang="0">
                  <a:pos x="0" y="111"/>
                </a:cxn>
              </a:cxnLst>
              <a:rect l="0" t="0" r="r" b="b"/>
              <a:pathLst>
                <a:path w="729" h="475">
                  <a:moveTo>
                    <a:pt x="0" y="111"/>
                  </a:moveTo>
                  <a:lnTo>
                    <a:pt x="334" y="32"/>
                  </a:lnTo>
                  <a:lnTo>
                    <a:pt x="543" y="0"/>
                  </a:lnTo>
                  <a:lnTo>
                    <a:pt x="729" y="173"/>
                  </a:lnTo>
                  <a:lnTo>
                    <a:pt x="716" y="206"/>
                  </a:lnTo>
                  <a:lnTo>
                    <a:pt x="667" y="206"/>
                  </a:lnTo>
                  <a:lnTo>
                    <a:pt x="445" y="206"/>
                  </a:lnTo>
                  <a:lnTo>
                    <a:pt x="482" y="189"/>
                  </a:lnTo>
                  <a:lnTo>
                    <a:pt x="705" y="189"/>
                  </a:lnTo>
                  <a:lnTo>
                    <a:pt x="705" y="173"/>
                  </a:lnTo>
                  <a:lnTo>
                    <a:pt x="569" y="32"/>
                  </a:lnTo>
                  <a:lnTo>
                    <a:pt x="531" y="15"/>
                  </a:lnTo>
                  <a:lnTo>
                    <a:pt x="260" y="46"/>
                  </a:lnTo>
                  <a:lnTo>
                    <a:pt x="384" y="475"/>
                  </a:lnTo>
                  <a:lnTo>
                    <a:pt x="334" y="475"/>
                  </a:lnTo>
                  <a:lnTo>
                    <a:pt x="347" y="427"/>
                  </a:lnTo>
                  <a:lnTo>
                    <a:pt x="322" y="412"/>
                  </a:lnTo>
                  <a:lnTo>
                    <a:pt x="322" y="379"/>
                  </a:lnTo>
                  <a:lnTo>
                    <a:pt x="273" y="379"/>
                  </a:lnTo>
                  <a:lnTo>
                    <a:pt x="283" y="333"/>
                  </a:lnTo>
                  <a:lnTo>
                    <a:pt x="248" y="316"/>
                  </a:lnTo>
                  <a:lnTo>
                    <a:pt x="273" y="237"/>
                  </a:lnTo>
                  <a:lnTo>
                    <a:pt x="222" y="237"/>
                  </a:lnTo>
                  <a:lnTo>
                    <a:pt x="235" y="173"/>
                  </a:lnTo>
                  <a:lnTo>
                    <a:pt x="186" y="173"/>
                  </a:lnTo>
                  <a:lnTo>
                    <a:pt x="186" y="125"/>
                  </a:lnTo>
                  <a:lnTo>
                    <a:pt x="148" y="94"/>
                  </a:lnTo>
                  <a:lnTo>
                    <a:pt x="210" y="363"/>
                  </a:lnTo>
                  <a:lnTo>
                    <a:pt x="100" y="111"/>
                  </a:lnTo>
                  <a:lnTo>
                    <a:pt x="0" y="111"/>
                  </a:lnTo>
                  <a:lnTo>
                    <a:pt x="0" y="111"/>
                  </a:lnTo>
                  <a:lnTo>
                    <a:pt x="0" y="111"/>
                  </a:lnTo>
                  <a:close/>
                </a:path>
              </a:pathLst>
            </a:custGeom>
            <a:solidFill>
              <a:srgbClr val="000000"/>
            </a:solidFill>
            <a:ln w="9525">
              <a:noFill/>
              <a:round/>
            </a:ln>
          </p:spPr>
          <p:txBody>
            <a:bodyPr/>
            <a:lstStyle/>
            <a:p>
              <a:endParaRPr lang="en-US"/>
            </a:p>
          </p:txBody>
        </p:sp>
        <p:sp>
          <p:nvSpPr>
            <p:cNvPr id="362569" name="Freeform 73"/>
            <p:cNvSpPr/>
            <p:nvPr/>
          </p:nvSpPr>
          <p:spPr bwMode="auto">
            <a:xfrm>
              <a:off x="4627" y="3419"/>
              <a:ext cx="75" cy="52"/>
            </a:xfrm>
            <a:custGeom>
              <a:avLst/>
              <a:gdLst/>
              <a:ahLst/>
              <a:cxnLst>
                <a:cxn ang="0">
                  <a:pos x="0" y="21"/>
                </a:cxn>
                <a:cxn ang="0">
                  <a:pos x="151" y="102"/>
                </a:cxn>
                <a:cxn ang="0">
                  <a:pos x="9" y="0"/>
                </a:cxn>
                <a:cxn ang="0">
                  <a:pos x="0" y="21"/>
                </a:cxn>
                <a:cxn ang="0">
                  <a:pos x="0" y="21"/>
                </a:cxn>
                <a:cxn ang="0">
                  <a:pos x="0" y="21"/>
                </a:cxn>
              </a:cxnLst>
              <a:rect l="0" t="0" r="r" b="b"/>
              <a:pathLst>
                <a:path w="151" h="102">
                  <a:moveTo>
                    <a:pt x="0" y="21"/>
                  </a:moveTo>
                  <a:lnTo>
                    <a:pt x="151" y="102"/>
                  </a:lnTo>
                  <a:lnTo>
                    <a:pt x="9" y="0"/>
                  </a:lnTo>
                  <a:lnTo>
                    <a:pt x="0" y="21"/>
                  </a:lnTo>
                  <a:lnTo>
                    <a:pt x="0" y="21"/>
                  </a:lnTo>
                  <a:lnTo>
                    <a:pt x="0" y="21"/>
                  </a:lnTo>
                  <a:close/>
                </a:path>
              </a:pathLst>
            </a:custGeom>
            <a:solidFill>
              <a:srgbClr val="000000"/>
            </a:solidFill>
            <a:ln w="9525">
              <a:noFill/>
              <a:round/>
            </a:ln>
          </p:spPr>
          <p:txBody>
            <a:bodyPr/>
            <a:lstStyle/>
            <a:p>
              <a:endParaRPr lang="en-US"/>
            </a:p>
          </p:txBody>
        </p:sp>
        <p:sp>
          <p:nvSpPr>
            <p:cNvPr id="362570" name="Freeform 74"/>
            <p:cNvSpPr/>
            <p:nvPr/>
          </p:nvSpPr>
          <p:spPr bwMode="auto">
            <a:xfrm>
              <a:off x="4850" y="2912"/>
              <a:ext cx="80" cy="67"/>
            </a:xfrm>
            <a:custGeom>
              <a:avLst/>
              <a:gdLst/>
              <a:ahLst/>
              <a:cxnLst>
                <a:cxn ang="0">
                  <a:pos x="37" y="0"/>
                </a:cxn>
                <a:cxn ang="0">
                  <a:pos x="159" y="41"/>
                </a:cxn>
                <a:cxn ang="0">
                  <a:pos x="109" y="133"/>
                </a:cxn>
                <a:cxn ang="0">
                  <a:pos x="0" y="89"/>
                </a:cxn>
                <a:cxn ang="0">
                  <a:pos x="93" y="103"/>
                </a:cxn>
                <a:cxn ang="0">
                  <a:pos x="14" y="53"/>
                </a:cxn>
                <a:cxn ang="0">
                  <a:pos x="123" y="72"/>
                </a:cxn>
                <a:cxn ang="0">
                  <a:pos x="28" y="23"/>
                </a:cxn>
                <a:cxn ang="0">
                  <a:pos x="133" y="46"/>
                </a:cxn>
                <a:cxn ang="0">
                  <a:pos x="37" y="0"/>
                </a:cxn>
                <a:cxn ang="0">
                  <a:pos x="37" y="0"/>
                </a:cxn>
                <a:cxn ang="0">
                  <a:pos x="37" y="0"/>
                </a:cxn>
              </a:cxnLst>
              <a:rect l="0" t="0" r="r" b="b"/>
              <a:pathLst>
                <a:path w="159" h="133">
                  <a:moveTo>
                    <a:pt x="37" y="0"/>
                  </a:moveTo>
                  <a:lnTo>
                    <a:pt x="159" y="41"/>
                  </a:lnTo>
                  <a:lnTo>
                    <a:pt x="109" y="133"/>
                  </a:lnTo>
                  <a:lnTo>
                    <a:pt x="0" y="89"/>
                  </a:lnTo>
                  <a:lnTo>
                    <a:pt x="93" y="103"/>
                  </a:lnTo>
                  <a:lnTo>
                    <a:pt x="14" y="53"/>
                  </a:lnTo>
                  <a:lnTo>
                    <a:pt x="123" y="72"/>
                  </a:lnTo>
                  <a:lnTo>
                    <a:pt x="28" y="23"/>
                  </a:lnTo>
                  <a:lnTo>
                    <a:pt x="133" y="46"/>
                  </a:lnTo>
                  <a:lnTo>
                    <a:pt x="37" y="0"/>
                  </a:lnTo>
                  <a:lnTo>
                    <a:pt x="37" y="0"/>
                  </a:lnTo>
                  <a:lnTo>
                    <a:pt x="37" y="0"/>
                  </a:lnTo>
                  <a:close/>
                </a:path>
              </a:pathLst>
            </a:custGeom>
            <a:solidFill>
              <a:srgbClr val="000000"/>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746500" y="4622800"/>
            <a:ext cx="1174750" cy="1455738"/>
            <a:chOff x="345" y="1700"/>
            <a:chExt cx="740" cy="917"/>
          </a:xfrm>
        </p:grpSpPr>
        <p:sp>
          <p:nvSpPr>
            <p:cNvPr id="364547" name="Text Box 3"/>
            <p:cNvSpPr txBox="1">
              <a:spLocks noChangeArrowheads="1"/>
            </p:cNvSpPr>
            <p:nvPr/>
          </p:nvSpPr>
          <p:spPr bwMode="auto">
            <a:xfrm>
              <a:off x="345" y="2386"/>
              <a:ext cx="740" cy="231"/>
            </a:xfrm>
            <a:prstGeom prst="rect">
              <a:avLst/>
            </a:prstGeom>
            <a:noFill/>
            <a:ln w="28575">
              <a:noFill/>
              <a:miter lim="800000"/>
              <a:headEnd type="none" w="sm" len="sm"/>
              <a:tailEnd type="none" w="lg" len="lg"/>
            </a:ln>
            <a:effectLst/>
          </p:spPr>
          <p:txBody>
            <a:bodyPr wrap="none">
              <a:spAutoFit/>
            </a:bodyPr>
            <a:lstStyle/>
            <a:p>
              <a:pPr algn="ctr"/>
              <a:r>
                <a:rPr lang="en-US" altLang="zh-CN" sz="1800" b="1">
                  <a:ea typeface="宋体" panose="02010600030101010101" pitchFamily="2" charset="-122"/>
                </a:rPr>
                <a:t>Architect</a:t>
              </a:r>
              <a:endParaRPr lang="en-US" altLang="zh-CN" sz="1800" b="1">
                <a:ea typeface="宋体" panose="02010600030101010101" pitchFamily="2" charset="-122"/>
              </a:endParaRPr>
            </a:p>
          </p:txBody>
        </p:sp>
        <p:grpSp>
          <p:nvGrpSpPr>
            <p:cNvPr id="3" name="Group 4"/>
            <p:cNvGrpSpPr/>
            <p:nvPr/>
          </p:nvGrpSpPr>
          <p:grpSpPr bwMode="auto">
            <a:xfrm>
              <a:off x="492" y="1700"/>
              <a:ext cx="446" cy="650"/>
              <a:chOff x="1098" y="1074"/>
              <a:chExt cx="222" cy="324"/>
            </a:xfrm>
          </p:grpSpPr>
          <p:sp>
            <p:nvSpPr>
              <p:cNvPr id="364549" name="Oval 5"/>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a:effectLst/>
            </p:spPr>
            <p:txBody>
              <a:bodyPr wrap="none" anchor="ctr"/>
              <a:lstStyle/>
              <a:p>
                <a:endParaRPr lang="en-US"/>
              </a:p>
            </p:txBody>
          </p:sp>
          <p:sp>
            <p:nvSpPr>
              <p:cNvPr id="364550" name="AutoShape 6"/>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a:effectLst/>
            </p:spPr>
            <p:txBody>
              <a:bodyPr wrap="none" anchor="ctr"/>
              <a:lstStyle/>
              <a:p>
                <a:endParaRPr lang="en-US"/>
              </a:p>
            </p:txBody>
          </p:sp>
        </p:grpSp>
      </p:grpSp>
      <p:grpSp>
        <p:nvGrpSpPr>
          <p:cNvPr id="4" name="Group 55"/>
          <p:cNvGrpSpPr/>
          <p:nvPr/>
        </p:nvGrpSpPr>
        <p:grpSpPr bwMode="auto">
          <a:xfrm>
            <a:off x="349250" y="2095500"/>
            <a:ext cx="1720850" cy="1793875"/>
            <a:chOff x="352" y="1320"/>
            <a:chExt cx="1084" cy="1130"/>
          </a:xfrm>
        </p:grpSpPr>
        <p:grpSp>
          <p:nvGrpSpPr>
            <p:cNvPr id="5" name="Group 8"/>
            <p:cNvGrpSpPr/>
            <p:nvPr/>
          </p:nvGrpSpPr>
          <p:grpSpPr bwMode="auto">
            <a:xfrm>
              <a:off x="678" y="1320"/>
              <a:ext cx="432" cy="720"/>
              <a:chOff x="1249" y="2496"/>
              <a:chExt cx="432" cy="720"/>
            </a:xfrm>
          </p:grpSpPr>
          <p:sp>
            <p:nvSpPr>
              <p:cNvPr id="364553" name="Rectangle 9"/>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64554" name="Line 10"/>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55" name="Line 11"/>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56" name="Line 12"/>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57" name="Line 13"/>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58" name="Line 14"/>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59" name="Line 15"/>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0" name="Line 16"/>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1" name="Line 17"/>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2" name="Line 18"/>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3" name="Line 19"/>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4" name="Line 20"/>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5" name="Line 21"/>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6" name="Line 22"/>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7" name="Line 23"/>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8" name="Line 24"/>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69" name="Line 25"/>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4570" name="Line 26"/>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64571" name="Text Box 27"/>
            <p:cNvSpPr txBox="1">
              <a:spLocks noChangeArrowheads="1"/>
            </p:cNvSpPr>
            <p:nvPr/>
          </p:nvSpPr>
          <p:spPr bwMode="auto">
            <a:xfrm>
              <a:off x="352" y="2046"/>
              <a:ext cx="1084"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Supplementary</a:t>
              </a:r>
              <a:endParaRPr lang="en-US" altLang="zh-CN" sz="1800">
                <a:ea typeface="宋体" panose="02010600030101010101" pitchFamily="2" charset="-122"/>
              </a:endParaRPr>
            </a:p>
            <a:p>
              <a:pPr algn="ctr"/>
              <a:r>
                <a:rPr lang="en-US" altLang="zh-CN" sz="1800">
                  <a:ea typeface="宋体" panose="02010600030101010101" pitchFamily="2" charset="-122"/>
                </a:rPr>
                <a:t>Specification</a:t>
              </a:r>
              <a:endParaRPr lang="en-US" altLang="zh-CN" sz="1800">
                <a:ea typeface="宋体" panose="02010600030101010101" pitchFamily="2" charset="-122"/>
              </a:endParaRPr>
            </a:p>
          </p:txBody>
        </p:sp>
      </p:grpSp>
      <p:grpSp>
        <p:nvGrpSpPr>
          <p:cNvPr id="6" name="Group 28"/>
          <p:cNvGrpSpPr/>
          <p:nvPr/>
        </p:nvGrpSpPr>
        <p:grpSpPr bwMode="auto">
          <a:xfrm>
            <a:off x="457200" y="4324350"/>
            <a:ext cx="2522538" cy="1544638"/>
            <a:chOff x="3464" y="2976"/>
            <a:chExt cx="1589" cy="973"/>
          </a:xfrm>
        </p:grpSpPr>
        <p:grpSp>
          <p:nvGrpSpPr>
            <p:cNvPr id="7" name="Group 29"/>
            <p:cNvGrpSpPr/>
            <p:nvPr/>
          </p:nvGrpSpPr>
          <p:grpSpPr bwMode="auto">
            <a:xfrm>
              <a:off x="3464" y="2976"/>
              <a:ext cx="1589" cy="681"/>
              <a:chOff x="3464" y="2976"/>
              <a:chExt cx="1589" cy="681"/>
            </a:xfrm>
          </p:grpSpPr>
          <p:grpSp>
            <p:nvGrpSpPr>
              <p:cNvPr id="8" name="Group 30"/>
              <p:cNvGrpSpPr/>
              <p:nvPr/>
            </p:nvGrpSpPr>
            <p:grpSpPr bwMode="auto">
              <a:xfrm>
                <a:off x="3464" y="2976"/>
                <a:ext cx="320" cy="403"/>
                <a:chOff x="7654" y="3380"/>
                <a:chExt cx="554" cy="754"/>
              </a:xfrm>
            </p:grpSpPr>
            <p:sp>
              <p:nvSpPr>
                <p:cNvPr id="364575" name="Oval 31"/>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64576" name="Line 32"/>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64577" name="Line 33"/>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64578" name="Freeform 34"/>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64579" name="Oval 35"/>
              <p:cNvSpPr>
                <a:spLocks noChangeArrowheads="1"/>
              </p:cNvSpPr>
              <p:nvPr/>
            </p:nvSpPr>
            <p:spPr bwMode="auto">
              <a:xfrm>
                <a:off x="4198" y="3062"/>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4580" name="Oval 36"/>
              <p:cNvSpPr>
                <a:spLocks noChangeArrowheads="1"/>
              </p:cNvSpPr>
              <p:nvPr/>
            </p:nvSpPr>
            <p:spPr bwMode="auto">
              <a:xfrm>
                <a:off x="3885" y="3427"/>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4581" name="Oval 37"/>
              <p:cNvSpPr>
                <a:spLocks noChangeArrowheads="1"/>
              </p:cNvSpPr>
              <p:nvPr/>
            </p:nvSpPr>
            <p:spPr bwMode="auto">
              <a:xfrm>
                <a:off x="4554" y="3427"/>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4582" name="Line 38"/>
              <p:cNvSpPr>
                <a:spLocks noChangeShapeType="1"/>
              </p:cNvSpPr>
              <p:nvPr/>
            </p:nvSpPr>
            <p:spPr bwMode="auto">
              <a:xfrm>
                <a:off x="3729" y="3177"/>
                <a:ext cx="469" cy="0"/>
              </a:xfrm>
              <a:prstGeom prst="line">
                <a:avLst/>
              </a:prstGeom>
              <a:noFill/>
              <a:ln w="28575">
                <a:solidFill>
                  <a:schemeClr val="tx1"/>
                </a:solidFill>
                <a:round/>
                <a:tailEnd type="arrow" w="med" len="med"/>
              </a:ln>
              <a:effectLst/>
            </p:spPr>
            <p:txBody>
              <a:bodyPr wrap="none" anchor="ctr"/>
              <a:lstStyle/>
              <a:p>
                <a:endParaRPr lang="en-US"/>
              </a:p>
            </p:txBody>
          </p:sp>
          <p:sp>
            <p:nvSpPr>
              <p:cNvPr id="364583" name="Line 39"/>
              <p:cNvSpPr>
                <a:spLocks noChangeShapeType="1"/>
              </p:cNvSpPr>
              <p:nvPr/>
            </p:nvSpPr>
            <p:spPr bwMode="auto">
              <a:xfrm flipV="1">
                <a:off x="4240" y="3292"/>
                <a:ext cx="144" cy="135"/>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64584" name="Line 40"/>
              <p:cNvSpPr>
                <a:spLocks noChangeShapeType="1"/>
              </p:cNvSpPr>
              <p:nvPr/>
            </p:nvSpPr>
            <p:spPr bwMode="auto">
              <a:xfrm flipH="1" flipV="1">
                <a:off x="4554" y="3292"/>
                <a:ext cx="143" cy="135"/>
              </a:xfrm>
              <a:prstGeom prst="line">
                <a:avLst/>
              </a:prstGeom>
              <a:noFill/>
              <a:ln w="28575">
                <a:solidFill>
                  <a:schemeClr val="tx1"/>
                </a:solidFill>
                <a:round/>
                <a:headEnd type="none" w="sm" len="sm"/>
                <a:tailEnd type="triangle" w="med" len="med"/>
              </a:ln>
              <a:effectLst/>
            </p:spPr>
            <p:txBody>
              <a:bodyPr wrap="none" anchor="ctr"/>
              <a:lstStyle/>
              <a:p>
                <a:endParaRPr lang="en-US"/>
              </a:p>
            </p:txBody>
          </p:sp>
        </p:grpSp>
        <p:sp>
          <p:nvSpPr>
            <p:cNvPr id="364585" name="Text Box 41"/>
            <p:cNvSpPr txBox="1">
              <a:spLocks noChangeArrowheads="1"/>
            </p:cNvSpPr>
            <p:nvPr/>
          </p:nvSpPr>
          <p:spPr bwMode="auto">
            <a:xfrm>
              <a:off x="3665" y="3718"/>
              <a:ext cx="1188"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Use-Case Model</a:t>
              </a:r>
              <a:endParaRPr lang="en-US" altLang="zh-CN" sz="1800">
                <a:ea typeface="宋体" panose="02010600030101010101" pitchFamily="2" charset="-122"/>
              </a:endParaRPr>
            </a:p>
          </p:txBody>
        </p:sp>
      </p:grpSp>
      <p:sp>
        <p:nvSpPr>
          <p:cNvPr id="364586" name="AutoShape 42"/>
          <p:cNvSpPr>
            <a:spLocks noChangeArrowheads="1"/>
          </p:cNvSpPr>
          <p:nvPr/>
        </p:nvSpPr>
        <p:spPr bwMode="auto">
          <a:xfrm>
            <a:off x="2143125" y="2717800"/>
            <a:ext cx="838200" cy="762000"/>
          </a:xfrm>
          <a:prstGeom prst="rightArrow">
            <a:avLst>
              <a:gd name="adj1" fmla="val 46667"/>
              <a:gd name="adj2" fmla="val 49169"/>
            </a:avLst>
          </a:prstGeom>
          <a:solidFill>
            <a:schemeClr val="hlink"/>
          </a:solidFill>
          <a:ln w="9525">
            <a:noFill/>
            <a:miter lim="800000"/>
          </a:ln>
          <a:effectLst/>
        </p:spPr>
        <p:txBody>
          <a:bodyPr wrap="none" lIns="107950" tIns="53975" rIns="107950" bIns="53975" anchor="ctr"/>
          <a:lstStyle/>
          <a:p>
            <a:endParaRPr lang="en-US"/>
          </a:p>
        </p:txBody>
      </p:sp>
      <p:sp>
        <p:nvSpPr>
          <p:cNvPr id="364589" name="Text Box 45"/>
          <p:cNvSpPr txBox="1">
            <a:spLocks noChangeArrowheads="1"/>
          </p:cNvSpPr>
          <p:nvPr/>
        </p:nvSpPr>
        <p:spPr bwMode="auto">
          <a:xfrm>
            <a:off x="2924175" y="2844800"/>
            <a:ext cx="2743200"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b="1" i="1">
                <a:ea typeface="宋体" panose="02010600030101010101" pitchFamily="2" charset="-122"/>
              </a:rPr>
              <a:t>Mechanisms</a:t>
            </a:r>
            <a:endParaRPr lang="en-US" altLang="zh-CN" sz="2400" b="1" i="1">
              <a:ea typeface="宋体" panose="02010600030101010101" pitchFamily="2" charset="-122"/>
            </a:endParaRPr>
          </a:p>
        </p:txBody>
      </p:sp>
      <p:sp>
        <p:nvSpPr>
          <p:cNvPr id="364590" name="Text Box 46"/>
          <p:cNvSpPr txBox="1">
            <a:spLocks noChangeArrowheads="1"/>
          </p:cNvSpPr>
          <p:nvPr/>
        </p:nvSpPr>
        <p:spPr bwMode="auto">
          <a:xfrm>
            <a:off x="6562725" y="2641600"/>
            <a:ext cx="2552700" cy="931863"/>
          </a:xfrm>
          <a:prstGeom prst="rect">
            <a:avLst/>
          </a:prstGeom>
          <a:noFill/>
          <a:ln w="9525">
            <a:noFill/>
            <a:miter lim="800000"/>
          </a:ln>
          <a:effectLst/>
        </p:spPr>
        <p:txBody>
          <a:bodyPr lIns="107950" tIns="53975" rIns="107950" bIns="53975">
            <a:spAutoFit/>
          </a:bodyPr>
          <a:lstStyle/>
          <a:p>
            <a:pPr>
              <a:spcBef>
                <a:spcPct val="50000"/>
              </a:spcBef>
            </a:pPr>
            <a:r>
              <a:rPr lang="en-US" altLang="zh-CN" sz="1800" b="1" dirty="0">
                <a:ea typeface="宋体" panose="02010600030101010101" pitchFamily="2" charset="-122"/>
              </a:rPr>
              <a:t>COTS Products</a:t>
            </a:r>
            <a:br>
              <a:rPr lang="en-US" altLang="zh-CN" sz="1800" b="1" dirty="0">
                <a:ea typeface="宋体" panose="02010600030101010101" pitchFamily="2" charset="-122"/>
              </a:rPr>
            </a:br>
            <a:r>
              <a:rPr lang="en-US" altLang="zh-CN" sz="1800" b="1" dirty="0">
                <a:ea typeface="宋体" panose="02010600030101010101" pitchFamily="2" charset="-122"/>
              </a:rPr>
              <a:t>Databases</a:t>
            </a:r>
            <a:br>
              <a:rPr lang="en-US" altLang="zh-CN" sz="1800" b="1" dirty="0">
                <a:ea typeface="宋体" panose="02010600030101010101" pitchFamily="2" charset="-122"/>
              </a:rPr>
            </a:br>
            <a:r>
              <a:rPr lang="en-US" altLang="zh-CN" sz="1800" b="1" dirty="0" smtClean="0">
                <a:ea typeface="宋体" panose="02010600030101010101" pitchFamily="2" charset="-122"/>
              </a:rPr>
              <a:t>Technology</a:t>
            </a:r>
            <a:r>
              <a:rPr lang="en-US" altLang="zh-CN" sz="1800" b="1" dirty="0">
                <a:ea typeface="宋体" panose="02010600030101010101" pitchFamily="2" charset="-122"/>
              </a:rPr>
              <a:t>, etc.</a:t>
            </a:r>
            <a:endParaRPr lang="en-US" altLang="zh-CN" sz="1800" b="1" dirty="0">
              <a:ea typeface="宋体" panose="02010600030101010101" pitchFamily="2" charset="-122"/>
            </a:endParaRPr>
          </a:p>
        </p:txBody>
      </p:sp>
      <p:sp>
        <p:nvSpPr>
          <p:cNvPr id="364591" name="Text Box 47"/>
          <p:cNvSpPr txBox="1">
            <a:spLocks noChangeArrowheads="1"/>
          </p:cNvSpPr>
          <p:nvPr/>
        </p:nvSpPr>
        <p:spPr bwMode="auto">
          <a:xfrm>
            <a:off x="1495425" y="2184400"/>
            <a:ext cx="2133600" cy="565150"/>
          </a:xfrm>
          <a:prstGeom prst="rect">
            <a:avLst/>
          </a:prstGeom>
          <a:noFill/>
          <a:ln w="9525">
            <a:noFill/>
            <a:miter lim="800000"/>
          </a:ln>
          <a:effectLst/>
        </p:spPr>
        <p:txBody>
          <a:bodyPr lIns="107950" tIns="53975" rIns="107950" bIns="53975">
            <a:spAutoFit/>
          </a:bodyPr>
          <a:lstStyle/>
          <a:p>
            <a:pPr algn="ctr">
              <a:spcBef>
                <a:spcPct val="50000"/>
              </a:spcBef>
            </a:pPr>
            <a:r>
              <a:rPr lang="zh-CN" altLang="en-US" sz="1500">
                <a:solidFill>
                  <a:srgbClr val="00CCFF"/>
                </a:solidFill>
                <a:ea typeface="宋体" panose="02010600030101010101" pitchFamily="2" charset="-122"/>
              </a:rPr>
              <a:t>“</a:t>
            </a:r>
            <a:r>
              <a:rPr lang="en-US" altLang="zh-CN" sz="1500">
                <a:solidFill>
                  <a:srgbClr val="00CCFF"/>
                </a:solidFill>
                <a:ea typeface="宋体" panose="02010600030101010101" pitchFamily="2" charset="-122"/>
              </a:rPr>
              <a:t>realized by client classes using”</a:t>
            </a:r>
            <a:endParaRPr lang="en-US" altLang="zh-CN" sz="1500">
              <a:solidFill>
                <a:srgbClr val="00CCFF"/>
              </a:solidFill>
              <a:ea typeface="宋体" panose="02010600030101010101" pitchFamily="2" charset="-122"/>
            </a:endParaRPr>
          </a:p>
        </p:txBody>
      </p:sp>
      <p:sp>
        <p:nvSpPr>
          <p:cNvPr id="364592" name="Text Box 48"/>
          <p:cNvSpPr txBox="1">
            <a:spLocks noChangeArrowheads="1"/>
          </p:cNvSpPr>
          <p:nvPr/>
        </p:nvSpPr>
        <p:spPr bwMode="auto">
          <a:xfrm>
            <a:off x="3314700" y="4235450"/>
            <a:ext cx="2133600" cy="336550"/>
          </a:xfrm>
          <a:prstGeom prst="rect">
            <a:avLst/>
          </a:prstGeom>
          <a:noFill/>
          <a:ln w="9525">
            <a:noFill/>
            <a:miter lim="800000"/>
          </a:ln>
          <a:effectLst/>
        </p:spPr>
        <p:txBody>
          <a:bodyPr lIns="107950" tIns="53975" rIns="107950" bIns="53975">
            <a:spAutoFit/>
          </a:bodyPr>
          <a:lstStyle/>
          <a:p>
            <a:pPr algn="ctr">
              <a:spcBef>
                <a:spcPct val="50000"/>
              </a:spcBef>
            </a:pPr>
            <a:r>
              <a:rPr lang="zh-CN" altLang="en-US" sz="1500">
                <a:solidFill>
                  <a:srgbClr val="00CCFF"/>
                </a:solidFill>
                <a:ea typeface="宋体" panose="02010600030101010101" pitchFamily="2" charset="-122"/>
              </a:rPr>
              <a:t>“</a:t>
            </a:r>
            <a:r>
              <a:rPr lang="en-US" altLang="zh-CN" sz="1500">
                <a:solidFill>
                  <a:srgbClr val="00CCFF"/>
                </a:solidFill>
                <a:ea typeface="宋体" panose="02010600030101010101" pitchFamily="2" charset="-122"/>
              </a:rPr>
              <a:t>responsible for”</a:t>
            </a:r>
            <a:endParaRPr lang="en-US" altLang="zh-CN" sz="1500">
              <a:solidFill>
                <a:srgbClr val="00CCFF"/>
              </a:solidFill>
              <a:ea typeface="宋体" panose="02010600030101010101" pitchFamily="2" charset="-122"/>
            </a:endParaRPr>
          </a:p>
        </p:txBody>
      </p:sp>
      <p:sp>
        <p:nvSpPr>
          <p:cNvPr id="364593" name="Text Box 49"/>
          <p:cNvSpPr txBox="1">
            <a:spLocks noChangeArrowheads="1"/>
          </p:cNvSpPr>
          <p:nvPr/>
        </p:nvSpPr>
        <p:spPr bwMode="auto">
          <a:xfrm>
            <a:off x="5257800" y="2413000"/>
            <a:ext cx="2133600" cy="336550"/>
          </a:xfrm>
          <a:prstGeom prst="rect">
            <a:avLst/>
          </a:prstGeom>
          <a:noFill/>
          <a:ln w="9525">
            <a:noFill/>
            <a:miter lim="800000"/>
          </a:ln>
          <a:effectLst/>
        </p:spPr>
        <p:txBody>
          <a:bodyPr lIns="107950" tIns="53975" rIns="107950" bIns="53975">
            <a:spAutoFit/>
          </a:bodyPr>
          <a:lstStyle/>
          <a:p>
            <a:pPr algn="ctr">
              <a:spcBef>
                <a:spcPct val="50000"/>
              </a:spcBef>
            </a:pPr>
            <a:r>
              <a:rPr lang="zh-CN" altLang="en-US" sz="1500">
                <a:solidFill>
                  <a:srgbClr val="00CCFF"/>
                </a:solidFill>
                <a:ea typeface="宋体" panose="02010600030101010101" pitchFamily="2" charset="-122"/>
              </a:rPr>
              <a:t>“</a:t>
            </a:r>
            <a:r>
              <a:rPr lang="en-US" altLang="zh-CN" sz="1500">
                <a:solidFill>
                  <a:srgbClr val="00CCFF"/>
                </a:solidFill>
                <a:ea typeface="宋体" panose="02010600030101010101" pitchFamily="2" charset="-122"/>
              </a:rPr>
              <a:t>constrained by”</a:t>
            </a:r>
            <a:endParaRPr lang="en-US" altLang="zh-CN" sz="1500">
              <a:solidFill>
                <a:srgbClr val="00CCFF"/>
              </a:solidFill>
              <a:ea typeface="宋体" panose="02010600030101010101" pitchFamily="2" charset="-122"/>
            </a:endParaRPr>
          </a:p>
        </p:txBody>
      </p:sp>
      <p:sp>
        <p:nvSpPr>
          <p:cNvPr id="364594" name="Text Box 50"/>
          <p:cNvSpPr txBox="1">
            <a:spLocks noChangeArrowheads="1"/>
          </p:cNvSpPr>
          <p:nvPr/>
        </p:nvSpPr>
        <p:spPr bwMode="auto">
          <a:xfrm>
            <a:off x="685800" y="914400"/>
            <a:ext cx="2743200" cy="96202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800" b="1">
                <a:solidFill>
                  <a:srgbClr val="FFFF99"/>
                </a:solidFill>
                <a:ea typeface="宋体" panose="02010600030101010101" pitchFamily="2" charset="-122"/>
              </a:rPr>
              <a:t>Required Functionality</a:t>
            </a:r>
            <a:endParaRPr lang="en-US" altLang="zh-CN" sz="2800" b="1">
              <a:solidFill>
                <a:srgbClr val="FFFF99"/>
              </a:solidFill>
              <a:ea typeface="宋体" panose="02010600030101010101" pitchFamily="2" charset="-122"/>
            </a:endParaRPr>
          </a:p>
        </p:txBody>
      </p:sp>
      <p:sp>
        <p:nvSpPr>
          <p:cNvPr id="364595" name="Text Box 51"/>
          <p:cNvSpPr txBox="1">
            <a:spLocks noChangeArrowheads="1"/>
          </p:cNvSpPr>
          <p:nvPr/>
        </p:nvSpPr>
        <p:spPr bwMode="auto">
          <a:xfrm>
            <a:off x="5638800" y="914400"/>
            <a:ext cx="2971800" cy="96202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800" b="1">
                <a:solidFill>
                  <a:srgbClr val="FFFF99"/>
                </a:solidFill>
                <a:ea typeface="宋体" panose="02010600030101010101" pitchFamily="2" charset="-122"/>
              </a:rPr>
              <a:t>Implementation Environment</a:t>
            </a:r>
            <a:endParaRPr lang="en-US" altLang="zh-CN" sz="2800" b="1">
              <a:solidFill>
                <a:srgbClr val="FFFF99"/>
              </a:solidFill>
              <a:ea typeface="宋体" panose="02010600030101010101" pitchFamily="2" charset="-122"/>
            </a:endParaRPr>
          </a:p>
        </p:txBody>
      </p:sp>
      <p:sp>
        <p:nvSpPr>
          <p:cNvPr id="364596" name="Rectangle 52"/>
          <p:cNvSpPr>
            <a:spLocks noGrp="1" noChangeArrowheads="1"/>
          </p:cNvSpPr>
          <p:nvPr>
            <p:ph type="title"/>
          </p:nvPr>
        </p:nvSpPr>
        <p:spPr>
          <a:xfrm>
            <a:off x="551196" y="79513"/>
            <a:ext cx="8321008" cy="914400"/>
          </a:xfrm>
        </p:spPr>
        <p:txBody>
          <a:bodyPr>
            <a:normAutofit fontScale="90000"/>
          </a:bodyPr>
          <a:lstStyle/>
          <a:p>
            <a:r>
              <a:rPr lang="en-US" altLang="zh-CN" dirty="0">
                <a:ea typeface="宋体" panose="02010600030101010101" pitchFamily="2" charset="-122"/>
              </a:rPr>
              <a:t>What Are Architectural Mechanisms?</a:t>
            </a:r>
            <a:endParaRPr lang="en-US" altLang="ko-KR" dirty="0">
              <a:ea typeface="Gulim" panose="020B0600000101010101" charset="-127"/>
            </a:endParaRPr>
          </a:p>
        </p:txBody>
      </p:sp>
      <p:sp>
        <p:nvSpPr>
          <p:cNvPr id="364597" name="AutoShape 53"/>
          <p:cNvSpPr>
            <a:spLocks noChangeArrowheads="1"/>
          </p:cNvSpPr>
          <p:nvPr/>
        </p:nvSpPr>
        <p:spPr bwMode="auto">
          <a:xfrm flipH="1">
            <a:off x="5594350" y="2717800"/>
            <a:ext cx="838200" cy="762000"/>
          </a:xfrm>
          <a:prstGeom prst="rightArrow">
            <a:avLst>
              <a:gd name="adj1" fmla="val 46667"/>
              <a:gd name="adj2" fmla="val 49169"/>
            </a:avLst>
          </a:prstGeom>
          <a:solidFill>
            <a:schemeClr val="hlink"/>
          </a:solidFill>
          <a:ln w="9525">
            <a:noFill/>
            <a:miter lim="800000"/>
          </a:ln>
          <a:effectLst/>
        </p:spPr>
        <p:txBody>
          <a:bodyPr wrap="none" lIns="107950" tIns="53975" rIns="107950" bIns="53975" anchor="ctr"/>
          <a:lstStyle/>
          <a:p>
            <a:endParaRPr lang="en-US"/>
          </a:p>
        </p:txBody>
      </p:sp>
      <p:sp>
        <p:nvSpPr>
          <p:cNvPr id="364598" name="AutoShape 54"/>
          <p:cNvSpPr>
            <a:spLocks noChangeArrowheads="1"/>
          </p:cNvSpPr>
          <p:nvPr/>
        </p:nvSpPr>
        <p:spPr bwMode="auto">
          <a:xfrm rot="-5400000">
            <a:off x="3911600" y="3403600"/>
            <a:ext cx="838200" cy="762000"/>
          </a:xfrm>
          <a:prstGeom prst="rightArrow">
            <a:avLst>
              <a:gd name="adj1" fmla="val 46667"/>
              <a:gd name="adj2" fmla="val 49169"/>
            </a:avLst>
          </a:prstGeom>
          <a:solidFill>
            <a:schemeClr val="hlink"/>
          </a:solidFill>
          <a:ln w="9525">
            <a:no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p:txBody>
          <a:bodyPr/>
          <a:lstStyle/>
          <a:p>
            <a:r>
              <a:rPr lang="en-US" altLang="zh-CN" sz="3200" dirty="0">
                <a:ea typeface="宋体" panose="02010600030101010101" pitchFamily="2" charset="-122"/>
              </a:rPr>
              <a:t>Architectural Mechanism Categories</a:t>
            </a:r>
            <a:endParaRPr lang="en-US" altLang="zh-CN" sz="3200" dirty="0">
              <a:ea typeface="宋体" panose="02010600030101010101" pitchFamily="2" charset="-122"/>
            </a:endParaRPr>
          </a:p>
          <a:p>
            <a:pPr lvl="1"/>
            <a:r>
              <a:rPr lang="en-US" altLang="zh-CN" sz="2800" dirty="0">
                <a:ea typeface="宋体" panose="02010600030101010101" pitchFamily="2" charset="-122"/>
              </a:rPr>
              <a:t>Analysis mechanisms (conceptual)</a:t>
            </a:r>
            <a:endParaRPr lang="en-US" altLang="zh-CN" sz="2800" dirty="0">
              <a:ea typeface="宋体" panose="02010600030101010101" pitchFamily="2" charset="-122"/>
            </a:endParaRPr>
          </a:p>
          <a:p>
            <a:pPr lvl="1"/>
            <a:r>
              <a:rPr lang="en-US" altLang="zh-CN" sz="2800" dirty="0">
                <a:ea typeface="宋体" panose="02010600030101010101" pitchFamily="2" charset="-122"/>
              </a:rPr>
              <a:t>Design mechanisms (concrete)</a:t>
            </a:r>
            <a:endParaRPr lang="en-US" altLang="zh-CN" sz="2800" dirty="0">
              <a:ea typeface="宋体" panose="02010600030101010101" pitchFamily="2" charset="-122"/>
            </a:endParaRPr>
          </a:p>
          <a:p>
            <a:pPr lvl="1"/>
            <a:r>
              <a:rPr lang="en-US" altLang="zh-CN" sz="2800" dirty="0">
                <a:ea typeface="宋体" panose="02010600030101010101" pitchFamily="2" charset="-122"/>
              </a:rPr>
              <a:t>Implementation mechanisms (actual)</a:t>
            </a:r>
            <a:endParaRPr lang="en-US" altLang="zh-CN" sz="2800" dirty="0">
              <a:ea typeface="宋体" panose="02010600030101010101" pitchFamily="2" charset="-122"/>
            </a:endParaRPr>
          </a:p>
        </p:txBody>
      </p:sp>
      <p:sp>
        <p:nvSpPr>
          <p:cNvPr id="36659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Architectural Mechanisms: Three Categories</a:t>
            </a:r>
            <a:endParaRPr lang="en-US" altLang="ko-KR">
              <a:ea typeface="Gulim" panose="020B0600000101010101" charset="-127"/>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414338" y="138336"/>
            <a:ext cx="7772400" cy="914400"/>
          </a:xfrm>
        </p:spPr>
        <p:txBody>
          <a:bodyPr>
            <a:normAutofit fontScale="90000"/>
          </a:bodyPr>
          <a:lstStyle/>
          <a:p>
            <a:r>
              <a:rPr lang="en-US" altLang="zh-CN" dirty="0">
                <a:ea typeface="宋体" panose="02010600030101010101" pitchFamily="2" charset="-122"/>
              </a:rPr>
              <a:t>Why Use Analysis Mechanisms?</a:t>
            </a:r>
            <a:endParaRPr lang="en-US" altLang="zh-CN" dirty="0">
              <a:ea typeface="宋体" panose="02010600030101010101" pitchFamily="2" charset="-122"/>
            </a:endParaRPr>
          </a:p>
        </p:txBody>
      </p:sp>
      <p:sp>
        <p:nvSpPr>
          <p:cNvPr id="417802" name="Rectangle 10"/>
          <p:cNvSpPr>
            <a:spLocks noChangeArrowheads="1"/>
          </p:cNvSpPr>
          <p:nvPr/>
        </p:nvSpPr>
        <p:spPr bwMode="auto">
          <a:xfrm>
            <a:off x="2968625" y="5614988"/>
            <a:ext cx="7938" cy="73025"/>
          </a:xfrm>
          <a:prstGeom prst="rect">
            <a:avLst/>
          </a:prstGeom>
          <a:solidFill>
            <a:srgbClr val="000000"/>
          </a:solidFill>
          <a:ln w="9525">
            <a:noFill/>
            <a:miter lim="800000"/>
          </a:ln>
        </p:spPr>
        <p:txBody>
          <a:bodyPr/>
          <a:lstStyle/>
          <a:p>
            <a:endParaRPr lang="en-US"/>
          </a:p>
        </p:txBody>
      </p:sp>
      <p:grpSp>
        <p:nvGrpSpPr>
          <p:cNvPr id="2" name="Group 11"/>
          <p:cNvGrpSpPr/>
          <p:nvPr/>
        </p:nvGrpSpPr>
        <p:grpSpPr bwMode="auto">
          <a:xfrm>
            <a:off x="733425" y="2498725"/>
            <a:ext cx="4300538" cy="3773488"/>
            <a:chOff x="718" y="686"/>
            <a:chExt cx="2709" cy="2377"/>
          </a:xfrm>
        </p:grpSpPr>
        <p:sp>
          <p:nvSpPr>
            <p:cNvPr id="417804" name="Freeform 12"/>
            <p:cNvSpPr/>
            <p:nvPr/>
          </p:nvSpPr>
          <p:spPr bwMode="auto">
            <a:xfrm>
              <a:off x="720" y="686"/>
              <a:ext cx="2705" cy="2377"/>
            </a:xfrm>
            <a:custGeom>
              <a:avLst/>
              <a:gdLst/>
              <a:ahLst/>
              <a:cxnLst>
                <a:cxn ang="0">
                  <a:pos x="2571" y="1509"/>
                </a:cxn>
                <a:cxn ang="0">
                  <a:pos x="2478" y="1495"/>
                </a:cxn>
                <a:cxn ang="0">
                  <a:pos x="2494" y="1391"/>
                </a:cxn>
                <a:cxn ang="0">
                  <a:pos x="2476" y="1245"/>
                </a:cxn>
                <a:cxn ang="0">
                  <a:pos x="2464" y="1021"/>
                </a:cxn>
                <a:cxn ang="0">
                  <a:pos x="2453" y="704"/>
                </a:cxn>
                <a:cxn ang="0">
                  <a:pos x="2381" y="620"/>
                </a:cxn>
                <a:cxn ang="0">
                  <a:pos x="2323" y="581"/>
                </a:cxn>
                <a:cxn ang="0">
                  <a:pos x="2330" y="440"/>
                </a:cxn>
                <a:cxn ang="0">
                  <a:pos x="2245" y="194"/>
                </a:cxn>
                <a:cxn ang="0">
                  <a:pos x="2133" y="153"/>
                </a:cxn>
                <a:cxn ang="0">
                  <a:pos x="1971" y="280"/>
                </a:cxn>
                <a:cxn ang="0">
                  <a:pos x="1888" y="470"/>
                </a:cxn>
                <a:cxn ang="0">
                  <a:pos x="1863" y="562"/>
                </a:cxn>
                <a:cxn ang="0">
                  <a:pos x="1752" y="623"/>
                </a:cxn>
                <a:cxn ang="0">
                  <a:pos x="1735" y="794"/>
                </a:cxn>
                <a:cxn ang="0">
                  <a:pos x="1742" y="910"/>
                </a:cxn>
                <a:cxn ang="0">
                  <a:pos x="1719" y="1023"/>
                </a:cxn>
                <a:cxn ang="0">
                  <a:pos x="1698" y="1044"/>
                </a:cxn>
                <a:cxn ang="0">
                  <a:pos x="1691" y="1078"/>
                </a:cxn>
                <a:cxn ang="0">
                  <a:pos x="1685" y="1099"/>
                </a:cxn>
                <a:cxn ang="0">
                  <a:pos x="1291" y="1116"/>
                </a:cxn>
                <a:cxn ang="0">
                  <a:pos x="1287" y="1555"/>
                </a:cxn>
                <a:cxn ang="0">
                  <a:pos x="1328" y="1590"/>
                </a:cxn>
                <a:cxn ang="0">
                  <a:pos x="1321" y="1766"/>
                </a:cxn>
                <a:cxn ang="0">
                  <a:pos x="1134" y="1801"/>
                </a:cxn>
                <a:cxn ang="0">
                  <a:pos x="1076" y="1724"/>
                </a:cxn>
                <a:cxn ang="0">
                  <a:pos x="1053" y="1676"/>
                </a:cxn>
                <a:cxn ang="0">
                  <a:pos x="1025" y="1562"/>
                </a:cxn>
                <a:cxn ang="0">
                  <a:pos x="1030" y="1530"/>
                </a:cxn>
                <a:cxn ang="0">
                  <a:pos x="997" y="1460"/>
                </a:cxn>
                <a:cxn ang="0">
                  <a:pos x="1020" y="1379"/>
                </a:cxn>
                <a:cxn ang="0">
                  <a:pos x="1053" y="1370"/>
                </a:cxn>
                <a:cxn ang="0">
                  <a:pos x="1020" y="1224"/>
                </a:cxn>
                <a:cxn ang="0">
                  <a:pos x="953" y="951"/>
                </a:cxn>
                <a:cxn ang="0">
                  <a:pos x="956" y="905"/>
                </a:cxn>
                <a:cxn ang="0">
                  <a:pos x="946" y="854"/>
                </a:cxn>
                <a:cxn ang="0">
                  <a:pos x="939" y="794"/>
                </a:cxn>
                <a:cxn ang="0">
                  <a:pos x="919" y="673"/>
                </a:cxn>
                <a:cxn ang="0">
                  <a:pos x="847" y="567"/>
                </a:cxn>
                <a:cxn ang="0">
                  <a:pos x="884" y="521"/>
                </a:cxn>
                <a:cxn ang="0">
                  <a:pos x="953" y="484"/>
                </a:cxn>
                <a:cxn ang="0">
                  <a:pos x="1039" y="324"/>
                </a:cxn>
                <a:cxn ang="0">
                  <a:pos x="1078" y="254"/>
                </a:cxn>
                <a:cxn ang="0">
                  <a:pos x="1145" y="194"/>
                </a:cxn>
                <a:cxn ang="0">
                  <a:pos x="1125" y="171"/>
                </a:cxn>
                <a:cxn ang="0">
                  <a:pos x="1125" y="97"/>
                </a:cxn>
                <a:cxn ang="0">
                  <a:pos x="986" y="18"/>
                </a:cxn>
                <a:cxn ang="0">
                  <a:pos x="905" y="11"/>
                </a:cxn>
                <a:cxn ang="0">
                  <a:pos x="747" y="18"/>
                </a:cxn>
                <a:cxn ang="0">
                  <a:pos x="634" y="201"/>
                </a:cxn>
                <a:cxn ang="0">
                  <a:pos x="650" y="373"/>
                </a:cxn>
                <a:cxn ang="0">
                  <a:pos x="641" y="382"/>
                </a:cxn>
                <a:cxn ang="0">
                  <a:pos x="590" y="428"/>
                </a:cxn>
                <a:cxn ang="0">
                  <a:pos x="504" y="484"/>
                </a:cxn>
                <a:cxn ang="0">
                  <a:pos x="386" y="546"/>
                </a:cxn>
                <a:cxn ang="0">
                  <a:pos x="345" y="590"/>
                </a:cxn>
                <a:cxn ang="0">
                  <a:pos x="294" y="722"/>
                </a:cxn>
                <a:cxn ang="0">
                  <a:pos x="206" y="861"/>
                </a:cxn>
                <a:cxn ang="0">
                  <a:pos x="183" y="916"/>
                </a:cxn>
                <a:cxn ang="0">
                  <a:pos x="160" y="967"/>
                </a:cxn>
                <a:cxn ang="0">
                  <a:pos x="143" y="1074"/>
                </a:cxn>
                <a:cxn ang="0">
                  <a:pos x="197" y="1127"/>
                </a:cxn>
              </a:cxnLst>
              <a:rect l="0" t="0" r="r" b="b"/>
              <a:pathLst>
                <a:path w="2705" h="2377">
                  <a:moveTo>
                    <a:pt x="2705" y="1562"/>
                  </a:moveTo>
                  <a:lnTo>
                    <a:pt x="2617" y="1560"/>
                  </a:lnTo>
                  <a:lnTo>
                    <a:pt x="2617" y="1551"/>
                  </a:lnTo>
                  <a:lnTo>
                    <a:pt x="2617" y="1546"/>
                  </a:lnTo>
                  <a:lnTo>
                    <a:pt x="2615" y="1541"/>
                  </a:lnTo>
                  <a:lnTo>
                    <a:pt x="2610" y="1539"/>
                  </a:lnTo>
                  <a:lnTo>
                    <a:pt x="2603" y="1537"/>
                  </a:lnTo>
                  <a:lnTo>
                    <a:pt x="2599" y="1532"/>
                  </a:lnTo>
                  <a:lnTo>
                    <a:pt x="2589" y="1523"/>
                  </a:lnTo>
                  <a:lnTo>
                    <a:pt x="2580" y="1511"/>
                  </a:lnTo>
                  <a:lnTo>
                    <a:pt x="2571" y="1509"/>
                  </a:lnTo>
                  <a:lnTo>
                    <a:pt x="2562" y="1509"/>
                  </a:lnTo>
                  <a:lnTo>
                    <a:pt x="2552" y="1511"/>
                  </a:lnTo>
                  <a:lnTo>
                    <a:pt x="2543" y="1511"/>
                  </a:lnTo>
                  <a:lnTo>
                    <a:pt x="2531" y="1514"/>
                  </a:lnTo>
                  <a:lnTo>
                    <a:pt x="2520" y="1516"/>
                  </a:lnTo>
                  <a:lnTo>
                    <a:pt x="2504" y="1516"/>
                  </a:lnTo>
                  <a:lnTo>
                    <a:pt x="2485" y="1516"/>
                  </a:lnTo>
                  <a:lnTo>
                    <a:pt x="2485" y="1511"/>
                  </a:lnTo>
                  <a:lnTo>
                    <a:pt x="2483" y="1507"/>
                  </a:lnTo>
                  <a:lnTo>
                    <a:pt x="2481" y="1502"/>
                  </a:lnTo>
                  <a:lnTo>
                    <a:pt x="2478" y="1495"/>
                  </a:lnTo>
                  <a:lnTo>
                    <a:pt x="2476" y="1488"/>
                  </a:lnTo>
                  <a:lnTo>
                    <a:pt x="2471" y="1479"/>
                  </a:lnTo>
                  <a:lnTo>
                    <a:pt x="2471" y="1470"/>
                  </a:lnTo>
                  <a:lnTo>
                    <a:pt x="2469" y="1458"/>
                  </a:lnTo>
                  <a:lnTo>
                    <a:pt x="2474" y="1451"/>
                  </a:lnTo>
                  <a:lnTo>
                    <a:pt x="2481" y="1444"/>
                  </a:lnTo>
                  <a:lnTo>
                    <a:pt x="2485" y="1437"/>
                  </a:lnTo>
                  <a:lnTo>
                    <a:pt x="2487" y="1430"/>
                  </a:lnTo>
                  <a:lnTo>
                    <a:pt x="2492" y="1421"/>
                  </a:lnTo>
                  <a:lnTo>
                    <a:pt x="2494" y="1407"/>
                  </a:lnTo>
                  <a:lnTo>
                    <a:pt x="2494" y="1391"/>
                  </a:lnTo>
                  <a:lnTo>
                    <a:pt x="2494" y="1370"/>
                  </a:lnTo>
                  <a:lnTo>
                    <a:pt x="2494" y="1342"/>
                  </a:lnTo>
                  <a:lnTo>
                    <a:pt x="2497" y="1322"/>
                  </a:lnTo>
                  <a:lnTo>
                    <a:pt x="2497" y="1305"/>
                  </a:lnTo>
                  <a:lnTo>
                    <a:pt x="2494" y="1291"/>
                  </a:lnTo>
                  <a:lnTo>
                    <a:pt x="2492" y="1282"/>
                  </a:lnTo>
                  <a:lnTo>
                    <a:pt x="2490" y="1273"/>
                  </a:lnTo>
                  <a:lnTo>
                    <a:pt x="2487" y="1266"/>
                  </a:lnTo>
                  <a:lnTo>
                    <a:pt x="2483" y="1259"/>
                  </a:lnTo>
                  <a:lnTo>
                    <a:pt x="2478" y="1252"/>
                  </a:lnTo>
                  <a:lnTo>
                    <a:pt x="2476" y="1245"/>
                  </a:lnTo>
                  <a:lnTo>
                    <a:pt x="2471" y="1238"/>
                  </a:lnTo>
                  <a:lnTo>
                    <a:pt x="2467" y="1234"/>
                  </a:lnTo>
                  <a:lnTo>
                    <a:pt x="2464" y="1227"/>
                  </a:lnTo>
                  <a:lnTo>
                    <a:pt x="2462" y="1222"/>
                  </a:lnTo>
                  <a:lnTo>
                    <a:pt x="2460" y="1217"/>
                  </a:lnTo>
                  <a:lnTo>
                    <a:pt x="2457" y="1215"/>
                  </a:lnTo>
                  <a:lnTo>
                    <a:pt x="2460" y="1176"/>
                  </a:lnTo>
                  <a:lnTo>
                    <a:pt x="2460" y="1139"/>
                  </a:lnTo>
                  <a:lnTo>
                    <a:pt x="2462" y="1099"/>
                  </a:lnTo>
                  <a:lnTo>
                    <a:pt x="2464" y="1060"/>
                  </a:lnTo>
                  <a:lnTo>
                    <a:pt x="2464" y="1021"/>
                  </a:lnTo>
                  <a:lnTo>
                    <a:pt x="2464" y="981"/>
                  </a:lnTo>
                  <a:lnTo>
                    <a:pt x="2462" y="944"/>
                  </a:lnTo>
                  <a:lnTo>
                    <a:pt x="2457" y="907"/>
                  </a:lnTo>
                  <a:lnTo>
                    <a:pt x="2455" y="877"/>
                  </a:lnTo>
                  <a:lnTo>
                    <a:pt x="2453" y="852"/>
                  </a:lnTo>
                  <a:lnTo>
                    <a:pt x="2450" y="829"/>
                  </a:lnTo>
                  <a:lnTo>
                    <a:pt x="2450" y="805"/>
                  </a:lnTo>
                  <a:lnTo>
                    <a:pt x="2450" y="780"/>
                  </a:lnTo>
                  <a:lnTo>
                    <a:pt x="2453" y="757"/>
                  </a:lnTo>
                  <a:lnTo>
                    <a:pt x="2453" y="731"/>
                  </a:lnTo>
                  <a:lnTo>
                    <a:pt x="2453" y="704"/>
                  </a:lnTo>
                  <a:lnTo>
                    <a:pt x="2446" y="690"/>
                  </a:lnTo>
                  <a:lnTo>
                    <a:pt x="2439" y="676"/>
                  </a:lnTo>
                  <a:lnTo>
                    <a:pt x="2432" y="657"/>
                  </a:lnTo>
                  <a:lnTo>
                    <a:pt x="2425" y="641"/>
                  </a:lnTo>
                  <a:lnTo>
                    <a:pt x="2420" y="634"/>
                  </a:lnTo>
                  <a:lnTo>
                    <a:pt x="2416" y="627"/>
                  </a:lnTo>
                  <a:lnTo>
                    <a:pt x="2409" y="623"/>
                  </a:lnTo>
                  <a:lnTo>
                    <a:pt x="2404" y="618"/>
                  </a:lnTo>
                  <a:lnTo>
                    <a:pt x="2397" y="618"/>
                  </a:lnTo>
                  <a:lnTo>
                    <a:pt x="2388" y="618"/>
                  </a:lnTo>
                  <a:lnTo>
                    <a:pt x="2381" y="620"/>
                  </a:lnTo>
                  <a:lnTo>
                    <a:pt x="2369" y="625"/>
                  </a:lnTo>
                  <a:lnTo>
                    <a:pt x="2365" y="618"/>
                  </a:lnTo>
                  <a:lnTo>
                    <a:pt x="2360" y="613"/>
                  </a:lnTo>
                  <a:lnTo>
                    <a:pt x="2353" y="609"/>
                  </a:lnTo>
                  <a:lnTo>
                    <a:pt x="2346" y="602"/>
                  </a:lnTo>
                  <a:lnTo>
                    <a:pt x="2337" y="597"/>
                  </a:lnTo>
                  <a:lnTo>
                    <a:pt x="2330" y="592"/>
                  </a:lnTo>
                  <a:lnTo>
                    <a:pt x="2323" y="588"/>
                  </a:lnTo>
                  <a:lnTo>
                    <a:pt x="2316" y="585"/>
                  </a:lnTo>
                  <a:lnTo>
                    <a:pt x="2321" y="583"/>
                  </a:lnTo>
                  <a:lnTo>
                    <a:pt x="2323" y="581"/>
                  </a:lnTo>
                  <a:lnTo>
                    <a:pt x="2326" y="576"/>
                  </a:lnTo>
                  <a:lnTo>
                    <a:pt x="2326" y="572"/>
                  </a:lnTo>
                  <a:lnTo>
                    <a:pt x="2328" y="558"/>
                  </a:lnTo>
                  <a:lnTo>
                    <a:pt x="2326" y="539"/>
                  </a:lnTo>
                  <a:lnTo>
                    <a:pt x="2326" y="523"/>
                  </a:lnTo>
                  <a:lnTo>
                    <a:pt x="2323" y="507"/>
                  </a:lnTo>
                  <a:lnTo>
                    <a:pt x="2323" y="493"/>
                  </a:lnTo>
                  <a:lnTo>
                    <a:pt x="2326" y="486"/>
                  </a:lnTo>
                  <a:lnTo>
                    <a:pt x="2328" y="470"/>
                  </a:lnTo>
                  <a:lnTo>
                    <a:pt x="2330" y="454"/>
                  </a:lnTo>
                  <a:lnTo>
                    <a:pt x="2330" y="440"/>
                  </a:lnTo>
                  <a:lnTo>
                    <a:pt x="2330" y="426"/>
                  </a:lnTo>
                  <a:lnTo>
                    <a:pt x="2328" y="414"/>
                  </a:lnTo>
                  <a:lnTo>
                    <a:pt x="2323" y="400"/>
                  </a:lnTo>
                  <a:lnTo>
                    <a:pt x="2319" y="389"/>
                  </a:lnTo>
                  <a:lnTo>
                    <a:pt x="2312" y="379"/>
                  </a:lnTo>
                  <a:lnTo>
                    <a:pt x="2307" y="336"/>
                  </a:lnTo>
                  <a:lnTo>
                    <a:pt x="2298" y="296"/>
                  </a:lnTo>
                  <a:lnTo>
                    <a:pt x="2288" y="261"/>
                  </a:lnTo>
                  <a:lnTo>
                    <a:pt x="2275" y="231"/>
                  </a:lnTo>
                  <a:lnTo>
                    <a:pt x="2258" y="208"/>
                  </a:lnTo>
                  <a:lnTo>
                    <a:pt x="2245" y="194"/>
                  </a:lnTo>
                  <a:lnTo>
                    <a:pt x="2235" y="190"/>
                  </a:lnTo>
                  <a:lnTo>
                    <a:pt x="2228" y="185"/>
                  </a:lnTo>
                  <a:lnTo>
                    <a:pt x="2221" y="185"/>
                  </a:lnTo>
                  <a:lnTo>
                    <a:pt x="2214" y="187"/>
                  </a:lnTo>
                  <a:lnTo>
                    <a:pt x="2212" y="176"/>
                  </a:lnTo>
                  <a:lnTo>
                    <a:pt x="2205" y="167"/>
                  </a:lnTo>
                  <a:lnTo>
                    <a:pt x="2196" y="160"/>
                  </a:lnTo>
                  <a:lnTo>
                    <a:pt x="2182" y="155"/>
                  </a:lnTo>
                  <a:lnTo>
                    <a:pt x="2168" y="153"/>
                  </a:lnTo>
                  <a:lnTo>
                    <a:pt x="2152" y="153"/>
                  </a:lnTo>
                  <a:lnTo>
                    <a:pt x="2133" y="153"/>
                  </a:lnTo>
                  <a:lnTo>
                    <a:pt x="2115" y="157"/>
                  </a:lnTo>
                  <a:lnTo>
                    <a:pt x="2096" y="162"/>
                  </a:lnTo>
                  <a:lnTo>
                    <a:pt x="2078" y="167"/>
                  </a:lnTo>
                  <a:lnTo>
                    <a:pt x="2059" y="176"/>
                  </a:lnTo>
                  <a:lnTo>
                    <a:pt x="2043" y="185"/>
                  </a:lnTo>
                  <a:lnTo>
                    <a:pt x="2027" y="197"/>
                  </a:lnTo>
                  <a:lnTo>
                    <a:pt x="2015" y="208"/>
                  </a:lnTo>
                  <a:lnTo>
                    <a:pt x="2006" y="222"/>
                  </a:lnTo>
                  <a:lnTo>
                    <a:pt x="1999" y="238"/>
                  </a:lnTo>
                  <a:lnTo>
                    <a:pt x="1988" y="259"/>
                  </a:lnTo>
                  <a:lnTo>
                    <a:pt x="1971" y="280"/>
                  </a:lnTo>
                  <a:lnTo>
                    <a:pt x="1955" y="303"/>
                  </a:lnTo>
                  <a:lnTo>
                    <a:pt x="1937" y="326"/>
                  </a:lnTo>
                  <a:lnTo>
                    <a:pt x="1921" y="352"/>
                  </a:lnTo>
                  <a:lnTo>
                    <a:pt x="1909" y="379"/>
                  </a:lnTo>
                  <a:lnTo>
                    <a:pt x="1902" y="396"/>
                  </a:lnTo>
                  <a:lnTo>
                    <a:pt x="1897" y="412"/>
                  </a:lnTo>
                  <a:lnTo>
                    <a:pt x="1895" y="428"/>
                  </a:lnTo>
                  <a:lnTo>
                    <a:pt x="1895" y="447"/>
                  </a:lnTo>
                  <a:lnTo>
                    <a:pt x="1893" y="456"/>
                  </a:lnTo>
                  <a:lnTo>
                    <a:pt x="1890" y="465"/>
                  </a:lnTo>
                  <a:lnTo>
                    <a:pt x="1888" y="470"/>
                  </a:lnTo>
                  <a:lnTo>
                    <a:pt x="1886" y="474"/>
                  </a:lnTo>
                  <a:lnTo>
                    <a:pt x="1884" y="479"/>
                  </a:lnTo>
                  <a:lnTo>
                    <a:pt x="1884" y="484"/>
                  </a:lnTo>
                  <a:lnTo>
                    <a:pt x="1884" y="491"/>
                  </a:lnTo>
                  <a:lnTo>
                    <a:pt x="1886" y="498"/>
                  </a:lnTo>
                  <a:lnTo>
                    <a:pt x="1879" y="509"/>
                  </a:lnTo>
                  <a:lnTo>
                    <a:pt x="1874" y="518"/>
                  </a:lnTo>
                  <a:lnTo>
                    <a:pt x="1872" y="530"/>
                  </a:lnTo>
                  <a:lnTo>
                    <a:pt x="1870" y="539"/>
                  </a:lnTo>
                  <a:lnTo>
                    <a:pt x="1867" y="551"/>
                  </a:lnTo>
                  <a:lnTo>
                    <a:pt x="1863" y="562"/>
                  </a:lnTo>
                  <a:lnTo>
                    <a:pt x="1858" y="572"/>
                  </a:lnTo>
                  <a:lnTo>
                    <a:pt x="1851" y="583"/>
                  </a:lnTo>
                  <a:lnTo>
                    <a:pt x="1835" y="585"/>
                  </a:lnTo>
                  <a:lnTo>
                    <a:pt x="1821" y="590"/>
                  </a:lnTo>
                  <a:lnTo>
                    <a:pt x="1807" y="595"/>
                  </a:lnTo>
                  <a:lnTo>
                    <a:pt x="1796" y="597"/>
                  </a:lnTo>
                  <a:lnTo>
                    <a:pt x="1784" y="602"/>
                  </a:lnTo>
                  <a:lnTo>
                    <a:pt x="1772" y="606"/>
                  </a:lnTo>
                  <a:lnTo>
                    <a:pt x="1766" y="609"/>
                  </a:lnTo>
                  <a:lnTo>
                    <a:pt x="1759" y="613"/>
                  </a:lnTo>
                  <a:lnTo>
                    <a:pt x="1752" y="623"/>
                  </a:lnTo>
                  <a:lnTo>
                    <a:pt x="1745" y="632"/>
                  </a:lnTo>
                  <a:lnTo>
                    <a:pt x="1740" y="643"/>
                  </a:lnTo>
                  <a:lnTo>
                    <a:pt x="1738" y="655"/>
                  </a:lnTo>
                  <a:lnTo>
                    <a:pt x="1733" y="678"/>
                  </a:lnTo>
                  <a:lnTo>
                    <a:pt x="1733" y="699"/>
                  </a:lnTo>
                  <a:lnTo>
                    <a:pt x="1735" y="722"/>
                  </a:lnTo>
                  <a:lnTo>
                    <a:pt x="1738" y="745"/>
                  </a:lnTo>
                  <a:lnTo>
                    <a:pt x="1740" y="766"/>
                  </a:lnTo>
                  <a:lnTo>
                    <a:pt x="1740" y="785"/>
                  </a:lnTo>
                  <a:lnTo>
                    <a:pt x="1738" y="789"/>
                  </a:lnTo>
                  <a:lnTo>
                    <a:pt x="1735" y="794"/>
                  </a:lnTo>
                  <a:lnTo>
                    <a:pt x="1735" y="796"/>
                  </a:lnTo>
                  <a:lnTo>
                    <a:pt x="1733" y="801"/>
                  </a:lnTo>
                  <a:lnTo>
                    <a:pt x="1733" y="805"/>
                  </a:lnTo>
                  <a:lnTo>
                    <a:pt x="1733" y="810"/>
                  </a:lnTo>
                  <a:lnTo>
                    <a:pt x="1733" y="817"/>
                  </a:lnTo>
                  <a:lnTo>
                    <a:pt x="1735" y="826"/>
                  </a:lnTo>
                  <a:lnTo>
                    <a:pt x="1735" y="840"/>
                  </a:lnTo>
                  <a:lnTo>
                    <a:pt x="1738" y="854"/>
                  </a:lnTo>
                  <a:lnTo>
                    <a:pt x="1740" y="872"/>
                  </a:lnTo>
                  <a:lnTo>
                    <a:pt x="1740" y="891"/>
                  </a:lnTo>
                  <a:lnTo>
                    <a:pt x="1742" y="910"/>
                  </a:lnTo>
                  <a:lnTo>
                    <a:pt x="1745" y="928"/>
                  </a:lnTo>
                  <a:lnTo>
                    <a:pt x="1747" y="944"/>
                  </a:lnTo>
                  <a:lnTo>
                    <a:pt x="1747" y="960"/>
                  </a:lnTo>
                  <a:lnTo>
                    <a:pt x="1740" y="997"/>
                  </a:lnTo>
                  <a:lnTo>
                    <a:pt x="1733" y="1000"/>
                  </a:lnTo>
                  <a:lnTo>
                    <a:pt x="1726" y="1002"/>
                  </a:lnTo>
                  <a:lnTo>
                    <a:pt x="1724" y="1004"/>
                  </a:lnTo>
                  <a:lnTo>
                    <a:pt x="1722" y="1009"/>
                  </a:lnTo>
                  <a:lnTo>
                    <a:pt x="1722" y="1011"/>
                  </a:lnTo>
                  <a:lnTo>
                    <a:pt x="1719" y="1016"/>
                  </a:lnTo>
                  <a:lnTo>
                    <a:pt x="1719" y="1023"/>
                  </a:lnTo>
                  <a:lnTo>
                    <a:pt x="1719" y="1028"/>
                  </a:lnTo>
                  <a:lnTo>
                    <a:pt x="1717" y="1028"/>
                  </a:lnTo>
                  <a:lnTo>
                    <a:pt x="1715" y="1030"/>
                  </a:lnTo>
                  <a:lnTo>
                    <a:pt x="1712" y="1030"/>
                  </a:lnTo>
                  <a:lnTo>
                    <a:pt x="1710" y="1032"/>
                  </a:lnTo>
                  <a:lnTo>
                    <a:pt x="1708" y="1032"/>
                  </a:lnTo>
                  <a:lnTo>
                    <a:pt x="1705" y="1035"/>
                  </a:lnTo>
                  <a:lnTo>
                    <a:pt x="1703" y="1037"/>
                  </a:lnTo>
                  <a:lnTo>
                    <a:pt x="1701" y="1039"/>
                  </a:lnTo>
                  <a:lnTo>
                    <a:pt x="1698" y="1041"/>
                  </a:lnTo>
                  <a:lnTo>
                    <a:pt x="1698" y="1044"/>
                  </a:lnTo>
                  <a:lnTo>
                    <a:pt x="1698" y="1046"/>
                  </a:lnTo>
                  <a:lnTo>
                    <a:pt x="1696" y="1051"/>
                  </a:lnTo>
                  <a:lnTo>
                    <a:pt x="1698" y="1055"/>
                  </a:lnTo>
                  <a:lnTo>
                    <a:pt x="1698" y="1058"/>
                  </a:lnTo>
                  <a:lnTo>
                    <a:pt x="1701" y="1060"/>
                  </a:lnTo>
                  <a:lnTo>
                    <a:pt x="1703" y="1062"/>
                  </a:lnTo>
                  <a:lnTo>
                    <a:pt x="1701" y="1065"/>
                  </a:lnTo>
                  <a:lnTo>
                    <a:pt x="1696" y="1067"/>
                  </a:lnTo>
                  <a:lnTo>
                    <a:pt x="1694" y="1069"/>
                  </a:lnTo>
                  <a:lnTo>
                    <a:pt x="1694" y="1074"/>
                  </a:lnTo>
                  <a:lnTo>
                    <a:pt x="1691" y="1078"/>
                  </a:lnTo>
                  <a:lnTo>
                    <a:pt x="1691" y="1081"/>
                  </a:lnTo>
                  <a:lnTo>
                    <a:pt x="1691" y="1085"/>
                  </a:lnTo>
                  <a:lnTo>
                    <a:pt x="1691" y="1088"/>
                  </a:lnTo>
                  <a:lnTo>
                    <a:pt x="1691" y="1090"/>
                  </a:lnTo>
                  <a:lnTo>
                    <a:pt x="1689" y="1092"/>
                  </a:lnTo>
                  <a:lnTo>
                    <a:pt x="1689" y="1092"/>
                  </a:lnTo>
                  <a:lnTo>
                    <a:pt x="1687" y="1095"/>
                  </a:lnTo>
                  <a:lnTo>
                    <a:pt x="1687" y="1097"/>
                  </a:lnTo>
                  <a:lnTo>
                    <a:pt x="1685" y="1097"/>
                  </a:lnTo>
                  <a:lnTo>
                    <a:pt x="1685" y="1099"/>
                  </a:lnTo>
                  <a:lnTo>
                    <a:pt x="1685" y="1099"/>
                  </a:lnTo>
                  <a:lnTo>
                    <a:pt x="1685" y="1102"/>
                  </a:lnTo>
                  <a:lnTo>
                    <a:pt x="1685" y="1102"/>
                  </a:lnTo>
                  <a:lnTo>
                    <a:pt x="1685" y="1104"/>
                  </a:lnTo>
                  <a:lnTo>
                    <a:pt x="1687" y="1104"/>
                  </a:lnTo>
                  <a:lnTo>
                    <a:pt x="1687" y="1106"/>
                  </a:lnTo>
                  <a:lnTo>
                    <a:pt x="1687" y="1106"/>
                  </a:lnTo>
                  <a:lnTo>
                    <a:pt x="1689" y="1106"/>
                  </a:lnTo>
                  <a:lnTo>
                    <a:pt x="1689" y="1109"/>
                  </a:lnTo>
                  <a:lnTo>
                    <a:pt x="1300" y="1113"/>
                  </a:lnTo>
                  <a:lnTo>
                    <a:pt x="1296" y="1113"/>
                  </a:lnTo>
                  <a:lnTo>
                    <a:pt x="1291" y="1116"/>
                  </a:lnTo>
                  <a:lnTo>
                    <a:pt x="1287" y="1118"/>
                  </a:lnTo>
                  <a:lnTo>
                    <a:pt x="1282" y="1122"/>
                  </a:lnTo>
                  <a:lnTo>
                    <a:pt x="1277" y="1127"/>
                  </a:lnTo>
                  <a:lnTo>
                    <a:pt x="1275" y="1136"/>
                  </a:lnTo>
                  <a:lnTo>
                    <a:pt x="1270" y="1148"/>
                  </a:lnTo>
                  <a:lnTo>
                    <a:pt x="1270" y="1164"/>
                  </a:lnTo>
                  <a:lnTo>
                    <a:pt x="1275" y="1528"/>
                  </a:lnTo>
                  <a:lnTo>
                    <a:pt x="1277" y="1537"/>
                  </a:lnTo>
                  <a:lnTo>
                    <a:pt x="1280" y="1544"/>
                  </a:lnTo>
                  <a:lnTo>
                    <a:pt x="1282" y="1551"/>
                  </a:lnTo>
                  <a:lnTo>
                    <a:pt x="1287" y="1555"/>
                  </a:lnTo>
                  <a:lnTo>
                    <a:pt x="1291" y="1558"/>
                  </a:lnTo>
                  <a:lnTo>
                    <a:pt x="1296" y="1562"/>
                  </a:lnTo>
                  <a:lnTo>
                    <a:pt x="1300" y="1562"/>
                  </a:lnTo>
                  <a:lnTo>
                    <a:pt x="1305" y="1562"/>
                  </a:lnTo>
                  <a:lnTo>
                    <a:pt x="1324" y="1562"/>
                  </a:lnTo>
                  <a:lnTo>
                    <a:pt x="1324" y="1567"/>
                  </a:lnTo>
                  <a:lnTo>
                    <a:pt x="1326" y="1572"/>
                  </a:lnTo>
                  <a:lnTo>
                    <a:pt x="1326" y="1576"/>
                  </a:lnTo>
                  <a:lnTo>
                    <a:pt x="1326" y="1581"/>
                  </a:lnTo>
                  <a:lnTo>
                    <a:pt x="1326" y="1585"/>
                  </a:lnTo>
                  <a:lnTo>
                    <a:pt x="1328" y="1590"/>
                  </a:lnTo>
                  <a:lnTo>
                    <a:pt x="1328" y="1595"/>
                  </a:lnTo>
                  <a:lnTo>
                    <a:pt x="1328" y="1599"/>
                  </a:lnTo>
                  <a:lnTo>
                    <a:pt x="1326" y="1599"/>
                  </a:lnTo>
                  <a:lnTo>
                    <a:pt x="1324" y="1602"/>
                  </a:lnTo>
                  <a:lnTo>
                    <a:pt x="1324" y="1602"/>
                  </a:lnTo>
                  <a:lnTo>
                    <a:pt x="1321" y="1604"/>
                  </a:lnTo>
                  <a:lnTo>
                    <a:pt x="1321" y="1606"/>
                  </a:lnTo>
                  <a:lnTo>
                    <a:pt x="1321" y="1609"/>
                  </a:lnTo>
                  <a:lnTo>
                    <a:pt x="1321" y="1611"/>
                  </a:lnTo>
                  <a:lnTo>
                    <a:pt x="1321" y="1613"/>
                  </a:lnTo>
                  <a:lnTo>
                    <a:pt x="1321" y="1766"/>
                  </a:lnTo>
                  <a:lnTo>
                    <a:pt x="1321" y="1766"/>
                  </a:lnTo>
                  <a:lnTo>
                    <a:pt x="1319" y="1766"/>
                  </a:lnTo>
                  <a:lnTo>
                    <a:pt x="1319" y="1766"/>
                  </a:lnTo>
                  <a:lnTo>
                    <a:pt x="1317" y="1766"/>
                  </a:lnTo>
                  <a:lnTo>
                    <a:pt x="1317" y="1766"/>
                  </a:lnTo>
                  <a:lnTo>
                    <a:pt x="1314" y="1766"/>
                  </a:lnTo>
                  <a:lnTo>
                    <a:pt x="1312" y="1768"/>
                  </a:lnTo>
                  <a:lnTo>
                    <a:pt x="1310" y="1768"/>
                  </a:lnTo>
                  <a:lnTo>
                    <a:pt x="1208" y="1838"/>
                  </a:lnTo>
                  <a:lnTo>
                    <a:pt x="1141" y="1852"/>
                  </a:lnTo>
                  <a:lnTo>
                    <a:pt x="1134" y="1801"/>
                  </a:lnTo>
                  <a:lnTo>
                    <a:pt x="1129" y="1794"/>
                  </a:lnTo>
                  <a:lnTo>
                    <a:pt x="1125" y="1787"/>
                  </a:lnTo>
                  <a:lnTo>
                    <a:pt x="1120" y="1780"/>
                  </a:lnTo>
                  <a:lnTo>
                    <a:pt x="1115" y="1773"/>
                  </a:lnTo>
                  <a:lnTo>
                    <a:pt x="1111" y="1766"/>
                  </a:lnTo>
                  <a:lnTo>
                    <a:pt x="1106" y="1759"/>
                  </a:lnTo>
                  <a:lnTo>
                    <a:pt x="1101" y="1752"/>
                  </a:lnTo>
                  <a:lnTo>
                    <a:pt x="1094" y="1743"/>
                  </a:lnTo>
                  <a:lnTo>
                    <a:pt x="1088" y="1736"/>
                  </a:lnTo>
                  <a:lnTo>
                    <a:pt x="1083" y="1731"/>
                  </a:lnTo>
                  <a:lnTo>
                    <a:pt x="1076" y="1724"/>
                  </a:lnTo>
                  <a:lnTo>
                    <a:pt x="1071" y="1720"/>
                  </a:lnTo>
                  <a:lnTo>
                    <a:pt x="1067" y="1713"/>
                  </a:lnTo>
                  <a:lnTo>
                    <a:pt x="1062" y="1708"/>
                  </a:lnTo>
                  <a:lnTo>
                    <a:pt x="1055" y="1699"/>
                  </a:lnTo>
                  <a:lnTo>
                    <a:pt x="1048" y="1690"/>
                  </a:lnTo>
                  <a:lnTo>
                    <a:pt x="1048" y="1687"/>
                  </a:lnTo>
                  <a:lnTo>
                    <a:pt x="1051" y="1685"/>
                  </a:lnTo>
                  <a:lnTo>
                    <a:pt x="1051" y="1683"/>
                  </a:lnTo>
                  <a:lnTo>
                    <a:pt x="1053" y="1680"/>
                  </a:lnTo>
                  <a:lnTo>
                    <a:pt x="1053" y="1678"/>
                  </a:lnTo>
                  <a:lnTo>
                    <a:pt x="1053" y="1676"/>
                  </a:lnTo>
                  <a:lnTo>
                    <a:pt x="1053" y="1673"/>
                  </a:lnTo>
                  <a:lnTo>
                    <a:pt x="1053" y="1671"/>
                  </a:lnTo>
                  <a:lnTo>
                    <a:pt x="1051" y="1659"/>
                  </a:lnTo>
                  <a:lnTo>
                    <a:pt x="1046" y="1646"/>
                  </a:lnTo>
                  <a:lnTo>
                    <a:pt x="1041" y="1632"/>
                  </a:lnTo>
                  <a:lnTo>
                    <a:pt x="1039" y="1618"/>
                  </a:lnTo>
                  <a:lnTo>
                    <a:pt x="1034" y="1604"/>
                  </a:lnTo>
                  <a:lnTo>
                    <a:pt x="1030" y="1590"/>
                  </a:lnTo>
                  <a:lnTo>
                    <a:pt x="1027" y="1576"/>
                  </a:lnTo>
                  <a:lnTo>
                    <a:pt x="1023" y="1565"/>
                  </a:lnTo>
                  <a:lnTo>
                    <a:pt x="1025" y="1562"/>
                  </a:lnTo>
                  <a:lnTo>
                    <a:pt x="1025" y="1560"/>
                  </a:lnTo>
                  <a:lnTo>
                    <a:pt x="1025" y="1560"/>
                  </a:lnTo>
                  <a:lnTo>
                    <a:pt x="1027" y="1558"/>
                  </a:lnTo>
                  <a:lnTo>
                    <a:pt x="1027" y="1555"/>
                  </a:lnTo>
                  <a:lnTo>
                    <a:pt x="1030" y="1555"/>
                  </a:lnTo>
                  <a:lnTo>
                    <a:pt x="1030" y="1553"/>
                  </a:lnTo>
                  <a:lnTo>
                    <a:pt x="1030" y="1551"/>
                  </a:lnTo>
                  <a:lnTo>
                    <a:pt x="1032" y="1546"/>
                  </a:lnTo>
                  <a:lnTo>
                    <a:pt x="1030" y="1539"/>
                  </a:lnTo>
                  <a:lnTo>
                    <a:pt x="1030" y="1534"/>
                  </a:lnTo>
                  <a:lnTo>
                    <a:pt x="1030" y="1530"/>
                  </a:lnTo>
                  <a:lnTo>
                    <a:pt x="1027" y="1523"/>
                  </a:lnTo>
                  <a:lnTo>
                    <a:pt x="1027" y="1518"/>
                  </a:lnTo>
                  <a:lnTo>
                    <a:pt x="1025" y="1511"/>
                  </a:lnTo>
                  <a:lnTo>
                    <a:pt x="1025" y="1507"/>
                  </a:lnTo>
                  <a:lnTo>
                    <a:pt x="1020" y="1500"/>
                  </a:lnTo>
                  <a:lnTo>
                    <a:pt x="1016" y="1493"/>
                  </a:lnTo>
                  <a:lnTo>
                    <a:pt x="1014" y="1486"/>
                  </a:lnTo>
                  <a:lnTo>
                    <a:pt x="1009" y="1479"/>
                  </a:lnTo>
                  <a:lnTo>
                    <a:pt x="1007" y="1472"/>
                  </a:lnTo>
                  <a:lnTo>
                    <a:pt x="1002" y="1467"/>
                  </a:lnTo>
                  <a:lnTo>
                    <a:pt x="997" y="1460"/>
                  </a:lnTo>
                  <a:lnTo>
                    <a:pt x="988" y="1456"/>
                  </a:lnTo>
                  <a:lnTo>
                    <a:pt x="990" y="1451"/>
                  </a:lnTo>
                  <a:lnTo>
                    <a:pt x="993" y="1449"/>
                  </a:lnTo>
                  <a:lnTo>
                    <a:pt x="995" y="1444"/>
                  </a:lnTo>
                  <a:lnTo>
                    <a:pt x="997" y="1442"/>
                  </a:lnTo>
                  <a:lnTo>
                    <a:pt x="1002" y="1437"/>
                  </a:lnTo>
                  <a:lnTo>
                    <a:pt x="1007" y="1435"/>
                  </a:lnTo>
                  <a:lnTo>
                    <a:pt x="1009" y="1433"/>
                  </a:lnTo>
                  <a:lnTo>
                    <a:pt x="1011" y="1430"/>
                  </a:lnTo>
                  <a:lnTo>
                    <a:pt x="1023" y="1416"/>
                  </a:lnTo>
                  <a:lnTo>
                    <a:pt x="1020" y="1379"/>
                  </a:lnTo>
                  <a:lnTo>
                    <a:pt x="1023" y="1382"/>
                  </a:lnTo>
                  <a:lnTo>
                    <a:pt x="1027" y="1386"/>
                  </a:lnTo>
                  <a:lnTo>
                    <a:pt x="1030" y="1389"/>
                  </a:lnTo>
                  <a:lnTo>
                    <a:pt x="1034" y="1393"/>
                  </a:lnTo>
                  <a:lnTo>
                    <a:pt x="1039" y="1396"/>
                  </a:lnTo>
                  <a:lnTo>
                    <a:pt x="1041" y="1398"/>
                  </a:lnTo>
                  <a:lnTo>
                    <a:pt x="1046" y="1403"/>
                  </a:lnTo>
                  <a:lnTo>
                    <a:pt x="1048" y="1405"/>
                  </a:lnTo>
                  <a:lnTo>
                    <a:pt x="1048" y="1391"/>
                  </a:lnTo>
                  <a:lnTo>
                    <a:pt x="1051" y="1379"/>
                  </a:lnTo>
                  <a:lnTo>
                    <a:pt x="1053" y="1370"/>
                  </a:lnTo>
                  <a:lnTo>
                    <a:pt x="1055" y="1361"/>
                  </a:lnTo>
                  <a:lnTo>
                    <a:pt x="1055" y="1352"/>
                  </a:lnTo>
                  <a:lnTo>
                    <a:pt x="1057" y="1345"/>
                  </a:lnTo>
                  <a:lnTo>
                    <a:pt x="1060" y="1338"/>
                  </a:lnTo>
                  <a:lnTo>
                    <a:pt x="1060" y="1331"/>
                  </a:lnTo>
                  <a:lnTo>
                    <a:pt x="1051" y="1312"/>
                  </a:lnTo>
                  <a:lnTo>
                    <a:pt x="1044" y="1296"/>
                  </a:lnTo>
                  <a:lnTo>
                    <a:pt x="1037" y="1278"/>
                  </a:lnTo>
                  <a:lnTo>
                    <a:pt x="1032" y="1259"/>
                  </a:lnTo>
                  <a:lnTo>
                    <a:pt x="1025" y="1241"/>
                  </a:lnTo>
                  <a:lnTo>
                    <a:pt x="1020" y="1224"/>
                  </a:lnTo>
                  <a:lnTo>
                    <a:pt x="1014" y="1206"/>
                  </a:lnTo>
                  <a:lnTo>
                    <a:pt x="1004" y="1187"/>
                  </a:lnTo>
                  <a:lnTo>
                    <a:pt x="997" y="1162"/>
                  </a:lnTo>
                  <a:lnTo>
                    <a:pt x="993" y="1134"/>
                  </a:lnTo>
                  <a:lnTo>
                    <a:pt x="986" y="1104"/>
                  </a:lnTo>
                  <a:lnTo>
                    <a:pt x="979" y="1074"/>
                  </a:lnTo>
                  <a:lnTo>
                    <a:pt x="972" y="1041"/>
                  </a:lnTo>
                  <a:lnTo>
                    <a:pt x="965" y="1011"/>
                  </a:lnTo>
                  <a:lnTo>
                    <a:pt x="958" y="984"/>
                  </a:lnTo>
                  <a:lnTo>
                    <a:pt x="953" y="956"/>
                  </a:lnTo>
                  <a:lnTo>
                    <a:pt x="953" y="951"/>
                  </a:lnTo>
                  <a:lnTo>
                    <a:pt x="953" y="947"/>
                  </a:lnTo>
                  <a:lnTo>
                    <a:pt x="953" y="942"/>
                  </a:lnTo>
                  <a:lnTo>
                    <a:pt x="953" y="937"/>
                  </a:lnTo>
                  <a:lnTo>
                    <a:pt x="956" y="935"/>
                  </a:lnTo>
                  <a:lnTo>
                    <a:pt x="956" y="930"/>
                  </a:lnTo>
                  <a:lnTo>
                    <a:pt x="956" y="926"/>
                  </a:lnTo>
                  <a:lnTo>
                    <a:pt x="956" y="921"/>
                  </a:lnTo>
                  <a:lnTo>
                    <a:pt x="956" y="919"/>
                  </a:lnTo>
                  <a:lnTo>
                    <a:pt x="956" y="914"/>
                  </a:lnTo>
                  <a:lnTo>
                    <a:pt x="956" y="910"/>
                  </a:lnTo>
                  <a:lnTo>
                    <a:pt x="956" y="905"/>
                  </a:lnTo>
                  <a:lnTo>
                    <a:pt x="956" y="903"/>
                  </a:lnTo>
                  <a:lnTo>
                    <a:pt x="956" y="898"/>
                  </a:lnTo>
                  <a:lnTo>
                    <a:pt x="956" y="896"/>
                  </a:lnTo>
                  <a:lnTo>
                    <a:pt x="956" y="891"/>
                  </a:lnTo>
                  <a:lnTo>
                    <a:pt x="956" y="884"/>
                  </a:lnTo>
                  <a:lnTo>
                    <a:pt x="956" y="879"/>
                  </a:lnTo>
                  <a:lnTo>
                    <a:pt x="953" y="872"/>
                  </a:lnTo>
                  <a:lnTo>
                    <a:pt x="953" y="868"/>
                  </a:lnTo>
                  <a:lnTo>
                    <a:pt x="951" y="863"/>
                  </a:lnTo>
                  <a:lnTo>
                    <a:pt x="949" y="859"/>
                  </a:lnTo>
                  <a:lnTo>
                    <a:pt x="946" y="854"/>
                  </a:lnTo>
                  <a:lnTo>
                    <a:pt x="944" y="852"/>
                  </a:lnTo>
                  <a:lnTo>
                    <a:pt x="942" y="847"/>
                  </a:lnTo>
                  <a:lnTo>
                    <a:pt x="937" y="840"/>
                  </a:lnTo>
                  <a:lnTo>
                    <a:pt x="935" y="833"/>
                  </a:lnTo>
                  <a:lnTo>
                    <a:pt x="935" y="824"/>
                  </a:lnTo>
                  <a:lnTo>
                    <a:pt x="933" y="815"/>
                  </a:lnTo>
                  <a:lnTo>
                    <a:pt x="933" y="808"/>
                  </a:lnTo>
                  <a:lnTo>
                    <a:pt x="933" y="803"/>
                  </a:lnTo>
                  <a:lnTo>
                    <a:pt x="935" y="798"/>
                  </a:lnTo>
                  <a:lnTo>
                    <a:pt x="937" y="796"/>
                  </a:lnTo>
                  <a:lnTo>
                    <a:pt x="939" y="794"/>
                  </a:lnTo>
                  <a:lnTo>
                    <a:pt x="942" y="789"/>
                  </a:lnTo>
                  <a:lnTo>
                    <a:pt x="942" y="782"/>
                  </a:lnTo>
                  <a:lnTo>
                    <a:pt x="944" y="773"/>
                  </a:lnTo>
                  <a:lnTo>
                    <a:pt x="944" y="759"/>
                  </a:lnTo>
                  <a:lnTo>
                    <a:pt x="944" y="743"/>
                  </a:lnTo>
                  <a:lnTo>
                    <a:pt x="942" y="724"/>
                  </a:lnTo>
                  <a:lnTo>
                    <a:pt x="939" y="708"/>
                  </a:lnTo>
                  <a:lnTo>
                    <a:pt x="935" y="694"/>
                  </a:lnTo>
                  <a:lnTo>
                    <a:pt x="930" y="685"/>
                  </a:lnTo>
                  <a:lnTo>
                    <a:pt x="926" y="678"/>
                  </a:lnTo>
                  <a:lnTo>
                    <a:pt x="919" y="673"/>
                  </a:lnTo>
                  <a:lnTo>
                    <a:pt x="914" y="669"/>
                  </a:lnTo>
                  <a:lnTo>
                    <a:pt x="912" y="662"/>
                  </a:lnTo>
                  <a:lnTo>
                    <a:pt x="912" y="653"/>
                  </a:lnTo>
                  <a:lnTo>
                    <a:pt x="907" y="636"/>
                  </a:lnTo>
                  <a:lnTo>
                    <a:pt x="902" y="625"/>
                  </a:lnTo>
                  <a:lnTo>
                    <a:pt x="898" y="618"/>
                  </a:lnTo>
                  <a:lnTo>
                    <a:pt x="891" y="611"/>
                  </a:lnTo>
                  <a:lnTo>
                    <a:pt x="882" y="604"/>
                  </a:lnTo>
                  <a:lnTo>
                    <a:pt x="872" y="597"/>
                  </a:lnTo>
                  <a:lnTo>
                    <a:pt x="858" y="583"/>
                  </a:lnTo>
                  <a:lnTo>
                    <a:pt x="847" y="567"/>
                  </a:lnTo>
                  <a:lnTo>
                    <a:pt x="847" y="560"/>
                  </a:lnTo>
                  <a:lnTo>
                    <a:pt x="849" y="555"/>
                  </a:lnTo>
                  <a:lnTo>
                    <a:pt x="852" y="548"/>
                  </a:lnTo>
                  <a:lnTo>
                    <a:pt x="854" y="544"/>
                  </a:lnTo>
                  <a:lnTo>
                    <a:pt x="854" y="537"/>
                  </a:lnTo>
                  <a:lnTo>
                    <a:pt x="854" y="532"/>
                  </a:lnTo>
                  <a:lnTo>
                    <a:pt x="854" y="530"/>
                  </a:lnTo>
                  <a:lnTo>
                    <a:pt x="854" y="525"/>
                  </a:lnTo>
                  <a:lnTo>
                    <a:pt x="863" y="521"/>
                  </a:lnTo>
                  <a:lnTo>
                    <a:pt x="872" y="521"/>
                  </a:lnTo>
                  <a:lnTo>
                    <a:pt x="884" y="521"/>
                  </a:lnTo>
                  <a:lnTo>
                    <a:pt x="893" y="523"/>
                  </a:lnTo>
                  <a:lnTo>
                    <a:pt x="905" y="525"/>
                  </a:lnTo>
                  <a:lnTo>
                    <a:pt x="916" y="525"/>
                  </a:lnTo>
                  <a:lnTo>
                    <a:pt x="928" y="523"/>
                  </a:lnTo>
                  <a:lnTo>
                    <a:pt x="937" y="521"/>
                  </a:lnTo>
                  <a:lnTo>
                    <a:pt x="942" y="514"/>
                  </a:lnTo>
                  <a:lnTo>
                    <a:pt x="944" y="509"/>
                  </a:lnTo>
                  <a:lnTo>
                    <a:pt x="946" y="502"/>
                  </a:lnTo>
                  <a:lnTo>
                    <a:pt x="949" y="498"/>
                  </a:lnTo>
                  <a:lnTo>
                    <a:pt x="951" y="491"/>
                  </a:lnTo>
                  <a:lnTo>
                    <a:pt x="953" y="484"/>
                  </a:lnTo>
                  <a:lnTo>
                    <a:pt x="956" y="477"/>
                  </a:lnTo>
                  <a:lnTo>
                    <a:pt x="960" y="467"/>
                  </a:lnTo>
                  <a:lnTo>
                    <a:pt x="981" y="442"/>
                  </a:lnTo>
                  <a:lnTo>
                    <a:pt x="997" y="421"/>
                  </a:lnTo>
                  <a:lnTo>
                    <a:pt x="1009" y="405"/>
                  </a:lnTo>
                  <a:lnTo>
                    <a:pt x="1018" y="389"/>
                  </a:lnTo>
                  <a:lnTo>
                    <a:pt x="1025" y="375"/>
                  </a:lnTo>
                  <a:lnTo>
                    <a:pt x="1030" y="361"/>
                  </a:lnTo>
                  <a:lnTo>
                    <a:pt x="1032" y="345"/>
                  </a:lnTo>
                  <a:lnTo>
                    <a:pt x="1034" y="329"/>
                  </a:lnTo>
                  <a:lnTo>
                    <a:pt x="1039" y="324"/>
                  </a:lnTo>
                  <a:lnTo>
                    <a:pt x="1044" y="322"/>
                  </a:lnTo>
                  <a:lnTo>
                    <a:pt x="1048" y="317"/>
                  </a:lnTo>
                  <a:lnTo>
                    <a:pt x="1055" y="315"/>
                  </a:lnTo>
                  <a:lnTo>
                    <a:pt x="1062" y="310"/>
                  </a:lnTo>
                  <a:lnTo>
                    <a:pt x="1067" y="305"/>
                  </a:lnTo>
                  <a:lnTo>
                    <a:pt x="1071" y="301"/>
                  </a:lnTo>
                  <a:lnTo>
                    <a:pt x="1076" y="296"/>
                  </a:lnTo>
                  <a:lnTo>
                    <a:pt x="1076" y="285"/>
                  </a:lnTo>
                  <a:lnTo>
                    <a:pt x="1076" y="275"/>
                  </a:lnTo>
                  <a:lnTo>
                    <a:pt x="1078" y="266"/>
                  </a:lnTo>
                  <a:lnTo>
                    <a:pt x="1078" y="254"/>
                  </a:lnTo>
                  <a:lnTo>
                    <a:pt x="1078" y="245"/>
                  </a:lnTo>
                  <a:lnTo>
                    <a:pt x="1078" y="236"/>
                  </a:lnTo>
                  <a:lnTo>
                    <a:pt x="1078" y="229"/>
                  </a:lnTo>
                  <a:lnTo>
                    <a:pt x="1078" y="220"/>
                  </a:lnTo>
                  <a:lnTo>
                    <a:pt x="1088" y="220"/>
                  </a:lnTo>
                  <a:lnTo>
                    <a:pt x="1099" y="220"/>
                  </a:lnTo>
                  <a:lnTo>
                    <a:pt x="1111" y="220"/>
                  </a:lnTo>
                  <a:lnTo>
                    <a:pt x="1122" y="217"/>
                  </a:lnTo>
                  <a:lnTo>
                    <a:pt x="1132" y="213"/>
                  </a:lnTo>
                  <a:lnTo>
                    <a:pt x="1141" y="206"/>
                  </a:lnTo>
                  <a:lnTo>
                    <a:pt x="1145" y="194"/>
                  </a:lnTo>
                  <a:lnTo>
                    <a:pt x="1148" y="178"/>
                  </a:lnTo>
                  <a:lnTo>
                    <a:pt x="1145" y="183"/>
                  </a:lnTo>
                  <a:lnTo>
                    <a:pt x="1141" y="183"/>
                  </a:lnTo>
                  <a:lnTo>
                    <a:pt x="1138" y="185"/>
                  </a:lnTo>
                  <a:lnTo>
                    <a:pt x="1136" y="185"/>
                  </a:lnTo>
                  <a:lnTo>
                    <a:pt x="1134" y="187"/>
                  </a:lnTo>
                  <a:lnTo>
                    <a:pt x="1132" y="187"/>
                  </a:lnTo>
                  <a:lnTo>
                    <a:pt x="1129" y="185"/>
                  </a:lnTo>
                  <a:lnTo>
                    <a:pt x="1127" y="185"/>
                  </a:lnTo>
                  <a:lnTo>
                    <a:pt x="1125" y="176"/>
                  </a:lnTo>
                  <a:lnTo>
                    <a:pt x="1125" y="171"/>
                  </a:lnTo>
                  <a:lnTo>
                    <a:pt x="1127" y="167"/>
                  </a:lnTo>
                  <a:lnTo>
                    <a:pt x="1132" y="164"/>
                  </a:lnTo>
                  <a:lnTo>
                    <a:pt x="1134" y="160"/>
                  </a:lnTo>
                  <a:lnTo>
                    <a:pt x="1138" y="157"/>
                  </a:lnTo>
                  <a:lnTo>
                    <a:pt x="1141" y="153"/>
                  </a:lnTo>
                  <a:lnTo>
                    <a:pt x="1143" y="146"/>
                  </a:lnTo>
                  <a:lnTo>
                    <a:pt x="1143" y="132"/>
                  </a:lnTo>
                  <a:lnTo>
                    <a:pt x="1141" y="127"/>
                  </a:lnTo>
                  <a:lnTo>
                    <a:pt x="1136" y="118"/>
                  </a:lnTo>
                  <a:lnTo>
                    <a:pt x="1132" y="109"/>
                  </a:lnTo>
                  <a:lnTo>
                    <a:pt x="1125" y="97"/>
                  </a:lnTo>
                  <a:lnTo>
                    <a:pt x="1118" y="88"/>
                  </a:lnTo>
                  <a:lnTo>
                    <a:pt x="1113" y="79"/>
                  </a:lnTo>
                  <a:lnTo>
                    <a:pt x="1106" y="72"/>
                  </a:lnTo>
                  <a:lnTo>
                    <a:pt x="1104" y="67"/>
                  </a:lnTo>
                  <a:lnTo>
                    <a:pt x="1062" y="62"/>
                  </a:lnTo>
                  <a:lnTo>
                    <a:pt x="1051" y="44"/>
                  </a:lnTo>
                  <a:lnTo>
                    <a:pt x="1039" y="32"/>
                  </a:lnTo>
                  <a:lnTo>
                    <a:pt x="1025" y="25"/>
                  </a:lnTo>
                  <a:lnTo>
                    <a:pt x="1011" y="21"/>
                  </a:lnTo>
                  <a:lnTo>
                    <a:pt x="1000" y="21"/>
                  </a:lnTo>
                  <a:lnTo>
                    <a:pt x="986" y="18"/>
                  </a:lnTo>
                  <a:lnTo>
                    <a:pt x="974" y="18"/>
                  </a:lnTo>
                  <a:lnTo>
                    <a:pt x="963" y="16"/>
                  </a:lnTo>
                  <a:lnTo>
                    <a:pt x="960" y="16"/>
                  </a:lnTo>
                  <a:lnTo>
                    <a:pt x="953" y="16"/>
                  </a:lnTo>
                  <a:lnTo>
                    <a:pt x="946" y="16"/>
                  </a:lnTo>
                  <a:lnTo>
                    <a:pt x="937" y="16"/>
                  </a:lnTo>
                  <a:lnTo>
                    <a:pt x="930" y="16"/>
                  </a:lnTo>
                  <a:lnTo>
                    <a:pt x="921" y="16"/>
                  </a:lnTo>
                  <a:lnTo>
                    <a:pt x="916" y="16"/>
                  </a:lnTo>
                  <a:lnTo>
                    <a:pt x="912" y="16"/>
                  </a:lnTo>
                  <a:lnTo>
                    <a:pt x="905" y="11"/>
                  </a:lnTo>
                  <a:lnTo>
                    <a:pt x="898" y="7"/>
                  </a:lnTo>
                  <a:lnTo>
                    <a:pt x="889" y="2"/>
                  </a:lnTo>
                  <a:lnTo>
                    <a:pt x="879" y="0"/>
                  </a:lnTo>
                  <a:lnTo>
                    <a:pt x="870" y="0"/>
                  </a:lnTo>
                  <a:lnTo>
                    <a:pt x="856" y="2"/>
                  </a:lnTo>
                  <a:lnTo>
                    <a:pt x="840" y="7"/>
                  </a:lnTo>
                  <a:lnTo>
                    <a:pt x="819" y="18"/>
                  </a:lnTo>
                  <a:lnTo>
                    <a:pt x="791" y="14"/>
                  </a:lnTo>
                  <a:lnTo>
                    <a:pt x="771" y="14"/>
                  </a:lnTo>
                  <a:lnTo>
                    <a:pt x="757" y="16"/>
                  </a:lnTo>
                  <a:lnTo>
                    <a:pt x="747" y="18"/>
                  </a:lnTo>
                  <a:lnTo>
                    <a:pt x="738" y="25"/>
                  </a:lnTo>
                  <a:lnTo>
                    <a:pt x="731" y="35"/>
                  </a:lnTo>
                  <a:lnTo>
                    <a:pt x="722" y="46"/>
                  </a:lnTo>
                  <a:lnTo>
                    <a:pt x="710" y="62"/>
                  </a:lnTo>
                  <a:lnTo>
                    <a:pt x="699" y="69"/>
                  </a:lnTo>
                  <a:lnTo>
                    <a:pt x="687" y="83"/>
                  </a:lnTo>
                  <a:lnTo>
                    <a:pt x="676" y="102"/>
                  </a:lnTo>
                  <a:lnTo>
                    <a:pt x="662" y="125"/>
                  </a:lnTo>
                  <a:lnTo>
                    <a:pt x="650" y="148"/>
                  </a:lnTo>
                  <a:lnTo>
                    <a:pt x="641" y="176"/>
                  </a:lnTo>
                  <a:lnTo>
                    <a:pt x="634" y="201"/>
                  </a:lnTo>
                  <a:lnTo>
                    <a:pt x="627" y="229"/>
                  </a:lnTo>
                  <a:lnTo>
                    <a:pt x="629" y="303"/>
                  </a:lnTo>
                  <a:lnTo>
                    <a:pt x="639" y="317"/>
                  </a:lnTo>
                  <a:lnTo>
                    <a:pt x="646" y="354"/>
                  </a:lnTo>
                  <a:lnTo>
                    <a:pt x="655" y="363"/>
                  </a:lnTo>
                  <a:lnTo>
                    <a:pt x="655" y="366"/>
                  </a:lnTo>
                  <a:lnTo>
                    <a:pt x="653" y="366"/>
                  </a:lnTo>
                  <a:lnTo>
                    <a:pt x="653" y="368"/>
                  </a:lnTo>
                  <a:lnTo>
                    <a:pt x="653" y="370"/>
                  </a:lnTo>
                  <a:lnTo>
                    <a:pt x="653" y="370"/>
                  </a:lnTo>
                  <a:lnTo>
                    <a:pt x="650" y="373"/>
                  </a:lnTo>
                  <a:lnTo>
                    <a:pt x="650" y="375"/>
                  </a:lnTo>
                  <a:lnTo>
                    <a:pt x="650" y="375"/>
                  </a:lnTo>
                  <a:lnTo>
                    <a:pt x="650" y="375"/>
                  </a:lnTo>
                  <a:lnTo>
                    <a:pt x="648" y="375"/>
                  </a:lnTo>
                  <a:lnTo>
                    <a:pt x="648" y="375"/>
                  </a:lnTo>
                  <a:lnTo>
                    <a:pt x="648" y="375"/>
                  </a:lnTo>
                  <a:lnTo>
                    <a:pt x="648" y="375"/>
                  </a:lnTo>
                  <a:lnTo>
                    <a:pt x="646" y="375"/>
                  </a:lnTo>
                  <a:lnTo>
                    <a:pt x="646" y="375"/>
                  </a:lnTo>
                  <a:lnTo>
                    <a:pt x="646" y="375"/>
                  </a:lnTo>
                  <a:lnTo>
                    <a:pt x="641" y="382"/>
                  </a:lnTo>
                  <a:lnTo>
                    <a:pt x="636" y="389"/>
                  </a:lnTo>
                  <a:lnTo>
                    <a:pt x="629" y="393"/>
                  </a:lnTo>
                  <a:lnTo>
                    <a:pt x="625" y="400"/>
                  </a:lnTo>
                  <a:lnTo>
                    <a:pt x="618" y="407"/>
                  </a:lnTo>
                  <a:lnTo>
                    <a:pt x="613" y="412"/>
                  </a:lnTo>
                  <a:lnTo>
                    <a:pt x="609" y="417"/>
                  </a:lnTo>
                  <a:lnTo>
                    <a:pt x="606" y="423"/>
                  </a:lnTo>
                  <a:lnTo>
                    <a:pt x="602" y="426"/>
                  </a:lnTo>
                  <a:lnTo>
                    <a:pt x="599" y="428"/>
                  </a:lnTo>
                  <a:lnTo>
                    <a:pt x="595" y="428"/>
                  </a:lnTo>
                  <a:lnTo>
                    <a:pt x="590" y="428"/>
                  </a:lnTo>
                  <a:lnTo>
                    <a:pt x="585" y="428"/>
                  </a:lnTo>
                  <a:lnTo>
                    <a:pt x="581" y="430"/>
                  </a:lnTo>
                  <a:lnTo>
                    <a:pt x="576" y="433"/>
                  </a:lnTo>
                  <a:lnTo>
                    <a:pt x="572" y="437"/>
                  </a:lnTo>
                  <a:lnTo>
                    <a:pt x="562" y="447"/>
                  </a:lnTo>
                  <a:lnTo>
                    <a:pt x="553" y="454"/>
                  </a:lnTo>
                  <a:lnTo>
                    <a:pt x="544" y="460"/>
                  </a:lnTo>
                  <a:lnTo>
                    <a:pt x="535" y="467"/>
                  </a:lnTo>
                  <a:lnTo>
                    <a:pt x="525" y="472"/>
                  </a:lnTo>
                  <a:lnTo>
                    <a:pt x="516" y="477"/>
                  </a:lnTo>
                  <a:lnTo>
                    <a:pt x="504" y="484"/>
                  </a:lnTo>
                  <a:lnTo>
                    <a:pt x="495" y="488"/>
                  </a:lnTo>
                  <a:lnTo>
                    <a:pt x="484" y="495"/>
                  </a:lnTo>
                  <a:lnTo>
                    <a:pt x="472" y="502"/>
                  </a:lnTo>
                  <a:lnTo>
                    <a:pt x="458" y="507"/>
                  </a:lnTo>
                  <a:lnTo>
                    <a:pt x="444" y="514"/>
                  </a:lnTo>
                  <a:lnTo>
                    <a:pt x="430" y="521"/>
                  </a:lnTo>
                  <a:lnTo>
                    <a:pt x="417" y="525"/>
                  </a:lnTo>
                  <a:lnTo>
                    <a:pt x="405" y="532"/>
                  </a:lnTo>
                  <a:lnTo>
                    <a:pt x="396" y="537"/>
                  </a:lnTo>
                  <a:lnTo>
                    <a:pt x="391" y="542"/>
                  </a:lnTo>
                  <a:lnTo>
                    <a:pt x="386" y="546"/>
                  </a:lnTo>
                  <a:lnTo>
                    <a:pt x="379" y="551"/>
                  </a:lnTo>
                  <a:lnTo>
                    <a:pt x="375" y="555"/>
                  </a:lnTo>
                  <a:lnTo>
                    <a:pt x="370" y="560"/>
                  </a:lnTo>
                  <a:lnTo>
                    <a:pt x="363" y="565"/>
                  </a:lnTo>
                  <a:lnTo>
                    <a:pt x="359" y="569"/>
                  </a:lnTo>
                  <a:lnTo>
                    <a:pt x="354" y="574"/>
                  </a:lnTo>
                  <a:lnTo>
                    <a:pt x="349" y="579"/>
                  </a:lnTo>
                  <a:lnTo>
                    <a:pt x="347" y="581"/>
                  </a:lnTo>
                  <a:lnTo>
                    <a:pt x="347" y="585"/>
                  </a:lnTo>
                  <a:lnTo>
                    <a:pt x="347" y="588"/>
                  </a:lnTo>
                  <a:lnTo>
                    <a:pt x="345" y="590"/>
                  </a:lnTo>
                  <a:lnTo>
                    <a:pt x="345" y="595"/>
                  </a:lnTo>
                  <a:lnTo>
                    <a:pt x="340" y="599"/>
                  </a:lnTo>
                  <a:lnTo>
                    <a:pt x="336" y="606"/>
                  </a:lnTo>
                  <a:lnTo>
                    <a:pt x="331" y="623"/>
                  </a:lnTo>
                  <a:lnTo>
                    <a:pt x="326" y="636"/>
                  </a:lnTo>
                  <a:lnTo>
                    <a:pt x="319" y="650"/>
                  </a:lnTo>
                  <a:lnTo>
                    <a:pt x="312" y="666"/>
                  </a:lnTo>
                  <a:lnTo>
                    <a:pt x="305" y="680"/>
                  </a:lnTo>
                  <a:lnTo>
                    <a:pt x="301" y="694"/>
                  </a:lnTo>
                  <a:lnTo>
                    <a:pt x="296" y="708"/>
                  </a:lnTo>
                  <a:lnTo>
                    <a:pt x="294" y="722"/>
                  </a:lnTo>
                  <a:lnTo>
                    <a:pt x="285" y="731"/>
                  </a:lnTo>
                  <a:lnTo>
                    <a:pt x="273" y="741"/>
                  </a:lnTo>
                  <a:lnTo>
                    <a:pt x="264" y="752"/>
                  </a:lnTo>
                  <a:lnTo>
                    <a:pt x="257" y="764"/>
                  </a:lnTo>
                  <a:lnTo>
                    <a:pt x="250" y="775"/>
                  </a:lnTo>
                  <a:lnTo>
                    <a:pt x="243" y="787"/>
                  </a:lnTo>
                  <a:lnTo>
                    <a:pt x="238" y="796"/>
                  </a:lnTo>
                  <a:lnTo>
                    <a:pt x="234" y="805"/>
                  </a:lnTo>
                  <a:lnTo>
                    <a:pt x="222" y="833"/>
                  </a:lnTo>
                  <a:lnTo>
                    <a:pt x="213" y="849"/>
                  </a:lnTo>
                  <a:lnTo>
                    <a:pt x="206" y="861"/>
                  </a:lnTo>
                  <a:lnTo>
                    <a:pt x="199" y="868"/>
                  </a:lnTo>
                  <a:lnTo>
                    <a:pt x="192" y="872"/>
                  </a:lnTo>
                  <a:lnTo>
                    <a:pt x="187" y="875"/>
                  </a:lnTo>
                  <a:lnTo>
                    <a:pt x="183" y="879"/>
                  </a:lnTo>
                  <a:lnTo>
                    <a:pt x="180" y="886"/>
                  </a:lnTo>
                  <a:lnTo>
                    <a:pt x="178" y="893"/>
                  </a:lnTo>
                  <a:lnTo>
                    <a:pt x="178" y="898"/>
                  </a:lnTo>
                  <a:lnTo>
                    <a:pt x="180" y="903"/>
                  </a:lnTo>
                  <a:lnTo>
                    <a:pt x="183" y="907"/>
                  </a:lnTo>
                  <a:lnTo>
                    <a:pt x="183" y="912"/>
                  </a:lnTo>
                  <a:lnTo>
                    <a:pt x="183" y="916"/>
                  </a:lnTo>
                  <a:lnTo>
                    <a:pt x="180" y="921"/>
                  </a:lnTo>
                  <a:lnTo>
                    <a:pt x="176" y="926"/>
                  </a:lnTo>
                  <a:lnTo>
                    <a:pt x="171" y="930"/>
                  </a:lnTo>
                  <a:lnTo>
                    <a:pt x="169" y="933"/>
                  </a:lnTo>
                  <a:lnTo>
                    <a:pt x="169" y="937"/>
                  </a:lnTo>
                  <a:lnTo>
                    <a:pt x="169" y="942"/>
                  </a:lnTo>
                  <a:lnTo>
                    <a:pt x="169" y="947"/>
                  </a:lnTo>
                  <a:lnTo>
                    <a:pt x="169" y="951"/>
                  </a:lnTo>
                  <a:lnTo>
                    <a:pt x="167" y="956"/>
                  </a:lnTo>
                  <a:lnTo>
                    <a:pt x="164" y="960"/>
                  </a:lnTo>
                  <a:lnTo>
                    <a:pt x="160" y="967"/>
                  </a:lnTo>
                  <a:lnTo>
                    <a:pt x="155" y="977"/>
                  </a:lnTo>
                  <a:lnTo>
                    <a:pt x="150" y="991"/>
                  </a:lnTo>
                  <a:lnTo>
                    <a:pt x="146" y="1004"/>
                  </a:lnTo>
                  <a:lnTo>
                    <a:pt x="141" y="1021"/>
                  </a:lnTo>
                  <a:lnTo>
                    <a:pt x="139" y="1032"/>
                  </a:lnTo>
                  <a:lnTo>
                    <a:pt x="137" y="1044"/>
                  </a:lnTo>
                  <a:lnTo>
                    <a:pt x="137" y="1051"/>
                  </a:lnTo>
                  <a:lnTo>
                    <a:pt x="137" y="1060"/>
                  </a:lnTo>
                  <a:lnTo>
                    <a:pt x="139" y="1065"/>
                  </a:lnTo>
                  <a:lnTo>
                    <a:pt x="141" y="1069"/>
                  </a:lnTo>
                  <a:lnTo>
                    <a:pt x="143" y="1074"/>
                  </a:lnTo>
                  <a:lnTo>
                    <a:pt x="148" y="1078"/>
                  </a:lnTo>
                  <a:lnTo>
                    <a:pt x="150" y="1081"/>
                  </a:lnTo>
                  <a:lnTo>
                    <a:pt x="155" y="1085"/>
                  </a:lnTo>
                  <a:lnTo>
                    <a:pt x="160" y="1090"/>
                  </a:lnTo>
                  <a:lnTo>
                    <a:pt x="164" y="1095"/>
                  </a:lnTo>
                  <a:lnTo>
                    <a:pt x="169" y="1099"/>
                  </a:lnTo>
                  <a:lnTo>
                    <a:pt x="174" y="1104"/>
                  </a:lnTo>
                  <a:lnTo>
                    <a:pt x="178" y="1109"/>
                  </a:lnTo>
                  <a:lnTo>
                    <a:pt x="185" y="1113"/>
                  </a:lnTo>
                  <a:lnTo>
                    <a:pt x="190" y="1118"/>
                  </a:lnTo>
                  <a:lnTo>
                    <a:pt x="197" y="1127"/>
                  </a:lnTo>
                  <a:lnTo>
                    <a:pt x="206" y="1136"/>
                  </a:lnTo>
                  <a:lnTo>
                    <a:pt x="0" y="1148"/>
                  </a:lnTo>
                  <a:lnTo>
                    <a:pt x="0" y="2377"/>
                  </a:lnTo>
                  <a:lnTo>
                    <a:pt x="2705" y="2377"/>
                  </a:lnTo>
                  <a:lnTo>
                    <a:pt x="2705" y="1562"/>
                  </a:lnTo>
                  <a:close/>
                </a:path>
              </a:pathLst>
            </a:custGeom>
            <a:solidFill>
              <a:srgbClr val="000000"/>
            </a:solidFill>
            <a:ln w="9525">
              <a:solidFill>
                <a:srgbClr val="777777"/>
              </a:solidFill>
              <a:round/>
            </a:ln>
          </p:spPr>
          <p:txBody>
            <a:bodyPr/>
            <a:lstStyle/>
            <a:p>
              <a:endParaRPr lang="en-US"/>
            </a:p>
          </p:txBody>
        </p:sp>
        <p:sp>
          <p:nvSpPr>
            <p:cNvPr id="417805" name="Freeform 13"/>
            <p:cNvSpPr>
              <a:spLocks noEditPoints="1"/>
            </p:cNvSpPr>
            <p:nvPr/>
          </p:nvSpPr>
          <p:spPr bwMode="auto">
            <a:xfrm>
              <a:off x="720" y="1808"/>
              <a:ext cx="1863" cy="954"/>
            </a:xfrm>
            <a:custGeom>
              <a:avLst/>
              <a:gdLst/>
              <a:ahLst/>
              <a:cxnLst>
                <a:cxn ang="0">
                  <a:pos x="206" y="875"/>
                </a:cxn>
                <a:cxn ang="0">
                  <a:pos x="444" y="908"/>
                </a:cxn>
                <a:cxn ang="0">
                  <a:pos x="93" y="896"/>
                </a:cxn>
                <a:cxn ang="0">
                  <a:pos x="0" y="528"/>
                </a:cxn>
                <a:cxn ang="0">
                  <a:pos x="49" y="454"/>
                </a:cxn>
                <a:cxn ang="0">
                  <a:pos x="148" y="450"/>
                </a:cxn>
                <a:cxn ang="0">
                  <a:pos x="248" y="443"/>
                </a:cxn>
                <a:cxn ang="0">
                  <a:pos x="345" y="436"/>
                </a:cxn>
                <a:cxn ang="0">
                  <a:pos x="391" y="445"/>
                </a:cxn>
                <a:cxn ang="0">
                  <a:pos x="389" y="466"/>
                </a:cxn>
                <a:cxn ang="0">
                  <a:pos x="386" y="484"/>
                </a:cxn>
                <a:cxn ang="0">
                  <a:pos x="386" y="500"/>
                </a:cxn>
                <a:cxn ang="0">
                  <a:pos x="289" y="95"/>
                </a:cxn>
                <a:cxn ang="0">
                  <a:pos x="289" y="91"/>
                </a:cxn>
                <a:cxn ang="0">
                  <a:pos x="289" y="84"/>
                </a:cxn>
                <a:cxn ang="0">
                  <a:pos x="289" y="79"/>
                </a:cxn>
                <a:cxn ang="0">
                  <a:pos x="287" y="75"/>
                </a:cxn>
                <a:cxn ang="0">
                  <a:pos x="285" y="72"/>
                </a:cxn>
                <a:cxn ang="0">
                  <a:pos x="282" y="70"/>
                </a:cxn>
                <a:cxn ang="0">
                  <a:pos x="278" y="68"/>
                </a:cxn>
                <a:cxn ang="0">
                  <a:pos x="275" y="63"/>
                </a:cxn>
                <a:cxn ang="0">
                  <a:pos x="271" y="56"/>
                </a:cxn>
                <a:cxn ang="0">
                  <a:pos x="266" y="47"/>
                </a:cxn>
                <a:cxn ang="0">
                  <a:pos x="259" y="38"/>
                </a:cxn>
                <a:cxn ang="0">
                  <a:pos x="257" y="33"/>
                </a:cxn>
                <a:cxn ang="0">
                  <a:pos x="252" y="33"/>
                </a:cxn>
                <a:cxn ang="0">
                  <a:pos x="248" y="31"/>
                </a:cxn>
                <a:cxn ang="0">
                  <a:pos x="243" y="31"/>
                </a:cxn>
                <a:cxn ang="0">
                  <a:pos x="236" y="31"/>
                </a:cxn>
                <a:cxn ang="0">
                  <a:pos x="234" y="31"/>
                </a:cxn>
                <a:cxn ang="0">
                  <a:pos x="231" y="31"/>
                </a:cxn>
                <a:cxn ang="0">
                  <a:pos x="229" y="28"/>
                </a:cxn>
                <a:cxn ang="0">
                  <a:pos x="224" y="28"/>
                </a:cxn>
                <a:cxn ang="0">
                  <a:pos x="0" y="116"/>
                </a:cxn>
                <a:cxn ang="0">
                  <a:pos x="1298" y="7"/>
                </a:cxn>
                <a:cxn ang="0">
                  <a:pos x="1833" y="0"/>
                </a:cxn>
                <a:cxn ang="0">
                  <a:pos x="1844" y="7"/>
                </a:cxn>
                <a:cxn ang="0">
                  <a:pos x="1851" y="17"/>
                </a:cxn>
                <a:cxn ang="0">
                  <a:pos x="1856" y="28"/>
                </a:cxn>
                <a:cxn ang="0">
                  <a:pos x="1863" y="401"/>
                </a:cxn>
                <a:cxn ang="0">
                  <a:pos x="1860" y="415"/>
                </a:cxn>
                <a:cxn ang="0">
                  <a:pos x="1853" y="424"/>
                </a:cxn>
                <a:cxn ang="0">
                  <a:pos x="1844" y="433"/>
                </a:cxn>
                <a:cxn ang="0">
                  <a:pos x="1835" y="436"/>
                </a:cxn>
                <a:cxn ang="0">
                  <a:pos x="1298" y="440"/>
                </a:cxn>
                <a:cxn ang="0">
                  <a:pos x="1289" y="436"/>
                </a:cxn>
                <a:cxn ang="0">
                  <a:pos x="1280" y="426"/>
                </a:cxn>
                <a:cxn ang="0">
                  <a:pos x="1277" y="415"/>
                </a:cxn>
                <a:cxn ang="0">
                  <a:pos x="1270" y="42"/>
                </a:cxn>
                <a:cxn ang="0">
                  <a:pos x="1273" y="28"/>
                </a:cxn>
                <a:cxn ang="0">
                  <a:pos x="1277" y="19"/>
                </a:cxn>
                <a:cxn ang="0">
                  <a:pos x="1287" y="10"/>
                </a:cxn>
                <a:cxn ang="0">
                  <a:pos x="1298" y="7"/>
                </a:cxn>
                <a:cxn ang="0">
                  <a:pos x="208" y="669"/>
                </a:cxn>
                <a:cxn ang="0">
                  <a:pos x="0" y="630"/>
                </a:cxn>
                <a:cxn ang="0">
                  <a:pos x="403" y="598"/>
                </a:cxn>
                <a:cxn ang="0">
                  <a:pos x="393" y="575"/>
                </a:cxn>
                <a:cxn ang="0">
                  <a:pos x="178" y="649"/>
                </a:cxn>
                <a:cxn ang="0">
                  <a:pos x="403" y="595"/>
                </a:cxn>
                <a:cxn ang="0">
                  <a:pos x="400" y="591"/>
                </a:cxn>
                <a:cxn ang="0">
                  <a:pos x="398" y="584"/>
                </a:cxn>
                <a:cxn ang="0">
                  <a:pos x="396" y="577"/>
                </a:cxn>
              </a:cxnLst>
              <a:rect l="0" t="0" r="r" b="b"/>
              <a:pathLst>
                <a:path w="1863" h="954">
                  <a:moveTo>
                    <a:pt x="93" y="896"/>
                  </a:moveTo>
                  <a:lnTo>
                    <a:pt x="206" y="875"/>
                  </a:lnTo>
                  <a:lnTo>
                    <a:pt x="442" y="827"/>
                  </a:lnTo>
                  <a:lnTo>
                    <a:pt x="444" y="908"/>
                  </a:lnTo>
                  <a:lnTo>
                    <a:pt x="204" y="954"/>
                  </a:lnTo>
                  <a:lnTo>
                    <a:pt x="93" y="896"/>
                  </a:lnTo>
                  <a:close/>
                  <a:moveTo>
                    <a:pt x="386" y="505"/>
                  </a:moveTo>
                  <a:lnTo>
                    <a:pt x="0" y="528"/>
                  </a:lnTo>
                  <a:lnTo>
                    <a:pt x="0" y="459"/>
                  </a:lnTo>
                  <a:lnTo>
                    <a:pt x="49" y="454"/>
                  </a:lnTo>
                  <a:lnTo>
                    <a:pt x="99" y="452"/>
                  </a:lnTo>
                  <a:lnTo>
                    <a:pt x="148" y="450"/>
                  </a:lnTo>
                  <a:lnTo>
                    <a:pt x="197" y="445"/>
                  </a:lnTo>
                  <a:lnTo>
                    <a:pt x="248" y="443"/>
                  </a:lnTo>
                  <a:lnTo>
                    <a:pt x="296" y="440"/>
                  </a:lnTo>
                  <a:lnTo>
                    <a:pt x="345" y="436"/>
                  </a:lnTo>
                  <a:lnTo>
                    <a:pt x="396" y="433"/>
                  </a:lnTo>
                  <a:lnTo>
                    <a:pt x="391" y="445"/>
                  </a:lnTo>
                  <a:lnTo>
                    <a:pt x="391" y="456"/>
                  </a:lnTo>
                  <a:lnTo>
                    <a:pt x="389" y="466"/>
                  </a:lnTo>
                  <a:lnTo>
                    <a:pt x="389" y="475"/>
                  </a:lnTo>
                  <a:lnTo>
                    <a:pt x="386" y="484"/>
                  </a:lnTo>
                  <a:lnTo>
                    <a:pt x="386" y="493"/>
                  </a:lnTo>
                  <a:lnTo>
                    <a:pt x="386" y="500"/>
                  </a:lnTo>
                  <a:lnTo>
                    <a:pt x="386" y="505"/>
                  </a:lnTo>
                  <a:close/>
                  <a:moveTo>
                    <a:pt x="289" y="95"/>
                  </a:moveTo>
                  <a:lnTo>
                    <a:pt x="289" y="93"/>
                  </a:lnTo>
                  <a:lnTo>
                    <a:pt x="289" y="91"/>
                  </a:lnTo>
                  <a:lnTo>
                    <a:pt x="289" y="86"/>
                  </a:lnTo>
                  <a:lnTo>
                    <a:pt x="289" y="84"/>
                  </a:lnTo>
                  <a:lnTo>
                    <a:pt x="289" y="81"/>
                  </a:lnTo>
                  <a:lnTo>
                    <a:pt x="289" y="79"/>
                  </a:lnTo>
                  <a:lnTo>
                    <a:pt x="287" y="77"/>
                  </a:lnTo>
                  <a:lnTo>
                    <a:pt x="287" y="75"/>
                  </a:lnTo>
                  <a:lnTo>
                    <a:pt x="285" y="72"/>
                  </a:lnTo>
                  <a:lnTo>
                    <a:pt x="285" y="72"/>
                  </a:lnTo>
                  <a:lnTo>
                    <a:pt x="282" y="72"/>
                  </a:lnTo>
                  <a:lnTo>
                    <a:pt x="282" y="70"/>
                  </a:lnTo>
                  <a:lnTo>
                    <a:pt x="280" y="70"/>
                  </a:lnTo>
                  <a:lnTo>
                    <a:pt x="278" y="68"/>
                  </a:lnTo>
                  <a:lnTo>
                    <a:pt x="278" y="65"/>
                  </a:lnTo>
                  <a:lnTo>
                    <a:pt x="275" y="63"/>
                  </a:lnTo>
                  <a:lnTo>
                    <a:pt x="273" y="58"/>
                  </a:lnTo>
                  <a:lnTo>
                    <a:pt x="271" y="56"/>
                  </a:lnTo>
                  <a:lnTo>
                    <a:pt x="268" y="51"/>
                  </a:lnTo>
                  <a:lnTo>
                    <a:pt x="266" y="47"/>
                  </a:lnTo>
                  <a:lnTo>
                    <a:pt x="261" y="42"/>
                  </a:lnTo>
                  <a:lnTo>
                    <a:pt x="259" y="38"/>
                  </a:lnTo>
                  <a:lnTo>
                    <a:pt x="257" y="35"/>
                  </a:lnTo>
                  <a:lnTo>
                    <a:pt x="257" y="33"/>
                  </a:lnTo>
                  <a:lnTo>
                    <a:pt x="255" y="33"/>
                  </a:lnTo>
                  <a:lnTo>
                    <a:pt x="252" y="33"/>
                  </a:lnTo>
                  <a:lnTo>
                    <a:pt x="250" y="31"/>
                  </a:lnTo>
                  <a:lnTo>
                    <a:pt x="248" y="31"/>
                  </a:lnTo>
                  <a:lnTo>
                    <a:pt x="245" y="31"/>
                  </a:lnTo>
                  <a:lnTo>
                    <a:pt x="243" y="31"/>
                  </a:lnTo>
                  <a:lnTo>
                    <a:pt x="241" y="31"/>
                  </a:lnTo>
                  <a:lnTo>
                    <a:pt x="236" y="31"/>
                  </a:lnTo>
                  <a:lnTo>
                    <a:pt x="236" y="31"/>
                  </a:lnTo>
                  <a:lnTo>
                    <a:pt x="234" y="31"/>
                  </a:lnTo>
                  <a:lnTo>
                    <a:pt x="231" y="31"/>
                  </a:lnTo>
                  <a:lnTo>
                    <a:pt x="231" y="31"/>
                  </a:lnTo>
                  <a:lnTo>
                    <a:pt x="229" y="31"/>
                  </a:lnTo>
                  <a:lnTo>
                    <a:pt x="229" y="28"/>
                  </a:lnTo>
                  <a:lnTo>
                    <a:pt x="227" y="28"/>
                  </a:lnTo>
                  <a:lnTo>
                    <a:pt x="224" y="28"/>
                  </a:lnTo>
                  <a:lnTo>
                    <a:pt x="0" y="40"/>
                  </a:lnTo>
                  <a:lnTo>
                    <a:pt x="0" y="116"/>
                  </a:lnTo>
                  <a:lnTo>
                    <a:pt x="289" y="95"/>
                  </a:lnTo>
                  <a:close/>
                  <a:moveTo>
                    <a:pt x="1298" y="7"/>
                  </a:moveTo>
                  <a:lnTo>
                    <a:pt x="1828" y="0"/>
                  </a:lnTo>
                  <a:lnTo>
                    <a:pt x="1833" y="0"/>
                  </a:lnTo>
                  <a:lnTo>
                    <a:pt x="1840" y="3"/>
                  </a:lnTo>
                  <a:lnTo>
                    <a:pt x="1844" y="7"/>
                  </a:lnTo>
                  <a:lnTo>
                    <a:pt x="1849" y="12"/>
                  </a:lnTo>
                  <a:lnTo>
                    <a:pt x="1851" y="17"/>
                  </a:lnTo>
                  <a:lnTo>
                    <a:pt x="1856" y="21"/>
                  </a:lnTo>
                  <a:lnTo>
                    <a:pt x="1856" y="28"/>
                  </a:lnTo>
                  <a:lnTo>
                    <a:pt x="1858" y="35"/>
                  </a:lnTo>
                  <a:lnTo>
                    <a:pt x="1863" y="401"/>
                  </a:lnTo>
                  <a:lnTo>
                    <a:pt x="1863" y="408"/>
                  </a:lnTo>
                  <a:lnTo>
                    <a:pt x="1860" y="415"/>
                  </a:lnTo>
                  <a:lnTo>
                    <a:pt x="1858" y="419"/>
                  </a:lnTo>
                  <a:lnTo>
                    <a:pt x="1853" y="424"/>
                  </a:lnTo>
                  <a:lnTo>
                    <a:pt x="1849" y="429"/>
                  </a:lnTo>
                  <a:lnTo>
                    <a:pt x="1844" y="433"/>
                  </a:lnTo>
                  <a:lnTo>
                    <a:pt x="1840" y="436"/>
                  </a:lnTo>
                  <a:lnTo>
                    <a:pt x="1835" y="436"/>
                  </a:lnTo>
                  <a:lnTo>
                    <a:pt x="1305" y="443"/>
                  </a:lnTo>
                  <a:lnTo>
                    <a:pt x="1298" y="440"/>
                  </a:lnTo>
                  <a:lnTo>
                    <a:pt x="1293" y="438"/>
                  </a:lnTo>
                  <a:lnTo>
                    <a:pt x="1289" y="436"/>
                  </a:lnTo>
                  <a:lnTo>
                    <a:pt x="1284" y="431"/>
                  </a:lnTo>
                  <a:lnTo>
                    <a:pt x="1280" y="426"/>
                  </a:lnTo>
                  <a:lnTo>
                    <a:pt x="1277" y="419"/>
                  </a:lnTo>
                  <a:lnTo>
                    <a:pt x="1277" y="415"/>
                  </a:lnTo>
                  <a:lnTo>
                    <a:pt x="1275" y="406"/>
                  </a:lnTo>
                  <a:lnTo>
                    <a:pt x="1270" y="42"/>
                  </a:lnTo>
                  <a:lnTo>
                    <a:pt x="1270" y="35"/>
                  </a:lnTo>
                  <a:lnTo>
                    <a:pt x="1273" y="28"/>
                  </a:lnTo>
                  <a:lnTo>
                    <a:pt x="1275" y="24"/>
                  </a:lnTo>
                  <a:lnTo>
                    <a:pt x="1277" y="19"/>
                  </a:lnTo>
                  <a:lnTo>
                    <a:pt x="1282" y="14"/>
                  </a:lnTo>
                  <a:lnTo>
                    <a:pt x="1287" y="10"/>
                  </a:lnTo>
                  <a:lnTo>
                    <a:pt x="1293" y="7"/>
                  </a:lnTo>
                  <a:lnTo>
                    <a:pt x="1298" y="7"/>
                  </a:lnTo>
                  <a:close/>
                  <a:moveTo>
                    <a:pt x="414" y="628"/>
                  </a:moveTo>
                  <a:lnTo>
                    <a:pt x="208" y="669"/>
                  </a:lnTo>
                  <a:lnTo>
                    <a:pt x="0" y="656"/>
                  </a:lnTo>
                  <a:lnTo>
                    <a:pt x="0" y="630"/>
                  </a:lnTo>
                  <a:lnTo>
                    <a:pt x="178" y="649"/>
                  </a:lnTo>
                  <a:lnTo>
                    <a:pt x="403" y="598"/>
                  </a:lnTo>
                  <a:lnTo>
                    <a:pt x="414" y="628"/>
                  </a:lnTo>
                  <a:close/>
                  <a:moveTo>
                    <a:pt x="393" y="575"/>
                  </a:moveTo>
                  <a:lnTo>
                    <a:pt x="171" y="623"/>
                  </a:lnTo>
                  <a:lnTo>
                    <a:pt x="178" y="649"/>
                  </a:lnTo>
                  <a:lnTo>
                    <a:pt x="403" y="598"/>
                  </a:lnTo>
                  <a:lnTo>
                    <a:pt x="403" y="595"/>
                  </a:lnTo>
                  <a:lnTo>
                    <a:pt x="400" y="593"/>
                  </a:lnTo>
                  <a:lnTo>
                    <a:pt x="400" y="591"/>
                  </a:lnTo>
                  <a:lnTo>
                    <a:pt x="398" y="586"/>
                  </a:lnTo>
                  <a:lnTo>
                    <a:pt x="398" y="584"/>
                  </a:lnTo>
                  <a:lnTo>
                    <a:pt x="396" y="581"/>
                  </a:lnTo>
                  <a:lnTo>
                    <a:pt x="396" y="577"/>
                  </a:lnTo>
                  <a:lnTo>
                    <a:pt x="393" y="575"/>
                  </a:lnTo>
                  <a:close/>
                </a:path>
              </a:pathLst>
            </a:custGeom>
            <a:solidFill>
              <a:srgbClr val="B29865"/>
            </a:solidFill>
            <a:ln w="9525">
              <a:noFill/>
              <a:round/>
            </a:ln>
          </p:spPr>
          <p:txBody>
            <a:bodyPr/>
            <a:lstStyle/>
            <a:p>
              <a:endParaRPr lang="en-US"/>
            </a:p>
          </p:txBody>
        </p:sp>
        <p:sp>
          <p:nvSpPr>
            <p:cNvPr id="417806" name="AutoShape 14"/>
            <p:cNvSpPr>
              <a:spLocks noChangeArrowheads="1"/>
            </p:cNvSpPr>
            <p:nvPr/>
          </p:nvSpPr>
          <p:spPr bwMode="auto">
            <a:xfrm>
              <a:off x="2048" y="1856"/>
              <a:ext cx="480" cy="344"/>
            </a:xfrm>
            <a:prstGeom prst="roundRect">
              <a:avLst>
                <a:gd name="adj" fmla="val 16667"/>
              </a:avLst>
            </a:prstGeom>
            <a:solidFill>
              <a:schemeClr val="bg2"/>
            </a:solidFill>
            <a:ln w="9525">
              <a:noFill/>
              <a:round/>
            </a:ln>
            <a:effectLst/>
          </p:spPr>
          <p:txBody>
            <a:bodyPr wrap="none" lIns="107950" tIns="53975" rIns="107950" bIns="53975" anchor="ctr"/>
            <a:lstStyle/>
            <a:p>
              <a:endParaRPr lang="en-US"/>
            </a:p>
          </p:txBody>
        </p:sp>
        <p:sp>
          <p:nvSpPr>
            <p:cNvPr id="417807" name="Freeform 15"/>
            <p:cNvSpPr>
              <a:spLocks noEditPoints="1"/>
            </p:cNvSpPr>
            <p:nvPr/>
          </p:nvSpPr>
          <p:spPr bwMode="auto">
            <a:xfrm>
              <a:off x="1370" y="906"/>
              <a:ext cx="1967" cy="1733"/>
            </a:xfrm>
            <a:custGeom>
              <a:avLst/>
              <a:gdLst/>
              <a:ahLst/>
              <a:cxnLst>
                <a:cxn ang="0">
                  <a:pos x="1356" y="178"/>
                </a:cxn>
                <a:cxn ang="0">
                  <a:pos x="1407" y="76"/>
                </a:cxn>
                <a:cxn ang="0">
                  <a:pos x="1532" y="111"/>
                </a:cxn>
                <a:cxn ang="0">
                  <a:pos x="1569" y="125"/>
                </a:cxn>
                <a:cxn ang="0">
                  <a:pos x="1595" y="150"/>
                </a:cxn>
                <a:cxn ang="0">
                  <a:pos x="1495" y="317"/>
                </a:cxn>
                <a:cxn ang="0">
                  <a:pos x="1477" y="338"/>
                </a:cxn>
                <a:cxn ang="0">
                  <a:pos x="1481" y="423"/>
                </a:cxn>
                <a:cxn ang="0">
                  <a:pos x="1308" y="398"/>
                </a:cxn>
                <a:cxn ang="0">
                  <a:pos x="280" y="1530"/>
                </a:cxn>
                <a:cxn ang="0">
                  <a:pos x="470" y="1560"/>
                </a:cxn>
                <a:cxn ang="0">
                  <a:pos x="458" y="1701"/>
                </a:cxn>
                <a:cxn ang="0">
                  <a:pos x="449" y="1689"/>
                </a:cxn>
                <a:cxn ang="0">
                  <a:pos x="412" y="1701"/>
                </a:cxn>
                <a:cxn ang="0">
                  <a:pos x="377" y="1680"/>
                </a:cxn>
                <a:cxn ang="0">
                  <a:pos x="310" y="1722"/>
                </a:cxn>
                <a:cxn ang="0">
                  <a:pos x="326" y="1701"/>
                </a:cxn>
                <a:cxn ang="0">
                  <a:pos x="333" y="1664"/>
                </a:cxn>
                <a:cxn ang="0">
                  <a:pos x="1120" y="1606"/>
                </a:cxn>
                <a:cxn ang="0">
                  <a:pos x="1004" y="1666"/>
                </a:cxn>
                <a:cxn ang="0">
                  <a:pos x="988" y="1446"/>
                </a:cxn>
                <a:cxn ang="0">
                  <a:pos x="1083" y="1430"/>
                </a:cxn>
                <a:cxn ang="0">
                  <a:pos x="1146" y="1502"/>
                </a:cxn>
                <a:cxn ang="0">
                  <a:pos x="1217" y="1486"/>
                </a:cxn>
                <a:cxn ang="0">
                  <a:pos x="1134" y="1592"/>
                </a:cxn>
                <a:cxn ang="0">
                  <a:pos x="1146" y="1502"/>
                </a:cxn>
                <a:cxn ang="0">
                  <a:pos x="1083" y="1430"/>
                </a:cxn>
                <a:cxn ang="0">
                  <a:pos x="1044" y="1354"/>
                </a:cxn>
                <a:cxn ang="0">
                  <a:pos x="1076" y="1354"/>
                </a:cxn>
                <a:cxn ang="0">
                  <a:pos x="1074" y="1328"/>
                </a:cxn>
                <a:cxn ang="0">
                  <a:pos x="1111" y="1312"/>
                </a:cxn>
                <a:cxn ang="0">
                  <a:pos x="1134" y="1291"/>
                </a:cxn>
                <a:cxn ang="0">
                  <a:pos x="1169" y="1254"/>
                </a:cxn>
                <a:cxn ang="0">
                  <a:pos x="1210" y="1259"/>
                </a:cxn>
                <a:cxn ang="0">
                  <a:pos x="1208" y="1331"/>
                </a:cxn>
                <a:cxn ang="0">
                  <a:pos x="1201" y="1433"/>
                </a:cxn>
                <a:cxn ang="0">
                  <a:pos x="3" y="150"/>
                </a:cxn>
                <a:cxn ang="0">
                  <a:pos x="46" y="155"/>
                </a:cxn>
                <a:cxn ang="0">
                  <a:pos x="134" y="176"/>
                </a:cxn>
                <a:cxn ang="0">
                  <a:pos x="285" y="58"/>
                </a:cxn>
                <a:cxn ang="0">
                  <a:pos x="336" y="118"/>
                </a:cxn>
                <a:cxn ang="0">
                  <a:pos x="407" y="2"/>
                </a:cxn>
                <a:cxn ang="0">
                  <a:pos x="389" y="104"/>
                </a:cxn>
                <a:cxn ang="0">
                  <a:pos x="243" y="303"/>
                </a:cxn>
                <a:cxn ang="0">
                  <a:pos x="1426" y="1240"/>
                </a:cxn>
                <a:cxn ang="0">
                  <a:pos x="1446" y="1108"/>
                </a:cxn>
                <a:cxn ang="0">
                  <a:pos x="1523" y="958"/>
                </a:cxn>
                <a:cxn ang="0">
                  <a:pos x="1500" y="1025"/>
                </a:cxn>
                <a:cxn ang="0">
                  <a:pos x="1467" y="1164"/>
                </a:cxn>
                <a:cxn ang="0">
                  <a:pos x="1516" y="1201"/>
                </a:cxn>
                <a:cxn ang="0">
                  <a:pos x="1551" y="1192"/>
                </a:cxn>
                <a:cxn ang="0">
                  <a:pos x="1613" y="1298"/>
                </a:cxn>
                <a:cxn ang="0">
                  <a:pos x="1696" y="1333"/>
                </a:cxn>
                <a:cxn ang="0">
                  <a:pos x="1611" y="1328"/>
                </a:cxn>
                <a:cxn ang="0">
                  <a:pos x="1835" y="1296"/>
                </a:cxn>
                <a:cxn ang="0">
                  <a:pos x="1729" y="1328"/>
                </a:cxn>
                <a:cxn ang="0">
                  <a:pos x="1900" y="1340"/>
                </a:cxn>
                <a:cxn ang="0">
                  <a:pos x="1881" y="1294"/>
                </a:cxn>
                <a:cxn ang="0">
                  <a:pos x="1041" y="865"/>
                </a:cxn>
                <a:cxn ang="0">
                  <a:pos x="1065" y="810"/>
                </a:cxn>
                <a:cxn ang="0">
                  <a:pos x="1143" y="828"/>
                </a:cxn>
                <a:cxn ang="0">
                  <a:pos x="1173" y="884"/>
                </a:cxn>
              </a:cxnLst>
              <a:rect l="0" t="0" r="r" b="b"/>
              <a:pathLst>
                <a:path w="1967" h="1733">
                  <a:moveTo>
                    <a:pt x="1416" y="324"/>
                  </a:moveTo>
                  <a:lnTo>
                    <a:pt x="1407" y="317"/>
                  </a:lnTo>
                  <a:lnTo>
                    <a:pt x="1400" y="312"/>
                  </a:lnTo>
                  <a:lnTo>
                    <a:pt x="1396" y="308"/>
                  </a:lnTo>
                  <a:lnTo>
                    <a:pt x="1391" y="301"/>
                  </a:lnTo>
                  <a:lnTo>
                    <a:pt x="1389" y="296"/>
                  </a:lnTo>
                  <a:lnTo>
                    <a:pt x="1384" y="291"/>
                  </a:lnTo>
                  <a:lnTo>
                    <a:pt x="1379" y="284"/>
                  </a:lnTo>
                  <a:lnTo>
                    <a:pt x="1375" y="280"/>
                  </a:lnTo>
                  <a:lnTo>
                    <a:pt x="1370" y="273"/>
                  </a:lnTo>
                  <a:lnTo>
                    <a:pt x="1368" y="264"/>
                  </a:lnTo>
                  <a:lnTo>
                    <a:pt x="1363" y="257"/>
                  </a:lnTo>
                  <a:lnTo>
                    <a:pt x="1361" y="250"/>
                  </a:lnTo>
                  <a:lnTo>
                    <a:pt x="1359" y="243"/>
                  </a:lnTo>
                  <a:lnTo>
                    <a:pt x="1356" y="236"/>
                  </a:lnTo>
                  <a:lnTo>
                    <a:pt x="1354" y="231"/>
                  </a:lnTo>
                  <a:lnTo>
                    <a:pt x="1354" y="227"/>
                  </a:lnTo>
                  <a:lnTo>
                    <a:pt x="1354" y="213"/>
                  </a:lnTo>
                  <a:lnTo>
                    <a:pt x="1354" y="201"/>
                  </a:lnTo>
                  <a:lnTo>
                    <a:pt x="1356" y="190"/>
                  </a:lnTo>
                  <a:lnTo>
                    <a:pt x="1356" y="178"/>
                  </a:lnTo>
                  <a:lnTo>
                    <a:pt x="1359" y="166"/>
                  </a:lnTo>
                  <a:lnTo>
                    <a:pt x="1361" y="155"/>
                  </a:lnTo>
                  <a:lnTo>
                    <a:pt x="1361" y="143"/>
                  </a:lnTo>
                  <a:lnTo>
                    <a:pt x="1363" y="129"/>
                  </a:lnTo>
                  <a:lnTo>
                    <a:pt x="1365" y="125"/>
                  </a:lnTo>
                  <a:lnTo>
                    <a:pt x="1368" y="122"/>
                  </a:lnTo>
                  <a:lnTo>
                    <a:pt x="1368" y="116"/>
                  </a:lnTo>
                  <a:lnTo>
                    <a:pt x="1370" y="111"/>
                  </a:lnTo>
                  <a:lnTo>
                    <a:pt x="1372" y="106"/>
                  </a:lnTo>
                  <a:lnTo>
                    <a:pt x="1375" y="102"/>
                  </a:lnTo>
                  <a:lnTo>
                    <a:pt x="1375" y="97"/>
                  </a:lnTo>
                  <a:lnTo>
                    <a:pt x="1377" y="95"/>
                  </a:lnTo>
                  <a:lnTo>
                    <a:pt x="1379" y="90"/>
                  </a:lnTo>
                  <a:lnTo>
                    <a:pt x="1382" y="88"/>
                  </a:lnTo>
                  <a:lnTo>
                    <a:pt x="1384" y="85"/>
                  </a:lnTo>
                  <a:lnTo>
                    <a:pt x="1386" y="83"/>
                  </a:lnTo>
                  <a:lnTo>
                    <a:pt x="1389" y="81"/>
                  </a:lnTo>
                  <a:lnTo>
                    <a:pt x="1391" y="81"/>
                  </a:lnTo>
                  <a:lnTo>
                    <a:pt x="1391" y="78"/>
                  </a:lnTo>
                  <a:lnTo>
                    <a:pt x="1393" y="78"/>
                  </a:lnTo>
                  <a:lnTo>
                    <a:pt x="1407" y="76"/>
                  </a:lnTo>
                  <a:lnTo>
                    <a:pt x="1416" y="74"/>
                  </a:lnTo>
                  <a:lnTo>
                    <a:pt x="1423" y="76"/>
                  </a:lnTo>
                  <a:lnTo>
                    <a:pt x="1433" y="78"/>
                  </a:lnTo>
                  <a:lnTo>
                    <a:pt x="1439" y="81"/>
                  </a:lnTo>
                  <a:lnTo>
                    <a:pt x="1449" y="85"/>
                  </a:lnTo>
                  <a:lnTo>
                    <a:pt x="1460" y="90"/>
                  </a:lnTo>
                  <a:lnTo>
                    <a:pt x="1472" y="95"/>
                  </a:lnTo>
                  <a:lnTo>
                    <a:pt x="1486" y="97"/>
                  </a:lnTo>
                  <a:lnTo>
                    <a:pt x="1497" y="97"/>
                  </a:lnTo>
                  <a:lnTo>
                    <a:pt x="1507" y="97"/>
                  </a:lnTo>
                  <a:lnTo>
                    <a:pt x="1516" y="95"/>
                  </a:lnTo>
                  <a:lnTo>
                    <a:pt x="1523" y="90"/>
                  </a:lnTo>
                  <a:lnTo>
                    <a:pt x="1530" y="88"/>
                  </a:lnTo>
                  <a:lnTo>
                    <a:pt x="1534" y="83"/>
                  </a:lnTo>
                  <a:lnTo>
                    <a:pt x="1541" y="76"/>
                  </a:lnTo>
                  <a:lnTo>
                    <a:pt x="1539" y="83"/>
                  </a:lnTo>
                  <a:lnTo>
                    <a:pt x="1537" y="88"/>
                  </a:lnTo>
                  <a:lnTo>
                    <a:pt x="1537" y="92"/>
                  </a:lnTo>
                  <a:lnTo>
                    <a:pt x="1537" y="99"/>
                  </a:lnTo>
                  <a:lnTo>
                    <a:pt x="1534" y="104"/>
                  </a:lnTo>
                  <a:lnTo>
                    <a:pt x="1532" y="111"/>
                  </a:lnTo>
                  <a:lnTo>
                    <a:pt x="1530" y="118"/>
                  </a:lnTo>
                  <a:lnTo>
                    <a:pt x="1523" y="122"/>
                  </a:lnTo>
                  <a:lnTo>
                    <a:pt x="1527" y="122"/>
                  </a:lnTo>
                  <a:lnTo>
                    <a:pt x="1532" y="122"/>
                  </a:lnTo>
                  <a:lnTo>
                    <a:pt x="1537" y="122"/>
                  </a:lnTo>
                  <a:lnTo>
                    <a:pt x="1541" y="120"/>
                  </a:lnTo>
                  <a:lnTo>
                    <a:pt x="1546" y="120"/>
                  </a:lnTo>
                  <a:lnTo>
                    <a:pt x="1551" y="116"/>
                  </a:lnTo>
                  <a:lnTo>
                    <a:pt x="1555" y="113"/>
                  </a:lnTo>
                  <a:lnTo>
                    <a:pt x="1560" y="109"/>
                  </a:lnTo>
                  <a:lnTo>
                    <a:pt x="1562" y="111"/>
                  </a:lnTo>
                  <a:lnTo>
                    <a:pt x="1562" y="116"/>
                  </a:lnTo>
                  <a:lnTo>
                    <a:pt x="1562" y="118"/>
                  </a:lnTo>
                  <a:lnTo>
                    <a:pt x="1562" y="122"/>
                  </a:lnTo>
                  <a:lnTo>
                    <a:pt x="1562" y="125"/>
                  </a:lnTo>
                  <a:lnTo>
                    <a:pt x="1562" y="129"/>
                  </a:lnTo>
                  <a:lnTo>
                    <a:pt x="1560" y="134"/>
                  </a:lnTo>
                  <a:lnTo>
                    <a:pt x="1560" y="139"/>
                  </a:lnTo>
                  <a:lnTo>
                    <a:pt x="1562" y="134"/>
                  </a:lnTo>
                  <a:lnTo>
                    <a:pt x="1567" y="129"/>
                  </a:lnTo>
                  <a:lnTo>
                    <a:pt x="1569" y="125"/>
                  </a:lnTo>
                  <a:lnTo>
                    <a:pt x="1571" y="118"/>
                  </a:lnTo>
                  <a:lnTo>
                    <a:pt x="1574" y="109"/>
                  </a:lnTo>
                  <a:lnTo>
                    <a:pt x="1574" y="99"/>
                  </a:lnTo>
                  <a:lnTo>
                    <a:pt x="1574" y="90"/>
                  </a:lnTo>
                  <a:lnTo>
                    <a:pt x="1574" y="76"/>
                  </a:lnTo>
                  <a:lnTo>
                    <a:pt x="1576" y="83"/>
                  </a:lnTo>
                  <a:lnTo>
                    <a:pt x="1576" y="90"/>
                  </a:lnTo>
                  <a:lnTo>
                    <a:pt x="1578" y="97"/>
                  </a:lnTo>
                  <a:lnTo>
                    <a:pt x="1578" y="104"/>
                  </a:lnTo>
                  <a:lnTo>
                    <a:pt x="1578" y="111"/>
                  </a:lnTo>
                  <a:lnTo>
                    <a:pt x="1578" y="118"/>
                  </a:lnTo>
                  <a:lnTo>
                    <a:pt x="1578" y="127"/>
                  </a:lnTo>
                  <a:lnTo>
                    <a:pt x="1578" y="136"/>
                  </a:lnTo>
                  <a:lnTo>
                    <a:pt x="1578" y="136"/>
                  </a:lnTo>
                  <a:lnTo>
                    <a:pt x="1581" y="139"/>
                  </a:lnTo>
                  <a:lnTo>
                    <a:pt x="1583" y="141"/>
                  </a:lnTo>
                  <a:lnTo>
                    <a:pt x="1585" y="143"/>
                  </a:lnTo>
                  <a:lnTo>
                    <a:pt x="1588" y="146"/>
                  </a:lnTo>
                  <a:lnTo>
                    <a:pt x="1590" y="148"/>
                  </a:lnTo>
                  <a:lnTo>
                    <a:pt x="1592" y="148"/>
                  </a:lnTo>
                  <a:lnTo>
                    <a:pt x="1595" y="150"/>
                  </a:lnTo>
                  <a:lnTo>
                    <a:pt x="1595" y="157"/>
                  </a:lnTo>
                  <a:lnTo>
                    <a:pt x="1592" y="164"/>
                  </a:lnTo>
                  <a:lnTo>
                    <a:pt x="1592" y="169"/>
                  </a:lnTo>
                  <a:lnTo>
                    <a:pt x="1592" y="176"/>
                  </a:lnTo>
                  <a:lnTo>
                    <a:pt x="1592" y="183"/>
                  </a:lnTo>
                  <a:lnTo>
                    <a:pt x="1590" y="187"/>
                  </a:lnTo>
                  <a:lnTo>
                    <a:pt x="1588" y="194"/>
                  </a:lnTo>
                  <a:lnTo>
                    <a:pt x="1585" y="199"/>
                  </a:lnTo>
                  <a:lnTo>
                    <a:pt x="1578" y="210"/>
                  </a:lnTo>
                  <a:lnTo>
                    <a:pt x="1571" y="222"/>
                  </a:lnTo>
                  <a:lnTo>
                    <a:pt x="1562" y="238"/>
                  </a:lnTo>
                  <a:lnTo>
                    <a:pt x="1555" y="254"/>
                  </a:lnTo>
                  <a:lnTo>
                    <a:pt x="1546" y="271"/>
                  </a:lnTo>
                  <a:lnTo>
                    <a:pt x="1537" y="284"/>
                  </a:lnTo>
                  <a:lnTo>
                    <a:pt x="1527" y="296"/>
                  </a:lnTo>
                  <a:lnTo>
                    <a:pt x="1520" y="303"/>
                  </a:lnTo>
                  <a:lnTo>
                    <a:pt x="1514" y="308"/>
                  </a:lnTo>
                  <a:lnTo>
                    <a:pt x="1507" y="310"/>
                  </a:lnTo>
                  <a:lnTo>
                    <a:pt x="1502" y="315"/>
                  </a:lnTo>
                  <a:lnTo>
                    <a:pt x="1497" y="317"/>
                  </a:lnTo>
                  <a:lnTo>
                    <a:pt x="1495" y="317"/>
                  </a:lnTo>
                  <a:lnTo>
                    <a:pt x="1490" y="319"/>
                  </a:lnTo>
                  <a:lnTo>
                    <a:pt x="1483" y="324"/>
                  </a:lnTo>
                  <a:lnTo>
                    <a:pt x="1479" y="326"/>
                  </a:lnTo>
                  <a:lnTo>
                    <a:pt x="1474" y="328"/>
                  </a:lnTo>
                  <a:lnTo>
                    <a:pt x="1470" y="331"/>
                  </a:lnTo>
                  <a:lnTo>
                    <a:pt x="1465" y="331"/>
                  </a:lnTo>
                  <a:lnTo>
                    <a:pt x="1458" y="333"/>
                  </a:lnTo>
                  <a:lnTo>
                    <a:pt x="1451" y="333"/>
                  </a:lnTo>
                  <a:lnTo>
                    <a:pt x="1444" y="333"/>
                  </a:lnTo>
                  <a:lnTo>
                    <a:pt x="1435" y="331"/>
                  </a:lnTo>
                  <a:lnTo>
                    <a:pt x="1428" y="328"/>
                  </a:lnTo>
                  <a:lnTo>
                    <a:pt x="1433" y="331"/>
                  </a:lnTo>
                  <a:lnTo>
                    <a:pt x="1437" y="333"/>
                  </a:lnTo>
                  <a:lnTo>
                    <a:pt x="1444" y="335"/>
                  </a:lnTo>
                  <a:lnTo>
                    <a:pt x="1449" y="335"/>
                  </a:lnTo>
                  <a:lnTo>
                    <a:pt x="1456" y="335"/>
                  </a:lnTo>
                  <a:lnTo>
                    <a:pt x="1460" y="335"/>
                  </a:lnTo>
                  <a:lnTo>
                    <a:pt x="1467" y="335"/>
                  </a:lnTo>
                  <a:lnTo>
                    <a:pt x="1472" y="335"/>
                  </a:lnTo>
                  <a:lnTo>
                    <a:pt x="1474" y="335"/>
                  </a:lnTo>
                  <a:lnTo>
                    <a:pt x="1477" y="338"/>
                  </a:lnTo>
                  <a:lnTo>
                    <a:pt x="1479" y="338"/>
                  </a:lnTo>
                  <a:lnTo>
                    <a:pt x="1481" y="338"/>
                  </a:lnTo>
                  <a:lnTo>
                    <a:pt x="1481" y="338"/>
                  </a:lnTo>
                  <a:lnTo>
                    <a:pt x="1483" y="338"/>
                  </a:lnTo>
                  <a:lnTo>
                    <a:pt x="1486" y="340"/>
                  </a:lnTo>
                  <a:lnTo>
                    <a:pt x="1488" y="340"/>
                  </a:lnTo>
                  <a:lnTo>
                    <a:pt x="1495" y="338"/>
                  </a:lnTo>
                  <a:lnTo>
                    <a:pt x="1502" y="338"/>
                  </a:lnTo>
                  <a:lnTo>
                    <a:pt x="1511" y="338"/>
                  </a:lnTo>
                  <a:lnTo>
                    <a:pt x="1520" y="335"/>
                  </a:lnTo>
                  <a:lnTo>
                    <a:pt x="1530" y="335"/>
                  </a:lnTo>
                  <a:lnTo>
                    <a:pt x="1537" y="333"/>
                  </a:lnTo>
                  <a:lnTo>
                    <a:pt x="1544" y="333"/>
                  </a:lnTo>
                  <a:lnTo>
                    <a:pt x="1548" y="333"/>
                  </a:lnTo>
                  <a:lnTo>
                    <a:pt x="1539" y="342"/>
                  </a:lnTo>
                  <a:lnTo>
                    <a:pt x="1530" y="354"/>
                  </a:lnTo>
                  <a:lnTo>
                    <a:pt x="1520" y="365"/>
                  </a:lnTo>
                  <a:lnTo>
                    <a:pt x="1511" y="379"/>
                  </a:lnTo>
                  <a:lnTo>
                    <a:pt x="1502" y="393"/>
                  </a:lnTo>
                  <a:lnTo>
                    <a:pt x="1490" y="407"/>
                  </a:lnTo>
                  <a:lnTo>
                    <a:pt x="1481" y="423"/>
                  </a:lnTo>
                  <a:lnTo>
                    <a:pt x="1472" y="440"/>
                  </a:lnTo>
                  <a:lnTo>
                    <a:pt x="1463" y="458"/>
                  </a:lnTo>
                  <a:lnTo>
                    <a:pt x="1453" y="474"/>
                  </a:lnTo>
                  <a:lnTo>
                    <a:pt x="1446" y="486"/>
                  </a:lnTo>
                  <a:lnTo>
                    <a:pt x="1439" y="497"/>
                  </a:lnTo>
                  <a:lnTo>
                    <a:pt x="1433" y="504"/>
                  </a:lnTo>
                  <a:lnTo>
                    <a:pt x="1421" y="509"/>
                  </a:lnTo>
                  <a:lnTo>
                    <a:pt x="1407" y="514"/>
                  </a:lnTo>
                  <a:lnTo>
                    <a:pt x="1389" y="516"/>
                  </a:lnTo>
                  <a:lnTo>
                    <a:pt x="1372" y="516"/>
                  </a:lnTo>
                  <a:lnTo>
                    <a:pt x="1359" y="516"/>
                  </a:lnTo>
                  <a:lnTo>
                    <a:pt x="1342" y="514"/>
                  </a:lnTo>
                  <a:lnTo>
                    <a:pt x="1326" y="509"/>
                  </a:lnTo>
                  <a:lnTo>
                    <a:pt x="1312" y="500"/>
                  </a:lnTo>
                  <a:lnTo>
                    <a:pt x="1301" y="488"/>
                  </a:lnTo>
                  <a:lnTo>
                    <a:pt x="1291" y="470"/>
                  </a:lnTo>
                  <a:lnTo>
                    <a:pt x="1284" y="444"/>
                  </a:lnTo>
                  <a:lnTo>
                    <a:pt x="1287" y="426"/>
                  </a:lnTo>
                  <a:lnTo>
                    <a:pt x="1291" y="414"/>
                  </a:lnTo>
                  <a:lnTo>
                    <a:pt x="1298" y="405"/>
                  </a:lnTo>
                  <a:lnTo>
                    <a:pt x="1308" y="398"/>
                  </a:lnTo>
                  <a:lnTo>
                    <a:pt x="1315" y="389"/>
                  </a:lnTo>
                  <a:lnTo>
                    <a:pt x="1324" y="379"/>
                  </a:lnTo>
                  <a:lnTo>
                    <a:pt x="1328" y="365"/>
                  </a:lnTo>
                  <a:lnTo>
                    <a:pt x="1333" y="345"/>
                  </a:lnTo>
                  <a:lnTo>
                    <a:pt x="1340" y="340"/>
                  </a:lnTo>
                  <a:lnTo>
                    <a:pt x="1345" y="335"/>
                  </a:lnTo>
                  <a:lnTo>
                    <a:pt x="1352" y="333"/>
                  </a:lnTo>
                  <a:lnTo>
                    <a:pt x="1359" y="331"/>
                  </a:lnTo>
                  <a:lnTo>
                    <a:pt x="1365" y="328"/>
                  </a:lnTo>
                  <a:lnTo>
                    <a:pt x="1372" y="324"/>
                  </a:lnTo>
                  <a:lnTo>
                    <a:pt x="1379" y="315"/>
                  </a:lnTo>
                  <a:lnTo>
                    <a:pt x="1384" y="301"/>
                  </a:lnTo>
                  <a:lnTo>
                    <a:pt x="1386" y="303"/>
                  </a:lnTo>
                  <a:lnTo>
                    <a:pt x="1391" y="305"/>
                  </a:lnTo>
                  <a:lnTo>
                    <a:pt x="1393" y="310"/>
                  </a:lnTo>
                  <a:lnTo>
                    <a:pt x="1396" y="312"/>
                  </a:lnTo>
                  <a:lnTo>
                    <a:pt x="1400" y="317"/>
                  </a:lnTo>
                  <a:lnTo>
                    <a:pt x="1405" y="319"/>
                  </a:lnTo>
                  <a:lnTo>
                    <a:pt x="1409" y="322"/>
                  </a:lnTo>
                  <a:lnTo>
                    <a:pt x="1416" y="324"/>
                  </a:lnTo>
                  <a:close/>
                  <a:moveTo>
                    <a:pt x="280" y="1530"/>
                  </a:moveTo>
                  <a:lnTo>
                    <a:pt x="294" y="1527"/>
                  </a:lnTo>
                  <a:lnTo>
                    <a:pt x="310" y="1525"/>
                  </a:lnTo>
                  <a:lnTo>
                    <a:pt x="326" y="1518"/>
                  </a:lnTo>
                  <a:lnTo>
                    <a:pt x="343" y="1511"/>
                  </a:lnTo>
                  <a:lnTo>
                    <a:pt x="359" y="1502"/>
                  </a:lnTo>
                  <a:lnTo>
                    <a:pt x="373" y="1493"/>
                  </a:lnTo>
                  <a:lnTo>
                    <a:pt x="387" y="1481"/>
                  </a:lnTo>
                  <a:lnTo>
                    <a:pt x="398" y="1470"/>
                  </a:lnTo>
                  <a:lnTo>
                    <a:pt x="405" y="1479"/>
                  </a:lnTo>
                  <a:lnTo>
                    <a:pt x="412" y="1488"/>
                  </a:lnTo>
                  <a:lnTo>
                    <a:pt x="417" y="1493"/>
                  </a:lnTo>
                  <a:lnTo>
                    <a:pt x="421" y="1500"/>
                  </a:lnTo>
                  <a:lnTo>
                    <a:pt x="426" y="1504"/>
                  </a:lnTo>
                  <a:lnTo>
                    <a:pt x="433" y="1511"/>
                  </a:lnTo>
                  <a:lnTo>
                    <a:pt x="438" y="1516"/>
                  </a:lnTo>
                  <a:lnTo>
                    <a:pt x="444" y="1523"/>
                  </a:lnTo>
                  <a:lnTo>
                    <a:pt x="451" y="1532"/>
                  </a:lnTo>
                  <a:lnTo>
                    <a:pt x="456" y="1539"/>
                  </a:lnTo>
                  <a:lnTo>
                    <a:pt x="461" y="1546"/>
                  </a:lnTo>
                  <a:lnTo>
                    <a:pt x="465" y="1553"/>
                  </a:lnTo>
                  <a:lnTo>
                    <a:pt x="470" y="1560"/>
                  </a:lnTo>
                  <a:lnTo>
                    <a:pt x="475" y="1567"/>
                  </a:lnTo>
                  <a:lnTo>
                    <a:pt x="479" y="1574"/>
                  </a:lnTo>
                  <a:lnTo>
                    <a:pt x="484" y="1581"/>
                  </a:lnTo>
                  <a:lnTo>
                    <a:pt x="491" y="1632"/>
                  </a:lnTo>
                  <a:lnTo>
                    <a:pt x="491" y="1641"/>
                  </a:lnTo>
                  <a:lnTo>
                    <a:pt x="491" y="1648"/>
                  </a:lnTo>
                  <a:lnTo>
                    <a:pt x="488" y="1655"/>
                  </a:lnTo>
                  <a:lnTo>
                    <a:pt x="488" y="1662"/>
                  </a:lnTo>
                  <a:lnTo>
                    <a:pt x="486" y="1666"/>
                  </a:lnTo>
                  <a:lnTo>
                    <a:pt x="486" y="1673"/>
                  </a:lnTo>
                  <a:lnTo>
                    <a:pt x="486" y="1678"/>
                  </a:lnTo>
                  <a:lnTo>
                    <a:pt x="486" y="1683"/>
                  </a:lnTo>
                  <a:lnTo>
                    <a:pt x="484" y="1685"/>
                  </a:lnTo>
                  <a:lnTo>
                    <a:pt x="482" y="1689"/>
                  </a:lnTo>
                  <a:lnTo>
                    <a:pt x="479" y="1692"/>
                  </a:lnTo>
                  <a:lnTo>
                    <a:pt x="477" y="1694"/>
                  </a:lnTo>
                  <a:lnTo>
                    <a:pt x="472" y="1696"/>
                  </a:lnTo>
                  <a:lnTo>
                    <a:pt x="468" y="1699"/>
                  </a:lnTo>
                  <a:lnTo>
                    <a:pt x="463" y="1699"/>
                  </a:lnTo>
                  <a:lnTo>
                    <a:pt x="458" y="1701"/>
                  </a:lnTo>
                  <a:lnTo>
                    <a:pt x="458" y="1701"/>
                  </a:lnTo>
                  <a:lnTo>
                    <a:pt x="456" y="1699"/>
                  </a:lnTo>
                  <a:lnTo>
                    <a:pt x="456" y="1699"/>
                  </a:lnTo>
                  <a:lnTo>
                    <a:pt x="456" y="1696"/>
                  </a:lnTo>
                  <a:lnTo>
                    <a:pt x="454" y="1692"/>
                  </a:lnTo>
                  <a:lnTo>
                    <a:pt x="454" y="1689"/>
                  </a:lnTo>
                  <a:lnTo>
                    <a:pt x="454" y="1685"/>
                  </a:lnTo>
                  <a:lnTo>
                    <a:pt x="454" y="1680"/>
                  </a:lnTo>
                  <a:lnTo>
                    <a:pt x="454" y="1676"/>
                  </a:lnTo>
                  <a:lnTo>
                    <a:pt x="454" y="1669"/>
                  </a:lnTo>
                  <a:lnTo>
                    <a:pt x="454" y="1662"/>
                  </a:lnTo>
                  <a:lnTo>
                    <a:pt x="454" y="1657"/>
                  </a:lnTo>
                  <a:lnTo>
                    <a:pt x="454" y="1652"/>
                  </a:lnTo>
                  <a:lnTo>
                    <a:pt x="454" y="1648"/>
                  </a:lnTo>
                  <a:lnTo>
                    <a:pt x="451" y="1645"/>
                  </a:lnTo>
                  <a:lnTo>
                    <a:pt x="449" y="1643"/>
                  </a:lnTo>
                  <a:lnTo>
                    <a:pt x="449" y="1648"/>
                  </a:lnTo>
                  <a:lnTo>
                    <a:pt x="449" y="1655"/>
                  </a:lnTo>
                  <a:lnTo>
                    <a:pt x="449" y="1664"/>
                  </a:lnTo>
                  <a:lnTo>
                    <a:pt x="449" y="1671"/>
                  </a:lnTo>
                  <a:lnTo>
                    <a:pt x="449" y="1680"/>
                  </a:lnTo>
                  <a:lnTo>
                    <a:pt x="449" y="1689"/>
                  </a:lnTo>
                  <a:lnTo>
                    <a:pt x="449" y="1696"/>
                  </a:lnTo>
                  <a:lnTo>
                    <a:pt x="449" y="1701"/>
                  </a:lnTo>
                  <a:lnTo>
                    <a:pt x="447" y="1706"/>
                  </a:lnTo>
                  <a:lnTo>
                    <a:pt x="444" y="1708"/>
                  </a:lnTo>
                  <a:lnTo>
                    <a:pt x="440" y="1713"/>
                  </a:lnTo>
                  <a:lnTo>
                    <a:pt x="435" y="1715"/>
                  </a:lnTo>
                  <a:lnTo>
                    <a:pt x="431" y="1715"/>
                  </a:lnTo>
                  <a:lnTo>
                    <a:pt x="426" y="1717"/>
                  </a:lnTo>
                  <a:lnTo>
                    <a:pt x="419" y="1717"/>
                  </a:lnTo>
                  <a:lnTo>
                    <a:pt x="417" y="1715"/>
                  </a:lnTo>
                  <a:lnTo>
                    <a:pt x="414" y="1713"/>
                  </a:lnTo>
                  <a:lnTo>
                    <a:pt x="414" y="1710"/>
                  </a:lnTo>
                  <a:lnTo>
                    <a:pt x="414" y="1708"/>
                  </a:lnTo>
                  <a:lnTo>
                    <a:pt x="414" y="1706"/>
                  </a:lnTo>
                  <a:lnTo>
                    <a:pt x="414" y="1703"/>
                  </a:lnTo>
                  <a:lnTo>
                    <a:pt x="414" y="1699"/>
                  </a:lnTo>
                  <a:lnTo>
                    <a:pt x="414" y="1696"/>
                  </a:lnTo>
                  <a:lnTo>
                    <a:pt x="414" y="1694"/>
                  </a:lnTo>
                  <a:lnTo>
                    <a:pt x="414" y="1696"/>
                  </a:lnTo>
                  <a:lnTo>
                    <a:pt x="412" y="1699"/>
                  </a:lnTo>
                  <a:lnTo>
                    <a:pt x="412" y="1701"/>
                  </a:lnTo>
                  <a:lnTo>
                    <a:pt x="412" y="1703"/>
                  </a:lnTo>
                  <a:lnTo>
                    <a:pt x="412" y="1708"/>
                  </a:lnTo>
                  <a:lnTo>
                    <a:pt x="412" y="1710"/>
                  </a:lnTo>
                  <a:lnTo>
                    <a:pt x="410" y="1713"/>
                  </a:lnTo>
                  <a:lnTo>
                    <a:pt x="410" y="1715"/>
                  </a:lnTo>
                  <a:lnTo>
                    <a:pt x="407" y="1717"/>
                  </a:lnTo>
                  <a:lnTo>
                    <a:pt x="403" y="1720"/>
                  </a:lnTo>
                  <a:lnTo>
                    <a:pt x="398" y="1722"/>
                  </a:lnTo>
                  <a:lnTo>
                    <a:pt x="394" y="1722"/>
                  </a:lnTo>
                  <a:lnTo>
                    <a:pt x="389" y="1724"/>
                  </a:lnTo>
                  <a:lnTo>
                    <a:pt x="384" y="1722"/>
                  </a:lnTo>
                  <a:lnTo>
                    <a:pt x="380" y="1722"/>
                  </a:lnTo>
                  <a:lnTo>
                    <a:pt x="377" y="1720"/>
                  </a:lnTo>
                  <a:lnTo>
                    <a:pt x="375" y="1717"/>
                  </a:lnTo>
                  <a:lnTo>
                    <a:pt x="375" y="1713"/>
                  </a:lnTo>
                  <a:lnTo>
                    <a:pt x="375" y="1708"/>
                  </a:lnTo>
                  <a:lnTo>
                    <a:pt x="375" y="1703"/>
                  </a:lnTo>
                  <a:lnTo>
                    <a:pt x="377" y="1696"/>
                  </a:lnTo>
                  <a:lnTo>
                    <a:pt x="377" y="1692"/>
                  </a:lnTo>
                  <a:lnTo>
                    <a:pt x="377" y="1685"/>
                  </a:lnTo>
                  <a:lnTo>
                    <a:pt x="377" y="1680"/>
                  </a:lnTo>
                  <a:lnTo>
                    <a:pt x="377" y="1685"/>
                  </a:lnTo>
                  <a:lnTo>
                    <a:pt x="375" y="1689"/>
                  </a:lnTo>
                  <a:lnTo>
                    <a:pt x="373" y="1696"/>
                  </a:lnTo>
                  <a:lnTo>
                    <a:pt x="370" y="1701"/>
                  </a:lnTo>
                  <a:lnTo>
                    <a:pt x="368" y="1708"/>
                  </a:lnTo>
                  <a:lnTo>
                    <a:pt x="366" y="1713"/>
                  </a:lnTo>
                  <a:lnTo>
                    <a:pt x="366" y="1717"/>
                  </a:lnTo>
                  <a:lnTo>
                    <a:pt x="364" y="1720"/>
                  </a:lnTo>
                  <a:lnTo>
                    <a:pt x="361" y="1724"/>
                  </a:lnTo>
                  <a:lnTo>
                    <a:pt x="359" y="1726"/>
                  </a:lnTo>
                  <a:lnTo>
                    <a:pt x="354" y="1729"/>
                  </a:lnTo>
                  <a:lnTo>
                    <a:pt x="350" y="1731"/>
                  </a:lnTo>
                  <a:lnTo>
                    <a:pt x="347" y="1731"/>
                  </a:lnTo>
                  <a:lnTo>
                    <a:pt x="343" y="1733"/>
                  </a:lnTo>
                  <a:lnTo>
                    <a:pt x="336" y="1733"/>
                  </a:lnTo>
                  <a:lnTo>
                    <a:pt x="329" y="1733"/>
                  </a:lnTo>
                  <a:lnTo>
                    <a:pt x="324" y="1731"/>
                  </a:lnTo>
                  <a:lnTo>
                    <a:pt x="322" y="1729"/>
                  </a:lnTo>
                  <a:lnTo>
                    <a:pt x="317" y="1726"/>
                  </a:lnTo>
                  <a:lnTo>
                    <a:pt x="315" y="1724"/>
                  </a:lnTo>
                  <a:lnTo>
                    <a:pt x="310" y="1722"/>
                  </a:lnTo>
                  <a:lnTo>
                    <a:pt x="308" y="1717"/>
                  </a:lnTo>
                  <a:lnTo>
                    <a:pt x="306" y="1715"/>
                  </a:lnTo>
                  <a:lnTo>
                    <a:pt x="301" y="1715"/>
                  </a:lnTo>
                  <a:lnTo>
                    <a:pt x="296" y="1710"/>
                  </a:lnTo>
                  <a:lnTo>
                    <a:pt x="294" y="1706"/>
                  </a:lnTo>
                  <a:lnTo>
                    <a:pt x="292" y="1703"/>
                  </a:lnTo>
                  <a:lnTo>
                    <a:pt x="289" y="1699"/>
                  </a:lnTo>
                  <a:lnTo>
                    <a:pt x="289" y="1696"/>
                  </a:lnTo>
                  <a:lnTo>
                    <a:pt x="289" y="1692"/>
                  </a:lnTo>
                  <a:lnTo>
                    <a:pt x="289" y="1689"/>
                  </a:lnTo>
                  <a:lnTo>
                    <a:pt x="294" y="1685"/>
                  </a:lnTo>
                  <a:lnTo>
                    <a:pt x="296" y="1683"/>
                  </a:lnTo>
                  <a:lnTo>
                    <a:pt x="301" y="1680"/>
                  </a:lnTo>
                  <a:lnTo>
                    <a:pt x="306" y="1683"/>
                  </a:lnTo>
                  <a:lnTo>
                    <a:pt x="310" y="1683"/>
                  </a:lnTo>
                  <a:lnTo>
                    <a:pt x="315" y="1685"/>
                  </a:lnTo>
                  <a:lnTo>
                    <a:pt x="317" y="1689"/>
                  </a:lnTo>
                  <a:lnTo>
                    <a:pt x="322" y="1694"/>
                  </a:lnTo>
                  <a:lnTo>
                    <a:pt x="324" y="1696"/>
                  </a:lnTo>
                  <a:lnTo>
                    <a:pt x="326" y="1699"/>
                  </a:lnTo>
                  <a:lnTo>
                    <a:pt x="326" y="1701"/>
                  </a:lnTo>
                  <a:lnTo>
                    <a:pt x="329" y="1703"/>
                  </a:lnTo>
                  <a:lnTo>
                    <a:pt x="329" y="1706"/>
                  </a:lnTo>
                  <a:lnTo>
                    <a:pt x="329" y="1708"/>
                  </a:lnTo>
                  <a:lnTo>
                    <a:pt x="331" y="1710"/>
                  </a:lnTo>
                  <a:lnTo>
                    <a:pt x="331" y="1713"/>
                  </a:lnTo>
                  <a:lnTo>
                    <a:pt x="333" y="1715"/>
                  </a:lnTo>
                  <a:lnTo>
                    <a:pt x="333" y="1713"/>
                  </a:lnTo>
                  <a:lnTo>
                    <a:pt x="331" y="1710"/>
                  </a:lnTo>
                  <a:lnTo>
                    <a:pt x="331" y="1708"/>
                  </a:lnTo>
                  <a:lnTo>
                    <a:pt x="331" y="1706"/>
                  </a:lnTo>
                  <a:lnTo>
                    <a:pt x="331" y="1703"/>
                  </a:lnTo>
                  <a:lnTo>
                    <a:pt x="331" y="1701"/>
                  </a:lnTo>
                  <a:lnTo>
                    <a:pt x="331" y="1696"/>
                  </a:lnTo>
                  <a:lnTo>
                    <a:pt x="331" y="1694"/>
                  </a:lnTo>
                  <a:lnTo>
                    <a:pt x="331" y="1689"/>
                  </a:lnTo>
                  <a:lnTo>
                    <a:pt x="331" y="1685"/>
                  </a:lnTo>
                  <a:lnTo>
                    <a:pt x="331" y="1680"/>
                  </a:lnTo>
                  <a:lnTo>
                    <a:pt x="333" y="1676"/>
                  </a:lnTo>
                  <a:lnTo>
                    <a:pt x="333" y="1671"/>
                  </a:lnTo>
                  <a:lnTo>
                    <a:pt x="333" y="1666"/>
                  </a:lnTo>
                  <a:lnTo>
                    <a:pt x="333" y="1664"/>
                  </a:lnTo>
                  <a:lnTo>
                    <a:pt x="333" y="1659"/>
                  </a:lnTo>
                  <a:lnTo>
                    <a:pt x="331" y="1659"/>
                  </a:lnTo>
                  <a:lnTo>
                    <a:pt x="329" y="1657"/>
                  </a:lnTo>
                  <a:lnTo>
                    <a:pt x="324" y="1655"/>
                  </a:lnTo>
                  <a:lnTo>
                    <a:pt x="322" y="1652"/>
                  </a:lnTo>
                  <a:lnTo>
                    <a:pt x="320" y="1648"/>
                  </a:lnTo>
                  <a:lnTo>
                    <a:pt x="315" y="1645"/>
                  </a:lnTo>
                  <a:lnTo>
                    <a:pt x="313" y="1641"/>
                  </a:lnTo>
                  <a:lnTo>
                    <a:pt x="310" y="1636"/>
                  </a:lnTo>
                  <a:lnTo>
                    <a:pt x="308" y="1625"/>
                  </a:lnTo>
                  <a:lnTo>
                    <a:pt x="301" y="1613"/>
                  </a:lnTo>
                  <a:lnTo>
                    <a:pt x="296" y="1601"/>
                  </a:lnTo>
                  <a:lnTo>
                    <a:pt x="289" y="1592"/>
                  </a:lnTo>
                  <a:lnTo>
                    <a:pt x="285" y="1581"/>
                  </a:lnTo>
                  <a:lnTo>
                    <a:pt x="280" y="1567"/>
                  </a:lnTo>
                  <a:lnTo>
                    <a:pt x="278" y="1551"/>
                  </a:lnTo>
                  <a:lnTo>
                    <a:pt x="280" y="1530"/>
                  </a:lnTo>
                  <a:close/>
                  <a:moveTo>
                    <a:pt x="1120" y="1601"/>
                  </a:moveTo>
                  <a:lnTo>
                    <a:pt x="1120" y="1604"/>
                  </a:lnTo>
                  <a:lnTo>
                    <a:pt x="1120" y="1604"/>
                  </a:lnTo>
                  <a:lnTo>
                    <a:pt x="1120" y="1606"/>
                  </a:lnTo>
                  <a:lnTo>
                    <a:pt x="1120" y="1606"/>
                  </a:lnTo>
                  <a:lnTo>
                    <a:pt x="1118" y="1608"/>
                  </a:lnTo>
                  <a:lnTo>
                    <a:pt x="1118" y="1608"/>
                  </a:lnTo>
                  <a:lnTo>
                    <a:pt x="1118" y="1611"/>
                  </a:lnTo>
                  <a:lnTo>
                    <a:pt x="1118" y="1611"/>
                  </a:lnTo>
                  <a:lnTo>
                    <a:pt x="1118" y="1618"/>
                  </a:lnTo>
                  <a:lnTo>
                    <a:pt x="1118" y="1627"/>
                  </a:lnTo>
                  <a:lnTo>
                    <a:pt x="1120" y="1634"/>
                  </a:lnTo>
                  <a:lnTo>
                    <a:pt x="1120" y="1641"/>
                  </a:lnTo>
                  <a:lnTo>
                    <a:pt x="1122" y="1648"/>
                  </a:lnTo>
                  <a:lnTo>
                    <a:pt x="1122" y="1655"/>
                  </a:lnTo>
                  <a:lnTo>
                    <a:pt x="1125" y="1662"/>
                  </a:lnTo>
                  <a:lnTo>
                    <a:pt x="1125" y="1666"/>
                  </a:lnTo>
                  <a:lnTo>
                    <a:pt x="1109" y="1664"/>
                  </a:lnTo>
                  <a:lnTo>
                    <a:pt x="1092" y="1662"/>
                  </a:lnTo>
                  <a:lnTo>
                    <a:pt x="1076" y="1657"/>
                  </a:lnTo>
                  <a:lnTo>
                    <a:pt x="1062" y="1655"/>
                  </a:lnTo>
                  <a:lnTo>
                    <a:pt x="1048" y="1652"/>
                  </a:lnTo>
                  <a:lnTo>
                    <a:pt x="1032" y="1655"/>
                  </a:lnTo>
                  <a:lnTo>
                    <a:pt x="1018" y="1659"/>
                  </a:lnTo>
                  <a:lnTo>
                    <a:pt x="1004" y="1666"/>
                  </a:lnTo>
                  <a:lnTo>
                    <a:pt x="998" y="1627"/>
                  </a:lnTo>
                  <a:lnTo>
                    <a:pt x="993" y="1615"/>
                  </a:lnTo>
                  <a:lnTo>
                    <a:pt x="988" y="1606"/>
                  </a:lnTo>
                  <a:lnTo>
                    <a:pt x="986" y="1599"/>
                  </a:lnTo>
                  <a:lnTo>
                    <a:pt x="981" y="1592"/>
                  </a:lnTo>
                  <a:lnTo>
                    <a:pt x="979" y="1588"/>
                  </a:lnTo>
                  <a:lnTo>
                    <a:pt x="977" y="1581"/>
                  </a:lnTo>
                  <a:lnTo>
                    <a:pt x="977" y="1574"/>
                  </a:lnTo>
                  <a:lnTo>
                    <a:pt x="977" y="1564"/>
                  </a:lnTo>
                  <a:lnTo>
                    <a:pt x="977" y="1553"/>
                  </a:lnTo>
                  <a:lnTo>
                    <a:pt x="977" y="1539"/>
                  </a:lnTo>
                  <a:lnTo>
                    <a:pt x="974" y="1523"/>
                  </a:lnTo>
                  <a:lnTo>
                    <a:pt x="972" y="1509"/>
                  </a:lnTo>
                  <a:lnTo>
                    <a:pt x="972" y="1493"/>
                  </a:lnTo>
                  <a:lnTo>
                    <a:pt x="970" y="1479"/>
                  </a:lnTo>
                  <a:lnTo>
                    <a:pt x="970" y="1465"/>
                  </a:lnTo>
                  <a:lnTo>
                    <a:pt x="972" y="1456"/>
                  </a:lnTo>
                  <a:lnTo>
                    <a:pt x="977" y="1451"/>
                  </a:lnTo>
                  <a:lnTo>
                    <a:pt x="981" y="1449"/>
                  </a:lnTo>
                  <a:lnTo>
                    <a:pt x="984" y="1446"/>
                  </a:lnTo>
                  <a:lnTo>
                    <a:pt x="988" y="1446"/>
                  </a:lnTo>
                  <a:lnTo>
                    <a:pt x="991" y="1446"/>
                  </a:lnTo>
                  <a:lnTo>
                    <a:pt x="995" y="1446"/>
                  </a:lnTo>
                  <a:lnTo>
                    <a:pt x="1000" y="1446"/>
                  </a:lnTo>
                  <a:lnTo>
                    <a:pt x="1004" y="1446"/>
                  </a:lnTo>
                  <a:lnTo>
                    <a:pt x="1007" y="1444"/>
                  </a:lnTo>
                  <a:lnTo>
                    <a:pt x="1011" y="1439"/>
                  </a:lnTo>
                  <a:lnTo>
                    <a:pt x="1016" y="1437"/>
                  </a:lnTo>
                  <a:lnTo>
                    <a:pt x="1021" y="1435"/>
                  </a:lnTo>
                  <a:lnTo>
                    <a:pt x="1025" y="1435"/>
                  </a:lnTo>
                  <a:lnTo>
                    <a:pt x="1030" y="1435"/>
                  </a:lnTo>
                  <a:lnTo>
                    <a:pt x="1035" y="1437"/>
                  </a:lnTo>
                  <a:lnTo>
                    <a:pt x="1037" y="1439"/>
                  </a:lnTo>
                  <a:lnTo>
                    <a:pt x="1044" y="1435"/>
                  </a:lnTo>
                  <a:lnTo>
                    <a:pt x="1048" y="1430"/>
                  </a:lnTo>
                  <a:lnTo>
                    <a:pt x="1055" y="1428"/>
                  </a:lnTo>
                  <a:lnTo>
                    <a:pt x="1060" y="1426"/>
                  </a:lnTo>
                  <a:lnTo>
                    <a:pt x="1065" y="1426"/>
                  </a:lnTo>
                  <a:lnTo>
                    <a:pt x="1069" y="1426"/>
                  </a:lnTo>
                  <a:lnTo>
                    <a:pt x="1076" y="1428"/>
                  </a:lnTo>
                  <a:lnTo>
                    <a:pt x="1081" y="1433"/>
                  </a:lnTo>
                  <a:lnTo>
                    <a:pt x="1083" y="1430"/>
                  </a:lnTo>
                  <a:lnTo>
                    <a:pt x="1083" y="1426"/>
                  </a:lnTo>
                  <a:lnTo>
                    <a:pt x="1085" y="1421"/>
                  </a:lnTo>
                  <a:lnTo>
                    <a:pt x="1090" y="1416"/>
                  </a:lnTo>
                  <a:lnTo>
                    <a:pt x="1095" y="1414"/>
                  </a:lnTo>
                  <a:lnTo>
                    <a:pt x="1099" y="1414"/>
                  </a:lnTo>
                  <a:lnTo>
                    <a:pt x="1109" y="1419"/>
                  </a:lnTo>
                  <a:lnTo>
                    <a:pt x="1118" y="1428"/>
                  </a:lnTo>
                  <a:lnTo>
                    <a:pt x="1132" y="1444"/>
                  </a:lnTo>
                  <a:lnTo>
                    <a:pt x="1136" y="1449"/>
                  </a:lnTo>
                  <a:lnTo>
                    <a:pt x="1139" y="1451"/>
                  </a:lnTo>
                  <a:lnTo>
                    <a:pt x="1141" y="1453"/>
                  </a:lnTo>
                  <a:lnTo>
                    <a:pt x="1141" y="1453"/>
                  </a:lnTo>
                  <a:lnTo>
                    <a:pt x="1143" y="1456"/>
                  </a:lnTo>
                  <a:lnTo>
                    <a:pt x="1146" y="1458"/>
                  </a:lnTo>
                  <a:lnTo>
                    <a:pt x="1148" y="1460"/>
                  </a:lnTo>
                  <a:lnTo>
                    <a:pt x="1153" y="1465"/>
                  </a:lnTo>
                  <a:lnTo>
                    <a:pt x="1153" y="1477"/>
                  </a:lnTo>
                  <a:lnTo>
                    <a:pt x="1153" y="1486"/>
                  </a:lnTo>
                  <a:lnTo>
                    <a:pt x="1150" y="1493"/>
                  </a:lnTo>
                  <a:lnTo>
                    <a:pt x="1148" y="1497"/>
                  </a:lnTo>
                  <a:lnTo>
                    <a:pt x="1146" y="1502"/>
                  </a:lnTo>
                  <a:lnTo>
                    <a:pt x="1143" y="1504"/>
                  </a:lnTo>
                  <a:lnTo>
                    <a:pt x="1143" y="1509"/>
                  </a:lnTo>
                  <a:lnTo>
                    <a:pt x="1143" y="1516"/>
                  </a:lnTo>
                  <a:lnTo>
                    <a:pt x="1146" y="1520"/>
                  </a:lnTo>
                  <a:lnTo>
                    <a:pt x="1148" y="1523"/>
                  </a:lnTo>
                  <a:lnTo>
                    <a:pt x="1150" y="1527"/>
                  </a:lnTo>
                  <a:lnTo>
                    <a:pt x="1153" y="1530"/>
                  </a:lnTo>
                  <a:lnTo>
                    <a:pt x="1155" y="1534"/>
                  </a:lnTo>
                  <a:lnTo>
                    <a:pt x="1155" y="1539"/>
                  </a:lnTo>
                  <a:lnTo>
                    <a:pt x="1155" y="1544"/>
                  </a:lnTo>
                  <a:lnTo>
                    <a:pt x="1155" y="1548"/>
                  </a:lnTo>
                  <a:lnTo>
                    <a:pt x="1150" y="1555"/>
                  </a:lnTo>
                  <a:lnTo>
                    <a:pt x="1146" y="1562"/>
                  </a:lnTo>
                  <a:lnTo>
                    <a:pt x="1143" y="1569"/>
                  </a:lnTo>
                  <a:lnTo>
                    <a:pt x="1139" y="1576"/>
                  </a:lnTo>
                  <a:lnTo>
                    <a:pt x="1134" y="1581"/>
                  </a:lnTo>
                  <a:lnTo>
                    <a:pt x="1129" y="1588"/>
                  </a:lnTo>
                  <a:lnTo>
                    <a:pt x="1125" y="1595"/>
                  </a:lnTo>
                  <a:lnTo>
                    <a:pt x="1120" y="1601"/>
                  </a:lnTo>
                  <a:close/>
                  <a:moveTo>
                    <a:pt x="1220" y="1483"/>
                  </a:moveTo>
                  <a:lnTo>
                    <a:pt x="1217" y="1486"/>
                  </a:lnTo>
                  <a:lnTo>
                    <a:pt x="1215" y="1488"/>
                  </a:lnTo>
                  <a:lnTo>
                    <a:pt x="1213" y="1490"/>
                  </a:lnTo>
                  <a:lnTo>
                    <a:pt x="1210" y="1493"/>
                  </a:lnTo>
                  <a:lnTo>
                    <a:pt x="1208" y="1495"/>
                  </a:lnTo>
                  <a:lnTo>
                    <a:pt x="1206" y="1500"/>
                  </a:lnTo>
                  <a:lnTo>
                    <a:pt x="1206" y="1502"/>
                  </a:lnTo>
                  <a:lnTo>
                    <a:pt x="1203" y="1504"/>
                  </a:lnTo>
                  <a:lnTo>
                    <a:pt x="1201" y="1511"/>
                  </a:lnTo>
                  <a:lnTo>
                    <a:pt x="1197" y="1518"/>
                  </a:lnTo>
                  <a:lnTo>
                    <a:pt x="1194" y="1525"/>
                  </a:lnTo>
                  <a:lnTo>
                    <a:pt x="1192" y="1532"/>
                  </a:lnTo>
                  <a:lnTo>
                    <a:pt x="1192" y="1539"/>
                  </a:lnTo>
                  <a:lnTo>
                    <a:pt x="1190" y="1546"/>
                  </a:lnTo>
                  <a:lnTo>
                    <a:pt x="1187" y="1553"/>
                  </a:lnTo>
                  <a:lnTo>
                    <a:pt x="1185" y="1560"/>
                  </a:lnTo>
                  <a:lnTo>
                    <a:pt x="1176" y="1562"/>
                  </a:lnTo>
                  <a:lnTo>
                    <a:pt x="1169" y="1567"/>
                  </a:lnTo>
                  <a:lnTo>
                    <a:pt x="1160" y="1574"/>
                  </a:lnTo>
                  <a:lnTo>
                    <a:pt x="1150" y="1581"/>
                  </a:lnTo>
                  <a:lnTo>
                    <a:pt x="1143" y="1588"/>
                  </a:lnTo>
                  <a:lnTo>
                    <a:pt x="1134" y="1592"/>
                  </a:lnTo>
                  <a:lnTo>
                    <a:pt x="1127" y="1599"/>
                  </a:lnTo>
                  <a:lnTo>
                    <a:pt x="1120" y="1601"/>
                  </a:lnTo>
                  <a:lnTo>
                    <a:pt x="1125" y="1595"/>
                  </a:lnTo>
                  <a:lnTo>
                    <a:pt x="1129" y="1588"/>
                  </a:lnTo>
                  <a:lnTo>
                    <a:pt x="1134" y="1581"/>
                  </a:lnTo>
                  <a:lnTo>
                    <a:pt x="1139" y="1576"/>
                  </a:lnTo>
                  <a:lnTo>
                    <a:pt x="1143" y="1569"/>
                  </a:lnTo>
                  <a:lnTo>
                    <a:pt x="1146" y="1562"/>
                  </a:lnTo>
                  <a:lnTo>
                    <a:pt x="1150" y="1555"/>
                  </a:lnTo>
                  <a:lnTo>
                    <a:pt x="1155" y="1548"/>
                  </a:lnTo>
                  <a:lnTo>
                    <a:pt x="1155" y="1544"/>
                  </a:lnTo>
                  <a:lnTo>
                    <a:pt x="1155" y="1539"/>
                  </a:lnTo>
                  <a:lnTo>
                    <a:pt x="1155" y="1534"/>
                  </a:lnTo>
                  <a:lnTo>
                    <a:pt x="1153" y="1530"/>
                  </a:lnTo>
                  <a:lnTo>
                    <a:pt x="1150" y="1527"/>
                  </a:lnTo>
                  <a:lnTo>
                    <a:pt x="1148" y="1523"/>
                  </a:lnTo>
                  <a:lnTo>
                    <a:pt x="1146" y="1520"/>
                  </a:lnTo>
                  <a:lnTo>
                    <a:pt x="1143" y="1516"/>
                  </a:lnTo>
                  <a:lnTo>
                    <a:pt x="1143" y="1509"/>
                  </a:lnTo>
                  <a:lnTo>
                    <a:pt x="1143" y="1504"/>
                  </a:lnTo>
                  <a:lnTo>
                    <a:pt x="1146" y="1502"/>
                  </a:lnTo>
                  <a:lnTo>
                    <a:pt x="1148" y="1497"/>
                  </a:lnTo>
                  <a:lnTo>
                    <a:pt x="1150" y="1493"/>
                  </a:lnTo>
                  <a:lnTo>
                    <a:pt x="1153" y="1486"/>
                  </a:lnTo>
                  <a:lnTo>
                    <a:pt x="1153" y="1477"/>
                  </a:lnTo>
                  <a:lnTo>
                    <a:pt x="1153" y="1465"/>
                  </a:lnTo>
                  <a:lnTo>
                    <a:pt x="1148" y="1460"/>
                  </a:lnTo>
                  <a:lnTo>
                    <a:pt x="1146" y="1458"/>
                  </a:lnTo>
                  <a:lnTo>
                    <a:pt x="1143" y="1456"/>
                  </a:lnTo>
                  <a:lnTo>
                    <a:pt x="1141" y="1453"/>
                  </a:lnTo>
                  <a:lnTo>
                    <a:pt x="1141" y="1453"/>
                  </a:lnTo>
                  <a:lnTo>
                    <a:pt x="1139" y="1451"/>
                  </a:lnTo>
                  <a:lnTo>
                    <a:pt x="1136" y="1449"/>
                  </a:lnTo>
                  <a:lnTo>
                    <a:pt x="1132" y="1444"/>
                  </a:lnTo>
                  <a:lnTo>
                    <a:pt x="1118" y="1428"/>
                  </a:lnTo>
                  <a:lnTo>
                    <a:pt x="1109" y="1419"/>
                  </a:lnTo>
                  <a:lnTo>
                    <a:pt x="1099" y="1414"/>
                  </a:lnTo>
                  <a:lnTo>
                    <a:pt x="1095" y="1414"/>
                  </a:lnTo>
                  <a:lnTo>
                    <a:pt x="1090" y="1416"/>
                  </a:lnTo>
                  <a:lnTo>
                    <a:pt x="1085" y="1421"/>
                  </a:lnTo>
                  <a:lnTo>
                    <a:pt x="1083" y="1426"/>
                  </a:lnTo>
                  <a:lnTo>
                    <a:pt x="1083" y="1430"/>
                  </a:lnTo>
                  <a:lnTo>
                    <a:pt x="1081" y="1433"/>
                  </a:lnTo>
                  <a:lnTo>
                    <a:pt x="1081" y="1428"/>
                  </a:lnTo>
                  <a:lnTo>
                    <a:pt x="1079" y="1426"/>
                  </a:lnTo>
                  <a:lnTo>
                    <a:pt x="1076" y="1423"/>
                  </a:lnTo>
                  <a:lnTo>
                    <a:pt x="1076" y="1419"/>
                  </a:lnTo>
                  <a:lnTo>
                    <a:pt x="1074" y="1416"/>
                  </a:lnTo>
                  <a:lnTo>
                    <a:pt x="1074" y="1412"/>
                  </a:lnTo>
                  <a:lnTo>
                    <a:pt x="1074" y="1407"/>
                  </a:lnTo>
                  <a:lnTo>
                    <a:pt x="1074" y="1400"/>
                  </a:lnTo>
                  <a:lnTo>
                    <a:pt x="1072" y="1395"/>
                  </a:lnTo>
                  <a:lnTo>
                    <a:pt x="1069" y="1393"/>
                  </a:lnTo>
                  <a:lnTo>
                    <a:pt x="1067" y="1389"/>
                  </a:lnTo>
                  <a:lnTo>
                    <a:pt x="1062" y="1384"/>
                  </a:lnTo>
                  <a:lnTo>
                    <a:pt x="1060" y="1379"/>
                  </a:lnTo>
                  <a:lnTo>
                    <a:pt x="1055" y="1375"/>
                  </a:lnTo>
                  <a:lnTo>
                    <a:pt x="1053" y="1370"/>
                  </a:lnTo>
                  <a:lnTo>
                    <a:pt x="1051" y="1365"/>
                  </a:lnTo>
                  <a:lnTo>
                    <a:pt x="1048" y="1363"/>
                  </a:lnTo>
                  <a:lnTo>
                    <a:pt x="1046" y="1358"/>
                  </a:lnTo>
                  <a:lnTo>
                    <a:pt x="1044" y="1356"/>
                  </a:lnTo>
                  <a:lnTo>
                    <a:pt x="1044" y="1354"/>
                  </a:lnTo>
                  <a:lnTo>
                    <a:pt x="1044" y="1352"/>
                  </a:lnTo>
                  <a:lnTo>
                    <a:pt x="1044" y="1349"/>
                  </a:lnTo>
                  <a:lnTo>
                    <a:pt x="1041" y="1347"/>
                  </a:lnTo>
                  <a:lnTo>
                    <a:pt x="1041" y="1345"/>
                  </a:lnTo>
                  <a:lnTo>
                    <a:pt x="1041" y="1340"/>
                  </a:lnTo>
                  <a:lnTo>
                    <a:pt x="1041" y="1335"/>
                  </a:lnTo>
                  <a:lnTo>
                    <a:pt x="1044" y="1333"/>
                  </a:lnTo>
                  <a:lnTo>
                    <a:pt x="1044" y="1328"/>
                  </a:lnTo>
                  <a:lnTo>
                    <a:pt x="1046" y="1328"/>
                  </a:lnTo>
                  <a:lnTo>
                    <a:pt x="1048" y="1326"/>
                  </a:lnTo>
                  <a:lnTo>
                    <a:pt x="1051" y="1326"/>
                  </a:lnTo>
                  <a:lnTo>
                    <a:pt x="1053" y="1324"/>
                  </a:lnTo>
                  <a:lnTo>
                    <a:pt x="1055" y="1326"/>
                  </a:lnTo>
                  <a:lnTo>
                    <a:pt x="1058" y="1328"/>
                  </a:lnTo>
                  <a:lnTo>
                    <a:pt x="1060" y="1331"/>
                  </a:lnTo>
                  <a:lnTo>
                    <a:pt x="1060" y="1333"/>
                  </a:lnTo>
                  <a:lnTo>
                    <a:pt x="1062" y="1338"/>
                  </a:lnTo>
                  <a:lnTo>
                    <a:pt x="1065" y="1340"/>
                  </a:lnTo>
                  <a:lnTo>
                    <a:pt x="1069" y="1345"/>
                  </a:lnTo>
                  <a:lnTo>
                    <a:pt x="1074" y="1349"/>
                  </a:lnTo>
                  <a:lnTo>
                    <a:pt x="1076" y="1354"/>
                  </a:lnTo>
                  <a:lnTo>
                    <a:pt x="1081" y="1356"/>
                  </a:lnTo>
                  <a:lnTo>
                    <a:pt x="1083" y="1361"/>
                  </a:lnTo>
                  <a:lnTo>
                    <a:pt x="1085" y="1363"/>
                  </a:lnTo>
                  <a:lnTo>
                    <a:pt x="1085" y="1368"/>
                  </a:lnTo>
                  <a:lnTo>
                    <a:pt x="1088" y="1370"/>
                  </a:lnTo>
                  <a:lnTo>
                    <a:pt x="1088" y="1372"/>
                  </a:lnTo>
                  <a:lnTo>
                    <a:pt x="1090" y="1375"/>
                  </a:lnTo>
                  <a:lnTo>
                    <a:pt x="1090" y="1372"/>
                  </a:lnTo>
                  <a:lnTo>
                    <a:pt x="1092" y="1372"/>
                  </a:lnTo>
                  <a:lnTo>
                    <a:pt x="1092" y="1370"/>
                  </a:lnTo>
                  <a:lnTo>
                    <a:pt x="1095" y="1370"/>
                  </a:lnTo>
                  <a:lnTo>
                    <a:pt x="1095" y="1370"/>
                  </a:lnTo>
                  <a:lnTo>
                    <a:pt x="1097" y="1368"/>
                  </a:lnTo>
                  <a:lnTo>
                    <a:pt x="1097" y="1368"/>
                  </a:lnTo>
                  <a:lnTo>
                    <a:pt x="1099" y="1368"/>
                  </a:lnTo>
                  <a:lnTo>
                    <a:pt x="1095" y="1361"/>
                  </a:lnTo>
                  <a:lnTo>
                    <a:pt x="1090" y="1356"/>
                  </a:lnTo>
                  <a:lnTo>
                    <a:pt x="1085" y="1349"/>
                  </a:lnTo>
                  <a:lnTo>
                    <a:pt x="1081" y="1342"/>
                  </a:lnTo>
                  <a:lnTo>
                    <a:pt x="1079" y="1335"/>
                  </a:lnTo>
                  <a:lnTo>
                    <a:pt x="1074" y="1328"/>
                  </a:lnTo>
                  <a:lnTo>
                    <a:pt x="1069" y="1324"/>
                  </a:lnTo>
                  <a:lnTo>
                    <a:pt x="1067" y="1321"/>
                  </a:lnTo>
                  <a:lnTo>
                    <a:pt x="1065" y="1314"/>
                  </a:lnTo>
                  <a:lnTo>
                    <a:pt x="1065" y="1308"/>
                  </a:lnTo>
                  <a:lnTo>
                    <a:pt x="1065" y="1303"/>
                  </a:lnTo>
                  <a:lnTo>
                    <a:pt x="1067" y="1298"/>
                  </a:lnTo>
                  <a:lnTo>
                    <a:pt x="1072" y="1294"/>
                  </a:lnTo>
                  <a:lnTo>
                    <a:pt x="1074" y="1294"/>
                  </a:lnTo>
                  <a:lnTo>
                    <a:pt x="1079" y="1294"/>
                  </a:lnTo>
                  <a:lnTo>
                    <a:pt x="1083" y="1294"/>
                  </a:lnTo>
                  <a:lnTo>
                    <a:pt x="1085" y="1298"/>
                  </a:lnTo>
                  <a:lnTo>
                    <a:pt x="1090" y="1301"/>
                  </a:lnTo>
                  <a:lnTo>
                    <a:pt x="1095" y="1305"/>
                  </a:lnTo>
                  <a:lnTo>
                    <a:pt x="1099" y="1310"/>
                  </a:lnTo>
                  <a:lnTo>
                    <a:pt x="1104" y="1312"/>
                  </a:lnTo>
                  <a:lnTo>
                    <a:pt x="1109" y="1317"/>
                  </a:lnTo>
                  <a:lnTo>
                    <a:pt x="1113" y="1321"/>
                  </a:lnTo>
                  <a:lnTo>
                    <a:pt x="1116" y="1324"/>
                  </a:lnTo>
                  <a:lnTo>
                    <a:pt x="1118" y="1319"/>
                  </a:lnTo>
                  <a:lnTo>
                    <a:pt x="1116" y="1314"/>
                  </a:lnTo>
                  <a:lnTo>
                    <a:pt x="1111" y="1312"/>
                  </a:lnTo>
                  <a:lnTo>
                    <a:pt x="1109" y="1308"/>
                  </a:lnTo>
                  <a:lnTo>
                    <a:pt x="1104" y="1305"/>
                  </a:lnTo>
                  <a:lnTo>
                    <a:pt x="1099" y="1301"/>
                  </a:lnTo>
                  <a:lnTo>
                    <a:pt x="1097" y="1298"/>
                  </a:lnTo>
                  <a:lnTo>
                    <a:pt x="1092" y="1294"/>
                  </a:lnTo>
                  <a:lnTo>
                    <a:pt x="1090" y="1291"/>
                  </a:lnTo>
                  <a:lnTo>
                    <a:pt x="1090" y="1287"/>
                  </a:lnTo>
                  <a:lnTo>
                    <a:pt x="1090" y="1280"/>
                  </a:lnTo>
                  <a:lnTo>
                    <a:pt x="1090" y="1275"/>
                  </a:lnTo>
                  <a:lnTo>
                    <a:pt x="1092" y="1273"/>
                  </a:lnTo>
                  <a:lnTo>
                    <a:pt x="1097" y="1271"/>
                  </a:lnTo>
                  <a:lnTo>
                    <a:pt x="1099" y="1268"/>
                  </a:lnTo>
                  <a:lnTo>
                    <a:pt x="1104" y="1268"/>
                  </a:lnTo>
                  <a:lnTo>
                    <a:pt x="1111" y="1271"/>
                  </a:lnTo>
                  <a:lnTo>
                    <a:pt x="1113" y="1273"/>
                  </a:lnTo>
                  <a:lnTo>
                    <a:pt x="1116" y="1275"/>
                  </a:lnTo>
                  <a:lnTo>
                    <a:pt x="1120" y="1277"/>
                  </a:lnTo>
                  <a:lnTo>
                    <a:pt x="1122" y="1282"/>
                  </a:lnTo>
                  <a:lnTo>
                    <a:pt x="1127" y="1284"/>
                  </a:lnTo>
                  <a:lnTo>
                    <a:pt x="1132" y="1289"/>
                  </a:lnTo>
                  <a:lnTo>
                    <a:pt x="1134" y="1291"/>
                  </a:lnTo>
                  <a:lnTo>
                    <a:pt x="1136" y="1294"/>
                  </a:lnTo>
                  <a:lnTo>
                    <a:pt x="1139" y="1291"/>
                  </a:lnTo>
                  <a:lnTo>
                    <a:pt x="1141" y="1291"/>
                  </a:lnTo>
                  <a:lnTo>
                    <a:pt x="1146" y="1289"/>
                  </a:lnTo>
                  <a:lnTo>
                    <a:pt x="1148" y="1289"/>
                  </a:lnTo>
                  <a:lnTo>
                    <a:pt x="1150" y="1289"/>
                  </a:lnTo>
                  <a:lnTo>
                    <a:pt x="1153" y="1289"/>
                  </a:lnTo>
                  <a:lnTo>
                    <a:pt x="1155" y="1289"/>
                  </a:lnTo>
                  <a:lnTo>
                    <a:pt x="1157" y="1289"/>
                  </a:lnTo>
                  <a:lnTo>
                    <a:pt x="1155" y="1282"/>
                  </a:lnTo>
                  <a:lnTo>
                    <a:pt x="1153" y="1277"/>
                  </a:lnTo>
                  <a:lnTo>
                    <a:pt x="1150" y="1273"/>
                  </a:lnTo>
                  <a:lnTo>
                    <a:pt x="1150" y="1268"/>
                  </a:lnTo>
                  <a:lnTo>
                    <a:pt x="1150" y="1264"/>
                  </a:lnTo>
                  <a:lnTo>
                    <a:pt x="1150" y="1259"/>
                  </a:lnTo>
                  <a:lnTo>
                    <a:pt x="1153" y="1257"/>
                  </a:lnTo>
                  <a:lnTo>
                    <a:pt x="1155" y="1254"/>
                  </a:lnTo>
                  <a:lnTo>
                    <a:pt x="1160" y="1250"/>
                  </a:lnTo>
                  <a:lnTo>
                    <a:pt x="1162" y="1250"/>
                  </a:lnTo>
                  <a:lnTo>
                    <a:pt x="1166" y="1252"/>
                  </a:lnTo>
                  <a:lnTo>
                    <a:pt x="1169" y="1254"/>
                  </a:lnTo>
                  <a:lnTo>
                    <a:pt x="1171" y="1257"/>
                  </a:lnTo>
                  <a:lnTo>
                    <a:pt x="1173" y="1259"/>
                  </a:lnTo>
                  <a:lnTo>
                    <a:pt x="1176" y="1261"/>
                  </a:lnTo>
                  <a:lnTo>
                    <a:pt x="1176" y="1264"/>
                  </a:lnTo>
                  <a:lnTo>
                    <a:pt x="1178" y="1264"/>
                  </a:lnTo>
                  <a:lnTo>
                    <a:pt x="1178" y="1264"/>
                  </a:lnTo>
                  <a:lnTo>
                    <a:pt x="1180" y="1261"/>
                  </a:lnTo>
                  <a:lnTo>
                    <a:pt x="1180" y="1261"/>
                  </a:lnTo>
                  <a:lnTo>
                    <a:pt x="1180" y="1259"/>
                  </a:lnTo>
                  <a:lnTo>
                    <a:pt x="1183" y="1259"/>
                  </a:lnTo>
                  <a:lnTo>
                    <a:pt x="1183" y="1259"/>
                  </a:lnTo>
                  <a:lnTo>
                    <a:pt x="1185" y="1257"/>
                  </a:lnTo>
                  <a:lnTo>
                    <a:pt x="1187" y="1254"/>
                  </a:lnTo>
                  <a:lnTo>
                    <a:pt x="1192" y="1252"/>
                  </a:lnTo>
                  <a:lnTo>
                    <a:pt x="1197" y="1250"/>
                  </a:lnTo>
                  <a:lnTo>
                    <a:pt x="1201" y="1250"/>
                  </a:lnTo>
                  <a:lnTo>
                    <a:pt x="1206" y="1247"/>
                  </a:lnTo>
                  <a:lnTo>
                    <a:pt x="1208" y="1250"/>
                  </a:lnTo>
                  <a:lnTo>
                    <a:pt x="1210" y="1252"/>
                  </a:lnTo>
                  <a:lnTo>
                    <a:pt x="1213" y="1254"/>
                  </a:lnTo>
                  <a:lnTo>
                    <a:pt x="1210" y="1259"/>
                  </a:lnTo>
                  <a:lnTo>
                    <a:pt x="1210" y="1264"/>
                  </a:lnTo>
                  <a:lnTo>
                    <a:pt x="1208" y="1268"/>
                  </a:lnTo>
                  <a:lnTo>
                    <a:pt x="1208" y="1271"/>
                  </a:lnTo>
                  <a:lnTo>
                    <a:pt x="1206" y="1273"/>
                  </a:lnTo>
                  <a:lnTo>
                    <a:pt x="1206" y="1275"/>
                  </a:lnTo>
                  <a:lnTo>
                    <a:pt x="1203" y="1280"/>
                  </a:lnTo>
                  <a:lnTo>
                    <a:pt x="1201" y="1282"/>
                  </a:lnTo>
                  <a:lnTo>
                    <a:pt x="1201" y="1284"/>
                  </a:lnTo>
                  <a:lnTo>
                    <a:pt x="1201" y="1289"/>
                  </a:lnTo>
                  <a:lnTo>
                    <a:pt x="1201" y="1291"/>
                  </a:lnTo>
                  <a:lnTo>
                    <a:pt x="1203" y="1296"/>
                  </a:lnTo>
                  <a:lnTo>
                    <a:pt x="1203" y="1298"/>
                  </a:lnTo>
                  <a:lnTo>
                    <a:pt x="1203" y="1301"/>
                  </a:lnTo>
                  <a:lnTo>
                    <a:pt x="1203" y="1305"/>
                  </a:lnTo>
                  <a:lnTo>
                    <a:pt x="1201" y="1308"/>
                  </a:lnTo>
                  <a:lnTo>
                    <a:pt x="1203" y="1312"/>
                  </a:lnTo>
                  <a:lnTo>
                    <a:pt x="1203" y="1317"/>
                  </a:lnTo>
                  <a:lnTo>
                    <a:pt x="1206" y="1319"/>
                  </a:lnTo>
                  <a:lnTo>
                    <a:pt x="1206" y="1324"/>
                  </a:lnTo>
                  <a:lnTo>
                    <a:pt x="1208" y="1328"/>
                  </a:lnTo>
                  <a:lnTo>
                    <a:pt x="1208" y="1331"/>
                  </a:lnTo>
                  <a:lnTo>
                    <a:pt x="1210" y="1335"/>
                  </a:lnTo>
                  <a:lnTo>
                    <a:pt x="1213" y="1340"/>
                  </a:lnTo>
                  <a:lnTo>
                    <a:pt x="1210" y="1345"/>
                  </a:lnTo>
                  <a:lnTo>
                    <a:pt x="1210" y="1349"/>
                  </a:lnTo>
                  <a:lnTo>
                    <a:pt x="1208" y="1352"/>
                  </a:lnTo>
                  <a:lnTo>
                    <a:pt x="1206" y="1356"/>
                  </a:lnTo>
                  <a:lnTo>
                    <a:pt x="1201" y="1361"/>
                  </a:lnTo>
                  <a:lnTo>
                    <a:pt x="1199" y="1363"/>
                  </a:lnTo>
                  <a:lnTo>
                    <a:pt x="1197" y="1368"/>
                  </a:lnTo>
                  <a:lnTo>
                    <a:pt x="1194" y="1370"/>
                  </a:lnTo>
                  <a:lnTo>
                    <a:pt x="1194" y="1375"/>
                  </a:lnTo>
                  <a:lnTo>
                    <a:pt x="1194" y="1379"/>
                  </a:lnTo>
                  <a:lnTo>
                    <a:pt x="1197" y="1384"/>
                  </a:lnTo>
                  <a:lnTo>
                    <a:pt x="1197" y="1386"/>
                  </a:lnTo>
                  <a:lnTo>
                    <a:pt x="1197" y="1389"/>
                  </a:lnTo>
                  <a:lnTo>
                    <a:pt x="1197" y="1393"/>
                  </a:lnTo>
                  <a:lnTo>
                    <a:pt x="1197" y="1395"/>
                  </a:lnTo>
                  <a:lnTo>
                    <a:pt x="1194" y="1400"/>
                  </a:lnTo>
                  <a:lnTo>
                    <a:pt x="1197" y="1409"/>
                  </a:lnTo>
                  <a:lnTo>
                    <a:pt x="1199" y="1421"/>
                  </a:lnTo>
                  <a:lnTo>
                    <a:pt x="1201" y="1433"/>
                  </a:lnTo>
                  <a:lnTo>
                    <a:pt x="1203" y="1444"/>
                  </a:lnTo>
                  <a:lnTo>
                    <a:pt x="1206" y="1456"/>
                  </a:lnTo>
                  <a:lnTo>
                    <a:pt x="1210" y="1467"/>
                  </a:lnTo>
                  <a:lnTo>
                    <a:pt x="1215" y="1477"/>
                  </a:lnTo>
                  <a:lnTo>
                    <a:pt x="1220" y="1483"/>
                  </a:lnTo>
                  <a:close/>
                  <a:moveTo>
                    <a:pt x="204" y="305"/>
                  </a:moveTo>
                  <a:lnTo>
                    <a:pt x="202" y="287"/>
                  </a:lnTo>
                  <a:lnTo>
                    <a:pt x="197" y="271"/>
                  </a:lnTo>
                  <a:lnTo>
                    <a:pt x="190" y="254"/>
                  </a:lnTo>
                  <a:lnTo>
                    <a:pt x="181" y="240"/>
                  </a:lnTo>
                  <a:lnTo>
                    <a:pt x="169" y="227"/>
                  </a:lnTo>
                  <a:lnTo>
                    <a:pt x="158" y="215"/>
                  </a:lnTo>
                  <a:lnTo>
                    <a:pt x="141" y="203"/>
                  </a:lnTo>
                  <a:lnTo>
                    <a:pt x="127" y="194"/>
                  </a:lnTo>
                  <a:lnTo>
                    <a:pt x="93" y="176"/>
                  </a:lnTo>
                  <a:lnTo>
                    <a:pt x="60" y="164"/>
                  </a:lnTo>
                  <a:lnTo>
                    <a:pt x="28" y="157"/>
                  </a:lnTo>
                  <a:lnTo>
                    <a:pt x="0" y="155"/>
                  </a:lnTo>
                  <a:lnTo>
                    <a:pt x="0" y="155"/>
                  </a:lnTo>
                  <a:lnTo>
                    <a:pt x="0" y="153"/>
                  </a:lnTo>
                  <a:lnTo>
                    <a:pt x="3" y="150"/>
                  </a:lnTo>
                  <a:lnTo>
                    <a:pt x="3" y="150"/>
                  </a:lnTo>
                  <a:lnTo>
                    <a:pt x="3" y="148"/>
                  </a:lnTo>
                  <a:lnTo>
                    <a:pt x="3" y="146"/>
                  </a:lnTo>
                  <a:lnTo>
                    <a:pt x="5" y="146"/>
                  </a:lnTo>
                  <a:lnTo>
                    <a:pt x="5" y="143"/>
                  </a:lnTo>
                  <a:lnTo>
                    <a:pt x="7" y="146"/>
                  </a:lnTo>
                  <a:lnTo>
                    <a:pt x="9" y="148"/>
                  </a:lnTo>
                  <a:lnTo>
                    <a:pt x="9" y="148"/>
                  </a:lnTo>
                  <a:lnTo>
                    <a:pt x="12" y="150"/>
                  </a:lnTo>
                  <a:lnTo>
                    <a:pt x="14" y="150"/>
                  </a:lnTo>
                  <a:lnTo>
                    <a:pt x="16" y="153"/>
                  </a:lnTo>
                  <a:lnTo>
                    <a:pt x="19" y="153"/>
                  </a:lnTo>
                  <a:lnTo>
                    <a:pt x="21" y="155"/>
                  </a:lnTo>
                  <a:lnTo>
                    <a:pt x="30" y="148"/>
                  </a:lnTo>
                  <a:lnTo>
                    <a:pt x="33" y="148"/>
                  </a:lnTo>
                  <a:lnTo>
                    <a:pt x="35" y="150"/>
                  </a:lnTo>
                  <a:lnTo>
                    <a:pt x="37" y="150"/>
                  </a:lnTo>
                  <a:lnTo>
                    <a:pt x="42" y="153"/>
                  </a:lnTo>
                  <a:lnTo>
                    <a:pt x="44" y="153"/>
                  </a:lnTo>
                  <a:lnTo>
                    <a:pt x="44" y="155"/>
                  </a:lnTo>
                  <a:lnTo>
                    <a:pt x="46" y="155"/>
                  </a:lnTo>
                  <a:lnTo>
                    <a:pt x="46" y="155"/>
                  </a:lnTo>
                  <a:lnTo>
                    <a:pt x="49" y="155"/>
                  </a:lnTo>
                  <a:lnTo>
                    <a:pt x="49" y="157"/>
                  </a:lnTo>
                  <a:lnTo>
                    <a:pt x="51" y="157"/>
                  </a:lnTo>
                  <a:lnTo>
                    <a:pt x="53" y="157"/>
                  </a:lnTo>
                  <a:lnTo>
                    <a:pt x="53" y="159"/>
                  </a:lnTo>
                  <a:lnTo>
                    <a:pt x="56" y="159"/>
                  </a:lnTo>
                  <a:lnTo>
                    <a:pt x="58" y="159"/>
                  </a:lnTo>
                  <a:lnTo>
                    <a:pt x="60" y="159"/>
                  </a:lnTo>
                  <a:lnTo>
                    <a:pt x="63" y="159"/>
                  </a:lnTo>
                  <a:lnTo>
                    <a:pt x="65" y="159"/>
                  </a:lnTo>
                  <a:lnTo>
                    <a:pt x="67" y="159"/>
                  </a:lnTo>
                  <a:lnTo>
                    <a:pt x="70" y="157"/>
                  </a:lnTo>
                  <a:lnTo>
                    <a:pt x="72" y="157"/>
                  </a:lnTo>
                  <a:lnTo>
                    <a:pt x="74" y="157"/>
                  </a:lnTo>
                  <a:lnTo>
                    <a:pt x="77" y="155"/>
                  </a:lnTo>
                  <a:lnTo>
                    <a:pt x="77" y="155"/>
                  </a:lnTo>
                  <a:lnTo>
                    <a:pt x="88" y="169"/>
                  </a:lnTo>
                  <a:lnTo>
                    <a:pt x="104" y="176"/>
                  </a:lnTo>
                  <a:lnTo>
                    <a:pt x="121" y="178"/>
                  </a:lnTo>
                  <a:lnTo>
                    <a:pt x="134" y="176"/>
                  </a:lnTo>
                  <a:lnTo>
                    <a:pt x="148" y="171"/>
                  </a:lnTo>
                  <a:lnTo>
                    <a:pt x="162" y="164"/>
                  </a:lnTo>
                  <a:lnTo>
                    <a:pt x="176" y="153"/>
                  </a:lnTo>
                  <a:lnTo>
                    <a:pt x="188" y="143"/>
                  </a:lnTo>
                  <a:lnTo>
                    <a:pt x="202" y="129"/>
                  </a:lnTo>
                  <a:lnTo>
                    <a:pt x="211" y="129"/>
                  </a:lnTo>
                  <a:lnTo>
                    <a:pt x="220" y="129"/>
                  </a:lnTo>
                  <a:lnTo>
                    <a:pt x="229" y="125"/>
                  </a:lnTo>
                  <a:lnTo>
                    <a:pt x="234" y="122"/>
                  </a:lnTo>
                  <a:lnTo>
                    <a:pt x="241" y="118"/>
                  </a:lnTo>
                  <a:lnTo>
                    <a:pt x="245" y="113"/>
                  </a:lnTo>
                  <a:lnTo>
                    <a:pt x="248" y="109"/>
                  </a:lnTo>
                  <a:lnTo>
                    <a:pt x="252" y="104"/>
                  </a:lnTo>
                  <a:lnTo>
                    <a:pt x="255" y="97"/>
                  </a:lnTo>
                  <a:lnTo>
                    <a:pt x="259" y="90"/>
                  </a:lnTo>
                  <a:lnTo>
                    <a:pt x="262" y="85"/>
                  </a:lnTo>
                  <a:lnTo>
                    <a:pt x="266" y="81"/>
                  </a:lnTo>
                  <a:lnTo>
                    <a:pt x="269" y="76"/>
                  </a:lnTo>
                  <a:lnTo>
                    <a:pt x="273" y="72"/>
                  </a:lnTo>
                  <a:lnTo>
                    <a:pt x="278" y="65"/>
                  </a:lnTo>
                  <a:lnTo>
                    <a:pt x="285" y="58"/>
                  </a:lnTo>
                  <a:lnTo>
                    <a:pt x="287" y="58"/>
                  </a:lnTo>
                  <a:lnTo>
                    <a:pt x="289" y="58"/>
                  </a:lnTo>
                  <a:lnTo>
                    <a:pt x="294" y="58"/>
                  </a:lnTo>
                  <a:lnTo>
                    <a:pt x="299" y="58"/>
                  </a:lnTo>
                  <a:lnTo>
                    <a:pt x="303" y="60"/>
                  </a:lnTo>
                  <a:lnTo>
                    <a:pt x="308" y="62"/>
                  </a:lnTo>
                  <a:lnTo>
                    <a:pt x="310" y="65"/>
                  </a:lnTo>
                  <a:lnTo>
                    <a:pt x="313" y="72"/>
                  </a:lnTo>
                  <a:lnTo>
                    <a:pt x="315" y="74"/>
                  </a:lnTo>
                  <a:lnTo>
                    <a:pt x="315" y="78"/>
                  </a:lnTo>
                  <a:lnTo>
                    <a:pt x="315" y="83"/>
                  </a:lnTo>
                  <a:lnTo>
                    <a:pt x="313" y="88"/>
                  </a:lnTo>
                  <a:lnTo>
                    <a:pt x="310" y="92"/>
                  </a:lnTo>
                  <a:lnTo>
                    <a:pt x="310" y="97"/>
                  </a:lnTo>
                  <a:lnTo>
                    <a:pt x="310" y="104"/>
                  </a:lnTo>
                  <a:lnTo>
                    <a:pt x="313" y="109"/>
                  </a:lnTo>
                  <a:lnTo>
                    <a:pt x="317" y="111"/>
                  </a:lnTo>
                  <a:lnTo>
                    <a:pt x="322" y="111"/>
                  </a:lnTo>
                  <a:lnTo>
                    <a:pt x="326" y="113"/>
                  </a:lnTo>
                  <a:lnTo>
                    <a:pt x="331" y="116"/>
                  </a:lnTo>
                  <a:lnTo>
                    <a:pt x="336" y="118"/>
                  </a:lnTo>
                  <a:lnTo>
                    <a:pt x="343" y="118"/>
                  </a:lnTo>
                  <a:lnTo>
                    <a:pt x="350" y="116"/>
                  </a:lnTo>
                  <a:lnTo>
                    <a:pt x="357" y="109"/>
                  </a:lnTo>
                  <a:lnTo>
                    <a:pt x="359" y="104"/>
                  </a:lnTo>
                  <a:lnTo>
                    <a:pt x="361" y="97"/>
                  </a:lnTo>
                  <a:lnTo>
                    <a:pt x="364" y="88"/>
                  </a:lnTo>
                  <a:lnTo>
                    <a:pt x="366" y="78"/>
                  </a:lnTo>
                  <a:lnTo>
                    <a:pt x="370" y="72"/>
                  </a:lnTo>
                  <a:lnTo>
                    <a:pt x="375" y="65"/>
                  </a:lnTo>
                  <a:lnTo>
                    <a:pt x="380" y="60"/>
                  </a:lnTo>
                  <a:lnTo>
                    <a:pt x="387" y="60"/>
                  </a:lnTo>
                  <a:lnTo>
                    <a:pt x="389" y="53"/>
                  </a:lnTo>
                  <a:lnTo>
                    <a:pt x="389" y="44"/>
                  </a:lnTo>
                  <a:lnTo>
                    <a:pt x="391" y="37"/>
                  </a:lnTo>
                  <a:lnTo>
                    <a:pt x="391" y="30"/>
                  </a:lnTo>
                  <a:lnTo>
                    <a:pt x="391" y="23"/>
                  </a:lnTo>
                  <a:lnTo>
                    <a:pt x="394" y="16"/>
                  </a:lnTo>
                  <a:lnTo>
                    <a:pt x="396" y="9"/>
                  </a:lnTo>
                  <a:lnTo>
                    <a:pt x="401" y="4"/>
                  </a:lnTo>
                  <a:lnTo>
                    <a:pt x="403" y="4"/>
                  </a:lnTo>
                  <a:lnTo>
                    <a:pt x="407" y="2"/>
                  </a:lnTo>
                  <a:lnTo>
                    <a:pt x="410" y="2"/>
                  </a:lnTo>
                  <a:lnTo>
                    <a:pt x="414" y="2"/>
                  </a:lnTo>
                  <a:lnTo>
                    <a:pt x="417" y="0"/>
                  </a:lnTo>
                  <a:lnTo>
                    <a:pt x="421" y="0"/>
                  </a:lnTo>
                  <a:lnTo>
                    <a:pt x="424" y="0"/>
                  </a:lnTo>
                  <a:lnTo>
                    <a:pt x="428" y="0"/>
                  </a:lnTo>
                  <a:lnTo>
                    <a:pt x="428" y="9"/>
                  </a:lnTo>
                  <a:lnTo>
                    <a:pt x="428" y="16"/>
                  </a:lnTo>
                  <a:lnTo>
                    <a:pt x="428" y="25"/>
                  </a:lnTo>
                  <a:lnTo>
                    <a:pt x="428" y="34"/>
                  </a:lnTo>
                  <a:lnTo>
                    <a:pt x="428" y="46"/>
                  </a:lnTo>
                  <a:lnTo>
                    <a:pt x="426" y="55"/>
                  </a:lnTo>
                  <a:lnTo>
                    <a:pt x="426" y="65"/>
                  </a:lnTo>
                  <a:lnTo>
                    <a:pt x="426" y="76"/>
                  </a:lnTo>
                  <a:lnTo>
                    <a:pt x="421" y="81"/>
                  </a:lnTo>
                  <a:lnTo>
                    <a:pt x="417" y="85"/>
                  </a:lnTo>
                  <a:lnTo>
                    <a:pt x="412" y="90"/>
                  </a:lnTo>
                  <a:lnTo>
                    <a:pt x="405" y="95"/>
                  </a:lnTo>
                  <a:lnTo>
                    <a:pt x="398" y="97"/>
                  </a:lnTo>
                  <a:lnTo>
                    <a:pt x="394" y="102"/>
                  </a:lnTo>
                  <a:lnTo>
                    <a:pt x="389" y="104"/>
                  </a:lnTo>
                  <a:lnTo>
                    <a:pt x="384" y="109"/>
                  </a:lnTo>
                  <a:lnTo>
                    <a:pt x="382" y="125"/>
                  </a:lnTo>
                  <a:lnTo>
                    <a:pt x="380" y="141"/>
                  </a:lnTo>
                  <a:lnTo>
                    <a:pt x="375" y="155"/>
                  </a:lnTo>
                  <a:lnTo>
                    <a:pt x="368" y="169"/>
                  </a:lnTo>
                  <a:lnTo>
                    <a:pt x="359" y="185"/>
                  </a:lnTo>
                  <a:lnTo>
                    <a:pt x="347" y="201"/>
                  </a:lnTo>
                  <a:lnTo>
                    <a:pt x="331" y="222"/>
                  </a:lnTo>
                  <a:lnTo>
                    <a:pt x="310" y="247"/>
                  </a:lnTo>
                  <a:lnTo>
                    <a:pt x="306" y="257"/>
                  </a:lnTo>
                  <a:lnTo>
                    <a:pt x="303" y="264"/>
                  </a:lnTo>
                  <a:lnTo>
                    <a:pt x="301" y="271"/>
                  </a:lnTo>
                  <a:lnTo>
                    <a:pt x="299" y="278"/>
                  </a:lnTo>
                  <a:lnTo>
                    <a:pt x="296" y="282"/>
                  </a:lnTo>
                  <a:lnTo>
                    <a:pt x="294" y="289"/>
                  </a:lnTo>
                  <a:lnTo>
                    <a:pt x="292" y="294"/>
                  </a:lnTo>
                  <a:lnTo>
                    <a:pt x="287" y="301"/>
                  </a:lnTo>
                  <a:lnTo>
                    <a:pt x="278" y="303"/>
                  </a:lnTo>
                  <a:lnTo>
                    <a:pt x="266" y="305"/>
                  </a:lnTo>
                  <a:lnTo>
                    <a:pt x="255" y="305"/>
                  </a:lnTo>
                  <a:lnTo>
                    <a:pt x="243" y="303"/>
                  </a:lnTo>
                  <a:lnTo>
                    <a:pt x="234" y="301"/>
                  </a:lnTo>
                  <a:lnTo>
                    <a:pt x="222" y="301"/>
                  </a:lnTo>
                  <a:lnTo>
                    <a:pt x="213" y="301"/>
                  </a:lnTo>
                  <a:lnTo>
                    <a:pt x="204" y="305"/>
                  </a:lnTo>
                  <a:close/>
                  <a:moveTo>
                    <a:pt x="1470" y="1317"/>
                  </a:moveTo>
                  <a:lnTo>
                    <a:pt x="1467" y="1312"/>
                  </a:lnTo>
                  <a:lnTo>
                    <a:pt x="1465" y="1308"/>
                  </a:lnTo>
                  <a:lnTo>
                    <a:pt x="1463" y="1303"/>
                  </a:lnTo>
                  <a:lnTo>
                    <a:pt x="1460" y="1296"/>
                  </a:lnTo>
                  <a:lnTo>
                    <a:pt x="1458" y="1291"/>
                  </a:lnTo>
                  <a:lnTo>
                    <a:pt x="1456" y="1287"/>
                  </a:lnTo>
                  <a:lnTo>
                    <a:pt x="1453" y="1280"/>
                  </a:lnTo>
                  <a:lnTo>
                    <a:pt x="1451" y="1275"/>
                  </a:lnTo>
                  <a:lnTo>
                    <a:pt x="1449" y="1273"/>
                  </a:lnTo>
                  <a:lnTo>
                    <a:pt x="1444" y="1268"/>
                  </a:lnTo>
                  <a:lnTo>
                    <a:pt x="1439" y="1266"/>
                  </a:lnTo>
                  <a:lnTo>
                    <a:pt x="1437" y="1261"/>
                  </a:lnTo>
                  <a:lnTo>
                    <a:pt x="1435" y="1257"/>
                  </a:lnTo>
                  <a:lnTo>
                    <a:pt x="1430" y="1252"/>
                  </a:lnTo>
                  <a:lnTo>
                    <a:pt x="1428" y="1245"/>
                  </a:lnTo>
                  <a:lnTo>
                    <a:pt x="1426" y="1240"/>
                  </a:lnTo>
                  <a:lnTo>
                    <a:pt x="1426" y="1233"/>
                  </a:lnTo>
                  <a:lnTo>
                    <a:pt x="1426" y="1229"/>
                  </a:lnTo>
                  <a:lnTo>
                    <a:pt x="1428" y="1222"/>
                  </a:lnTo>
                  <a:lnTo>
                    <a:pt x="1428" y="1215"/>
                  </a:lnTo>
                  <a:lnTo>
                    <a:pt x="1430" y="1208"/>
                  </a:lnTo>
                  <a:lnTo>
                    <a:pt x="1430" y="1201"/>
                  </a:lnTo>
                  <a:lnTo>
                    <a:pt x="1430" y="1192"/>
                  </a:lnTo>
                  <a:lnTo>
                    <a:pt x="1430" y="1185"/>
                  </a:lnTo>
                  <a:lnTo>
                    <a:pt x="1430" y="1178"/>
                  </a:lnTo>
                  <a:lnTo>
                    <a:pt x="1430" y="1173"/>
                  </a:lnTo>
                  <a:lnTo>
                    <a:pt x="1430" y="1169"/>
                  </a:lnTo>
                  <a:lnTo>
                    <a:pt x="1430" y="1164"/>
                  </a:lnTo>
                  <a:lnTo>
                    <a:pt x="1430" y="1157"/>
                  </a:lnTo>
                  <a:lnTo>
                    <a:pt x="1430" y="1152"/>
                  </a:lnTo>
                  <a:lnTo>
                    <a:pt x="1430" y="1146"/>
                  </a:lnTo>
                  <a:lnTo>
                    <a:pt x="1433" y="1139"/>
                  </a:lnTo>
                  <a:lnTo>
                    <a:pt x="1435" y="1132"/>
                  </a:lnTo>
                  <a:lnTo>
                    <a:pt x="1437" y="1125"/>
                  </a:lnTo>
                  <a:lnTo>
                    <a:pt x="1439" y="1120"/>
                  </a:lnTo>
                  <a:lnTo>
                    <a:pt x="1444" y="1115"/>
                  </a:lnTo>
                  <a:lnTo>
                    <a:pt x="1446" y="1108"/>
                  </a:lnTo>
                  <a:lnTo>
                    <a:pt x="1451" y="1106"/>
                  </a:lnTo>
                  <a:lnTo>
                    <a:pt x="1453" y="1102"/>
                  </a:lnTo>
                  <a:lnTo>
                    <a:pt x="1456" y="1099"/>
                  </a:lnTo>
                  <a:lnTo>
                    <a:pt x="1453" y="1090"/>
                  </a:lnTo>
                  <a:lnTo>
                    <a:pt x="1451" y="1085"/>
                  </a:lnTo>
                  <a:lnTo>
                    <a:pt x="1451" y="1078"/>
                  </a:lnTo>
                  <a:lnTo>
                    <a:pt x="1449" y="1071"/>
                  </a:lnTo>
                  <a:lnTo>
                    <a:pt x="1449" y="1067"/>
                  </a:lnTo>
                  <a:lnTo>
                    <a:pt x="1451" y="1060"/>
                  </a:lnTo>
                  <a:lnTo>
                    <a:pt x="1456" y="1051"/>
                  </a:lnTo>
                  <a:lnTo>
                    <a:pt x="1460" y="1044"/>
                  </a:lnTo>
                  <a:lnTo>
                    <a:pt x="1467" y="1032"/>
                  </a:lnTo>
                  <a:lnTo>
                    <a:pt x="1474" y="1021"/>
                  </a:lnTo>
                  <a:lnTo>
                    <a:pt x="1481" y="1009"/>
                  </a:lnTo>
                  <a:lnTo>
                    <a:pt x="1488" y="997"/>
                  </a:lnTo>
                  <a:lnTo>
                    <a:pt x="1495" y="986"/>
                  </a:lnTo>
                  <a:lnTo>
                    <a:pt x="1502" y="977"/>
                  </a:lnTo>
                  <a:lnTo>
                    <a:pt x="1509" y="970"/>
                  </a:lnTo>
                  <a:lnTo>
                    <a:pt x="1516" y="963"/>
                  </a:lnTo>
                  <a:lnTo>
                    <a:pt x="1518" y="960"/>
                  </a:lnTo>
                  <a:lnTo>
                    <a:pt x="1523" y="958"/>
                  </a:lnTo>
                  <a:lnTo>
                    <a:pt x="1525" y="956"/>
                  </a:lnTo>
                  <a:lnTo>
                    <a:pt x="1530" y="953"/>
                  </a:lnTo>
                  <a:lnTo>
                    <a:pt x="1534" y="953"/>
                  </a:lnTo>
                  <a:lnTo>
                    <a:pt x="1537" y="951"/>
                  </a:lnTo>
                  <a:lnTo>
                    <a:pt x="1541" y="951"/>
                  </a:lnTo>
                  <a:lnTo>
                    <a:pt x="1546" y="949"/>
                  </a:lnTo>
                  <a:lnTo>
                    <a:pt x="1544" y="953"/>
                  </a:lnTo>
                  <a:lnTo>
                    <a:pt x="1544" y="960"/>
                  </a:lnTo>
                  <a:lnTo>
                    <a:pt x="1541" y="967"/>
                  </a:lnTo>
                  <a:lnTo>
                    <a:pt x="1541" y="974"/>
                  </a:lnTo>
                  <a:lnTo>
                    <a:pt x="1541" y="981"/>
                  </a:lnTo>
                  <a:lnTo>
                    <a:pt x="1541" y="988"/>
                  </a:lnTo>
                  <a:lnTo>
                    <a:pt x="1541" y="995"/>
                  </a:lnTo>
                  <a:lnTo>
                    <a:pt x="1541" y="1000"/>
                  </a:lnTo>
                  <a:lnTo>
                    <a:pt x="1534" y="1004"/>
                  </a:lnTo>
                  <a:lnTo>
                    <a:pt x="1527" y="1009"/>
                  </a:lnTo>
                  <a:lnTo>
                    <a:pt x="1520" y="1011"/>
                  </a:lnTo>
                  <a:lnTo>
                    <a:pt x="1514" y="1014"/>
                  </a:lnTo>
                  <a:lnTo>
                    <a:pt x="1509" y="1018"/>
                  </a:lnTo>
                  <a:lnTo>
                    <a:pt x="1504" y="1021"/>
                  </a:lnTo>
                  <a:lnTo>
                    <a:pt x="1500" y="1025"/>
                  </a:lnTo>
                  <a:lnTo>
                    <a:pt x="1495" y="1032"/>
                  </a:lnTo>
                  <a:lnTo>
                    <a:pt x="1490" y="1041"/>
                  </a:lnTo>
                  <a:lnTo>
                    <a:pt x="1486" y="1048"/>
                  </a:lnTo>
                  <a:lnTo>
                    <a:pt x="1483" y="1060"/>
                  </a:lnTo>
                  <a:lnTo>
                    <a:pt x="1481" y="1069"/>
                  </a:lnTo>
                  <a:lnTo>
                    <a:pt x="1479" y="1081"/>
                  </a:lnTo>
                  <a:lnTo>
                    <a:pt x="1477" y="1092"/>
                  </a:lnTo>
                  <a:lnTo>
                    <a:pt x="1477" y="1104"/>
                  </a:lnTo>
                  <a:lnTo>
                    <a:pt x="1474" y="1118"/>
                  </a:lnTo>
                  <a:lnTo>
                    <a:pt x="1474" y="1122"/>
                  </a:lnTo>
                  <a:lnTo>
                    <a:pt x="1472" y="1125"/>
                  </a:lnTo>
                  <a:lnTo>
                    <a:pt x="1470" y="1129"/>
                  </a:lnTo>
                  <a:lnTo>
                    <a:pt x="1467" y="1132"/>
                  </a:lnTo>
                  <a:lnTo>
                    <a:pt x="1465" y="1136"/>
                  </a:lnTo>
                  <a:lnTo>
                    <a:pt x="1463" y="1141"/>
                  </a:lnTo>
                  <a:lnTo>
                    <a:pt x="1460" y="1143"/>
                  </a:lnTo>
                  <a:lnTo>
                    <a:pt x="1458" y="1148"/>
                  </a:lnTo>
                  <a:lnTo>
                    <a:pt x="1460" y="1150"/>
                  </a:lnTo>
                  <a:lnTo>
                    <a:pt x="1460" y="1155"/>
                  </a:lnTo>
                  <a:lnTo>
                    <a:pt x="1465" y="1159"/>
                  </a:lnTo>
                  <a:lnTo>
                    <a:pt x="1467" y="1164"/>
                  </a:lnTo>
                  <a:lnTo>
                    <a:pt x="1472" y="1169"/>
                  </a:lnTo>
                  <a:lnTo>
                    <a:pt x="1474" y="1171"/>
                  </a:lnTo>
                  <a:lnTo>
                    <a:pt x="1481" y="1171"/>
                  </a:lnTo>
                  <a:lnTo>
                    <a:pt x="1486" y="1169"/>
                  </a:lnTo>
                  <a:lnTo>
                    <a:pt x="1486" y="1164"/>
                  </a:lnTo>
                  <a:lnTo>
                    <a:pt x="1488" y="1159"/>
                  </a:lnTo>
                  <a:lnTo>
                    <a:pt x="1488" y="1155"/>
                  </a:lnTo>
                  <a:lnTo>
                    <a:pt x="1490" y="1150"/>
                  </a:lnTo>
                  <a:lnTo>
                    <a:pt x="1493" y="1146"/>
                  </a:lnTo>
                  <a:lnTo>
                    <a:pt x="1497" y="1143"/>
                  </a:lnTo>
                  <a:lnTo>
                    <a:pt x="1502" y="1143"/>
                  </a:lnTo>
                  <a:lnTo>
                    <a:pt x="1507" y="1143"/>
                  </a:lnTo>
                  <a:lnTo>
                    <a:pt x="1511" y="1150"/>
                  </a:lnTo>
                  <a:lnTo>
                    <a:pt x="1514" y="1155"/>
                  </a:lnTo>
                  <a:lnTo>
                    <a:pt x="1516" y="1162"/>
                  </a:lnTo>
                  <a:lnTo>
                    <a:pt x="1516" y="1169"/>
                  </a:lnTo>
                  <a:lnTo>
                    <a:pt x="1518" y="1176"/>
                  </a:lnTo>
                  <a:lnTo>
                    <a:pt x="1518" y="1183"/>
                  </a:lnTo>
                  <a:lnTo>
                    <a:pt x="1518" y="1189"/>
                  </a:lnTo>
                  <a:lnTo>
                    <a:pt x="1518" y="1196"/>
                  </a:lnTo>
                  <a:lnTo>
                    <a:pt x="1516" y="1201"/>
                  </a:lnTo>
                  <a:lnTo>
                    <a:pt x="1514" y="1208"/>
                  </a:lnTo>
                  <a:lnTo>
                    <a:pt x="1514" y="1215"/>
                  </a:lnTo>
                  <a:lnTo>
                    <a:pt x="1511" y="1222"/>
                  </a:lnTo>
                  <a:lnTo>
                    <a:pt x="1509" y="1227"/>
                  </a:lnTo>
                  <a:lnTo>
                    <a:pt x="1507" y="1233"/>
                  </a:lnTo>
                  <a:lnTo>
                    <a:pt x="1504" y="1238"/>
                  </a:lnTo>
                  <a:lnTo>
                    <a:pt x="1500" y="1243"/>
                  </a:lnTo>
                  <a:lnTo>
                    <a:pt x="1504" y="1243"/>
                  </a:lnTo>
                  <a:lnTo>
                    <a:pt x="1507" y="1243"/>
                  </a:lnTo>
                  <a:lnTo>
                    <a:pt x="1511" y="1243"/>
                  </a:lnTo>
                  <a:lnTo>
                    <a:pt x="1514" y="1240"/>
                  </a:lnTo>
                  <a:lnTo>
                    <a:pt x="1516" y="1240"/>
                  </a:lnTo>
                  <a:lnTo>
                    <a:pt x="1520" y="1238"/>
                  </a:lnTo>
                  <a:lnTo>
                    <a:pt x="1523" y="1238"/>
                  </a:lnTo>
                  <a:lnTo>
                    <a:pt x="1527" y="1236"/>
                  </a:lnTo>
                  <a:lnTo>
                    <a:pt x="1532" y="1229"/>
                  </a:lnTo>
                  <a:lnTo>
                    <a:pt x="1537" y="1220"/>
                  </a:lnTo>
                  <a:lnTo>
                    <a:pt x="1541" y="1213"/>
                  </a:lnTo>
                  <a:lnTo>
                    <a:pt x="1544" y="1203"/>
                  </a:lnTo>
                  <a:lnTo>
                    <a:pt x="1546" y="1196"/>
                  </a:lnTo>
                  <a:lnTo>
                    <a:pt x="1551" y="1192"/>
                  </a:lnTo>
                  <a:lnTo>
                    <a:pt x="1553" y="1189"/>
                  </a:lnTo>
                  <a:lnTo>
                    <a:pt x="1558" y="1189"/>
                  </a:lnTo>
                  <a:lnTo>
                    <a:pt x="1558" y="1199"/>
                  </a:lnTo>
                  <a:lnTo>
                    <a:pt x="1555" y="1208"/>
                  </a:lnTo>
                  <a:lnTo>
                    <a:pt x="1555" y="1215"/>
                  </a:lnTo>
                  <a:lnTo>
                    <a:pt x="1558" y="1222"/>
                  </a:lnTo>
                  <a:lnTo>
                    <a:pt x="1558" y="1229"/>
                  </a:lnTo>
                  <a:lnTo>
                    <a:pt x="1560" y="1233"/>
                  </a:lnTo>
                  <a:lnTo>
                    <a:pt x="1560" y="1240"/>
                  </a:lnTo>
                  <a:lnTo>
                    <a:pt x="1562" y="1245"/>
                  </a:lnTo>
                  <a:lnTo>
                    <a:pt x="1564" y="1252"/>
                  </a:lnTo>
                  <a:lnTo>
                    <a:pt x="1567" y="1257"/>
                  </a:lnTo>
                  <a:lnTo>
                    <a:pt x="1569" y="1264"/>
                  </a:lnTo>
                  <a:lnTo>
                    <a:pt x="1571" y="1268"/>
                  </a:lnTo>
                  <a:lnTo>
                    <a:pt x="1576" y="1275"/>
                  </a:lnTo>
                  <a:lnTo>
                    <a:pt x="1578" y="1282"/>
                  </a:lnTo>
                  <a:lnTo>
                    <a:pt x="1583" y="1289"/>
                  </a:lnTo>
                  <a:lnTo>
                    <a:pt x="1590" y="1296"/>
                  </a:lnTo>
                  <a:lnTo>
                    <a:pt x="1597" y="1296"/>
                  </a:lnTo>
                  <a:lnTo>
                    <a:pt x="1606" y="1296"/>
                  </a:lnTo>
                  <a:lnTo>
                    <a:pt x="1613" y="1298"/>
                  </a:lnTo>
                  <a:lnTo>
                    <a:pt x="1622" y="1298"/>
                  </a:lnTo>
                  <a:lnTo>
                    <a:pt x="1629" y="1301"/>
                  </a:lnTo>
                  <a:lnTo>
                    <a:pt x="1636" y="1303"/>
                  </a:lnTo>
                  <a:lnTo>
                    <a:pt x="1645" y="1305"/>
                  </a:lnTo>
                  <a:lnTo>
                    <a:pt x="1652" y="1308"/>
                  </a:lnTo>
                  <a:lnTo>
                    <a:pt x="1659" y="1310"/>
                  </a:lnTo>
                  <a:lnTo>
                    <a:pt x="1666" y="1314"/>
                  </a:lnTo>
                  <a:lnTo>
                    <a:pt x="1673" y="1317"/>
                  </a:lnTo>
                  <a:lnTo>
                    <a:pt x="1680" y="1319"/>
                  </a:lnTo>
                  <a:lnTo>
                    <a:pt x="1687" y="1324"/>
                  </a:lnTo>
                  <a:lnTo>
                    <a:pt x="1694" y="1326"/>
                  </a:lnTo>
                  <a:lnTo>
                    <a:pt x="1701" y="1326"/>
                  </a:lnTo>
                  <a:lnTo>
                    <a:pt x="1710" y="1328"/>
                  </a:lnTo>
                  <a:lnTo>
                    <a:pt x="1708" y="1328"/>
                  </a:lnTo>
                  <a:lnTo>
                    <a:pt x="1708" y="1331"/>
                  </a:lnTo>
                  <a:lnTo>
                    <a:pt x="1706" y="1331"/>
                  </a:lnTo>
                  <a:lnTo>
                    <a:pt x="1706" y="1333"/>
                  </a:lnTo>
                  <a:lnTo>
                    <a:pt x="1703" y="1333"/>
                  </a:lnTo>
                  <a:lnTo>
                    <a:pt x="1701" y="1333"/>
                  </a:lnTo>
                  <a:lnTo>
                    <a:pt x="1699" y="1333"/>
                  </a:lnTo>
                  <a:lnTo>
                    <a:pt x="1696" y="1333"/>
                  </a:lnTo>
                  <a:lnTo>
                    <a:pt x="1694" y="1333"/>
                  </a:lnTo>
                  <a:lnTo>
                    <a:pt x="1692" y="1333"/>
                  </a:lnTo>
                  <a:lnTo>
                    <a:pt x="1689" y="1333"/>
                  </a:lnTo>
                  <a:lnTo>
                    <a:pt x="1687" y="1333"/>
                  </a:lnTo>
                  <a:lnTo>
                    <a:pt x="1685" y="1333"/>
                  </a:lnTo>
                  <a:lnTo>
                    <a:pt x="1685" y="1333"/>
                  </a:lnTo>
                  <a:lnTo>
                    <a:pt x="1682" y="1333"/>
                  </a:lnTo>
                  <a:lnTo>
                    <a:pt x="1680" y="1333"/>
                  </a:lnTo>
                  <a:lnTo>
                    <a:pt x="1676" y="1333"/>
                  </a:lnTo>
                  <a:lnTo>
                    <a:pt x="1673" y="1333"/>
                  </a:lnTo>
                  <a:lnTo>
                    <a:pt x="1669" y="1333"/>
                  </a:lnTo>
                  <a:lnTo>
                    <a:pt x="1664" y="1331"/>
                  </a:lnTo>
                  <a:lnTo>
                    <a:pt x="1662" y="1331"/>
                  </a:lnTo>
                  <a:lnTo>
                    <a:pt x="1657" y="1331"/>
                  </a:lnTo>
                  <a:lnTo>
                    <a:pt x="1652" y="1331"/>
                  </a:lnTo>
                  <a:lnTo>
                    <a:pt x="1650" y="1331"/>
                  </a:lnTo>
                  <a:lnTo>
                    <a:pt x="1641" y="1331"/>
                  </a:lnTo>
                  <a:lnTo>
                    <a:pt x="1634" y="1331"/>
                  </a:lnTo>
                  <a:lnTo>
                    <a:pt x="1627" y="1328"/>
                  </a:lnTo>
                  <a:lnTo>
                    <a:pt x="1618" y="1328"/>
                  </a:lnTo>
                  <a:lnTo>
                    <a:pt x="1611" y="1328"/>
                  </a:lnTo>
                  <a:lnTo>
                    <a:pt x="1601" y="1326"/>
                  </a:lnTo>
                  <a:lnTo>
                    <a:pt x="1595" y="1326"/>
                  </a:lnTo>
                  <a:lnTo>
                    <a:pt x="1588" y="1326"/>
                  </a:lnTo>
                  <a:lnTo>
                    <a:pt x="1578" y="1326"/>
                  </a:lnTo>
                  <a:lnTo>
                    <a:pt x="1571" y="1324"/>
                  </a:lnTo>
                  <a:lnTo>
                    <a:pt x="1562" y="1324"/>
                  </a:lnTo>
                  <a:lnTo>
                    <a:pt x="1555" y="1324"/>
                  </a:lnTo>
                  <a:lnTo>
                    <a:pt x="1548" y="1324"/>
                  </a:lnTo>
                  <a:lnTo>
                    <a:pt x="1539" y="1324"/>
                  </a:lnTo>
                  <a:lnTo>
                    <a:pt x="1532" y="1324"/>
                  </a:lnTo>
                  <a:lnTo>
                    <a:pt x="1523" y="1324"/>
                  </a:lnTo>
                  <a:lnTo>
                    <a:pt x="1516" y="1324"/>
                  </a:lnTo>
                  <a:lnTo>
                    <a:pt x="1509" y="1324"/>
                  </a:lnTo>
                  <a:lnTo>
                    <a:pt x="1500" y="1324"/>
                  </a:lnTo>
                  <a:lnTo>
                    <a:pt x="1493" y="1324"/>
                  </a:lnTo>
                  <a:lnTo>
                    <a:pt x="1486" y="1324"/>
                  </a:lnTo>
                  <a:lnTo>
                    <a:pt x="1479" y="1326"/>
                  </a:lnTo>
                  <a:lnTo>
                    <a:pt x="1470" y="1326"/>
                  </a:lnTo>
                  <a:lnTo>
                    <a:pt x="1463" y="1328"/>
                  </a:lnTo>
                  <a:lnTo>
                    <a:pt x="1470" y="1317"/>
                  </a:lnTo>
                  <a:close/>
                  <a:moveTo>
                    <a:pt x="1835" y="1296"/>
                  </a:moveTo>
                  <a:lnTo>
                    <a:pt x="1826" y="1294"/>
                  </a:lnTo>
                  <a:lnTo>
                    <a:pt x="1819" y="1294"/>
                  </a:lnTo>
                  <a:lnTo>
                    <a:pt x="1810" y="1294"/>
                  </a:lnTo>
                  <a:lnTo>
                    <a:pt x="1803" y="1296"/>
                  </a:lnTo>
                  <a:lnTo>
                    <a:pt x="1796" y="1298"/>
                  </a:lnTo>
                  <a:lnTo>
                    <a:pt x="1789" y="1303"/>
                  </a:lnTo>
                  <a:lnTo>
                    <a:pt x="1782" y="1308"/>
                  </a:lnTo>
                  <a:lnTo>
                    <a:pt x="1775" y="1312"/>
                  </a:lnTo>
                  <a:lnTo>
                    <a:pt x="1770" y="1312"/>
                  </a:lnTo>
                  <a:lnTo>
                    <a:pt x="1768" y="1314"/>
                  </a:lnTo>
                  <a:lnTo>
                    <a:pt x="1763" y="1314"/>
                  </a:lnTo>
                  <a:lnTo>
                    <a:pt x="1761" y="1317"/>
                  </a:lnTo>
                  <a:lnTo>
                    <a:pt x="1757" y="1319"/>
                  </a:lnTo>
                  <a:lnTo>
                    <a:pt x="1752" y="1319"/>
                  </a:lnTo>
                  <a:lnTo>
                    <a:pt x="1750" y="1321"/>
                  </a:lnTo>
                  <a:lnTo>
                    <a:pt x="1745" y="1324"/>
                  </a:lnTo>
                  <a:lnTo>
                    <a:pt x="1743" y="1324"/>
                  </a:lnTo>
                  <a:lnTo>
                    <a:pt x="1740" y="1326"/>
                  </a:lnTo>
                  <a:lnTo>
                    <a:pt x="1738" y="1328"/>
                  </a:lnTo>
                  <a:lnTo>
                    <a:pt x="1733" y="1328"/>
                  </a:lnTo>
                  <a:lnTo>
                    <a:pt x="1729" y="1328"/>
                  </a:lnTo>
                  <a:lnTo>
                    <a:pt x="1722" y="1328"/>
                  </a:lnTo>
                  <a:lnTo>
                    <a:pt x="1717" y="1328"/>
                  </a:lnTo>
                  <a:lnTo>
                    <a:pt x="1710" y="1326"/>
                  </a:lnTo>
                  <a:lnTo>
                    <a:pt x="1713" y="1328"/>
                  </a:lnTo>
                  <a:lnTo>
                    <a:pt x="1713" y="1331"/>
                  </a:lnTo>
                  <a:lnTo>
                    <a:pt x="1715" y="1333"/>
                  </a:lnTo>
                  <a:lnTo>
                    <a:pt x="1715" y="1335"/>
                  </a:lnTo>
                  <a:lnTo>
                    <a:pt x="1715" y="1338"/>
                  </a:lnTo>
                  <a:lnTo>
                    <a:pt x="1715" y="1340"/>
                  </a:lnTo>
                  <a:lnTo>
                    <a:pt x="1717" y="1345"/>
                  </a:lnTo>
                  <a:lnTo>
                    <a:pt x="1717" y="1349"/>
                  </a:lnTo>
                  <a:lnTo>
                    <a:pt x="1773" y="1379"/>
                  </a:lnTo>
                  <a:lnTo>
                    <a:pt x="1782" y="1384"/>
                  </a:lnTo>
                  <a:lnTo>
                    <a:pt x="1791" y="1384"/>
                  </a:lnTo>
                  <a:lnTo>
                    <a:pt x="1803" y="1384"/>
                  </a:lnTo>
                  <a:lnTo>
                    <a:pt x="1814" y="1382"/>
                  </a:lnTo>
                  <a:lnTo>
                    <a:pt x="1824" y="1377"/>
                  </a:lnTo>
                  <a:lnTo>
                    <a:pt x="1835" y="1372"/>
                  </a:lnTo>
                  <a:lnTo>
                    <a:pt x="1844" y="1368"/>
                  </a:lnTo>
                  <a:lnTo>
                    <a:pt x="1854" y="1361"/>
                  </a:lnTo>
                  <a:lnTo>
                    <a:pt x="1900" y="1340"/>
                  </a:lnTo>
                  <a:lnTo>
                    <a:pt x="1905" y="1338"/>
                  </a:lnTo>
                  <a:lnTo>
                    <a:pt x="1912" y="1338"/>
                  </a:lnTo>
                  <a:lnTo>
                    <a:pt x="1918" y="1340"/>
                  </a:lnTo>
                  <a:lnTo>
                    <a:pt x="1925" y="1342"/>
                  </a:lnTo>
                  <a:lnTo>
                    <a:pt x="1935" y="1345"/>
                  </a:lnTo>
                  <a:lnTo>
                    <a:pt x="1944" y="1345"/>
                  </a:lnTo>
                  <a:lnTo>
                    <a:pt x="1956" y="1345"/>
                  </a:lnTo>
                  <a:lnTo>
                    <a:pt x="1967" y="1340"/>
                  </a:lnTo>
                  <a:lnTo>
                    <a:pt x="1967" y="1331"/>
                  </a:lnTo>
                  <a:lnTo>
                    <a:pt x="1967" y="1326"/>
                  </a:lnTo>
                  <a:lnTo>
                    <a:pt x="1965" y="1321"/>
                  </a:lnTo>
                  <a:lnTo>
                    <a:pt x="1960" y="1319"/>
                  </a:lnTo>
                  <a:lnTo>
                    <a:pt x="1953" y="1317"/>
                  </a:lnTo>
                  <a:lnTo>
                    <a:pt x="1949" y="1312"/>
                  </a:lnTo>
                  <a:lnTo>
                    <a:pt x="1939" y="1303"/>
                  </a:lnTo>
                  <a:lnTo>
                    <a:pt x="1930" y="1291"/>
                  </a:lnTo>
                  <a:lnTo>
                    <a:pt x="1921" y="1289"/>
                  </a:lnTo>
                  <a:lnTo>
                    <a:pt x="1912" y="1289"/>
                  </a:lnTo>
                  <a:lnTo>
                    <a:pt x="1902" y="1291"/>
                  </a:lnTo>
                  <a:lnTo>
                    <a:pt x="1893" y="1291"/>
                  </a:lnTo>
                  <a:lnTo>
                    <a:pt x="1881" y="1294"/>
                  </a:lnTo>
                  <a:lnTo>
                    <a:pt x="1870" y="1296"/>
                  </a:lnTo>
                  <a:lnTo>
                    <a:pt x="1854" y="1296"/>
                  </a:lnTo>
                  <a:lnTo>
                    <a:pt x="1835" y="1296"/>
                  </a:lnTo>
                  <a:close/>
                  <a:moveTo>
                    <a:pt x="1039" y="889"/>
                  </a:moveTo>
                  <a:lnTo>
                    <a:pt x="1039" y="886"/>
                  </a:lnTo>
                  <a:lnTo>
                    <a:pt x="1037" y="886"/>
                  </a:lnTo>
                  <a:lnTo>
                    <a:pt x="1037" y="886"/>
                  </a:lnTo>
                  <a:lnTo>
                    <a:pt x="1037" y="884"/>
                  </a:lnTo>
                  <a:lnTo>
                    <a:pt x="1035" y="884"/>
                  </a:lnTo>
                  <a:lnTo>
                    <a:pt x="1035" y="882"/>
                  </a:lnTo>
                  <a:lnTo>
                    <a:pt x="1035" y="882"/>
                  </a:lnTo>
                  <a:lnTo>
                    <a:pt x="1035" y="879"/>
                  </a:lnTo>
                  <a:lnTo>
                    <a:pt x="1035" y="879"/>
                  </a:lnTo>
                  <a:lnTo>
                    <a:pt x="1035" y="877"/>
                  </a:lnTo>
                  <a:lnTo>
                    <a:pt x="1037" y="877"/>
                  </a:lnTo>
                  <a:lnTo>
                    <a:pt x="1037" y="875"/>
                  </a:lnTo>
                  <a:lnTo>
                    <a:pt x="1039" y="872"/>
                  </a:lnTo>
                  <a:lnTo>
                    <a:pt x="1039" y="872"/>
                  </a:lnTo>
                  <a:lnTo>
                    <a:pt x="1041" y="870"/>
                  </a:lnTo>
                  <a:lnTo>
                    <a:pt x="1041" y="868"/>
                  </a:lnTo>
                  <a:lnTo>
                    <a:pt x="1041" y="865"/>
                  </a:lnTo>
                  <a:lnTo>
                    <a:pt x="1041" y="861"/>
                  </a:lnTo>
                  <a:lnTo>
                    <a:pt x="1041" y="858"/>
                  </a:lnTo>
                  <a:lnTo>
                    <a:pt x="1044" y="854"/>
                  </a:lnTo>
                  <a:lnTo>
                    <a:pt x="1044" y="849"/>
                  </a:lnTo>
                  <a:lnTo>
                    <a:pt x="1046" y="847"/>
                  </a:lnTo>
                  <a:lnTo>
                    <a:pt x="1051" y="845"/>
                  </a:lnTo>
                  <a:lnTo>
                    <a:pt x="1053" y="842"/>
                  </a:lnTo>
                  <a:lnTo>
                    <a:pt x="1051" y="840"/>
                  </a:lnTo>
                  <a:lnTo>
                    <a:pt x="1048" y="838"/>
                  </a:lnTo>
                  <a:lnTo>
                    <a:pt x="1048" y="835"/>
                  </a:lnTo>
                  <a:lnTo>
                    <a:pt x="1046" y="831"/>
                  </a:lnTo>
                  <a:lnTo>
                    <a:pt x="1048" y="826"/>
                  </a:lnTo>
                  <a:lnTo>
                    <a:pt x="1048" y="824"/>
                  </a:lnTo>
                  <a:lnTo>
                    <a:pt x="1048" y="821"/>
                  </a:lnTo>
                  <a:lnTo>
                    <a:pt x="1051" y="819"/>
                  </a:lnTo>
                  <a:lnTo>
                    <a:pt x="1053" y="817"/>
                  </a:lnTo>
                  <a:lnTo>
                    <a:pt x="1055" y="815"/>
                  </a:lnTo>
                  <a:lnTo>
                    <a:pt x="1058" y="812"/>
                  </a:lnTo>
                  <a:lnTo>
                    <a:pt x="1060" y="812"/>
                  </a:lnTo>
                  <a:lnTo>
                    <a:pt x="1062" y="810"/>
                  </a:lnTo>
                  <a:lnTo>
                    <a:pt x="1065" y="810"/>
                  </a:lnTo>
                  <a:lnTo>
                    <a:pt x="1067" y="808"/>
                  </a:lnTo>
                  <a:lnTo>
                    <a:pt x="1069" y="808"/>
                  </a:lnTo>
                  <a:lnTo>
                    <a:pt x="1069" y="803"/>
                  </a:lnTo>
                  <a:lnTo>
                    <a:pt x="1072" y="796"/>
                  </a:lnTo>
                  <a:lnTo>
                    <a:pt x="1072" y="791"/>
                  </a:lnTo>
                  <a:lnTo>
                    <a:pt x="1072" y="789"/>
                  </a:lnTo>
                  <a:lnTo>
                    <a:pt x="1074" y="784"/>
                  </a:lnTo>
                  <a:lnTo>
                    <a:pt x="1079" y="782"/>
                  </a:lnTo>
                  <a:lnTo>
                    <a:pt x="1083" y="780"/>
                  </a:lnTo>
                  <a:lnTo>
                    <a:pt x="1090" y="777"/>
                  </a:lnTo>
                  <a:lnTo>
                    <a:pt x="1095" y="777"/>
                  </a:lnTo>
                  <a:lnTo>
                    <a:pt x="1102" y="782"/>
                  </a:lnTo>
                  <a:lnTo>
                    <a:pt x="1109" y="787"/>
                  </a:lnTo>
                  <a:lnTo>
                    <a:pt x="1116" y="794"/>
                  </a:lnTo>
                  <a:lnTo>
                    <a:pt x="1122" y="801"/>
                  </a:lnTo>
                  <a:lnTo>
                    <a:pt x="1129" y="808"/>
                  </a:lnTo>
                  <a:lnTo>
                    <a:pt x="1136" y="815"/>
                  </a:lnTo>
                  <a:lnTo>
                    <a:pt x="1141" y="819"/>
                  </a:lnTo>
                  <a:lnTo>
                    <a:pt x="1143" y="821"/>
                  </a:lnTo>
                  <a:lnTo>
                    <a:pt x="1143" y="824"/>
                  </a:lnTo>
                  <a:lnTo>
                    <a:pt x="1143" y="828"/>
                  </a:lnTo>
                  <a:lnTo>
                    <a:pt x="1143" y="831"/>
                  </a:lnTo>
                  <a:lnTo>
                    <a:pt x="1143" y="833"/>
                  </a:lnTo>
                  <a:lnTo>
                    <a:pt x="1141" y="835"/>
                  </a:lnTo>
                  <a:lnTo>
                    <a:pt x="1139" y="835"/>
                  </a:lnTo>
                  <a:lnTo>
                    <a:pt x="1136" y="838"/>
                  </a:lnTo>
                  <a:lnTo>
                    <a:pt x="1141" y="840"/>
                  </a:lnTo>
                  <a:lnTo>
                    <a:pt x="1146" y="845"/>
                  </a:lnTo>
                  <a:lnTo>
                    <a:pt x="1153" y="847"/>
                  </a:lnTo>
                  <a:lnTo>
                    <a:pt x="1160" y="849"/>
                  </a:lnTo>
                  <a:lnTo>
                    <a:pt x="1164" y="852"/>
                  </a:lnTo>
                  <a:lnTo>
                    <a:pt x="1171" y="856"/>
                  </a:lnTo>
                  <a:lnTo>
                    <a:pt x="1176" y="858"/>
                  </a:lnTo>
                  <a:lnTo>
                    <a:pt x="1180" y="863"/>
                  </a:lnTo>
                  <a:lnTo>
                    <a:pt x="1180" y="865"/>
                  </a:lnTo>
                  <a:lnTo>
                    <a:pt x="1180" y="868"/>
                  </a:lnTo>
                  <a:lnTo>
                    <a:pt x="1180" y="872"/>
                  </a:lnTo>
                  <a:lnTo>
                    <a:pt x="1180" y="875"/>
                  </a:lnTo>
                  <a:lnTo>
                    <a:pt x="1178" y="877"/>
                  </a:lnTo>
                  <a:lnTo>
                    <a:pt x="1178" y="879"/>
                  </a:lnTo>
                  <a:lnTo>
                    <a:pt x="1176" y="882"/>
                  </a:lnTo>
                  <a:lnTo>
                    <a:pt x="1173" y="884"/>
                  </a:lnTo>
                  <a:lnTo>
                    <a:pt x="1132" y="893"/>
                  </a:lnTo>
                  <a:lnTo>
                    <a:pt x="1120" y="893"/>
                  </a:lnTo>
                  <a:lnTo>
                    <a:pt x="1106" y="893"/>
                  </a:lnTo>
                  <a:lnTo>
                    <a:pt x="1097" y="893"/>
                  </a:lnTo>
                  <a:lnTo>
                    <a:pt x="1085" y="893"/>
                  </a:lnTo>
                  <a:lnTo>
                    <a:pt x="1074" y="893"/>
                  </a:lnTo>
                  <a:lnTo>
                    <a:pt x="1062" y="891"/>
                  </a:lnTo>
                  <a:lnTo>
                    <a:pt x="1051" y="891"/>
                  </a:lnTo>
                  <a:lnTo>
                    <a:pt x="1039" y="889"/>
                  </a:lnTo>
                  <a:close/>
                </a:path>
              </a:pathLst>
            </a:custGeom>
            <a:solidFill>
              <a:srgbClr val="FFBA8F"/>
            </a:solidFill>
            <a:ln w="9525">
              <a:noFill/>
              <a:round/>
            </a:ln>
          </p:spPr>
          <p:txBody>
            <a:bodyPr/>
            <a:lstStyle/>
            <a:p>
              <a:endParaRPr lang="en-US"/>
            </a:p>
          </p:txBody>
        </p:sp>
        <p:sp>
          <p:nvSpPr>
            <p:cNvPr id="417808" name="Freeform 16"/>
            <p:cNvSpPr>
              <a:spLocks noEditPoints="1"/>
            </p:cNvSpPr>
            <p:nvPr/>
          </p:nvSpPr>
          <p:spPr bwMode="auto">
            <a:xfrm>
              <a:off x="720" y="2524"/>
              <a:ext cx="2705" cy="460"/>
            </a:xfrm>
            <a:custGeom>
              <a:avLst/>
              <a:gdLst/>
              <a:ahLst/>
              <a:cxnLst>
                <a:cxn ang="0">
                  <a:pos x="1067" y="159"/>
                </a:cxn>
                <a:cxn ang="0">
                  <a:pos x="1108" y="148"/>
                </a:cxn>
                <a:cxn ang="0">
                  <a:pos x="1129" y="141"/>
                </a:cxn>
                <a:cxn ang="0">
                  <a:pos x="1143" y="136"/>
                </a:cxn>
                <a:cxn ang="0">
                  <a:pos x="1150" y="129"/>
                </a:cxn>
                <a:cxn ang="0">
                  <a:pos x="1152" y="125"/>
                </a:cxn>
                <a:cxn ang="0">
                  <a:pos x="1148" y="122"/>
                </a:cxn>
                <a:cxn ang="0">
                  <a:pos x="1136" y="118"/>
                </a:cxn>
                <a:cxn ang="0">
                  <a:pos x="1118" y="118"/>
                </a:cxn>
                <a:cxn ang="0">
                  <a:pos x="1090" y="115"/>
                </a:cxn>
                <a:cxn ang="0">
                  <a:pos x="1062" y="115"/>
                </a:cxn>
                <a:cxn ang="0">
                  <a:pos x="1062" y="120"/>
                </a:cxn>
                <a:cxn ang="0">
                  <a:pos x="1062" y="125"/>
                </a:cxn>
                <a:cxn ang="0">
                  <a:pos x="1064" y="129"/>
                </a:cxn>
                <a:cxn ang="0">
                  <a:pos x="1064" y="136"/>
                </a:cxn>
                <a:cxn ang="0">
                  <a:pos x="1064" y="141"/>
                </a:cxn>
                <a:cxn ang="0">
                  <a:pos x="1064" y="148"/>
                </a:cxn>
                <a:cxn ang="0">
                  <a:pos x="1067" y="155"/>
                </a:cxn>
                <a:cxn ang="0">
                  <a:pos x="1067" y="159"/>
                </a:cxn>
                <a:cxn ang="0">
                  <a:pos x="0" y="460"/>
                </a:cxn>
                <a:cxn ang="0">
                  <a:pos x="0" y="152"/>
                </a:cxn>
                <a:cxn ang="0">
                  <a:pos x="178" y="164"/>
                </a:cxn>
                <a:cxn ang="0">
                  <a:pos x="93" y="180"/>
                </a:cxn>
                <a:cxn ang="0">
                  <a:pos x="93" y="243"/>
                </a:cxn>
                <a:cxn ang="0">
                  <a:pos x="204" y="287"/>
                </a:cxn>
                <a:cxn ang="0">
                  <a:pos x="393" y="328"/>
                </a:cxn>
                <a:cxn ang="0">
                  <a:pos x="447" y="314"/>
                </a:cxn>
                <a:cxn ang="0">
                  <a:pos x="447" y="333"/>
                </a:cxn>
                <a:cxn ang="0">
                  <a:pos x="0" y="460"/>
                </a:cxn>
                <a:cxn ang="0">
                  <a:pos x="2705" y="187"/>
                </a:cxn>
                <a:cxn ang="0">
                  <a:pos x="2705" y="16"/>
                </a:cxn>
                <a:cxn ang="0">
                  <a:pos x="2487" y="0"/>
                </a:cxn>
                <a:cxn ang="0">
                  <a:pos x="2483" y="21"/>
                </a:cxn>
                <a:cxn ang="0">
                  <a:pos x="2478" y="41"/>
                </a:cxn>
                <a:cxn ang="0">
                  <a:pos x="2471" y="62"/>
                </a:cxn>
                <a:cxn ang="0">
                  <a:pos x="2467" y="83"/>
                </a:cxn>
                <a:cxn ang="0">
                  <a:pos x="2460" y="106"/>
                </a:cxn>
                <a:cxn ang="0">
                  <a:pos x="2450" y="127"/>
                </a:cxn>
                <a:cxn ang="0">
                  <a:pos x="2444" y="148"/>
                </a:cxn>
                <a:cxn ang="0">
                  <a:pos x="2434" y="169"/>
                </a:cxn>
                <a:cxn ang="0">
                  <a:pos x="2705" y="187"/>
                </a:cxn>
              </a:cxnLst>
              <a:rect l="0" t="0" r="r" b="b"/>
              <a:pathLst>
                <a:path w="2705" h="460">
                  <a:moveTo>
                    <a:pt x="1067" y="159"/>
                  </a:moveTo>
                  <a:lnTo>
                    <a:pt x="1108" y="148"/>
                  </a:lnTo>
                  <a:lnTo>
                    <a:pt x="1129" y="141"/>
                  </a:lnTo>
                  <a:lnTo>
                    <a:pt x="1143" y="136"/>
                  </a:lnTo>
                  <a:lnTo>
                    <a:pt x="1150" y="129"/>
                  </a:lnTo>
                  <a:lnTo>
                    <a:pt x="1152" y="125"/>
                  </a:lnTo>
                  <a:lnTo>
                    <a:pt x="1148" y="122"/>
                  </a:lnTo>
                  <a:lnTo>
                    <a:pt x="1136" y="118"/>
                  </a:lnTo>
                  <a:lnTo>
                    <a:pt x="1118" y="118"/>
                  </a:lnTo>
                  <a:lnTo>
                    <a:pt x="1090" y="115"/>
                  </a:lnTo>
                  <a:lnTo>
                    <a:pt x="1062" y="115"/>
                  </a:lnTo>
                  <a:lnTo>
                    <a:pt x="1062" y="120"/>
                  </a:lnTo>
                  <a:lnTo>
                    <a:pt x="1062" y="125"/>
                  </a:lnTo>
                  <a:lnTo>
                    <a:pt x="1064" y="129"/>
                  </a:lnTo>
                  <a:lnTo>
                    <a:pt x="1064" y="136"/>
                  </a:lnTo>
                  <a:lnTo>
                    <a:pt x="1064" y="141"/>
                  </a:lnTo>
                  <a:lnTo>
                    <a:pt x="1064" y="148"/>
                  </a:lnTo>
                  <a:lnTo>
                    <a:pt x="1067" y="155"/>
                  </a:lnTo>
                  <a:lnTo>
                    <a:pt x="1067" y="159"/>
                  </a:lnTo>
                  <a:close/>
                  <a:moveTo>
                    <a:pt x="0" y="460"/>
                  </a:moveTo>
                  <a:lnTo>
                    <a:pt x="0" y="152"/>
                  </a:lnTo>
                  <a:lnTo>
                    <a:pt x="178" y="164"/>
                  </a:lnTo>
                  <a:lnTo>
                    <a:pt x="93" y="180"/>
                  </a:lnTo>
                  <a:lnTo>
                    <a:pt x="93" y="243"/>
                  </a:lnTo>
                  <a:lnTo>
                    <a:pt x="204" y="287"/>
                  </a:lnTo>
                  <a:lnTo>
                    <a:pt x="393" y="328"/>
                  </a:lnTo>
                  <a:lnTo>
                    <a:pt x="447" y="314"/>
                  </a:lnTo>
                  <a:lnTo>
                    <a:pt x="447" y="333"/>
                  </a:lnTo>
                  <a:lnTo>
                    <a:pt x="0" y="460"/>
                  </a:lnTo>
                  <a:close/>
                  <a:moveTo>
                    <a:pt x="2705" y="187"/>
                  </a:moveTo>
                  <a:lnTo>
                    <a:pt x="2705" y="16"/>
                  </a:lnTo>
                  <a:lnTo>
                    <a:pt x="2487" y="0"/>
                  </a:lnTo>
                  <a:lnTo>
                    <a:pt x="2483" y="21"/>
                  </a:lnTo>
                  <a:lnTo>
                    <a:pt x="2478" y="41"/>
                  </a:lnTo>
                  <a:lnTo>
                    <a:pt x="2471" y="62"/>
                  </a:lnTo>
                  <a:lnTo>
                    <a:pt x="2467" y="83"/>
                  </a:lnTo>
                  <a:lnTo>
                    <a:pt x="2460" y="106"/>
                  </a:lnTo>
                  <a:lnTo>
                    <a:pt x="2450" y="127"/>
                  </a:lnTo>
                  <a:lnTo>
                    <a:pt x="2444" y="148"/>
                  </a:lnTo>
                  <a:lnTo>
                    <a:pt x="2434" y="169"/>
                  </a:lnTo>
                  <a:lnTo>
                    <a:pt x="2705" y="187"/>
                  </a:lnTo>
                  <a:close/>
                </a:path>
              </a:pathLst>
            </a:custGeom>
            <a:solidFill>
              <a:srgbClr val="E5E5E5"/>
            </a:solidFill>
            <a:ln w="9525">
              <a:noFill/>
              <a:round/>
            </a:ln>
          </p:spPr>
          <p:txBody>
            <a:bodyPr/>
            <a:lstStyle/>
            <a:p>
              <a:endParaRPr lang="en-US"/>
            </a:p>
          </p:txBody>
        </p:sp>
        <p:sp>
          <p:nvSpPr>
            <p:cNvPr id="417809" name="Freeform 17"/>
            <p:cNvSpPr/>
            <p:nvPr/>
          </p:nvSpPr>
          <p:spPr bwMode="auto">
            <a:xfrm>
              <a:off x="1782" y="2639"/>
              <a:ext cx="90" cy="44"/>
            </a:xfrm>
            <a:custGeom>
              <a:avLst/>
              <a:gdLst/>
              <a:ahLst/>
              <a:cxnLst>
                <a:cxn ang="0">
                  <a:pos x="5" y="44"/>
                </a:cxn>
                <a:cxn ang="0">
                  <a:pos x="46" y="33"/>
                </a:cxn>
                <a:cxn ang="0">
                  <a:pos x="67" y="26"/>
                </a:cxn>
                <a:cxn ang="0">
                  <a:pos x="81" y="21"/>
                </a:cxn>
                <a:cxn ang="0">
                  <a:pos x="88" y="14"/>
                </a:cxn>
                <a:cxn ang="0">
                  <a:pos x="90" y="10"/>
                </a:cxn>
                <a:cxn ang="0">
                  <a:pos x="86" y="7"/>
                </a:cxn>
                <a:cxn ang="0">
                  <a:pos x="74" y="3"/>
                </a:cxn>
                <a:cxn ang="0">
                  <a:pos x="56" y="3"/>
                </a:cxn>
                <a:cxn ang="0">
                  <a:pos x="28" y="0"/>
                </a:cxn>
                <a:cxn ang="0">
                  <a:pos x="0" y="0"/>
                </a:cxn>
                <a:cxn ang="0">
                  <a:pos x="0" y="5"/>
                </a:cxn>
                <a:cxn ang="0">
                  <a:pos x="0" y="10"/>
                </a:cxn>
                <a:cxn ang="0">
                  <a:pos x="2" y="14"/>
                </a:cxn>
                <a:cxn ang="0">
                  <a:pos x="2" y="21"/>
                </a:cxn>
                <a:cxn ang="0">
                  <a:pos x="2" y="26"/>
                </a:cxn>
                <a:cxn ang="0">
                  <a:pos x="2" y="33"/>
                </a:cxn>
                <a:cxn ang="0">
                  <a:pos x="5" y="40"/>
                </a:cxn>
                <a:cxn ang="0">
                  <a:pos x="5" y="44"/>
                </a:cxn>
              </a:cxnLst>
              <a:rect l="0" t="0" r="r" b="b"/>
              <a:pathLst>
                <a:path w="90" h="44">
                  <a:moveTo>
                    <a:pt x="5" y="44"/>
                  </a:moveTo>
                  <a:lnTo>
                    <a:pt x="46" y="33"/>
                  </a:lnTo>
                  <a:lnTo>
                    <a:pt x="67" y="26"/>
                  </a:lnTo>
                  <a:lnTo>
                    <a:pt x="81" y="21"/>
                  </a:lnTo>
                  <a:lnTo>
                    <a:pt x="88" y="14"/>
                  </a:lnTo>
                  <a:lnTo>
                    <a:pt x="90" y="10"/>
                  </a:lnTo>
                  <a:lnTo>
                    <a:pt x="86" y="7"/>
                  </a:lnTo>
                  <a:lnTo>
                    <a:pt x="74" y="3"/>
                  </a:lnTo>
                  <a:lnTo>
                    <a:pt x="56" y="3"/>
                  </a:lnTo>
                  <a:lnTo>
                    <a:pt x="28" y="0"/>
                  </a:lnTo>
                  <a:lnTo>
                    <a:pt x="0" y="0"/>
                  </a:lnTo>
                  <a:lnTo>
                    <a:pt x="0" y="5"/>
                  </a:lnTo>
                  <a:lnTo>
                    <a:pt x="0" y="10"/>
                  </a:lnTo>
                  <a:lnTo>
                    <a:pt x="2" y="14"/>
                  </a:lnTo>
                  <a:lnTo>
                    <a:pt x="2" y="21"/>
                  </a:lnTo>
                  <a:lnTo>
                    <a:pt x="2" y="26"/>
                  </a:lnTo>
                  <a:lnTo>
                    <a:pt x="2" y="33"/>
                  </a:lnTo>
                  <a:lnTo>
                    <a:pt x="5" y="40"/>
                  </a:lnTo>
                  <a:lnTo>
                    <a:pt x="5" y="44"/>
                  </a:lnTo>
                </a:path>
              </a:pathLst>
            </a:custGeom>
            <a:noFill/>
            <a:ln w="0">
              <a:solidFill>
                <a:srgbClr val="000000"/>
              </a:solidFill>
              <a:prstDash val="solid"/>
              <a:round/>
            </a:ln>
          </p:spPr>
          <p:txBody>
            <a:bodyPr/>
            <a:lstStyle/>
            <a:p>
              <a:endParaRPr lang="en-US"/>
            </a:p>
          </p:txBody>
        </p:sp>
        <p:sp>
          <p:nvSpPr>
            <p:cNvPr id="417810" name="Freeform 18"/>
            <p:cNvSpPr/>
            <p:nvPr/>
          </p:nvSpPr>
          <p:spPr bwMode="auto">
            <a:xfrm>
              <a:off x="720" y="2676"/>
              <a:ext cx="447" cy="308"/>
            </a:xfrm>
            <a:custGeom>
              <a:avLst/>
              <a:gdLst/>
              <a:ahLst/>
              <a:cxnLst>
                <a:cxn ang="0">
                  <a:pos x="0" y="308"/>
                </a:cxn>
                <a:cxn ang="0">
                  <a:pos x="0" y="0"/>
                </a:cxn>
                <a:cxn ang="0">
                  <a:pos x="178" y="12"/>
                </a:cxn>
                <a:cxn ang="0">
                  <a:pos x="93" y="28"/>
                </a:cxn>
                <a:cxn ang="0">
                  <a:pos x="93" y="91"/>
                </a:cxn>
                <a:cxn ang="0">
                  <a:pos x="204" y="135"/>
                </a:cxn>
                <a:cxn ang="0">
                  <a:pos x="393" y="176"/>
                </a:cxn>
                <a:cxn ang="0">
                  <a:pos x="447" y="162"/>
                </a:cxn>
                <a:cxn ang="0">
                  <a:pos x="447" y="181"/>
                </a:cxn>
                <a:cxn ang="0">
                  <a:pos x="0" y="308"/>
                </a:cxn>
              </a:cxnLst>
              <a:rect l="0" t="0" r="r" b="b"/>
              <a:pathLst>
                <a:path w="447" h="308">
                  <a:moveTo>
                    <a:pt x="0" y="308"/>
                  </a:moveTo>
                  <a:lnTo>
                    <a:pt x="0" y="0"/>
                  </a:lnTo>
                  <a:lnTo>
                    <a:pt x="178" y="12"/>
                  </a:lnTo>
                  <a:lnTo>
                    <a:pt x="93" y="28"/>
                  </a:lnTo>
                  <a:lnTo>
                    <a:pt x="93" y="91"/>
                  </a:lnTo>
                  <a:lnTo>
                    <a:pt x="204" y="135"/>
                  </a:lnTo>
                  <a:lnTo>
                    <a:pt x="393" y="176"/>
                  </a:lnTo>
                  <a:lnTo>
                    <a:pt x="447" y="162"/>
                  </a:lnTo>
                  <a:lnTo>
                    <a:pt x="447" y="181"/>
                  </a:lnTo>
                  <a:lnTo>
                    <a:pt x="0" y="308"/>
                  </a:lnTo>
                </a:path>
              </a:pathLst>
            </a:custGeom>
            <a:noFill/>
            <a:ln w="0">
              <a:solidFill>
                <a:srgbClr val="000000"/>
              </a:solidFill>
              <a:prstDash val="solid"/>
              <a:round/>
            </a:ln>
          </p:spPr>
          <p:txBody>
            <a:bodyPr/>
            <a:lstStyle/>
            <a:p>
              <a:endParaRPr lang="en-US"/>
            </a:p>
          </p:txBody>
        </p:sp>
        <p:sp>
          <p:nvSpPr>
            <p:cNvPr id="417811" name="Freeform 19"/>
            <p:cNvSpPr/>
            <p:nvPr/>
          </p:nvSpPr>
          <p:spPr bwMode="auto">
            <a:xfrm>
              <a:off x="3154" y="2524"/>
              <a:ext cx="271" cy="187"/>
            </a:xfrm>
            <a:custGeom>
              <a:avLst/>
              <a:gdLst/>
              <a:ahLst/>
              <a:cxnLst>
                <a:cxn ang="0">
                  <a:pos x="271" y="187"/>
                </a:cxn>
                <a:cxn ang="0">
                  <a:pos x="271" y="16"/>
                </a:cxn>
                <a:cxn ang="0">
                  <a:pos x="53" y="0"/>
                </a:cxn>
                <a:cxn ang="0">
                  <a:pos x="49" y="21"/>
                </a:cxn>
                <a:cxn ang="0">
                  <a:pos x="44" y="41"/>
                </a:cxn>
                <a:cxn ang="0">
                  <a:pos x="37" y="62"/>
                </a:cxn>
                <a:cxn ang="0">
                  <a:pos x="33" y="83"/>
                </a:cxn>
                <a:cxn ang="0">
                  <a:pos x="26" y="106"/>
                </a:cxn>
                <a:cxn ang="0">
                  <a:pos x="16" y="127"/>
                </a:cxn>
                <a:cxn ang="0">
                  <a:pos x="10" y="148"/>
                </a:cxn>
                <a:cxn ang="0">
                  <a:pos x="0" y="169"/>
                </a:cxn>
                <a:cxn ang="0">
                  <a:pos x="271" y="187"/>
                </a:cxn>
              </a:cxnLst>
              <a:rect l="0" t="0" r="r" b="b"/>
              <a:pathLst>
                <a:path w="271" h="187">
                  <a:moveTo>
                    <a:pt x="271" y="187"/>
                  </a:moveTo>
                  <a:lnTo>
                    <a:pt x="271" y="16"/>
                  </a:lnTo>
                  <a:lnTo>
                    <a:pt x="53" y="0"/>
                  </a:lnTo>
                  <a:lnTo>
                    <a:pt x="49" y="21"/>
                  </a:lnTo>
                  <a:lnTo>
                    <a:pt x="44" y="41"/>
                  </a:lnTo>
                  <a:lnTo>
                    <a:pt x="37" y="62"/>
                  </a:lnTo>
                  <a:lnTo>
                    <a:pt x="33" y="83"/>
                  </a:lnTo>
                  <a:lnTo>
                    <a:pt x="26" y="106"/>
                  </a:lnTo>
                  <a:lnTo>
                    <a:pt x="16" y="127"/>
                  </a:lnTo>
                  <a:lnTo>
                    <a:pt x="10" y="148"/>
                  </a:lnTo>
                  <a:lnTo>
                    <a:pt x="0" y="169"/>
                  </a:lnTo>
                  <a:lnTo>
                    <a:pt x="271" y="187"/>
                  </a:lnTo>
                </a:path>
              </a:pathLst>
            </a:custGeom>
            <a:noFill/>
            <a:ln w="0">
              <a:solidFill>
                <a:srgbClr val="000000"/>
              </a:solidFill>
              <a:prstDash val="solid"/>
              <a:round/>
            </a:ln>
          </p:spPr>
          <p:txBody>
            <a:bodyPr/>
            <a:lstStyle/>
            <a:p>
              <a:endParaRPr lang="en-US"/>
            </a:p>
          </p:txBody>
        </p:sp>
        <p:sp>
          <p:nvSpPr>
            <p:cNvPr id="417812" name="Freeform 20"/>
            <p:cNvSpPr/>
            <p:nvPr/>
          </p:nvSpPr>
          <p:spPr bwMode="auto">
            <a:xfrm>
              <a:off x="2654" y="980"/>
              <a:ext cx="311" cy="442"/>
            </a:xfrm>
            <a:custGeom>
              <a:avLst/>
              <a:gdLst/>
              <a:ahLst/>
              <a:cxnLst>
                <a:cxn ang="0">
                  <a:pos x="112" y="234"/>
                </a:cxn>
                <a:cxn ang="0">
                  <a:pos x="95" y="210"/>
                </a:cxn>
                <a:cxn ang="0">
                  <a:pos x="79" y="183"/>
                </a:cxn>
                <a:cxn ang="0">
                  <a:pos x="70" y="157"/>
                </a:cxn>
                <a:cxn ang="0">
                  <a:pos x="72" y="116"/>
                </a:cxn>
                <a:cxn ang="0">
                  <a:pos x="77" y="69"/>
                </a:cxn>
                <a:cxn ang="0">
                  <a:pos x="84" y="42"/>
                </a:cxn>
                <a:cxn ang="0">
                  <a:pos x="91" y="23"/>
                </a:cxn>
                <a:cxn ang="0">
                  <a:pos x="100" y="11"/>
                </a:cxn>
                <a:cxn ang="0">
                  <a:pos x="107" y="4"/>
                </a:cxn>
                <a:cxn ang="0">
                  <a:pos x="139" y="2"/>
                </a:cxn>
                <a:cxn ang="0">
                  <a:pos x="176" y="16"/>
                </a:cxn>
                <a:cxn ang="0">
                  <a:pos x="223" y="23"/>
                </a:cxn>
                <a:cxn ang="0">
                  <a:pos x="250" y="9"/>
                </a:cxn>
                <a:cxn ang="0">
                  <a:pos x="253" y="18"/>
                </a:cxn>
                <a:cxn ang="0">
                  <a:pos x="246" y="44"/>
                </a:cxn>
                <a:cxn ang="0">
                  <a:pos x="253" y="48"/>
                </a:cxn>
                <a:cxn ang="0">
                  <a:pos x="271" y="39"/>
                </a:cxn>
                <a:cxn ang="0">
                  <a:pos x="278" y="44"/>
                </a:cxn>
                <a:cxn ang="0">
                  <a:pos x="276" y="60"/>
                </a:cxn>
                <a:cxn ang="0">
                  <a:pos x="285" y="51"/>
                </a:cxn>
                <a:cxn ang="0">
                  <a:pos x="290" y="16"/>
                </a:cxn>
                <a:cxn ang="0">
                  <a:pos x="294" y="23"/>
                </a:cxn>
                <a:cxn ang="0">
                  <a:pos x="294" y="53"/>
                </a:cxn>
                <a:cxn ang="0">
                  <a:pos x="301" y="69"/>
                </a:cxn>
                <a:cxn ang="0">
                  <a:pos x="311" y="76"/>
                </a:cxn>
                <a:cxn ang="0">
                  <a:pos x="308" y="102"/>
                </a:cxn>
                <a:cxn ang="0">
                  <a:pos x="301" y="125"/>
                </a:cxn>
                <a:cxn ang="0">
                  <a:pos x="271" y="180"/>
                </a:cxn>
                <a:cxn ang="0">
                  <a:pos x="236" y="229"/>
                </a:cxn>
                <a:cxn ang="0">
                  <a:pos x="213" y="243"/>
                </a:cxn>
                <a:cxn ang="0">
                  <a:pos x="195" y="252"/>
                </a:cxn>
                <a:cxn ang="0">
                  <a:pos x="174" y="259"/>
                </a:cxn>
                <a:cxn ang="0">
                  <a:pos x="144" y="254"/>
                </a:cxn>
                <a:cxn ang="0">
                  <a:pos x="165" y="261"/>
                </a:cxn>
                <a:cxn ang="0">
                  <a:pos x="188" y="261"/>
                </a:cxn>
                <a:cxn ang="0">
                  <a:pos x="197" y="264"/>
                </a:cxn>
                <a:cxn ang="0">
                  <a:pos x="211" y="264"/>
                </a:cxn>
                <a:cxn ang="0">
                  <a:pos x="246" y="261"/>
                </a:cxn>
                <a:cxn ang="0">
                  <a:pos x="255" y="268"/>
                </a:cxn>
                <a:cxn ang="0">
                  <a:pos x="218" y="319"/>
                </a:cxn>
                <a:cxn ang="0">
                  <a:pos x="179" y="384"/>
                </a:cxn>
                <a:cxn ang="0">
                  <a:pos x="149" y="430"/>
                </a:cxn>
                <a:cxn ang="0">
                  <a:pos x="88" y="442"/>
                </a:cxn>
                <a:cxn ang="0">
                  <a:pos x="28" y="426"/>
                </a:cxn>
                <a:cxn ang="0">
                  <a:pos x="3" y="352"/>
                </a:cxn>
                <a:cxn ang="0">
                  <a:pos x="31" y="315"/>
                </a:cxn>
                <a:cxn ang="0">
                  <a:pos x="56" y="266"/>
                </a:cxn>
                <a:cxn ang="0">
                  <a:pos x="81" y="254"/>
                </a:cxn>
                <a:cxn ang="0">
                  <a:pos x="102" y="229"/>
                </a:cxn>
                <a:cxn ang="0">
                  <a:pos x="116" y="243"/>
                </a:cxn>
              </a:cxnLst>
              <a:rect l="0" t="0" r="r" b="b"/>
              <a:pathLst>
                <a:path w="311" h="442">
                  <a:moveTo>
                    <a:pt x="132" y="250"/>
                  </a:moveTo>
                  <a:lnTo>
                    <a:pt x="123" y="243"/>
                  </a:lnTo>
                  <a:lnTo>
                    <a:pt x="116" y="238"/>
                  </a:lnTo>
                  <a:lnTo>
                    <a:pt x="112" y="234"/>
                  </a:lnTo>
                  <a:lnTo>
                    <a:pt x="107" y="227"/>
                  </a:lnTo>
                  <a:lnTo>
                    <a:pt x="105" y="222"/>
                  </a:lnTo>
                  <a:lnTo>
                    <a:pt x="100" y="217"/>
                  </a:lnTo>
                  <a:lnTo>
                    <a:pt x="95" y="210"/>
                  </a:lnTo>
                  <a:lnTo>
                    <a:pt x="91" y="206"/>
                  </a:lnTo>
                  <a:lnTo>
                    <a:pt x="86" y="199"/>
                  </a:lnTo>
                  <a:lnTo>
                    <a:pt x="84" y="190"/>
                  </a:lnTo>
                  <a:lnTo>
                    <a:pt x="79" y="183"/>
                  </a:lnTo>
                  <a:lnTo>
                    <a:pt x="77" y="176"/>
                  </a:lnTo>
                  <a:lnTo>
                    <a:pt x="75" y="169"/>
                  </a:lnTo>
                  <a:lnTo>
                    <a:pt x="72" y="162"/>
                  </a:lnTo>
                  <a:lnTo>
                    <a:pt x="70" y="157"/>
                  </a:lnTo>
                  <a:lnTo>
                    <a:pt x="70" y="153"/>
                  </a:lnTo>
                  <a:lnTo>
                    <a:pt x="70" y="139"/>
                  </a:lnTo>
                  <a:lnTo>
                    <a:pt x="70" y="127"/>
                  </a:lnTo>
                  <a:lnTo>
                    <a:pt x="72" y="116"/>
                  </a:lnTo>
                  <a:lnTo>
                    <a:pt x="72" y="104"/>
                  </a:lnTo>
                  <a:lnTo>
                    <a:pt x="75" y="92"/>
                  </a:lnTo>
                  <a:lnTo>
                    <a:pt x="77" y="81"/>
                  </a:lnTo>
                  <a:lnTo>
                    <a:pt x="77" y="69"/>
                  </a:lnTo>
                  <a:lnTo>
                    <a:pt x="79" y="55"/>
                  </a:lnTo>
                  <a:lnTo>
                    <a:pt x="81" y="51"/>
                  </a:lnTo>
                  <a:lnTo>
                    <a:pt x="84" y="48"/>
                  </a:lnTo>
                  <a:lnTo>
                    <a:pt x="84" y="42"/>
                  </a:lnTo>
                  <a:lnTo>
                    <a:pt x="86" y="37"/>
                  </a:lnTo>
                  <a:lnTo>
                    <a:pt x="88" y="32"/>
                  </a:lnTo>
                  <a:lnTo>
                    <a:pt x="91" y="28"/>
                  </a:lnTo>
                  <a:lnTo>
                    <a:pt x="91" y="23"/>
                  </a:lnTo>
                  <a:lnTo>
                    <a:pt x="93" y="21"/>
                  </a:lnTo>
                  <a:lnTo>
                    <a:pt x="95" y="16"/>
                  </a:lnTo>
                  <a:lnTo>
                    <a:pt x="98" y="14"/>
                  </a:lnTo>
                  <a:lnTo>
                    <a:pt x="100" y="11"/>
                  </a:lnTo>
                  <a:lnTo>
                    <a:pt x="102" y="9"/>
                  </a:lnTo>
                  <a:lnTo>
                    <a:pt x="105" y="7"/>
                  </a:lnTo>
                  <a:lnTo>
                    <a:pt x="107" y="7"/>
                  </a:lnTo>
                  <a:lnTo>
                    <a:pt x="107" y="4"/>
                  </a:lnTo>
                  <a:lnTo>
                    <a:pt x="109" y="4"/>
                  </a:lnTo>
                  <a:lnTo>
                    <a:pt x="123" y="2"/>
                  </a:lnTo>
                  <a:lnTo>
                    <a:pt x="132" y="0"/>
                  </a:lnTo>
                  <a:lnTo>
                    <a:pt x="139" y="2"/>
                  </a:lnTo>
                  <a:lnTo>
                    <a:pt x="149" y="4"/>
                  </a:lnTo>
                  <a:lnTo>
                    <a:pt x="155" y="7"/>
                  </a:lnTo>
                  <a:lnTo>
                    <a:pt x="165" y="11"/>
                  </a:lnTo>
                  <a:lnTo>
                    <a:pt x="176" y="16"/>
                  </a:lnTo>
                  <a:lnTo>
                    <a:pt x="188" y="21"/>
                  </a:lnTo>
                  <a:lnTo>
                    <a:pt x="202" y="23"/>
                  </a:lnTo>
                  <a:lnTo>
                    <a:pt x="213" y="23"/>
                  </a:lnTo>
                  <a:lnTo>
                    <a:pt x="223" y="23"/>
                  </a:lnTo>
                  <a:lnTo>
                    <a:pt x="232" y="21"/>
                  </a:lnTo>
                  <a:lnTo>
                    <a:pt x="239" y="16"/>
                  </a:lnTo>
                  <a:lnTo>
                    <a:pt x="246" y="14"/>
                  </a:lnTo>
                  <a:lnTo>
                    <a:pt x="250" y="9"/>
                  </a:lnTo>
                  <a:lnTo>
                    <a:pt x="257" y="2"/>
                  </a:lnTo>
                  <a:lnTo>
                    <a:pt x="255" y="9"/>
                  </a:lnTo>
                  <a:lnTo>
                    <a:pt x="253" y="14"/>
                  </a:lnTo>
                  <a:lnTo>
                    <a:pt x="253" y="18"/>
                  </a:lnTo>
                  <a:lnTo>
                    <a:pt x="253" y="25"/>
                  </a:lnTo>
                  <a:lnTo>
                    <a:pt x="250" y="30"/>
                  </a:lnTo>
                  <a:lnTo>
                    <a:pt x="248" y="37"/>
                  </a:lnTo>
                  <a:lnTo>
                    <a:pt x="246" y="44"/>
                  </a:lnTo>
                  <a:lnTo>
                    <a:pt x="239" y="48"/>
                  </a:lnTo>
                  <a:lnTo>
                    <a:pt x="243" y="48"/>
                  </a:lnTo>
                  <a:lnTo>
                    <a:pt x="248" y="48"/>
                  </a:lnTo>
                  <a:lnTo>
                    <a:pt x="253" y="48"/>
                  </a:lnTo>
                  <a:lnTo>
                    <a:pt x="257" y="46"/>
                  </a:lnTo>
                  <a:lnTo>
                    <a:pt x="262" y="46"/>
                  </a:lnTo>
                  <a:lnTo>
                    <a:pt x="267" y="42"/>
                  </a:lnTo>
                  <a:lnTo>
                    <a:pt x="271" y="39"/>
                  </a:lnTo>
                  <a:lnTo>
                    <a:pt x="276" y="35"/>
                  </a:lnTo>
                  <a:lnTo>
                    <a:pt x="278" y="37"/>
                  </a:lnTo>
                  <a:lnTo>
                    <a:pt x="278" y="42"/>
                  </a:lnTo>
                  <a:lnTo>
                    <a:pt x="278" y="44"/>
                  </a:lnTo>
                  <a:lnTo>
                    <a:pt x="278" y="48"/>
                  </a:lnTo>
                  <a:lnTo>
                    <a:pt x="278" y="51"/>
                  </a:lnTo>
                  <a:lnTo>
                    <a:pt x="278" y="55"/>
                  </a:lnTo>
                  <a:lnTo>
                    <a:pt x="276" y="60"/>
                  </a:lnTo>
                  <a:lnTo>
                    <a:pt x="276" y="65"/>
                  </a:lnTo>
                  <a:lnTo>
                    <a:pt x="278" y="60"/>
                  </a:lnTo>
                  <a:lnTo>
                    <a:pt x="283" y="55"/>
                  </a:lnTo>
                  <a:lnTo>
                    <a:pt x="285" y="51"/>
                  </a:lnTo>
                  <a:lnTo>
                    <a:pt x="287" y="44"/>
                  </a:lnTo>
                  <a:lnTo>
                    <a:pt x="290" y="35"/>
                  </a:lnTo>
                  <a:lnTo>
                    <a:pt x="290" y="25"/>
                  </a:lnTo>
                  <a:lnTo>
                    <a:pt x="290" y="16"/>
                  </a:lnTo>
                  <a:lnTo>
                    <a:pt x="290" y="2"/>
                  </a:lnTo>
                  <a:lnTo>
                    <a:pt x="292" y="9"/>
                  </a:lnTo>
                  <a:lnTo>
                    <a:pt x="292" y="16"/>
                  </a:lnTo>
                  <a:lnTo>
                    <a:pt x="294" y="23"/>
                  </a:lnTo>
                  <a:lnTo>
                    <a:pt x="294" y="30"/>
                  </a:lnTo>
                  <a:lnTo>
                    <a:pt x="294" y="37"/>
                  </a:lnTo>
                  <a:lnTo>
                    <a:pt x="294" y="44"/>
                  </a:lnTo>
                  <a:lnTo>
                    <a:pt x="294" y="53"/>
                  </a:lnTo>
                  <a:lnTo>
                    <a:pt x="294" y="62"/>
                  </a:lnTo>
                  <a:lnTo>
                    <a:pt x="297" y="65"/>
                  </a:lnTo>
                  <a:lnTo>
                    <a:pt x="299" y="67"/>
                  </a:lnTo>
                  <a:lnTo>
                    <a:pt x="301" y="69"/>
                  </a:lnTo>
                  <a:lnTo>
                    <a:pt x="304" y="72"/>
                  </a:lnTo>
                  <a:lnTo>
                    <a:pt x="306" y="74"/>
                  </a:lnTo>
                  <a:lnTo>
                    <a:pt x="308" y="74"/>
                  </a:lnTo>
                  <a:lnTo>
                    <a:pt x="311" y="76"/>
                  </a:lnTo>
                  <a:lnTo>
                    <a:pt x="311" y="83"/>
                  </a:lnTo>
                  <a:lnTo>
                    <a:pt x="308" y="90"/>
                  </a:lnTo>
                  <a:lnTo>
                    <a:pt x="308" y="95"/>
                  </a:lnTo>
                  <a:lnTo>
                    <a:pt x="308" y="102"/>
                  </a:lnTo>
                  <a:lnTo>
                    <a:pt x="308" y="109"/>
                  </a:lnTo>
                  <a:lnTo>
                    <a:pt x="306" y="113"/>
                  </a:lnTo>
                  <a:lnTo>
                    <a:pt x="304" y="120"/>
                  </a:lnTo>
                  <a:lnTo>
                    <a:pt x="301" y="125"/>
                  </a:lnTo>
                  <a:lnTo>
                    <a:pt x="294" y="136"/>
                  </a:lnTo>
                  <a:lnTo>
                    <a:pt x="287" y="148"/>
                  </a:lnTo>
                  <a:lnTo>
                    <a:pt x="278" y="164"/>
                  </a:lnTo>
                  <a:lnTo>
                    <a:pt x="271" y="180"/>
                  </a:lnTo>
                  <a:lnTo>
                    <a:pt x="262" y="197"/>
                  </a:lnTo>
                  <a:lnTo>
                    <a:pt x="253" y="210"/>
                  </a:lnTo>
                  <a:lnTo>
                    <a:pt x="243" y="222"/>
                  </a:lnTo>
                  <a:lnTo>
                    <a:pt x="236" y="229"/>
                  </a:lnTo>
                  <a:lnTo>
                    <a:pt x="230" y="234"/>
                  </a:lnTo>
                  <a:lnTo>
                    <a:pt x="223" y="236"/>
                  </a:lnTo>
                  <a:lnTo>
                    <a:pt x="218" y="241"/>
                  </a:lnTo>
                  <a:lnTo>
                    <a:pt x="213" y="243"/>
                  </a:lnTo>
                  <a:lnTo>
                    <a:pt x="211" y="243"/>
                  </a:lnTo>
                  <a:lnTo>
                    <a:pt x="206" y="245"/>
                  </a:lnTo>
                  <a:lnTo>
                    <a:pt x="199" y="250"/>
                  </a:lnTo>
                  <a:lnTo>
                    <a:pt x="195" y="252"/>
                  </a:lnTo>
                  <a:lnTo>
                    <a:pt x="190" y="254"/>
                  </a:lnTo>
                  <a:lnTo>
                    <a:pt x="186" y="257"/>
                  </a:lnTo>
                  <a:lnTo>
                    <a:pt x="181" y="257"/>
                  </a:lnTo>
                  <a:lnTo>
                    <a:pt x="174" y="259"/>
                  </a:lnTo>
                  <a:lnTo>
                    <a:pt x="167" y="259"/>
                  </a:lnTo>
                  <a:lnTo>
                    <a:pt x="160" y="259"/>
                  </a:lnTo>
                  <a:lnTo>
                    <a:pt x="151" y="257"/>
                  </a:lnTo>
                  <a:lnTo>
                    <a:pt x="144" y="254"/>
                  </a:lnTo>
                  <a:lnTo>
                    <a:pt x="149" y="257"/>
                  </a:lnTo>
                  <a:lnTo>
                    <a:pt x="153" y="259"/>
                  </a:lnTo>
                  <a:lnTo>
                    <a:pt x="160" y="261"/>
                  </a:lnTo>
                  <a:lnTo>
                    <a:pt x="165" y="261"/>
                  </a:lnTo>
                  <a:lnTo>
                    <a:pt x="172" y="261"/>
                  </a:lnTo>
                  <a:lnTo>
                    <a:pt x="176" y="261"/>
                  </a:lnTo>
                  <a:lnTo>
                    <a:pt x="183" y="261"/>
                  </a:lnTo>
                  <a:lnTo>
                    <a:pt x="188" y="261"/>
                  </a:lnTo>
                  <a:lnTo>
                    <a:pt x="190" y="261"/>
                  </a:lnTo>
                  <a:lnTo>
                    <a:pt x="193" y="264"/>
                  </a:lnTo>
                  <a:lnTo>
                    <a:pt x="195" y="264"/>
                  </a:lnTo>
                  <a:lnTo>
                    <a:pt x="197" y="264"/>
                  </a:lnTo>
                  <a:lnTo>
                    <a:pt x="199" y="264"/>
                  </a:lnTo>
                  <a:lnTo>
                    <a:pt x="202" y="266"/>
                  </a:lnTo>
                  <a:lnTo>
                    <a:pt x="204" y="266"/>
                  </a:lnTo>
                  <a:lnTo>
                    <a:pt x="211" y="264"/>
                  </a:lnTo>
                  <a:lnTo>
                    <a:pt x="218" y="264"/>
                  </a:lnTo>
                  <a:lnTo>
                    <a:pt x="227" y="264"/>
                  </a:lnTo>
                  <a:lnTo>
                    <a:pt x="236" y="261"/>
                  </a:lnTo>
                  <a:lnTo>
                    <a:pt x="246" y="261"/>
                  </a:lnTo>
                  <a:lnTo>
                    <a:pt x="253" y="259"/>
                  </a:lnTo>
                  <a:lnTo>
                    <a:pt x="260" y="259"/>
                  </a:lnTo>
                  <a:lnTo>
                    <a:pt x="264" y="259"/>
                  </a:lnTo>
                  <a:lnTo>
                    <a:pt x="255" y="268"/>
                  </a:lnTo>
                  <a:lnTo>
                    <a:pt x="246" y="280"/>
                  </a:lnTo>
                  <a:lnTo>
                    <a:pt x="236" y="291"/>
                  </a:lnTo>
                  <a:lnTo>
                    <a:pt x="227" y="305"/>
                  </a:lnTo>
                  <a:lnTo>
                    <a:pt x="218" y="319"/>
                  </a:lnTo>
                  <a:lnTo>
                    <a:pt x="206" y="333"/>
                  </a:lnTo>
                  <a:lnTo>
                    <a:pt x="197" y="349"/>
                  </a:lnTo>
                  <a:lnTo>
                    <a:pt x="188" y="366"/>
                  </a:lnTo>
                  <a:lnTo>
                    <a:pt x="179" y="384"/>
                  </a:lnTo>
                  <a:lnTo>
                    <a:pt x="169" y="400"/>
                  </a:lnTo>
                  <a:lnTo>
                    <a:pt x="162" y="412"/>
                  </a:lnTo>
                  <a:lnTo>
                    <a:pt x="155" y="423"/>
                  </a:lnTo>
                  <a:lnTo>
                    <a:pt x="149" y="430"/>
                  </a:lnTo>
                  <a:lnTo>
                    <a:pt x="137" y="435"/>
                  </a:lnTo>
                  <a:lnTo>
                    <a:pt x="123" y="440"/>
                  </a:lnTo>
                  <a:lnTo>
                    <a:pt x="105" y="442"/>
                  </a:lnTo>
                  <a:lnTo>
                    <a:pt x="88" y="442"/>
                  </a:lnTo>
                  <a:lnTo>
                    <a:pt x="75" y="442"/>
                  </a:lnTo>
                  <a:lnTo>
                    <a:pt x="58" y="440"/>
                  </a:lnTo>
                  <a:lnTo>
                    <a:pt x="42" y="435"/>
                  </a:lnTo>
                  <a:lnTo>
                    <a:pt x="28" y="426"/>
                  </a:lnTo>
                  <a:lnTo>
                    <a:pt x="17" y="414"/>
                  </a:lnTo>
                  <a:lnTo>
                    <a:pt x="7" y="396"/>
                  </a:lnTo>
                  <a:lnTo>
                    <a:pt x="0" y="370"/>
                  </a:lnTo>
                  <a:lnTo>
                    <a:pt x="3" y="352"/>
                  </a:lnTo>
                  <a:lnTo>
                    <a:pt x="7" y="340"/>
                  </a:lnTo>
                  <a:lnTo>
                    <a:pt x="14" y="331"/>
                  </a:lnTo>
                  <a:lnTo>
                    <a:pt x="24" y="324"/>
                  </a:lnTo>
                  <a:lnTo>
                    <a:pt x="31" y="315"/>
                  </a:lnTo>
                  <a:lnTo>
                    <a:pt x="40" y="305"/>
                  </a:lnTo>
                  <a:lnTo>
                    <a:pt x="44" y="291"/>
                  </a:lnTo>
                  <a:lnTo>
                    <a:pt x="49" y="271"/>
                  </a:lnTo>
                  <a:lnTo>
                    <a:pt x="56" y="266"/>
                  </a:lnTo>
                  <a:lnTo>
                    <a:pt x="61" y="261"/>
                  </a:lnTo>
                  <a:lnTo>
                    <a:pt x="68" y="259"/>
                  </a:lnTo>
                  <a:lnTo>
                    <a:pt x="75" y="257"/>
                  </a:lnTo>
                  <a:lnTo>
                    <a:pt x="81" y="254"/>
                  </a:lnTo>
                  <a:lnTo>
                    <a:pt x="88" y="250"/>
                  </a:lnTo>
                  <a:lnTo>
                    <a:pt x="95" y="241"/>
                  </a:lnTo>
                  <a:lnTo>
                    <a:pt x="100" y="227"/>
                  </a:lnTo>
                  <a:lnTo>
                    <a:pt x="102" y="229"/>
                  </a:lnTo>
                  <a:lnTo>
                    <a:pt x="107" y="231"/>
                  </a:lnTo>
                  <a:lnTo>
                    <a:pt x="109" y="236"/>
                  </a:lnTo>
                  <a:lnTo>
                    <a:pt x="112" y="238"/>
                  </a:lnTo>
                  <a:lnTo>
                    <a:pt x="116" y="243"/>
                  </a:lnTo>
                  <a:lnTo>
                    <a:pt x="121" y="245"/>
                  </a:lnTo>
                  <a:lnTo>
                    <a:pt x="125" y="248"/>
                  </a:lnTo>
                  <a:lnTo>
                    <a:pt x="132" y="250"/>
                  </a:lnTo>
                </a:path>
              </a:pathLst>
            </a:custGeom>
            <a:noFill/>
            <a:ln w="0">
              <a:solidFill>
                <a:srgbClr val="000000"/>
              </a:solidFill>
              <a:prstDash val="solid"/>
              <a:round/>
            </a:ln>
          </p:spPr>
          <p:txBody>
            <a:bodyPr/>
            <a:lstStyle/>
            <a:p>
              <a:endParaRPr lang="en-US"/>
            </a:p>
          </p:txBody>
        </p:sp>
        <p:sp>
          <p:nvSpPr>
            <p:cNvPr id="417813" name="Freeform 21"/>
            <p:cNvSpPr/>
            <p:nvPr/>
          </p:nvSpPr>
          <p:spPr bwMode="auto">
            <a:xfrm>
              <a:off x="1648" y="2376"/>
              <a:ext cx="213" cy="263"/>
            </a:xfrm>
            <a:custGeom>
              <a:avLst/>
              <a:gdLst/>
              <a:ahLst/>
              <a:cxnLst>
                <a:cxn ang="0">
                  <a:pos x="32" y="55"/>
                </a:cxn>
                <a:cxn ang="0">
                  <a:pos x="81" y="32"/>
                </a:cxn>
                <a:cxn ang="0">
                  <a:pos x="120" y="0"/>
                </a:cxn>
                <a:cxn ang="0">
                  <a:pos x="139" y="23"/>
                </a:cxn>
                <a:cxn ang="0">
                  <a:pos x="155" y="41"/>
                </a:cxn>
                <a:cxn ang="0">
                  <a:pos x="173" y="62"/>
                </a:cxn>
                <a:cxn ang="0">
                  <a:pos x="187" y="83"/>
                </a:cxn>
                <a:cxn ang="0">
                  <a:pos x="201" y="104"/>
                </a:cxn>
                <a:cxn ang="0">
                  <a:pos x="213" y="171"/>
                </a:cxn>
                <a:cxn ang="0">
                  <a:pos x="210" y="192"/>
                </a:cxn>
                <a:cxn ang="0">
                  <a:pos x="208" y="208"/>
                </a:cxn>
                <a:cxn ang="0">
                  <a:pos x="204" y="219"/>
                </a:cxn>
                <a:cxn ang="0">
                  <a:pos x="194" y="226"/>
                </a:cxn>
                <a:cxn ang="0">
                  <a:pos x="180" y="231"/>
                </a:cxn>
                <a:cxn ang="0">
                  <a:pos x="176" y="222"/>
                </a:cxn>
                <a:cxn ang="0">
                  <a:pos x="176" y="210"/>
                </a:cxn>
                <a:cxn ang="0">
                  <a:pos x="176" y="192"/>
                </a:cxn>
                <a:cxn ang="0">
                  <a:pos x="176" y="178"/>
                </a:cxn>
                <a:cxn ang="0">
                  <a:pos x="171" y="178"/>
                </a:cxn>
                <a:cxn ang="0">
                  <a:pos x="171" y="201"/>
                </a:cxn>
                <a:cxn ang="0">
                  <a:pos x="171" y="226"/>
                </a:cxn>
                <a:cxn ang="0">
                  <a:pos x="166" y="238"/>
                </a:cxn>
                <a:cxn ang="0">
                  <a:pos x="153" y="245"/>
                </a:cxn>
                <a:cxn ang="0">
                  <a:pos x="139" y="245"/>
                </a:cxn>
                <a:cxn ang="0">
                  <a:pos x="136" y="238"/>
                </a:cxn>
                <a:cxn ang="0">
                  <a:pos x="136" y="229"/>
                </a:cxn>
                <a:cxn ang="0">
                  <a:pos x="136" y="226"/>
                </a:cxn>
                <a:cxn ang="0">
                  <a:pos x="134" y="233"/>
                </a:cxn>
                <a:cxn ang="0">
                  <a:pos x="132" y="243"/>
                </a:cxn>
                <a:cxn ang="0">
                  <a:pos x="125" y="250"/>
                </a:cxn>
                <a:cxn ang="0">
                  <a:pos x="111" y="254"/>
                </a:cxn>
                <a:cxn ang="0">
                  <a:pos x="99" y="250"/>
                </a:cxn>
                <a:cxn ang="0">
                  <a:pos x="97" y="238"/>
                </a:cxn>
                <a:cxn ang="0">
                  <a:pos x="99" y="222"/>
                </a:cxn>
                <a:cxn ang="0">
                  <a:pos x="99" y="215"/>
                </a:cxn>
                <a:cxn ang="0">
                  <a:pos x="92" y="231"/>
                </a:cxn>
                <a:cxn ang="0">
                  <a:pos x="88" y="247"/>
                </a:cxn>
                <a:cxn ang="0">
                  <a:pos x="81" y="256"/>
                </a:cxn>
                <a:cxn ang="0">
                  <a:pos x="69" y="261"/>
                </a:cxn>
                <a:cxn ang="0">
                  <a:pos x="51" y="263"/>
                </a:cxn>
                <a:cxn ang="0">
                  <a:pos x="39" y="256"/>
                </a:cxn>
                <a:cxn ang="0">
                  <a:pos x="30" y="247"/>
                </a:cxn>
                <a:cxn ang="0">
                  <a:pos x="18" y="240"/>
                </a:cxn>
                <a:cxn ang="0">
                  <a:pos x="11" y="229"/>
                </a:cxn>
                <a:cxn ang="0">
                  <a:pos x="11" y="219"/>
                </a:cxn>
                <a:cxn ang="0">
                  <a:pos x="23" y="210"/>
                </a:cxn>
                <a:cxn ang="0">
                  <a:pos x="37" y="215"/>
                </a:cxn>
                <a:cxn ang="0">
                  <a:pos x="46" y="226"/>
                </a:cxn>
                <a:cxn ang="0">
                  <a:pos x="51" y="233"/>
                </a:cxn>
                <a:cxn ang="0">
                  <a:pos x="53" y="240"/>
                </a:cxn>
                <a:cxn ang="0">
                  <a:pos x="55" y="243"/>
                </a:cxn>
                <a:cxn ang="0">
                  <a:pos x="53" y="236"/>
                </a:cxn>
                <a:cxn ang="0">
                  <a:pos x="53" y="226"/>
                </a:cxn>
                <a:cxn ang="0">
                  <a:pos x="53" y="215"/>
                </a:cxn>
                <a:cxn ang="0">
                  <a:pos x="55" y="201"/>
                </a:cxn>
                <a:cxn ang="0">
                  <a:pos x="55" y="189"/>
                </a:cxn>
                <a:cxn ang="0">
                  <a:pos x="46" y="185"/>
                </a:cxn>
                <a:cxn ang="0">
                  <a:pos x="37" y="175"/>
                </a:cxn>
                <a:cxn ang="0">
                  <a:pos x="30" y="155"/>
                </a:cxn>
                <a:cxn ang="0">
                  <a:pos x="11" y="122"/>
                </a:cxn>
                <a:cxn ang="0">
                  <a:pos x="0" y="81"/>
                </a:cxn>
              </a:cxnLst>
              <a:rect l="0" t="0" r="r" b="b"/>
              <a:pathLst>
                <a:path w="213" h="263">
                  <a:moveTo>
                    <a:pt x="2" y="60"/>
                  </a:moveTo>
                  <a:lnTo>
                    <a:pt x="16" y="57"/>
                  </a:lnTo>
                  <a:lnTo>
                    <a:pt x="32" y="55"/>
                  </a:lnTo>
                  <a:lnTo>
                    <a:pt x="48" y="48"/>
                  </a:lnTo>
                  <a:lnTo>
                    <a:pt x="65" y="41"/>
                  </a:lnTo>
                  <a:lnTo>
                    <a:pt x="81" y="32"/>
                  </a:lnTo>
                  <a:lnTo>
                    <a:pt x="95" y="23"/>
                  </a:lnTo>
                  <a:lnTo>
                    <a:pt x="109" y="11"/>
                  </a:lnTo>
                  <a:lnTo>
                    <a:pt x="120" y="0"/>
                  </a:lnTo>
                  <a:lnTo>
                    <a:pt x="127" y="9"/>
                  </a:lnTo>
                  <a:lnTo>
                    <a:pt x="134" y="18"/>
                  </a:lnTo>
                  <a:lnTo>
                    <a:pt x="139" y="23"/>
                  </a:lnTo>
                  <a:lnTo>
                    <a:pt x="143" y="30"/>
                  </a:lnTo>
                  <a:lnTo>
                    <a:pt x="148" y="34"/>
                  </a:lnTo>
                  <a:lnTo>
                    <a:pt x="155" y="41"/>
                  </a:lnTo>
                  <a:lnTo>
                    <a:pt x="160" y="46"/>
                  </a:lnTo>
                  <a:lnTo>
                    <a:pt x="166" y="53"/>
                  </a:lnTo>
                  <a:lnTo>
                    <a:pt x="173" y="62"/>
                  </a:lnTo>
                  <a:lnTo>
                    <a:pt x="178" y="69"/>
                  </a:lnTo>
                  <a:lnTo>
                    <a:pt x="183" y="76"/>
                  </a:lnTo>
                  <a:lnTo>
                    <a:pt x="187" y="83"/>
                  </a:lnTo>
                  <a:lnTo>
                    <a:pt x="192" y="90"/>
                  </a:lnTo>
                  <a:lnTo>
                    <a:pt x="197" y="97"/>
                  </a:lnTo>
                  <a:lnTo>
                    <a:pt x="201" y="104"/>
                  </a:lnTo>
                  <a:lnTo>
                    <a:pt x="206" y="111"/>
                  </a:lnTo>
                  <a:lnTo>
                    <a:pt x="213" y="162"/>
                  </a:lnTo>
                  <a:lnTo>
                    <a:pt x="213" y="171"/>
                  </a:lnTo>
                  <a:lnTo>
                    <a:pt x="213" y="178"/>
                  </a:lnTo>
                  <a:lnTo>
                    <a:pt x="210" y="185"/>
                  </a:lnTo>
                  <a:lnTo>
                    <a:pt x="210" y="192"/>
                  </a:lnTo>
                  <a:lnTo>
                    <a:pt x="208" y="196"/>
                  </a:lnTo>
                  <a:lnTo>
                    <a:pt x="208" y="203"/>
                  </a:lnTo>
                  <a:lnTo>
                    <a:pt x="208" y="208"/>
                  </a:lnTo>
                  <a:lnTo>
                    <a:pt x="208" y="213"/>
                  </a:lnTo>
                  <a:lnTo>
                    <a:pt x="206" y="215"/>
                  </a:lnTo>
                  <a:lnTo>
                    <a:pt x="204" y="219"/>
                  </a:lnTo>
                  <a:lnTo>
                    <a:pt x="201" y="222"/>
                  </a:lnTo>
                  <a:lnTo>
                    <a:pt x="199" y="224"/>
                  </a:lnTo>
                  <a:lnTo>
                    <a:pt x="194" y="226"/>
                  </a:lnTo>
                  <a:lnTo>
                    <a:pt x="190" y="229"/>
                  </a:lnTo>
                  <a:lnTo>
                    <a:pt x="185" y="229"/>
                  </a:lnTo>
                  <a:lnTo>
                    <a:pt x="180" y="231"/>
                  </a:lnTo>
                  <a:lnTo>
                    <a:pt x="178" y="229"/>
                  </a:lnTo>
                  <a:lnTo>
                    <a:pt x="178" y="226"/>
                  </a:lnTo>
                  <a:lnTo>
                    <a:pt x="176" y="222"/>
                  </a:lnTo>
                  <a:lnTo>
                    <a:pt x="176" y="219"/>
                  </a:lnTo>
                  <a:lnTo>
                    <a:pt x="176" y="215"/>
                  </a:lnTo>
                  <a:lnTo>
                    <a:pt x="176" y="210"/>
                  </a:lnTo>
                  <a:lnTo>
                    <a:pt x="176" y="206"/>
                  </a:lnTo>
                  <a:lnTo>
                    <a:pt x="176" y="199"/>
                  </a:lnTo>
                  <a:lnTo>
                    <a:pt x="176" y="192"/>
                  </a:lnTo>
                  <a:lnTo>
                    <a:pt x="176" y="187"/>
                  </a:lnTo>
                  <a:lnTo>
                    <a:pt x="176" y="182"/>
                  </a:lnTo>
                  <a:lnTo>
                    <a:pt x="176" y="178"/>
                  </a:lnTo>
                  <a:lnTo>
                    <a:pt x="173" y="175"/>
                  </a:lnTo>
                  <a:lnTo>
                    <a:pt x="171" y="173"/>
                  </a:lnTo>
                  <a:lnTo>
                    <a:pt x="171" y="178"/>
                  </a:lnTo>
                  <a:lnTo>
                    <a:pt x="171" y="185"/>
                  </a:lnTo>
                  <a:lnTo>
                    <a:pt x="171" y="194"/>
                  </a:lnTo>
                  <a:lnTo>
                    <a:pt x="171" y="201"/>
                  </a:lnTo>
                  <a:lnTo>
                    <a:pt x="171" y="210"/>
                  </a:lnTo>
                  <a:lnTo>
                    <a:pt x="171" y="219"/>
                  </a:lnTo>
                  <a:lnTo>
                    <a:pt x="171" y="226"/>
                  </a:lnTo>
                  <a:lnTo>
                    <a:pt x="171" y="231"/>
                  </a:lnTo>
                  <a:lnTo>
                    <a:pt x="169" y="236"/>
                  </a:lnTo>
                  <a:lnTo>
                    <a:pt x="166" y="238"/>
                  </a:lnTo>
                  <a:lnTo>
                    <a:pt x="162" y="243"/>
                  </a:lnTo>
                  <a:lnTo>
                    <a:pt x="157" y="245"/>
                  </a:lnTo>
                  <a:lnTo>
                    <a:pt x="153" y="245"/>
                  </a:lnTo>
                  <a:lnTo>
                    <a:pt x="148" y="247"/>
                  </a:lnTo>
                  <a:lnTo>
                    <a:pt x="141" y="247"/>
                  </a:lnTo>
                  <a:lnTo>
                    <a:pt x="139" y="245"/>
                  </a:lnTo>
                  <a:lnTo>
                    <a:pt x="136" y="243"/>
                  </a:lnTo>
                  <a:lnTo>
                    <a:pt x="136" y="240"/>
                  </a:lnTo>
                  <a:lnTo>
                    <a:pt x="136" y="238"/>
                  </a:lnTo>
                  <a:lnTo>
                    <a:pt x="136" y="236"/>
                  </a:lnTo>
                  <a:lnTo>
                    <a:pt x="136" y="233"/>
                  </a:lnTo>
                  <a:lnTo>
                    <a:pt x="136" y="229"/>
                  </a:lnTo>
                  <a:lnTo>
                    <a:pt x="136" y="226"/>
                  </a:lnTo>
                  <a:lnTo>
                    <a:pt x="136" y="224"/>
                  </a:lnTo>
                  <a:lnTo>
                    <a:pt x="136" y="226"/>
                  </a:lnTo>
                  <a:lnTo>
                    <a:pt x="134" y="229"/>
                  </a:lnTo>
                  <a:lnTo>
                    <a:pt x="134" y="231"/>
                  </a:lnTo>
                  <a:lnTo>
                    <a:pt x="134" y="233"/>
                  </a:lnTo>
                  <a:lnTo>
                    <a:pt x="134" y="238"/>
                  </a:lnTo>
                  <a:lnTo>
                    <a:pt x="134" y="240"/>
                  </a:lnTo>
                  <a:lnTo>
                    <a:pt x="132" y="243"/>
                  </a:lnTo>
                  <a:lnTo>
                    <a:pt x="132" y="245"/>
                  </a:lnTo>
                  <a:lnTo>
                    <a:pt x="129" y="247"/>
                  </a:lnTo>
                  <a:lnTo>
                    <a:pt x="125" y="250"/>
                  </a:lnTo>
                  <a:lnTo>
                    <a:pt x="120" y="252"/>
                  </a:lnTo>
                  <a:lnTo>
                    <a:pt x="116" y="252"/>
                  </a:lnTo>
                  <a:lnTo>
                    <a:pt x="111" y="254"/>
                  </a:lnTo>
                  <a:lnTo>
                    <a:pt x="106" y="252"/>
                  </a:lnTo>
                  <a:lnTo>
                    <a:pt x="102" y="252"/>
                  </a:lnTo>
                  <a:lnTo>
                    <a:pt x="99" y="250"/>
                  </a:lnTo>
                  <a:lnTo>
                    <a:pt x="97" y="247"/>
                  </a:lnTo>
                  <a:lnTo>
                    <a:pt x="97" y="243"/>
                  </a:lnTo>
                  <a:lnTo>
                    <a:pt x="97" y="238"/>
                  </a:lnTo>
                  <a:lnTo>
                    <a:pt x="97" y="233"/>
                  </a:lnTo>
                  <a:lnTo>
                    <a:pt x="99" y="226"/>
                  </a:lnTo>
                  <a:lnTo>
                    <a:pt x="99" y="222"/>
                  </a:lnTo>
                  <a:lnTo>
                    <a:pt x="99" y="215"/>
                  </a:lnTo>
                  <a:lnTo>
                    <a:pt x="99" y="210"/>
                  </a:lnTo>
                  <a:lnTo>
                    <a:pt x="99" y="215"/>
                  </a:lnTo>
                  <a:lnTo>
                    <a:pt x="97" y="219"/>
                  </a:lnTo>
                  <a:lnTo>
                    <a:pt x="95" y="226"/>
                  </a:lnTo>
                  <a:lnTo>
                    <a:pt x="92" y="231"/>
                  </a:lnTo>
                  <a:lnTo>
                    <a:pt x="90" y="238"/>
                  </a:lnTo>
                  <a:lnTo>
                    <a:pt x="88" y="243"/>
                  </a:lnTo>
                  <a:lnTo>
                    <a:pt x="88" y="247"/>
                  </a:lnTo>
                  <a:lnTo>
                    <a:pt x="86" y="250"/>
                  </a:lnTo>
                  <a:lnTo>
                    <a:pt x="83" y="254"/>
                  </a:lnTo>
                  <a:lnTo>
                    <a:pt x="81" y="256"/>
                  </a:lnTo>
                  <a:lnTo>
                    <a:pt x="76" y="259"/>
                  </a:lnTo>
                  <a:lnTo>
                    <a:pt x="72" y="261"/>
                  </a:lnTo>
                  <a:lnTo>
                    <a:pt x="69" y="261"/>
                  </a:lnTo>
                  <a:lnTo>
                    <a:pt x="65" y="263"/>
                  </a:lnTo>
                  <a:lnTo>
                    <a:pt x="58" y="263"/>
                  </a:lnTo>
                  <a:lnTo>
                    <a:pt x="51" y="263"/>
                  </a:lnTo>
                  <a:lnTo>
                    <a:pt x="46" y="261"/>
                  </a:lnTo>
                  <a:lnTo>
                    <a:pt x="44" y="259"/>
                  </a:lnTo>
                  <a:lnTo>
                    <a:pt x="39" y="256"/>
                  </a:lnTo>
                  <a:lnTo>
                    <a:pt x="37" y="254"/>
                  </a:lnTo>
                  <a:lnTo>
                    <a:pt x="32" y="252"/>
                  </a:lnTo>
                  <a:lnTo>
                    <a:pt x="30" y="247"/>
                  </a:lnTo>
                  <a:lnTo>
                    <a:pt x="28" y="245"/>
                  </a:lnTo>
                  <a:lnTo>
                    <a:pt x="23" y="245"/>
                  </a:lnTo>
                  <a:lnTo>
                    <a:pt x="18" y="240"/>
                  </a:lnTo>
                  <a:lnTo>
                    <a:pt x="16" y="236"/>
                  </a:lnTo>
                  <a:lnTo>
                    <a:pt x="14" y="233"/>
                  </a:lnTo>
                  <a:lnTo>
                    <a:pt x="11" y="229"/>
                  </a:lnTo>
                  <a:lnTo>
                    <a:pt x="11" y="226"/>
                  </a:lnTo>
                  <a:lnTo>
                    <a:pt x="11" y="222"/>
                  </a:lnTo>
                  <a:lnTo>
                    <a:pt x="11" y="219"/>
                  </a:lnTo>
                  <a:lnTo>
                    <a:pt x="16" y="215"/>
                  </a:lnTo>
                  <a:lnTo>
                    <a:pt x="18" y="213"/>
                  </a:lnTo>
                  <a:lnTo>
                    <a:pt x="23" y="210"/>
                  </a:lnTo>
                  <a:lnTo>
                    <a:pt x="28" y="213"/>
                  </a:lnTo>
                  <a:lnTo>
                    <a:pt x="32" y="213"/>
                  </a:lnTo>
                  <a:lnTo>
                    <a:pt x="37" y="215"/>
                  </a:lnTo>
                  <a:lnTo>
                    <a:pt x="39" y="219"/>
                  </a:lnTo>
                  <a:lnTo>
                    <a:pt x="44" y="224"/>
                  </a:lnTo>
                  <a:lnTo>
                    <a:pt x="46" y="226"/>
                  </a:lnTo>
                  <a:lnTo>
                    <a:pt x="48" y="229"/>
                  </a:lnTo>
                  <a:lnTo>
                    <a:pt x="48" y="231"/>
                  </a:lnTo>
                  <a:lnTo>
                    <a:pt x="51" y="233"/>
                  </a:lnTo>
                  <a:lnTo>
                    <a:pt x="51" y="236"/>
                  </a:lnTo>
                  <a:lnTo>
                    <a:pt x="51" y="238"/>
                  </a:lnTo>
                  <a:lnTo>
                    <a:pt x="53" y="240"/>
                  </a:lnTo>
                  <a:lnTo>
                    <a:pt x="53" y="243"/>
                  </a:lnTo>
                  <a:lnTo>
                    <a:pt x="55" y="245"/>
                  </a:lnTo>
                  <a:lnTo>
                    <a:pt x="55" y="243"/>
                  </a:lnTo>
                  <a:lnTo>
                    <a:pt x="53" y="240"/>
                  </a:lnTo>
                  <a:lnTo>
                    <a:pt x="53" y="238"/>
                  </a:lnTo>
                  <a:lnTo>
                    <a:pt x="53" y="236"/>
                  </a:lnTo>
                  <a:lnTo>
                    <a:pt x="53" y="233"/>
                  </a:lnTo>
                  <a:lnTo>
                    <a:pt x="53" y="231"/>
                  </a:lnTo>
                  <a:lnTo>
                    <a:pt x="53" y="226"/>
                  </a:lnTo>
                  <a:lnTo>
                    <a:pt x="53" y="224"/>
                  </a:lnTo>
                  <a:lnTo>
                    <a:pt x="53" y="219"/>
                  </a:lnTo>
                  <a:lnTo>
                    <a:pt x="53" y="215"/>
                  </a:lnTo>
                  <a:lnTo>
                    <a:pt x="53" y="210"/>
                  </a:lnTo>
                  <a:lnTo>
                    <a:pt x="55" y="206"/>
                  </a:lnTo>
                  <a:lnTo>
                    <a:pt x="55" y="201"/>
                  </a:lnTo>
                  <a:lnTo>
                    <a:pt x="55" y="196"/>
                  </a:lnTo>
                  <a:lnTo>
                    <a:pt x="55" y="194"/>
                  </a:lnTo>
                  <a:lnTo>
                    <a:pt x="55" y="189"/>
                  </a:lnTo>
                  <a:lnTo>
                    <a:pt x="53" y="189"/>
                  </a:lnTo>
                  <a:lnTo>
                    <a:pt x="51" y="187"/>
                  </a:lnTo>
                  <a:lnTo>
                    <a:pt x="46" y="185"/>
                  </a:lnTo>
                  <a:lnTo>
                    <a:pt x="44" y="182"/>
                  </a:lnTo>
                  <a:lnTo>
                    <a:pt x="42" y="178"/>
                  </a:lnTo>
                  <a:lnTo>
                    <a:pt x="37" y="175"/>
                  </a:lnTo>
                  <a:lnTo>
                    <a:pt x="35" y="171"/>
                  </a:lnTo>
                  <a:lnTo>
                    <a:pt x="32" y="166"/>
                  </a:lnTo>
                  <a:lnTo>
                    <a:pt x="30" y="155"/>
                  </a:lnTo>
                  <a:lnTo>
                    <a:pt x="23" y="143"/>
                  </a:lnTo>
                  <a:lnTo>
                    <a:pt x="18" y="131"/>
                  </a:lnTo>
                  <a:lnTo>
                    <a:pt x="11" y="122"/>
                  </a:lnTo>
                  <a:lnTo>
                    <a:pt x="7" y="111"/>
                  </a:lnTo>
                  <a:lnTo>
                    <a:pt x="2" y="97"/>
                  </a:lnTo>
                  <a:lnTo>
                    <a:pt x="0" y="81"/>
                  </a:lnTo>
                  <a:lnTo>
                    <a:pt x="2" y="60"/>
                  </a:lnTo>
                </a:path>
              </a:pathLst>
            </a:custGeom>
            <a:noFill/>
            <a:ln w="0">
              <a:solidFill>
                <a:srgbClr val="000000"/>
              </a:solidFill>
              <a:prstDash val="solid"/>
              <a:round/>
            </a:ln>
          </p:spPr>
          <p:txBody>
            <a:bodyPr/>
            <a:lstStyle/>
            <a:p>
              <a:endParaRPr lang="en-US"/>
            </a:p>
          </p:txBody>
        </p:sp>
        <p:sp>
          <p:nvSpPr>
            <p:cNvPr id="417814" name="Freeform 22"/>
            <p:cNvSpPr/>
            <p:nvPr/>
          </p:nvSpPr>
          <p:spPr bwMode="auto">
            <a:xfrm>
              <a:off x="2340" y="2320"/>
              <a:ext cx="185" cy="252"/>
            </a:xfrm>
            <a:custGeom>
              <a:avLst/>
              <a:gdLst/>
              <a:ahLst/>
              <a:cxnLst>
                <a:cxn ang="0">
                  <a:pos x="150" y="190"/>
                </a:cxn>
                <a:cxn ang="0">
                  <a:pos x="148" y="194"/>
                </a:cxn>
                <a:cxn ang="0">
                  <a:pos x="148" y="204"/>
                </a:cxn>
                <a:cxn ang="0">
                  <a:pos x="150" y="220"/>
                </a:cxn>
                <a:cxn ang="0">
                  <a:pos x="152" y="234"/>
                </a:cxn>
                <a:cxn ang="0">
                  <a:pos x="155" y="248"/>
                </a:cxn>
                <a:cxn ang="0">
                  <a:pos x="139" y="250"/>
                </a:cxn>
                <a:cxn ang="0">
                  <a:pos x="106" y="243"/>
                </a:cxn>
                <a:cxn ang="0">
                  <a:pos x="78" y="238"/>
                </a:cxn>
                <a:cxn ang="0">
                  <a:pos x="48" y="245"/>
                </a:cxn>
                <a:cxn ang="0">
                  <a:pos x="28" y="213"/>
                </a:cxn>
                <a:cxn ang="0">
                  <a:pos x="18" y="192"/>
                </a:cxn>
                <a:cxn ang="0">
                  <a:pos x="11" y="178"/>
                </a:cxn>
                <a:cxn ang="0">
                  <a:pos x="7" y="167"/>
                </a:cxn>
                <a:cxn ang="0">
                  <a:pos x="7" y="150"/>
                </a:cxn>
                <a:cxn ang="0">
                  <a:pos x="7" y="125"/>
                </a:cxn>
                <a:cxn ang="0">
                  <a:pos x="2" y="95"/>
                </a:cxn>
                <a:cxn ang="0">
                  <a:pos x="0" y="65"/>
                </a:cxn>
                <a:cxn ang="0">
                  <a:pos x="2" y="42"/>
                </a:cxn>
                <a:cxn ang="0">
                  <a:pos x="11" y="35"/>
                </a:cxn>
                <a:cxn ang="0">
                  <a:pos x="18" y="32"/>
                </a:cxn>
                <a:cxn ang="0">
                  <a:pos x="25" y="32"/>
                </a:cxn>
                <a:cxn ang="0">
                  <a:pos x="34" y="32"/>
                </a:cxn>
                <a:cxn ang="0">
                  <a:pos x="41" y="25"/>
                </a:cxn>
                <a:cxn ang="0">
                  <a:pos x="51" y="21"/>
                </a:cxn>
                <a:cxn ang="0">
                  <a:pos x="60" y="21"/>
                </a:cxn>
                <a:cxn ang="0">
                  <a:pos x="67" y="25"/>
                </a:cxn>
                <a:cxn ang="0">
                  <a:pos x="78" y="16"/>
                </a:cxn>
                <a:cxn ang="0">
                  <a:pos x="90" y="12"/>
                </a:cxn>
                <a:cxn ang="0">
                  <a:pos x="99" y="12"/>
                </a:cxn>
                <a:cxn ang="0">
                  <a:pos x="111" y="19"/>
                </a:cxn>
                <a:cxn ang="0">
                  <a:pos x="113" y="12"/>
                </a:cxn>
                <a:cxn ang="0">
                  <a:pos x="120" y="2"/>
                </a:cxn>
                <a:cxn ang="0">
                  <a:pos x="129" y="0"/>
                </a:cxn>
                <a:cxn ang="0">
                  <a:pos x="148" y="14"/>
                </a:cxn>
                <a:cxn ang="0">
                  <a:pos x="166" y="35"/>
                </a:cxn>
                <a:cxn ang="0">
                  <a:pos x="171" y="39"/>
                </a:cxn>
                <a:cxn ang="0">
                  <a:pos x="176" y="44"/>
                </a:cxn>
                <a:cxn ang="0">
                  <a:pos x="183" y="51"/>
                </a:cxn>
                <a:cxn ang="0">
                  <a:pos x="183" y="72"/>
                </a:cxn>
                <a:cxn ang="0">
                  <a:pos x="178" y="83"/>
                </a:cxn>
                <a:cxn ang="0">
                  <a:pos x="173" y="90"/>
                </a:cxn>
                <a:cxn ang="0">
                  <a:pos x="173" y="102"/>
                </a:cxn>
                <a:cxn ang="0">
                  <a:pos x="178" y="109"/>
                </a:cxn>
                <a:cxn ang="0">
                  <a:pos x="183" y="116"/>
                </a:cxn>
                <a:cxn ang="0">
                  <a:pos x="185" y="125"/>
                </a:cxn>
                <a:cxn ang="0">
                  <a:pos x="185" y="134"/>
                </a:cxn>
                <a:cxn ang="0">
                  <a:pos x="176" y="148"/>
                </a:cxn>
                <a:cxn ang="0">
                  <a:pos x="169" y="162"/>
                </a:cxn>
                <a:cxn ang="0">
                  <a:pos x="159" y="174"/>
                </a:cxn>
                <a:cxn ang="0">
                  <a:pos x="150" y="187"/>
                </a:cxn>
              </a:cxnLst>
              <a:rect l="0" t="0" r="r" b="b"/>
              <a:pathLst>
                <a:path w="185" h="252">
                  <a:moveTo>
                    <a:pt x="150" y="187"/>
                  </a:moveTo>
                  <a:lnTo>
                    <a:pt x="150" y="190"/>
                  </a:lnTo>
                  <a:lnTo>
                    <a:pt x="150" y="192"/>
                  </a:lnTo>
                  <a:lnTo>
                    <a:pt x="148" y="194"/>
                  </a:lnTo>
                  <a:lnTo>
                    <a:pt x="148" y="197"/>
                  </a:lnTo>
                  <a:lnTo>
                    <a:pt x="148" y="204"/>
                  </a:lnTo>
                  <a:lnTo>
                    <a:pt x="148" y="213"/>
                  </a:lnTo>
                  <a:lnTo>
                    <a:pt x="150" y="220"/>
                  </a:lnTo>
                  <a:lnTo>
                    <a:pt x="150" y="227"/>
                  </a:lnTo>
                  <a:lnTo>
                    <a:pt x="152" y="234"/>
                  </a:lnTo>
                  <a:lnTo>
                    <a:pt x="152" y="241"/>
                  </a:lnTo>
                  <a:lnTo>
                    <a:pt x="155" y="248"/>
                  </a:lnTo>
                  <a:lnTo>
                    <a:pt x="155" y="252"/>
                  </a:lnTo>
                  <a:lnTo>
                    <a:pt x="139" y="250"/>
                  </a:lnTo>
                  <a:lnTo>
                    <a:pt x="122" y="248"/>
                  </a:lnTo>
                  <a:lnTo>
                    <a:pt x="106" y="243"/>
                  </a:lnTo>
                  <a:lnTo>
                    <a:pt x="92" y="241"/>
                  </a:lnTo>
                  <a:lnTo>
                    <a:pt x="78" y="238"/>
                  </a:lnTo>
                  <a:lnTo>
                    <a:pt x="62" y="241"/>
                  </a:lnTo>
                  <a:lnTo>
                    <a:pt x="48" y="245"/>
                  </a:lnTo>
                  <a:lnTo>
                    <a:pt x="34" y="252"/>
                  </a:lnTo>
                  <a:lnTo>
                    <a:pt x="28" y="213"/>
                  </a:lnTo>
                  <a:lnTo>
                    <a:pt x="23" y="201"/>
                  </a:lnTo>
                  <a:lnTo>
                    <a:pt x="18" y="192"/>
                  </a:lnTo>
                  <a:lnTo>
                    <a:pt x="16" y="185"/>
                  </a:lnTo>
                  <a:lnTo>
                    <a:pt x="11" y="178"/>
                  </a:lnTo>
                  <a:lnTo>
                    <a:pt x="9" y="174"/>
                  </a:lnTo>
                  <a:lnTo>
                    <a:pt x="7" y="167"/>
                  </a:lnTo>
                  <a:lnTo>
                    <a:pt x="7" y="160"/>
                  </a:lnTo>
                  <a:lnTo>
                    <a:pt x="7" y="150"/>
                  </a:lnTo>
                  <a:lnTo>
                    <a:pt x="7" y="139"/>
                  </a:lnTo>
                  <a:lnTo>
                    <a:pt x="7" y="125"/>
                  </a:lnTo>
                  <a:lnTo>
                    <a:pt x="4" y="109"/>
                  </a:lnTo>
                  <a:lnTo>
                    <a:pt x="2" y="95"/>
                  </a:lnTo>
                  <a:lnTo>
                    <a:pt x="2" y="79"/>
                  </a:lnTo>
                  <a:lnTo>
                    <a:pt x="0" y="65"/>
                  </a:lnTo>
                  <a:lnTo>
                    <a:pt x="0" y="51"/>
                  </a:lnTo>
                  <a:lnTo>
                    <a:pt x="2" y="42"/>
                  </a:lnTo>
                  <a:lnTo>
                    <a:pt x="7" y="37"/>
                  </a:lnTo>
                  <a:lnTo>
                    <a:pt x="11" y="35"/>
                  </a:lnTo>
                  <a:lnTo>
                    <a:pt x="14" y="32"/>
                  </a:lnTo>
                  <a:lnTo>
                    <a:pt x="18" y="32"/>
                  </a:lnTo>
                  <a:lnTo>
                    <a:pt x="21" y="32"/>
                  </a:lnTo>
                  <a:lnTo>
                    <a:pt x="25" y="32"/>
                  </a:lnTo>
                  <a:lnTo>
                    <a:pt x="30" y="32"/>
                  </a:lnTo>
                  <a:lnTo>
                    <a:pt x="34" y="32"/>
                  </a:lnTo>
                  <a:lnTo>
                    <a:pt x="37" y="30"/>
                  </a:lnTo>
                  <a:lnTo>
                    <a:pt x="41" y="25"/>
                  </a:lnTo>
                  <a:lnTo>
                    <a:pt x="46" y="23"/>
                  </a:lnTo>
                  <a:lnTo>
                    <a:pt x="51" y="21"/>
                  </a:lnTo>
                  <a:lnTo>
                    <a:pt x="55" y="21"/>
                  </a:lnTo>
                  <a:lnTo>
                    <a:pt x="60" y="21"/>
                  </a:lnTo>
                  <a:lnTo>
                    <a:pt x="65" y="23"/>
                  </a:lnTo>
                  <a:lnTo>
                    <a:pt x="67" y="25"/>
                  </a:lnTo>
                  <a:lnTo>
                    <a:pt x="74" y="21"/>
                  </a:lnTo>
                  <a:lnTo>
                    <a:pt x="78" y="16"/>
                  </a:lnTo>
                  <a:lnTo>
                    <a:pt x="85" y="14"/>
                  </a:lnTo>
                  <a:lnTo>
                    <a:pt x="90" y="12"/>
                  </a:lnTo>
                  <a:lnTo>
                    <a:pt x="95" y="12"/>
                  </a:lnTo>
                  <a:lnTo>
                    <a:pt x="99" y="12"/>
                  </a:lnTo>
                  <a:lnTo>
                    <a:pt x="106" y="14"/>
                  </a:lnTo>
                  <a:lnTo>
                    <a:pt x="111" y="19"/>
                  </a:lnTo>
                  <a:lnTo>
                    <a:pt x="113" y="16"/>
                  </a:lnTo>
                  <a:lnTo>
                    <a:pt x="113" y="12"/>
                  </a:lnTo>
                  <a:lnTo>
                    <a:pt x="115" y="7"/>
                  </a:lnTo>
                  <a:lnTo>
                    <a:pt x="120" y="2"/>
                  </a:lnTo>
                  <a:lnTo>
                    <a:pt x="125" y="0"/>
                  </a:lnTo>
                  <a:lnTo>
                    <a:pt x="129" y="0"/>
                  </a:lnTo>
                  <a:lnTo>
                    <a:pt x="139" y="5"/>
                  </a:lnTo>
                  <a:lnTo>
                    <a:pt x="148" y="14"/>
                  </a:lnTo>
                  <a:lnTo>
                    <a:pt x="162" y="30"/>
                  </a:lnTo>
                  <a:lnTo>
                    <a:pt x="166" y="35"/>
                  </a:lnTo>
                  <a:lnTo>
                    <a:pt x="169" y="37"/>
                  </a:lnTo>
                  <a:lnTo>
                    <a:pt x="171" y="39"/>
                  </a:lnTo>
                  <a:lnTo>
                    <a:pt x="173" y="42"/>
                  </a:lnTo>
                  <a:lnTo>
                    <a:pt x="176" y="44"/>
                  </a:lnTo>
                  <a:lnTo>
                    <a:pt x="178" y="46"/>
                  </a:lnTo>
                  <a:lnTo>
                    <a:pt x="183" y="51"/>
                  </a:lnTo>
                  <a:lnTo>
                    <a:pt x="183" y="63"/>
                  </a:lnTo>
                  <a:lnTo>
                    <a:pt x="183" y="72"/>
                  </a:lnTo>
                  <a:lnTo>
                    <a:pt x="180" y="79"/>
                  </a:lnTo>
                  <a:lnTo>
                    <a:pt x="178" y="83"/>
                  </a:lnTo>
                  <a:lnTo>
                    <a:pt x="176" y="88"/>
                  </a:lnTo>
                  <a:lnTo>
                    <a:pt x="173" y="90"/>
                  </a:lnTo>
                  <a:lnTo>
                    <a:pt x="173" y="95"/>
                  </a:lnTo>
                  <a:lnTo>
                    <a:pt x="173" y="102"/>
                  </a:lnTo>
                  <a:lnTo>
                    <a:pt x="176" y="106"/>
                  </a:lnTo>
                  <a:lnTo>
                    <a:pt x="178" y="109"/>
                  </a:lnTo>
                  <a:lnTo>
                    <a:pt x="180" y="113"/>
                  </a:lnTo>
                  <a:lnTo>
                    <a:pt x="183" y="116"/>
                  </a:lnTo>
                  <a:lnTo>
                    <a:pt x="185" y="120"/>
                  </a:lnTo>
                  <a:lnTo>
                    <a:pt x="185" y="125"/>
                  </a:lnTo>
                  <a:lnTo>
                    <a:pt x="185" y="130"/>
                  </a:lnTo>
                  <a:lnTo>
                    <a:pt x="185" y="134"/>
                  </a:lnTo>
                  <a:lnTo>
                    <a:pt x="180" y="141"/>
                  </a:lnTo>
                  <a:lnTo>
                    <a:pt x="176" y="148"/>
                  </a:lnTo>
                  <a:lnTo>
                    <a:pt x="173" y="155"/>
                  </a:lnTo>
                  <a:lnTo>
                    <a:pt x="169" y="162"/>
                  </a:lnTo>
                  <a:lnTo>
                    <a:pt x="164" y="167"/>
                  </a:lnTo>
                  <a:lnTo>
                    <a:pt x="159" y="174"/>
                  </a:lnTo>
                  <a:lnTo>
                    <a:pt x="155" y="181"/>
                  </a:lnTo>
                  <a:lnTo>
                    <a:pt x="150" y="187"/>
                  </a:lnTo>
                </a:path>
              </a:pathLst>
            </a:custGeom>
            <a:noFill/>
            <a:ln w="0">
              <a:solidFill>
                <a:srgbClr val="000000"/>
              </a:solidFill>
              <a:prstDash val="solid"/>
              <a:round/>
            </a:ln>
          </p:spPr>
          <p:txBody>
            <a:bodyPr/>
            <a:lstStyle/>
            <a:p>
              <a:endParaRPr lang="en-US"/>
            </a:p>
          </p:txBody>
        </p:sp>
        <p:sp>
          <p:nvSpPr>
            <p:cNvPr id="417815" name="Freeform 23"/>
            <p:cNvSpPr/>
            <p:nvPr/>
          </p:nvSpPr>
          <p:spPr bwMode="auto">
            <a:xfrm>
              <a:off x="2411" y="2153"/>
              <a:ext cx="179" cy="354"/>
            </a:xfrm>
            <a:custGeom>
              <a:avLst/>
              <a:gdLst/>
              <a:ahLst/>
              <a:cxnLst>
                <a:cxn ang="0">
                  <a:pos x="172" y="243"/>
                </a:cxn>
                <a:cxn ang="0">
                  <a:pos x="165" y="255"/>
                </a:cxn>
                <a:cxn ang="0">
                  <a:pos x="153" y="278"/>
                </a:cxn>
                <a:cxn ang="0">
                  <a:pos x="146" y="306"/>
                </a:cxn>
                <a:cxn ang="0">
                  <a:pos x="119" y="327"/>
                </a:cxn>
                <a:cxn ang="0">
                  <a:pos x="86" y="352"/>
                </a:cxn>
                <a:cxn ang="0">
                  <a:pos x="93" y="334"/>
                </a:cxn>
                <a:cxn ang="0">
                  <a:pos x="109" y="308"/>
                </a:cxn>
                <a:cxn ang="0">
                  <a:pos x="114" y="287"/>
                </a:cxn>
                <a:cxn ang="0">
                  <a:pos x="105" y="273"/>
                </a:cxn>
                <a:cxn ang="0">
                  <a:pos x="105" y="255"/>
                </a:cxn>
                <a:cxn ang="0">
                  <a:pos x="112" y="230"/>
                </a:cxn>
                <a:cxn ang="0">
                  <a:pos x="102" y="209"/>
                </a:cxn>
                <a:cxn ang="0">
                  <a:pos x="91" y="197"/>
                </a:cxn>
                <a:cxn ang="0">
                  <a:pos x="54" y="167"/>
                </a:cxn>
                <a:cxn ang="0">
                  <a:pos x="42" y="183"/>
                </a:cxn>
                <a:cxn ang="0">
                  <a:pos x="35" y="176"/>
                </a:cxn>
                <a:cxn ang="0">
                  <a:pos x="33" y="160"/>
                </a:cxn>
                <a:cxn ang="0">
                  <a:pos x="26" y="142"/>
                </a:cxn>
                <a:cxn ang="0">
                  <a:pos x="12" y="123"/>
                </a:cxn>
                <a:cxn ang="0">
                  <a:pos x="3" y="109"/>
                </a:cxn>
                <a:cxn ang="0">
                  <a:pos x="0" y="100"/>
                </a:cxn>
                <a:cxn ang="0">
                  <a:pos x="3" y="86"/>
                </a:cxn>
                <a:cxn ang="0">
                  <a:pos x="10" y="79"/>
                </a:cxn>
                <a:cxn ang="0">
                  <a:pos x="19" y="84"/>
                </a:cxn>
                <a:cxn ang="0">
                  <a:pos x="28" y="98"/>
                </a:cxn>
                <a:cxn ang="0">
                  <a:pos x="42" y="114"/>
                </a:cxn>
                <a:cxn ang="0">
                  <a:pos x="47" y="125"/>
                </a:cxn>
                <a:cxn ang="0">
                  <a:pos x="51" y="123"/>
                </a:cxn>
                <a:cxn ang="0">
                  <a:pos x="54" y="114"/>
                </a:cxn>
                <a:cxn ang="0">
                  <a:pos x="38" y="88"/>
                </a:cxn>
                <a:cxn ang="0">
                  <a:pos x="24" y="67"/>
                </a:cxn>
                <a:cxn ang="0">
                  <a:pos x="31" y="47"/>
                </a:cxn>
                <a:cxn ang="0">
                  <a:pos x="44" y="51"/>
                </a:cxn>
                <a:cxn ang="0">
                  <a:pos x="63" y="65"/>
                </a:cxn>
                <a:cxn ang="0">
                  <a:pos x="77" y="72"/>
                </a:cxn>
                <a:cxn ang="0">
                  <a:pos x="63" y="58"/>
                </a:cxn>
                <a:cxn ang="0">
                  <a:pos x="49" y="44"/>
                </a:cxn>
                <a:cxn ang="0">
                  <a:pos x="51" y="26"/>
                </a:cxn>
                <a:cxn ang="0">
                  <a:pos x="70" y="24"/>
                </a:cxn>
                <a:cxn ang="0">
                  <a:pos x="81" y="35"/>
                </a:cxn>
                <a:cxn ang="0">
                  <a:pos x="95" y="47"/>
                </a:cxn>
                <a:cxn ang="0">
                  <a:pos x="107" y="42"/>
                </a:cxn>
                <a:cxn ang="0">
                  <a:pos x="116" y="42"/>
                </a:cxn>
                <a:cxn ang="0">
                  <a:pos x="109" y="21"/>
                </a:cxn>
                <a:cxn ang="0">
                  <a:pos x="114" y="7"/>
                </a:cxn>
                <a:cxn ang="0">
                  <a:pos x="128" y="7"/>
                </a:cxn>
                <a:cxn ang="0">
                  <a:pos x="135" y="17"/>
                </a:cxn>
                <a:cxn ang="0">
                  <a:pos x="142" y="12"/>
                </a:cxn>
                <a:cxn ang="0">
                  <a:pos x="156" y="3"/>
                </a:cxn>
                <a:cxn ang="0">
                  <a:pos x="169" y="5"/>
                </a:cxn>
                <a:cxn ang="0">
                  <a:pos x="167" y="21"/>
                </a:cxn>
                <a:cxn ang="0">
                  <a:pos x="162" y="33"/>
                </a:cxn>
                <a:cxn ang="0">
                  <a:pos x="160" y="44"/>
                </a:cxn>
                <a:cxn ang="0">
                  <a:pos x="162" y="58"/>
                </a:cxn>
                <a:cxn ang="0">
                  <a:pos x="165" y="72"/>
                </a:cxn>
                <a:cxn ang="0">
                  <a:pos x="169" y="88"/>
                </a:cxn>
                <a:cxn ang="0">
                  <a:pos x="167" y="105"/>
                </a:cxn>
                <a:cxn ang="0">
                  <a:pos x="156" y="121"/>
                </a:cxn>
                <a:cxn ang="0">
                  <a:pos x="156" y="137"/>
                </a:cxn>
                <a:cxn ang="0">
                  <a:pos x="156" y="148"/>
                </a:cxn>
                <a:cxn ang="0">
                  <a:pos x="160" y="186"/>
                </a:cxn>
                <a:cxn ang="0">
                  <a:pos x="174" y="230"/>
                </a:cxn>
              </a:cxnLst>
              <a:rect l="0" t="0" r="r" b="b"/>
              <a:pathLst>
                <a:path w="179" h="354">
                  <a:moveTo>
                    <a:pt x="179" y="236"/>
                  </a:moveTo>
                  <a:lnTo>
                    <a:pt x="176" y="239"/>
                  </a:lnTo>
                  <a:lnTo>
                    <a:pt x="174" y="241"/>
                  </a:lnTo>
                  <a:lnTo>
                    <a:pt x="172" y="243"/>
                  </a:lnTo>
                  <a:lnTo>
                    <a:pt x="169" y="246"/>
                  </a:lnTo>
                  <a:lnTo>
                    <a:pt x="167" y="248"/>
                  </a:lnTo>
                  <a:lnTo>
                    <a:pt x="165" y="253"/>
                  </a:lnTo>
                  <a:lnTo>
                    <a:pt x="165" y="255"/>
                  </a:lnTo>
                  <a:lnTo>
                    <a:pt x="162" y="257"/>
                  </a:lnTo>
                  <a:lnTo>
                    <a:pt x="160" y="264"/>
                  </a:lnTo>
                  <a:lnTo>
                    <a:pt x="156" y="271"/>
                  </a:lnTo>
                  <a:lnTo>
                    <a:pt x="153" y="278"/>
                  </a:lnTo>
                  <a:lnTo>
                    <a:pt x="151" y="285"/>
                  </a:lnTo>
                  <a:lnTo>
                    <a:pt x="151" y="292"/>
                  </a:lnTo>
                  <a:lnTo>
                    <a:pt x="149" y="299"/>
                  </a:lnTo>
                  <a:lnTo>
                    <a:pt x="146" y="306"/>
                  </a:lnTo>
                  <a:lnTo>
                    <a:pt x="144" y="313"/>
                  </a:lnTo>
                  <a:lnTo>
                    <a:pt x="135" y="315"/>
                  </a:lnTo>
                  <a:lnTo>
                    <a:pt x="128" y="320"/>
                  </a:lnTo>
                  <a:lnTo>
                    <a:pt x="119" y="327"/>
                  </a:lnTo>
                  <a:lnTo>
                    <a:pt x="109" y="334"/>
                  </a:lnTo>
                  <a:lnTo>
                    <a:pt x="102" y="341"/>
                  </a:lnTo>
                  <a:lnTo>
                    <a:pt x="93" y="345"/>
                  </a:lnTo>
                  <a:lnTo>
                    <a:pt x="86" y="352"/>
                  </a:lnTo>
                  <a:lnTo>
                    <a:pt x="79" y="354"/>
                  </a:lnTo>
                  <a:lnTo>
                    <a:pt x="84" y="348"/>
                  </a:lnTo>
                  <a:lnTo>
                    <a:pt x="88" y="341"/>
                  </a:lnTo>
                  <a:lnTo>
                    <a:pt x="93" y="334"/>
                  </a:lnTo>
                  <a:lnTo>
                    <a:pt x="98" y="329"/>
                  </a:lnTo>
                  <a:lnTo>
                    <a:pt x="102" y="322"/>
                  </a:lnTo>
                  <a:lnTo>
                    <a:pt x="105" y="315"/>
                  </a:lnTo>
                  <a:lnTo>
                    <a:pt x="109" y="308"/>
                  </a:lnTo>
                  <a:lnTo>
                    <a:pt x="114" y="301"/>
                  </a:lnTo>
                  <a:lnTo>
                    <a:pt x="114" y="297"/>
                  </a:lnTo>
                  <a:lnTo>
                    <a:pt x="114" y="292"/>
                  </a:lnTo>
                  <a:lnTo>
                    <a:pt x="114" y="287"/>
                  </a:lnTo>
                  <a:lnTo>
                    <a:pt x="112" y="283"/>
                  </a:lnTo>
                  <a:lnTo>
                    <a:pt x="109" y="280"/>
                  </a:lnTo>
                  <a:lnTo>
                    <a:pt x="107" y="276"/>
                  </a:lnTo>
                  <a:lnTo>
                    <a:pt x="105" y="273"/>
                  </a:lnTo>
                  <a:lnTo>
                    <a:pt x="102" y="269"/>
                  </a:lnTo>
                  <a:lnTo>
                    <a:pt x="102" y="262"/>
                  </a:lnTo>
                  <a:lnTo>
                    <a:pt x="102" y="257"/>
                  </a:lnTo>
                  <a:lnTo>
                    <a:pt x="105" y="255"/>
                  </a:lnTo>
                  <a:lnTo>
                    <a:pt x="107" y="250"/>
                  </a:lnTo>
                  <a:lnTo>
                    <a:pt x="109" y="246"/>
                  </a:lnTo>
                  <a:lnTo>
                    <a:pt x="112" y="239"/>
                  </a:lnTo>
                  <a:lnTo>
                    <a:pt x="112" y="230"/>
                  </a:lnTo>
                  <a:lnTo>
                    <a:pt x="112" y="218"/>
                  </a:lnTo>
                  <a:lnTo>
                    <a:pt x="107" y="213"/>
                  </a:lnTo>
                  <a:lnTo>
                    <a:pt x="105" y="211"/>
                  </a:lnTo>
                  <a:lnTo>
                    <a:pt x="102" y="209"/>
                  </a:lnTo>
                  <a:lnTo>
                    <a:pt x="100" y="206"/>
                  </a:lnTo>
                  <a:lnTo>
                    <a:pt x="98" y="204"/>
                  </a:lnTo>
                  <a:lnTo>
                    <a:pt x="95" y="202"/>
                  </a:lnTo>
                  <a:lnTo>
                    <a:pt x="91" y="197"/>
                  </a:lnTo>
                  <a:lnTo>
                    <a:pt x="77" y="181"/>
                  </a:lnTo>
                  <a:lnTo>
                    <a:pt x="68" y="172"/>
                  </a:lnTo>
                  <a:lnTo>
                    <a:pt x="58" y="167"/>
                  </a:lnTo>
                  <a:lnTo>
                    <a:pt x="54" y="167"/>
                  </a:lnTo>
                  <a:lnTo>
                    <a:pt x="49" y="169"/>
                  </a:lnTo>
                  <a:lnTo>
                    <a:pt x="44" y="174"/>
                  </a:lnTo>
                  <a:lnTo>
                    <a:pt x="42" y="179"/>
                  </a:lnTo>
                  <a:lnTo>
                    <a:pt x="42" y="183"/>
                  </a:lnTo>
                  <a:lnTo>
                    <a:pt x="40" y="186"/>
                  </a:lnTo>
                  <a:lnTo>
                    <a:pt x="40" y="181"/>
                  </a:lnTo>
                  <a:lnTo>
                    <a:pt x="38" y="179"/>
                  </a:lnTo>
                  <a:lnTo>
                    <a:pt x="35" y="176"/>
                  </a:lnTo>
                  <a:lnTo>
                    <a:pt x="35" y="172"/>
                  </a:lnTo>
                  <a:lnTo>
                    <a:pt x="33" y="169"/>
                  </a:lnTo>
                  <a:lnTo>
                    <a:pt x="33" y="165"/>
                  </a:lnTo>
                  <a:lnTo>
                    <a:pt x="33" y="160"/>
                  </a:lnTo>
                  <a:lnTo>
                    <a:pt x="33" y="153"/>
                  </a:lnTo>
                  <a:lnTo>
                    <a:pt x="31" y="148"/>
                  </a:lnTo>
                  <a:lnTo>
                    <a:pt x="28" y="146"/>
                  </a:lnTo>
                  <a:lnTo>
                    <a:pt x="26" y="142"/>
                  </a:lnTo>
                  <a:lnTo>
                    <a:pt x="21" y="137"/>
                  </a:lnTo>
                  <a:lnTo>
                    <a:pt x="19" y="132"/>
                  </a:lnTo>
                  <a:lnTo>
                    <a:pt x="14" y="128"/>
                  </a:lnTo>
                  <a:lnTo>
                    <a:pt x="12" y="123"/>
                  </a:lnTo>
                  <a:lnTo>
                    <a:pt x="10" y="118"/>
                  </a:lnTo>
                  <a:lnTo>
                    <a:pt x="7" y="116"/>
                  </a:lnTo>
                  <a:lnTo>
                    <a:pt x="5" y="111"/>
                  </a:lnTo>
                  <a:lnTo>
                    <a:pt x="3" y="109"/>
                  </a:lnTo>
                  <a:lnTo>
                    <a:pt x="3" y="107"/>
                  </a:lnTo>
                  <a:lnTo>
                    <a:pt x="3" y="105"/>
                  </a:lnTo>
                  <a:lnTo>
                    <a:pt x="3" y="102"/>
                  </a:lnTo>
                  <a:lnTo>
                    <a:pt x="0" y="100"/>
                  </a:lnTo>
                  <a:lnTo>
                    <a:pt x="0" y="98"/>
                  </a:lnTo>
                  <a:lnTo>
                    <a:pt x="0" y="93"/>
                  </a:lnTo>
                  <a:lnTo>
                    <a:pt x="0" y="88"/>
                  </a:lnTo>
                  <a:lnTo>
                    <a:pt x="3" y="86"/>
                  </a:lnTo>
                  <a:lnTo>
                    <a:pt x="3" y="81"/>
                  </a:lnTo>
                  <a:lnTo>
                    <a:pt x="5" y="81"/>
                  </a:lnTo>
                  <a:lnTo>
                    <a:pt x="7" y="79"/>
                  </a:lnTo>
                  <a:lnTo>
                    <a:pt x="10" y="79"/>
                  </a:lnTo>
                  <a:lnTo>
                    <a:pt x="12" y="77"/>
                  </a:lnTo>
                  <a:lnTo>
                    <a:pt x="14" y="79"/>
                  </a:lnTo>
                  <a:lnTo>
                    <a:pt x="17" y="81"/>
                  </a:lnTo>
                  <a:lnTo>
                    <a:pt x="19" y="84"/>
                  </a:lnTo>
                  <a:lnTo>
                    <a:pt x="19" y="86"/>
                  </a:lnTo>
                  <a:lnTo>
                    <a:pt x="21" y="91"/>
                  </a:lnTo>
                  <a:lnTo>
                    <a:pt x="24" y="93"/>
                  </a:lnTo>
                  <a:lnTo>
                    <a:pt x="28" y="98"/>
                  </a:lnTo>
                  <a:lnTo>
                    <a:pt x="33" y="102"/>
                  </a:lnTo>
                  <a:lnTo>
                    <a:pt x="35" y="107"/>
                  </a:lnTo>
                  <a:lnTo>
                    <a:pt x="40" y="109"/>
                  </a:lnTo>
                  <a:lnTo>
                    <a:pt x="42" y="114"/>
                  </a:lnTo>
                  <a:lnTo>
                    <a:pt x="44" y="116"/>
                  </a:lnTo>
                  <a:lnTo>
                    <a:pt x="44" y="121"/>
                  </a:lnTo>
                  <a:lnTo>
                    <a:pt x="47" y="123"/>
                  </a:lnTo>
                  <a:lnTo>
                    <a:pt x="47" y="125"/>
                  </a:lnTo>
                  <a:lnTo>
                    <a:pt x="49" y="128"/>
                  </a:lnTo>
                  <a:lnTo>
                    <a:pt x="49" y="125"/>
                  </a:lnTo>
                  <a:lnTo>
                    <a:pt x="51" y="125"/>
                  </a:lnTo>
                  <a:lnTo>
                    <a:pt x="51" y="123"/>
                  </a:lnTo>
                  <a:lnTo>
                    <a:pt x="54" y="123"/>
                  </a:lnTo>
                  <a:lnTo>
                    <a:pt x="56" y="121"/>
                  </a:lnTo>
                  <a:lnTo>
                    <a:pt x="58" y="121"/>
                  </a:lnTo>
                  <a:lnTo>
                    <a:pt x="54" y="114"/>
                  </a:lnTo>
                  <a:lnTo>
                    <a:pt x="49" y="109"/>
                  </a:lnTo>
                  <a:lnTo>
                    <a:pt x="44" y="102"/>
                  </a:lnTo>
                  <a:lnTo>
                    <a:pt x="40" y="95"/>
                  </a:lnTo>
                  <a:lnTo>
                    <a:pt x="38" y="88"/>
                  </a:lnTo>
                  <a:lnTo>
                    <a:pt x="33" y="81"/>
                  </a:lnTo>
                  <a:lnTo>
                    <a:pt x="28" y="77"/>
                  </a:lnTo>
                  <a:lnTo>
                    <a:pt x="26" y="74"/>
                  </a:lnTo>
                  <a:lnTo>
                    <a:pt x="24" y="67"/>
                  </a:lnTo>
                  <a:lnTo>
                    <a:pt x="24" y="61"/>
                  </a:lnTo>
                  <a:lnTo>
                    <a:pt x="24" y="56"/>
                  </a:lnTo>
                  <a:lnTo>
                    <a:pt x="26" y="51"/>
                  </a:lnTo>
                  <a:lnTo>
                    <a:pt x="31" y="47"/>
                  </a:lnTo>
                  <a:lnTo>
                    <a:pt x="33" y="47"/>
                  </a:lnTo>
                  <a:lnTo>
                    <a:pt x="38" y="47"/>
                  </a:lnTo>
                  <a:lnTo>
                    <a:pt x="42" y="47"/>
                  </a:lnTo>
                  <a:lnTo>
                    <a:pt x="44" y="51"/>
                  </a:lnTo>
                  <a:lnTo>
                    <a:pt x="49" y="54"/>
                  </a:lnTo>
                  <a:lnTo>
                    <a:pt x="54" y="58"/>
                  </a:lnTo>
                  <a:lnTo>
                    <a:pt x="58" y="63"/>
                  </a:lnTo>
                  <a:lnTo>
                    <a:pt x="63" y="65"/>
                  </a:lnTo>
                  <a:lnTo>
                    <a:pt x="68" y="70"/>
                  </a:lnTo>
                  <a:lnTo>
                    <a:pt x="72" y="74"/>
                  </a:lnTo>
                  <a:lnTo>
                    <a:pt x="75" y="77"/>
                  </a:lnTo>
                  <a:lnTo>
                    <a:pt x="77" y="72"/>
                  </a:lnTo>
                  <a:lnTo>
                    <a:pt x="75" y="67"/>
                  </a:lnTo>
                  <a:lnTo>
                    <a:pt x="70" y="65"/>
                  </a:lnTo>
                  <a:lnTo>
                    <a:pt x="68" y="61"/>
                  </a:lnTo>
                  <a:lnTo>
                    <a:pt x="63" y="58"/>
                  </a:lnTo>
                  <a:lnTo>
                    <a:pt x="58" y="54"/>
                  </a:lnTo>
                  <a:lnTo>
                    <a:pt x="56" y="51"/>
                  </a:lnTo>
                  <a:lnTo>
                    <a:pt x="51" y="47"/>
                  </a:lnTo>
                  <a:lnTo>
                    <a:pt x="49" y="44"/>
                  </a:lnTo>
                  <a:lnTo>
                    <a:pt x="49" y="40"/>
                  </a:lnTo>
                  <a:lnTo>
                    <a:pt x="49" y="33"/>
                  </a:lnTo>
                  <a:lnTo>
                    <a:pt x="49" y="28"/>
                  </a:lnTo>
                  <a:lnTo>
                    <a:pt x="51" y="26"/>
                  </a:lnTo>
                  <a:lnTo>
                    <a:pt x="56" y="24"/>
                  </a:lnTo>
                  <a:lnTo>
                    <a:pt x="58" y="21"/>
                  </a:lnTo>
                  <a:lnTo>
                    <a:pt x="63" y="21"/>
                  </a:lnTo>
                  <a:lnTo>
                    <a:pt x="70" y="24"/>
                  </a:lnTo>
                  <a:lnTo>
                    <a:pt x="72" y="26"/>
                  </a:lnTo>
                  <a:lnTo>
                    <a:pt x="75" y="28"/>
                  </a:lnTo>
                  <a:lnTo>
                    <a:pt x="79" y="30"/>
                  </a:lnTo>
                  <a:lnTo>
                    <a:pt x="81" y="35"/>
                  </a:lnTo>
                  <a:lnTo>
                    <a:pt x="86" y="37"/>
                  </a:lnTo>
                  <a:lnTo>
                    <a:pt x="91" y="42"/>
                  </a:lnTo>
                  <a:lnTo>
                    <a:pt x="93" y="44"/>
                  </a:lnTo>
                  <a:lnTo>
                    <a:pt x="95" y="47"/>
                  </a:lnTo>
                  <a:lnTo>
                    <a:pt x="98" y="44"/>
                  </a:lnTo>
                  <a:lnTo>
                    <a:pt x="100" y="44"/>
                  </a:lnTo>
                  <a:lnTo>
                    <a:pt x="105" y="42"/>
                  </a:lnTo>
                  <a:lnTo>
                    <a:pt x="107" y="42"/>
                  </a:lnTo>
                  <a:lnTo>
                    <a:pt x="109" y="42"/>
                  </a:lnTo>
                  <a:lnTo>
                    <a:pt x="112" y="42"/>
                  </a:lnTo>
                  <a:lnTo>
                    <a:pt x="114" y="42"/>
                  </a:lnTo>
                  <a:lnTo>
                    <a:pt x="116" y="42"/>
                  </a:lnTo>
                  <a:lnTo>
                    <a:pt x="114" y="35"/>
                  </a:lnTo>
                  <a:lnTo>
                    <a:pt x="112" y="30"/>
                  </a:lnTo>
                  <a:lnTo>
                    <a:pt x="109" y="26"/>
                  </a:lnTo>
                  <a:lnTo>
                    <a:pt x="109" y="21"/>
                  </a:lnTo>
                  <a:lnTo>
                    <a:pt x="109" y="17"/>
                  </a:lnTo>
                  <a:lnTo>
                    <a:pt x="109" y="12"/>
                  </a:lnTo>
                  <a:lnTo>
                    <a:pt x="112" y="10"/>
                  </a:lnTo>
                  <a:lnTo>
                    <a:pt x="114" y="7"/>
                  </a:lnTo>
                  <a:lnTo>
                    <a:pt x="119" y="3"/>
                  </a:lnTo>
                  <a:lnTo>
                    <a:pt x="121" y="3"/>
                  </a:lnTo>
                  <a:lnTo>
                    <a:pt x="125" y="5"/>
                  </a:lnTo>
                  <a:lnTo>
                    <a:pt x="128" y="7"/>
                  </a:lnTo>
                  <a:lnTo>
                    <a:pt x="130" y="10"/>
                  </a:lnTo>
                  <a:lnTo>
                    <a:pt x="132" y="12"/>
                  </a:lnTo>
                  <a:lnTo>
                    <a:pt x="135" y="14"/>
                  </a:lnTo>
                  <a:lnTo>
                    <a:pt x="135" y="17"/>
                  </a:lnTo>
                  <a:lnTo>
                    <a:pt x="137" y="17"/>
                  </a:lnTo>
                  <a:lnTo>
                    <a:pt x="139" y="14"/>
                  </a:lnTo>
                  <a:lnTo>
                    <a:pt x="139" y="12"/>
                  </a:lnTo>
                  <a:lnTo>
                    <a:pt x="142" y="12"/>
                  </a:lnTo>
                  <a:lnTo>
                    <a:pt x="144" y="10"/>
                  </a:lnTo>
                  <a:lnTo>
                    <a:pt x="146" y="7"/>
                  </a:lnTo>
                  <a:lnTo>
                    <a:pt x="151" y="5"/>
                  </a:lnTo>
                  <a:lnTo>
                    <a:pt x="156" y="3"/>
                  </a:lnTo>
                  <a:lnTo>
                    <a:pt x="160" y="3"/>
                  </a:lnTo>
                  <a:lnTo>
                    <a:pt x="165" y="0"/>
                  </a:lnTo>
                  <a:lnTo>
                    <a:pt x="167" y="3"/>
                  </a:lnTo>
                  <a:lnTo>
                    <a:pt x="169" y="5"/>
                  </a:lnTo>
                  <a:lnTo>
                    <a:pt x="172" y="7"/>
                  </a:lnTo>
                  <a:lnTo>
                    <a:pt x="169" y="12"/>
                  </a:lnTo>
                  <a:lnTo>
                    <a:pt x="169" y="17"/>
                  </a:lnTo>
                  <a:lnTo>
                    <a:pt x="167" y="21"/>
                  </a:lnTo>
                  <a:lnTo>
                    <a:pt x="167" y="24"/>
                  </a:lnTo>
                  <a:lnTo>
                    <a:pt x="165" y="26"/>
                  </a:lnTo>
                  <a:lnTo>
                    <a:pt x="165" y="28"/>
                  </a:lnTo>
                  <a:lnTo>
                    <a:pt x="162" y="33"/>
                  </a:lnTo>
                  <a:lnTo>
                    <a:pt x="160" y="35"/>
                  </a:lnTo>
                  <a:lnTo>
                    <a:pt x="160" y="37"/>
                  </a:lnTo>
                  <a:lnTo>
                    <a:pt x="160" y="42"/>
                  </a:lnTo>
                  <a:lnTo>
                    <a:pt x="160" y="44"/>
                  </a:lnTo>
                  <a:lnTo>
                    <a:pt x="162" y="49"/>
                  </a:lnTo>
                  <a:lnTo>
                    <a:pt x="162" y="51"/>
                  </a:lnTo>
                  <a:lnTo>
                    <a:pt x="162" y="54"/>
                  </a:lnTo>
                  <a:lnTo>
                    <a:pt x="162" y="58"/>
                  </a:lnTo>
                  <a:lnTo>
                    <a:pt x="160" y="61"/>
                  </a:lnTo>
                  <a:lnTo>
                    <a:pt x="162" y="65"/>
                  </a:lnTo>
                  <a:lnTo>
                    <a:pt x="162" y="70"/>
                  </a:lnTo>
                  <a:lnTo>
                    <a:pt x="165" y="72"/>
                  </a:lnTo>
                  <a:lnTo>
                    <a:pt x="165" y="77"/>
                  </a:lnTo>
                  <a:lnTo>
                    <a:pt x="167" y="81"/>
                  </a:lnTo>
                  <a:lnTo>
                    <a:pt x="167" y="84"/>
                  </a:lnTo>
                  <a:lnTo>
                    <a:pt x="169" y="88"/>
                  </a:lnTo>
                  <a:lnTo>
                    <a:pt x="172" y="93"/>
                  </a:lnTo>
                  <a:lnTo>
                    <a:pt x="169" y="98"/>
                  </a:lnTo>
                  <a:lnTo>
                    <a:pt x="169" y="102"/>
                  </a:lnTo>
                  <a:lnTo>
                    <a:pt x="167" y="105"/>
                  </a:lnTo>
                  <a:lnTo>
                    <a:pt x="165" y="109"/>
                  </a:lnTo>
                  <a:lnTo>
                    <a:pt x="160" y="114"/>
                  </a:lnTo>
                  <a:lnTo>
                    <a:pt x="158" y="116"/>
                  </a:lnTo>
                  <a:lnTo>
                    <a:pt x="156" y="121"/>
                  </a:lnTo>
                  <a:lnTo>
                    <a:pt x="153" y="123"/>
                  </a:lnTo>
                  <a:lnTo>
                    <a:pt x="153" y="128"/>
                  </a:lnTo>
                  <a:lnTo>
                    <a:pt x="153" y="132"/>
                  </a:lnTo>
                  <a:lnTo>
                    <a:pt x="156" y="137"/>
                  </a:lnTo>
                  <a:lnTo>
                    <a:pt x="156" y="139"/>
                  </a:lnTo>
                  <a:lnTo>
                    <a:pt x="156" y="142"/>
                  </a:lnTo>
                  <a:lnTo>
                    <a:pt x="156" y="146"/>
                  </a:lnTo>
                  <a:lnTo>
                    <a:pt x="156" y="148"/>
                  </a:lnTo>
                  <a:lnTo>
                    <a:pt x="153" y="153"/>
                  </a:lnTo>
                  <a:lnTo>
                    <a:pt x="156" y="162"/>
                  </a:lnTo>
                  <a:lnTo>
                    <a:pt x="158" y="174"/>
                  </a:lnTo>
                  <a:lnTo>
                    <a:pt x="160" y="186"/>
                  </a:lnTo>
                  <a:lnTo>
                    <a:pt x="162" y="197"/>
                  </a:lnTo>
                  <a:lnTo>
                    <a:pt x="165" y="209"/>
                  </a:lnTo>
                  <a:lnTo>
                    <a:pt x="169" y="220"/>
                  </a:lnTo>
                  <a:lnTo>
                    <a:pt x="174" y="230"/>
                  </a:lnTo>
                  <a:lnTo>
                    <a:pt x="179" y="236"/>
                  </a:lnTo>
                </a:path>
              </a:pathLst>
            </a:custGeom>
            <a:noFill/>
            <a:ln w="0">
              <a:solidFill>
                <a:srgbClr val="000000"/>
              </a:solidFill>
              <a:prstDash val="solid"/>
              <a:round/>
            </a:ln>
          </p:spPr>
          <p:txBody>
            <a:bodyPr/>
            <a:lstStyle/>
            <a:p>
              <a:endParaRPr lang="en-US"/>
            </a:p>
          </p:txBody>
        </p:sp>
        <p:sp>
          <p:nvSpPr>
            <p:cNvPr id="417816" name="Freeform 24"/>
            <p:cNvSpPr/>
            <p:nvPr/>
          </p:nvSpPr>
          <p:spPr bwMode="auto">
            <a:xfrm>
              <a:off x="1370" y="906"/>
              <a:ext cx="428" cy="305"/>
            </a:xfrm>
            <a:custGeom>
              <a:avLst/>
              <a:gdLst/>
              <a:ahLst/>
              <a:cxnLst>
                <a:cxn ang="0">
                  <a:pos x="197" y="271"/>
                </a:cxn>
                <a:cxn ang="0">
                  <a:pos x="169" y="227"/>
                </a:cxn>
                <a:cxn ang="0">
                  <a:pos x="127" y="194"/>
                </a:cxn>
                <a:cxn ang="0">
                  <a:pos x="28" y="157"/>
                </a:cxn>
                <a:cxn ang="0">
                  <a:pos x="3" y="150"/>
                </a:cxn>
                <a:cxn ang="0">
                  <a:pos x="5" y="146"/>
                </a:cxn>
                <a:cxn ang="0">
                  <a:pos x="9" y="148"/>
                </a:cxn>
                <a:cxn ang="0">
                  <a:pos x="16" y="153"/>
                </a:cxn>
                <a:cxn ang="0">
                  <a:pos x="30" y="148"/>
                </a:cxn>
                <a:cxn ang="0">
                  <a:pos x="37" y="150"/>
                </a:cxn>
                <a:cxn ang="0">
                  <a:pos x="44" y="155"/>
                </a:cxn>
                <a:cxn ang="0">
                  <a:pos x="49" y="157"/>
                </a:cxn>
                <a:cxn ang="0">
                  <a:pos x="53" y="159"/>
                </a:cxn>
                <a:cxn ang="0">
                  <a:pos x="60" y="159"/>
                </a:cxn>
                <a:cxn ang="0">
                  <a:pos x="67" y="159"/>
                </a:cxn>
                <a:cxn ang="0">
                  <a:pos x="74" y="157"/>
                </a:cxn>
                <a:cxn ang="0">
                  <a:pos x="104" y="176"/>
                </a:cxn>
                <a:cxn ang="0">
                  <a:pos x="148" y="171"/>
                </a:cxn>
                <a:cxn ang="0">
                  <a:pos x="188" y="143"/>
                </a:cxn>
                <a:cxn ang="0">
                  <a:pos x="220" y="129"/>
                </a:cxn>
                <a:cxn ang="0">
                  <a:pos x="241" y="118"/>
                </a:cxn>
                <a:cxn ang="0">
                  <a:pos x="252" y="104"/>
                </a:cxn>
                <a:cxn ang="0">
                  <a:pos x="262" y="85"/>
                </a:cxn>
                <a:cxn ang="0">
                  <a:pos x="273" y="72"/>
                </a:cxn>
                <a:cxn ang="0">
                  <a:pos x="287" y="58"/>
                </a:cxn>
                <a:cxn ang="0">
                  <a:pos x="299" y="58"/>
                </a:cxn>
                <a:cxn ang="0">
                  <a:pos x="310" y="65"/>
                </a:cxn>
                <a:cxn ang="0">
                  <a:pos x="315" y="78"/>
                </a:cxn>
                <a:cxn ang="0">
                  <a:pos x="310" y="92"/>
                </a:cxn>
                <a:cxn ang="0">
                  <a:pos x="313" y="109"/>
                </a:cxn>
                <a:cxn ang="0">
                  <a:pos x="326" y="113"/>
                </a:cxn>
                <a:cxn ang="0">
                  <a:pos x="343" y="118"/>
                </a:cxn>
                <a:cxn ang="0">
                  <a:pos x="359" y="104"/>
                </a:cxn>
                <a:cxn ang="0">
                  <a:pos x="366" y="78"/>
                </a:cxn>
                <a:cxn ang="0">
                  <a:pos x="380" y="60"/>
                </a:cxn>
                <a:cxn ang="0">
                  <a:pos x="389" y="44"/>
                </a:cxn>
                <a:cxn ang="0">
                  <a:pos x="391" y="23"/>
                </a:cxn>
                <a:cxn ang="0">
                  <a:pos x="401" y="4"/>
                </a:cxn>
                <a:cxn ang="0">
                  <a:pos x="410" y="2"/>
                </a:cxn>
                <a:cxn ang="0">
                  <a:pos x="421" y="0"/>
                </a:cxn>
                <a:cxn ang="0">
                  <a:pos x="428" y="9"/>
                </a:cxn>
                <a:cxn ang="0">
                  <a:pos x="428" y="34"/>
                </a:cxn>
                <a:cxn ang="0">
                  <a:pos x="426" y="65"/>
                </a:cxn>
                <a:cxn ang="0">
                  <a:pos x="417" y="85"/>
                </a:cxn>
                <a:cxn ang="0">
                  <a:pos x="398" y="97"/>
                </a:cxn>
                <a:cxn ang="0">
                  <a:pos x="384" y="109"/>
                </a:cxn>
                <a:cxn ang="0">
                  <a:pos x="375" y="155"/>
                </a:cxn>
                <a:cxn ang="0">
                  <a:pos x="347" y="201"/>
                </a:cxn>
                <a:cxn ang="0">
                  <a:pos x="306" y="257"/>
                </a:cxn>
                <a:cxn ang="0">
                  <a:pos x="299" y="278"/>
                </a:cxn>
                <a:cxn ang="0">
                  <a:pos x="292" y="294"/>
                </a:cxn>
                <a:cxn ang="0">
                  <a:pos x="266" y="305"/>
                </a:cxn>
                <a:cxn ang="0">
                  <a:pos x="234" y="301"/>
                </a:cxn>
                <a:cxn ang="0">
                  <a:pos x="204" y="305"/>
                </a:cxn>
              </a:cxnLst>
              <a:rect l="0" t="0" r="r" b="b"/>
              <a:pathLst>
                <a:path w="428" h="305">
                  <a:moveTo>
                    <a:pt x="204" y="305"/>
                  </a:moveTo>
                  <a:lnTo>
                    <a:pt x="202" y="287"/>
                  </a:lnTo>
                  <a:lnTo>
                    <a:pt x="197" y="271"/>
                  </a:lnTo>
                  <a:lnTo>
                    <a:pt x="190" y="254"/>
                  </a:lnTo>
                  <a:lnTo>
                    <a:pt x="181" y="240"/>
                  </a:lnTo>
                  <a:lnTo>
                    <a:pt x="169" y="227"/>
                  </a:lnTo>
                  <a:lnTo>
                    <a:pt x="158" y="215"/>
                  </a:lnTo>
                  <a:lnTo>
                    <a:pt x="141" y="203"/>
                  </a:lnTo>
                  <a:lnTo>
                    <a:pt x="127" y="194"/>
                  </a:lnTo>
                  <a:lnTo>
                    <a:pt x="93" y="176"/>
                  </a:lnTo>
                  <a:lnTo>
                    <a:pt x="60" y="164"/>
                  </a:lnTo>
                  <a:lnTo>
                    <a:pt x="28" y="157"/>
                  </a:lnTo>
                  <a:lnTo>
                    <a:pt x="0" y="155"/>
                  </a:lnTo>
                  <a:lnTo>
                    <a:pt x="0" y="153"/>
                  </a:lnTo>
                  <a:lnTo>
                    <a:pt x="3" y="150"/>
                  </a:lnTo>
                  <a:lnTo>
                    <a:pt x="3" y="148"/>
                  </a:lnTo>
                  <a:lnTo>
                    <a:pt x="3" y="146"/>
                  </a:lnTo>
                  <a:lnTo>
                    <a:pt x="5" y="146"/>
                  </a:lnTo>
                  <a:lnTo>
                    <a:pt x="5" y="143"/>
                  </a:lnTo>
                  <a:lnTo>
                    <a:pt x="7" y="146"/>
                  </a:lnTo>
                  <a:lnTo>
                    <a:pt x="9" y="148"/>
                  </a:lnTo>
                  <a:lnTo>
                    <a:pt x="12" y="150"/>
                  </a:lnTo>
                  <a:lnTo>
                    <a:pt x="14" y="150"/>
                  </a:lnTo>
                  <a:lnTo>
                    <a:pt x="16" y="153"/>
                  </a:lnTo>
                  <a:lnTo>
                    <a:pt x="19" y="153"/>
                  </a:lnTo>
                  <a:lnTo>
                    <a:pt x="21" y="155"/>
                  </a:lnTo>
                  <a:lnTo>
                    <a:pt x="30" y="148"/>
                  </a:lnTo>
                  <a:lnTo>
                    <a:pt x="33" y="148"/>
                  </a:lnTo>
                  <a:lnTo>
                    <a:pt x="35" y="150"/>
                  </a:lnTo>
                  <a:lnTo>
                    <a:pt x="37" y="150"/>
                  </a:lnTo>
                  <a:lnTo>
                    <a:pt x="42" y="153"/>
                  </a:lnTo>
                  <a:lnTo>
                    <a:pt x="44" y="153"/>
                  </a:lnTo>
                  <a:lnTo>
                    <a:pt x="44" y="155"/>
                  </a:lnTo>
                  <a:lnTo>
                    <a:pt x="46" y="155"/>
                  </a:lnTo>
                  <a:lnTo>
                    <a:pt x="49" y="155"/>
                  </a:lnTo>
                  <a:lnTo>
                    <a:pt x="49" y="157"/>
                  </a:lnTo>
                  <a:lnTo>
                    <a:pt x="51" y="157"/>
                  </a:lnTo>
                  <a:lnTo>
                    <a:pt x="53" y="157"/>
                  </a:lnTo>
                  <a:lnTo>
                    <a:pt x="53" y="159"/>
                  </a:lnTo>
                  <a:lnTo>
                    <a:pt x="56" y="159"/>
                  </a:lnTo>
                  <a:lnTo>
                    <a:pt x="58" y="159"/>
                  </a:lnTo>
                  <a:lnTo>
                    <a:pt x="60" y="159"/>
                  </a:lnTo>
                  <a:lnTo>
                    <a:pt x="63" y="159"/>
                  </a:lnTo>
                  <a:lnTo>
                    <a:pt x="65" y="159"/>
                  </a:lnTo>
                  <a:lnTo>
                    <a:pt x="67" y="159"/>
                  </a:lnTo>
                  <a:lnTo>
                    <a:pt x="70" y="157"/>
                  </a:lnTo>
                  <a:lnTo>
                    <a:pt x="72" y="157"/>
                  </a:lnTo>
                  <a:lnTo>
                    <a:pt x="74" y="157"/>
                  </a:lnTo>
                  <a:lnTo>
                    <a:pt x="77" y="155"/>
                  </a:lnTo>
                  <a:lnTo>
                    <a:pt x="88" y="169"/>
                  </a:lnTo>
                  <a:lnTo>
                    <a:pt x="104" y="176"/>
                  </a:lnTo>
                  <a:lnTo>
                    <a:pt x="121" y="178"/>
                  </a:lnTo>
                  <a:lnTo>
                    <a:pt x="134" y="176"/>
                  </a:lnTo>
                  <a:lnTo>
                    <a:pt x="148" y="171"/>
                  </a:lnTo>
                  <a:lnTo>
                    <a:pt x="162" y="164"/>
                  </a:lnTo>
                  <a:lnTo>
                    <a:pt x="176" y="153"/>
                  </a:lnTo>
                  <a:lnTo>
                    <a:pt x="188" y="143"/>
                  </a:lnTo>
                  <a:lnTo>
                    <a:pt x="202" y="129"/>
                  </a:lnTo>
                  <a:lnTo>
                    <a:pt x="211" y="129"/>
                  </a:lnTo>
                  <a:lnTo>
                    <a:pt x="220" y="129"/>
                  </a:lnTo>
                  <a:lnTo>
                    <a:pt x="229" y="125"/>
                  </a:lnTo>
                  <a:lnTo>
                    <a:pt x="234" y="122"/>
                  </a:lnTo>
                  <a:lnTo>
                    <a:pt x="241" y="118"/>
                  </a:lnTo>
                  <a:lnTo>
                    <a:pt x="245" y="113"/>
                  </a:lnTo>
                  <a:lnTo>
                    <a:pt x="248" y="109"/>
                  </a:lnTo>
                  <a:lnTo>
                    <a:pt x="252" y="104"/>
                  </a:lnTo>
                  <a:lnTo>
                    <a:pt x="255" y="97"/>
                  </a:lnTo>
                  <a:lnTo>
                    <a:pt x="259" y="90"/>
                  </a:lnTo>
                  <a:lnTo>
                    <a:pt x="262" y="85"/>
                  </a:lnTo>
                  <a:lnTo>
                    <a:pt x="266" y="81"/>
                  </a:lnTo>
                  <a:lnTo>
                    <a:pt x="269" y="76"/>
                  </a:lnTo>
                  <a:lnTo>
                    <a:pt x="273" y="72"/>
                  </a:lnTo>
                  <a:lnTo>
                    <a:pt x="278" y="65"/>
                  </a:lnTo>
                  <a:lnTo>
                    <a:pt x="285" y="58"/>
                  </a:lnTo>
                  <a:lnTo>
                    <a:pt x="287" y="58"/>
                  </a:lnTo>
                  <a:lnTo>
                    <a:pt x="289" y="58"/>
                  </a:lnTo>
                  <a:lnTo>
                    <a:pt x="294" y="58"/>
                  </a:lnTo>
                  <a:lnTo>
                    <a:pt x="299" y="58"/>
                  </a:lnTo>
                  <a:lnTo>
                    <a:pt x="303" y="60"/>
                  </a:lnTo>
                  <a:lnTo>
                    <a:pt x="308" y="62"/>
                  </a:lnTo>
                  <a:lnTo>
                    <a:pt x="310" y="65"/>
                  </a:lnTo>
                  <a:lnTo>
                    <a:pt x="313" y="72"/>
                  </a:lnTo>
                  <a:lnTo>
                    <a:pt x="315" y="74"/>
                  </a:lnTo>
                  <a:lnTo>
                    <a:pt x="315" y="78"/>
                  </a:lnTo>
                  <a:lnTo>
                    <a:pt x="315" y="83"/>
                  </a:lnTo>
                  <a:lnTo>
                    <a:pt x="313" y="88"/>
                  </a:lnTo>
                  <a:lnTo>
                    <a:pt x="310" y="92"/>
                  </a:lnTo>
                  <a:lnTo>
                    <a:pt x="310" y="97"/>
                  </a:lnTo>
                  <a:lnTo>
                    <a:pt x="310" y="104"/>
                  </a:lnTo>
                  <a:lnTo>
                    <a:pt x="313" y="109"/>
                  </a:lnTo>
                  <a:lnTo>
                    <a:pt x="317" y="111"/>
                  </a:lnTo>
                  <a:lnTo>
                    <a:pt x="322" y="111"/>
                  </a:lnTo>
                  <a:lnTo>
                    <a:pt x="326" y="113"/>
                  </a:lnTo>
                  <a:lnTo>
                    <a:pt x="331" y="116"/>
                  </a:lnTo>
                  <a:lnTo>
                    <a:pt x="336" y="118"/>
                  </a:lnTo>
                  <a:lnTo>
                    <a:pt x="343" y="118"/>
                  </a:lnTo>
                  <a:lnTo>
                    <a:pt x="350" y="116"/>
                  </a:lnTo>
                  <a:lnTo>
                    <a:pt x="357" y="109"/>
                  </a:lnTo>
                  <a:lnTo>
                    <a:pt x="359" y="104"/>
                  </a:lnTo>
                  <a:lnTo>
                    <a:pt x="361" y="97"/>
                  </a:lnTo>
                  <a:lnTo>
                    <a:pt x="364" y="88"/>
                  </a:lnTo>
                  <a:lnTo>
                    <a:pt x="366" y="78"/>
                  </a:lnTo>
                  <a:lnTo>
                    <a:pt x="370" y="72"/>
                  </a:lnTo>
                  <a:lnTo>
                    <a:pt x="375" y="65"/>
                  </a:lnTo>
                  <a:lnTo>
                    <a:pt x="380" y="60"/>
                  </a:lnTo>
                  <a:lnTo>
                    <a:pt x="387" y="60"/>
                  </a:lnTo>
                  <a:lnTo>
                    <a:pt x="389" y="53"/>
                  </a:lnTo>
                  <a:lnTo>
                    <a:pt x="389" y="44"/>
                  </a:lnTo>
                  <a:lnTo>
                    <a:pt x="391" y="37"/>
                  </a:lnTo>
                  <a:lnTo>
                    <a:pt x="391" y="30"/>
                  </a:lnTo>
                  <a:lnTo>
                    <a:pt x="391" y="23"/>
                  </a:lnTo>
                  <a:lnTo>
                    <a:pt x="394" y="16"/>
                  </a:lnTo>
                  <a:lnTo>
                    <a:pt x="396" y="9"/>
                  </a:lnTo>
                  <a:lnTo>
                    <a:pt x="401" y="4"/>
                  </a:lnTo>
                  <a:lnTo>
                    <a:pt x="403" y="4"/>
                  </a:lnTo>
                  <a:lnTo>
                    <a:pt x="407" y="2"/>
                  </a:lnTo>
                  <a:lnTo>
                    <a:pt x="410" y="2"/>
                  </a:lnTo>
                  <a:lnTo>
                    <a:pt x="414" y="2"/>
                  </a:lnTo>
                  <a:lnTo>
                    <a:pt x="417" y="0"/>
                  </a:lnTo>
                  <a:lnTo>
                    <a:pt x="421" y="0"/>
                  </a:lnTo>
                  <a:lnTo>
                    <a:pt x="424" y="0"/>
                  </a:lnTo>
                  <a:lnTo>
                    <a:pt x="428" y="0"/>
                  </a:lnTo>
                  <a:lnTo>
                    <a:pt x="428" y="9"/>
                  </a:lnTo>
                  <a:lnTo>
                    <a:pt x="428" y="16"/>
                  </a:lnTo>
                  <a:lnTo>
                    <a:pt x="428" y="25"/>
                  </a:lnTo>
                  <a:lnTo>
                    <a:pt x="428" y="34"/>
                  </a:lnTo>
                  <a:lnTo>
                    <a:pt x="428" y="46"/>
                  </a:lnTo>
                  <a:lnTo>
                    <a:pt x="426" y="55"/>
                  </a:lnTo>
                  <a:lnTo>
                    <a:pt x="426" y="65"/>
                  </a:lnTo>
                  <a:lnTo>
                    <a:pt x="426" y="76"/>
                  </a:lnTo>
                  <a:lnTo>
                    <a:pt x="421" y="81"/>
                  </a:lnTo>
                  <a:lnTo>
                    <a:pt x="417" y="85"/>
                  </a:lnTo>
                  <a:lnTo>
                    <a:pt x="412" y="90"/>
                  </a:lnTo>
                  <a:lnTo>
                    <a:pt x="405" y="95"/>
                  </a:lnTo>
                  <a:lnTo>
                    <a:pt x="398" y="97"/>
                  </a:lnTo>
                  <a:lnTo>
                    <a:pt x="394" y="102"/>
                  </a:lnTo>
                  <a:lnTo>
                    <a:pt x="389" y="104"/>
                  </a:lnTo>
                  <a:lnTo>
                    <a:pt x="384" y="109"/>
                  </a:lnTo>
                  <a:lnTo>
                    <a:pt x="382" y="125"/>
                  </a:lnTo>
                  <a:lnTo>
                    <a:pt x="380" y="141"/>
                  </a:lnTo>
                  <a:lnTo>
                    <a:pt x="375" y="155"/>
                  </a:lnTo>
                  <a:lnTo>
                    <a:pt x="368" y="169"/>
                  </a:lnTo>
                  <a:lnTo>
                    <a:pt x="359" y="185"/>
                  </a:lnTo>
                  <a:lnTo>
                    <a:pt x="347" y="201"/>
                  </a:lnTo>
                  <a:lnTo>
                    <a:pt x="331" y="222"/>
                  </a:lnTo>
                  <a:lnTo>
                    <a:pt x="310" y="247"/>
                  </a:lnTo>
                  <a:lnTo>
                    <a:pt x="306" y="257"/>
                  </a:lnTo>
                  <a:lnTo>
                    <a:pt x="303" y="264"/>
                  </a:lnTo>
                  <a:lnTo>
                    <a:pt x="301" y="271"/>
                  </a:lnTo>
                  <a:lnTo>
                    <a:pt x="299" y="278"/>
                  </a:lnTo>
                  <a:lnTo>
                    <a:pt x="296" y="282"/>
                  </a:lnTo>
                  <a:lnTo>
                    <a:pt x="294" y="289"/>
                  </a:lnTo>
                  <a:lnTo>
                    <a:pt x="292" y="294"/>
                  </a:lnTo>
                  <a:lnTo>
                    <a:pt x="287" y="301"/>
                  </a:lnTo>
                  <a:lnTo>
                    <a:pt x="278" y="303"/>
                  </a:lnTo>
                  <a:lnTo>
                    <a:pt x="266" y="305"/>
                  </a:lnTo>
                  <a:lnTo>
                    <a:pt x="255" y="305"/>
                  </a:lnTo>
                  <a:lnTo>
                    <a:pt x="243" y="303"/>
                  </a:lnTo>
                  <a:lnTo>
                    <a:pt x="234" y="301"/>
                  </a:lnTo>
                  <a:lnTo>
                    <a:pt x="222" y="301"/>
                  </a:lnTo>
                  <a:lnTo>
                    <a:pt x="213" y="301"/>
                  </a:lnTo>
                  <a:lnTo>
                    <a:pt x="204" y="305"/>
                  </a:lnTo>
                </a:path>
              </a:pathLst>
            </a:custGeom>
            <a:noFill/>
            <a:ln w="0">
              <a:solidFill>
                <a:srgbClr val="000000"/>
              </a:solidFill>
              <a:prstDash val="solid"/>
              <a:round/>
            </a:ln>
          </p:spPr>
          <p:txBody>
            <a:bodyPr/>
            <a:lstStyle/>
            <a:p>
              <a:endParaRPr lang="en-US"/>
            </a:p>
          </p:txBody>
        </p:sp>
        <p:sp>
          <p:nvSpPr>
            <p:cNvPr id="417817" name="Freeform 25"/>
            <p:cNvSpPr/>
            <p:nvPr/>
          </p:nvSpPr>
          <p:spPr bwMode="auto">
            <a:xfrm>
              <a:off x="2796" y="1855"/>
              <a:ext cx="284" cy="384"/>
            </a:xfrm>
            <a:custGeom>
              <a:avLst/>
              <a:gdLst/>
              <a:ahLst/>
              <a:cxnLst>
                <a:cxn ang="0">
                  <a:pos x="37" y="354"/>
                </a:cxn>
                <a:cxn ang="0">
                  <a:pos x="27" y="331"/>
                </a:cxn>
                <a:cxn ang="0">
                  <a:pos x="13" y="317"/>
                </a:cxn>
                <a:cxn ang="0">
                  <a:pos x="2" y="296"/>
                </a:cxn>
                <a:cxn ang="0">
                  <a:pos x="2" y="273"/>
                </a:cxn>
                <a:cxn ang="0">
                  <a:pos x="4" y="243"/>
                </a:cxn>
                <a:cxn ang="0">
                  <a:pos x="4" y="220"/>
                </a:cxn>
                <a:cxn ang="0">
                  <a:pos x="4" y="197"/>
                </a:cxn>
                <a:cxn ang="0">
                  <a:pos x="13" y="171"/>
                </a:cxn>
                <a:cxn ang="0">
                  <a:pos x="27" y="153"/>
                </a:cxn>
                <a:cxn ang="0">
                  <a:pos x="25" y="129"/>
                </a:cxn>
                <a:cxn ang="0">
                  <a:pos x="30" y="102"/>
                </a:cxn>
                <a:cxn ang="0">
                  <a:pos x="55" y="60"/>
                </a:cxn>
                <a:cxn ang="0">
                  <a:pos x="83" y="21"/>
                </a:cxn>
                <a:cxn ang="0">
                  <a:pos x="99" y="7"/>
                </a:cxn>
                <a:cxn ang="0">
                  <a:pos x="115" y="2"/>
                </a:cxn>
                <a:cxn ang="0">
                  <a:pos x="115" y="18"/>
                </a:cxn>
                <a:cxn ang="0">
                  <a:pos x="115" y="46"/>
                </a:cxn>
                <a:cxn ang="0">
                  <a:pos x="94" y="62"/>
                </a:cxn>
                <a:cxn ang="0">
                  <a:pos x="74" y="76"/>
                </a:cxn>
                <a:cxn ang="0">
                  <a:pos x="57" y="111"/>
                </a:cxn>
                <a:cxn ang="0">
                  <a:pos x="51" y="155"/>
                </a:cxn>
                <a:cxn ang="0">
                  <a:pos x="44" y="180"/>
                </a:cxn>
                <a:cxn ang="0">
                  <a:pos x="34" y="194"/>
                </a:cxn>
                <a:cxn ang="0">
                  <a:pos x="39" y="210"/>
                </a:cxn>
                <a:cxn ang="0">
                  <a:pos x="55" y="222"/>
                </a:cxn>
                <a:cxn ang="0">
                  <a:pos x="62" y="206"/>
                </a:cxn>
                <a:cxn ang="0">
                  <a:pos x="76" y="194"/>
                </a:cxn>
                <a:cxn ang="0">
                  <a:pos x="90" y="213"/>
                </a:cxn>
                <a:cxn ang="0">
                  <a:pos x="92" y="240"/>
                </a:cxn>
                <a:cxn ang="0">
                  <a:pos x="88" y="266"/>
                </a:cxn>
                <a:cxn ang="0">
                  <a:pos x="78" y="289"/>
                </a:cxn>
                <a:cxn ang="0">
                  <a:pos x="85" y="294"/>
                </a:cxn>
                <a:cxn ang="0">
                  <a:pos x="97" y="289"/>
                </a:cxn>
                <a:cxn ang="0">
                  <a:pos x="115" y="264"/>
                </a:cxn>
                <a:cxn ang="0">
                  <a:pos x="127" y="240"/>
                </a:cxn>
                <a:cxn ang="0">
                  <a:pos x="129" y="266"/>
                </a:cxn>
                <a:cxn ang="0">
                  <a:pos x="134" y="291"/>
                </a:cxn>
                <a:cxn ang="0">
                  <a:pos x="143" y="315"/>
                </a:cxn>
                <a:cxn ang="0">
                  <a:pos x="157" y="340"/>
                </a:cxn>
                <a:cxn ang="0">
                  <a:pos x="187" y="349"/>
                </a:cxn>
                <a:cxn ang="0">
                  <a:pos x="219" y="356"/>
                </a:cxn>
                <a:cxn ang="0">
                  <a:pos x="247" y="368"/>
                </a:cxn>
                <a:cxn ang="0">
                  <a:pos x="275" y="377"/>
                </a:cxn>
                <a:cxn ang="0">
                  <a:pos x="280" y="382"/>
                </a:cxn>
                <a:cxn ang="0">
                  <a:pos x="273" y="384"/>
                </a:cxn>
                <a:cxn ang="0">
                  <a:pos x="263" y="384"/>
                </a:cxn>
                <a:cxn ang="0">
                  <a:pos x="254" y="384"/>
                </a:cxn>
                <a:cxn ang="0">
                  <a:pos x="238" y="382"/>
                </a:cxn>
                <a:cxn ang="0">
                  <a:pos x="224" y="382"/>
                </a:cxn>
                <a:cxn ang="0">
                  <a:pos x="192" y="379"/>
                </a:cxn>
                <a:cxn ang="0">
                  <a:pos x="162" y="377"/>
                </a:cxn>
                <a:cxn ang="0">
                  <a:pos x="129" y="375"/>
                </a:cxn>
                <a:cxn ang="0">
                  <a:pos x="97" y="375"/>
                </a:cxn>
                <a:cxn ang="0">
                  <a:pos x="67" y="375"/>
                </a:cxn>
                <a:cxn ang="0">
                  <a:pos x="37" y="379"/>
                </a:cxn>
              </a:cxnLst>
              <a:rect l="0" t="0" r="r" b="b"/>
              <a:pathLst>
                <a:path w="284" h="384">
                  <a:moveTo>
                    <a:pt x="44" y="368"/>
                  </a:moveTo>
                  <a:lnTo>
                    <a:pt x="41" y="363"/>
                  </a:lnTo>
                  <a:lnTo>
                    <a:pt x="39" y="359"/>
                  </a:lnTo>
                  <a:lnTo>
                    <a:pt x="37" y="354"/>
                  </a:lnTo>
                  <a:lnTo>
                    <a:pt x="34" y="347"/>
                  </a:lnTo>
                  <a:lnTo>
                    <a:pt x="32" y="342"/>
                  </a:lnTo>
                  <a:lnTo>
                    <a:pt x="30" y="338"/>
                  </a:lnTo>
                  <a:lnTo>
                    <a:pt x="27" y="331"/>
                  </a:lnTo>
                  <a:lnTo>
                    <a:pt x="25" y="326"/>
                  </a:lnTo>
                  <a:lnTo>
                    <a:pt x="23" y="324"/>
                  </a:lnTo>
                  <a:lnTo>
                    <a:pt x="18" y="319"/>
                  </a:lnTo>
                  <a:lnTo>
                    <a:pt x="13" y="317"/>
                  </a:lnTo>
                  <a:lnTo>
                    <a:pt x="11" y="312"/>
                  </a:lnTo>
                  <a:lnTo>
                    <a:pt x="9" y="308"/>
                  </a:lnTo>
                  <a:lnTo>
                    <a:pt x="4" y="303"/>
                  </a:lnTo>
                  <a:lnTo>
                    <a:pt x="2" y="296"/>
                  </a:lnTo>
                  <a:lnTo>
                    <a:pt x="0" y="291"/>
                  </a:lnTo>
                  <a:lnTo>
                    <a:pt x="0" y="284"/>
                  </a:lnTo>
                  <a:lnTo>
                    <a:pt x="0" y="280"/>
                  </a:lnTo>
                  <a:lnTo>
                    <a:pt x="2" y="273"/>
                  </a:lnTo>
                  <a:lnTo>
                    <a:pt x="2" y="266"/>
                  </a:lnTo>
                  <a:lnTo>
                    <a:pt x="4" y="259"/>
                  </a:lnTo>
                  <a:lnTo>
                    <a:pt x="4" y="252"/>
                  </a:lnTo>
                  <a:lnTo>
                    <a:pt x="4" y="243"/>
                  </a:lnTo>
                  <a:lnTo>
                    <a:pt x="4" y="236"/>
                  </a:lnTo>
                  <a:lnTo>
                    <a:pt x="4" y="229"/>
                  </a:lnTo>
                  <a:lnTo>
                    <a:pt x="4" y="224"/>
                  </a:lnTo>
                  <a:lnTo>
                    <a:pt x="4" y="220"/>
                  </a:lnTo>
                  <a:lnTo>
                    <a:pt x="4" y="215"/>
                  </a:lnTo>
                  <a:lnTo>
                    <a:pt x="4" y="208"/>
                  </a:lnTo>
                  <a:lnTo>
                    <a:pt x="4" y="203"/>
                  </a:lnTo>
                  <a:lnTo>
                    <a:pt x="4" y="197"/>
                  </a:lnTo>
                  <a:lnTo>
                    <a:pt x="7" y="190"/>
                  </a:lnTo>
                  <a:lnTo>
                    <a:pt x="9" y="183"/>
                  </a:lnTo>
                  <a:lnTo>
                    <a:pt x="11" y="176"/>
                  </a:lnTo>
                  <a:lnTo>
                    <a:pt x="13" y="171"/>
                  </a:lnTo>
                  <a:lnTo>
                    <a:pt x="18" y="166"/>
                  </a:lnTo>
                  <a:lnTo>
                    <a:pt x="20" y="159"/>
                  </a:lnTo>
                  <a:lnTo>
                    <a:pt x="25" y="157"/>
                  </a:lnTo>
                  <a:lnTo>
                    <a:pt x="27" y="153"/>
                  </a:lnTo>
                  <a:lnTo>
                    <a:pt x="30" y="150"/>
                  </a:lnTo>
                  <a:lnTo>
                    <a:pt x="27" y="141"/>
                  </a:lnTo>
                  <a:lnTo>
                    <a:pt x="25" y="136"/>
                  </a:lnTo>
                  <a:lnTo>
                    <a:pt x="25" y="129"/>
                  </a:lnTo>
                  <a:lnTo>
                    <a:pt x="23" y="122"/>
                  </a:lnTo>
                  <a:lnTo>
                    <a:pt x="23" y="118"/>
                  </a:lnTo>
                  <a:lnTo>
                    <a:pt x="25" y="111"/>
                  </a:lnTo>
                  <a:lnTo>
                    <a:pt x="30" y="102"/>
                  </a:lnTo>
                  <a:lnTo>
                    <a:pt x="34" y="95"/>
                  </a:lnTo>
                  <a:lnTo>
                    <a:pt x="41" y="83"/>
                  </a:lnTo>
                  <a:lnTo>
                    <a:pt x="48" y="72"/>
                  </a:lnTo>
                  <a:lnTo>
                    <a:pt x="55" y="60"/>
                  </a:lnTo>
                  <a:lnTo>
                    <a:pt x="62" y="48"/>
                  </a:lnTo>
                  <a:lnTo>
                    <a:pt x="69" y="37"/>
                  </a:lnTo>
                  <a:lnTo>
                    <a:pt x="76" y="28"/>
                  </a:lnTo>
                  <a:lnTo>
                    <a:pt x="83" y="21"/>
                  </a:lnTo>
                  <a:lnTo>
                    <a:pt x="90" y="14"/>
                  </a:lnTo>
                  <a:lnTo>
                    <a:pt x="92" y="11"/>
                  </a:lnTo>
                  <a:lnTo>
                    <a:pt x="97" y="9"/>
                  </a:lnTo>
                  <a:lnTo>
                    <a:pt x="99" y="7"/>
                  </a:lnTo>
                  <a:lnTo>
                    <a:pt x="104" y="4"/>
                  </a:lnTo>
                  <a:lnTo>
                    <a:pt x="108" y="4"/>
                  </a:lnTo>
                  <a:lnTo>
                    <a:pt x="111" y="2"/>
                  </a:lnTo>
                  <a:lnTo>
                    <a:pt x="115" y="2"/>
                  </a:lnTo>
                  <a:lnTo>
                    <a:pt x="120" y="0"/>
                  </a:lnTo>
                  <a:lnTo>
                    <a:pt x="118" y="4"/>
                  </a:lnTo>
                  <a:lnTo>
                    <a:pt x="118" y="11"/>
                  </a:lnTo>
                  <a:lnTo>
                    <a:pt x="115" y="18"/>
                  </a:lnTo>
                  <a:lnTo>
                    <a:pt x="115" y="25"/>
                  </a:lnTo>
                  <a:lnTo>
                    <a:pt x="115" y="32"/>
                  </a:lnTo>
                  <a:lnTo>
                    <a:pt x="115" y="39"/>
                  </a:lnTo>
                  <a:lnTo>
                    <a:pt x="115" y="46"/>
                  </a:lnTo>
                  <a:lnTo>
                    <a:pt x="115" y="51"/>
                  </a:lnTo>
                  <a:lnTo>
                    <a:pt x="108" y="55"/>
                  </a:lnTo>
                  <a:lnTo>
                    <a:pt x="101" y="60"/>
                  </a:lnTo>
                  <a:lnTo>
                    <a:pt x="94" y="62"/>
                  </a:lnTo>
                  <a:lnTo>
                    <a:pt x="88" y="65"/>
                  </a:lnTo>
                  <a:lnTo>
                    <a:pt x="83" y="69"/>
                  </a:lnTo>
                  <a:lnTo>
                    <a:pt x="78" y="72"/>
                  </a:lnTo>
                  <a:lnTo>
                    <a:pt x="74" y="76"/>
                  </a:lnTo>
                  <a:lnTo>
                    <a:pt x="69" y="83"/>
                  </a:lnTo>
                  <a:lnTo>
                    <a:pt x="64" y="92"/>
                  </a:lnTo>
                  <a:lnTo>
                    <a:pt x="60" y="99"/>
                  </a:lnTo>
                  <a:lnTo>
                    <a:pt x="57" y="111"/>
                  </a:lnTo>
                  <a:lnTo>
                    <a:pt x="55" y="120"/>
                  </a:lnTo>
                  <a:lnTo>
                    <a:pt x="53" y="132"/>
                  </a:lnTo>
                  <a:lnTo>
                    <a:pt x="51" y="143"/>
                  </a:lnTo>
                  <a:lnTo>
                    <a:pt x="51" y="155"/>
                  </a:lnTo>
                  <a:lnTo>
                    <a:pt x="48" y="169"/>
                  </a:lnTo>
                  <a:lnTo>
                    <a:pt x="48" y="173"/>
                  </a:lnTo>
                  <a:lnTo>
                    <a:pt x="46" y="176"/>
                  </a:lnTo>
                  <a:lnTo>
                    <a:pt x="44" y="180"/>
                  </a:lnTo>
                  <a:lnTo>
                    <a:pt x="41" y="183"/>
                  </a:lnTo>
                  <a:lnTo>
                    <a:pt x="39" y="187"/>
                  </a:lnTo>
                  <a:lnTo>
                    <a:pt x="37" y="192"/>
                  </a:lnTo>
                  <a:lnTo>
                    <a:pt x="34" y="194"/>
                  </a:lnTo>
                  <a:lnTo>
                    <a:pt x="32" y="199"/>
                  </a:lnTo>
                  <a:lnTo>
                    <a:pt x="34" y="201"/>
                  </a:lnTo>
                  <a:lnTo>
                    <a:pt x="34" y="206"/>
                  </a:lnTo>
                  <a:lnTo>
                    <a:pt x="39" y="210"/>
                  </a:lnTo>
                  <a:lnTo>
                    <a:pt x="41" y="215"/>
                  </a:lnTo>
                  <a:lnTo>
                    <a:pt x="46" y="220"/>
                  </a:lnTo>
                  <a:lnTo>
                    <a:pt x="48" y="222"/>
                  </a:lnTo>
                  <a:lnTo>
                    <a:pt x="55" y="222"/>
                  </a:lnTo>
                  <a:lnTo>
                    <a:pt x="60" y="220"/>
                  </a:lnTo>
                  <a:lnTo>
                    <a:pt x="60" y="215"/>
                  </a:lnTo>
                  <a:lnTo>
                    <a:pt x="62" y="210"/>
                  </a:lnTo>
                  <a:lnTo>
                    <a:pt x="62" y="206"/>
                  </a:lnTo>
                  <a:lnTo>
                    <a:pt x="64" y="201"/>
                  </a:lnTo>
                  <a:lnTo>
                    <a:pt x="67" y="197"/>
                  </a:lnTo>
                  <a:lnTo>
                    <a:pt x="71" y="194"/>
                  </a:lnTo>
                  <a:lnTo>
                    <a:pt x="76" y="194"/>
                  </a:lnTo>
                  <a:lnTo>
                    <a:pt x="81" y="194"/>
                  </a:lnTo>
                  <a:lnTo>
                    <a:pt x="85" y="201"/>
                  </a:lnTo>
                  <a:lnTo>
                    <a:pt x="88" y="206"/>
                  </a:lnTo>
                  <a:lnTo>
                    <a:pt x="90" y="213"/>
                  </a:lnTo>
                  <a:lnTo>
                    <a:pt x="90" y="220"/>
                  </a:lnTo>
                  <a:lnTo>
                    <a:pt x="92" y="227"/>
                  </a:lnTo>
                  <a:lnTo>
                    <a:pt x="92" y="234"/>
                  </a:lnTo>
                  <a:lnTo>
                    <a:pt x="92" y="240"/>
                  </a:lnTo>
                  <a:lnTo>
                    <a:pt x="92" y="247"/>
                  </a:lnTo>
                  <a:lnTo>
                    <a:pt x="90" y="252"/>
                  </a:lnTo>
                  <a:lnTo>
                    <a:pt x="88" y="259"/>
                  </a:lnTo>
                  <a:lnTo>
                    <a:pt x="88" y="266"/>
                  </a:lnTo>
                  <a:lnTo>
                    <a:pt x="85" y="273"/>
                  </a:lnTo>
                  <a:lnTo>
                    <a:pt x="83" y="278"/>
                  </a:lnTo>
                  <a:lnTo>
                    <a:pt x="81" y="284"/>
                  </a:lnTo>
                  <a:lnTo>
                    <a:pt x="78" y="289"/>
                  </a:lnTo>
                  <a:lnTo>
                    <a:pt x="74" y="294"/>
                  </a:lnTo>
                  <a:lnTo>
                    <a:pt x="78" y="294"/>
                  </a:lnTo>
                  <a:lnTo>
                    <a:pt x="81" y="294"/>
                  </a:lnTo>
                  <a:lnTo>
                    <a:pt x="85" y="294"/>
                  </a:lnTo>
                  <a:lnTo>
                    <a:pt x="88" y="291"/>
                  </a:lnTo>
                  <a:lnTo>
                    <a:pt x="90" y="291"/>
                  </a:lnTo>
                  <a:lnTo>
                    <a:pt x="94" y="289"/>
                  </a:lnTo>
                  <a:lnTo>
                    <a:pt x="97" y="289"/>
                  </a:lnTo>
                  <a:lnTo>
                    <a:pt x="101" y="287"/>
                  </a:lnTo>
                  <a:lnTo>
                    <a:pt x="106" y="280"/>
                  </a:lnTo>
                  <a:lnTo>
                    <a:pt x="111" y="271"/>
                  </a:lnTo>
                  <a:lnTo>
                    <a:pt x="115" y="264"/>
                  </a:lnTo>
                  <a:lnTo>
                    <a:pt x="118" y="254"/>
                  </a:lnTo>
                  <a:lnTo>
                    <a:pt x="120" y="247"/>
                  </a:lnTo>
                  <a:lnTo>
                    <a:pt x="125" y="243"/>
                  </a:lnTo>
                  <a:lnTo>
                    <a:pt x="127" y="240"/>
                  </a:lnTo>
                  <a:lnTo>
                    <a:pt x="132" y="240"/>
                  </a:lnTo>
                  <a:lnTo>
                    <a:pt x="132" y="250"/>
                  </a:lnTo>
                  <a:lnTo>
                    <a:pt x="129" y="259"/>
                  </a:lnTo>
                  <a:lnTo>
                    <a:pt x="129" y="266"/>
                  </a:lnTo>
                  <a:lnTo>
                    <a:pt x="132" y="273"/>
                  </a:lnTo>
                  <a:lnTo>
                    <a:pt x="132" y="280"/>
                  </a:lnTo>
                  <a:lnTo>
                    <a:pt x="134" y="284"/>
                  </a:lnTo>
                  <a:lnTo>
                    <a:pt x="134" y="291"/>
                  </a:lnTo>
                  <a:lnTo>
                    <a:pt x="136" y="296"/>
                  </a:lnTo>
                  <a:lnTo>
                    <a:pt x="138" y="303"/>
                  </a:lnTo>
                  <a:lnTo>
                    <a:pt x="141" y="308"/>
                  </a:lnTo>
                  <a:lnTo>
                    <a:pt x="143" y="315"/>
                  </a:lnTo>
                  <a:lnTo>
                    <a:pt x="145" y="319"/>
                  </a:lnTo>
                  <a:lnTo>
                    <a:pt x="150" y="326"/>
                  </a:lnTo>
                  <a:lnTo>
                    <a:pt x="152" y="333"/>
                  </a:lnTo>
                  <a:lnTo>
                    <a:pt x="157" y="340"/>
                  </a:lnTo>
                  <a:lnTo>
                    <a:pt x="164" y="347"/>
                  </a:lnTo>
                  <a:lnTo>
                    <a:pt x="171" y="347"/>
                  </a:lnTo>
                  <a:lnTo>
                    <a:pt x="180" y="347"/>
                  </a:lnTo>
                  <a:lnTo>
                    <a:pt x="187" y="349"/>
                  </a:lnTo>
                  <a:lnTo>
                    <a:pt x="196" y="349"/>
                  </a:lnTo>
                  <a:lnTo>
                    <a:pt x="203" y="352"/>
                  </a:lnTo>
                  <a:lnTo>
                    <a:pt x="210" y="354"/>
                  </a:lnTo>
                  <a:lnTo>
                    <a:pt x="219" y="356"/>
                  </a:lnTo>
                  <a:lnTo>
                    <a:pt x="226" y="359"/>
                  </a:lnTo>
                  <a:lnTo>
                    <a:pt x="233" y="361"/>
                  </a:lnTo>
                  <a:lnTo>
                    <a:pt x="240" y="365"/>
                  </a:lnTo>
                  <a:lnTo>
                    <a:pt x="247" y="368"/>
                  </a:lnTo>
                  <a:lnTo>
                    <a:pt x="254" y="370"/>
                  </a:lnTo>
                  <a:lnTo>
                    <a:pt x="261" y="375"/>
                  </a:lnTo>
                  <a:lnTo>
                    <a:pt x="268" y="377"/>
                  </a:lnTo>
                  <a:lnTo>
                    <a:pt x="275" y="377"/>
                  </a:lnTo>
                  <a:lnTo>
                    <a:pt x="284" y="379"/>
                  </a:lnTo>
                  <a:lnTo>
                    <a:pt x="282" y="379"/>
                  </a:lnTo>
                  <a:lnTo>
                    <a:pt x="282" y="382"/>
                  </a:lnTo>
                  <a:lnTo>
                    <a:pt x="280" y="382"/>
                  </a:lnTo>
                  <a:lnTo>
                    <a:pt x="280" y="384"/>
                  </a:lnTo>
                  <a:lnTo>
                    <a:pt x="277" y="384"/>
                  </a:lnTo>
                  <a:lnTo>
                    <a:pt x="275" y="384"/>
                  </a:lnTo>
                  <a:lnTo>
                    <a:pt x="273" y="384"/>
                  </a:lnTo>
                  <a:lnTo>
                    <a:pt x="270" y="384"/>
                  </a:lnTo>
                  <a:lnTo>
                    <a:pt x="268" y="384"/>
                  </a:lnTo>
                  <a:lnTo>
                    <a:pt x="266" y="384"/>
                  </a:lnTo>
                  <a:lnTo>
                    <a:pt x="263" y="384"/>
                  </a:lnTo>
                  <a:lnTo>
                    <a:pt x="261" y="384"/>
                  </a:lnTo>
                  <a:lnTo>
                    <a:pt x="259" y="384"/>
                  </a:lnTo>
                  <a:lnTo>
                    <a:pt x="256" y="384"/>
                  </a:lnTo>
                  <a:lnTo>
                    <a:pt x="254" y="384"/>
                  </a:lnTo>
                  <a:lnTo>
                    <a:pt x="250" y="384"/>
                  </a:lnTo>
                  <a:lnTo>
                    <a:pt x="247" y="384"/>
                  </a:lnTo>
                  <a:lnTo>
                    <a:pt x="243" y="384"/>
                  </a:lnTo>
                  <a:lnTo>
                    <a:pt x="238" y="382"/>
                  </a:lnTo>
                  <a:lnTo>
                    <a:pt x="236" y="382"/>
                  </a:lnTo>
                  <a:lnTo>
                    <a:pt x="231" y="382"/>
                  </a:lnTo>
                  <a:lnTo>
                    <a:pt x="226" y="382"/>
                  </a:lnTo>
                  <a:lnTo>
                    <a:pt x="224" y="382"/>
                  </a:lnTo>
                  <a:lnTo>
                    <a:pt x="215" y="382"/>
                  </a:lnTo>
                  <a:lnTo>
                    <a:pt x="208" y="382"/>
                  </a:lnTo>
                  <a:lnTo>
                    <a:pt x="201" y="379"/>
                  </a:lnTo>
                  <a:lnTo>
                    <a:pt x="192" y="379"/>
                  </a:lnTo>
                  <a:lnTo>
                    <a:pt x="185" y="379"/>
                  </a:lnTo>
                  <a:lnTo>
                    <a:pt x="175" y="377"/>
                  </a:lnTo>
                  <a:lnTo>
                    <a:pt x="169" y="377"/>
                  </a:lnTo>
                  <a:lnTo>
                    <a:pt x="162" y="377"/>
                  </a:lnTo>
                  <a:lnTo>
                    <a:pt x="152" y="377"/>
                  </a:lnTo>
                  <a:lnTo>
                    <a:pt x="145" y="375"/>
                  </a:lnTo>
                  <a:lnTo>
                    <a:pt x="136" y="375"/>
                  </a:lnTo>
                  <a:lnTo>
                    <a:pt x="129" y="375"/>
                  </a:lnTo>
                  <a:lnTo>
                    <a:pt x="122" y="375"/>
                  </a:lnTo>
                  <a:lnTo>
                    <a:pt x="113" y="375"/>
                  </a:lnTo>
                  <a:lnTo>
                    <a:pt x="106" y="375"/>
                  </a:lnTo>
                  <a:lnTo>
                    <a:pt x="97" y="375"/>
                  </a:lnTo>
                  <a:lnTo>
                    <a:pt x="90" y="375"/>
                  </a:lnTo>
                  <a:lnTo>
                    <a:pt x="83" y="375"/>
                  </a:lnTo>
                  <a:lnTo>
                    <a:pt x="74" y="375"/>
                  </a:lnTo>
                  <a:lnTo>
                    <a:pt x="67" y="375"/>
                  </a:lnTo>
                  <a:lnTo>
                    <a:pt x="60" y="375"/>
                  </a:lnTo>
                  <a:lnTo>
                    <a:pt x="53" y="377"/>
                  </a:lnTo>
                  <a:lnTo>
                    <a:pt x="44" y="377"/>
                  </a:lnTo>
                  <a:lnTo>
                    <a:pt x="37" y="379"/>
                  </a:lnTo>
                  <a:lnTo>
                    <a:pt x="44" y="368"/>
                  </a:lnTo>
                </a:path>
              </a:pathLst>
            </a:custGeom>
            <a:noFill/>
            <a:ln w="0">
              <a:solidFill>
                <a:srgbClr val="000000"/>
              </a:solidFill>
              <a:prstDash val="solid"/>
              <a:round/>
            </a:ln>
          </p:spPr>
          <p:txBody>
            <a:bodyPr/>
            <a:lstStyle/>
            <a:p>
              <a:endParaRPr lang="en-US"/>
            </a:p>
          </p:txBody>
        </p:sp>
        <p:sp>
          <p:nvSpPr>
            <p:cNvPr id="417818" name="Freeform 26"/>
            <p:cNvSpPr/>
            <p:nvPr/>
          </p:nvSpPr>
          <p:spPr bwMode="auto">
            <a:xfrm>
              <a:off x="3080" y="2195"/>
              <a:ext cx="257" cy="95"/>
            </a:xfrm>
            <a:custGeom>
              <a:avLst/>
              <a:gdLst/>
              <a:ahLst/>
              <a:cxnLst>
                <a:cxn ang="0">
                  <a:pos x="116" y="5"/>
                </a:cxn>
                <a:cxn ang="0">
                  <a:pos x="100" y="5"/>
                </a:cxn>
                <a:cxn ang="0">
                  <a:pos x="86" y="9"/>
                </a:cxn>
                <a:cxn ang="0">
                  <a:pos x="72" y="19"/>
                </a:cxn>
                <a:cxn ang="0">
                  <a:pos x="60" y="23"/>
                </a:cxn>
                <a:cxn ang="0">
                  <a:pos x="53" y="25"/>
                </a:cxn>
                <a:cxn ang="0">
                  <a:pos x="47" y="30"/>
                </a:cxn>
                <a:cxn ang="0">
                  <a:pos x="40" y="32"/>
                </a:cxn>
                <a:cxn ang="0">
                  <a:pos x="33" y="35"/>
                </a:cxn>
                <a:cxn ang="0">
                  <a:pos x="28" y="39"/>
                </a:cxn>
                <a:cxn ang="0">
                  <a:pos x="19" y="39"/>
                </a:cxn>
                <a:cxn ang="0">
                  <a:pos x="7" y="39"/>
                </a:cxn>
                <a:cxn ang="0">
                  <a:pos x="3" y="39"/>
                </a:cxn>
                <a:cxn ang="0">
                  <a:pos x="5" y="44"/>
                </a:cxn>
                <a:cxn ang="0">
                  <a:pos x="5" y="49"/>
                </a:cxn>
                <a:cxn ang="0">
                  <a:pos x="7" y="56"/>
                </a:cxn>
                <a:cxn ang="0">
                  <a:pos x="63" y="90"/>
                </a:cxn>
                <a:cxn ang="0">
                  <a:pos x="81" y="95"/>
                </a:cxn>
                <a:cxn ang="0">
                  <a:pos x="104" y="93"/>
                </a:cxn>
                <a:cxn ang="0">
                  <a:pos x="125" y="83"/>
                </a:cxn>
                <a:cxn ang="0">
                  <a:pos x="144" y="72"/>
                </a:cxn>
                <a:cxn ang="0">
                  <a:pos x="195" y="49"/>
                </a:cxn>
                <a:cxn ang="0">
                  <a:pos x="208" y="51"/>
                </a:cxn>
                <a:cxn ang="0">
                  <a:pos x="225" y="56"/>
                </a:cxn>
                <a:cxn ang="0">
                  <a:pos x="246" y="56"/>
                </a:cxn>
                <a:cxn ang="0">
                  <a:pos x="257" y="42"/>
                </a:cxn>
                <a:cxn ang="0">
                  <a:pos x="255" y="32"/>
                </a:cxn>
                <a:cxn ang="0">
                  <a:pos x="243" y="28"/>
                </a:cxn>
                <a:cxn ang="0">
                  <a:pos x="229" y="14"/>
                </a:cxn>
                <a:cxn ang="0">
                  <a:pos x="211" y="0"/>
                </a:cxn>
                <a:cxn ang="0">
                  <a:pos x="192" y="2"/>
                </a:cxn>
                <a:cxn ang="0">
                  <a:pos x="171" y="5"/>
                </a:cxn>
                <a:cxn ang="0">
                  <a:pos x="144" y="7"/>
                </a:cxn>
              </a:cxnLst>
              <a:rect l="0" t="0" r="r" b="b"/>
              <a:pathLst>
                <a:path w="257" h="95">
                  <a:moveTo>
                    <a:pt x="125" y="7"/>
                  </a:moveTo>
                  <a:lnTo>
                    <a:pt x="116" y="5"/>
                  </a:lnTo>
                  <a:lnTo>
                    <a:pt x="109" y="5"/>
                  </a:lnTo>
                  <a:lnTo>
                    <a:pt x="100" y="5"/>
                  </a:lnTo>
                  <a:lnTo>
                    <a:pt x="93" y="7"/>
                  </a:lnTo>
                  <a:lnTo>
                    <a:pt x="86" y="9"/>
                  </a:lnTo>
                  <a:lnTo>
                    <a:pt x="79" y="14"/>
                  </a:lnTo>
                  <a:lnTo>
                    <a:pt x="72" y="19"/>
                  </a:lnTo>
                  <a:lnTo>
                    <a:pt x="65" y="23"/>
                  </a:lnTo>
                  <a:lnTo>
                    <a:pt x="60" y="23"/>
                  </a:lnTo>
                  <a:lnTo>
                    <a:pt x="58" y="25"/>
                  </a:lnTo>
                  <a:lnTo>
                    <a:pt x="53" y="25"/>
                  </a:lnTo>
                  <a:lnTo>
                    <a:pt x="51" y="28"/>
                  </a:lnTo>
                  <a:lnTo>
                    <a:pt x="47" y="30"/>
                  </a:lnTo>
                  <a:lnTo>
                    <a:pt x="42" y="30"/>
                  </a:lnTo>
                  <a:lnTo>
                    <a:pt x="40" y="32"/>
                  </a:lnTo>
                  <a:lnTo>
                    <a:pt x="35" y="35"/>
                  </a:lnTo>
                  <a:lnTo>
                    <a:pt x="33" y="35"/>
                  </a:lnTo>
                  <a:lnTo>
                    <a:pt x="30" y="37"/>
                  </a:lnTo>
                  <a:lnTo>
                    <a:pt x="28" y="39"/>
                  </a:lnTo>
                  <a:lnTo>
                    <a:pt x="23" y="39"/>
                  </a:lnTo>
                  <a:lnTo>
                    <a:pt x="19" y="39"/>
                  </a:lnTo>
                  <a:lnTo>
                    <a:pt x="12" y="39"/>
                  </a:lnTo>
                  <a:lnTo>
                    <a:pt x="7" y="39"/>
                  </a:lnTo>
                  <a:lnTo>
                    <a:pt x="0" y="37"/>
                  </a:lnTo>
                  <a:lnTo>
                    <a:pt x="3" y="39"/>
                  </a:lnTo>
                  <a:lnTo>
                    <a:pt x="3" y="42"/>
                  </a:lnTo>
                  <a:lnTo>
                    <a:pt x="5" y="44"/>
                  </a:lnTo>
                  <a:lnTo>
                    <a:pt x="5" y="46"/>
                  </a:lnTo>
                  <a:lnTo>
                    <a:pt x="5" y="49"/>
                  </a:lnTo>
                  <a:lnTo>
                    <a:pt x="5" y="51"/>
                  </a:lnTo>
                  <a:lnTo>
                    <a:pt x="7" y="56"/>
                  </a:lnTo>
                  <a:lnTo>
                    <a:pt x="7" y="60"/>
                  </a:lnTo>
                  <a:lnTo>
                    <a:pt x="63" y="90"/>
                  </a:lnTo>
                  <a:lnTo>
                    <a:pt x="72" y="95"/>
                  </a:lnTo>
                  <a:lnTo>
                    <a:pt x="81" y="95"/>
                  </a:lnTo>
                  <a:lnTo>
                    <a:pt x="93" y="95"/>
                  </a:lnTo>
                  <a:lnTo>
                    <a:pt x="104" y="93"/>
                  </a:lnTo>
                  <a:lnTo>
                    <a:pt x="114" y="88"/>
                  </a:lnTo>
                  <a:lnTo>
                    <a:pt x="125" y="83"/>
                  </a:lnTo>
                  <a:lnTo>
                    <a:pt x="134" y="79"/>
                  </a:lnTo>
                  <a:lnTo>
                    <a:pt x="144" y="72"/>
                  </a:lnTo>
                  <a:lnTo>
                    <a:pt x="190" y="51"/>
                  </a:lnTo>
                  <a:lnTo>
                    <a:pt x="195" y="49"/>
                  </a:lnTo>
                  <a:lnTo>
                    <a:pt x="202" y="49"/>
                  </a:lnTo>
                  <a:lnTo>
                    <a:pt x="208" y="51"/>
                  </a:lnTo>
                  <a:lnTo>
                    <a:pt x="215" y="53"/>
                  </a:lnTo>
                  <a:lnTo>
                    <a:pt x="225" y="56"/>
                  </a:lnTo>
                  <a:lnTo>
                    <a:pt x="234" y="56"/>
                  </a:lnTo>
                  <a:lnTo>
                    <a:pt x="246" y="56"/>
                  </a:lnTo>
                  <a:lnTo>
                    <a:pt x="257" y="51"/>
                  </a:lnTo>
                  <a:lnTo>
                    <a:pt x="257" y="42"/>
                  </a:lnTo>
                  <a:lnTo>
                    <a:pt x="257" y="37"/>
                  </a:lnTo>
                  <a:lnTo>
                    <a:pt x="255" y="32"/>
                  </a:lnTo>
                  <a:lnTo>
                    <a:pt x="250" y="30"/>
                  </a:lnTo>
                  <a:lnTo>
                    <a:pt x="243" y="28"/>
                  </a:lnTo>
                  <a:lnTo>
                    <a:pt x="239" y="23"/>
                  </a:lnTo>
                  <a:lnTo>
                    <a:pt x="229" y="14"/>
                  </a:lnTo>
                  <a:lnTo>
                    <a:pt x="220" y="2"/>
                  </a:lnTo>
                  <a:lnTo>
                    <a:pt x="211" y="0"/>
                  </a:lnTo>
                  <a:lnTo>
                    <a:pt x="202" y="0"/>
                  </a:lnTo>
                  <a:lnTo>
                    <a:pt x="192" y="2"/>
                  </a:lnTo>
                  <a:lnTo>
                    <a:pt x="183" y="2"/>
                  </a:lnTo>
                  <a:lnTo>
                    <a:pt x="171" y="5"/>
                  </a:lnTo>
                  <a:lnTo>
                    <a:pt x="160" y="7"/>
                  </a:lnTo>
                  <a:lnTo>
                    <a:pt x="144" y="7"/>
                  </a:lnTo>
                  <a:lnTo>
                    <a:pt x="125" y="7"/>
                  </a:lnTo>
                </a:path>
              </a:pathLst>
            </a:custGeom>
            <a:noFill/>
            <a:ln w="0">
              <a:solidFill>
                <a:srgbClr val="000000"/>
              </a:solidFill>
              <a:prstDash val="solid"/>
              <a:round/>
            </a:ln>
          </p:spPr>
          <p:txBody>
            <a:bodyPr/>
            <a:lstStyle/>
            <a:p>
              <a:endParaRPr lang="en-US"/>
            </a:p>
          </p:txBody>
        </p:sp>
        <p:sp>
          <p:nvSpPr>
            <p:cNvPr id="417819" name="Freeform 27"/>
            <p:cNvSpPr/>
            <p:nvPr/>
          </p:nvSpPr>
          <p:spPr bwMode="auto">
            <a:xfrm>
              <a:off x="2405" y="1683"/>
              <a:ext cx="145" cy="116"/>
            </a:xfrm>
            <a:custGeom>
              <a:avLst/>
              <a:gdLst/>
              <a:ahLst/>
              <a:cxnLst>
                <a:cxn ang="0">
                  <a:pos x="4" y="109"/>
                </a:cxn>
                <a:cxn ang="0">
                  <a:pos x="2" y="107"/>
                </a:cxn>
                <a:cxn ang="0">
                  <a:pos x="0" y="105"/>
                </a:cxn>
                <a:cxn ang="0">
                  <a:pos x="0" y="100"/>
                </a:cxn>
                <a:cxn ang="0">
                  <a:pos x="2" y="98"/>
                </a:cxn>
                <a:cxn ang="0">
                  <a:pos x="6" y="93"/>
                </a:cxn>
                <a:cxn ang="0">
                  <a:pos x="6" y="88"/>
                </a:cxn>
                <a:cxn ang="0">
                  <a:pos x="6" y="81"/>
                </a:cxn>
                <a:cxn ang="0">
                  <a:pos x="9" y="72"/>
                </a:cxn>
                <a:cxn ang="0">
                  <a:pos x="16" y="68"/>
                </a:cxn>
                <a:cxn ang="0">
                  <a:pos x="16" y="63"/>
                </a:cxn>
                <a:cxn ang="0">
                  <a:pos x="13" y="58"/>
                </a:cxn>
                <a:cxn ang="0">
                  <a:pos x="13" y="49"/>
                </a:cxn>
                <a:cxn ang="0">
                  <a:pos x="13" y="44"/>
                </a:cxn>
                <a:cxn ang="0">
                  <a:pos x="18" y="40"/>
                </a:cxn>
                <a:cxn ang="0">
                  <a:pos x="23" y="35"/>
                </a:cxn>
                <a:cxn ang="0">
                  <a:pos x="27" y="33"/>
                </a:cxn>
                <a:cxn ang="0">
                  <a:pos x="32" y="31"/>
                </a:cxn>
                <a:cxn ang="0">
                  <a:pos x="34" y="26"/>
                </a:cxn>
                <a:cxn ang="0">
                  <a:pos x="37" y="14"/>
                </a:cxn>
                <a:cxn ang="0">
                  <a:pos x="39" y="7"/>
                </a:cxn>
                <a:cxn ang="0">
                  <a:pos x="48" y="3"/>
                </a:cxn>
                <a:cxn ang="0">
                  <a:pos x="60" y="0"/>
                </a:cxn>
                <a:cxn ang="0">
                  <a:pos x="74" y="10"/>
                </a:cxn>
                <a:cxn ang="0">
                  <a:pos x="87" y="24"/>
                </a:cxn>
                <a:cxn ang="0">
                  <a:pos x="101" y="38"/>
                </a:cxn>
                <a:cxn ang="0">
                  <a:pos x="108" y="44"/>
                </a:cxn>
                <a:cxn ang="0">
                  <a:pos x="108" y="51"/>
                </a:cxn>
                <a:cxn ang="0">
                  <a:pos x="108" y="56"/>
                </a:cxn>
                <a:cxn ang="0">
                  <a:pos x="104" y="58"/>
                </a:cxn>
                <a:cxn ang="0">
                  <a:pos x="106" y="63"/>
                </a:cxn>
                <a:cxn ang="0">
                  <a:pos x="118" y="70"/>
                </a:cxn>
                <a:cxn ang="0">
                  <a:pos x="129" y="75"/>
                </a:cxn>
                <a:cxn ang="0">
                  <a:pos x="141" y="81"/>
                </a:cxn>
                <a:cxn ang="0">
                  <a:pos x="145" y="88"/>
                </a:cxn>
                <a:cxn ang="0">
                  <a:pos x="145" y="95"/>
                </a:cxn>
                <a:cxn ang="0">
                  <a:pos x="143" y="100"/>
                </a:cxn>
                <a:cxn ang="0">
                  <a:pos x="141" y="105"/>
                </a:cxn>
                <a:cxn ang="0">
                  <a:pos x="97" y="116"/>
                </a:cxn>
                <a:cxn ang="0">
                  <a:pos x="71" y="116"/>
                </a:cxn>
                <a:cxn ang="0">
                  <a:pos x="50" y="116"/>
                </a:cxn>
                <a:cxn ang="0">
                  <a:pos x="27" y="114"/>
                </a:cxn>
                <a:cxn ang="0">
                  <a:pos x="4" y="112"/>
                </a:cxn>
              </a:cxnLst>
              <a:rect l="0" t="0" r="r" b="b"/>
              <a:pathLst>
                <a:path w="145" h="116">
                  <a:moveTo>
                    <a:pt x="4" y="112"/>
                  </a:moveTo>
                  <a:lnTo>
                    <a:pt x="4" y="109"/>
                  </a:lnTo>
                  <a:lnTo>
                    <a:pt x="2" y="109"/>
                  </a:lnTo>
                  <a:lnTo>
                    <a:pt x="2" y="107"/>
                  </a:lnTo>
                  <a:lnTo>
                    <a:pt x="0" y="107"/>
                  </a:lnTo>
                  <a:lnTo>
                    <a:pt x="0" y="105"/>
                  </a:lnTo>
                  <a:lnTo>
                    <a:pt x="0" y="102"/>
                  </a:lnTo>
                  <a:lnTo>
                    <a:pt x="0" y="100"/>
                  </a:lnTo>
                  <a:lnTo>
                    <a:pt x="2" y="100"/>
                  </a:lnTo>
                  <a:lnTo>
                    <a:pt x="2" y="98"/>
                  </a:lnTo>
                  <a:lnTo>
                    <a:pt x="4" y="95"/>
                  </a:lnTo>
                  <a:lnTo>
                    <a:pt x="6" y="93"/>
                  </a:lnTo>
                  <a:lnTo>
                    <a:pt x="6" y="91"/>
                  </a:lnTo>
                  <a:lnTo>
                    <a:pt x="6" y="88"/>
                  </a:lnTo>
                  <a:lnTo>
                    <a:pt x="6" y="84"/>
                  </a:lnTo>
                  <a:lnTo>
                    <a:pt x="6" y="81"/>
                  </a:lnTo>
                  <a:lnTo>
                    <a:pt x="9" y="77"/>
                  </a:lnTo>
                  <a:lnTo>
                    <a:pt x="9" y="72"/>
                  </a:lnTo>
                  <a:lnTo>
                    <a:pt x="11" y="70"/>
                  </a:lnTo>
                  <a:lnTo>
                    <a:pt x="16" y="68"/>
                  </a:lnTo>
                  <a:lnTo>
                    <a:pt x="18" y="65"/>
                  </a:lnTo>
                  <a:lnTo>
                    <a:pt x="16" y="63"/>
                  </a:lnTo>
                  <a:lnTo>
                    <a:pt x="13" y="61"/>
                  </a:lnTo>
                  <a:lnTo>
                    <a:pt x="13" y="58"/>
                  </a:lnTo>
                  <a:lnTo>
                    <a:pt x="11" y="54"/>
                  </a:lnTo>
                  <a:lnTo>
                    <a:pt x="13" y="49"/>
                  </a:lnTo>
                  <a:lnTo>
                    <a:pt x="13" y="47"/>
                  </a:lnTo>
                  <a:lnTo>
                    <a:pt x="13" y="44"/>
                  </a:lnTo>
                  <a:lnTo>
                    <a:pt x="16" y="42"/>
                  </a:lnTo>
                  <a:lnTo>
                    <a:pt x="18" y="40"/>
                  </a:lnTo>
                  <a:lnTo>
                    <a:pt x="20" y="38"/>
                  </a:lnTo>
                  <a:lnTo>
                    <a:pt x="23" y="35"/>
                  </a:lnTo>
                  <a:lnTo>
                    <a:pt x="25" y="35"/>
                  </a:lnTo>
                  <a:lnTo>
                    <a:pt x="27" y="33"/>
                  </a:lnTo>
                  <a:lnTo>
                    <a:pt x="30" y="33"/>
                  </a:lnTo>
                  <a:lnTo>
                    <a:pt x="32" y="31"/>
                  </a:lnTo>
                  <a:lnTo>
                    <a:pt x="34" y="31"/>
                  </a:lnTo>
                  <a:lnTo>
                    <a:pt x="34" y="26"/>
                  </a:lnTo>
                  <a:lnTo>
                    <a:pt x="37" y="19"/>
                  </a:lnTo>
                  <a:lnTo>
                    <a:pt x="37" y="14"/>
                  </a:lnTo>
                  <a:lnTo>
                    <a:pt x="37" y="12"/>
                  </a:lnTo>
                  <a:lnTo>
                    <a:pt x="39" y="7"/>
                  </a:lnTo>
                  <a:lnTo>
                    <a:pt x="44" y="5"/>
                  </a:lnTo>
                  <a:lnTo>
                    <a:pt x="48" y="3"/>
                  </a:lnTo>
                  <a:lnTo>
                    <a:pt x="55" y="0"/>
                  </a:lnTo>
                  <a:lnTo>
                    <a:pt x="60" y="0"/>
                  </a:lnTo>
                  <a:lnTo>
                    <a:pt x="67" y="5"/>
                  </a:lnTo>
                  <a:lnTo>
                    <a:pt x="74" y="10"/>
                  </a:lnTo>
                  <a:lnTo>
                    <a:pt x="81" y="17"/>
                  </a:lnTo>
                  <a:lnTo>
                    <a:pt x="87" y="24"/>
                  </a:lnTo>
                  <a:lnTo>
                    <a:pt x="94" y="31"/>
                  </a:lnTo>
                  <a:lnTo>
                    <a:pt x="101" y="38"/>
                  </a:lnTo>
                  <a:lnTo>
                    <a:pt x="106" y="42"/>
                  </a:lnTo>
                  <a:lnTo>
                    <a:pt x="108" y="44"/>
                  </a:lnTo>
                  <a:lnTo>
                    <a:pt x="108" y="47"/>
                  </a:lnTo>
                  <a:lnTo>
                    <a:pt x="108" y="51"/>
                  </a:lnTo>
                  <a:lnTo>
                    <a:pt x="108" y="54"/>
                  </a:lnTo>
                  <a:lnTo>
                    <a:pt x="108" y="56"/>
                  </a:lnTo>
                  <a:lnTo>
                    <a:pt x="106" y="58"/>
                  </a:lnTo>
                  <a:lnTo>
                    <a:pt x="104" y="58"/>
                  </a:lnTo>
                  <a:lnTo>
                    <a:pt x="101" y="61"/>
                  </a:lnTo>
                  <a:lnTo>
                    <a:pt x="106" y="63"/>
                  </a:lnTo>
                  <a:lnTo>
                    <a:pt x="111" y="68"/>
                  </a:lnTo>
                  <a:lnTo>
                    <a:pt x="118" y="70"/>
                  </a:lnTo>
                  <a:lnTo>
                    <a:pt x="125" y="72"/>
                  </a:lnTo>
                  <a:lnTo>
                    <a:pt x="129" y="75"/>
                  </a:lnTo>
                  <a:lnTo>
                    <a:pt x="136" y="79"/>
                  </a:lnTo>
                  <a:lnTo>
                    <a:pt x="141" y="81"/>
                  </a:lnTo>
                  <a:lnTo>
                    <a:pt x="145" y="86"/>
                  </a:lnTo>
                  <a:lnTo>
                    <a:pt x="145" y="88"/>
                  </a:lnTo>
                  <a:lnTo>
                    <a:pt x="145" y="91"/>
                  </a:lnTo>
                  <a:lnTo>
                    <a:pt x="145" y="95"/>
                  </a:lnTo>
                  <a:lnTo>
                    <a:pt x="145" y="98"/>
                  </a:lnTo>
                  <a:lnTo>
                    <a:pt x="143" y="100"/>
                  </a:lnTo>
                  <a:lnTo>
                    <a:pt x="143" y="102"/>
                  </a:lnTo>
                  <a:lnTo>
                    <a:pt x="141" y="105"/>
                  </a:lnTo>
                  <a:lnTo>
                    <a:pt x="138" y="107"/>
                  </a:lnTo>
                  <a:lnTo>
                    <a:pt x="97" y="116"/>
                  </a:lnTo>
                  <a:lnTo>
                    <a:pt x="85" y="116"/>
                  </a:lnTo>
                  <a:lnTo>
                    <a:pt x="71" y="116"/>
                  </a:lnTo>
                  <a:lnTo>
                    <a:pt x="62" y="116"/>
                  </a:lnTo>
                  <a:lnTo>
                    <a:pt x="50" y="116"/>
                  </a:lnTo>
                  <a:lnTo>
                    <a:pt x="39" y="116"/>
                  </a:lnTo>
                  <a:lnTo>
                    <a:pt x="27" y="114"/>
                  </a:lnTo>
                  <a:lnTo>
                    <a:pt x="16" y="114"/>
                  </a:lnTo>
                  <a:lnTo>
                    <a:pt x="4" y="112"/>
                  </a:lnTo>
                </a:path>
              </a:pathLst>
            </a:custGeom>
            <a:noFill/>
            <a:ln w="0">
              <a:solidFill>
                <a:srgbClr val="000000"/>
              </a:solidFill>
              <a:prstDash val="solid"/>
              <a:round/>
            </a:ln>
          </p:spPr>
          <p:txBody>
            <a:bodyPr/>
            <a:lstStyle/>
            <a:p>
              <a:endParaRPr lang="en-US"/>
            </a:p>
          </p:txBody>
        </p:sp>
        <p:sp>
          <p:nvSpPr>
            <p:cNvPr id="417820" name="Freeform 28"/>
            <p:cNvSpPr>
              <a:spLocks noEditPoints="1"/>
            </p:cNvSpPr>
            <p:nvPr/>
          </p:nvSpPr>
          <p:spPr bwMode="auto">
            <a:xfrm>
              <a:off x="857" y="1061"/>
              <a:ext cx="2325" cy="2002"/>
            </a:xfrm>
            <a:custGeom>
              <a:avLst/>
              <a:gdLst/>
              <a:ahLst/>
              <a:cxnLst>
                <a:cxn ang="0">
                  <a:pos x="1807" y="326"/>
                </a:cxn>
                <a:cxn ang="0">
                  <a:pos x="1941" y="359"/>
                </a:cxn>
                <a:cxn ang="0">
                  <a:pos x="1892" y="511"/>
                </a:cxn>
                <a:cxn ang="0">
                  <a:pos x="1992" y="1171"/>
                </a:cxn>
                <a:cxn ang="0">
                  <a:pos x="2084" y="1169"/>
                </a:cxn>
                <a:cxn ang="0">
                  <a:pos x="2170" y="1176"/>
                </a:cxn>
                <a:cxn ang="0">
                  <a:pos x="2205" y="1178"/>
                </a:cxn>
                <a:cxn ang="0">
                  <a:pos x="2228" y="1178"/>
                </a:cxn>
                <a:cxn ang="0">
                  <a:pos x="2281" y="1280"/>
                </a:cxn>
                <a:cxn ang="0">
                  <a:pos x="2316" y="1340"/>
                </a:cxn>
                <a:cxn ang="0">
                  <a:pos x="2175" y="1340"/>
                </a:cxn>
                <a:cxn ang="0">
                  <a:pos x="1948" y="1548"/>
                </a:cxn>
                <a:cxn ang="0">
                  <a:pos x="1703" y="1946"/>
                </a:cxn>
                <a:cxn ang="0">
                  <a:pos x="1469" y="1907"/>
                </a:cxn>
                <a:cxn ang="0">
                  <a:pos x="1393" y="1757"/>
                </a:cxn>
                <a:cxn ang="0">
                  <a:pos x="1460" y="1655"/>
                </a:cxn>
                <a:cxn ang="0">
                  <a:pos x="1494" y="1632"/>
                </a:cxn>
                <a:cxn ang="0">
                  <a:pos x="1508" y="1518"/>
                </a:cxn>
                <a:cxn ang="0">
                  <a:pos x="1635" y="1500"/>
                </a:cxn>
                <a:cxn ang="0">
                  <a:pos x="1633" y="1449"/>
                </a:cxn>
                <a:cxn ang="0">
                  <a:pos x="1705" y="1377"/>
                </a:cxn>
                <a:cxn ang="0">
                  <a:pos x="1802" y="1298"/>
                </a:cxn>
                <a:cxn ang="0">
                  <a:pos x="1902" y="1266"/>
                </a:cxn>
                <a:cxn ang="0">
                  <a:pos x="48" y="738"/>
                </a:cxn>
                <a:cxn ang="0">
                  <a:pos x="0" y="685"/>
                </a:cxn>
                <a:cxn ang="0">
                  <a:pos x="32" y="572"/>
                </a:cxn>
                <a:cxn ang="0">
                  <a:pos x="41" y="518"/>
                </a:cxn>
                <a:cxn ang="0">
                  <a:pos x="113" y="400"/>
                </a:cxn>
                <a:cxn ang="0">
                  <a:pos x="194" y="248"/>
                </a:cxn>
                <a:cxn ang="0">
                  <a:pos x="233" y="185"/>
                </a:cxn>
                <a:cxn ang="0">
                  <a:pos x="347" y="120"/>
                </a:cxn>
                <a:cxn ang="0">
                  <a:pos x="448" y="55"/>
                </a:cxn>
                <a:cxn ang="0">
                  <a:pos x="504" y="7"/>
                </a:cxn>
                <a:cxn ang="0">
                  <a:pos x="606" y="23"/>
                </a:cxn>
                <a:cxn ang="0">
                  <a:pos x="717" y="164"/>
                </a:cxn>
                <a:cxn ang="0">
                  <a:pos x="770" y="264"/>
                </a:cxn>
                <a:cxn ang="0">
                  <a:pos x="807" y="398"/>
                </a:cxn>
                <a:cxn ang="0">
                  <a:pos x="805" y="472"/>
                </a:cxn>
                <a:cxn ang="0">
                  <a:pos x="819" y="528"/>
                </a:cxn>
                <a:cxn ang="0">
                  <a:pos x="802" y="634"/>
                </a:cxn>
                <a:cxn ang="0">
                  <a:pos x="835" y="743"/>
                </a:cxn>
                <a:cxn ang="0">
                  <a:pos x="842" y="849"/>
                </a:cxn>
                <a:cxn ang="0">
                  <a:pos x="870" y="937"/>
                </a:cxn>
                <a:cxn ang="0">
                  <a:pos x="846" y="1014"/>
                </a:cxn>
                <a:cxn ang="0">
                  <a:pos x="870" y="1097"/>
                </a:cxn>
                <a:cxn ang="0">
                  <a:pos x="895" y="1171"/>
                </a:cxn>
                <a:cxn ang="0">
                  <a:pos x="897" y="1229"/>
                </a:cxn>
                <a:cxn ang="0">
                  <a:pos x="911" y="1312"/>
                </a:cxn>
                <a:cxn ang="0">
                  <a:pos x="763" y="1356"/>
                </a:cxn>
                <a:cxn ang="0">
                  <a:pos x="726" y="1287"/>
                </a:cxn>
                <a:cxn ang="0">
                  <a:pos x="638" y="1092"/>
                </a:cxn>
                <a:cxn ang="0">
                  <a:pos x="499" y="1037"/>
                </a:cxn>
                <a:cxn ang="0">
                  <a:pos x="391" y="1034"/>
                </a:cxn>
                <a:cxn ang="0">
                  <a:pos x="266" y="1048"/>
                </a:cxn>
                <a:cxn ang="0">
                  <a:pos x="194" y="986"/>
                </a:cxn>
                <a:cxn ang="0">
                  <a:pos x="168" y="893"/>
                </a:cxn>
                <a:cxn ang="0">
                  <a:pos x="145" y="819"/>
                </a:cxn>
                <a:cxn ang="0">
                  <a:pos x="120" y="782"/>
                </a:cxn>
                <a:cxn ang="0">
                  <a:pos x="74" y="768"/>
                </a:cxn>
              </a:cxnLst>
              <a:rect l="0" t="0" r="r" b="b"/>
              <a:pathLst>
                <a:path w="2325" h="2002">
                  <a:moveTo>
                    <a:pt x="1807" y="530"/>
                  </a:moveTo>
                  <a:lnTo>
                    <a:pt x="1804" y="497"/>
                  </a:lnTo>
                  <a:lnTo>
                    <a:pt x="1802" y="465"/>
                  </a:lnTo>
                  <a:lnTo>
                    <a:pt x="1800" y="433"/>
                  </a:lnTo>
                  <a:lnTo>
                    <a:pt x="1797" y="403"/>
                  </a:lnTo>
                  <a:lnTo>
                    <a:pt x="1795" y="370"/>
                  </a:lnTo>
                  <a:lnTo>
                    <a:pt x="1793" y="340"/>
                  </a:lnTo>
                  <a:lnTo>
                    <a:pt x="1793" y="308"/>
                  </a:lnTo>
                  <a:lnTo>
                    <a:pt x="1793" y="278"/>
                  </a:lnTo>
                  <a:lnTo>
                    <a:pt x="1795" y="296"/>
                  </a:lnTo>
                  <a:lnTo>
                    <a:pt x="1800" y="312"/>
                  </a:lnTo>
                  <a:lnTo>
                    <a:pt x="1807" y="326"/>
                  </a:lnTo>
                  <a:lnTo>
                    <a:pt x="1814" y="338"/>
                  </a:lnTo>
                  <a:lnTo>
                    <a:pt x="1823" y="347"/>
                  </a:lnTo>
                  <a:lnTo>
                    <a:pt x="1832" y="354"/>
                  </a:lnTo>
                  <a:lnTo>
                    <a:pt x="1844" y="359"/>
                  </a:lnTo>
                  <a:lnTo>
                    <a:pt x="1855" y="363"/>
                  </a:lnTo>
                  <a:lnTo>
                    <a:pt x="1878" y="366"/>
                  </a:lnTo>
                  <a:lnTo>
                    <a:pt x="1899" y="366"/>
                  </a:lnTo>
                  <a:lnTo>
                    <a:pt x="1918" y="363"/>
                  </a:lnTo>
                  <a:lnTo>
                    <a:pt x="1934" y="361"/>
                  </a:lnTo>
                  <a:lnTo>
                    <a:pt x="1936" y="359"/>
                  </a:lnTo>
                  <a:lnTo>
                    <a:pt x="1939" y="359"/>
                  </a:lnTo>
                  <a:lnTo>
                    <a:pt x="1941" y="359"/>
                  </a:lnTo>
                  <a:lnTo>
                    <a:pt x="1943" y="356"/>
                  </a:lnTo>
                  <a:lnTo>
                    <a:pt x="1948" y="356"/>
                  </a:lnTo>
                  <a:lnTo>
                    <a:pt x="1950" y="354"/>
                  </a:lnTo>
                  <a:lnTo>
                    <a:pt x="1952" y="352"/>
                  </a:lnTo>
                  <a:lnTo>
                    <a:pt x="1955" y="349"/>
                  </a:lnTo>
                  <a:lnTo>
                    <a:pt x="1948" y="373"/>
                  </a:lnTo>
                  <a:lnTo>
                    <a:pt x="1939" y="396"/>
                  </a:lnTo>
                  <a:lnTo>
                    <a:pt x="1929" y="419"/>
                  </a:lnTo>
                  <a:lnTo>
                    <a:pt x="1920" y="442"/>
                  </a:lnTo>
                  <a:lnTo>
                    <a:pt x="1911" y="465"/>
                  </a:lnTo>
                  <a:lnTo>
                    <a:pt x="1902" y="488"/>
                  </a:lnTo>
                  <a:lnTo>
                    <a:pt x="1892" y="511"/>
                  </a:lnTo>
                  <a:lnTo>
                    <a:pt x="1883" y="532"/>
                  </a:lnTo>
                  <a:lnTo>
                    <a:pt x="1872" y="532"/>
                  </a:lnTo>
                  <a:lnTo>
                    <a:pt x="1862" y="532"/>
                  </a:lnTo>
                  <a:lnTo>
                    <a:pt x="1853" y="532"/>
                  </a:lnTo>
                  <a:lnTo>
                    <a:pt x="1844" y="532"/>
                  </a:lnTo>
                  <a:lnTo>
                    <a:pt x="1837" y="532"/>
                  </a:lnTo>
                  <a:lnTo>
                    <a:pt x="1828" y="532"/>
                  </a:lnTo>
                  <a:lnTo>
                    <a:pt x="1818" y="530"/>
                  </a:lnTo>
                  <a:lnTo>
                    <a:pt x="1807" y="530"/>
                  </a:lnTo>
                  <a:close/>
                  <a:moveTo>
                    <a:pt x="1976" y="1173"/>
                  </a:moveTo>
                  <a:lnTo>
                    <a:pt x="1983" y="1171"/>
                  </a:lnTo>
                  <a:lnTo>
                    <a:pt x="1992" y="1171"/>
                  </a:lnTo>
                  <a:lnTo>
                    <a:pt x="1999" y="1169"/>
                  </a:lnTo>
                  <a:lnTo>
                    <a:pt x="2006" y="1169"/>
                  </a:lnTo>
                  <a:lnTo>
                    <a:pt x="2013" y="1169"/>
                  </a:lnTo>
                  <a:lnTo>
                    <a:pt x="2022" y="1169"/>
                  </a:lnTo>
                  <a:lnTo>
                    <a:pt x="2029" y="1169"/>
                  </a:lnTo>
                  <a:lnTo>
                    <a:pt x="2036" y="1169"/>
                  </a:lnTo>
                  <a:lnTo>
                    <a:pt x="2045" y="1169"/>
                  </a:lnTo>
                  <a:lnTo>
                    <a:pt x="2052" y="1169"/>
                  </a:lnTo>
                  <a:lnTo>
                    <a:pt x="2061" y="1169"/>
                  </a:lnTo>
                  <a:lnTo>
                    <a:pt x="2068" y="1169"/>
                  </a:lnTo>
                  <a:lnTo>
                    <a:pt x="2075" y="1169"/>
                  </a:lnTo>
                  <a:lnTo>
                    <a:pt x="2084" y="1169"/>
                  </a:lnTo>
                  <a:lnTo>
                    <a:pt x="2091" y="1171"/>
                  </a:lnTo>
                  <a:lnTo>
                    <a:pt x="2101" y="1171"/>
                  </a:lnTo>
                  <a:lnTo>
                    <a:pt x="2108" y="1171"/>
                  </a:lnTo>
                  <a:lnTo>
                    <a:pt x="2114" y="1171"/>
                  </a:lnTo>
                  <a:lnTo>
                    <a:pt x="2124" y="1173"/>
                  </a:lnTo>
                  <a:lnTo>
                    <a:pt x="2131" y="1173"/>
                  </a:lnTo>
                  <a:lnTo>
                    <a:pt x="2140" y="1173"/>
                  </a:lnTo>
                  <a:lnTo>
                    <a:pt x="2147" y="1176"/>
                  </a:lnTo>
                  <a:lnTo>
                    <a:pt x="2154" y="1176"/>
                  </a:lnTo>
                  <a:lnTo>
                    <a:pt x="2163" y="1176"/>
                  </a:lnTo>
                  <a:lnTo>
                    <a:pt x="2165" y="1176"/>
                  </a:lnTo>
                  <a:lnTo>
                    <a:pt x="2170" y="1176"/>
                  </a:lnTo>
                  <a:lnTo>
                    <a:pt x="2175" y="1178"/>
                  </a:lnTo>
                  <a:lnTo>
                    <a:pt x="2177" y="1178"/>
                  </a:lnTo>
                  <a:lnTo>
                    <a:pt x="2182" y="1178"/>
                  </a:lnTo>
                  <a:lnTo>
                    <a:pt x="2186" y="1178"/>
                  </a:lnTo>
                  <a:lnTo>
                    <a:pt x="2189" y="1178"/>
                  </a:lnTo>
                  <a:lnTo>
                    <a:pt x="2193" y="1178"/>
                  </a:lnTo>
                  <a:lnTo>
                    <a:pt x="2195" y="1178"/>
                  </a:lnTo>
                  <a:lnTo>
                    <a:pt x="2198" y="1178"/>
                  </a:lnTo>
                  <a:lnTo>
                    <a:pt x="2198" y="1178"/>
                  </a:lnTo>
                  <a:lnTo>
                    <a:pt x="2200" y="1178"/>
                  </a:lnTo>
                  <a:lnTo>
                    <a:pt x="2202" y="1178"/>
                  </a:lnTo>
                  <a:lnTo>
                    <a:pt x="2205" y="1178"/>
                  </a:lnTo>
                  <a:lnTo>
                    <a:pt x="2207" y="1178"/>
                  </a:lnTo>
                  <a:lnTo>
                    <a:pt x="2209" y="1178"/>
                  </a:lnTo>
                  <a:lnTo>
                    <a:pt x="2212" y="1178"/>
                  </a:lnTo>
                  <a:lnTo>
                    <a:pt x="2214" y="1178"/>
                  </a:lnTo>
                  <a:lnTo>
                    <a:pt x="2216" y="1178"/>
                  </a:lnTo>
                  <a:lnTo>
                    <a:pt x="2219" y="1178"/>
                  </a:lnTo>
                  <a:lnTo>
                    <a:pt x="2219" y="1178"/>
                  </a:lnTo>
                  <a:lnTo>
                    <a:pt x="2221" y="1176"/>
                  </a:lnTo>
                  <a:lnTo>
                    <a:pt x="2221" y="1173"/>
                  </a:lnTo>
                  <a:lnTo>
                    <a:pt x="2223" y="1173"/>
                  </a:lnTo>
                  <a:lnTo>
                    <a:pt x="2226" y="1173"/>
                  </a:lnTo>
                  <a:lnTo>
                    <a:pt x="2228" y="1178"/>
                  </a:lnTo>
                  <a:lnTo>
                    <a:pt x="2230" y="1187"/>
                  </a:lnTo>
                  <a:lnTo>
                    <a:pt x="2230" y="1197"/>
                  </a:lnTo>
                  <a:lnTo>
                    <a:pt x="2230" y="1208"/>
                  </a:lnTo>
                  <a:lnTo>
                    <a:pt x="2230" y="1220"/>
                  </a:lnTo>
                  <a:lnTo>
                    <a:pt x="2230" y="1229"/>
                  </a:lnTo>
                  <a:lnTo>
                    <a:pt x="2230" y="1238"/>
                  </a:lnTo>
                  <a:lnTo>
                    <a:pt x="2244" y="1240"/>
                  </a:lnTo>
                  <a:lnTo>
                    <a:pt x="2253" y="1245"/>
                  </a:lnTo>
                  <a:lnTo>
                    <a:pt x="2263" y="1252"/>
                  </a:lnTo>
                  <a:lnTo>
                    <a:pt x="2270" y="1261"/>
                  </a:lnTo>
                  <a:lnTo>
                    <a:pt x="2276" y="1271"/>
                  </a:lnTo>
                  <a:lnTo>
                    <a:pt x="2281" y="1280"/>
                  </a:lnTo>
                  <a:lnTo>
                    <a:pt x="2286" y="1289"/>
                  </a:lnTo>
                  <a:lnTo>
                    <a:pt x="2293" y="1296"/>
                  </a:lnTo>
                  <a:lnTo>
                    <a:pt x="2297" y="1305"/>
                  </a:lnTo>
                  <a:lnTo>
                    <a:pt x="2302" y="1310"/>
                  </a:lnTo>
                  <a:lnTo>
                    <a:pt x="2307" y="1315"/>
                  </a:lnTo>
                  <a:lnTo>
                    <a:pt x="2311" y="1322"/>
                  </a:lnTo>
                  <a:lnTo>
                    <a:pt x="2316" y="1326"/>
                  </a:lnTo>
                  <a:lnTo>
                    <a:pt x="2318" y="1331"/>
                  </a:lnTo>
                  <a:lnTo>
                    <a:pt x="2323" y="1338"/>
                  </a:lnTo>
                  <a:lnTo>
                    <a:pt x="2325" y="1345"/>
                  </a:lnTo>
                  <a:lnTo>
                    <a:pt x="2320" y="1342"/>
                  </a:lnTo>
                  <a:lnTo>
                    <a:pt x="2316" y="1340"/>
                  </a:lnTo>
                  <a:lnTo>
                    <a:pt x="2309" y="1338"/>
                  </a:lnTo>
                  <a:lnTo>
                    <a:pt x="2302" y="1338"/>
                  </a:lnTo>
                  <a:lnTo>
                    <a:pt x="2297" y="1335"/>
                  </a:lnTo>
                  <a:lnTo>
                    <a:pt x="2290" y="1335"/>
                  </a:lnTo>
                  <a:lnTo>
                    <a:pt x="2283" y="1333"/>
                  </a:lnTo>
                  <a:lnTo>
                    <a:pt x="2276" y="1333"/>
                  </a:lnTo>
                  <a:lnTo>
                    <a:pt x="2260" y="1333"/>
                  </a:lnTo>
                  <a:lnTo>
                    <a:pt x="2244" y="1333"/>
                  </a:lnTo>
                  <a:lnTo>
                    <a:pt x="2228" y="1333"/>
                  </a:lnTo>
                  <a:lnTo>
                    <a:pt x="2212" y="1335"/>
                  </a:lnTo>
                  <a:lnTo>
                    <a:pt x="2193" y="1335"/>
                  </a:lnTo>
                  <a:lnTo>
                    <a:pt x="2175" y="1340"/>
                  </a:lnTo>
                  <a:lnTo>
                    <a:pt x="2156" y="1342"/>
                  </a:lnTo>
                  <a:lnTo>
                    <a:pt x="2133" y="1349"/>
                  </a:lnTo>
                  <a:lnTo>
                    <a:pt x="2108" y="1359"/>
                  </a:lnTo>
                  <a:lnTo>
                    <a:pt x="2087" y="1368"/>
                  </a:lnTo>
                  <a:lnTo>
                    <a:pt x="2068" y="1377"/>
                  </a:lnTo>
                  <a:lnTo>
                    <a:pt x="2054" y="1386"/>
                  </a:lnTo>
                  <a:lnTo>
                    <a:pt x="2040" y="1398"/>
                  </a:lnTo>
                  <a:lnTo>
                    <a:pt x="2029" y="1412"/>
                  </a:lnTo>
                  <a:lnTo>
                    <a:pt x="2015" y="1430"/>
                  </a:lnTo>
                  <a:lnTo>
                    <a:pt x="1999" y="1451"/>
                  </a:lnTo>
                  <a:lnTo>
                    <a:pt x="1973" y="1500"/>
                  </a:lnTo>
                  <a:lnTo>
                    <a:pt x="1948" y="1548"/>
                  </a:lnTo>
                  <a:lnTo>
                    <a:pt x="1922" y="1597"/>
                  </a:lnTo>
                  <a:lnTo>
                    <a:pt x="1897" y="1643"/>
                  </a:lnTo>
                  <a:lnTo>
                    <a:pt x="1869" y="1690"/>
                  </a:lnTo>
                  <a:lnTo>
                    <a:pt x="1844" y="1734"/>
                  </a:lnTo>
                  <a:lnTo>
                    <a:pt x="1821" y="1773"/>
                  </a:lnTo>
                  <a:lnTo>
                    <a:pt x="1795" y="1808"/>
                  </a:lnTo>
                  <a:lnTo>
                    <a:pt x="1774" y="1838"/>
                  </a:lnTo>
                  <a:lnTo>
                    <a:pt x="1753" y="1863"/>
                  </a:lnTo>
                  <a:lnTo>
                    <a:pt x="1737" y="1884"/>
                  </a:lnTo>
                  <a:lnTo>
                    <a:pt x="1721" y="1905"/>
                  </a:lnTo>
                  <a:lnTo>
                    <a:pt x="1710" y="1926"/>
                  </a:lnTo>
                  <a:lnTo>
                    <a:pt x="1703" y="1946"/>
                  </a:lnTo>
                  <a:lnTo>
                    <a:pt x="1698" y="1972"/>
                  </a:lnTo>
                  <a:lnTo>
                    <a:pt x="1698" y="2002"/>
                  </a:lnTo>
                  <a:lnTo>
                    <a:pt x="1677" y="2002"/>
                  </a:lnTo>
                  <a:lnTo>
                    <a:pt x="1670" y="1988"/>
                  </a:lnTo>
                  <a:lnTo>
                    <a:pt x="1663" y="1977"/>
                  </a:lnTo>
                  <a:lnTo>
                    <a:pt x="1654" y="1963"/>
                  </a:lnTo>
                  <a:lnTo>
                    <a:pt x="1645" y="1951"/>
                  </a:lnTo>
                  <a:lnTo>
                    <a:pt x="1635" y="1940"/>
                  </a:lnTo>
                  <a:lnTo>
                    <a:pt x="1624" y="1930"/>
                  </a:lnTo>
                  <a:lnTo>
                    <a:pt x="1612" y="1926"/>
                  </a:lnTo>
                  <a:lnTo>
                    <a:pt x="1598" y="1923"/>
                  </a:lnTo>
                  <a:lnTo>
                    <a:pt x="1469" y="1907"/>
                  </a:lnTo>
                  <a:lnTo>
                    <a:pt x="1455" y="1891"/>
                  </a:lnTo>
                  <a:lnTo>
                    <a:pt x="1439" y="1875"/>
                  </a:lnTo>
                  <a:lnTo>
                    <a:pt x="1425" y="1858"/>
                  </a:lnTo>
                  <a:lnTo>
                    <a:pt x="1411" y="1845"/>
                  </a:lnTo>
                  <a:lnTo>
                    <a:pt x="1399" y="1826"/>
                  </a:lnTo>
                  <a:lnTo>
                    <a:pt x="1390" y="1810"/>
                  </a:lnTo>
                  <a:lnTo>
                    <a:pt x="1386" y="1789"/>
                  </a:lnTo>
                  <a:lnTo>
                    <a:pt x="1383" y="1766"/>
                  </a:lnTo>
                  <a:lnTo>
                    <a:pt x="1383" y="1766"/>
                  </a:lnTo>
                  <a:lnTo>
                    <a:pt x="1386" y="1764"/>
                  </a:lnTo>
                  <a:lnTo>
                    <a:pt x="1388" y="1761"/>
                  </a:lnTo>
                  <a:lnTo>
                    <a:pt x="1393" y="1757"/>
                  </a:lnTo>
                  <a:lnTo>
                    <a:pt x="1395" y="1754"/>
                  </a:lnTo>
                  <a:lnTo>
                    <a:pt x="1397" y="1752"/>
                  </a:lnTo>
                  <a:lnTo>
                    <a:pt x="1402" y="1750"/>
                  </a:lnTo>
                  <a:lnTo>
                    <a:pt x="1406" y="1750"/>
                  </a:lnTo>
                  <a:lnTo>
                    <a:pt x="1409" y="1738"/>
                  </a:lnTo>
                  <a:lnTo>
                    <a:pt x="1416" y="1727"/>
                  </a:lnTo>
                  <a:lnTo>
                    <a:pt x="1423" y="1713"/>
                  </a:lnTo>
                  <a:lnTo>
                    <a:pt x="1430" y="1696"/>
                  </a:lnTo>
                  <a:lnTo>
                    <a:pt x="1439" y="1683"/>
                  </a:lnTo>
                  <a:lnTo>
                    <a:pt x="1446" y="1671"/>
                  </a:lnTo>
                  <a:lnTo>
                    <a:pt x="1453" y="1662"/>
                  </a:lnTo>
                  <a:lnTo>
                    <a:pt x="1460" y="1655"/>
                  </a:lnTo>
                  <a:lnTo>
                    <a:pt x="1464" y="1650"/>
                  </a:lnTo>
                  <a:lnTo>
                    <a:pt x="1467" y="1646"/>
                  </a:lnTo>
                  <a:lnTo>
                    <a:pt x="1469" y="1643"/>
                  </a:lnTo>
                  <a:lnTo>
                    <a:pt x="1474" y="1641"/>
                  </a:lnTo>
                  <a:lnTo>
                    <a:pt x="1476" y="1641"/>
                  </a:lnTo>
                  <a:lnTo>
                    <a:pt x="1480" y="1639"/>
                  </a:lnTo>
                  <a:lnTo>
                    <a:pt x="1487" y="1639"/>
                  </a:lnTo>
                  <a:lnTo>
                    <a:pt x="1494" y="1639"/>
                  </a:lnTo>
                  <a:lnTo>
                    <a:pt x="1494" y="1636"/>
                  </a:lnTo>
                  <a:lnTo>
                    <a:pt x="1494" y="1634"/>
                  </a:lnTo>
                  <a:lnTo>
                    <a:pt x="1494" y="1632"/>
                  </a:lnTo>
                  <a:lnTo>
                    <a:pt x="1494" y="1632"/>
                  </a:lnTo>
                  <a:lnTo>
                    <a:pt x="1494" y="1629"/>
                  </a:lnTo>
                  <a:lnTo>
                    <a:pt x="1494" y="1627"/>
                  </a:lnTo>
                  <a:lnTo>
                    <a:pt x="1494" y="1627"/>
                  </a:lnTo>
                  <a:lnTo>
                    <a:pt x="1494" y="1625"/>
                  </a:lnTo>
                  <a:lnTo>
                    <a:pt x="1492" y="1565"/>
                  </a:lnTo>
                  <a:lnTo>
                    <a:pt x="1492" y="1534"/>
                  </a:lnTo>
                  <a:lnTo>
                    <a:pt x="1492" y="1532"/>
                  </a:lnTo>
                  <a:lnTo>
                    <a:pt x="1494" y="1528"/>
                  </a:lnTo>
                  <a:lnTo>
                    <a:pt x="1497" y="1525"/>
                  </a:lnTo>
                  <a:lnTo>
                    <a:pt x="1501" y="1523"/>
                  </a:lnTo>
                  <a:lnTo>
                    <a:pt x="1504" y="1521"/>
                  </a:lnTo>
                  <a:lnTo>
                    <a:pt x="1508" y="1518"/>
                  </a:lnTo>
                  <a:lnTo>
                    <a:pt x="1513" y="1516"/>
                  </a:lnTo>
                  <a:lnTo>
                    <a:pt x="1517" y="1514"/>
                  </a:lnTo>
                  <a:lnTo>
                    <a:pt x="1531" y="1504"/>
                  </a:lnTo>
                  <a:lnTo>
                    <a:pt x="1545" y="1500"/>
                  </a:lnTo>
                  <a:lnTo>
                    <a:pt x="1561" y="1500"/>
                  </a:lnTo>
                  <a:lnTo>
                    <a:pt x="1575" y="1500"/>
                  </a:lnTo>
                  <a:lnTo>
                    <a:pt x="1589" y="1502"/>
                  </a:lnTo>
                  <a:lnTo>
                    <a:pt x="1605" y="1507"/>
                  </a:lnTo>
                  <a:lnTo>
                    <a:pt x="1622" y="1509"/>
                  </a:lnTo>
                  <a:lnTo>
                    <a:pt x="1638" y="1511"/>
                  </a:lnTo>
                  <a:lnTo>
                    <a:pt x="1638" y="1507"/>
                  </a:lnTo>
                  <a:lnTo>
                    <a:pt x="1635" y="1500"/>
                  </a:lnTo>
                  <a:lnTo>
                    <a:pt x="1635" y="1493"/>
                  </a:lnTo>
                  <a:lnTo>
                    <a:pt x="1633" y="1486"/>
                  </a:lnTo>
                  <a:lnTo>
                    <a:pt x="1633" y="1479"/>
                  </a:lnTo>
                  <a:lnTo>
                    <a:pt x="1631" y="1472"/>
                  </a:lnTo>
                  <a:lnTo>
                    <a:pt x="1631" y="1463"/>
                  </a:lnTo>
                  <a:lnTo>
                    <a:pt x="1631" y="1456"/>
                  </a:lnTo>
                  <a:lnTo>
                    <a:pt x="1631" y="1456"/>
                  </a:lnTo>
                  <a:lnTo>
                    <a:pt x="1631" y="1453"/>
                  </a:lnTo>
                  <a:lnTo>
                    <a:pt x="1631" y="1453"/>
                  </a:lnTo>
                  <a:lnTo>
                    <a:pt x="1633" y="1451"/>
                  </a:lnTo>
                  <a:lnTo>
                    <a:pt x="1633" y="1451"/>
                  </a:lnTo>
                  <a:lnTo>
                    <a:pt x="1633" y="1449"/>
                  </a:lnTo>
                  <a:lnTo>
                    <a:pt x="1633" y="1449"/>
                  </a:lnTo>
                  <a:lnTo>
                    <a:pt x="1633" y="1446"/>
                  </a:lnTo>
                  <a:lnTo>
                    <a:pt x="1640" y="1444"/>
                  </a:lnTo>
                  <a:lnTo>
                    <a:pt x="1647" y="1440"/>
                  </a:lnTo>
                  <a:lnTo>
                    <a:pt x="1656" y="1433"/>
                  </a:lnTo>
                  <a:lnTo>
                    <a:pt x="1663" y="1426"/>
                  </a:lnTo>
                  <a:lnTo>
                    <a:pt x="1673" y="1419"/>
                  </a:lnTo>
                  <a:lnTo>
                    <a:pt x="1682" y="1414"/>
                  </a:lnTo>
                  <a:lnTo>
                    <a:pt x="1689" y="1409"/>
                  </a:lnTo>
                  <a:lnTo>
                    <a:pt x="1698" y="1405"/>
                  </a:lnTo>
                  <a:lnTo>
                    <a:pt x="1703" y="1391"/>
                  </a:lnTo>
                  <a:lnTo>
                    <a:pt x="1705" y="1377"/>
                  </a:lnTo>
                  <a:lnTo>
                    <a:pt x="1710" y="1363"/>
                  </a:lnTo>
                  <a:lnTo>
                    <a:pt x="1716" y="1349"/>
                  </a:lnTo>
                  <a:lnTo>
                    <a:pt x="1723" y="1338"/>
                  </a:lnTo>
                  <a:lnTo>
                    <a:pt x="1733" y="1328"/>
                  </a:lnTo>
                  <a:lnTo>
                    <a:pt x="1744" y="1322"/>
                  </a:lnTo>
                  <a:lnTo>
                    <a:pt x="1756" y="1317"/>
                  </a:lnTo>
                  <a:lnTo>
                    <a:pt x="1763" y="1315"/>
                  </a:lnTo>
                  <a:lnTo>
                    <a:pt x="1772" y="1312"/>
                  </a:lnTo>
                  <a:lnTo>
                    <a:pt x="1779" y="1310"/>
                  </a:lnTo>
                  <a:lnTo>
                    <a:pt x="1786" y="1305"/>
                  </a:lnTo>
                  <a:lnTo>
                    <a:pt x="1795" y="1303"/>
                  </a:lnTo>
                  <a:lnTo>
                    <a:pt x="1802" y="1298"/>
                  </a:lnTo>
                  <a:lnTo>
                    <a:pt x="1811" y="1294"/>
                  </a:lnTo>
                  <a:lnTo>
                    <a:pt x="1818" y="1291"/>
                  </a:lnTo>
                  <a:lnTo>
                    <a:pt x="1825" y="1287"/>
                  </a:lnTo>
                  <a:lnTo>
                    <a:pt x="1832" y="1284"/>
                  </a:lnTo>
                  <a:lnTo>
                    <a:pt x="1841" y="1280"/>
                  </a:lnTo>
                  <a:lnTo>
                    <a:pt x="1848" y="1278"/>
                  </a:lnTo>
                  <a:lnTo>
                    <a:pt x="1855" y="1278"/>
                  </a:lnTo>
                  <a:lnTo>
                    <a:pt x="1865" y="1278"/>
                  </a:lnTo>
                  <a:lnTo>
                    <a:pt x="1874" y="1278"/>
                  </a:lnTo>
                  <a:lnTo>
                    <a:pt x="1885" y="1278"/>
                  </a:lnTo>
                  <a:lnTo>
                    <a:pt x="1895" y="1271"/>
                  </a:lnTo>
                  <a:lnTo>
                    <a:pt x="1902" y="1266"/>
                  </a:lnTo>
                  <a:lnTo>
                    <a:pt x="1909" y="1259"/>
                  </a:lnTo>
                  <a:lnTo>
                    <a:pt x="1915" y="1254"/>
                  </a:lnTo>
                  <a:lnTo>
                    <a:pt x="1920" y="1250"/>
                  </a:lnTo>
                  <a:lnTo>
                    <a:pt x="1925" y="1245"/>
                  </a:lnTo>
                  <a:lnTo>
                    <a:pt x="1929" y="1245"/>
                  </a:lnTo>
                  <a:lnTo>
                    <a:pt x="1932" y="1245"/>
                  </a:lnTo>
                  <a:lnTo>
                    <a:pt x="1955" y="1210"/>
                  </a:lnTo>
                  <a:lnTo>
                    <a:pt x="1976" y="1173"/>
                  </a:lnTo>
                  <a:close/>
                  <a:moveTo>
                    <a:pt x="69" y="761"/>
                  </a:moveTo>
                  <a:lnTo>
                    <a:pt x="60" y="752"/>
                  </a:lnTo>
                  <a:lnTo>
                    <a:pt x="53" y="743"/>
                  </a:lnTo>
                  <a:lnTo>
                    <a:pt x="48" y="738"/>
                  </a:lnTo>
                  <a:lnTo>
                    <a:pt x="41" y="734"/>
                  </a:lnTo>
                  <a:lnTo>
                    <a:pt x="37" y="729"/>
                  </a:lnTo>
                  <a:lnTo>
                    <a:pt x="32" y="724"/>
                  </a:lnTo>
                  <a:lnTo>
                    <a:pt x="27" y="720"/>
                  </a:lnTo>
                  <a:lnTo>
                    <a:pt x="23" y="715"/>
                  </a:lnTo>
                  <a:lnTo>
                    <a:pt x="18" y="710"/>
                  </a:lnTo>
                  <a:lnTo>
                    <a:pt x="13" y="706"/>
                  </a:lnTo>
                  <a:lnTo>
                    <a:pt x="11" y="703"/>
                  </a:lnTo>
                  <a:lnTo>
                    <a:pt x="6" y="699"/>
                  </a:lnTo>
                  <a:lnTo>
                    <a:pt x="4" y="697"/>
                  </a:lnTo>
                  <a:lnTo>
                    <a:pt x="2" y="690"/>
                  </a:lnTo>
                  <a:lnTo>
                    <a:pt x="0" y="685"/>
                  </a:lnTo>
                  <a:lnTo>
                    <a:pt x="0" y="676"/>
                  </a:lnTo>
                  <a:lnTo>
                    <a:pt x="0" y="669"/>
                  </a:lnTo>
                  <a:lnTo>
                    <a:pt x="2" y="660"/>
                  </a:lnTo>
                  <a:lnTo>
                    <a:pt x="4" y="646"/>
                  </a:lnTo>
                  <a:lnTo>
                    <a:pt x="9" y="629"/>
                  </a:lnTo>
                  <a:lnTo>
                    <a:pt x="13" y="616"/>
                  </a:lnTo>
                  <a:lnTo>
                    <a:pt x="18" y="604"/>
                  </a:lnTo>
                  <a:lnTo>
                    <a:pt x="23" y="592"/>
                  </a:lnTo>
                  <a:lnTo>
                    <a:pt x="27" y="585"/>
                  </a:lnTo>
                  <a:lnTo>
                    <a:pt x="30" y="581"/>
                  </a:lnTo>
                  <a:lnTo>
                    <a:pt x="32" y="576"/>
                  </a:lnTo>
                  <a:lnTo>
                    <a:pt x="32" y="572"/>
                  </a:lnTo>
                  <a:lnTo>
                    <a:pt x="32" y="567"/>
                  </a:lnTo>
                  <a:lnTo>
                    <a:pt x="32" y="562"/>
                  </a:lnTo>
                  <a:lnTo>
                    <a:pt x="32" y="558"/>
                  </a:lnTo>
                  <a:lnTo>
                    <a:pt x="34" y="555"/>
                  </a:lnTo>
                  <a:lnTo>
                    <a:pt x="39" y="551"/>
                  </a:lnTo>
                  <a:lnTo>
                    <a:pt x="43" y="546"/>
                  </a:lnTo>
                  <a:lnTo>
                    <a:pt x="46" y="541"/>
                  </a:lnTo>
                  <a:lnTo>
                    <a:pt x="46" y="537"/>
                  </a:lnTo>
                  <a:lnTo>
                    <a:pt x="46" y="532"/>
                  </a:lnTo>
                  <a:lnTo>
                    <a:pt x="43" y="528"/>
                  </a:lnTo>
                  <a:lnTo>
                    <a:pt x="41" y="523"/>
                  </a:lnTo>
                  <a:lnTo>
                    <a:pt x="41" y="518"/>
                  </a:lnTo>
                  <a:lnTo>
                    <a:pt x="43" y="514"/>
                  </a:lnTo>
                  <a:lnTo>
                    <a:pt x="46" y="507"/>
                  </a:lnTo>
                  <a:lnTo>
                    <a:pt x="50" y="502"/>
                  </a:lnTo>
                  <a:lnTo>
                    <a:pt x="55" y="497"/>
                  </a:lnTo>
                  <a:lnTo>
                    <a:pt x="62" y="493"/>
                  </a:lnTo>
                  <a:lnTo>
                    <a:pt x="69" y="486"/>
                  </a:lnTo>
                  <a:lnTo>
                    <a:pt x="76" y="474"/>
                  </a:lnTo>
                  <a:lnTo>
                    <a:pt x="85" y="458"/>
                  </a:lnTo>
                  <a:lnTo>
                    <a:pt x="97" y="430"/>
                  </a:lnTo>
                  <a:lnTo>
                    <a:pt x="101" y="421"/>
                  </a:lnTo>
                  <a:lnTo>
                    <a:pt x="106" y="412"/>
                  </a:lnTo>
                  <a:lnTo>
                    <a:pt x="113" y="400"/>
                  </a:lnTo>
                  <a:lnTo>
                    <a:pt x="120" y="389"/>
                  </a:lnTo>
                  <a:lnTo>
                    <a:pt x="127" y="377"/>
                  </a:lnTo>
                  <a:lnTo>
                    <a:pt x="136" y="366"/>
                  </a:lnTo>
                  <a:lnTo>
                    <a:pt x="148" y="356"/>
                  </a:lnTo>
                  <a:lnTo>
                    <a:pt x="157" y="349"/>
                  </a:lnTo>
                  <a:lnTo>
                    <a:pt x="159" y="335"/>
                  </a:lnTo>
                  <a:lnTo>
                    <a:pt x="164" y="319"/>
                  </a:lnTo>
                  <a:lnTo>
                    <a:pt x="168" y="305"/>
                  </a:lnTo>
                  <a:lnTo>
                    <a:pt x="175" y="291"/>
                  </a:lnTo>
                  <a:lnTo>
                    <a:pt x="182" y="278"/>
                  </a:lnTo>
                  <a:lnTo>
                    <a:pt x="189" y="261"/>
                  </a:lnTo>
                  <a:lnTo>
                    <a:pt x="194" y="248"/>
                  </a:lnTo>
                  <a:lnTo>
                    <a:pt x="199" y="231"/>
                  </a:lnTo>
                  <a:lnTo>
                    <a:pt x="203" y="227"/>
                  </a:lnTo>
                  <a:lnTo>
                    <a:pt x="208" y="220"/>
                  </a:lnTo>
                  <a:lnTo>
                    <a:pt x="208" y="217"/>
                  </a:lnTo>
                  <a:lnTo>
                    <a:pt x="210" y="213"/>
                  </a:lnTo>
                  <a:lnTo>
                    <a:pt x="210" y="210"/>
                  </a:lnTo>
                  <a:lnTo>
                    <a:pt x="210" y="206"/>
                  </a:lnTo>
                  <a:lnTo>
                    <a:pt x="212" y="204"/>
                  </a:lnTo>
                  <a:lnTo>
                    <a:pt x="217" y="199"/>
                  </a:lnTo>
                  <a:lnTo>
                    <a:pt x="222" y="194"/>
                  </a:lnTo>
                  <a:lnTo>
                    <a:pt x="226" y="190"/>
                  </a:lnTo>
                  <a:lnTo>
                    <a:pt x="233" y="185"/>
                  </a:lnTo>
                  <a:lnTo>
                    <a:pt x="238" y="180"/>
                  </a:lnTo>
                  <a:lnTo>
                    <a:pt x="242" y="176"/>
                  </a:lnTo>
                  <a:lnTo>
                    <a:pt x="249" y="171"/>
                  </a:lnTo>
                  <a:lnTo>
                    <a:pt x="254" y="167"/>
                  </a:lnTo>
                  <a:lnTo>
                    <a:pt x="259" y="164"/>
                  </a:lnTo>
                  <a:lnTo>
                    <a:pt x="268" y="157"/>
                  </a:lnTo>
                  <a:lnTo>
                    <a:pt x="280" y="153"/>
                  </a:lnTo>
                  <a:lnTo>
                    <a:pt x="293" y="146"/>
                  </a:lnTo>
                  <a:lnTo>
                    <a:pt x="307" y="139"/>
                  </a:lnTo>
                  <a:lnTo>
                    <a:pt x="321" y="132"/>
                  </a:lnTo>
                  <a:lnTo>
                    <a:pt x="335" y="127"/>
                  </a:lnTo>
                  <a:lnTo>
                    <a:pt x="347" y="120"/>
                  </a:lnTo>
                  <a:lnTo>
                    <a:pt x="358" y="113"/>
                  </a:lnTo>
                  <a:lnTo>
                    <a:pt x="367" y="109"/>
                  </a:lnTo>
                  <a:lnTo>
                    <a:pt x="379" y="104"/>
                  </a:lnTo>
                  <a:lnTo>
                    <a:pt x="388" y="97"/>
                  </a:lnTo>
                  <a:lnTo>
                    <a:pt x="398" y="92"/>
                  </a:lnTo>
                  <a:lnTo>
                    <a:pt x="407" y="85"/>
                  </a:lnTo>
                  <a:lnTo>
                    <a:pt x="416" y="79"/>
                  </a:lnTo>
                  <a:lnTo>
                    <a:pt x="425" y="72"/>
                  </a:lnTo>
                  <a:lnTo>
                    <a:pt x="435" y="62"/>
                  </a:lnTo>
                  <a:lnTo>
                    <a:pt x="439" y="58"/>
                  </a:lnTo>
                  <a:lnTo>
                    <a:pt x="444" y="55"/>
                  </a:lnTo>
                  <a:lnTo>
                    <a:pt x="448" y="55"/>
                  </a:lnTo>
                  <a:lnTo>
                    <a:pt x="453" y="53"/>
                  </a:lnTo>
                  <a:lnTo>
                    <a:pt x="458" y="53"/>
                  </a:lnTo>
                  <a:lnTo>
                    <a:pt x="462" y="53"/>
                  </a:lnTo>
                  <a:lnTo>
                    <a:pt x="465" y="51"/>
                  </a:lnTo>
                  <a:lnTo>
                    <a:pt x="469" y="48"/>
                  </a:lnTo>
                  <a:lnTo>
                    <a:pt x="472" y="44"/>
                  </a:lnTo>
                  <a:lnTo>
                    <a:pt x="476" y="37"/>
                  </a:lnTo>
                  <a:lnTo>
                    <a:pt x="481" y="32"/>
                  </a:lnTo>
                  <a:lnTo>
                    <a:pt x="488" y="25"/>
                  </a:lnTo>
                  <a:lnTo>
                    <a:pt x="492" y="18"/>
                  </a:lnTo>
                  <a:lnTo>
                    <a:pt x="499" y="14"/>
                  </a:lnTo>
                  <a:lnTo>
                    <a:pt x="504" y="7"/>
                  </a:lnTo>
                  <a:lnTo>
                    <a:pt x="509" y="0"/>
                  </a:lnTo>
                  <a:lnTo>
                    <a:pt x="509" y="0"/>
                  </a:lnTo>
                  <a:lnTo>
                    <a:pt x="509" y="0"/>
                  </a:lnTo>
                  <a:lnTo>
                    <a:pt x="511" y="0"/>
                  </a:lnTo>
                  <a:lnTo>
                    <a:pt x="511" y="0"/>
                  </a:lnTo>
                  <a:lnTo>
                    <a:pt x="511" y="0"/>
                  </a:lnTo>
                  <a:lnTo>
                    <a:pt x="511" y="0"/>
                  </a:lnTo>
                  <a:lnTo>
                    <a:pt x="513" y="0"/>
                  </a:lnTo>
                  <a:lnTo>
                    <a:pt x="513" y="0"/>
                  </a:lnTo>
                  <a:lnTo>
                    <a:pt x="541" y="2"/>
                  </a:lnTo>
                  <a:lnTo>
                    <a:pt x="573" y="9"/>
                  </a:lnTo>
                  <a:lnTo>
                    <a:pt x="606" y="23"/>
                  </a:lnTo>
                  <a:lnTo>
                    <a:pt x="640" y="39"/>
                  </a:lnTo>
                  <a:lnTo>
                    <a:pt x="654" y="48"/>
                  </a:lnTo>
                  <a:lnTo>
                    <a:pt x="671" y="60"/>
                  </a:lnTo>
                  <a:lnTo>
                    <a:pt x="682" y="72"/>
                  </a:lnTo>
                  <a:lnTo>
                    <a:pt x="694" y="85"/>
                  </a:lnTo>
                  <a:lnTo>
                    <a:pt x="703" y="99"/>
                  </a:lnTo>
                  <a:lnTo>
                    <a:pt x="710" y="116"/>
                  </a:lnTo>
                  <a:lnTo>
                    <a:pt x="715" y="132"/>
                  </a:lnTo>
                  <a:lnTo>
                    <a:pt x="717" y="150"/>
                  </a:lnTo>
                  <a:lnTo>
                    <a:pt x="717" y="155"/>
                  </a:lnTo>
                  <a:lnTo>
                    <a:pt x="717" y="157"/>
                  </a:lnTo>
                  <a:lnTo>
                    <a:pt x="717" y="164"/>
                  </a:lnTo>
                  <a:lnTo>
                    <a:pt x="717" y="169"/>
                  </a:lnTo>
                  <a:lnTo>
                    <a:pt x="715" y="173"/>
                  </a:lnTo>
                  <a:lnTo>
                    <a:pt x="712" y="180"/>
                  </a:lnTo>
                  <a:lnTo>
                    <a:pt x="710" y="187"/>
                  </a:lnTo>
                  <a:lnTo>
                    <a:pt x="710" y="192"/>
                  </a:lnTo>
                  <a:lnTo>
                    <a:pt x="721" y="210"/>
                  </a:lnTo>
                  <a:lnTo>
                    <a:pt x="735" y="222"/>
                  </a:lnTo>
                  <a:lnTo>
                    <a:pt x="745" y="231"/>
                  </a:lnTo>
                  <a:lnTo>
                    <a:pt x="754" y="238"/>
                  </a:lnTo>
                  <a:lnTo>
                    <a:pt x="761" y="243"/>
                  </a:lnTo>
                  <a:lnTo>
                    <a:pt x="765" y="252"/>
                  </a:lnTo>
                  <a:lnTo>
                    <a:pt x="770" y="264"/>
                  </a:lnTo>
                  <a:lnTo>
                    <a:pt x="775" y="278"/>
                  </a:lnTo>
                  <a:lnTo>
                    <a:pt x="775" y="287"/>
                  </a:lnTo>
                  <a:lnTo>
                    <a:pt x="777" y="294"/>
                  </a:lnTo>
                  <a:lnTo>
                    <a:pt x="782" y="298"/>
                  </a:lnTo>
                  <a:lnTo>
                    <a:pt x="789" y="305"/>
                  </a:lnTo>
                  <a:lnTo>
                    <a:pt x="793" y="312"/>
                  </a:lnTo>
                  <a:lnTo>
                    <a:pt x="798" y="319"/>
                  </a:lnTo>
                  <a:lnTo>
                    <a:pt x="802" y="333"/>
                  </a:lnTo>
                  <a:lnTo>
                    <a:pt x="805" y="349"/>
                  </a:lnTo>
                  <a:lnTo>
                    <a:pt x="807" y="370"/>
                  </a:lnTo>
                  <a:lnTo>
                    <a:pt x="807" y="386"/>
                  </a:lnTo>
                  <a:lnTo>
                    <a:pt x="807" y="398"/>
                  </a:lnTo>
                  <a:lnTo>
                    <a:pt x="805" y="407"/>
                  </a:lnTo>
                  <a:lnTo>
                    <a:pt x="805" y="414"/>
                  </a:lnTo>
                  <a:lnTo>
                    <a:pt x="802" y="419"/>
                  </a:lnTo>
                  <a:lnTo>
                    <a:pt x="800" y="423"/>
                  </a:lnTo>
                  <a:lnTo>
                    <a:pt x="798" y="423"/>
                  </a:lnTo>
                  <a:lnTo>
                    <a:pt x="796" y="428"/>
                  </a:lnTo>
                  <a:lnTo>
                    <a:pt x="796" y="433"/>
                  </a:lnTo>
                  <a:lnTo>
                    <a:pt x="796" y="440"/>
                  </a:lnTo>
                  <a:lnTo>
                    <a:pt x="798" y="449"/>
                  </a:lnTo>
                  <a:lnTo>
                    <a:pt x="798" y="458"/>
                  </a:lnTo>
                  <a:lnTo>
                    <a:pt x="800" y="465"/>
                  </a:lnTo>
                  <a:lnTo>
                    <a:pt x="805" y="472"/>
                  </a:lnTo>
                  <a:lnTo>
                    <a:pt x="807" y="477"/>
                  </a:lnTo>
                  <a:lnTo>
                    <a:pt x="809" y="479"/>
                  </a:lnTo>
                  <a:lnTo>
                    <a:pt x="812" y="484"/>
                  </a:lnTo>
                  <a:lnTo>
                    <a:pt x="814" y="488"/>
                  </a:lnTo>
                  <a:lnTo>
                    <a:pt x="816" y="493"/>
                  </a:lnTo>
                  <a:lnTo>
                    <a:pt x="816" y="497"/>
                  </a:lnTo>
                  <a:lnTo>
                    <a:pt x="819" y="504"/>
                  </a:lnTo>
                  <a:lnTo>
                    <a:pt x="819" y="511"/>
                  </a:lnTo>
                  <a:lnTo>
                    <a:pt x="819" y="516"/>
                  </a:lnTo>
                  <a:lnTo>
                    <a:pt x="819" y="521"/>
                  </a:lnTo>
                  <a:lnTo>
                    <a:pt x="819" y="525"/>
                  </a:lnTo>
                  <a:lnTo>
                    <a:pt x="819" y="528"/>
                  </a:lnTo>
                  <a:lnTo>
                    <a:pt x="819" y="532"/>
                  </a:lnTo>
                  <a:lnTo>
                    <a:pt x="819" y="535"/>
                  </a:lnTo>
                  <a:lnTo>
                    <a:pt x="819" y="539"/>
                  </a:lnTo>
                  <a:lnTo>
                    <a:pt x="819" y="544"/>
                  </a:lnTo>
                  <a:lnTo>
                    <a:pt x="819" y="546"/>
                  </a:lnTo>
                  <a:lnTo>
                    <a:pt x="816" y="555"/>
                  </a:lnTo>
                  <a:lnTo>
                    <a:pt x="814" y="565"/>
                  </a:lnTo>
                  <a:lnTo>
                    <a:pt x="814" y="579"/>
                  </a:lnTo>
                  <a:lnTo>
                    <a:pt x="812" y="592"/>
                  </a:lnTo>
                  <a:lnTo>
                    <a:pt x="809" y="606"/>
                  </a:lnTo>
                  <a:lnTo>
                    <a:pt x="805" y="620"/>
                  </a:lnTo>
                  <a:lnTo>
                    <a:pt x="802" y="634"/>
                  </a:lnTo>
                  <a:lnTo>
                    <a:pt x="800" y="646"/>
                  </a:lnTo>
                  <a:lnTo>
                    <a:pt x="802" y="653"/>
                  </a:lnTo>
                  <a:lnTo>
                    <a:pt x="807" y="662"/>
                  </a:lnTo>
                  <a:lnTo>
                    <a:pt x="812" y="671"/>
                  </a:lnTo>
                  <a:lnTo>
                    <a:pt x="816" y="680"/>
                  </a:lnTo>
                  <a:lnTo>
                    <a:pt x="821" y="690"/>
                  </a:lnTo>
                  <a:lnTo>
                    <a:pt x="826" y="701"/>
                  </a:lnTo>
                  <a:lnTo>
                    <a:pt x="830" y="710"/>
                  </a:lnTo>
                  <a:lnTo>
                    <a:pt x="833" y="720"/>
                  </a:lnTo>
                  <a:lnTo>
                    <a:pt x="833" y="729"/>
                  </a:lnTo>
                  <a:lnTo>
                    <a:pt x="835" y="736"/>
                  </a:lnTo>
                  <a:lnTo>
                    <a:pt x="835" y="743"/>
                  </a:lnTo>
                  <a:lnTo>
                    <a:pt x="835" y="747"/>
                  </a:lnTo>
                  <a:lnTo>
                    <a:pt x="835" y="752"/>
                  </a:lnTo>
                  <a:lnTo>
                    <a:pt x="833" y="759"/>
                  </a:lnTo>
                  <a:lnTo>
                    <a:pt x="828" y="766"/>
                  </a:lnTo>
                  <a:lnTo>
                    <a:pt x="823" y="773"/>
                  </a:lnTo>
                  <a:lnTo>
                    <a:pt x="828" y="780"/>
                  </a:lnTo>
                  <a:lnTo>
                    <a:pt x="830" y="791"/>
                  </a:lnTo>
                  <a:lnTo>
                    <a:pt x="833" y="803"/>
                  </a:lnTo>
                  <a:lnTo>
                    <a:pt x="837" y="815"/>
                  </a:lnTo>
                  <a:lnTo>
                    <a:pt x="839" y="826"/>
                  </a:lnTo>
                  <a:lnTo>
                    <a:pt x="842" y="838"/>
                  </a:lnTo>
                  <a:lnTo>
                    <a:pt x="842" y="849"/>
                  </a:lnTo>
                  <a:lnTo>
                    <a:pt x="839" y="856"/>
                  </a:lnTo>
                  <a:lnTo>
                    <a:pt x="846" y="863"/>
                  </a:lnTo>
                  <a:lnTo>
                    <a:pt x="849" y="870"/>
                  </a:lnTo>
                  <a:lnTo>
                    <a:pt x="853" y="877"/>
                  </a:lnTo>
                  <a:lnTo>
                    <a:pt x="856" y="884"/>
                  </a:lnTo>
                  <a:lnTo>
                    <a:pt x="856" y="889"/>
                  </a:lnTo>
                  <a:lnTo>
                    <a:pt x="858" y="898"/>
                  </a:lnTo>
                  <a:lnTo>
                    <a:pt x="858" y="907"/>
                  </a:lnTo>
                  <a:lnTo>
                    <a:pt x="858" y="916"/>
                  </a:lnTo>
                  <a:lnTo>
                    <a:pt x="863" y="921"/>
                  </a:lnTo>
                  <a:lnTo>
                    <a:pt x="865" y="930"/>
                  </a:lnTo>
                  <a:lnTo>
                    <a:pt x="870" y="937"/>
                  </a:lnTo>
                  <a:lnTo>
                    <a:pt x="874" y="947"/>
                  </a:lnTo>
                  <a:lnTo>
                    <a:pt x="877" y="953"/>
                  </a:lnTo>
                  <a:lnTo>
                    <a:pt x="881" y="963"/>
                  </a:lnTo>
                  <a:lnTo>
                    <a:pt x="883" y="970"/>
                  </a:lnTo>
                  <a:lnTo>
                    <a:pt x="886" y="974"/>
                  </a:lnTo>
                  <a:lnTo>
                    <a:pt x="883" y="979"/>
                  </a:lnTo>
                  <a:lnTo>
                    <a:pt x="881" y="986"/>
                  </a:lnTo>
                  <a:lnTo>
                    <a:pt x="877" y="991"/>
                  </a:lnTo>
                  <a:lnTo>
                    <a:pt x="870" y="997"/>
                  </a:lnTo>
                  <a:lnTo>
                    <a:pt x="863" y="1004"/>
                  </a:lnTo>
                  <a:lnTo>
                    <a:pt x="856" y="1009"/>
                  </a:lnTo>
                  <a:lnTo>
                    <a:pt x="846" y="1014"/>
                  </a:lnTo>
                  <a:lnTo>
                    <a:pt x="837" y="1014"/>
                  </a:lnTo>
                  <a:lnTo>
                    <a:pt x="837" y="1021"/>
                  </a:lnTo>
                  <a:lnTo>
                    <a:pt x="839" y="1028"/>
                  </a:lnTo>
                  <a:lnTo>
                    <a:pt x="842" y="1037"/>
                  </a:lnTo>
                  <a:lnTo>
                    <a:pt x="844" y="1046"/>
                  </a:lnTo>
                  <a:lnTo>
                    <a:pt x="849" y="1053"/>
                  </a:lnTo>
                  <a:lnTo>
                    <a:pt x="851" y="1062"/>
                  </a:lnTo>
                  <a:lnTo>
                    <a:pt x="853" y="1072"/>
                  </a:lnTo>
                  <a:lnTo>
                    <a:pt x="853" y="1081"/>
                  </a:lnTo>
                  <a:lnTo>
                    <a:pt x="860" y="1085"/>
                  </a:lnTo>
                  <a:lnTo>
                    <a:pt x="865" y="1092"/>
                  </a:lnTo>
                  <a:lnTo>
                    <a:pt x="870" y="1097"/>
                  </a:lnTo>
                  <a:lnTo>
                    <a:pt x="872" y="1104"/>
                  </a:lnTo>
                  <a:lnTo>
                    <a:pt x="877" y="1111"/>
                  </a:lnTo>
                  <a:lnTo>
                    <a:pt x="879" y="1118"/>
                  </a:lnTo>
                  <a:lnTo>
                    <a:pt x="883" y="1125"/>
                  </a:lnTo>
                  <a:lnTo>
                    <a:pt x="888" y="1132"/>
                  </a:lnTo>
                  <a:lnTo>
                    <a:pt x="888" y="1136"/>
                  </a:lnTo>
                  <a:lnTo>
                    <a:pt x="890" y="1143"/>
                  </a:lnTo>
                  <a:lnTo>
                    <a:pt x="890" y="1150"/>
                  </a:lnTo>
                  <a:lnTo>
                    <a:pt x="893" y="1155"/>
                  </a:lnTo>
                  <a:lnTo>
                    <a:pt x="893" y="1159"/>
                  </a:lnTo>
                  <a:lnTo>
                    <a:pt x="893" y="1166"/>
                  </a:lnTo>
                  <a:lnTo>
                    <a:pt x="895" y="1171"/>
                  </a:lnTo>
                  <a:lnTo>
                    <a:pt x="893" y="1176"/>
                  </a:lnTo>
                  <a:lnTo>
                    <a:pt x="893" y="1178"/>
                  </a:lnTo>
                  <a:lnTo>
                    <a:pt x="893" y="1180"/>
                  </a:lnTo>
                  <a:lnTo>
                    <a:pt x="890" y="1183"/>
                  </a:lnTo>
                  <a:lnTo>
                    <a:pt x="890" y="1183"/>
                  </a:lnTo>
                  <a:lnTo>
                    <a:pt x="888" y="1185"/>
                  </a:lnTo>
                  <a:lnTo>
                    <a:pt x="888" y="1185"/>
                  </a:lnTo>
                  <a:lnTo>
                    <a:pt x="888" y="1187"/>
                  </a:lnTo>
                  <a:lnTo>
                    <a:pt x="886" y="1190"/>
                  </a:lnTo>
                  <a:lnTo>
                    <a:pt x="890" y="1201"/>
                  </a:lnTo>
                  <a:lnTo>
                    <a:pt x="893" y="1215"/>
                  </a:lnTo>
                  <a:lnTo>
                    <a:pt x="897" y="1229"/>
                  </a:lnTo>
                  <a:lnTo>
                    <a:pt x="902" y="1243"/>
                  </a:lnTo>
                  <a:lnTo>
                    <a:pt x="904" y="1257"/>
                  </a:lnTo>
                  <a:lnTo>
                    <a:pt x="909" y="1271"/>
                  </a:lnTo>
                  <a:lnTo>
                    <a:pt x="914" y="1284"/>
                  </a:lnTo>
                  <a:lnTo>
                    <a:pt x="916" y="1296"/>
                  </a:lnTo>
                  <a:lnTo>
                    <a:pt x="916" y="1298"/>
                  </a:lnTo>
                  <a:lnTo>
                    <a:pt x="916" y="1301"/>
                  </a:lnTo>
                  <a:lnTo>
                    <a:pt x="916" y="1303"/>
                  </a:lnTo>
                  <a:lnTo>
                    <a:pt x="916" y="1305"/>
                  </a:lnTo>
                  <a:lnTo>
                    <a:pt x="914" y="1308"/>
                  </a:lnTo>
                  <a:lnTo>
                    <a:pt x="914" y="1310"/>
                  </a:lnTo>
                  <a:lnTo>
                    <a:pt x="911" y="1312"/>
                  </a:lnTo>
                  <a:lnTo>
                    <a:pt x="911" y="1315"/>
                  </a:lnTo>
                  <a:lnTo>
                    <a:pt x="900" y="1326"/>
                  </a:lnTo>
                  <a:lnTo>
                    <a:pt x="886" y="1338"/>
                  </a:lnTo>
                  <a:lnTo>
                    <a:pt x="870" y="1349"/>
                  </a:lnTo>
                  <a:lnTo>
                    <a:pt x="853" y="1359"/>
                  </a:lnTo>
                  <a:lnTo>
                    <a:pt x="835" y="1365"/>
                  </a:lnTo>
                  <a:lnTo>
                    <a:pt x="816" y="1372"/>
                  </a:lnTo>
                  <a:lnTo>
                    <a:pt x="796" y="1375"/>
                  </a:lnTo>
                  <a:lnTo>
                    <a:pt x="777" y="1375"/>
                  </a:lnTo>
                  <a:lnTo>
                    <a:pt x="775" y="1372"/>
                  </a:lnTo>
                  <a:lnTo>
                    <a:pt x="770" y="1365"/>
                  </a:lnTo>
                  <a:lnTo>
                    <a:pt x="763" y="1356"/>
                  </a:lnTo>
                  <a:lnTo>
                    <a:pt x="756" y="1347"/>
                  </a:lnTo>
                  <a:lnTo>
                    <a:pt x="749" y="1335"/>
                  </a:lnTo>
                  <a:lnTo>
                    <a:pt x="742" y="1326"/>
                  </a:lnTo>
                  <a:lnTo>
                    <a:pt x="735" y="1315"/>
                  </a:lnTo>
                  <a:lnTo>
                    <a:pt x="731" y="1308"/>
                  </a:lnTo>
                  <a:lnTo>
                    <a:pt x="726" y="1301"/>
                  </a:lnTo>
                  <a:lnTo>
                    <a:pt x="724" y="1296"/>
                  </a:lnTo>
                  <a:lnTo>
                    <a:pt x="724" y="1294"/>
                  </a:lnTo>
                  <a:lnTo>
                    <a:pt x="724" y="1291"/>
                  </a:lnTo>
                  <a:lnTo>
                    <a:pt x="724" y="1289"/>
                  </a:lnTo>
                  <a:lnTo>
                    <a:pt x="726" y="1289"/>
                  </a:lnTo>
                  <a:lnTo>
                    <a:pt x="726" y="1287"/>
                  </a:lnTo>
                  <a:lnTo>
                    <a:pt x="728" y="1284"/>
                  </a:lnTo>
                  <a:lnTo>
                    <a:pt x="717" y="1271"/>
                  </a:lnTo>
                  <a:lnTo>
                    <a:pt x="708" y="1254"/>
                  </a:lnTo>
                  <a:lnTo>
                    <a:pt x="696" y="1236"/>
                  </a:lnTo>
                  <a:lnTo>
                    <a:pt x="687" y="1217"/>
                  </a:lnTo>
                  <a:lnTo>
                    <a:pt x="678" y="1199"/>
                  </a:lnTo>
                  <a:lnTo>
                    <a:pt x="668" y="1180"/>
                  </a:lnTo>
                  <a:lnTo>
                    <a:pt x="661" y="1162"/>
                  </a:lnTo>
                  <a:lnTo>
                    <a:pt x="657" y="1146"/>
                  </a:lnTo>
                  <a:lnTo>
                    <a:pt x="650" y="1132"/>
                  </a:lnTo>
                  <a:lnTo>
                    <a:pt x="645" y="1113"/>
                  </a:lnTo>
                  <a:lnTo>
                    <a:pt x="638" y="1092"/>
                  </a:lnTo>
                  <a:lnTo>
                    <a:pt x="629" y="1072"/>
                  </a:lnTo>
                  <a:lnTo>
                    <a:pt x="622" y="1051"/>
                  </a:lnTo>
                  <a:lnTo>
                    <a:pt x="613" y="1032"/>
                  </a:lnTo>
                  <a:lnTo>
                    <a:pt x="603" y="1014"/>
                  </a:lnTo>
                  <a:lnTo>
                    <a:pt x="597" y="1002"/>
                  </a:lnTo>
                  <a:lnTo>
                    <a:pt x="578" y="1007"/>
                  </a:lnTo>
                  <a:lnTo>
                    <a:pt x="562" y="1014"/>
                  </a:lnTo>
                  <a:lnTo>
                    <a:pt x="546" y="1021"/>
                  </a:lnTo>
                  <a:lnTo>
                    <a:pt x="532" y="1025"/>
                  </a:lnTo>
                  <a:lnTo>
                    <a:pt x="520" y="1032"/>
                  </a:lnTo>
                  <a:lnTo>
                    <a:pt x="509" y="1034"/>
                  </a:lnTo>
                  <a:lnTo>
                    <a:pt x="499" y="1037"/>
                  </a:lnTo>
                  <a:lnTo>
                    <a:pt x="488" y="1037"/>
                  </a:lnTo>
                  <a:lnTo>
                    <a:pt x="479" y="1032"/>
                  </a:lnTo>
                  <a:lnTo>
                    <a:pt x="469" y="1030"/>
                  </a:lnTo>
                  <a:lnTo>
                    <a:pt x="462" y="1028"/>
                  </a:lnTo>
                  <a:lnTo>
                    <a:pt x="453" y="1023"/>
                  </a:lnTo>
                  <a:lnTo>
                    <a:pt x="448" y="1021"/>
                  </a:lnTo>
                  <a:lnTo>
                    <a:pt x="441" y="1018"/>
                  </a:lnTo>
                  <a:lnTo>
                    <a:pt x="432" y="1014"/>
                  </a:lnTo>
                  <a:lnTo>
                    <a:pt x="425" y="1007"/>
                  </a:lnTo>
                  <a:lnTo>
                    <a:pt x="411" y="1018"/>
                  </a:lnTo>
                  <a:lnTo>
                    <a:pt x="400" y="1028"/>
                  </a:lnTo>
                  <a:lnTo>
                    <a:pt x="391" y="1034"/>
                  </a:lnTo>
                  <a:lnTo>
                    <a:pt x="379" y="1041"/>
                  </a:lnTo>
                  <a:lnTo>
                    <a:pt x="367" y="1048"/>
                  </a:lnTo>
                  <a:lnTo>
                    <a:pt x="354" y="1053"/>
                  </a:lnTo>
                  <a:lnTo>
                    <a:pt x="340" y="1058"/>
                  </a:lnTo>
                  <a:lnTo>
                    <a:pt x="321" y="1060"/>
                  </a:lnTo>
                  <a:lnTo>
                    <a:pt x="312" y="1058"/>
                  </a:lnTo>
                  <a:lnTo>
                    <a:pt x="305" y="1058"/>
                  </a:lnTo>
                  <a:lnTo>
                    <a:pt x="296" y="1055"/>
                  </a:lnTo>
                  <a:lnTo>
                    <a:pt x="289" y="1055"/>
                  </a:lnTo>
                  <a:lnTo>
                    <a:pt x="282" y="1053"/>
                  </a:lnTo>
                  <a:lnTo>
                    <a:pt x="275" y="1051"/>
                  </a:lnTo>
                  <a:lnTo>
                    <a:pt x="266" y="1048"/>
                  </a:lnTo>
                  <a:lnTo>
                    <a:pt x="259" y="1048"/>
                  </a:lnTo>
                  <a:lnTo>
                    <a:pt x="254" y="1046"/>
                  </a:lnTo>
                  <a:lnTo>
                    <a:pt x="247" y="1044"/>
                  </a:lnTo>
                  <a:lnTo>
                    <a:pt x="240" y="1041"/>
                  </a:lnTo>
                  <a:lnTo>
                    <a:pt x="233" y="1039"/>
                  </a:lnTo>
                  <a:lnTo>
                    <a:pt x="226" y="1034"/>
                  </a:lnTo>
                  <a:lnTo>
                    <a:pt x="222" y="1028"/>
                  </a:lnTo>
                  <a:lnTo>
                    <a:pt x="215" y="1021"/>
                  </a:lnTo>
                  <a:lnTo>
                    <a:pt x="210" y="1011"/>
                  </a:lnTo>
                  <a:lnTo>
                    <a:pt x="205" y="1002"/>
                  </a:lnTo>
                  <a:lnTo>
                    <a:pt x="199" y="993"/>
                  </a:lnTo>
                  <a:lnTo>
                    <a:pt x="194" y="986"/>
                  </a:lnTo>
                  <a:lnTo>
                    <a:pt x="189" y="979"/>
                  </a:lnTo>
                  <a:lnTo>
                    <a:pt x="185" y="972"/>
                  </a:lnTo>
                  <a:lnTo>
                    <a:pt x="182" y="967"/>
                  </a:lnTo>
                  <a:lnTo>
                    <a:pt x="178" y="965"/>
                  </a:lnTo>
                  <a:lnTo>
                    <a:pt x="178" y="960"/>
                  </a:lnTo>
                  <a:lnTo>
                    <a:pt x="173" y="953"/>
                  </a:lnTo>
                  <a:lnTo>
                    <a:pt x="173" y="942"/>
                  </a:lnTo>
                  <a:lnTo>
                    <a:pt x="173" y="933"/>
                  </a:lnTo>
                  <a:lnTo>
                    <a:pt x="173" y="921"/>
                  </a:lnTo>
                  <a:lnTo>
                    <a:pt x="173" y="912"/>
                  </a:lnTo>
                  <a:lnTo>
                    <a:pt x="171" y="903"/>
                  </a:lnTo>
                  <a:lnTo>
                    <a:pt x="168" y="893"/>
                  </a:lnTo>
                  <a:lnTo>
                    <a:pt x="166" y="886"/>
                  </a:lnTo>
                  <a:lnTo>
                    <a:pt x="164" y="879"/>
                  </a:lnTo>
                  <a:lnTo>
                    <a:pt x="161" y="872"/>
                  </a:lnTo>
                  <a:lnTo>
                    <a:pt x="159" y="863"/>
                  </a:lnTo>
                  <a:lnTo>
                    <a:pt x="157" y="856"/>
                  </a:lnTo>
                  <a:lnTo>
                    <a:pt x="155" y="847"/>
                  </a:lnTo>
                  <a:lnTo>
                    <a:pt x="152" y="838"/>
                  </a:lnTo>
                  <a:lnTo>
                    <a:pt x="152" y="831"/>
                  </a:lnTo>
                  <a:lnTo>
                    <a:pt x="150" y="822"/>
                  </a:lnTo>
                  <a:lnTo>
                    <a:pt x="148" y="819"/>
                  </a:lnTo>
                  <a:lnTo>
                    <a:pt x="148" y="819"/>
                  </a:lnTo>
                  <a:lnTo>
                    <a:pt x="145" y="819"/>
                  </a:lnTo>
                  <a:lnTo>
                    <a:pt x="145" y="817"/>
                  </a:lnTo>
                  <a:lnTo>
                    <a:pt x="143" y="817"/>
                  </a:lnTo>
                  <a:lnTo>
                    <a:pt x="141" y="815"/>
                  </a:lnTo>
                  <a:lnTo>
                    <a:pt x="141" y="812"/>
                  </a:lnTo>
                  <a:lnTo>
                    <a:pt x="138" y="810"/>
                  </a:lnTo>
                  <a:lnTo>
                    <a:pt x="136" y="805"/>
                  </a:lnTo>
                  <a:lnTo>
                    <a:pt x="134" y="803"/>
                  </a:lnTo>
                  <a:lnTo>
                    <a:pt x="131" y="798"/>
                  </a:lnTo>
                  <a:lnTo>
                    <a:pt x="129" y="794"/>
                  </a:lnTo>
                  <a:lnTo>
                    <a:pt x="124" y="789"/>
                  </a:lnTo>
                  <a:lnTo>
                    <a:pt x="122" y="785"/>
                  </a:lnTo>
                  <a:lnTo>
                    <a:pt x="120" y="782"/>
                  </a:lnTo>
                  <a:lnTo>
                    <a:pt x="120" y="780"/>
                  </a:lnTo>
                  <a:lnTo>
                    <a:pt x="115" y="780"/>
                  </a:lnTo>
                  <a:lnTo>
                    <a:pt x="111" y="778"/>
                  </a:lnTo>
                  <a:lnTo>
                    <a:pt x="106" y="778"/>
                  </a:lnTo>
                  <a:lnTo>
                    <a:pt x="99" y="778"/>
                  </a:lnTo>
                  <a:lnTo>
                    <a:pt x="94" y="778"/>
                  </a:lnTo>
                  <a:lnTo>
                    <a:pt x="87" y="775"/>
                  </a:lnTo>
                  <a:lnTo>
                    <a:pt x="83" y="775"/>
                  </a:lnTo>
                  <a:lnTo>
                    <a:pt x="81" y="773"/>
                  </a:lnTo>
                  <a:lnTo>
                    <a:pt x="76" y="771"/>
                  </a:lnTo>
                  <a:lnTo>
                    <a:pt x="74" y="771"/>
                  </a:lnTo>
                  <a:lnTo>
                    <a:pt x="74" y="768"/>
                  </a:lnTo>
                  <a:lnTo>
                    <a:pt x="74" y="768"/>
                  </a:lnTo>
                  <a:lnTo>
                    <a:pt x="74" y="766"/>
                  </a:lnTo>
                  <a:lnTo>
                    <a:pt x="71" y="766"/>
                  </a:lnTo>
                  <a:lnTo>
                    <a:pt x="71" y="764"/>
                  </a:lnTo>
                  <a:lnTo>
                    <a:pt x="69" y="761"/>
                  </a:lnTo>
                  <a:close/>
                </a:path>
              </a:pathLst>
            </a:custGeom>
            <a:solidFill>
              <a:srgbClr val="BFBFBF"/>
            </a:solidFill>
            <a:ln w="9525">
              <a:noFill/>
              <a:round/>
            </a:ln>
          </p:spPr>
          <p:txBody>
            <a:bodyPr/>
            <a:lstStyle/>
            <a:p>
              <a:endParaRPr lang="en-US"/>
            </a:p>
          </p:txBody>
        </p:sp>
        <p:sp>
          <p:nvSpPr>
            <p:cNvPr id="417821" name="Freeform 29"/>
            <p:cNvSpPr/>
            <p:nvPr/>
          </p:nvSpPr>
          <p:spPr bwMode="auto">
            <a:xfrm>
              <a:off x="2650" y="1339"/>
              <a:ext cx="162" cy="254"/>
            </a:xfrm>
            <a:custGeom>
              <a:avLst/>
              <a:gdLst/>
              <a:ahLst/>
              <a:cxnLst>
                <a:cxn ang="0">
                  <a:pos x="14" y="252"/>
                </a:cxn>
                <a:cxn ang="0">
                  <a:pos x="11" y="219"/>
                </a:cxn>
                <a:cxn ang="0">
                  <a:pos x="9" y="187"/>
                </a:cxn>
                <a:cxn ang="0">
                  <a:pos x="7" y="155"/>
                </a:cxn>
                <a:cxn ang="0">
                  <a:pos x="4" y="125"/>
                </a:cxn>
                <a:cxn ang="0">
                  <a:pos x="2" y="92"/>
                </a:cxn>
                <a:cxn ang="0">
                  <a:pos x="0" y="62"/>
                </a:cxn>
                <a:cxn ang="0">
                  <a:pos x="0" y="30"/>
                </a:cxn>
                <a:cxn ang="0">
                  <a:pos x="0" y="0"/>
                </a:cxn>
                <a:cxn ang="0">
                  <a:pos x="2" y="18"/>
                </a:cxn>
                <a:cxn ang="0">
                  <a:pos x="7" y="34"/>
                </a:cxn>
                <a:cxn ang="0">
                  <a:pos x="14" y="48"/>
                </a:cxn>
                <a:cxn ang="0">
                  <a:pos x="21" y="60"/>
                </a:cxn>
                <a:cxn ang="0">
                  <a:pos x="30" y="69"/>
                </a:cxn>
                <a:cxn ang="0">
                  <a:pos x="39" y="76"/>
                </a:cxn>
                <a:cxn ang="0">
                  <a:pos x="51" y="81"/>
                </a:cxn>
                <a:cxn ang="0">
                  <a:pos x="62" y="85"/>
                </a:cxn>
                <a:cxn ang="0">
                  <a:pos x="85" y="88"/>
                </a:cxn>
                <a:cxn ang="0">
                  <a:pos x="106" y="88"/>
                </a:cxn>
                <a:cxn ang="0">
                  <a:pos x="125" y="85"/>
                </a:cxn>
                <a:cxn ang="0">
                  <a:pos x="141" y="83"/>
                </a:cxn>
                <a:cxn ang="0">
                  <a:pos x="143" y="81"/>
                </a:cxn>
                <a:cxn ang="0">
                  <a:pos x="146" y="81"/>
                </a:cxn>
                <a:cxn ang="0">
                  <a:pos x="148" y="81"/>
                </a:cxn>
                <a:cxn ang="0">
                  <a:pos x="150" y="78"/>
                </a:cxn>
                <a:cxn ang="0">
                  <a:pos x="155" y="78"/>
                </a:cxn>
                <a:cxn ang="0">
                  <a:pos x="157" y="76"/>
                </a:cxn>
                <a:cxn ang="0">
                  <a:pos x="159" y="74"/>
                </a:cxn>
                <a:cxn ang="0">
                  <a:pos x="162" y="71"/>
                </a:cxn>
                <a:cxn ang="0">
                  <a:pos x="155" y="95"/>
                </a:cxn>
                <a:cxn ang="0">
                  <a:pos x="146" y="118"/>
                </a:cxn>
                <a:cxn ang="0">
                  <a:pos x="136" y="141"/>
                </a:cxn>
                <a:cxn ang="0">
                  <a:pos x="127" y="164"/>
                </a:cxn>
                <a:cxn ang="0">
                  <a:pos x="118" y="187"/>
                </a:cxn>
                <a:cxn ang="0">
                  <a:pos x="109" y="210"/>
                </a:cxn>
                <a:cxn ang="0">
                  <a:pos x="99" y="233"/>
                </a:cxn>
                <a:cxn ang="0">
                  <a:pos x="90" y="254"/>
                </a:cxn>
                <a:cxn ang="0">
                  <a:pos x="79" y="254"/>
                </a:cxn>
                <a:cxn ang="0">
                  <a:pos x="69" y="254"/>
                </a:cxn>
                <a:cxn ang="0">
                  <a:pos x="60" y="254"/>
                </a:cxn>
                <a:cxn ang="0">
                  <a:pos x="51" y="254"/>
                </a:cxn>
                <a:cxn ang="0">
                  <a:pos x="44" y="254"/>
                </a:cxn>
                <a:cxn ang="0">
                  <a:pos x="35" y="254"/>
                </a:cxn>
                <a:cxn ang="0">
                  <a:pos x="25" y="252"/>
                </a:cxn>
                <a:cxn ang="0">
                  <a:pos x="14" y="252"/>
                </a:cxn>
              </a:cxnLst>
              <a:rect l="0" t="0" r="r" b="b"/>
              <a:pathLst>
                <a:path w="162" h="254">
                  <a:moveTo>
                    <a:pt x="14" y="252"/>
                  </a:moveTo>
                  <a:lnTo>
                    <a:pt x="11" y="219"/>
                  </a:lnTo>
                  <a:lnTo>
                    <a:pt x="9" y="187"/>
                  </a:lnTo>
                  <a:lnTo>
                    <a:pt x="7" y="155"/>
                  </a:lnTo>
                  <a:lnTo>
                    <a:pt x="4" y="125"/>
                  </a:lnTo>
                  <a:lnTo>
                    <a:pt x="2" y="92"/>
                  </a:lnTo>
                  <a:lnTo>
                    <a:pt x="0" y="62"/>
                  </a:lnTo>
                  <a:lnTo>
                    <a:pt x="0" y="30"/>
                  </a:lnTo>
                  <a:lnTo>
                    <a:pt x="0" y="0"/>
                  </a:lnTo>
                  <a:lnTo>
                    <a:pt x="2" y="18"/>
                  </a:lnTo>
                  <a:lnTo>
                    <a:pt x="7" y="34"/>
                  </a:lnTo>
                  <a:lnTo>
                    <a:pt x="14" y="48"/>
                  </a:lnTo>
                  <a:lnTo>
                    <a:pt x="21" y="60"/>
                  </a:lnTo>
                  <a:lnTo>
                    <a:pt x="30" y="69"/>
                  </a:lnTo>
                  <a:lnTo>
                    <a:pt x="39" y="76"/>
                  </a:lnTo>
                  <a:lnTo>
                    <a:pt x="51" y="81"/>
                  </a:lnTo>
                  <a:lnTo>
                    <a:pt x="62" y="85"/>
                  </a:lnTo>
                  <a:lnTo>
                    <a:pt x="85" y="88"/>
                  </a:lnTo>
                  <a:lnTo>
                    <a:pt x="106" y="88"/>
                  </a:lnTo>
                  <a:lnTo>
                    <a:pt x="125" y="85"/>
                  </a:lnTo>
                  <a:lnTo>
                    <a:pt x="141" y="83"/>
                  </a:lnTo>
                  <a:lnTo>
                    <a:pt x="143" y="81"/>
                  </a:lnTo>
                  <a:lnTo>
                    <a:pt x="146" y="81"/>
                  </a:lnTo>
                  <a:lnTo>
                    <a:pt x="148" y="81"/>
                  </a:lnTo>
                  <a:lnTo>
                    <a:pt x="150" y="78"/>
                  </a:lnTo>
                  <a:lnTo>
                    <a:pt x="155" y="78"/>
                  </a:lnTo>
                  <a:lnTo>
                    <a:pt x="157" y="76"/>
                  </a:lnTo>
                  <a:lnTo>
                    <a:pt x="159" y="74"/>
                  </a:lnTo>
                  <a:lnTo>
                    <a:pt x="162" y="71"/>
                  </a:lnTo>
                  <a:lnTo>
                    <a:pt x="155" y="95"/>
                  </a:lnTo>
                  <a:lnTo>
                    <a:pt x="146" y="118"/>
                  </a:lnTo>
                  <a:lnTo>
                    <a:pt x="136" y="141"/>
                  </a:lnTo>
                  <a:lnTo>
                    <a:pt x="127" y="164"/>
                  </a:lnTo>
                  <a:lnTo>
                    <a:pt x="118" y="187"/>
                  </a:lnTo>
                  <a:lnTo>
                    <a:pt x="109" y="210"/>
                  </a:lnTo>
                  <a:lnTo>
                    <a:pt x="99" y="233"/>
                  </a:lnTo>
                  <a:lnTo>
                    <a:pt x="90" y="254"/>
                  </a:lnTo>
                  <a:lnTo>
                    <a:pt x="79" y="254"/>
                  </a:lnTo>
                  <a:lnTo>
                    <a:pt x="69" y="254"/>
                  </a:lnTo>
                  <a:lnTo>
                    <a:pt x="60" y="254"/>
                  </a:lnTo>
                  <a:lnTo>
                    <a:pt x="51" y="254"/>
                  </a:lnTo>
                  <a:lnTo>
                    <a:pt x="44" y="254"/>
                  </a:lnTo>
                  <a:lnTo>
                    <a:pt x="35" y="254"/>
                  </a:lnTo>
                  <a:lnTo>
                    <a:pt x="25" y="252"/>
                  </a:lnTo>
                  <a:lnTo>
                    <a:pt x="14" y="252"/>
                  </a:lnTo>
                </a:path>
              </a:pathLst>
            </a:custGeom>
            <a:noFill/>
            <a:ln w="0">
              <a:solidFill>
                <a:srgbClr val="000000"/>
              </a:solidFill>
              <a:prstDash val="solid"/>
              <a:round/>
            </a:ln>
          </p:spPr>
          <p:txBody>
            <a:bodyPr/>
            <a:lstStyle/>
            <a:p>
              <a:endParaRPr lang="en-US"/>
            </a:p>
          </p:txBody>
        </p:sp>
        <p:sp>
          <p:nvSpPr>
            <p:cNvPr id="417822" name="Freeform 30"/>
            <p:cNvSpPr/>
            <p:nvPr/>
          </p:nvSpPr>
          <p:spPr bwMode="auto">
            <a:xfrm>
              <a:off x="2240" y="2230"/>
              <a:ext cx="942" cy="833"/>
            </a:xfrm>
            <a:custGeom>
              <a:avLst/>
              <a:gdLst/>
              <a:ahLst/>
              <a:cxnLst>
                <a:cxn ang="0">
                  <a:pos x="616" y="0"/>
                </a:cxn>
                <a:cxn ang="0">
                  <a:pos x="646" y="0"/>
                </a:cxn>
                <a:cxn ang="0">
                  <a:pos x="678" y="0"/>
                </a:cxn>
                <a:cxn ang="0">
                  <a:pos x="708" y="2"/>
                </a:cxn>
                <a:cxn ang="0">
                  <a:pos x="741" y="4"/>
                </a:cxn>
                <a:cxn ang="0">
                  <a:pos x="771" y="7"/>
                </a:cxn>
                <a:cxn ang="0">
                  <a:pos x="792" y="9"/>
                </a:cxn>
                <a:cxn ang="0">
                  <a:pos x="806" y="9"/>
                </a:cxn>
                <a:cxn ang="0">
                  <a:pos x="817" y="9"/>
                </a:cxn>
                <a:cxn ang="0">
                  <a:pos x="826" y="9"/>
                </a:cxn>
                <a:cxn ang="0">
                  <a:pos x="836" y="9"/>
                </a:cxn>
                <a:cxn ang="0">
                  <a:pos x="843" y="4"/>
                </a:cxn>
                <a:cxn ang="0">
                  <a:pos x="847" y="39"/>
                </a:cxn>
                <a:cxn ang="0">
                  <a:pos x="861" y="71"/>
                </a:cxn>
                <a:cxn ang="0">
                  <a:pos x="893" y="102"/>
                </a:cxn>
                <a:cxn ang="0">
                  <a:pos x="914" y="136"/>
                </a:cxn>
                <a:cxn ang="0">
                  <a:pos x="933" y="157"/>
                </a:cxn>
                <a:cxn ang="0">
                  <a:pos x="937" y="173"/>
                </a:cxn>
                <a:cxn ang="0">
                  <a:pos x="914" y="166"/>
                </a:cxn>
                <a:cxn ang="0">
                  <a:pos x="877" y="164"/>
                </a:cxn>
                <a:cxn ang="0">
                  <a:pos x="810" y="166"/>
                </a:cxn>
                <a:cxn ang="0">
                  <a:pos x="725" y="190"/>
                </a:cxn>
                <a:cxn ang="0">
                  <a:pos x="657" y="229"/>
                </a:cxn>
                <a:cxn ang="0">
                  <a:pos x="590" y="331"/>
                </a:cxn>
                <a:cxn ang="0">
                  <a:pos x="486" y="521"/>
                </a:cxn>
                <a:cxn ang="0">
                  <a:pos x="391" y="669"/>
                </a:cxn>
                <a:cxn ang="0">
                  <a:pos x="327" y="757"/>
                </a:cxn>
                <a:cxn ang="0">
                  <a:pos x="294" y="833"/>
                </a:cxn>
                <a:cxn ang="0">
                  <a:pos x="262" y="782"/>
                </a:cxn>
                <a:cxn ang="0">
                  <a:pos x="215" y="754"/>
                </a:cxn>
                <a:cxn ang="0">
                  <a:pos x="42" y="689"/>
                </a:cxn>
                <a:cxn ang="0">
                  <a:pos x="3" y="620"/>
                </a:cxn>
                <a:cxn ang="0">
                  <a:pos x="10" y="588"/>
                </a:cxn>
                <a:cxn ang="0">
                  <a:pos x="23" y="581"/>
                </a:cxn>
                <a:cxn ang="0">
                  <a:pos x="47" y="527"/>
                </a:cxn>
                <a:cxn ang="0">
                  <a:pos x="77" y="486"/>
                </a:cxn>
                <a:cxn ang="0">
                  <a:pos x="91" y="472"/>
                </a:cxn>
                <a:cxn ang="0">
                  <a:pos x="111" y="470"/>
                </a:cxn>
                <a:cxn ang="0">
                  <a:pos x="111" y="460"/>
                </a:cxn>
                <a:cxn ang="0">
                  <a:pos x="109" y="365"/>
                </a:cxn>
                <a:cxn ang="0">
                  <a:pos x="118" y="354"/>
                </a:cxn>
                <a:cxn ang="0">
                  <a:pos x="134" y="345"/>
                </a:cxn>
                <a:cxn ang="0">
                  <a:pos x="192" y="331"/>
                </a:cxn>
                <a:cxn ang="0">
                  <a:pos x="255" y="342"/>
                </a:cxn>
                <a:cxn ang="0">
                  <a:pos x="250" y="317"/>
                </a:cxn>
                <a:cxn ang="0">
                  <a:pos x="248" y="287"/>
                </a:cxn>
                <a:cxn ang="0">
                  <a:pos x="250" y="277"/>
                </a:cxn>
                <a:cxn ang="0">
                  <a:pos x="280" y="257"/>
                </a:cxn>
                <a:cxn ang="0">
                  <a:pos x="315" y="236"/>
                </a:cxn>
                <a:cxn ang="0">
                  <a:pos x="333" y="180"/>
                </a:cxn>
                <a:cxn ang="0">
                  <a:pos x="373" y="148"/>
                </a:cxn>
                <a:cxn ang="0">
                  <a:pos x="403" y="136"/>
                </a:cxn>
                <a:cxn ang="0">
                  <a:pos x="435" y="122"/>
                </a:cxn>
                <a:cxn ang="0">
                  <a:pos x="465" y="109"/>
                </a:cxn>
                <a:cxn ang="0">
                  <a:pos x="502" y="109"/>
                </a:cxn>
                <a:cxn ang="0">
                  <a:pos x="532" y="85"/>
                </a:cxn>
                <a:cxn ang="0">
                  <a:pos x="549" y="76"/>
                </a:cxn>
              </a:cxnLst>
              <a:rect l="0" t="0" r="r" b="b"/>
              <a:pathLst>
                <a:path w="942" h="833">
                  <a:moveTo>
                    <a:pt x="593" y="4"/>
                  </a:moveTo>
                  <a:lnTo>
                    <a:pt x="600" y="2"/>
                  </a:lnTo>
                  <a:lnTo>
                    <a:pt x="609" y="2"/>
                  </a:lnTo>
                  <a:lnTo>
                    <a:pt x="616" y="0"/>
                  </a:lnTo>
                  <a:lnTo>
                    <a:pt x="623" y="0"/>
                  </a:lnTo>
                  <a:lnTo>
                    <a:pt x="630" y="0"/>
                  </a:lnTo>
                  <a:lnTo>
                    <a:pt x="639" y="0"/>
                  </a:lnTo>
                  <a:lnTo>
                    <a:pt x="646" y="0"/>
                  </a:lnTo>
                  <a:lnTo>
                    <a:pt x="653" y="0"/>
                  </a:lnTo>
                  <a:lnTo>
                    <a:pt x="662" y="0"/>
                  </a:lnTo>
                  <a:lnTo>
                    <a:pt x="669" y="0"/>
                  </a:lnTo>
                  <a:lnTo>
                    <a:pt x="678" y="0"/>
                  </a:lnTo>
                  <a:lnTo>
                    <a:pt x="685" y="0"/>
                  </a:lnTo>
                  <a:lnTo>
                    <a:pt x="692" y="0"/>
                  </a:lnTo>
                  <a:lnTo>
                    <a:pt x="701" y="0"/>
                  </a:lnTo>
                  <a:lnTo>
                    <a:pt x="708" y="2"/>
                  </a:lnTo>
                  <a:lnTo>
                    <a:pt x="718" y="2"/>
                  </a:lnTo>
                  <a:lnTo>
                    <a:pt x="725" y="2"/>
                  </a:lnTo>
                  <a:lnTo>
                    <a:pt x="731" y="2"/>
                  </a:lnTo>
                  <a:lnTo>
                    <a:pt x="741" y="4"/>
                  </a:lnTo>
                  <a:lnTo>
                    <a:pt x="748" y="4"/>
                  </a:lnTo>
                  <a:lnTo>
                    <a:pt x="757" y="4"/>
                  </a:lnTo>
                  <a:lnTo>
                    <a:pt x="764" y="7"/>
                  </a:lnTo>
                  <a:lnTo>
                    <a:pt x="771" y="7"/>
                  </a:lnTo>
                  <a:lnTo>
                    <a:pt x="780" y="7"/>
                  </a:lnTo>
                  <a:lnTo>
                    <a:pt x="782" y="7"/>
                  </a:lnTo>
                  <a:lnTo>
                    <a:pt x="787" y="7"/>
                  </a:lnTo>
                  <a:lnTo>
                    <a:pt x="792" y="9"/>
                  </a:lnTo>
                  <a:lnTo>
                    <a:pt x="794" y="9"/>
                  </a:lnTo>
                  <a:lnTo>
                    <a:pt x="799" y="9"/>
                  </a:lnTo>
                  <a:lnTo>
                    <a:pt x="803" y="9"/>
                  </a:lnTo>
                  <a:lnTo>
                    <a:pt x="806" y="9"/>
                  </a:lnTo>
                  <a:lnTo>
                    <a:pt x="810" y="9"/>
                  </a:lnTo>
                  <a:lnTo>
                    <a:pt x="812" y="9"/>
                  </a:lnTo>
                  <a:lnTo>
                    <a:pt x="815" y="9"/>
                  </a:lnTo>
                  <a:lnTo>
                    <a:pt x="817" y="9"/>
                  </a:lnTo>
                  <a:lnTo>
                    <a:pt x="819" y="9"/>
                  </a:lnTo>
                  <a:lnTo>
                    <a:pt x="822" y="9"/>
                  </a:lnTo>
                  <a:lnTo>
                    <a:pt x="824" y="9"/>
                  </a:lnTo>
                  <a:lnTo>
                    <a:pt x="826" y="9"/>
                  </a:lnTo>
                  <a:lnTo>
                    <a:pt x="829" y="9"/>
                  </a:lnTo>
                  <a:lnTo>
                    <a:pt x="831" y="9"/>
                  </a:lnTo>
                  <a:lnTo>
                    <a:pt x="833" y="9"/>
                  </a:lnTo>
                  <a:lnTo>
                    <a:pt x="836" y="9"/>
                  </a:lnTo>
                  <a:lnTo>
                    <a:pt x="838" y="7"/>
                  </a:lnTo>
                  <a:lnTo>
                    <a:pt x="838" y="4"/>
                  </a:lnTo>
                  <a:lnTo>
                    <a:pt x="840" y="4"/>
                  </a:lnTo>
                  <a:lnTo>
                    <a:pt x="843" y="4"/>
                  </a:lnTo>
                  <a:lnTo>
                    <a:pt x="845" y="9"/>
                  </a:lnTo>
                  <a:lnTo>
                    <a:pt x="847" y="18"/>
                  </a:lnTo>
                  <a:lnTo>
                    <a:pt x="847" y="28"/>
                  </a:lnTo>
                  <a:lnTo>
                    <a:pt x="847" y="39"/>
                  </a:lnTo>
                  <a:lnTo>
                    <a:pt x="847" y="51"/>
                  </a:lnTo>
                  <a:lnTo>
                    <a:pt x="847" y="60"/>
                  </a:lnTo>
                  <a:lnTo>
                    <a:pt x="847" y="69"/>
                  </a:lnTo>
                  <a:lnTo>
                    <a:pt x="861" y="71"/>
                  </a:lnTo>
                  <a:lnTo>
                    <a:pt x="870" y="76"/>
                  </a:lnTo>
                  <a:lnTo>
                    <a:pt x="880" y="83"/>
                  </a:lnTo>
                  <a:lnTo>
                    <a:pt x="887" y="92"/>
                  </a:lnTo>
                  <a:lnTo>
                    <a:pt x="893" y="102"/>
                  </a:lnTo>
                  <a:lnTo>
                    <a:pt x="898" y="111"/>
                  </a:lnTo>
                  <a:lnTo>
                    <a:pt x="903" y="120"/>
                  </a:lnTo>
                  <a:lnTo>
                    <a:pt x="910" y="127"/>
                  </a:lnTo>
                  <a:lnTo>
                    <a:pt x="914" y="136"/>
                  </a:lnTo>
                  <a:lnTo>
                    <a:pt x="919" y="141"/>
                  </a:lnTo>
                  <a:lnTo>
                    <a:pt x="924" y="146"/>
                  </a:lnTo>
                  <a:lnTo>
                    <a:pt x="928" y="153"/>
                  </a:lnTo>
                  <a:lnTo>
                    <a:pt x="933" y="157"/>
                  </a:lnTo>
                  <a:lnTo>
                    <a:pt x="935" y="162"/>
                  </a:lnTo>
                  <a:lnTo>
                    <a:pt x="940" y="169"/>
                  </a:lnTo>
                  <a:lnTo>
                    <a:pt x="942" y="176"/>
                  </a:lnTo>
                  <a:lnTo>
                    <a:pt x="937" y="173"/>
                  </a:lnTo>
                  <a:lnTo>
                    <a:pt x="933" y="171"/>
                  </a:lnTo>
                  <a:lnTo>
                    <a:pt x="926" y="169"/>
                  </a:lnTo>
                  <a:lnTo>
                    <a:pt x="919" y="169"/>
                  </a:lnTo>
                  <a:lnTo>
                    <a:pt x="914" y="166"/>
                  </a:lnTo>
                  <a:lnTo>
                    <a:pt x="907" y="166"/>
                  </a:lnTo>
                  <a:lnTo>
                    <a:pt x="900" y="164"/>
                  </a:lnTo>
                  <a:lnTo>
                    <a:pt x="893" y="164"/>
                  </a:lnTo>
                  <a:lnTo>
                    <a:pt x="877" y="164"/>
                  </a:lnTo>
                  <a:lnTo>
                    <a:pt x="861" y="164"/>
                  </a:lnTo>
                  <a:lnTo>
                    <a:pt x="845" y="164"/>
                  </a:lnTo>
                  <a:lnTo>
                    <a:pt x="829" y="166"/>
                  </a:lnTo>
                  <a:lnTo>
                    <a:pt x="810" y="166"/>
                  </a:lnTo>
                  <a:lnTo>
                    <a:pt x="792" y="171"/>
                  </a:lnTo>
                  <a:lnTo>
                    <a:pt x="773" y="173"/>
                  </a:lnTo>
                  <a:lnTo>
                    <a:pt x="750" y="180"/>
                  </a:lnTo>
                  <a:lnTo>
                    <a:pt x="725" y="190"/>
                  </a:lnTo>
                  <a:lnTo>
                    <a:pt x="704" y="199"/>
                  </a:lnTo>
                  <a:lnTo>
                    <a:pt x="685" y="208"/>
                  </a:lnTo>
                  <a:lnTo>
                    <a:pt x="671" y="217"/>
                  </a:lnTo>
                  <a:lnTo>
                    <a:pt x="657" y="229"/>
                  </a:lnTo>
                  <a:lnTo>
                    <a:pt x="646" y="243"/>
                  </a:lnTo>
                  <a:lnTo>
                    <a:pt x="632" y="261"/>
                  </a:lnTo>
                  <a:lnTo>
                    <a:pt x="616" y="282"/>
                  </a:lnTo>
                  <a:lnTo>
                    <a:pt x="590" y="331"/>
                  </a:lnTo>
                  <a:lnTo>
                    <a:pt x="565" y="379"/>
                  </a:lnTo>
                  <a:lnTo>
                    <a:pt x="539" y="428"/>
                  </a:lnTo>
                  <a:lnTo>
                    <a:pt x="514" y="474"/>
                  </a:lnTo>
                  <a:lnTo>
                    <a:pt x="486" y="521"/>
                  </a:lnTo>
                  <a:lnTo>
                    <a:pt x="461" y="565"/>
                  </a:lnTo>
                  <a:lnTo>
                    <a:pt x="438" y="604"/>
                  </a:lnTo>
                  <a:lnTo>
                    <a:pt x="412" y="639"/>
                  </a:lnTo>
                  <a:lnTo>
                    <a:pt x="391" y="669"/>
                  </a:lnTo>
                  <a:lnTo>
                    <a:pt x="370" y="694"/>
                  </a:lnTo>
                  <a:lnTo>
                    <a:pt x="354" y="715"/>
                  </a:lnTo>
                  <a:lnTo>
                    <a:pt x="338" y="736"/>
                  </a:lnTo>
                  <a:lnTo>
                    <a:pt x="327" y="757"/>
                  </a:lnTo>
                  <a:lnTo>
                    <a:pt x="320" y="777"/>
                  </a:lnTo>
                  <a:lnTo>
                    <a:pt x="315" y="803"/>
                  </a:lnTo>
                  <a:lnTo>
                    <a:pt x="315" y="833"/>
                  </a:lnTo>
                  <a:lnTo>
                    <a:pt x="294" y="833"/>
                  </a:lnTo>
                  <a:lnTo>
                    <a:pt x="287" y="819"/>
                  </a:lnTo>
                  <a:lnTo>
                    <a:pt x="280" y="808"/>
                  </a:lnTo>
                  <a:lnTo>
                    <a:pt x="271" y="794"/>
                  </a:lnTo>
                  <a:lnTo>
                    <a:pt x="262" y="782"/>
                  </a:lnTo>
                  <a:lnTo>
                    <a:pt x="252" y="771"/>
                  </a:lnTo>
                  <a:lnTo>
                    <a:pt x="241" y="761"/>
                  </a:lnTo>
                  <a:lnTo>
                    <a:pt x="229" y="757"/>
                  </a:lnTo>
                  <a:lnTo>
                    <a:pt x="215" y="754"/>
                  </a:lnTo>
                  <a:lnTo>
                    <a:pt x="86" y="738"/>
                  </a:lnTo>
                  <a:lnTo>
                    <a:pt x="72" y="722"/>
                  </a:lnTo>
                  <a:lnTo>
                    <a:pt x="56" y="706"/>
                  </a:lnTo>
                  <a:lnTo>
                    <a:pt x="42" y="689"/>
                  </a:lnTo>
                  <a:lnTo>
                    <a:pt x="28" y="676"/>
                  </a:lnTo>
                  <a:lnTo>
                    <a:pt x="16" y="657"/>
                  </a:lnTo>
                  <a:lnTo>
                    <a:pt x="7" y="641"/>
                  </a:lnTo>
                  <a:lnTo>
                    <a:pt x="3" y="620"/>
                  </a:lnTo>
                  <a:lnTo>
                    <a:pt x="0" y="597"/>
                  </a:lnTo>
                  <a:lnTo>
                    <a:pt x="3" y="595"/>
                  </a:lnTo>
                  <a:lnTo>
                    <a:pt x="5" y="592"/>
                  </a:lnTo>
                  <a:lnTo>
                    <a:pt x="10" y="588"/>
                  </a:lnTo>
                  <a:lnTo>
                    <a:pt x="12" y="585"/>
                  </a:lnTo>
                  <a:lnTo>
                    <a:pt x="14" y="583"/>
                  </a:lnTo>
                  <a:lnTo>
                    <a:pt x="19" y="581"/>
                  </a:lnTo>
                  <a:lnTo>
                    <a:pt x="23" y="581"/>
                  </a:lnTo>
                  <a:lnTo>
                    <a:pt x="26" y="569"/>
                  </a:lnTo>
                  <a:lnTo>
                    <a:pt x="33" y="558"/>
                  </a:lnTo>
                  <a:lnTo>
                    <a:pt x="40" y="544"/>
                  </a:lnTo>
                  <a:lnTo>
                    <a:pt x="47" y="527"/>
                  </a:lnTo>
                  <a:lnTo>
                    <a:pt x="56" y="514"/>
                  </a:lnTo>
                  <a:lnTo>
                    <a:pt x="63" y="502"/>
                  </a:lnTo>
                  <a:lnTo>
                    <a:pt x="70" y="493"/>
                  </a:lnTo>
                  <a:lnTo>
                    <a:pt x="77" y="486"/>
                  </a:lnTo>
                  <a:lnTo>
                    <a:pt x="81" y="481"/>
                  </a:lnTo>
                  <a:lnTo>
                    <a:pt x="84" y="477"/>
                  </a:lnTo>
                  <a:lnTo>
                    <a:pt x="86" y="474"/>
                  </a:lnTo>
                  <a:lnTo>
                    <a:pt x="91" y="472"/>
                  </a:lnTo>
                  <a:lnTo>
                    <a:pt x="93" y="472"/>
                  </a:lnTo>
                  <a:lnTo>
                    <a:pt x="97" y="470"/>
                  </a:lnTo>
                  <a:lnTo>
                    <a:pt x="104" y="470"/>
                  </a:lnTo>
                  <a:lnTo>
                    <a:pt x="111" y="470"/>
                  </a:lnTo>
                  <a:lnTo>
                    <a:pt x="111" y="467"/>
                  </a:lnTo>
                  <a:lnTo>
                    <a:pt x="111" y="465"/>
                  </a:lnTo>
                  <a:lnTo>
                    <a:pt x="111" y="463"/>
                  </a:lnTo>
                  <a:lnTo>
                    <a:pt x="111" y="460"/>
                  </a:lnTo>
                  <a:lnTo>
                    <a:pt x="111" y="458"/>
                  </a:lnTo>
                  <a:lnTo>
                    <a:pt x="111" y="456"/>
                  </a:lnTo>
                  <a:lnTo>
                    <a:pt x="109" y="396"/>
                  </a:lnTo>
                  <a:lnTo>
                    <a:pt x="109" y="365"/>
                  </a:lnTo>
                  <a:lnTo>
                    <a:pt x="109" y="363"/>
                  </a:lnTo>
                  <a:lnTo>
                    <a:pt x="111" y="359"/>
                  </a:lnTo>
                  <a:lnTo>
                    <a:pt x="114" y="356"/>
                  </a:lnTo>
                  <a:lnTo>
                    <a:pt x="118" y="354"/>
                  </a:lnTo>
                  <a:lnTo>
                    <a:pt x="121" y="352"/>
                  </a:lnTo>
                  <a:lnTo>
                    <a:pt x="125" y="349"/>
                  </a:lnTo>
                  <a:lnTo>
                    <a:pt x="130" y="347"/>
                  </a:lnTo>
                  <a:lnTo>
                    <a:pt x="134" y="345"/>
                  </a:lnTo>
                  <a:lnTo>
                    <a:pt x="148" y="335"/>
                  </a:lnTo>
                  <a:lnTo>
                    <a:pt x="162" y="331"/>
                  </a:lnTo>
                  <a:lnTo>
                    <a:pt x="178" y="331"/>
                  </a:lnTo>
                  <a:lnTo>
                    <a:pt x="192" y="331"/>
                  </a:lnTo>
                  <a:lnTo>
                    <a:pt x="206" y="333"/>
                  </a:lnTo>
                  <a:lnTo>
                    <a:pt x="222" y="338"/>
                  </a:lnTo>
                  <a:lnTo>
                    <a:pt x="239" y="340"/>
                  </a:lnTo>
                  <a:lnTo>
                    <a:pt x="255" y="342"/>
                  </a:lnTo>
                  <a:lnTo>
                    <a:pt x="255" y="338"/>
                  </a:lnTo>
                  <a:lnTo>
                    <a:pt x="252" y="331"/>
                  </a:lnTo>
                  <a:lnTo>
                    <a:pt x="252" y="324"/>
                  </a:lnTo>
                  <a:lnTo>
                    <a:pt x="250" y="317"/>
                  </a:lnTo>
                  <a:lnTo>
                    <a:pt x="250" y="310"/>
                  </a:lnTo>
                  <a:lnTo>
                    <a:pt x="248" y="303"/>
                  </a:lnTo>
                  <a:lnTo>
                    <a:pt x="248" y="294"/>
                  </a:lnTo>
                  <a:lnTo>
                    <a:pt x="248" y="287"/>
                  </a:lnTo>
                  <a:lnTo>
                    <a:pt x="248" y="284"/>
                  </a:lnTo>
                  <a:lnTo>
                    <a:pt x="250" y="282"/>
                  </a:lnTo>
                  <a:lnTo>
                    <a:pt x="250" y="280"/>
                  </a:lnTo>
                  <a:lnTo>
                    <a:pt x="250" y="277"/>
                  </a:lnTo>
                  <a:lnTo>
                    <a:pt x="257" y="275"/>
                  </a:lnTo>
                  <a:lnTo>
                    <a:pt x="264" y="271"/>
                  </a:lnTo>
                  <a:lnTo>
                    <a:pt x="273" y="264"/>
                  </a:lnTo>
                  <a:lnTo>
                    <a:pt x="280" y="257"/>
                  </a:lnTo>
                  <a:lnTo>
                    <a:pt x="290" y="250"/>
                  </a:lnTo>
                  <a:lnTo>
                    <a:pt x="299" y="245"/>
                  </a:lnTo>
                  <a:lnTo>
                    <a:pt x="306" y="240"/>
                  </a:lnTo>
                  <a:lnTo>
                    <a:pt x="315" y="236"/>
                  </a:lnTo>
                  <a:lnTo>
                    <a:pt x="320" y="222"/>
                  </a:lnTo>
                  <a:lnTo>
                    <a:pt x="322" y="208"/>
                  </a:lnTo>
                  <a:lnTo>
                    <a:pt x="327" y="194"/>
                  </a:lnTo>
                  <a:lnTo>
                    <a:pt x="333" y="180"/>
                  </a:lnTo>
                  <a:lnTo>
                    <a:pt x="340" y="169"/>
                  </a:lnTo>
                  <a:lnTo>
                    <a:pt x="350" y="159"/>
                  </a:lnTo>
                  <a:lnTo>
                    <a:pt x="361" y="153"/>
                  </a:lnTo>
                  <a:lnTo>
                    <a:pt x="373" y="148"/>
                  </a:lnTo>
                  <a:lnTo>
                    <a:pt x="380" y="146"/>
                  </a:lnTo>
                  <a:lnTo>
                    <a:pt x="389" y="143"/>
                  </a:lnTo>
                  <a:lnTo>
                    <a:pt x="396" y="141"/>
                  </a:lnTo>
                  <a:lnTo>
                    <a:pt x="403" y="136"/>
                  </a:lnTo>
                  <a:lnTo>
                    <a:pt x="412" y="134"/>
                  </a:lnTo>
                  <a:lnTo>
                    <a:pt x="419" y="129"/>
                  </a:lnTo>
                  <a:lnTo>
                    <a:pt x="428" y="125"/>
                  </a:lnTo>
                  <a:lnTo>
                    <a:pt x="435" y="122"/>
                  </a:lnTo>
                  <a:lnTo>
                    <a:pt x="442" y="118"/>
                  </a:lnTo>
                  <a:lnTo>
                    <a:pt x="449" y="115"/>
                  </a:lnTo>
                  <a:lnTo>
                    <a:pt x="458" y="111"/>
                  </a:lnTo>
                  <a:lnTo>
                    <a:pt x="465" y="109"/>
                  </a:lnTo>
                  <a:lnTo>
                    <a:pt x="472" y="109"/>
                  </a:lnTo>
                  <a:lnTo>
                    <a:pt x="482" y="109"/>
                  </a:lnTo>
                  <a:lnTo>
                    <a:pt x="491" y="109"/>
                  </a:lnTo>
                  <a:lnTo>
                    <a:pt x="502" y="109"/>
                  </a:lnTo>
                  <a:lnTo>
                    <a:pt x="512" y="102"/>
                  </a:lnTo>
                  <a:lnTo>
                    <a:pt x="519" y="97"/>
                  </a:lnTo>
                  <a:lnTo>
                    <a:pt x="526" y="90"/>
                  </a:lnTo>
                  <a:lnTo>
                    <a:pt x="532" y="85"/>
                  </a:lnTo>
                  <a:lnTo>
                    <a:pt x="537" y="81"/>
                  </a:lnTo>
                  <a:lnTo>
                    <a:pt x="542" y="76"/>
                  </a:lnTo>
                  <a:lnTo>
                    <a:pt x="546" y="76"/>
                  </a:lnTo>
                  <a:lnTo>
                    <a:pt x="549" y="76"/>
                  </a:lnTo>
                  <a:lnTo>
                    <a:pt x="572" y="41"/>
                  </a:lnTo>
                  <a:lnTo>
                    <a:pt x="593" y="4"/>
                  </a:lnTo>
                </a:path>
              </a:pathLst>
            </a:custGeom>
            <a:noFill/>
            <a:ln w="0">
              <a:solidFill>
                <a:srgbClr val="000000"/>
              </a:solidFill>
              <a:prstDash val="solid"/>
              <a:round/>
            </a:ln>
          </p:spPr>
          <p:txBody>
            <a:bodyPr/>
            <a:lstStyle/>
            <a:p>
              <a:endParaRPr lang="en-US"/>
            </a:p>
          </p:txBody>
        </p:sp>
        <p:sp>
          <p:nvSpPr>
            <p:cNvPr id="417823" name="Freeform 31"/>
            <p:cNvSpPr/>
            <p:nvPr/>
          </p:nvSpPr>
          <p:spPr bwMode="auto">
            <a:xfrm>
              <a:off x="857" y="1061"/>
              <a:ext cx="916" cy="1375"/>
            </a:xfrm>
            <a:custGeom>
              <a:avLst/>
              <a:gdLst/>
              <a:ahLst/>
              <a:cxnLst>
                <a:cxn ang="0">
                  <a:pos x="32" y="724"/>
                </a:cxn>
                <a:cxn ang="0">
                  <a:pos x="4" y="697"/>
                </a:cxn>
                <a:cxn ang="0">
                  <a:pos x="9" y="629"/>
                </a:cxn>
                <a:cxn ang="0">
                  <a:pos x="32" y="572"/>
                </a:cxn>
                <a:cxn ang="0">
                  <a:pos x="46" y="541"/>
                </a:cxn>
                <a:cxn ang="0">
                  <a:pos x="46" y="507"/>
                </a:cxn>
                <a:cxn ang="0">
                  <a:pos x="97" y="430"/>
                </a:cxn>
                <a:cxn ang="0">
                  <a:pos x="148" y="356"/>
                </a:cxn>
                <a:cxn ang="0">
                  <a:pos x="189" y="261"/>
                </a:cxn>
                <a:cxn ang="0">
                  <a:pos x="210" y="210"/>
                </a:cxn>
                <a:cxn ang="0">
                  <a:pos x="238" y="180"/>
                </a:cxn>
                <a:cxn ang="0">
                  <a:pos x="293" y="146"/>
                </a:cxn>
                <a:cxn ang="0">
                  <a:pos x="379" y="104"/>
                </a:cxn>
                <a:cxn ang="0">
                  <a:pos x="439" y="58"/>
                </a:cxn>
                <a:cxn ang="0">
                  <a:pos x="469" y="48"/>
                </a:cxn>
                <a:cxn ang="0">
                  <a:pos x="504" y="7"/>
                </a:cxn>
                <a:cxn ang="0">
                  <a:pos x="640" y="39"/>
                </a:cxn>
                <a:cxn ang="0">
                  <a:pos x="715" y="132"/>
                </a:cxn>
                <a:cxn ang="0">
                  <a:pos x="712" y="180"/>
                </a:cxn>
                <a:cxn ang="0">
                  <a:pos x="761" y="243"/>
                </a:cxn>
                <a:cxn ang="0">
                  <a:pos x="789" y="305"/>
                </a:cxn>
                <a:cxn ang="0">
                  <a:pos x="807" y="398"/>
                </a:cxn>
                <a:cxn ang="0">
                  <a:pos x="796" y="433"/>
                </a:cxn>
                <a:cxn ang="0">
                  <a:pos x="809" y="479"/>
                </a:cxn>
                <a:cxn ang="0">
                  <a:pos x="819" y="516"/>
                </a:cxn>
                <a:cxn ang="0">
                  <a:pos x="819" y="544"/>
                </a:cxn>
                <a:cxn ang="0">
                  <a:pos x="805" y="620"/>
                </a:cxn>
                <a:cxn ang="0">
                  <a:pos x="821" y="690"/>
                </a:cxn>
                <a:cxn ang="0">
                  <a:pos x="835" y="747"/>
                </a:cxn>
                <a:cxn ang="0">
                  <a:pos x="833" y="803"/>
                </a:cxn>
                <a:cxn ang="0">
                  <a:pos x="849" y="870"/>
                </a:cxn>
                <a:cxn ang="0">
                  <a:pos x="863" y="921"/>
                </a:cxn>
                <a:cxn ang="0">
                  <a:pos x="886" y="974"/>
                </a:cxn>
                <a:cxn ang="0">
                  <a:pos x="846" y="1014"/>
                </a:cxn>
                <a:cxn ang="0">
                  <a:pos x="851" y="1062"/>
                </a:cxn>
                <a:cxn ang="0">
                  <a:pos x="877" y="1111"/>
                </a:cxn>
                <a:cxn ang="0">
                  <a:pos x="893" y="1155"/>
                </a:cxn>
                <a:cxn ang="0">
                  <a:pos x="890" y="1183"/>
                </a:cxn>
                <a:cxn ang="0">
                  <a:pos x="902" y="1243"/>
                </a:cxn>
                <a:cxn ang="0">
                  <a:pos x="916" y="1303"/>
                </a:cxn>
                <a:cxn ang="0">
                  <a:pos x="886" y="1338"/>
                </a:cxn>
                <a:cxn ang="0">
                  <a:pos x="775" y="1372"/>
                </a:cxn>
                <a:cxn ang="0">
                  <a:pos x="731" y="1308"/>
                </a:cxn>
                <a:cxn ang="0">
                  <a:pos x="726" y="1287"/>
                </a:cxn>
                <a:cxn ang="0">
                  <a:pos x="668" y="1180"/>
                </a:cxn>
                <a:cxn ang="0">
                  <a:pos x="622" y="1051"/>
                </a:cxn>
                <a:cxn ang="0">
                  <a:pos x="532" y="1025"/>
                </a:cxn>
                <a:cxn ang="0">
                  <a:pos x="462" y="1028"/>
                </a:cxn>
                <a:cxn ang="0">
                  <a:pos x="400" y="1028"/>
                </a:cxn>
                <a:cxn ang="0">
                  <a:pos x="312" y="1058"/>
                </a:cxn>
                <a:cxn ang="0">
                  <a:pos x="259" y="1048"/>
                </a:cxn>
                <a:cxn ang="0">
                  <a:pos x="215" y="1021"/>
                </a:cxn>
                <a:cxn ang="0">
                  <a:pos x="182" y="967"/>
                </a:cxn>
                <a:cxn ang="0">
                  <a:pos x="173" y="912"/>
                </a:cxn>
                <a:cxn ang="0">
                  <a:pos x="157" y="856"/>
                </a:cxn>
                <a:cxn ang="0">
                  <a:pos x="145" y="817"/>
                </a:cxn>
                <a:cxn ang="0">
                  <a:pos x="131" y="798"/>
                </a:cxn>
                <a:cxn ang="0">
                  <a:pos x="111" y="778"/>
                </a:cxn>
                <a:cxn ang="0">
                  <a:pos x="76" y="771"/>
                </a:cxn>
              </a:cxnLst>
              <a:rect l="0" t="0" r="r" b="b"/>
              <a:pathLst>
                <a:path w="916" h="1375">
                  <a:moveTo>
                    <a:pt x="69" y="761"/>
                  </a:moveTo>
                  <a:lnTo>
                    <a:pt x="60" y="752"/>
                  </a:lnTo>
                  <a:lnTo>
                    <a:pt x="53" y="743"/>
                  </a:lnTo>
                  <a:lnTo>
                    <a:pt x="48" y="738"/>
                  </a:lnTo>
                  <a:lnTo>
                    <a:pt x="41" y="734"/>
                  </a:lnTo>
                  <a:lnTo>
                    <a:pt x="37" y="729"/>
                  </a:lnTo>
                  <a:lnTo>
                    <a:pt x="32" y="724"/>
                  </a:lnTo>
                  <a:lnTo>
                    <a:pt x="27" y="720"/>
                  </a:lnTo>
                  <a:lnTo>
                    <a:pt x="23" y="715"/>
                  </a:lnTo>
                  <a:lnTo>
                    <a:pt x="18" y="710"/>
                  </a:lnTo>
                  <a:lnTo>
                    <a:pt x="13" y="706"/>
                  </a:lnTo>
                  <a:lnTo>
                    <a:pt x="11" y="703"/>
                  </a:lnTo>
                  <a:lnTo>
                    <a:pt x="6" y="699"/>
                  </a:lnTo>
                  <a:lnTo>
                    <a:pt x="4" y="697"/>
                  </a:lnTo>
                  <a:lnTo>
                    <a:pt x="2" y="690"/>
                  </a:lnTo>
                  <a:lnTo>
                    <a:pt x="0" y="685"/>
                  </a:lnTo>
                  <a:lnTo>
                    <a:pt x="0" y="676"/>
                  </a:lnTo>
                  <a:lnTo>
                    <a:pt x="0" y="669"/>
                  </a:lnTo>
                  <a:lnTo>
                    <a:pt x="2" y="660"/>
                  </a:lnTo>
                  <a:lnTo>
                    <a:pt x="4" y="646"/>
                  </a:lnTo>
                  <a:lnTo>
                    <a:pt x="9" y="629"/>
                  </a:lnTo>
                  <a:lnTo>
                    <a:pt x="13" y="616"/>
                  </a:lnTo>
                  <a:lnTo>
                    <a:pt x="18" y="604"/>
                  </a:lnTo>
                  <a:lnTo>
                    <a:pt x="23" y="592"/>
                  </a:lnTo>
                  <a:lnTo>
                    <a:pt x="27" y="585"/>
                  </a:lnTo>
                  <a:lnTo>
                    <a:pt x="30" y="581"/>
                  </a:lnTo>
                  <a:lnTo>
                    <a:pt x="32" y="576"/>
                  </a:lnTo>
                  <a:lnTo>
                    <a:pt x="32" y="572"/>
                  </a:lnTo>
                  <a:lnTo>
                    <a:pt x="32" y="567"/>
                  </a:lnTo>
                  <a:lnTo>
                    <a:pt x="32" y="562"/>
                  </a:lnTo>
                  <a:lnTo>
                    <a:pt x="32" y="558"/>
                  </a:lnTo>
                  <a:lnTo>
                    <a:pt x="34" y="555"/>
                  </a:lnTo>
                  <a:lnTo>
                    <a:pt x="39" y="551"/>
                  </a:lnTo>
                  <a:lnTo>
                    <a:pt x="43" y="546"/>
                  </a:lnTo>
                  <a:lnTo>
                    <a:pt x="46" y="541"/>
                  </a:lnTo>
                  <a:lnTo>
                    <a:pt x="46" y="537"/>
                  </a:lnTo>
                  <a:lnTo>
                    <a:pt x="46" y="532"/>
                  </a:lnTo>
                  <a:lnTo>
                    <a:pt x="43" y="528"/>
                  </a:lnTo>
                  <a:lnTo>
                    <a:pt x="41" y="523"/>
                  </a:lnTo>
                  <a:lnTo>
                    <a:pt x="41" y="518"/>
                  </a:lnTo>
                  <a:lnTo>
                    <a:pt x="43" y="514"/>
                  </a:lnTo>
                  <a:lnTo>
                    <a:pt x="46" y="507"/>
                  </a:lnTo>
                  <a:lnTo>
                    <a:pt x="50" y="502"/>
                  </a:lnTo>
                  <a:lnTo>
                    <a:pt x="55" y="497"/>
                  </a:lnTo>
                  <a:lnTo>
                    <a:pt x="62" y="493"/>
                  </a:lnTo>
                  <a:lnTo>
                    <a:pt x="69" y="486"/>
                  </a:lnTo>
                  <a:lnTo>
                    <a:pt x="76" y="474"/>
                  </a:lnTo>
                  <a:lnTo>
                    <a:pt x="85" y="458"/>
                  </a:lnTo>
                  <a:lnTo>
                    <a:pt x="97" y="430"/>
                  </a:lnTo>
                  <a:lnTo>
                    <a:pt x="101" y="421"/>
                  </a:lnTo>
                  <a:lnTo>
                    <a:pt x="106" y="412"/>
                  </a:lnTo>
                  <a:lnTo>
                    <a:pt x="113" y="400"/>
                  </a:lnTo>
                  <a:lnTo>
                    <a:pt x="120" y="389"/>
                  </a:lnTo>
                  <a:lnTo>
                    <a:pt x="127" y="377"/>
                  </a:lnTo>
                  <a:lnTo>
                    <a:pt x="136" y="366"/>
                  </a:lnTo>
                  <a:lnTo>
                    <a:pt x="148" y="356"/>
                  </a:lnTo>
                  <a:lnTo>
                    <a:pt x="157" y="349"/>
                  </a:lnTo>
                  <a:lnTo>
                    <a:pt x="159" y="335"/>
                  </a:lnTo>
                  <a:lnTo>
                    <a:pt x="164" y="319"/>
                  </a:lnTo>
                  <a:lnTo>
                    <a:pt x="168" y="305"/>
                  </a:lnTo>
                  <a:lnTo>
                    <a:pt x="175" y="291"/>
                  </a:lnTo>
                  <a:lnTo>
                    <a:pt x="182" y="278"/>
                  </a:lnTo>
                  <a:lnTo>
                    <a:pt x="189" y="261"/>
                  </a:lnTo>
                  <a:lnTo>
                    <a:pt x="194" y="248"/>
                  </a:lnTo>
                  <a:lnTo>
                    <a:pt x="199" y="231"/>
                  </a:lnTo>
                  <a:lnTo>
                    <a:pt x="203" y="227"/>
                  </a:lnTo>
                  <a:lnTo>
                    <a:pt x="208" y="220"/>
                  </a:lnTo>
                  <a:lnTo>
                    <a:pt x="208" y="217"/>
                  </a:lnTo>
                  <a:lnTo>
                    <a:pt x="210" y="213"/>
                  </a:lnTo>
                  <a:lnTo>
                    <a:pt x="210" y="210"/>
                  </a:lnTo>
                  <a:lnTo>
                    <a:pt x="210" y="206"/>
                  </a:lnTo>
                  <a:lnTo>
                    <a:pt x="212" y="204"/>
                  </a:lnTo>
                  <a:lnTo>
                    <a:pt x="217" y="199"/>
                  </a:lnTo>
                  <a:lnTo>
                    <a:pt x="222" y="194"/>
                  </a:lnTo>
                  <a:lnTo>
                    <a:pt x="226" y="190"/>
                  </a:lnTo>
                  <a:lnTo>
                    <a:pt x="233" y="185"/>
                  </a:lnTo>
                  <a:lnTo>
                    <a:pt x="238" y="180"/>
                  </a:lnTo>
                  <a:lnTo>
                    <a:pt x="242" y="176"/>
                  </a:lnTo>
                  <a:lnTo>
                    <a:pt x="249" y="171"/>
                  </a:lnTo>
                  <a:lnTo>
                    <a:pt x="254" y="167"/>
                  </a:lnTo>
                  <a:lnTo>
                    <a:pt x="259" y="164"/>
                  </a:lnTo>
                  <a:lnTo>
                    <a:pt x="268" y="157"/>
                  </a:lnTo>
                  <a:lnTo>
                    <a:pt x="280" y="153"/>
                  </a:lnTo>
                  <a:lnTo>
                    <a:pt x="293" y="146"/>
                  </a:lnTo>
                  <a:lnTo>
                    <a:pt x="307" y="139"/>
                  </a:lnTo>
                  <a:lnTo>
                    <a:pt x="321" y="132"/>
                  </a:lnTo>
                  <a:lnTo>
                    <a:pt x="335" y="127"/>
                  </a:lnTo>
                  <a:lnTo>
                    <a:pt x="347" y="120"/>
                  </a:lnTo>
                  <a:lnTo>
                    <a:pt x="358" y="113"/>
                  </a:lnTo>
                  <a:lnTo>
                    <a:pt x="367" y="109"/>
                  </a:lnTo>
                  <a:lnTo>
                    <a:pt x="379" y="104"/>
                  </a:lnTo>
                  <a:lnTo>
                    <a:pt x="388" y="97"/>
                  </a:lnTo>
                  <a:lnTo>
                    <a:pt x="398" y="92"/>
                  </a:lnTo>
                  <a:lnTo>
                    <a:pt x="407" y="85"/>
                  </a:lnTo>
                  <a:lnTo>
                    <a:pt x="416" y="79"/>
                  </a:lnTo>
                  <a:lnTo>
                    <a:pt x="425" y="72"/>
                  </a:lnTo>
                  <a:lnTo>
                    <a:pt x="435" y="62"/>
                  </a:lnTo>
                  <a:lnTo>
                    <a:pt x="439" y="58"/>
                  </a:lnTo>
                  <a:lnTo>
                    <a:pt x="444" y="55"/>
                  </a:lnTo>
                  <a:lnTo>
                    <a:pt x="448" y="55"/>
                  </a:lnTo>
                  <a:lnTo>
                    <a:pt x="453" y="53"/>
                  </a:lnTo>
                  <a:lnTo>
                    <a:pt x="458" y="53"/>
                  </a:lnTo>
                  <a:lnTo>
                    <a:pt x="462" y="53"/>
                  </a:lnTo>
                  <a:lnTo>
                    <a:pt x="465" y="51"/>
                  </a:lnTo>
                  <a:lnTo>
                    <a:pt x="469" y="48"/>
                  </a:lnTo>
                  <a:lnTo>
                    <a:pt x="472" y="44"/>
                  </a:lnTo>
                  <a:lnTo>
                    <a:pt x="476" y="37"/>
                  </a:lnTo>
                  <a:lnTo>
                    <a:pt x="481" y="32"/>
                  </a:lnTo>
                  <a:lnTo>
                    <a:pt x="488" y="25"/>
                  </a:lnTo>
                  <a:lnTo>
                    <a:pt x="492" y="18"/>
                  </a:lnTo>
                  <a:lnTo>
                    <a:pt x="499" y="14"/>
                  </a:lnTo>
                  <a:lnTo>
                    <a:pt x="504" y="7"/>
                  </a:lnTo>
                  <a:lnTo>
                    <a:pt x="509" y="0"/>
                  </a:lnTo>
                  <a:lnTo>
                    <a:pt x="511" y="0"/>
                  </a:lnTo>
                  <a:lnTo>
                    <a:pt x="513" y="0"/>
                  </a:lnTo>
                  <a:lnTo>
                    <a:pt x="541" y="2"/>
                  </a:lnTo>
                  <a:lnTo>
                    <a:pt x="573" y="9"/>
                  </a:lnTo>
                  <a:lnTo>
                    <a:pt x="606" y="23"/>
                  </a:lnTo>
                  <a:lnTo>
                    <a:pt x="640" y="39"/>
                  </a:lnTo>
                  <a:lnTo>
                    <a:pt x="654" y="48"/>
                  </a:lnTo>
                  <a:lnTo>
                    <a:pt x="671" y="60"/>
                  </a:lnTo>
                  <a:lnTo>
                    <a:pt x="682" y="72"/>
                  </a:lnTo>
                  <a:lnTo>
                    <a:pt x="694" y="85"/>
                  </a:lnTo>
                  <a:lnTo>
                    <a:pt x="703" y="99"/>
                  </a:lnTo>
                  <a:lnTo>
                    <a:pt x="710" y="116"/>
                  </a:lnTo>
                  <a:lnTo>
                    <a:pt x="715" y="132"/>
                  </a:lnTo>
                  <a:lnTo>
                    <a:pt x="717" y="150"/>
                  </a:lnTo>
                  <a:lnTo>
                    <a:pt x="717" y="155"/>
                  </a:lnTo>
                  <a:lnTo>
                    <a:pt x="717" y="157"/>
                  </a:lnTo>
                  <a:lnTo>
                    <a:pt x="717" y="164"/>
                  </a:lnTo>
                  <a:lnTo>
                    <a:pt x="717" y="169"/>
                  </a:lnTo>
                  <a:lnTo>
                    <a:pt x="715" y="173"/>
                  </a:lnTo>
                  <a:lnTo>
                    <a:pt x="712" y="180"/>
                  </a:lnTo>
                  <a:lnTo>
                    <a:pt x="710" y="187"/>
                  </a:lnTo>
                  <a:lnTo>
                    <a:pt x="710" y="192"/>
                  </a:lnTo>
                  <a:lnTo>
                    <a:pt x="721" y="210"/>
                  </a:lnTo>
                  <a:lnTo>
                    <a:pt x="735" y="222"/>
                  </a:lnTo>
                  <a:lnTo>
                    <a:pt x="745" y="231"/>
                  </a:lnTo>
                  <a:lnTo>
                    <a:pt x="754" y="238"/>
                  </a:lnTo>
                  <a:lnTo>
                    <a:pt x="761" y="243"/>
                  </a:lnTo>
                  <a:lnTo>
                    <a:pt x="765" y="252"/>
                  </a:lnTo>
                  <a:lnTo>
                    <a:pt x="770" y="264"/>
                  </a:lnTo>
                  <a:lnTo>
                    <a:pt x="775" y="278"/>
                  </a:lnTo>
                  <a:lnTo>
                    <a:pt x="775" y="287"/>
                  </a:lnTo>
                  <a:lnTo>
                    <a:pt x="777" y="294"/>
                  </a:lnTo>
                  <a:lnTo>
                    <a:pt x="782" y="298"/>
                  </a:lnTo>
                  <a:lnTo>
                    <a:pt x="789" y="305"/>
                  </a:lnTo>
                  <a:lnTo>
                    <a:pt x="793" y="312"/>
                  </a:lnTo>
                  <a:lnTo>
                    <a:pt x="798" y="319"/>
                  </a:lnTo>
                  <a:lnTo>
                    <a:pt x="802" y="333"/>
                  </a:lnTo>
                  <a:lnTo>
                    <a:pt x="805" y="349"/>
                  </a:lnTo>
                  <a:lnTo>
                    <a:pt x="807" y="370"/>
                  </a:lnTo>
                  <a:lnTo>
                    <a:pt x="807" y="386"/>
                  </a:lnTo>
                  <a:lnTo>
                    <a:pt x="807" y="398"/>
                  </a:lnTo>
                  <a:lnTo>
                    <a:pt x="805" y="407"/>
                  </a:lnTo>
                  <a:lnTo>
                    <a:pt x="805" y="414"/>
                  </a:lnTo>
                  <a:lnTo>
                    <a:pt x="802" y="419"/>
                  </a:lnTo>
                  <a:lnTo>
                    <a:pt x="800" y="423"/>
                  </a:lnTo>
                  <a:lnTo>
                    <a:pt x="798" y="423"/>
                  </a:lnTo>
                  <a:lnTo>
                    <a:pt x="796" y="428"/>
                  </a:lnTo>
                  <a:lnTo>
                    <a:pt x="796" y="433"/>
                  </a:lnTo>
                  <a:lnTo>
                    <a:pt x="796" y="440"/>
                  </a:lnTo>
                  <a:lnTo>
                    <a:pt x="798" y="449"/>
                  </a:lnTo>
                  <a:lnTo>
                    <a:pt x="798" y="458"/>
                  </a:lnTo>
                  <a:lnTo>
                    <a:pt x="800" y="465"/>
                  </a:lnTo>
                  <a:lnTo>
                    <a:pt x="805" y="472"/>
                  </a:lnTo>
                  <a:lnTo>
                    <a:pt x="807" y="477"/>
                  </a:lnTo>
                  <a:lnTo>
                    <a:pt x="809" y="479"/>
                  </a:lnTo>
                  <a:lnTo>
                    <a:pt x="812" y="484"/>
                  </a:lnTo>
                  <a:lnTo>
                    <a:pt x="814" y="488"/>
                  </a:lnTo>
                  <a:lnTo>
                    <a:pt x="816" y="493"/>
                  </a:lnTo>
                  <a:lnTo>
                    <a:pt x="816" y="497"/>
                  </a:lnTo>
                  <a:lnTo>
                    <a:pt x="819" y="504"/>
                  </a:lnTo>
                  <a:lnTo>
                    <a:pt x="819" y="511"/>
                  </a:lnTo>
                  <a:lnTo>
                    <a:pt x="819" y="516"/>
                  </a:lnTo>
                  <a:lnTo>
                    <a:pt x="819" y="521"/>
                  </a:lnTo>
                  <a:lnTo>
                    <a:pt x="819" y="525"/>
                  </a:lnTo>
                  <a:lnTo>
                    <a:pt x="819" y="528"/>
                  </a:lnTo>
                  <a:lnTo>
                    <a:pt x="819" y="532"/>
                  </a:lnTo>
                  <a:lnTo>
                    <a:pt x="819" y="535"/>
                  </a:lnTo>
                  <a:lnTo>
                    <a:pt x="819" y="539"/>
                  </a:lnTo>
                  <a:lnTo>
                    <a:pt x="819" y="544"/>
                  </a:lnTo>
                  <a:lnTo>
                    <a:pt x="819" y="546"/>
                  </a:lnTo>
                  <a:lnTo>
                    <a:pt x="816" y="555"/>
                  </a:lnTo>
                  <a:lnTo>
                    <a:pt x="814" y="565"/>
                  </a:lnTo>
                  <a:lnTo>
                    <a:pt x="814" y="579"/>
                  </a:lnTo>
                  <a:lnTo>
                    <a:pt x="812" y="592"/>
                  </a:lnTo>
                  <a:lnTo>
                    <a:pt x="809" y="606"/>
                  </a:lnTo>
                  <a:lnTo>
                    <a:pt x="805" y="620"/>
                  </a:lnTo>
                  <a:lnTo>
                    <a:pt x="802" y="634"/>
                  </a:lnTo>
                  <a:lnTo>
                    <a:pt x="800" y="646"/>
                  </a:lnTo>
                  <a:lnTo>
                    <a:pt x="802" y="653"/>
                  </a:lnTo>
                  <a:lnTo>
                    <a:pt x="807" y="662"/>
                  </a:lnTo>
                  <a:lnTo>
                    <a:pt x="812" y="671"/>
                  </a:lnTo>
                  <a:lnTo>
                    <a:pt x="816" y="680"/>
                  </a:lnTo>
                  <a:lnTo>
                    <a:pt x="821" y="690"/>
                  </a:lnTo>
                  <a:lnTo>
                    <a:pt x="826" y="701"/>
                  </a:lnTo>
                  <a:lnTo>
                    <a:pt x="830" y="710"/>
                  </a:lnTo>
                  <a:lnTo>
                    <a:pt x="833" y="720"/>
                  </a:lnTo>
                  <a:lnTo>
                    <a:pt x="833" y="729"/>
                  </a:lnTo>
                  <a:lnTo>
                    <a:pt x="835" y="736"/>
                  </a:lnTo>
                  <a:lnTo>
                    <a:pt x="835" y="743"/>
                  </a:lnTo>
                  <a:lnTo>
                    <a:pt x="835" y="747"/>
                  </a:lnTo>
                  <a:lnTo>
                    <a:pt x="835" y="752"/>
                  </a:lnTo>
                  <a:lnTo>
                    <a:pt x="833" y="759"/>
                  </a:lnTo>
                  <a:lnTo>
                    <a:pt x="828" y="766"/>
                  </a:lnTo>
                  <a:lnTo>
                    <a:pt x="823" y="773"/>
                  </a:lnTo>
                  <a:lnTo>
                    <a:pt x="828" y="780"/>
                  </a:lnTo>
                  <a:lnTo>
                    <a:pt x="830" y="791"/>
                  </a:lnTo>
                  <a:lnTo>
                    <a:pt x="833" y="803"/>
                  </a:lnTo>
                  <a:lnTo>
                    <a:pt x="837" y="815"/>
                  </a:lnTo>
                  <a:lnTo>
                    <a:pt x="839" y="826"/>
                  </a:lnTo>
                  <a:lnTo>
                    <a:pt x="842" y="838"/>
                  </a:lnTo>
                  <a:lnTo>
                    <a:pt x="842" y="849"/>
                  </a:lnTo>
                  <a:lnTo>
                    <a:pt x="839" y="856"/>
                  </a:lnTo>
                  <a:lnTo>
                    <a:pt x="846" y="863"/>
                  </a:lnTo>
                  <a:lnTo>
                    <a:pt x="849" y="870"/>
                  </a:lnTo>
                  <a:lnTo>
                    <a:pt x="853" y="877"/>
                  </a:lnTo>
                  <a:lnTo>
                    <a:pt x="856" y="884"/>
                  </a:lnTo>
                  <a:lnTo>
                    <a:pt x="856" y="889"/>
                  </a:lnTo>
                  <a:lnTo>
                    <a:pt x="858" y="898"/>
                  </a:lnTo>
                  <a:lnTo>
                    <a:pt x="858" y="907"/>
                  </a:lnTo>
                  <a:lnTo>
                    <a:pt x="858" y="916"/>
                  </a:lnTo>
                  <a:lnTo>
                    <a:pt x="863" y="921"/>
                  </a:lnTo>
                  <a:lnTo>
                    <a:pt x="865" y="930"/>
                  </a:lnTo>
                  <a:lnTo>
                    <a:pt x="870" y="937"/>
                  </a:lnTo>
                  <a:lnTo>
                    <a:pt x="874" y="947"/>
                  </a:lnTo>
                  <a:lnTo>
                    <a:pt x="877" y="953"/>
                  </a:lnTo>
                  <a:lnTo>
                    <a:pt x="881" y="963"/>
                  </a:lnTo>
                  <a:lnTo>
                    <a:pt x="883" y="970"/>
                  </a:lnTo>
                  <a:lnTo>
                    <a:pt x="886" y="974"/>
                  </a:lnTo>
                  <a:lnTo>
                    <a:pt x="883" y="979"/>
                  </a:lnTo>
                  <a:lnTo>
                    <a:pt x="881" y="986"/>
                  </a:lnTo>
                  <a:lnTo>
                    <a:pt x="877" y="991"/>
                  </a:lnTo>
                  <a:lnTo>
                    <a:pt x="870" y="997"/>
                  </a:lnTo>
                  <a:lnTo>
                    <a:pt x="863" y="1004"/>
                  </a:lnTo>
                  <a:lnTo>
                    <a:pt x="856" y="1009"/>
                  </a:lnTo>
                  <a:lnTo>
                    <a:pt x="846" y="1014"/>
                  </a:lnTo>
                  <a:lnTo>
                    <a:pt x="837" y="1014"/>
                  </a:lnTo>
                  <a:lnTo>
                    <a:pt x="837" y="1021"/>
                  </a:lnTo>
                  <a:lnTo>
                    <a:pt x="839" y="1028"/>
                  </a:lnTo>
                  <a:lnTo>
                    <a:pt x="842" y="1037"/>
                  </a:lnTo>
                  <a:lnTo>
                    <a:pt x="844" y="1046"/>
                  </a:lnTo>
                  <a:lnTo>
                    <a:pt x="849" y="1053"/>
                  </a:lnTo>
                  <a:lnTo>
                    <a:pt x="851" y="1062"/>
                  </a:lnTo>
                  <a:lnTo>
                    <a:pt x="853" y="1072"/>
                  </a:lnTo>
                  <a:lnTo>
                    <a:pt x="853" y="1081"/>
                  </a:lnTo>
                  <a:lnTo>
                    <a:pt x="860" y="1085"/>
                  </a:lnTo>
                  <a:lnTo>
                    <a:pt x="865" y="1092"/>
                  </a:lnTo>
                  <a:lnTo>
                    <a:pt x="870" y="1097"/>
                  </a:lnTo>
                  <a:lnTo>
                    <a:pt x="872" y="1104"/>
                  </a:lnTo>
                  <a:lnTo>
                    <a:pt x="877" y="1111"/>
                  </a:lnTo>
                  <a:lnTo>
                    <a:pt x="879" y="1118"/>
                  </a:lnTo>
                  <a:lnTo>
                    <a:pt x="883" y="1125"/>
                  </a:lnTo>
                  <a:lnTo>
                    <a:pt x="888" y="1132"/>
                  </a:lnTo>
                  <a:lnTo>
                    <a:pt x="888" y="1136"/>
                  </a:lnTo>
                  <a:lnTo>
                    <a:pt x="890" y="1143"/>
                  </a:lnTo>
                  <a:lnTo>
                    <a:pt x="890" y="1150"/>
                  </a:lnTo>
                  <a:lnTo>
                    <a:pt x="893" y="1155"/>
                  </a:lnTo>
                  <a:lnTo>
                    <a:pt x="893" y="1159"/>
                  </a:lnTo>
                  <a:lnTo>
                    <a:pt x="893" y="1166"/>
                  </a:lnTo>
                  <a:lnTo>
                    <a:pt x="895" y="1171"/>
                  </a:lnTo>
                  <a:lnTo>
                    <a:pt x="893" y="1176"/>
                  </a:lnTo>
                  <a:lnTo>
                    <a:pt x="893" y="1178"/>
                  </a:lnTo>
                  <a:lnTo>
                    <a:pt x="893" y="1180"/>
                  </a:lnTo>
                  <a:lnTo>
                    <a:pt x="890" y="1183"/>
                  </a:lnTo>
                  <a:lnTo>
                    <a:pt x="888" y="1185"/>
                  </a:lnTo>
                  <a:lnTo>
                    <a:pt x="888" y="1187"/>
                  </a:lnTo>
                  <a:lnTo>
                    <a:pt x="886" y="1190"/>
                  </a:lnTo>
                  <a:lnTo>
                    <a:pt x="890" y="1201"/>
                  </a:lnTo>
                  <a:lnTo>
                    <a:pt x="893" y="1215"/>
                  </a:lnTo>
                  <a:lnTo>
                    <a:pt x="897" y="1229"/>
                  </a:lnTo>
                  <a:lnTo>
                    <a:pt x="902" y="1243"/>
                  </a:lnTo>
                  <a:lnTo>
                    <a:pt x="904" y="1257"/>
                  </a:lnTo>
                  <a:lnTo>
                    <a:pt x="909" y="1271"/>
                  </a:lnTo>
                  <a:lnTo>
                    <a:pt x="914" y="1284"/>
                  </a:lnTo>
                  <a:lnTo>
                    <a:pt x="916" y="1296"/>
                  </a:lnTo>
                  <a:lnTo>
                    <a:pt x="916" y="1298"/>
                  </a:lnTo>
                  <a:lnTo>
                    <a:pt x="916" y="1301"/>
                  </a:lnTo>
                  <a:lnTo>
                    <a:pt x="916" y="1303"/>
                  </a:lnTo>
                  <a:lnTo>
                    <a:pt x="916" y="1305"/>
                  </a:lnTo>
                  <a:lnTo>
                    <a:pt x="914" y="1308"/>
                  </a:lnTo>
                  <a:lnTo>
                    <a:pt x="914" y="1310"/>
                  </a:lnTo>
                  <a:lnTo>
                    <a:pt x="911" y="1312"/>
                  </a:lnTo>
                  <a:lnTo>
                    <a:pt x="911" y="1315"/>
                  </a:lnTo>
                  <a:lnTo>
                    <a:pt x="900" y="1326"/>
                  </a:lnTo>
                  <a:lnTo>
                    <a:pt x="886" y="1338"/>
                  </a:lnTo>
                  <a:lnTo>
                    <a:pt x="870" y="1349"/>
                  </a:lnTo>
                  <a:lnTo>
                    <a:pt x="853" y="1359"/>
                  </a:lnTo>
                  <a:lnTo>
                    <a:pt x="835" y="1365"/>
                  </a:lnTo>
                  <a:lnTo>
                    <a:pt x="816" y="1372"/>
                  </a:lnTo>
                  <a:lnTo>
                    <a:pt x="796" y="1375"/>
                  </a:lnTo>
                  <a:lnTo>
                    <a:pt x="777" y="1375"/>
                  </a:lnTo>
                  <a:lnTo>
                    <a:pt x="775" y="1372"/>
                  </a:lnTo>
                  <a:lnTo>
                    <a:pt x="770" y="1365"/>
                  </a:lnTo>
                  <a:lnTo>
                    <a:pt x="763" y="1356"/>
                  </a:lnTo>
                  <a:lnTo>
                    <a:pt x="756" y="1347"/>
                  </a:lnTo>
                  <a:lnTo>
                    <a:pt x="749" y="1335"/>
                  </a:lnTo>
                  <a:lnTo>
                    <a:pt x="742" y="1326"/>
                  </a:lnTo>
                  <a:lnTo>
                    <a:pt x="735" y="1315"/>
                  </a:lnTo>
                  <a:lnTo>
                    <a:pt x="731" y="1308"/>
                  </a:lnTo>
                  <a:lnTo>
                    <a:pt x="726" y="1301"/>
                  </a:lnTo>
                  <a:lnTo>
                    <a:pt x="724" y="1296"/>
                  </a:lnTo>
                  <a:lnTo>
                    <a:pt x="724" y="1294"/>
                  </a:lnTo>
                  <a:lnTo>
                    <a:pt x="724" y="1291"/>
                  </a:lnTo>
                  <a:lnTo>
                    <a:pt x="724" y="1289"/>
                  </a:lnTo>
                  <a:lnTo>
                    <a:pt x="726" y="1289"/>
                  </a:lnTo>
                  <a:lnTo>
                    <a:pt x="726" y="1287"/>
                  </a:lnTo>
                  <a:lnTo>
                    <a:pt x="728" y="1284"/>
                  </a:lnTo>
                  <a:lnTo>
                    <a:pt x="717" y="1271"/>
                  </a:lnTo>
                  <a:lnTo>
                    <a:pt x="708" y="1254"/>
                  </a:lnTo>
                  <a:lnTo>
                    <a:pt x="696" y="1236"/>
                  </a:lnTo>
                  <a:lnTo>
                    <a:pt x="687" y="1217"/>
                  </a:lnTo>
                  <a:lnTo>
                    <a:pt x="678" y="1199"/>
                  </a:lnTo>
                  <a:lnTo>
                    <a:pt x="668" y="1180"/>
                  </a:lnTo>
                  <a:lnTo>
                    <a:pt x="661" y="1162"/>
                  </a:lnTo>
                  <a:lnTo>
                    <a:pt x="657" y="1146"/>
                  </a:lnTo>
                  <a:lnTo>
                    <a:pt x="650" y="1132"/>
                  </a:lnTo>
                  <a:lnTo>
                    <a:pt x="645" y="1113"/>
                  </a:lnTo>
                  <a:lnTo>
                    <a:pt x="638" y="1092"/>
                  </a:lnTo>
                  <a:lnTo>
                    <a:pt x="629" y="1072"/>
                  </a:lnTo>
                  <a:lnTo>
                    <a:pt x="622" y="1051"/>
                  </a:lnTo>
                  <a:lnTo>
                    <a:pt x="613" y="1032"/>
                  </a:lnTo>
                  <a:lnTo>
                    <a:pt x="603" y="1014"/>
                  </a:lnTo>
                  <a:lnTo>
                    <a:pt x="597" y="1002"/>
                  </a:lnTo>
                  <a:lnTo>
                    <a:pt x="578" y="1007"/>
                  </a:lnTo>
                  <a:lnTo>
                    <a:pt x="562" y="1014"/>
                  </a:lnTo>
                  <a:lnTo>
                    <a:pt x="546" y="1021"/>
                  </a:lnTo>
                  <a:lnTo>
                    <a:pt x="532" y="1025"/>
                  </a:lnTo>
                  <a:lnTo>
                    <a:pt x="520" y="1032"/>
                  </a:lnTo>
                  <a:lnTo>
                    <a:pt x="509" y="1034"/>
                  </a:lnTo>
                  <a:lnTo>
                    <a:pt x="499" y="1037"/>
                  </a:lnTo>
                  <a:lnTo>
                    <a:pt x="488" y="1037"/>
                  </a:lnTo>
                  <a:lnTo>
                    <a:pt x="479" y="1032"/>
                  </a:lnTo>
                  <a:lnTo>
                    <a:pt x="469" y="1030"/>
                  </a:lnTo>
                  <a:lnTo>
                    <a:pt x="462" y="1028"/>
                  </a:lnTo>
                  <a:lnTo>
                    <a:pt x="453" y="1023"/>
                  </a:lnTo>
                  <a:lnTo>
                    <a:pt x="448" y="1021"/>
                  </a:lnTo>
                  <a:lnTo>
                    <a:pt x="441" y="1018"/>
                  </a:lnTo>
                  <a:lnTo>
                    <a:pt x="432" y="1014"/>
                  </a:lnTo>
                  <a:lnTo>
                    <a:pt x="425" y="1007"/>
                  </a:lnTo>
                  <a:lnTo>
                    <a:pt x="411" y="1018"/>
                  </a:lnTo>
                  <a:lnTo>
                    <a:pt x="400" y="1028"/>
                  </a:lnTo>
                  <a:lnTo>
                    <a:pt x="391" y="1034"/>
                  </a:lnTo>
                  <a:lnTo>
                    <a:pt x="379" y="1041"/>
                  </a:lnTo>
                  <a:lnTo>
                    <a:pt x="367" y="1048"/>
                  </a:lnTo>
                  <a:lnTo>
                    <a:pt x="354" y="1053"/>
                  </a:lnTo>
                  <a:lnTo>
                    <a:pt x="340" y="1058"/>
                  </a:lnTo>
                  <a:lnTo>
                    <a:pt x="321" y="1060"/>
                  </a:lnTo>
                  <a:lnTo>
                    <a:pt x="312" y="1058"/>
                  </a:lnTo>
                  <a:lnTo>
                    <a:pt x="305" y="1058"/>
                  </a:lnTo>
                  <a:lnTo>
                    <a:pt x="296" y="1055"/>
                  </a:lnTo>
                  <a:lnTo>
                    <a:pt x="289" y="1055"/>
                  </a:lnTo>
                  <a:lnTo>
                    <a:pt x="282" y="1053"/>
                  </a:lnTo>
                  <a:lnTo>
                    <a:pt x="275" y="1051"/>
                  </a:lnTo>
                  <a:lnTo>
                    <a:pt x="266" y="1048"/>
                  </a:lnTo>
                  <a:lnTo>
                    <a:pt x="259" y="1048"/>
                  </a:lnTo>
                  <a:lnTo>
                    <a:pt x="254" y="1046"/>
                  </a:lnTo>
                  <a:lnTo>
                    <a:pt x="247" y="1044"/>
                  </a:lnTo>
                  <a:lnTo>
                    <a:pt x="240" y="1041"/>
                  </a:lnTo>
                  <a:lnTo>
                    <a:pt x="233" y="1039"/>
                  </a:lnTo>
                  <a:lnTo>
                    <a:pt x="226" y="1034"/>
                  </a:lnTo>
                  <a:lnTo>
                    <a:pt x="222" y="1028"/>
                  </a:lnTo>
                  <a:lnTo>
                    <a:pt x="215" y="1021"/>
                  </a:lnTo>
                  <a:lnTo>
                    <a:pt x="210" y="1011"/>
                  </a:lnTo>
                  <a:lnTo>
                    <a:pt x="205" y="1002"/>
                  </a:lnTo>
                  <a:lnTo>
                    <a:pt x="199" y="993"/>
                  </a:lnTo>
                  <a:lnTo>
                    <a:pt x="194" y="986"/>
                  </a:lnTo>
                  <a:lnTo>
                    <a:pt x="189" y="979"/>
                  </a:lnTo>
                  <a:lnTo>
                    <a:pt x="185" y="972"/>
                  </a:lnTo>
                  <a:lnTo>
                    <a:pt x="182" y="967"/>
                  </a:lnTo>
                  <a:lnTo>
                    <a:pt x="178" y="965"/>
                  </a:lnTo>
                  <a:lnTo>
                    <a:pt x="178" y="960"/>
                  </a:lnTo>
                  <a:lnTo>
                    <a:pt x="173" y="953"/>
                  </a:lnTo>
                  <a:lnTo>
                    <a:pt x="173" y="942"/>
                  </a:lnTo>
                  <a:lnTo>
                    <a:pt x="173" y="933"/>
                  </a:lnTo>
                  <a:lnTo>
                    <a:pt x="173" y="921"/>
                  </a:lnTo>
                  <a:lnTo>
                    <a:pt x="173" y="912"/>
                  </a:lnTo>
                  <a:lnTo>
                    <a:pt x="171" y="903"/>
                  </a:lnTo>
                  <a:lnTo>
                    <a:pt x="168" y="893"/>
                  </a:lnTo>
                  <a:lnTo>
                    <a:pt x="166" y="886"/>
                  </a:lnTo>
                  <a:lnTo>
                    <a:pt x="164" y="879"/>
                  </a:lnTo>
                  <a:lnTo>
                    <a:pt x="161" y="872"/>
                  </a:lnTo>
                  <a:lnTo>
                    <a:pt x="159" y="863"/>
                  </a:lnTo>
                  <a:lnTo>
                    <a:pt x="157" y="856"/>
                  </a:lnTo>
                  <a:lnTo>
                    <a:pt x="155" y="847"/>
                  </a:lnTo>
                  <a:lnTo>
                    <a:pt x="152" y="838"/>
                  </a:lnTo>
                  <a:lnTo>
                    <a:pt x="152" y="831"/>
                  </a:lnTo>
                  <a:lnTo>
                    <a:pt x="150" y="822"/>
                  </a:lnTo>
                  <a:lnTo>
                    <a:pt x="148" y="819"/>
                  </a:lnTo>
                  <a:lnTo>
                    <a:pt x="145" y="819"/>
                  </a:lnTo>
                  <a:lnTo>
                    <a:pt x="145" y="817"/>
                  </a:lnTo>
                  <a:lnTo>
                    <a:pt x="143" y="817"/>
                  </a:lnTo>
                  <a:lnTo>
                    <a:pt x="141" y="815"/>
                  </a:lnTo>
                  <a:lnTo>
                    <a:pt x="141" y="812"/>
                  </a:lnTo>
                  <a:lnTo>
                    <a:pt x="138" y="810"/>
                  </a:lnTo>
                  <a:lnTo>
                    <a:pt x="136" y="805"/>
                  </a:lnTo>
                  <a:lnTo>
                    <a:pt x="134" y="803"/>
                  </a:lnTo>
                  <a:lnTo>
                    <a:pt x="131" y="798"/>
                  </a:lnTo>
                  <a:lnTo>
                    <a:pt x="129" y="794"/>
                  </a:lnTo>
                  <a:lnTo>
                    <a:pt x="124" y="789"/>
                  </a:lnTo>
                  <a:lnTo>
                    <a:pt x="122" y="785"/>
                  </a:lnTo>
                  <a:lnTo>
                    <a:pt x="120" y="782"/>
                  </a:lnTo>
                  <a:lnTo>
                    <a:pt x="120" y="780"/>
                  </a:lnTo>
                  <a:lnTo>
                    <a:pt x="115" y="780"/>
                  </a:lnTo>
                  <a:lnTo>
                    <a:pt x="111" y="778"/>
                  </a:lnTo>
                  <a:lnTo>
                    <a:pt x="106" y="778"/>
                  </a:lnTo>
                  <a:lnTo>
                    <a:pt x="99" y="778"/>
                  </a:lnTo>
                  <a:lnTo>
                    <a:pt x="94" y="778"/>
                  </a:lnTo>
                  <a:lnTo>
                    <a:pt x="87" y="775"/>
                  </a:lnTo>
                  <a:lnTo>
                    <a:pt x="83" y="775"/>
                  </a:lnTo>
                  <a:lnTo>
                    <a:pt x="81" y="773"/>
                  </a:lnTo>
                  <a:lnTo>
                    <a:pt x="76" y="771"/>
                  </a:lnTo>
                  <a:lnTo>
                    <a:pt x="74" y="771"/>
                  </a:lnTo>
                  <a:lnTo>
                    <a:pt x="74" y="768"/>
                  </a:lnTo>
                  <a:lnTo>
                    <a:pt x="74" y="766"/>
                  </a:lnTo>
                  <a:lnTo>
                    <a:pt x="71" y="766"/>
                  </a:lnTo>
                  <a:lnTo>
                    <a:pt x="71" y="764"/>
                  </a:lnTo>
                  <a:lnTo>
                    <a:pt x="69" y="761"/>
                  </a:lnTo>
                </a:path>
              </a:pathLst>
            </a:custGeom>
            <a:noFill/>
            <a:ln w="0">
              <a:solidFill>
                <a:srgbClr val="000000"/>
              </a:solidFill>
              <a:prstDash val="solid"/>
              <a:round/>
            </a:ln>
          </p:spPr>
          <p:txBody>
            <a:bodyPr/>
            <a:lstStyle/>
            <a:p>
              <a:endParaRPr lang="en-US"/>
            </a:p>
          </p:txBody>
        </p:sp>
        <p:sp>
          <p:nvSpPr>
            <p:cNvPr id="417824" name="Freeform 32"/>
            <p:cNvSpPr>
              <a:spLocks noEditPoints="1"/>
            </p:cNvSpPr>
            <p:nvPr/>
          </p:nvSpPr>
          <p:spPr bwMode="auto">
            <a:xfrm>
              <a:off x="1005" y="1063"/>
              <a:ext cx="2177" cy="1903"/>
            </a:xfrm>
            <a:custGeom>
              <a:avLst/>
              <a:gdLst/>
              <a:ahLst/>
              <a:cxnLst>
                <a:cxn ang="0">
                  <a:pos x="682" y="708"/>
                </a:cxn>
                <a:cxn ang="0">
                  <a:pos x="671" y="533"/>
                </a:cxn>
                <a:cxn ang="0">
                  <a:pos x="648" y="438"/>
                </a:cxn>
                <a:cxn ang="0">
                  <a:pos x="627" y="285"/>
                </a:cxn>
                <a:cxn ang="0">
                  <a:pos x="567" y="130"/>
                </a:cxn>
                <a:cxn ang="0">
                  <a:pos x="361" y="0"/>
                </a:cxn>
                <a:cxn ang="0">
                  <a:pos x="277" y="72"/>
                </a:cxn>
                <a:cxn ang="0">
                  <a:pos x="94" y="176"/>
                </a:cxn>
                <a:cxn ang="0">
                  <a:pos x="34" y="301"/>
                </a:cxn>
                <a:cxn ang="0">
                  <a:pos x="2" y="815"/>
                </a:cxn>
                <a:cxn ang="0">
                  <a:pos x="67" y="440"/>
                </a:cxn>
                <a:cxn ang="0">
                  <a:pos x="78" y="794"/>
                </a:cxn>
                <a:cxn ang="0">
                  <a:pos x="115" y="1030"/>
                </a:cxn>
                <a:cxn ang="0">
                  <a:pos x="206" y="1016"/>
                </a:cxn>
                <a:cxn ang="0">
                  <a:pos x="76" y="919"/>
                </a:cxn>
                <a:cxn ang="0">
                  <a:pos x="354" y="968"/>
                </a:cxn>
                <a:cxn ang="0">
                  <a:pos x="224" y="748"/>
                </a:cxn>
                <a:cxn ang="0">
                  <a:pos x="145" y="401"/>
                </a:cxn>
                <a:cxn ang="0">
                  <a:pos x="349" y="891"/>
                </a:cxn>
                <a:cxn ang="0">
                  <a:pos x="374" y="910"/>
                </a:cxn>
                <a:cxn ang="0">
                  <a:pos x="321" y="220"/>
                </a:cxn>
                <a:cxn ang="0">
                  <a:pos x="317" y="521"/>
                </a:cxn>
                <a:cxn ang="0">
                  <a:pos x="504" y="1049"/>
                </a:cxn>
                <a:cxn ang="0">
                  <a:pos x="668" y="1070"/>
                </a:cxn>
                <a:cxn ang="0">
                  <a:pos x="671" y="1144"/>
                </a:cxn>
                <a:cxn ang="0">
                  <a:pos x="710" y="1292"/>
                </a:cxn>
                <a:cxn ang="0">
                  <a:pos x="641" y="1289"/>
                </a:cxn>
                <a:cxn ang="0">
                  <a:pos x="587" y="1313"/>
                </a:cxn>
                <a:cxn ang="0">
                  <a:pos x="766" y="1306"/>
                </a:cxn>
                <a:cxn ang="0">
                  <a:pos x="742" y="1181"/>
                </a:cxn>
                <a:cxn ang="0">
                  <a:pos x="712" y="1083"/>
                </a:cxn>
                <a:cxn ang="0">
                  <a:pos x="735" y="968"/>
                </a:cxn>
                <a:cxn ang="0">
                  <a:pos x="1483" y="1671"/>
                </a:cxn>
                <a:cxn ang="0">
                  <a:pos x="1485" y="1870"/>
                </a:cxn>
                <a:cxn ang="0">
                  <a:pos x="1541" y="1764"/>
                </a:cxn>
                <a:cxn ang="0">
                  <a:pos x="1541" y="1593"/>
                </a:cxn>
                <a:cxn ang="0">
                  <a:pos x="1629" y="1720"/>
                </a:cxn>
                <a:cxn ang="0">
                  <a:pos x="1730" y="1546"/>
                </a:cxn>
                <a:cxn ang="0">
                  <a:pos x="1804" y="1435"/>
                </a:cxn>
                <a:cxn ang="0">
                  <a:pos x="1844" y="1444"/>
                </a:cxn>
                <a:cxn ang="0">
                  <a:pos x="2128" y="1320"/>
                </a:cxn>
                <a:cxn ang="0">
                  <a:pos x="2131" y="1278"/>
                </a:cxn>
                <a:cxn ang="0">
                  <a:pos x="1874" y="1183"/>
                </a:cxn>
                <a:cxn ang="0">
                  <a:pos x="1846" y="1248"/>
                </a:cxn>
                <a:cxn ang="0">
                  <a:pos x="1677" y="1285"/>
                </a:cxn>
                <a:cxn ang="0">
                  <a:pos x="1543" y="1435"/>
                </a:cxn>
                <a:cxn ang="0">
                  <a:pos x="1469" y="1600"/>
                </a:cxn>
                <a:cxn ang="0">
                  <a:pos x="1453" y="1551"/>
                </a:cxn>
                <a:cxn ang="0">
                  <a:pos x="1413" y="1498"/>
                </a:cxn>
                <a:cxn ang="0">
                  <a:pos x="1379" y="1572"/>
                </a:cxn>
                <a:cxn ang="0">
                  <a:pos x="1381" y="1630"/>
                </a:cxn>
                <a:cxn ang="0">
                  <a:pos x="1365" y="1671"/>
                </a:cxn>
                <a:cxn ang="0">
                  <a:pos x="1388" y="1697"/>
                </a:cxn>
                <a:cxn ang="0">
                  <a:pos x="1411" y="1720"/>
                </a:cxn>
                <a:cxn ang="0">
                  <a:pos x="1446" y="1789"/>
                </a:cxn>
                <a:cxn ang="0">
                  <a:pos x="1288" y="1771"/>
                </a:cxn>
                <a:cxn ang="0">
                  <a:pos x="1258" y="1806"/>
                </a:cxn>
                <a:cxn ang="0">
                  <a:pos x="1326" y="1861"/>
                </a:cxn>
                <a:cxn ang="0">
                  <a:pos x="1335" y="1891"/>
                </a:cxn>
                <a:cxn ang="0">
                  <a:pos x="1383" y="1854"/>
                </a:cxn>
                <a:cxn ang="0">
                  <a:pos x="1326" y="1727"/>
                </a:cxn>
                <a:cxn ang="0">
                  <a:pos x="1319" y="1671"/>
                </a:cxn>
              </a:cxnLst>
              <a:rect l="0" t="0" r="r" b="b"/>
              <a:pathLst>
                <a:path w="2177" h="1903">
                  <a:moveTo>
                    <a:pt x="691" y="854"/>
                  </a:moveTo>
                  <a:lnTo>
                    <a:pt x="694" y="847"/>
                  </a:lnTo>
                  <a:lnTo>
                    <a:pt x="694" y="836"/>
                  </a:lnTo>
                  <a:lnTo>
                    <a:pt x="691" y="824"/>
                  </a:lnTo>
                  <a:lnTo>
                    <a:pt x="689" y="813"/>
                  </a:lnTo>
                  <a:lnTo>
                    <a:pt x="685" y="801"/>
                  </a:lnTo>
                  <a:lnTo>
                    <a:pt x="682" y="789"/>
                  </a:lnTo>
                  <a:lnTo>
                    <a:pt x="680" y="778"/>
                  </a:lnTo>
                  <a:lnTo>
                    <a:pt x="675" y="771"/>
                  </a:lnTo>
                  <a:lnTo>
                    <a:pt x="680" y="764"/>
                  </a:lnTo>
                  <a:lnTo>
                    <a:pt x="685" y="757"/>
                  </a:lnTo>
                  <a:lnTo>
                    <a:pt x="687" y="750"/>
                  </a:lnTo>
                  <a:lnTo>
                    <a:pt x="687" y="745"/>
                  </a:lnTo>
                  <a:lnTo>
                    <a:pt x="687" y="741"/>
                  </a:lnTo>
                  <a:lnTo>
                    <a:pt x="687" y="734"/>
                  </a:lnTo>
                  <a:lnTo>
                    <a:pt x="685" y="727"/>
                  </a:lnTo>
                  <a:lnTo>
                    <a:pt x="685" y="718"/>
                  </a:lnTo>
                  <a:lnTo>
                    <a:pt x="682" y="708"/>
                  </a:lnTo>
                  <a:lnTo>
                    <a:pt x="678" y="699"/>
                  </a:lnTo>
                  <a:lnTo>
                    <a:pt x="673" y="688"/>
                  </a:lnTo>
                  <a:lnTo>
                    <a:pt x="668" y="678"/>
                  </a:lnTo>
                  <a:lnTo>
                    <a:pt x="664" y="669"/>
                  </a:lnTo>
                  <a:lnTo>
                    <a:pt x="659" y="660"/>
                  </a:lnTo>
                  <a:lnTo>
                    <a:pt x="654" y="651"/>
                  </a:lnTo>
                  <a:lnTo>
                    <a:pt x="652" y="644"/>
                  </a:lnTo>
                  <a:lnTo>
                    <a:pt x="654" y="632"/>
                  </a:lnTo>
                  <a:lnTo>
                    <a:pt x="657" y="618"/>
                  </a:lnTo>
                  <a:lnTo>
                    <a:pt x="661" y="604"/>
                  </a:lnTo>
                  <a:lnTo>
                    <a:pt x="664" y="590"/>
                  </a:lnTo>
                  <a:lnTo>
                    <a:pt x="666" y="577"/>
                  </a:lnTo>
                  <a:lnTo>
                    <a:pt x="666" y="563"/>
                  </a:lnTo>
                  <a:lnTo>
                    <a:pt x="668" y="553"/>
                  </a:lnTo>
                  <a:lnTo>
                    <a:pt x="671" y="544"/>
                  </a:lnTo>
                  <a:lnTo>
                    <a:pt x="671" y="542"/>
                  </a:lnTo>
                  <a:lnTo>
                    <a:pt x="671" y="537"/>
                  </a:lnTo>
                  <a:lnTo>
                    <a:pt x="671" y="533"/>
                  </a:lnTo>
                  <a:lnTo>
                    <a:pt x="671" y="530"/>
                  </a:lnTo>
                  <a:lnTo>
                    <a:pt x="671" y="526"/>
                  </a:lnTo>
                  <a:lnTo>
                    <a:pt x="671" y="523"/>
                  </a:lnTo>
                  <a:lnTo>
                    <a:pt x="671" y="519"/>
                  </a:lnTo>
                  <a:lnTo>
                    <a:pt x="671" y="514"/>
                  </a:lnTo>
                  <a:lnTo>
                    <a:pt x="671" y="509"/>
                  </a:lnTo>
                  <a:lnTo>
                    <a:pt x="671" y="502"/>
                  </a:lnTo>
                  <a:lnTo>
                    <a:pt x="668" y="495"/>
                  </a:lnTo>
                  <a:lnTo>
                    <a:pt x="668" y="491"/>
                  </a:lnTo>
                  <a:lnTo>
                    <a:pt x="666" y="486"/>
                  </a:lnTo>
                  <a:lnTo>
                    <a:pt x="664" y="482"/>
                  </a:lnTo>
                  <a:lnTo>
                    <a:pt x="661" y="477"/>
                  </a:lnTo>
                  <a:lnTo>
                    <a:pt x="659" y="475"/>
                  </a:lnTo>
                  <a:lnTo>
                    <a:pt x="657" y="470"/>
                  </a:lnTo>
                  <a:lnTo>
                    <a:pt x="652" y="463"/>
                  </a:lnTo>
                  <a:lnTo>
                    <a:pt x="650" y="456"/>
                  </a:lnTo>
                  <a:lnTo>
                    <a:pt x="650" y="447"/>
                  </a:lnTo>
                  <a:lnTo>
                    <a:pt x="648" y="438"/>
                  </a:lnTo>
                  <a:lnTo>
                    <a:pt x="648" y="431"/>
                  </a:lnTo>
                  <a:lnTo>
                    <a:pt x="648" y="426"/>
                  </a:lnTo>
                  <a:lnTo>
                    <a:pt x="650" y="421"/>
                  </a:lnTo>
                  <a:lnTo>
                    <a:pt x="652" y="421"/>
                  </a:lnTo>
                  <a:lnTo>
                    <a:pt x="654" y="417"/>
                  </a:lnTo>
                  <a:lnTo>
                    <a:pt x="657" y="412"/>
                  </a:lnTo>
                  <a:lnTo>
                    <a:pt x="657" y="405"/>
                  </a:lnTo>
                  <a:lnTo>
                    <a:pt x="659" y="396"/>
                  </a:lnTo>
                  <a:lnTo>
                    <a:pt x="659" y="384"/>
                  </a:lnTo>
                  <a:lnTo>
                    <a:pt x="659" y="368"/>
                  </a:lnTo>
                  <a:lnTo>
                    <a:pt x="657" y="347"/>
                  </a:lnTo>
                  <a:lnTo>
                    <a:pt x="654" y="331"/>
                  </a:lnTo>
                  <a:lnTo>
                    <a:pt x="650" y="317"/>
                  </a:lnTo>
                  <a:lnTo>
                    <a:pt x="645" y="310"/>
                  </a:lnTo>
                  <a:lnTo>
                    <a:pt x="641" y="303"/>
                  </a:lnTo>
                  <a:lnTo>
                    <a:pt x="634" y="296"/>
                  </a:lnTo>
                  <a:lnTo>
                    <a:pt x="629" y="292"/>
                  </a:lnTo>
                  <a:lnTo>
                    <a:pt x="627" y="285"/>
                  </a:lnTo>
                  <a:lnTo>
                    <a:pt x="627" y="276"/>
                  </a:lnTo>
                  <a:lnTo>
                    <a:pt x="622" y="262"/>
                  </a:lnTo>
                  <a:lnTo>
                    <a:pt x="617" y="250"/>
                  </a:lnTo>
                  <a:lnTo>
                    <a:pt x="613" y="241"/>
                  </a:lnTo>
                  <a:lnTo>
                    <a:pt x="606" y="236"/>
                  </a:lnTo>
                  <a:lnTo>
                    <a:pt x="597" y="229"/>
                  </a:lnTo>
                  <a:lnTo>
                    <a:pt x="587" y="220"/>
                  </a:lnTo>
                  <a:lnTo>
                    <a:pt x="573" y="208"/>
                  </a:lnTo>
                  <a:lnTo>
                    <a:pt x="562" y="190"/>
                  </a:lnTo>
                  <a:lnTo>
                    <a:pt x="562" y="185"/>
                  </a:lnTo>
                  <a:lnTo>
                    <a:pt x="564" y="178"/>
                  </a:lnTo>
                  <a:lnTo>
                    <a:pt x="567" y="171"/>
                  </a:lnTo>
                  <a:lnTo>
                    <a:pt x="569" y="167"/>
                  </a:lnTo>
                  <a:lnTo>
                    <a:pt x="569" y="162"/>
                  </a:lnTo>
                  <a:lnTo>
                    <a:pt x="569" y="155"/>
                  </a:lnTo>
                  <a:lnTo>
                    <a:pt x="569" y="153"/>
                  </a:lnTo>
                  <a:lnTo>
                    <a:pt x="569" y="148"/>
                  </a:lnTo>
                  <a:lnTo>
                    <a:pt x="567" y="130"/>
                  </a:lnTo>
                  <a:lnTo>
                    <a:pt x="562" y="114"/>
                  </a:lnTo>
                  <a:lnTo>
                    <a:pt x="555" y="97"/>
                  </a:lnTo>
                  <a:lnTo>
                    <a:pt x="546" y="83"/>
                  </a:lnTo>
                  <a:lnTo>
                    <a:pt x="534" y="70"/>
                  </a:lnTo>
                  <a:lnTo>
                    <a:pt x="523" y="58"/>
                  </a:lnTo>
                  <a:lnTo>
                    <a:pt x="506" y="46"/>
                  </a:lnTo>
                  <a:lnTo>
                    <a:pt x="492" y="37"/>
                  </a:lnTo>
                  <a:lnTo>
                    <a:pt x="458" y="21"/>
                  </a:lnTo>
                  <a:lnTo>
                    <a:pt x="425" y="9"/>
                  </a:lnTo>
                  <a:lnTo>
                    <a:pt x="393" y="2"/>
                  </a:lnTo>
                  <a:lnTo>
                    <a:pt x="365" y="0"/>
                  </a:lnTo>
                  <a:lnTo>
                    <a:pt x="365" y="0"/>
                  </a:lnTo>
                  <a:lnTo>
                    <a:pt x="363" y="0"/>
                  </a:lnTo>
                  <a:lnTo>
                    <a:pt x="363" y="0"/>
                  </a:lnTo>
                  <a:lnTo>
                    <a:pt x="363" y="0"/>
                  </a:lnTo>
                  <a:lnTo>
                    <a:pt x="363" y="0"/>
                  </a:lnTo>
                  <a:lnTo>
                    <a:pt x="361" y="0"/>
                  </a:lnTo>
                  <a:lnTo>
                    <a:pt x="361" y="0"/>
                  </a:lnTo>
                  <a:lnTo>
                    <a:pt x="361" y="0"/>
                  </a:lnTo>
                  <a:lnTo>
                    <a:pt x="356" y="7"/>
                  </a:lnTo>
                  <a:lnTo>
                    <a:pt x="351" y="14"/>
                  </a:lnTo>
                  <a:lnTo>
                    <a:pt x="344" y="21"/>
                  </a:lnTo>
                  <a:lnTo>
                    <a:pt x="340" y="26"/>
                  </a:lnTo>
                  <a:lnTo>
                    <a:pt x="333" y="33"/>
                  </a:lnTo>
                  <a:lnTo>
                    <a:pt x="328" y="40"/>
                  </a:lnTo>
                  <a:lnTo>
                    <a:pt x="324" y="44"/>
                  </a:lnTo>
                  <a:lnTo>
                    <a:pt x="321" y="49"/>
                  </a:lnTo>
                  <a:lnTo>
                    <a:pt x="317" y="53"/>
                  </a:lnTo>
                  <a:lnTo>
                    <a:pt x="314" y="53"/>
                  </a:lnTo>
                  <a:lnTo>
                    <a:pt x="310" y="56"/>
                  </a:lnTo>
                  <a:lnTo>
                    <a:pt x="305" y="56"/>
                  </a:lnTo>
                  <a:lnTo>
                    <a:pt x="300" y="56"/>
                  </a:lnTo>
                  <a:lnTo>
                    <a:pt x="296" y="56"/>
                  </a:lnTo>
                  <a:lnTo>
                    <a:pt x="291" y="58"/>
                  </a:lnTo>
                  <a:lnTo>
                    <a:pt x="287" y="63"/>
                  </a:lnTo>
                  <a:lnTo>
                    <a:pt x="277" y="72"/>
                  </a:lnTo>
                  <a:lnTo>
                    <a:pt x="268" y="81"/>
                  </a:lnTo>
                  <a:lnTo>
                    <a:pt x="259" y="88"/>
                  </a:lnTo>
                  <a:lnTo>
                    <a:pt x="250" y="93"/>
                  </a:lnTo>
                  <a:lnTo>
                    <a:pt x="240" y="100"/>
                  </a:lnTo>
                  <a:lnTo>
                    <a:pt x="231" y="104"/>
                  </a:lnTo>
                  <a:lnTo>
                    <a:pt x="219" y="109"/>
                  </a:lnTo>
                  <a:lnTo>
                    <a:pt x="210" y="116"/>
                  </a:lnTo>
                  <a:lnTo>
                    <a:pt x="199" y="121"/>
                  </a:lnTo>
                  <a:lnTo>
                    <a:pt x="187" y="127"/>
                  </a:lnTo>
                  <a:lnTo>
                    <a:pt x="173" y="134"/>
                  </a:lnTo>
                  <a:lnTo>
                    <a:pt x="159" y="141"/>
                  </a:lnTo>
                  <a:lnTo>
                    <a:pt x="145" y="146"/>
                  </a:lnTo>
                  <a:lnTo>
                    <a:pt x="132" y="153"/>
                  </a:lnTo>
                  <a:lnTo>
                    <a:pt x="120" y="160"/>
                  </a:lnTo>
                  <a:lnTo>
                    <a:pt x="111" y="165"/>
                  </a:lnTo>
                  <a:lnTo>
                    <a:pt x="106" y="167"/>
                  </a:lnTo>
                  <a:lnTo>
                    <a:pt x="101" y="171"/>
                  </a:lnTo>
                  <a:lnTo>
                    <a:pt x="94" y="176"/>
                  </a:lnTo>
                  <a:lnTo>
                    <a:pt x="90" y="181"/>
                  </a:lnTo>
                  <a:lnTo>
                    <a:pt x="85" y="188"/>
                  </a:lnTo>
                  <a:lnTo>
                    <a:pt x="78" y="192"/>
                  </a:lnTo>
                  <a:lnTo>
                    <a:pt x="74" y="197"/>
                  </a:lnTo>
                  <a:lnTo>
                    <a:pt x="69" y="202"/>
                  </a:lnTo>
                  <a:lnTo>
                    <a:pt x="64" y="204"/>
                  </a:lnTo>
                  <a:lnTo>
                    <a:pt x="62" y="208"/>
                  </a:lnTo>
                  <a:lnTo>
                    <a:pt x="62" y="211"/>
                  </a:lnTo>
                  <a:lnTo>
                    <a:pt x="62" y="213"/>
                  </a:lnTo>
                  <a:lnTo>
                    <a:pt x="60" y="218"/>
                  </a:lnTo>
                  <a:lnTo>
                    <a:pt x="60" y="222"/>
                  </a:lnTo>
                  <a:lnTo>
                    <a:pt x="55" y="227"/>
                  </a:lnTo>
                  <a:lnTo>
                    <a:pt x="51" y="234"/>
                  </a:lnTo>
                  <a:lnTo>
                    <a:pt x="46" y="248"/>
                  </a:lnTo>
                  <a:lnTo>
                    <a:pt x="44" y="262"/>
                  </a:lnTo>
                  <a:lnTo>
                    <a:pt x="39" y="276"/>
                  </a:lnTo>
                  <a:lnTo>
                    <a:pt x="37" y="289"/>
                  </a:lnTo>
                  <a:lnTo>
                    <a:pt x="34" y="301"/>
                  </a:lnTo>
                  <a:lnTo>
                    <a:pt x="32" y="315"/>
                  </a:lnTo>
                  <a:lnTo>
                    <a:pt x="30" y="327"/>
                  </a:lnTo>
                  <a:lnTo>
                    <a:pt x="30" y="340"/>
                  </a:lnTo>
                  <a:lnTo>
                    <a:pt x="25" y="408"/>
                  </a:lnTo>
                  <a:lnTo>
                    <a:pt x="23" y="463"/>
                  </a:lnTo>
                  <a:lnTo>
                    <a:pt x="16" y="507"/>
                  </a:lnTo>
                  <a:lnTo>
                    <a:pt x="11" y="542"/>
                  </a:lnTo>
                  <a:lnTo>
                    <a:pt x="4" y="572"/>
                  </a:lnTo>
                  <a:lnTo>
                    <a:pt x="2" y="600"/>
                  </a:lnTo>
                  <a:lnTo>
                    <a:pt x="0" y="625"/>
                  </a:lnTo>
                  <a:lnTo>
                    <a:pt x="2" y="653"/>
                  </a:lnTo>
                  <a:lnTo>
                    <a:pt x="4" y="685"/>
                  </a:lnTo>
                  <a:lnTo>
                    <a:pt x="4" y="713"/>
                  </a:lnTo>
                  <a:lnTo>
                    <a:pt x="4" y="741"/>
                  </a:lnTo>
                  <a:lnTo>
                    <a:pt x="2" y="766"/>
                  </a:lnTo>
                  <a:lnTo>
                    <a:pt x="2" y="787"/>
                  </a:lnTo>
                  <a:lnTo>
                    <a:pt x="2" y="803"/>
                  </a:lnTo>
                  <a:lnTo>
                    <a:pt x="2" y="815"/>
                  </a:lnTo>
                  <a:lnTo>
                    <a:pt x="2" y="820"/>
                  </a:lnTo>
                  <a:lnTo>
                    <a:pt x="11" y="806"/>
                  </a:lnTo>
                  <a:lnTo>
                    <a:pt x="18" y="789"/>
                  </a:lnTo>
                  <a:lnTo>
                    <a:pt x="23" y="769"/>
                  </a:lnTo>
                  <a:lnTo>
                    <a:pt x="27" y="750"/>
                  </a:lnTo>
                  <a:lnTo>
                    <a:pt x="32" y="734"/>
                  </a:lnTo>
                  <a:lnTo>
                    <a:pt x="37" y="720"/>
                  </a:lnTo>
                  <a:lnTo>
                    <a:pt x="39" y="718"/>
                  </a:lnTo>
                  <a:lnTo>
                    <a:pt x="44" y="715"/>
                  </a:lnTo>
                  <a:lnTo>
                    <a:pt x="46" y="713"/>
                  </a:lnTo>
                  <a:lnTo>
                    <a:pt x="51" y="715"/>
                  </a:lnTo>
                  <a:lnTo>
                    <a:pt x="57" y="692"/>
                  </a:lnTo>
                  <a:lnTo>
                    <a:pt x="60" y="667"/>
                  </a:lnTo>
                  <a:lnTo>
                    <a:pt x="62" y="641"/>
                  </a:lnTo>
                  <a:lnTo>
                    <a:pt x="64" y="611"/>
                  </a:lnTo>
                  <a:lnTo>
                    <a:pt x="67" y="553"/>
                  </a:lnTo>
                  <a:lnTo>
                    <a:pt x="67" y="493"/>
                  </a:lnTo>
                  <a:lnTo>
                    <a:pt x="67" y="440"/>
                  </a:lnTo>
                  <a:lnTo>
                    <a:pt x="71" y="391"/>
                  </a:lnTo>
                  <a:lnTo>
                    <a:pt x="74" y="371"/>
                  </a:lnTo>
                  <a:lnTo>
                    <a:pt x="78" y="354"/>
                  </a:lnTo>
                  <a:lnTo>
                    <a:pt x="85" y="343"/>
                  </a:lnTo>
                  <a:lnTo>
                    <a:pt x="94" y="333"/>
                  </a:lnTo>
                  <a:lnTo>
                    <a:pt x="88" y="373"/>
                  </a:lnTo>
                  <a:lnTo>
                    <a:pt x="85" y="410"/>
                  </a:lnTo>
                  <a:lnTo>
                    <a:pt x="85" y="447"/>
                  </a:lnTo>
                  <a:lnTo>
                    <a:pt x="85" y="482"/>
                  </a:lnTo>
                  <a:lnTo>
                    <a:pt x="88" y="519"/>
                  </a:lnTo>
                  <a:lnTo>
                    <a:pt x="88" y="556"/>
                  </a:lnTo>
                  <a:lnTo>
                    <a:pt x="85" y="595"/>
                  </a:lnTo>
                  <a:lnTo>
                    <a:pt x="78" y="634"/>
                  </a:lnTo>
                  <a:lnTo>
                    <a:pt x="78" y="658"/>
                  </a:lnTo>
                  <a:lnTo>
                    <a:pt x="78" y="685"/>
                  </a:lnTo>
                  <a:lnTo>
                    <a:pt x="78" y="720"/>
                  </a:lnTo>
                  <a:lnTo>
                    <a:pt x="78" y="757"/>
                  </a:lnTo>
                  <a:lnTo>
                    <a:pt x="78" y="794"/>
                  </a:lnTo>
                  <a:lnTo>
                    <a:pt x="76" y="829"/>
                  </a:lnTo>
                  <a:lnTo>
                    <a:pt x="74" y="859"/>
                  </a:lnTo>
                  <a:lnTo>
                    <a:pt x="69" y="884"/>
                  </a:lnTo>
                  <a:lnTo>
                    <a:pt x="62" y="896"/>
                  </a:lnTo>
                  <a:lnTo>
                    <a:pt x="57" y="905"/>
                  </a:lnTo>
                  <a:lnTo>
                    <a:pt x="53" y="914"/>
                  </a:lnTo>
                  <a:lnTo>
                    <a:pt x="48" y="921"/>
                  </a:lnTo>
                  <a:lnTo>
                    <a:pt x="46" y="928"/>
                  </a:lnTo>
                  <a:lnTo>
                    <a:pt x="46" y="935"/>
                  </a:lnTo>
                  <a:lnTo>
                    <a:pt x="46" y="942"/>
                  </a:lnTo>
                  <a:lnTo>
                    <a:pt x="51" y="951"/>
                  </a:lnTo>
                  <a:lnTo>
                    <a:pt x="55" y="963"/>
                  </a:lnTo>
                  <a:lnTo>
                    <a:pt x="64" y="977"/>
                  </a:lnTo>
                  <a:lnTo>
                    <a:pt x="74" y="989"/>
                  </a:lnTo>
                  <a:lnTo>
                    <a:pt x="85" y="1002"/>
                  </a:lnTo>
                  <a:lnTo>
                    <a:pt x="97" y="1014"/>
                  </a:lnTo>
                  <a:lnTo>
                    <a:pt x="106" y="1023"/>
                  </a:lnTo>
                  <a:lnTo>
                    <a:pt x="115" y="1030"/>
                  </a:lnTo>
                  <a:lnTo>
                    <a:pt x="120" y="1032"/>
                  </a:lnTo>
                  <a:lnTo>
                    <a:pt x="125" y="1019"/>
                  </a:lnTo>
                  <a:lnTo>
                    <a:pt x="125" y="1005"/>
                  </a:lnTo>
                  <a:lnTo>
                    <a:pt x="120" y="993"/>
                  </a:lnTo>
                  <a:lnTo>
                    <a:pt x="115" y="984"/>
                  </a:lnTo>
                  <a:lnTo>
                    <a:pt x="108" y="975"/>
                  </a:lnTo>
                  <a:lnTo>
                    <a:pt x="104" y="963"/>
                  </a:lnTo>
                  <a:lnTo>
                    <a:pt x="99" y="954"/>
                  </a:lnTo>
                  <a:lnTo>
                    <a:pt x="99" y="942"/>
                  </a:lnTo>
                  <a:lnTo>
                    <a:pt x="106" y="942"/>
                  </a:lnTo>
                  <a:lnTo>
                    <a:pt x="113" y="945"/>
                  </a:lnTo>
                  <a:lnTo>
                    <a:pt x="120" y="949"/>
                  </a:lnTo>
                  <a:lnTo>
                    <a:pt x="129" y="954"/>
                  </a:lnTo>
                  <a:lnTo>
                    <a:pt x="145" y="968"/>
                  </a:lnTo>
                  <a:lnTo>
                    <a:pt x="162" y="984"/>
                  </a:lnTo>
                  <a:lnTo>
                    <a:pt x="180" y="1000"/>
                  </a:lnTo>
                  <a:lnTo>
                    <a:pt x="199" y="1012"/>
                  </a:lnTo>
                  <a:lnTo>
                    <a:pt x="206" y="1016"/>
                  </a:lnTo>
                  <a:lnTo>
                    <a:pt x="215" y="1021"/>
                  </a:lnTo>
                  <a:lnTo>
                    <a:pt x="224" y="1021"/>
                  </a:lnTo>
                  <a:lnTo>
                    <a:pt x="233" y="1021"/>
                  </a:lnTo>
                  <a:lnTo>
                    <a:pt x="226" y="1019"/>
                  </a:lnTo>
                  <a:lnTo>
                    <a:pt x="217" y="1014"/>
                  </a:lnTo>
                  <a:lnTo>
                    <a:pt x="206" y="1009"/>
                  </a:lnTo>
                  <a:lnTo>
                    <a:pt x="194" y="1000"/>
                  </a:lnTo>
                  <a:lnTo>
                    <a:pt x="185" y="991"/>
                  </a:lnTo>
                  <a:lnTo>
                    <a:pt x="171" y="979"/>
                  </a:lnTo>
                  <a:lnTo>
                    <a:pt x="159" y="965"/>
                  </a:lnTo>
                  <a:lnTo>
                    <a:pt x="148" y="949"/>
                  </a:lnTo>
                  <a:lnTo>
                    <a:pt x="134" y="940"/>
                  </a:lnTo>
                  <a:lnTo>
                    <a:pt x="120" y="933"/>
                  </a:lnTo>
                  <a:lnTo>
                    <a:pt x="108" y="931"/>
                  </a:lnTo>
                  <a:lnTo>
                    <a:pt x="97" y="928"/>
                  </a:lnTo>
                  <a:lnTo>
                    <a:pt x="88" y="926"/>
                  </a:lnTo>
                  <a:lnTo>
                    <a:pt x="81" y="924"/>
                  </a:lnTo>
                  <a:lnTo>
                    <a:pt x="76" y="919"/>
                  </a:lnTo>
                  <a:lnTo>
                    <a:pt x="78" y="914"/>
                  </a:lnTo>
                  <a:lnTo>
                    <a:pt x="88" y="910"/>
                  </a:lnTo>
                  <a:lnTo>
                    <a:pt x="97" y="910"/>
                  </a:lnTo>
                  <a:lnTo>
                    <a:pt x="111" y="912"/>
                  </a:lnTo>
                  <a:lnTo>
                    <a:pt x="122" y="919"/>
                  </a:lnTo>
                  <a:lnTo>
                    <a:pt x="138" y="926"/>
                  </a:lnTo>
                  <a:lnTo>
                    <a:pt x="152" y="938"/>
                  </a:lnTo>
                  <a:lnTo>
                    <a:pt x="169" y="947"/>
                  </a:lnTo>
                  <a:lnTo>
                    <a:pt x="185" y="958"/>
                  </a:lnTo>
                  <a:lnTo>
                    <a:pt x="201" y="968"/>
                  </a:lnTo>
                  <a:lnTo>
                    <a:pt x="217" y="977"/>
                  </a:lnTo>
                  <a:lnTo>
                    <a:pt x="231" y="984"/>
                  </a:lnTo>
                  <a:lnTo>
                    <a:pt x="247" y="991"/>
                  </a:lnTo>
                  <a:lnTo>
                    <a:pt x="266" y="993"/>
                  </a:lnTo>
                  <a:lnTo>
                    <a:pt x="289" y="993"/>
                  </a:lnTo>
                  <a:lnTo>
                    <a:pt x="314" y="989"/>
                  </a:lnTo>
                  <a:lnTo>
                    <a:pt x="344" y="979"/>
                  </a:lnTo>
                  <a:lnTo>
                    <a:pt x="354" y="968"/>
                  </a:lnTo>
                  <a:lnTo>
                    <a:pt x="356" y="954"/>
                  </a:lnTo>
                  <a:lnTo>
                    <a:pt x="356" y="942"/>
                  </a:lnTo>
                  <a:lnTo>
                    <a:pt x="354" y="933"/>
                  </a:lnTo>
                  <a:lnTo>
                    <a:pt x="347" y="921"/>
                  </a:lnTo>
                  <a:lnTo>
                    <a:pt x="340" y="912"/>
                  </a:lnTo>
                  <a:lnTo>
                    <a:pt x="331" y="901"/>
                  </a:lnTo>
                  <a:lnTo>
                    <a:pt x="319" y="891"/>
                  </a:lnTo>
                  <a:lnTo>
                    <a:pt x="293" y="870"/>
                  </a:lnTo>
                  <a:lnTo>
                    <a:pt x="273" y="845"/>
                  </a:lnTo>
                  <a:lnTo>
                    <a:pt x="263" y="833"/>
                  </a:lnTo>
                  <a:lnTo>
                    <a:pt x="256" y="817"/>
                  </a:lnTo>
                  <a:lnTo>
                    <a:pt x="252" y="801"/>
                  </a:lnTo>
                  <a:lnTo>
                    <a:pt x="250" y="785"/>
                  </a:lnTo>
                  <a:lnTo>
                    <a:pt x="247" y="776"/>
                  </a:lnTo>
                  <a:lnTo>
                    <a:pt x="243" y="769"/>
                  </a:lnTo>
                  <a:lnTo>
                    <a:pt x="238" y="762"/>
                  </a:lnTo>
                  <a:lnTo>
                    <a:pt x="231" y="755"/>
                  </a:lnTo>
                  <a:lnTo>
                    <a:pt x="224" y="748"/>
                  </a:lnTo>
                  <a:lnTo>
                    <a:pt x="215" y="741"/>
                  </a:lnTo>
                  <a:lnTo>
                    <a:pt x="208" y="734"/>
                  </a:lnTo>
                  <a:lnTo>
                    <a:pt x="199" y="722"/>
                  </a:lnTo>
                  <a:lnTo>
                    <a:pt x="189" y="704"/>
                  </a:lnTo>
                  <a:lnTo>
                    <a:pt x="178" y="671"/>
                  </a:lnTo>
                  <a:lnTo>
                    <a:pt x="164" y="627"/>
                  </a:lnTo>
                  <a:lnTo>
                    <a:pt x="152" y="577"/>
                  </a:lnTo>
                  <a:lnTo>
                    <a:pt x="141" y="526"/>
                  </a:lnTo>
                  <a:lnTo>
                    <a:pt x="134" y="477"/>
                  </a:lnTo>
                  <a:lnTo>
                    <a:pt x="132" y="456"/>
                  </a:lnTo>
                  <a:lnTo>
                    <a:pt x="129" y="438"/>
                  </a:lnTo>
                  <a:lnTo>
                    <a:pt x="129" y="421"/>
                  </a:lnTo>
                  <a:lnTo>
                    <a:pt x="132" y="408"/>
                  </a:lnTo>
                  <a:lnTo>
                    <a:pt x="134" y="394"/>
                  </a:lnTo>
                  <a:lnTo>
                    <a:pt x="136" y="384"/>
                  </a:lnTo>
                  <a:lnTo>
                    <a:pt x="138" y="384"/>
                  </a:lnTo>
                  <a:lnTo>
                    <a:pt x="141" y="389"/>
                  </a:lnTo>
                  <a:lnTo>
                    <a:pt x="145" y="401"/>
                  </a:lnTo>
                  <a:lnTo>
                    <a:pt x="148" y="417"/>
                  </a:lnTo>
                  <a:lnTo>
                    <a:pt x="150" y="440"/>
                  </a:lnTo>
                  <a:lnTo>
                    <a:pt x="152" y="465"/>
                  </a:lnTo>
                  <a:lnTo>
                    <a:pt x="155" y="493"/>
                  </a:lnTo>
                  <a:lnTo>
                    <a:pt x="162" y="519"/>
                  </a:lnTo>
                  <a:lnTo>
                    <a:pt x="171" y="539"/>
                  </a:lnTo>
                  <a:lnTo>
                    <a:pt x="182" y="558"/>
                  </a:lnTo>
                  <a:lnTo>
                    <a:pt x="192" y="577"/>
                  </a:lnTo>
                  <a:lnTo>
                    <a:pt x="203" y="597"/>
                  </a:lnTo>
                  <a:lnTo>
                    <a:pt x="212" y="616"/>
                  </a:lnTo>
                  <a:lnTo>
                    <a:pt x="217" y="637"/>
                  </a:lnTo>
                  <a:lnTo>
                    <a:pt x="229" y="660"/>
                  </a:lnTo>
                  <a:lnTo>
                    <a:pt x="245" y="692"/>
                  </a:lnTo>
                  <a:lnTo>
                    <a:pt x="266" y="732"/>
                  </a:lnTo>
                  <a:lnTo>
                    <a:pt x="291" y="776"/>
                  </a:lnTo>
                  <a:lnTo>
                    <a:pt x="314" y="817"/>
                  </a:lnTo>
                  <a:lnTo>
                    <a:pt x="335" y="857"/>
                  </a:lnTo>
                  <a:lnTo>
                    <a:pt x="349" y="891"/>
                  </a:lnTo>
                  <a:lnTo>
                    <a:pt x="356" y="914"/>
                  </a:lnTo>
                  <a:lnTo>
                    <a:pt x="361" y="924"/>
                  </a:lnTo>
                  <a:lnTo>
                    <a:pt x="363" y="933"/>
                  </a:lnTo>
                  <a:lnTo>
                    <a:pt x="365" y="947"/>
                  </a:lnTo>
                  <a:lnTo>
                    <a:pt x="365" y="961"/>
                  </a:lnTo>
                  <a:lnTo>
                    <a:pt x="368" y="975"/>
                  </a:lnTo>
                  <a:lnTo>
                    <a:pt x="370" y="984"/>
                  </a:lnTo>
                  <a:lnTo>
                    <a:pt x="374" y="991"/>
                  </a:lnTo>
                  <a:lnTo>
                    <a:pt x="379" y="993"/>
                  </a:lnTo>
                  <a:lnTo>
                    <a:pt x="384" y="991"/>
                  </a:lnTo>
                  <a:lnTo>
                    <a:pt x="388" y="986"/>
                  </a:lnTo>
                  <a:lnTo>
                    <a:pt x="388" y="982"/>
                  </a:lnTo>
                  <a:lnTo>
                    <a:pt x="391" y="972"/>
                  </a:lnTo>
                  <a:lnTo>
                    <a:pt x="388" y="963"/>
                  </a:lnTo>
                  <a:lnTo>
                    <a:pt x="386" y="954"/>
                  </a:lnTo>
                  <a:lnTo>
                    <a:pt x="384" y="945"/>
                  </a:lnTo>
                  <a:lnTo>
                    <a:pt x="381" y="933"/>
                  </a:lnTo>
                  <a:lnTo>
                    <a:pt x="374" y="910"/>
                  </a:lnTo>
                  <a:lnTo>
                    <a:pt x="361" y="864"/>
                  </a:lnTo>
                  <a:lnTo>
                    <a:pt x="342" y="803"/>
                  </a:lnTo>
                  <a:lnTo>
                    <a:pt x="324" y="736"/>
                  </a:lnTo>
                  <a:lnTo>
                    <a:pt x="305" y="667"/>
                  </a:lnTo>
                  <a:lnTo>
                    <a:pt x="291" y="602"/>
                  </a:lnTo>
                  <a:lnTo>
                    <a:pt x="280" y="549"/>
                  </a:lnTo>
                  <a:lnTo>
                    <a:pt x="277" y="514"/>
                  </a:lnTo>
                  <a:lnTo>
                    <a:pt x="273" y="472"/>
                  </a:lnTo>
                  <a:lnTo>
                    <a:pt x="268" y="435"/>
                  </a:lnTo>
                  <a:lnTo>
                    <a:pt x="268" y="403"/>
                  </a:lnTo>
                  <a:lnTo>
                    <a:pt x="268" y="375"/>
                  </a:lnTo>
                  <a:lnTo>
                    <a:pt x="268" y="347"/>
                  </a:lnTo>
                  <a:lnTo>
                    <a:pt x="273" y="324"/>
                  </a:lnTo>
                  <a:lnTo>
                    <a:pt x="277" y="306"/>
                  </a:lnTo>
                  <a:lnTo>
                    <a:pt x="282" y="287"/>
                  </a:lnTo>
                  <a:lnTo>
                    <a:pt x="293" y="259"/>
                  </a:lnTo>
                  <a:lnTo>
                    <a:pt x="307" y="236"/>
                  </a:lnTo>
                  <a:lnTo>
                    <a:pt x="321" y="220"/>
                  </a:lnTo>
                  <a:lnTo>
                    <a:pt x="333" y="204"/>
                  </a:lnTo>
                  <a:lnTo>
                    <a:pt x="331" y="218"/>
                  </a:lnTo>
                  <a:lnTo>
                    <a:pt x="326" y="236"/>
                  </a:lnTo>
                  <a:lnTo>
                    <a:pt x="317" y="257"/>
                  </a:lnTo>
                  <a:lnTo>
                    <a:pt x="307" y="280"/>
                  </a:lnTo>
                  <a:lnTo>
                    <a:pt x="300" y="306"/>
                  </a:lnTo>
                  <a:lnTo>
                    <a:pt x="291" y="333"/>
                  </a:lnTo>
                  <a:lnTo>
                    <a:pt x="284" y="359"/>
                  </a:lnTo>
                  <a:lnTo>
                    <a:pt x="282" y="384"/>
                  </a:lnTo>
                  <a:lnTo>
                    <a:pt x="282" y="410"/>
                  </a:lnTo>
                  <a:lnTo>
                    <a:pt x="280" y="428"/>
                  </a:lnTo>
                  <a:lnTo>
                    <a:pt x="280" y="442"/>
                  </a:lnTo>
                  <a:lnTo>
                    <a:pt x="282" y="452"/>
                  </a:lnTo>
                  <a:lnTo>
                    <a:pt x="284" y="461"/>
                  </a:lnTo>
                  <a:lnTo>
                    <a:pt x="291" y="465"/>
                  </a:lnTo>
                  <a:lnTo>
                    <a:pt x="300" y="468"/>
                  </a:lnTo>
                  <a:lnTo>
                    <a:pt x="317" y="470"/>
                  </a:lnTo>
                  <a:lnTo>
                    <a:pt x="317" y="521"/>
                  </a:lnTo>
                  <a:lnTo>
                    <a:pt x="321" y="572"/>
                  </a:lnTo>
                  <a:lnTo>
                    <a:pt x="328" y="618"/>
                  </a:lnTo>
                  <a:lnTo>
                    <a:pt x="337" y="664"/>
                  </a:lnTo>
                  <a:lnTo>
                    <a:pt x="347" y="711"/>
                  </a:lnTo>
                  <a:lnTo>
                    <a:pt x="358" y="752"/>
                  </a:lnTo>
                  <a:lnTo>
                    <a:pt x="370" y="792"/>
                  </a:lnTo>
                  <a:lnTo>
                    <a:pt x="381" y="829"/>
                  </a:lnTo>
                  <a:lnTo>
                    <a:pt x="405" y="894"/>
                  </a:lnTo>
                  <a:lnTo>
                    <a:pt x="425" y="947"/>
                  </a:lnTo>
                  <a:lnTo>
                    <a:pt x="442" y="982"/>
                  </a:lnTo>
                  <a:lnTo>
                    <a:pt x="449" y="1000"/>
                  </a:lnTo>
                  <a:lnTo>
                    <a:pt x="453" y="1007"/>
                  </a:lnTo>
                  <a:lnTo>
                    <a:pt x="460" y="1014"/>
                  </a:lnTo>
                  <a:lnTo>
                    <a:pt x="467" y="1021"/>
                  </a:lnTo>
                  <a:lnTo>
                    <a:pt x="476" y="1030"/>
                  </a:lnTo>
                  <a:lnTo>
                    <a:pt x="486" y="1037"/>
                  </a:lnTo>
                  <a:lnTo>
                    <a:pt x="495" y="1044"/>
                  </a:lnTo>
                  <a:lnTo>
                    <a:pt x="504" y="1049"/>
                  </a:lnTo>
                  <a:lnTo>
                    <a:pt x="513" y="1051"/>
                  </a:lnTo>
                  <a:lnTo>
                    <a:pt x="534" y="1023"/>
                  </a:lnTo>
                  <a:lnTo>
                    <a:pt x="555" y="1002"/>
                  </a:lnTo>
                  <a:lnTo>
                    <a:pt x="564" y="995"/>
                  </a:lnTo>
                  <a:lnTo>
                    <a:pt x="573" y="989"/>
                  </a:lnTo>
                  <a:lnTo>
                    <a:pt x="583" y="984"/>
                  </a:lnTo>
                  <a:lnTo>
                    <a:pt x="594" y="984"/>
                  </a:lnTo>
                  <a:lnTo>
                    <a:pt x="604" y="984"/>
                  </a:lnTo>
                  <a:lnTo>
                    <a:pt x="613" y="989"/>
                  </a:lnTo>
                  <a:lnTo>
                    <a:pt x="622" y="993"/>
                  </a:lnTo>
                  <a:lnTo>
                    <a:pt x="634" y="1002"/>
                  </a:lnTo>
                  <a:lnTo>
                    <a:pt x="643" y="1014"/>
                  </a:lnTo>
                  <a:lnTo>
                    <a:pt x="652" y="1028"/>
                  </a:lnTo>
                  <a:lnTo>
                    <a:pt x="661" y="1046"/>
                  </a:lnTo>
                  <a:lnTo>
                    <a:pt x="673" y="1067"/>
                  </a:lnTo>
                  <a:lnTo>
                    <a:pt x="673" y="1070"/>
                  </a:lnTo>
                  <a:lnTo>
                    <a:pt x="671" y="1070"/>
                  </a:lnTo>
                  <a:lnTo>
                    <a:pt x="668" y="1070"/>
                  </a:lnTo>
                  <a:lnTo>
                    <a:pt x="664" y="1065"/>
                  </a:lnTo>
                  <a:lnTo>
                    <a:pt x="650" y="1058"/>
                  </a:lnTo>
                  <a:lnTo>
                    <a:pt x="634" y="1049"/>
                  </a:lnTo>
                  <a:lnTo>
                    <a:pt x="624" y="1044"/>
                  </a:lnTo>
                  <a:lnTo>
                    <a:pt x="613" y="1039"/>
                  </a:lnTo>
                  <a:lnTo>
                    <a:pt x="601" y="1037"/>
                  </a:lnTo>
                  <a:lnTo>
                    <a:pt x="592" y="1037"/>
                  </a:lnTo>
                  <a:lnTo>
                    <a:pt x="578" y="1039"/>
                  </a:lnTo>
                  <a:lnTo>
                    <a:pt x="567" y="1042"/>
                  </a:lnTo>
                  <a:lnTo>
                    <a:pt x="555" y="1049"/>
                  </a:lnTo>
                  <a:lnTo>
                    <a:pt x="543" y="1058"/>
                  </a:lnTo>
                  <a:lnTo>
                    <a:pt x="548" y="1074"/>
                  </a:lnTo>
                  <a:lnTo>
                    <a:pt x="553" y="1088"/>
                  </a:lnTo>
                  <a:lnTo>
                    <a:pt x="564" y="1097"/>
                  </a:lnTo>
                  <a:lnTo>
                    <a:pt x="576" y="1107"/>
                  </a:lnTo>
                  <a:lnTo>
                    <a:pt x="606" y="1120"/>
                  </a:lnTo>
                  <a:lnTo>
                    <a:pt x="638" y="1132"/>
                  </a:lnTo>
                  <a:lnTo>
                    <a:pt x="671" y="1144"/>
                  </a:lnTo>
                  <a:lnTo>
                    <a:pt x="698" y="1155"/>
                  </a:lnTo>
                  <a:lnTo>
                    <a:pt x="710" y="1164"/>
                  </a:lnTo>
                  <a:lnTo>
                    <a:pt x="717" y="1174"/>
                  </a:lnTo>
                  <a:lnTo>
                    <a:pt x="722" y="1185"/>
                  </a:lnTo>
                  <a:lnTo>
                    <a:pt x="722" y="1199"/>
                  </a:lnTo>
                  <a:lnTo>
                    <a:pt x="717" y="1211"/>
                  </a:lnTo>
                  <a:lnTo>
                    <a:pt x="712" y="1220"/>
                  </a:lnTo>
                  <a:lnTo>
                    <a:pt x="708" y="1227"/>
                  </a:lnTo>
                  <a:lnTo>
                    <a:pt x="703" y="1234"/>
                  </a:lnTo>
                  <a:lnTo>
                    <a:pt x="698" y="1241"/>
                  </a:lnTo>
                  <a:lnTo>
                    <a:pt x="694" y="1248"/>
                  </a:lnTo>
                  <a:lnTo>
                    <a:pt x="689" y="1252"/>
                  </a:lnTo>
                  <a:lnTo>
                    <a:pt x="685" y="1257"/>
                  </a:lnTo>
                  <a:lnTo>
                    <a:pt x="685" y="1259"/>
                  </a:lnTo>
                  <a:lnTo>
                    <a:pt x="687" y="1264"/>
                  </a:lnTo>
                  <a:lnTo>
                    <a:pt x="694" y="1271"/>
                  </a:lnTo>
                  <a:lnTo>
                    <a:pt x="701" y="1280"/>
                  </a:lnTo>
                  <a:lnTo>
                    <a:pt x="710" y="1292"/>
                  </a:lnTo>
                  <a:lnTo>
                    <a:pt x="717" y="1301"/>
                  </a:lnTo>
                  <a:lnTo>
                    <a:pt x="724" y="1310"/>
                  </a:lnTo>
                  <a:lnTo>
                    <a:pt x="726" y="1320"/>
                  </a:lnTo>
                  <a:lnTo>
                    <a:pt x="726" y="1326"/>
                  </a:lnTo>
                  <a:lnTo>
                    <a:pt x="724" y="1333"/>
                  </a:lnTo>
                  <a:lnTo>
                    <a:pt x="719" y="1338"/>
                  </a:lnTo>
                  <a:lnTo>
                    <a:pt x="712" y="1343"/>
                  </a:lnTo>
                  <a:lnTo>
                    <a:pt x="705" y="1347"/>
                  </a:lnTo>
                  <a:lnTo>
                    <a:pt x="696" y="1352"/>
                  </a:lnTo>
                  <a:lnTo>
                    <a:pt x="687" y="1357"/>
                  </a:lnTo>
                  <a:lnTo>
                    <a:pt x="678" y="1363"/>
                  </a:lnTo>
                  <a:lnTo>
                    <a:pt x="666" y="1352"/>
                  </a:lnTo>
                  <a:lnTo>
                    <a:pt x="657" y="1343"/>
                  </a:lnTo>
                  <a:lnTo>
                    <a:pt x="652" y="1333"/>
                  </a:lnTo>
                  <a:lnTo>
                    <a:pt x="648" y="1322"/>
                  </a:lnTo>
                  <a:lnTo>
                    <a:pt x="645" y="1310"/>
                  </a:lnTo>
                  <a:lnTo>
                    <a:pt x="643" y="1301"/>
                  </a:lnTo>
                  <a:lnTo>
                    <a:pt x="641" y="1289"/>
                  </a:lnTo>
                  <a:lnTo>
                    <a:pt x="636" y="1280"/>
                  </a:lnTo>
                  <a:lnTo>
                    <a:pt x="624" y="1285"/>
                  </a:lnTo>
                  <a:lnTo>
                    <a:pt x="613" y="1287"/>
                  </a:lnTo>
                  <a:lnTo>
                    <a:pt x="604" y="1287"/>
                  </a:lnTo>
                  <a:lnTo>
                    <a:pt x="594" y="1285"/>
                  </a:lnTo>
                  <a:lnTo>
                    <a:pt x="587" y="1282"/>
                  </a:lnTo>
                  <a:lnTo>
                    <a:pt x="583" y="1282"/>
                  </a:lnTo>
                  <a:lnTo>
                    <a:pt x="580" y="1282"/>
                  </a:lnTo>
                  <a:lnTo>
                    <a:pt x="580" y="1282"/>
                  </a:lnTo>
                  <a:lnTo>
                    <a:pt x="578" y="1285"/>
                  </a:lnTo>
                  <a:lnTo>
                    <a:pt x="578" y="1287"/>
                  </a:lnTo>
                  <a:lnTo>
                    <a:pt x="576" y="1287"/>
                  </a:lnTo>
                  <a:lnTo>
                    <a:pt x="576" y="1289"/>
                  </a:lnTo>
                  <a:lnTo>
                    <a:pt x="576" y="1292"/>
                  </a:lnTo>
                  <a:lnTo>
                    <a:pt x="576" y="1294"/>
                  </a:lnTo>
                  <a:lnTo>
                    <a:pt x="578" y="1299"/>
                  </a:lnTo>
                  <a:lnTo>
                    <a:pt x="583" y="1306"/>
                  </a:lnTo>
                  <a:lnTo>
                    <a:pt x="587" y="1313"/>
                  </a:lnTo>
                  <a:lnTo>
                    <a:pt x="594" y="1324"/>
                  </a:lnTo>
                  <a:lnTo>
                    <a:pt x="601" y="1333"/>
                  </a:lnTo>
                  <a:lnTo>
                    <a:pt x="608" y="1345"/>
                  </a:lnTo>
                  <a:lnTo>
                    <a:pt x="615" y="1354"/>
                  </a:lnTo>
                  <a:lnTo>
                    <a:pt x="622" y="1363"/>
                  </a:lnTo>
                  <a:lnTo>
                    <a:pt x="627" y="1370"/>
                  </a:lnTo>
                  <a:lnTo>
                    <a:pt x="629" y="1373"/>
                  </a:lnTo>
                  <a:lnTo>
                    <a:pt x="648" y="1373"/>
                  </a:lnTo>
                  <a:lnTo>
                    <a:pt x="668" y="1370"/>
                  </a:lnTo>
                  <a:lnTo>
                    <a:pt x="687" y="1363"/>
                  </a:lnTo>
                  <a:lnTo>
                    <a:pt x="705" y="1357"/>
                  </a:lnTo>
                  <a:lnTo>
                    <a:pt x="722" y="1347"/>
                  </a:lnTo>
                  <a:lnTo>
                    <a:pt x="738" y="1336"/>
                  </a:lnTo>
                  <a:lnTo>
                    <a:pt x="752" y="1324"/>
                  </a:lnTo>
                  <a:lnTo>
                    <a:pt x="763" y="1313"/>
                  </a:lnTo>
                  <a:lnTo>
                    <a:pt x="763" y="1310"/>
                  </a:lnTo>
                  <a:lnTo>
                    <a:pt x="766" y="1308"/>
                  </a:lnTo>
                  <a:lnTo>
                    <a:pt x="766" y="1306"/>
                  </a:lnTo>
                  <a:lnTo>
                    <a:pt x="768" y="1303"/>
                  </a:lnTo>
                  <a:lnTo>
                    <a:pt x="768" y="1301"/>
                  </a:lnTo>
                  <a:lnTo>
                    <a:pt x="768" y="1299"/>
                  </a:lnTo>
                  <a:lnTo>
                    <a:pt x="768" y="1296"/>
                  </a:lnTo>
                  <a:lnTo>
                    <a:pt x="768" y="1294"/>
                  </a:lnTo>
                  <a:lnTo>
                    <a:pt x="766" y="1282"/>
                  </a:lnTo>
                  <a:lnTo>
                    <a:pt x="761" y="1269"/>
                  </a:lnTo>
                  <a:lnTo>
                    <a:pt x="756" y="1255"/>
                  </a:lnTo>
                  <a:lnTo>
                    <a:pt x="754" y="1241"/>
                  </a:lnTo>
                  <a:lnTo>
                    <a:pt x="749" y="1227"/>
                  </a:lnTo>
                  <a:lnTo>
                    <a:pt x="745" y="1213"/>
                  </a:lnTo>
                  <a:lnTo>
                    <a:pt x="742" y="1199"/>
                  </a:lnTo>
                  <a:lnTo>
                    <a:pt x="738" y="1188"/>
                  </a:lnTo>
                  <a:lnTo>
                    <a:pt x="740" y="1185"/>
                  </a:lnTo>
                  <a:lnTo>
                    <a:pt x="740" y="1183"/>
                  </a:lnTo>
                  <a:lnTo>
                    <a:pt x="740" y="1183"/>
                  </a:lnTo>
                  <a:lnTo>
                    <a:pt x="742" y="1181"/>
                  </a:lnTo>
                  <a:lnTo>
                    <a:pt x="742" y="1181"/>
                  </a:lnTo>
                  <a:lnTo>
                    <a:pt x="745" y="1178"/>
                  </a:lnTo>
                  <a:lnTo>
                    <a:pt x="745" y="1176"/>
                  </a:lnTo>
                  <a:lnTo>
                    <a:pt x="745" y="1174"/>
                  </a:lnTo>
                  <a:lnTo>
                    <a:pt x="747" y="1169"/>
                  </a:lnTo>
                  <a:lnTo>
                    <a:pt x="745" y="1164"/>
                  </a:lnTo>
                  <a:lnTo>
                    <a:pt x="745" y="1157"/>
                  </a:lnTo>
                  <a:lnTo>
                    <a:pt x="745" y="1153"/>
                  </a:lnTo>
                  <a:lnTo>
                    <a:pt x="742" y="1148"/>
                  </a:lnTo>
                  <a:lnTo>
                    <a:pt x="742" y="1141"/>
                  </a:lnTo>
                  <a:lnTo>
                    <a:pt x="740" y="1134"/>
                  </a:lnTo>
                  <a:lnTo>
                    <a:pt x="740" y="1130"/>
                  </a:lnTo>
                  <a:lnTo>
                    <a:pt x="735" y="1123"/>
                  </a:lnTo>
                  <a:lnTo>
                    <a:pt x="731" y="1116"/>
                  </a:lnTo>
                  <a:lnTo>
                    <a:pt x="729" y="1109"/>
                  </a:lnTo>
                  <a:lnTo>
                    <a:pt x="724" y="1102"/>
                  </a:lnTo>
                  <a:lnTo>
                    <a:pt x="722" y="1095"/>
                  </a:lnTo>
                  <a:lnTo>
                    <a:pt x="717" y="1090"/>
                  </a:lnTo>
                  <a:lnTo>
                    <a:pt x="712" y="1083"/>
                  </a:lnTo>
                  <a:lnTo>
                    <a:pt x="705" y="1079"/>
                  </a:lnTo>
                  <a:lnTo>
                    <a:pt x="705" y="1070"/>
                  </a:lnTo>
                  <a:lnTo>
                    <a:pt x="703" y="1060"/>
                  </a:lnTo>
                  <a:lnTo>
                    <a:pt x="701" y="1051"/>
                  </a:lnTo>
                  <a:lnTo>
                    <a:pt x="696" y="1044"/>
                  </a:lnTo>
                  <a:lnTo>
                    <a:pt x="694" y="1035"/>
                  </a:lnTo>
                  <a:lnTo>
                    <a:pt x="691" y="1026"/>
                  </a:lnTo>
                  <a:lnTo>
                    <a:pt x="689" y="1019"/>
                  </a:lnTo>
                  <a:lnTo>
                    <a:pt x="689" y="1012"/>
                  </a:lnTo>
                  <a:lnTo>
                    <a:pt x="698" y="1012"/>
                  </a:lnTo>
                  <a:lnTo>
                    <a:pt x="708" y="1007"/>
                  </a:lnTo>
                  <a:lnTo>
                    <a:pt x="715" y="1002"/>
                  </a:lnTo>
                  <a:lnTo>
                    <a:pt x="722" y="995"/>
                  </a:lnTo>
                  <a:lnTo>
                    <a:pt x="729" y="989"/>
                  </a:lnTo>
                  <a:lnTo>
                    <a:pt x="733" y="984"/>
                  </a:lnTo>
                  <a:lnTo>
                    <a:pt x="735" y="977"/>
                  </a:lnTo>
                  <a:lnTo>
                    <a:pt x="738" y="972"/>
                  </a:lnTo>
                  <a:lnTo>
                    <a:pt x="735" y="968"/>
                  </a:lnTo>
                  <a:lnTo>
                    <a:pt x="733" y="961"/>
                  </a:lnTo>
                  <a:lnTo>
                    <a:pt x="729" y="951"/>
                  </a:lnTo>
                  <a:lnTo>
                    <a:pt x="726" y="945"/>
                  </a:lnTo>
                  <a:lnTo>
                    <a:pt x="722" y="935"/>
                  </a:lnTo>
                  <a:lnTo>
                    <a:pt x="717" y="928"/>
                  </a:lnTo>
                  <a:lnTo>
                    <a:pt x="715" y="919"/>
                  </a:lnTo>
                  <a:lnTo>
                    <a:pt x="710" y="914"/>
                  </a:lnTo>
                  <a:lnTo>
                    <a:pt x="710" y="905"/>
                  </a:lnTo>
                  <a:lnTo>
                    <a:pt x="710" y="896"/>
                  </a:lnTo>
                  <a:lnTo>
                    <a:pt x="708" y="887"/>
                  </a:lnTo>
                  <a:lnTo>
                    <a:pt x="708" y="882"/>
                  </a:lnTo>
                  <a:lnTo>
                    <a:pt x="705" y="875"/>
                  </a:lnTo>
                  <a:lnTo>
                    <a:pt x="701" y="868"/>
                  </a:lnTo>
                  <a:lnTo>
                    <a:pt x="698" y="861"/>
                  </a:lnTo>
                  <a:lnTo>
                    <a:pt x="691" y="854"/>
                  </a:lnTo>
                  <a:close/>
                  <a:moveTo>
                    <a:pt x="1492" y="1657"/>
                  </a:moveTo>
                  <a:lnTo>
                    <a:pt x="1487" y="1664"/>
                  </a:lnTo>
                  <a:lnTo>
                    <a:pt x="1483" y="1671"/>
                  </a:lnTo>
                  <a:lnTo>
                    <a:pt x="1478" y="1678"/>
                  </a:lnTo>
                  <a:lnTo>
                    <a:pt x="1476" y="1688"/>
                  </a:lnTo>
                  <a:lnTo>
                    <a:pt x="1471" y="1711"/>
                  </a:lnTo>
                  <a:lnTo>
                    <a:pt x="1471" y="1734"/>
                  </a:lnTo>
                  <a:lnTo>
                    <a:pt x="1471" y="1759"/>
                  </a:lnTo>
                  <a:lnTo>
                    <a:pt x="1474" y="1785"/>
                  </a:lnTo>
                  <a:lnTo>
                    <a:pt x="1474" y="1810"/>
                  </a:lnTo>
                  <a:lnTo>
                    <a:pt x="1474" y="1831"/>
                  </a:lnTo>
                  <a:lnTo>
                    <a:pt x="1474" y="1836"/>
                  </a:lnTo>
                  <a:lnTo>
                    <a:pt x="1474" y="1840"/>
                  </a:lnTo>
                  <a:lnTo>
                    <a:pt x="1478" y="1843"/>
                  </a:lnTo>
                  <a:lnTo>
                    <a:pt x="1481" y="1847"/>
                  </a:lnTo>
                  <a:lnTo>
                    <a:pt x="1483" y="1852"/>
                  </a:lnTo>
                  <a:lnTo>
                    <a:pt x="1485" y="1859"/>
                  </a:lnTo>
                  <a:lnTo>
                    <a:pt x="1485" y="1868"/>
                  </a:lnTo>
                  <a:lnTo>
                    <a:pt x="1485" y="1882"/>
                  </a:lnTo>
                  <a:lnTo>
                    <a:pt x="1485" y="1875"/>
                  </a:lnTo>
                  <a:lnTo>
                    <a:pt x="1485" y="1870"/>
                  </a:lnTo>
                  <a:lnTo>
                    <a:pt x="1487" y="1866"/>
                  </a:lnTo>
                  <a:lnTo>
                    <a:pt x="1490" y="1861"/>
                  </a:lnTo>
                  <a:lnTo>
                    <a:pt x="1490" y="1856"/>
                  </a:lnTo>
                  <a:lnTo>
                    <a:pt x="1490" y="1850"/>
                  </a:lnTo>
                  <a:lnTo>
                    <a:pt x="1490" y="1845"/>
                  </a:lnTo>
                  <a:lnTo>
                    <a:pt x="1485" y="1838"/>
                  </a:lnTo>
                  <a:lnTo>
                    <a:pt x="1492" y="1824"/>
                  </a:lnTo>
                  <a:lnTo>
                    <a:pt x="1497" y="1808"/>
                  </a:lnTo>
                  <a:lnTo>
                    <a:pt x="1501" y="1792"/>
                  </a:lnTo>
                  <a:lnTo>
                    <a:pt x="1506" y="1775"/>
                  </a:lnTo>
                  <a:lnTo>
                    <a:pt x="1511" y="1762"/>
                  </a:lnTo>
                  <a:lnTo>
                    <a:pt x="1518" y="1750"/>
                  </a:lnTo>
                  <a:lnTo>
                    <a:pt x="1522" y="1741"/>
                  </a:lnTo>
                  <a:lnTo>
                    <a:pt x="1529" y="1734"/>
                  </a:lnTo>
                  <a:lnTo>
                    <a:pt x="1534" y="1741"/>
                  </a:lnTo>
                  <a:lnTo>
                    <a:pt x="1536" y="1748"/>
                  </a:lnTo>
                  <a:lnTo>
                    <a:pt x="1538" y="1757"/>
                  </a:lnTo>
                  <a:lnTo>
                    <a:pt x="1541" y="1764"/>
                  </a:lnTo>
                  <a:lnTo>
                    <a:pt x="1545" y="1771"/>
                  </a:lnTo>
                  <a:lnTo>
                    <a:pt x="1550" y="1775"/>
                  </a:lnTo>
                  <a:lnTo>
                    <a:pt x="1555" y="1780"/>
                  </a:lnTo>
                  <a:lnTo>
                    <a:pt x="1562" y="1782"/>
                  </a:lnTo>
                  <a:lnTo>
                    <a:pt x="1555" y="1773"/>
                  </a:lnTo>
                  <a:lnTo>
                    <a:pt x="1550" y="1764"/>
                  </a:lnTo>
                  <a:lnTo>
                    <a:pt x="1548" y="1752"/>
                  </a:lnTo>
                  <a:lnTo>
                    <a:pt x="1550" y="1741"/>
                  </a:lnTo>
                  <a:lnTo>
                    <a:pt x="1550" y="1727"/>
                  </a:lnTo>
                  <a:lnTo>
                    <a:pt x="1552" y="1715"/>
                  </a:lnTo>
                  <a:lnTo>
                    <a:pt x="1555" y="1701"/>
                  </a:lnTo>
                  <a:lnTo>
                    <a:pt x="1555" y="1692"/>
                  </a:lnTo>
                  <a:lnTo>
                    <a:pt x="1557" y="1674"/>
                  </a:lnTo>
                  <a:lnTo>
                    <a:pt x="1555" y="1657"/>
                  </a:lnTo>
                  <a:lnTo>
                    <a:pt x="1552" y="1641"/>
                  </a:lnTo>
                  <a:lnTo>
                    <a:pt x="1548" y="1625"/>
                  </a:lnTo>
                  <a:lnTo>
                    <a:pt x="1543" y="1609"/>
                  </a:lnTo>
                  <a:lnTo>
                    <a:pt x="1541" y="1593"/>
                  </a:lnTo>
                  <a:lnTo>
                    <a:pt x="1541" y="1579"/>
                  </a:lnTo>
                  <a:lnTo>
                    <a:pt x="1541" y="1565"/>
                  </a:lnTo>
                  <a:lnTo>
                    <a:pt x="1545" y="1593"/>
                  </a:lnTo>
                  <a:lnTo>
                    <a:pt x="1550" y="1616"/>
                  </a:lnTo>
                  <a:lnTo>
                    <a:pt x="1557" y="1637"/>
                  </a:lnTo>
                  <a:lnTo>
                    <a:pt x="1564" y="1655"/>
                  </a:lnTo>
                  <a:lnTo>
                    <a:pt x="1568" y="1674"/>
                  </a:lnTo>
                  <a:lnTo>
                    <a:pt x="1573" y="1692"/>
                  </a:lnTo>
                  <a:lnTo>
                    <a:pt x="1573" y="1713"/>
                  </a:lnTo>
                  <a:lnTo>
                    <a:pt x="1571" y="1738"/>
                  </a:lnTo>
                  <a:lnTo>
                    <a:pt x="1573" y="1743"/>
                  </a:lnTo>
                  <a:lnTo>
                    <a:pt x="1578" y="1743"/>
                  </a:lnTo>
                  <a:lnTo>
                    <a:pt x="1585" y="1743"/>
                  </a:lnTo>
                  <a:lnTo>
                    <a:pt x="1594" y="1738"/>
                  </a:lnTo>
                  <a:lnTo>
                    <a:pt x="1603" y="1734"/>
                  </a:lnTo>
                  <a:lnTo>
                    <a:pt x="1612" y="1729"/>
                  </a:lnTo>
                  <a:lnTo>
                    <a:pt x="1622" y="1725"/>
                  </a:lnTo>
                  <a:lnTo>
                    <a:pt x="1629" y="1720"/>
                  </a:lnTo>
                  <a:lnTo>
                    <a:pt x="1640" y="1706"/>
                  </a:lnTo>
                  <a:lnTo>
                    <a:pt x="1647" y="1694"/>
                  </a:lnTo>
                  <a:lnTo>
                    <a:pt x="1652" y="1683"/>
                  </a:lnTo>
                  <a:lnTo>
                    <a:pt x="1656" y="1674"/>
                  </a:lnTo>
                  <a:lnTo>
                    <a:pt x="1663" y="1667"/>
                  </a:lnTo>
                  <a:lnTo>
                    <a:pt x="1675" y="1664"/>
                  </a:lnTo>
                  <a:lnTo>
                    <a:pt x="1691" y="1662"/>
                  </a:lnTo>
                  <a:lnTo>
                    <a:pt x="1717" y="1667"/>
                  </a:lnTo>
                  <a:lnTo>
                    <a:pt x="1726" y="1660"/>
                  </a:lnTo>
                  <a:lnTo>
                    <a:pt x="1730" y="1648"/>
                  </a:lnTo>
                  <a:lnTo>
                    <a:pt x="1733" y="1639"/>
                  </a:lnTo>
                  <a:lnTo>
                    <a:pt x="1735" y="1630"/>
                  </a:lnTo>
                  <a:lnTo>
                    <a:pt x="1733" y="1618"/>
                  </a:lnTo>
                  <a:lnTo>
                    <a:pt x="1730" y="1609"/>
                  </a:lnTo>
                  <a:lnTo>
                    <a:pt x="1730" y="1600"/>
                  </a:lnTo>
                  <a:lnTo>
                    <a:pt x="1730" y="1590"/>
                  </a:lnTo>
                  <a:lnTo>
                    <a:pt x="1730" y="1567"/>
                  </a:lnTo>
                  <a:lnTo>
                    <a:pt x="1730" y="1546"/>
                  </a:lnTo>
                  <a:lnTo>
                    <a:pt x="1730" y="1523"/>
                  </a:lnTo>
                  <a:lnTo>
                    <a:pt x="1730" y="1502"/>
                  </a:lnTo>
                  <a:lnTo>
                    <a:pt x="1733" y="1482"/>
                  </a:lnTo>
                  <a:lnTo>
                    <a:pt x="1735" y="1458"/>
                  </a:lnTo>
                  <a:lnTo>
                    <a:pt x="1740" y="1438"/>
                  </a:lnTo>
                  <a:lnTo>
                    <a:pt x="1747" y="1412"/>
                  </a:lnTo>
                  <a:lnTo>
                    <a:pt x="1751" y="1428"/>
                  </a:lnTo>
                  <a:lnTo>
                    <a:pt x="1756" y="1440"/>
                  </a:lnTo>
                  <a:lnTo>
                    <a:pt x="1761" y="1447"/>
                  </a:lnTo>
                  <a:lnTo>
                    <a:pt x="1767" y="1451"/>
                  </a:lnTo>
                  <a:lnTo>
                    <a:pt x="1774" y="1454"/>
                  </a:lnTo>
                  <a:lnTo>
                    <a:pt x="1784" y="1458"/>
                  </a:lnTo>
                  <a:lnTo>
                    <a:pt x="1791" y="1463"/>
                  </a:lnTo>
                  <a:lnTo>
                    <a:pt x="1800" y="1472"/>
                  </a:lnTo>
                  <a:lnTo>
                    <a:pt x="1802" y="1465"/>
                  </a:lnTo>
                  <a:lnTo>
                    <a:pt x="1804" y="1456"/>
                  </a:lnTo>
                  <a:lnTo>
                    <a:pt x="1804" y="1447"/>
                  </a:lnTo>
                  <a:lnTo>
                    <a:pt x="1804" y="1435"/>
                  </a:lnTo>
                  <a:lnTo>
                    <a:pt x="1802" y="1424"/>
                  </a:lnTo>
                  <a:lnTo>
                    <a:pt x="1802" y="1412"/>
                  </a:lnTo>
                  <a:lnTo>
                    <a:pt x="1802" y="1401"/>
                  </a:lnTo>
                  <a:lnTo>
                    <a:pt x="1804" y="1391"/>
                  </a:lnTo>
                  <a:lnTo>
                    <a:pt x="1804" y="1403"/>
                  </a:lnTo>
                  <a:lnTo>
                    <a:pt x="1804" y="1412"/>
                  </a:lnTo>
                  <a:lnTo>
                    <a:pt x="1807" y="1421"/>
                  </a:lnTo>
                  <a:lnTo>
                    <a:pt x="1809" y="1428"/>
                  </a:lnTo>
                  <a:lnTo>
                    <a:pt x="1811" y="1438"/>
                  </a:lnTo>
                  <a:lnTo>
                    <a:pt x="1814" y="1444"/>
                  </a:lnTo>
                  <a:lnTo>
                    <a:pt x="1818" y="1451"/>
                  </a:lnTo>
                  <a:lnTo>
                    <a:pt x="1818" y="1461"/>
                  </a:lnTo>
                  <a:lnTo>
                    <a:pt x="1823" y="1465"/>
                  </a:lnTo>
                  <a:lnTo>
                    <a:pt x="1828" y="1465"/>
                  </a:lnTo>
                  <a:lnTo>
                    <a:pt x="1832" y="1461"/>
                  </a:lnTo>
                  <a:lnTo>
                    <a:pt x="1835" y="1456"/>
                  </a:lnTo>
                  <a:lnTo>
                    <a:pt x="1839" y="1449"/>
                  </a:lnTo>
                  <a:lnTo>
                    <a:pt x="1844" y="1444"/>
                  </a:lnTo>
                  <a:lnTo>
                    <a:pt x="1846" y="1440"/>
                  </a:lnTo>
                  <a:lnTo>
                    <a:pt x="1851" y="1438"/>
                  </a:lnTo>
                  <a:lnTo>
                    <a:pt x="1865" y="1417"/>
                  </a:lnTo>
                  <a:lnTo>
                    <a:pt x="1879" y="1398"/>
                  </a:lnTo>
                  <a:lnTo>
                    <a:pt x="1892" y="1384"/>
                  </a:lnTo>
                  <a:lnTo>
                    <a:pt x="1906" y="1373"/>
                  </a:lnTo>
                  <a:lnTo>
                    <a:pt x="1920" y="1361"/>
                  </a:lnTo>
                  <a:lnTo>
                    <a:pt x="1939" y="1352"/>
                  </a:lnTo>
                  <a:lnTo>
                    <a:pt x="1960" y="1345"/>
                  </a:lnTo>
                  <a:lnTo>
                    <a:pt x="1985" y="1336"/>
                  </a:lnTo>
                  <a:lnTo>
                    <a:pt x="2008" y="1329"/>
                  </a:lnTo>
                  <a:lnTo>
                    <a:pt x="2027" y="1326"/>
                  </a:lnTo>
                  <a:lnTo>
                    <a:pt x="2045" y="1324"/>
                  </a:lnTo>
                  <a:lnTo>
                    <a:pt x="2064" y="1322"/>
                  </a:lnTo>
                  <a:lnTo>
                    <a:pt x="2080" y="1320"/>
                  </a:lnTo>
                  <a:lnTo>
                    <a:pt x="2096" y="1320"/>
                  </a:lnTo>
                  <a:lnTo>
                    <a:pt x="2112" y="1320"/>
                  </a:lnTo>
                  <a:lnTo>
                    <a:pt x="2128" y="1320"/>
                  </a:lnTo>
                  <a:lnTo>
                    <a:pt x="2135" y="1320"/>
                  </a:lnTo>
                  <a:lnTo>
                    <a:pt x="2142" y="1322"/>
                  </a:lnTo>
                  <a:lnTo>
                    <a:pt x="2149" y="1326"/>
                  </a:lnTo>
                  <a:lnTo>
                    <a:pt x="2154" y="1329"/>
                  </a:lnTo>
                  <a:lnTo>
                    <a:pt x="2161" y="1333"/>
                  </a:lnTo>
                  <a:lnTo>
                    <a:pt x="2168" y="1336"/>
                  </a:lnTo>
                  <a:lnTo>
                    <a:pt x="2172" y="1340"/>
                  </a:lnTo>
                  <a:lnTo>
                    <a:pt x="2177" y="1343"/>
                  </a:lnTo>
                  <a:lnTo>
                    <a:pt x="2175" y="1336"/>
                  </a:lnTo>
                  <a:lnTo>
                    <a:pt x="2170" y="1329"/>
                  </a:lnTo>
                  <a:lnTo>
                    <a:pt x="2168" y="1324"/>
                  </a:lnTo>
                  <a:lnTo>
                    <a:pt x="2163" y="1320"/>
                  </a:lnTo>
                  <a:lnTo>
                    <a:pt x="2159" y="1313"/>
                  </a:lnTo>
                  <a:lnTo>
                    <a:pt x="2154" y="1308"/>
                  </a:lnTo>
                  <a:lnTo>
                    <a:pt x="2149" y="1303"/>
                  </a:lnTo>
                  <a:lnTo>
                    <a:pt x="2145" y="1294"/>
                  </a:lnTo>
                  <a:lnTo>
                    <a:pt x="2138" y="1287"/>
                  </a:lnTo>
                  <a:lnTo>
                    <a:pt x="2131" y="1278"/>
                  </a:lnTo>
                  <a:lnTo>
                    <a:pt x="2124" y="1269"/>
                  </a:lnTo>
                  <a:lnTo>
                    <a:pt x="2115" y="1259"/>
                  </a:lnTo>
                  <a:lnTo>
                    <a:pt x="2103" y="1252"/>
                  </a:lnTo>
                  <a:lnTo>
                    <a:pt x="2094" y="1245"/>
                  </a:lnTo>
                  <a:lnTo>
                    <a:pt x="2080" y="1241"/>
                  </a:lnTo>
                  <a:lnTo>
                    <a:pt x="2066" y="1238"/>
                  </a:lnTo>
                  <a:lnTo>
                    <a:pt x="2064" y="1222"/>
                  </a:lnTo>
                  <a:lnTo>
                    <a:pt x="2059" y="1206"/>
                  </a:lnTo>
                  <a:lnTo>
                    <a:pt x="2052" y="1197"/>
                  </a:lnTo>
                  <a:lnTo>
                    <a:pt x="2043" y="1190"/>
                  </a:lnTo>
                  <a:lnTo>
                    <a:pt x="2031" y="1183"/>
                  </a:lnTo>
                  <a:lnTo>
                    <a:pt x="2017" y="1181"/>
                  </a:lnTo>
                  <a:lnTo>
                    <a:pt x="2001" y="1181"/>
                  </a:lnTo>
                  <a:lnTo>
                    <a:pt x="1985" y="1181"/>
                  </a:lnTo>
                  <a:lnTo>
                    <a:pt x="1948" y="1183"/>
                  </a:lnTo>
                  <a:lnTo>
                    <a:pt x="1911" y="1185"/>
                  </a:lnTo>
                  <a:lnTo>
                    <a:pt x="1892" y="1185"/>
                  </a:lnTo>
                  <a:lnTo>
                    <a:pt x="1874" y="1183"/>
                  </a:lnTo>
                  <a:lnTo>
                    <a:pt x="1855" y="1181"/>
                  </a:lnTo>
                  <a:lnTo>
                    <a:pt x="1839" y="1176"/>
                  </a:lnTo>
                  <a:lnTo>
                    <a:pt x="1807" y="1229"/>
                  </a:lnTo>
                  <a:lnTo>
                    <a:pt x="1828" y="1229"/>
                  </a:lnTo>
                  <a:lnTo>
                    <a:pt x="1846" y="1232"/>
                  </a:lnTo>
                  <a:lnTo>
                    <a:pt x="1865" y="1234"/>
                  </a:lnTo>
                  <a:lnTo>
                    <a:pt x="1883" y="1238"/>
                  </a:lnTo>
                  <a:lnTo>
                    <a:pt x="1906" y="1243"/>
                  </a:lnTo>
                  <a:lnTo>
                    <a:pt x="1932" y="1245"/>
                  </a:lnTo>
                  <a:lnTo>
                    <a:pt x="1962" y="1245"/>
                  </a:lnTo>
                  <a:lnTo>
                    <a:pt x="1999" y="1238"/>
                  </a:lnTo>
                  <a:lnTo>
                    <a:pt x="1983" y="1245"/>
                  </a:lnTo>
                  <a:lnTo>
                    <a:pt x="1969" y="1250"/>
                  </a:lnTo>
                  <a:lnTo>
                    <a:pt x="1953" y="1255"/>
                  </a:lnTo>
                  <a:lnTo>
                    <a:pt x="1936" y="1255"/>
                  </a:lnTo>
                  <a:lnTo>
                    <a:pt x="1904" y="1255"/>
                  </a:lnTo>
                  <a:lnTo>
                    <a:pt x="1874" y="1252"/>
                  </a:lnTo>
                  <a:lnTo>
                    <a:pt x="1846" y="1248"/>
                  </a:lnTo>
                  <a:lnTo>
                    <a:pt x="1821" y="1243"/>
                  </a:lnTo>
                  <a:lnTo>
                    <a:pt x="1800" y="1241"/>
                  </a:lnTo>
                  <a:lnTo>
                    <a:pt x="1784" y="1243"/>
                  </a:lnTo>
                  <a:lnTo>
                    <a:pt x="1781" y="1243"/>
                  </a:lnTo>
                  <a:lnTo>
                    <a:pt x="1777" y="1243"/>
                  </a:lnTo>
                  <a:lnTo>
                    <a:pt x="1772" y="1248"/>
                  </a:lnTo>
                  <a:lnTo>
                    <a:pt x="1767" y="1252"/>
                  </a:lnTo>
                  <a:lnTo>
                    <a:pt x="1761" y="1257"/>
                  </a:lnTo>
                  <a:lnTo>
                    <a:pt x="1754" y="1264"/>
                  </a:lnTo>
                  <a:lnTo>
                    <a:pt x="1747" y="1269"/>
                  </a:lnTo>
                  <a:lnTo>
                    <a:pt x="1737" y="1276"/>
                  </a:lnTo>
                  <a:lnTo>
                    <a:pt x="1726" y="1276"/>
                  </a:lnTo>
                  <a:lnTo>
                    <a:pt x="1717" y="1276"/>
                  </a:lnTo>
                  <a:lnTo>
                    <a:pt x="1707" y="1276"/>
                  </a:lnTo>
                  <a:lnTo>
                    <a:pt x="1700" y="1276"/>
                  </a:lnTo>
                  <a:lnTo>
                    <a:pt x="1693" y="1278"/>
                  </a:lnTo>
                  <a:lnTo>
                    <a:pt x="1684" y="1282"/>
                  </a:lnTo>
                  <a:lnTo>
                    <a:pt x="1677" y="1285"/>
                  </a:lnTo>
                  <a:lnTo>
                    <a:pt x="1670" y="1289"/>
                  </a:lnTo>
                  <a:lnTo>
                    <a:pt x="1663" y="1292"/>
                  </a:lnTo>
                  <a:lnTo>
                    <a:pt x="1654" y="1296"/>
                  </a:lnTo>
                  <a:lnTo>
                    <a:pt x="1647" y="1301"/>
                  </a:lnTo>
                  <a:lnTo>
                    <a:pt x="1638" y="1303"/>
                  </a:lnTo>
                  <a:lnTo>
                    <a:pt x="1631" y="1308"/>
                  </a:lnTo>
                  <a:lnTo>
                    <a:pt x="1624" y="1310"/>
                  </a:lnTo>
                  <a:lnTo>
                    <a:pt x="1615" y="1313"/>
                  </a:lnTo>
                  <a:lnTo>
                    <a:pt x="1608" y="1315"/>
                  </a:lnTo>
                  <a:lnTo>
                    <a:pt x="1596" y="1320"/>
                  </a:lnTo>
                  <a:lnTo>
                    <a:pt x="1585" y="1326"/>
                  </a:lnTo>
                  <a:lnTo>
                    <a:pt x="1575" y="1336"/>
                  </a:lnTo>
                  <a:lnTo>
                    <a:pt x="1568" y="1347"/>
                  </a:lnTo>
                  <a:lnTo>
                    <a:pt x="1562" y="1361"/>
                  </a:lnTo>
                  <a:lnTo>
                    <a:pt x="1557" y="1375"/>
                  </a:lnTo>
                  <a:lnTo>
                    <a:pt x="1555" y="1389"/>
                  </a:lnTo>
                  <a:lnTo>
                    <a:pt x="1550" y="1403"/>
                  </a:lnTo>
                  <a:lnTo>
                    <a:pt x="1543" y="1435"/>
                  </a:lnTo>
                  <a:lnTo>
                    <a:pt x="1534" y="1465"/>
                  </a:lnTo>
                  <a:lnTo>
                    <a:pt x="1525" y="1495"/>
                  </a:lnTo>
                  <a:lnTo>
                    <a:pt x="1515" y="1526"/>
                  </a:lnTo>
                  <a:lnTo>
                    <a:pt x="1511" y="1558"/>
                  </a:lnTo>
                  <a:lnTo>
                    <a:pt x="1508" y="1595"/>
                  </a:lnTo>
                  <a:lnTo>
                    <a:pt x="1511" y="1613"/>
                  </a:lnTo>
                  <a:lnTo>
                    <a:pt x="1513" y="1632"/>
                  </a:lnTo>
                  <a:lnTo>
                    <a:pt x="1518" y="1655"/>
                  </a:lnTo>
                  <a:lnTo>
                    <a:pt x="1525" y="1676"/>
                  </a:lnTo>
                  <a:lnTo>
                    <a:pt x="1518" y="1660"/>
                  </a:lnTo>
                  <a:lnTo>
                    <a:pt x="1508" y="1648"/>
                  </a:lnTo>
                  <a:lnTo>
                    <a:pt x="1501" y="1639"/>
                  </a:lnTo>
                  <a:lnTo>
                    <a:pt x="1492" y="1630"/>
                  </a:lnTo>
                  <a:lnTo>
                    <a:pt x="1485" y="1623"/>
                  </a:lnTo>
                  <a:lnTo>
                    <a:pt x="1478" y="1616"/>
                  </a:lnTo>
                  <a:lnTo>
                    <a:pt x="1474" y="1611"/>
                  </a:lnTo>
                  <a:lnTo>
                    <a:pt x="1474" y="1602"/>
                  </a:lnTo>
                  <a:lnTo>
                    <a:pt x="1469" y="1600"/>
                  </a:lnTo>
                  <a:lnTo>
                    <a:pt x="1462" y="1600"/>
                  </a:lnTo>
                  <a:lnTo>
                    <a:pt x="1453" y="1600"/>
                  </a:lnTo>
                  <a:lnTo>
                    <a:pt x="1444" y="1602"/>
                  </a:lnTo>
                  <a:lnTo>
                    <a:pt x="1432" y="1604"/>
                  </a:lnTo>
                  <a:lnTo>
                    <a:pt x="1420" y="1607"/>
                  </a:lnTo>
                  <a:lnTo>
                    <a:pt x="1409" y="1609"/>
                  </a:lnTo>
                  <a:lnTo>
                    <a:pt x="1397" y="1609"/>
                  </a:lnTo>
                  <a:lnTo>
                    <a:pt x="1404" y="1604"/>
                  </a:lnTo>
                  <a:lnTo>
                    <a:pt x="1411" y="1600"/>
                  </a:lnTo>
                  <a:lnTo>
                    <a:pt x="1418" y="1595"/>
                  </a:lnTo>
                  <a:lnTo>
                    <a:pt x="1425" y="1593"/>
                  </a:lnTo>
                  <a:lnTo>
                    <a:pt x="1432" y="1586"/>
                  </a:lnTo>
                  <a:lnTo>
                    <a:pt x="1437" y="1583"/>
                  </a:lnTo>
                  <a:lnTo>
                    <a:pt x="1444" y="1579"/>
                  </a:lnTo>
                  <a:lnTo>
                    <a:pt x="1450" y="1574"/>
                  </a:lnTo>
                  <a:lnTo>
                    <a:pt x="1450" y="1565"/>
                  </a:lnTo>
                  <a:lnTo>
                    <a:pt x="1453" y="1558"/>
                  </a:lnTo>
                  <a:lnTo>
                    <a:pt x="1453" y="1551"/>
                  </a:lnTo>
                  <a:lnTo>
                    <a:pt x="1455" y="1544"/>
                  </a:lnTo>
                  <a:lnTo>
                    <a:pt x="1455" y="1537"/>
                  </a:lnTo>
                  <a:lnTo>
                    <a:pt x="1455" y="1528"/>
                  </a:lnTo>
                  <a:lnTo>
                    <a:pt x="1457" y="1521"/>
                  </a:lnTo>
                  <a:lnTo>
                    <a:pt x="1457" y="1514"/>
                  </a:lnTo>
                  <a:lnTo>
                    <a:pt x="1460" y="1512"/>
                  </a:lnTo>
                  <a:lnTo>
                    <a:pt x="1464" y="1512"/>
                  </a:lnTo>
                  <a:lnTo>
                    <a:pt x="1469" y="1512"/>
                  </a:lnTo>
                  <a:lnTo>
                    <a:pt x="1474" y="1514"/>
                  </a:lnTo>
                  <a:lnTo>
                    <a:pt x="1478" y="1514"/>
                  </a:lnTo>
                  <a:lnTo>
                    <a:pt x="1483" y="1514"/>
                  </a:lnTo>
                  <a:lnTo>
                    <a:pt x="1487" y="1512"/>
                  </a:lnTo>
                  <a:lnTo>
                    <a:pt x="1490" y="1509"/>
                  </a:lnTo>
                  <a:lnTo>
                    <a:pt x="1474" y="1507"/>
                  </a:lnTo>
                  <a:lnTo>
                    <a:pt x="1457" y="1505"/>
                  </a:lnTo>
                  <a:lnTo>
                    <a:pt x="1441" y="1500"/>
                  </a:lnTo>
                  <a:lnTo>
                    <a:pt x="1427" y="1498"/>
                  </a:lnTo>
                  <a:lnTo>
                    <a:pt x="1413" y="1498"/>
                  </a:lnTo>
                  <a:lnTo>
                    <a:pt x="1397" y="1498"/>
                  </a:lnTo>
                  <a:lnTo>
                    <a:pt x="1383" y="1502"/>
                  </a:lnTo>
                  <a:lnTo>
                    <a:pt x="1369" y="1512"/>
                  </a:lnTo>
                  <a:lnTo>
                    <a:pt x="1365" y="1514"/>
                  </a:lnTo>
                  <a:lnTo>
                    <a:pt x="1360" y="1516"/>
                  </a:lnTo>
                  <a:lnTo>
                    <a:pt x="1356" y="1519"/>
                  </a:lnTo>
                  <a:lnTo>
                    <a:pt x="1353" y="1521"/>
                  </a:lnTo>
                  <a:lnTo>
                    <a:pt x="1349" y="1523"/>
                  </a:lnTo>
                  <a:lnTo>
                    <a:pt x="1346" y="1526"/>
                  </a:lnTo>
                  <a:lnTo>
                    <a:pt x="1344" y="1530"/>
                  </a:lnTo>
                  <a:lnTo>
                    <a:pt x="1344" y="1532"/>
                  </a:lnTo>
                  <a:lnTo>
                    <a:pt x="1374" y="1519"/>
                  </a:lnTo>
                  <a:lnTo>
                    <a:pt x="1386" y="1519"/>
                  </a:lnTo>
                  <a:lnTo>
                    <a:pt x="1386" y="1530"/>
                  </a:lnTo>
                  <a:lnTo>
                    <a:pt x="1383" y="1539"/>
                  </a:lnTo>
                  <a:lnTo>
                    <a:pt x="1381" y="1551"/>
                  </a:lnTo>
                  <a:lnTo>
                    <a:pt x="1379" y="1560"/>
                  </a:lnTo>
                  <a:lnTo>
                    <a:pt x="1379" y="1572"/>
                  </a:lnTo>
                  <a:lnTo>
                    <a:pt x="1376" y="1583"/>
                  </a:lnTo>
                  <a:lnTo>
                    <a:pt x="1376" y="1595"/>
                  </a:lnTo>
                  <a:lnTo>
                    <a:pt x="1379" y="1607"/>
                  </a:lnTo>
                  <a:lnTo>
                    <a:pt x="1372" y="1607"/>
                  </a:lnTo>
                  <a:lnTo>
                    <a:pt x="1367" y="1609"/>
                  </a:lnTo>
                  <a:lnTo>
                    <a:pt x="1363" y="1613"/>
                  </a:lnTo>
                  <a:lnTo>
                    <a:pt x="1358" y="1616"/>
                  </a:lnTo>
                  <a:lnTo>
                    <a:pt x="1353" y="1620"/>
                  </a:lnTo>
                  <a:lnTo>
                    <a:pt x="1351" y="1627"/>
                  </a:lnTo>
                  <a:lnTo>
                    <a:pt x="1349" y="1632"/>
                  </a:lnTo>
                  <a:lnTo>
                    <a:pt x="1346" y="1637"/>
                  </a:lnTo>
                  <a:lnTo>
                    <a:pt x="1353" y="1632"/>
                  </a:lnTo>
                  <a:lnTo>
                    <a:pt x="1358" y="1627"/>
                  </a:lnTo>
                  <a:lnTo>
                    <a:pt x="1363" y="1625"/>
                  </a:lnTo>
                  <a:lnTo>
                    <a:pt x="1367" y="1625"/>
                  </a:lnTo>
                  <a:lnTo>
                    <a:pt x="1372" y="1625"/>
                  </a:lnTo>
                  <a:lnTo>
                    <a:pt x="1376" y="1627"/>
                  </a:lnTo>
                  <a:lnTo>
                    <a:pt x="1381" y="1630"/>
                  </a:lnTo>
                  <a:lnTo>
                    <a:pt x="1386" y="1632"/>
                  </a:lnTo>
                  <a:lnTo>
                    <a:pt x="1381" y="1632"/>
                  </a:lnTo>
                  <a:lnTo>
                    <a:pt x="1379" y="1632"/>
                  </a:lnTo>
                  <a:lnTo>
                    <a:pt x="1376" y="1632"/>
                  </a:lnTo>
                  <a:lnTo>
                    <a:pt x="1372" y="1632"/>
                  </a:lnTo>
                  <a:lnTo>
                    <a:pt x="1369" y="1632"/>
                  </a:lnTo>
                  <a:lnTo>
                    <a:pt x="1365" y="1634"/>
                  </a:lnTo>
                  <a:lnTo>
                    <a:pt x="1360" y="1639"/>
                  </a:lnTo>
                  <a:lnTo>
                    <a:pt x="1356" y="1644"/>
                  </a:lnTo>
                  <a:lnTo>
                    <a:pt x="1353" y="1648"/>
                  </a:lnTo>
                  <a:lnTo>
                    <a:pt x="1353" y="1650"/>
                  </a:lnTo>
                  <a:lnTo>
                    <a:pt x="1353" y="1655"/>
                  </a:lnTo>
                  <a:lnTo>
                    <a:pt x="1356" y="1657"/>
                  </a:lnTo>
                  <a:lnTo>
                    <a:pt x="1358" y="1660"/>
                  </a:lnTo>
                  <a:lnTo>
                    <a:pt x="1360" y="1664"/>
                  </a:lnTo>
                  <a:lnTo>
                    <a:pt x="1363" y="1669"/>
                  </a:lnTo>
                  <a:lnTo>
                    <a:pt x="1365" y="1676"/>
                  </a:lnTo>
                  <a:lnTo>
                    <a:pt x="1365" y="1671"/>
                  </a:lnTo>
                  <a:lnTo>
                    <a:pt x="1367" y="1667"/>
                  </a:lnTo>
                  <a:lnTo>
                    <a:pt x="1369" y="1664"/>
                  </a:lnTo>
                  <a:lnTo>
                    <a:pt x="1369" y="1662"/>
                  </a:lnTo>
                  <a:lnTo>
                    <a:pt x="1372" y="1662"/>
                  </a:lnTo>
                  <a:lnTo>
                    <a:pt x="1374" y="1660"/>
                  </a:lnTo>
                  <a:lnTo>
                    <a:pt x="1376" y="1660"/>
                  </a:lnTo>
                  <a:lnTo>
                    <a:pt x="1379" y="1660"/>
                  </a:lnTo>
                  <a:lnTo>
                    <a:pt x="1379" y="1660"/>
                  </a:lnTo>
                  <a:lnTo>
                    <a:pt x="1381" y="1657"/>
                  </a:lnTo>
                  <a:lnTo>
                    <a:pt x="1383" y="1657"/>
                  </a:lnTo>
                  <a:lnTo>
                    <a:pt x="1386" y="1657"/>
                  </a:lnTo>
                  <a:lnTo>
                    <a:pt x="1388" y="1660"/>
                  </a:lnTo>
                  <a:lnTo>
                    <a:pt x="1388" y="1662"/>
                  </a:lnTo>
                  <a:lnTo>
                    <a:pt x="1390" y="1664"/>
                  </a:lnTo>
                  <a:lnTo>
                    <a:pt x="1390" y="1669"/>
                  </a:lnTo>
                  <a:lnTo>
                    <a:pt x="1388" y="1674"/>
                  </a:lnTo>
                  <a:lnTo>
                    <a:pt x="1388" y="1683"/>
                  </a:lnTo>
                  <a:lnTo>
                    <a:pt x="1388" y="1697"/>
                  </a:lnTo>
                  <a:lnTo>
                    <a:pt x="1388" y="1711"/>
                  </a:lnTo>
                  <a:lnTo>
                    <a:pt x="1388" y="1727"/>
                  </a:lnTo>
                  <a:lnTo>
                    <a:pt x="1386" y="1745"/>
                  </a:lnTo>
                  <a:lnTo>
                    <a:pt x="1383" y="1764"/>
                  </a:lnTo>
                  <a:lnTo>
                    <a:pt x="1379" y="1780"/>
                  </a:lnTo>
                  <a:lnTo>
                    <a:pt x="1383" y="1775"/>
                  </a:lnTo>
                  <a:lnTo>
                    <a:pt x="1388" y="1764"/>
                  </a:lnTo>
                  <a:lnTo>
                    <a:pt x="1393" y="1750"/>
                  </a:lnTo>
                  <a:lnTo>
                    <a:pt x="1397" y="1732"/>
                  </a:lnTo>
                  <a:lnTo>
                    <a:pt x="1402" y="1715"/>
                  </a:lnTo>
                  <a:lnTo>
                    <a:pt x="1406" y="1699"/>
                  </a:lnTo>
                  <a:lnTo>
                    <a:pt x="1409" y="1694"/>
                  </a:lnTo>
                  <a:lnTo>
                    <a:pt x="1411" y="1690"/>
                  </a:lnTo>
                  <a:lnTo>
                    <a:pt x="1416" y="1688"/>
                  </a:lnTo>
                  <a:lnTo>
                    <a:pt x="1418" y="1688"/>
                  </a:lnTo>
                  <a:lnTo>
                    <a:pt x="1416" y="1692"/>
                  </a:lnTo>
                  <a:lnTo>
                    <a:pt x="1411" y="1704"/>
                  </a:lnTo>
                  <a:lnTo>
                    <a:pt x="1411" y="1720"/>
                  </a:lnTo>
                  <a:lnTo>
                    <a:pt x="1409" y="1738"/>
                  </a:lnTo>
                  <a:lnTo>
                    <a:pt x="1406" y="1759"/>
                  </a:lnTo>
                  <a:lnTo>
                    <a:pt x="1406" y="1778"/>
                  </a:lnTo>
                  <a:lnTo>
                    <a:pt x="1404" y="1794"/>
                  </a:lnTo>
                  <a:lnTo>
                    <a:pt x="1402" y="1806"/>
                  </a:lnTo>
                  <a:lnTo>
                    <a:pt x="1406" y="1796"/>
                  </a:lnTo>
                  <a:lnTo>
                    <a:pt x="1411" y="1787"/>
                  </a:lnTo>
                  <a:lnTo>
                    <a:pt x="1413" y="1778"/>
                  </a:lnTo>
                  <a:lnTo>
                    <a:pt x="1416" y="1769"/>
                  </a:lnTo>
                  <a:lnTo>
                    <a:pt x="1418" y="1757"/>
                  </a:lnTo>
                  <a:lnTo>
                    <a:pt x="1423" y="1748"/>
                  </a:lnTo>
                  <a:lnTo>
                    <a:pt x="1425" y="1736"/>
                  </a:lnTo>
                  <a:lnTo>
                    <a:pt x="1432" y="1722"/>
                  </a:lnTo>
                  <a:lnTo>
                    <a:pt x="1423" y="1815"/>
                  </a:lnTo>
                  <a:lnTo>
                    <a:pt x="1430" y="1813"/>
                  </a:lnTo>
                  <a:lnTo>
                    <a:pt x="1437" y="1808"/>
                  </a:lnTo>
                  <a:lnTo>
                    <a:pt x="1441" y="1801"/>
                  </a:lnTo>
                  <a:lnTo>
                    <a:pt x="1446" y="1789"/>
                  </a:lnTo>
                  <a:lnTo>
                    <a:pt x="1453" y="1764"/>
                  </a:lnTo>
                  <a:lnTo>
                    <a:pt x="1457" y="1734"/>
                  </a:lnTo>
                  <a:lnTo>
                    <a:pt x="1464" y="1706"/>
                  </a:lnTo>
                  <a:lnTo>
                    <a:pt x="1471" y="1681"/>
                  </a:lnTo>
                  <a:lnTo>
                    <a:pt x="1476" y="1671"/>
                  </a:lnTo>
                  <a:lnTo>
                    <a:pt x="1481" y="1662"/>
                  </a:lnTo>
                  <a:lnTo>
                    <a:pt x="1485" y="1660"/>
                  </a:lnTo>
                  <a:lnTo>
                    <a:pt x="1492" y="1657"/>
                  </a:lnTo>
                  <a:close/>
                  <a:moveTo>
                    <a:pt x="1319" y="1662"/>
                  </a:moveTo>
                  <a:lnTo>
                    <a:pt x="1309" y="1678"/>
                  </a:lnTo>
                  <a:lnTo>
                    <a:pt x="1298" y="1692"/>
                  </a:lnTo>
                  <a:lnTo>
                    <a:pt x="1291" y="1706"/>
                  </a:lnTo>
                  <a:lnTo>
                    <a:pt x="1286" y="1718"/>
                  </a:lnTo>
                  <a:lnTo>
                    <a:pt x="1284" y="1727"/>
                  </a:lnTo>
                  <a:lnTo>
                    <a:pt x="1284" y="1741"/>
                  </a:lnTo>
                  <a:lnTo>
                    <a:pt x="1286" y="1755"/>
                  </a:lnTo>
                  <a:lnTo>
                    <a:pt x="1293" y="1773"/>
                  </a:lnTo>
                  <a:lnTo>
                    <a:pt x="1288" y="1771"/>
                  </a:lnTo>
                  <a:lnTo>
                    <a:pt x="1284" y="1771"/>
                  </a:lnTo>
                  <a:lnTo>
                    <a:pt x="1279" y="1769"/>
                  </a:lnTo>
                  <a:lnTo>
                    <a:pt x="1277" y="1769"/>
                  </a:lnTo>
                  <a:lnTo>
                    <a:pt x="1272" y="1766"/>
                  </a:lnTo>
                  <a:lnTo>
                    <a:pt x="1270" y="1762"/>
                  </a:lnTo>
                  <a:lnTo>
                    <a:pt x="1265" y="1759"/>
                  </a:lnTo>
                  <a:lnTo>
                    <a:pt x="1263" y="1755"/>
                  </a:lnTo>
                  <a:lnTo>
                    <a:pt x="1258" y="1762"/>
                  </a:lnTo>
                  <a:lnTo>
                    <a:pt x="1256" y="1769"/>
                  </a:lnTo>
                  <a:lnTo>
                    <a:pt x="1251" y="1775"/>
                  </a:lnTo>
                  <a:lnTo>
                    <a:pt x="1249" y="1780"/>
                  </a:lnTo>
                  <a:lnTo>
                    <a:pt x="1249" y="1787"/>
                  </a:lnTo>
                  <a:lnTo>
                    <a:pt x="1247" y="1792"/>
                  </a:lnTo>
                  <a:lnTo>
                    <a:pt x="1249" y="1799"/>
                  </a:lnTo>
                  <a:lnTo>
                    <a:pt x="1251" y="1808"/>
                  </a:lnTo>
                  <a:lnTo>
                    <a:pt x="1254" y="1806"/>
                  </a:lnTo>
                  <a:lnTo>
                    <a:pt x="1256" y="1806"/>
                  </a:lnTo>
                  <a:lnTo>
                    <a:pt x="1258" y="1806"/>
                  </a:lnTo>
                  <a:lnTo>
                    <a:pt x="1261" y="1803"/>
                  </a:lnTo>
                  <a:lnTo>
                    <a:pt x="1263" y="1803"/>
                  </a:lnTo>
                  <a:lnTo>
                    <a:pt x="1265" y="1803"/>
                  </a:lnTo>
                  <a:lnTo>
                    <a:pt x="1268" y="1801"/>
                  </a:lnTo>
                  <a:lnTo>
                    <a:pt x="1270" y="1801"/>
                  </a:lnTo>
                  <a:lnTo>
                    <a:pt x="1272" y="1803"/>
                  </a:lnTo>
                  <a:lnTo>
                    <a:pt x="1275" y="1808"/>
                  </a:lnTo>
                  <a:lnTo>
                    <a:pt x="1277" y="1810"/>
                  </a:lnTo>
                  <a:lnTo>
                    <a:pt x="1277" y="1815"/>
                  </a:lnTo>
                  <a:lnTo>
                    <a:pt x="1279" y="1817"/>
                  </a:lnTo>
                  <a:lnTo>
                    <a:pt x="1284" y="1822"/>
                  </a:lnTo>
                  <a:lnTo>
                    <a:pt x="1288" y="1826"/>
                  </a:lnTo>
                  <a:lnTo>
                    <a:pt x="1295" y="1829"/>
                  </a:lnTo>
                  <a:lnTo>
                    <a:pt x="1295" y="1838"/>
                  </a:lnTo>
                  <a:lnTo>
                    <a:pt x="1300" y="1845"/>
                  </a:lnTo>
                  <a:lnTo>
                    <a:pt x="1307" y="1850"/>
                  </a:lnTo>
                  <a:lnTo>
                    <a:pt x="1316" y="1856"/>
                  </a:lnTo>
                  <a:lnTo>
                    <a:pt x="1326" y="1861"/>
                  </a:lnTo>
                  <a:lnTo>
                    <a:pt x="1335" y="1868"/>
                  </a:lnTo>
                  <a:lnTo>
                    <a:pt x="1346" y="1875"/>
                  </a:lnTo>
                  <a:lnTo>
                    <a:pt x="1353" y="1880"/>
                  </a:lnTo>
                  <a:lnTo>
                    <a:pt x="1346" y="1877"/>
                  </a:lnTo>
                  <a:lnTo>
                    <a:pt x="1339" y="1875"/>
                  </a:lnTo>
                  <a:lnTo>
                    <a:pt x="1335" y="1873"/>
                  </a:lnTo>
                  <a:lnTo>
                    <a:pt x="1330" y="1873"/>
                  </a:lnTo>
                  <a:lnTo>
                    <a:pt x="1326" y="1870"/>
                  </a:lnTo>
                  <a:lnTo>
                    <a:pt x="1321" y="1870"/>
                  </a:lnTo>
                  <a:lnTo>
                    <a:pt x="1316" y="1870"/>
                  </a:lnTo>
                  <a:lnTo>
                    <a:pt x="1312" y="1868"/>
                  </a:lnTo>
                  <a:lnTo>
                    <a:pt x="1314" y="1873"/>
                  </a:lnTo>
                  <a:lnTo>
                    <a:pt x="1316" y="1877"/>
                  </a:lnTo>
                  <a:lnTo>
                    <a:pt x="1319" y="1880"/>
                  </a:lnTo>
                  <a:lnTo>
                    <a:pt x="1323" y="1884"/>
                  </a:lnTo>
                  <a:lnTo>
                    <a:pt x="1328" y="1887"/>
                  </a:lnTo>
                  <a:lnTo>
                    <a:pt x="1330" y="1889"/>
                  </a:lnTo>
                  <a:lnTo>
                    <a:pt x="1335" y="1891"/>
                  </a:lnTo>
                  <a:lnTo>
                    <a:pt x="1337" y="1896"/>
                  </a:lnTo>
                  <a:lnTo>
                    <a:pt x="1342" y="1898"/>
                  </a:lnTo>
                  <a:lnTo>
                    <a:pt x="1346" y="1898"/>
                  </a:lnTo>
                  <a:lnTo>
                    <a:pt x="1349" y="1900"/>
                  </a:lnTo>
                  <a:lnTo>
                    <a:pt x="1353" y="1900"/>
                  </a:lnTo>
                  <a:lnTo>
                    <a:pt x="1356" y="1900"/>
                  </a:lnTo>
                  <a:lnTo>
                    <a:pt x="1360" y="1900"/>
                  </a:lnTo>
                  <a:lnTo>
                    <a:pt x="1363" y="1900"/>
                  </a:lnTo>
                  <a:lnTo>
                    <a:pt x="1365" y="1903"/>
                  </a:lnTo>
                  <a:lnTo>
                    <a:pt x="1369" y="1896"/>
                  </a:lnTo>
                  <a:lnTo>
                    <a:pt x="1374" y="1891"/>
                  </a:lnTo>
                  <a:lnTo>
                    <a:pt x="1379" y="1887"/>
                  </a:lnTo>
                  <a:lnTo>
                    <a:pt x="1381" y="1882"/>
                  </a:lnTo>
                  <a:lnTo>
                    <a:pt x="1386" y="1877"/>
                  </a:lnTo>
                  <a:lnTo>
                    <a:pt x="1390" y="1873"/>
                  </a:lnTo>
                  <a:lnTo>
                    <a:pt x="1393" y="1868"/>
                  </a:lnTo>
                  <a:lnTo>
                    <a:pt x="1397" y="1863"/>
                  </a:lnTo>
                  <a:lnTo>
                    <a:pt x="1383" y="1854"/>
                  </a:lnTo>
                  <a:lnTo>
                    <a:pt x="1369" y="1845"/>
                  </a:lnTo>
                  <a:lnTo>
                    <a:pt x="1356" y="1836"/>
                  </a:lnTo>
                  <a:lnTo>
                    <a:pt x="1342" y="1829"/>
                  </a:lnTo>
                  <a:lnTo>
                    <a:pt x="1330" y="1819"/>
                  </a:lnTo>
                  <a:lnTo>
                    <a:pt x="1316" y="1810"/>
                  </a:lnTo>
                  <a:lnTo>
                    <a:pt x="1302" y="1801"/>
                  </a:lnTo>
                  <a:lnTo>
                    <a:pt x="1288" y="1794"/>
                  </a:lnTo>
                  <a:lnTo>
                    <a:pt x="1293" y="1792"/>
                  </a:lnTo>
                  <a:lnTo>
                    <a:pt x="1298" y="1789"/>
                  </a:lnTo>
                  <a:lnTo>
                    <a:pt x="1302" y="1787"/>
                  </a:lnTo>
                  <a:lnTo>
                    <a:pt x="1309" y="1785"/>
                  </a:lnTo>
                  <a:lnTo>
                    <a:pt x="1314" y="1782"/>
                  </a:lnTo>
                  <a:lnTo>
                    <a:pt x="1319" y="1780"/>
                  </a:lnTo>
                  <a:lnTo>
                    <a:pt x="1323" y="1778"/>
                  </a:lnTo>
                  <a:lnTo>
                    <a:pt x="1328" y="1775"/>
                  </a:lnTo>
                  <a:lnTo>
                    <a:pt x="1323" y="1755"/>
                  </a:lnTo>
                  <a:lnTo>
                    <a:pt x="1323" y="1738"/>
                  </a:lnTo>
                  <a:lnTo>
                    <a:pt x="1326" y="1727"/>
                  </a:lnTo>
                  <a:lnTo>
                    <a:pt x="1330" y="1715"/>
                  </a:lnTo>
                  <a:lnTo>
                    <a:pt x="1337" y="1706"/>
                  </a:lnTo>
                  <a:lnTo>
                    <a:pt x="1342" y="1697"/>
                  </a:lnTo>
                  <a:lnTo>
                    <a:pt x="1346" y="1683"/>
                  </a:lnTo>
                  <a:lnTo>
                    <a:pt x="1346" y="1669"/>
                  </a:lnTo>
                  <a:lnTo>
                    <a:pt x="1344" y="1671"/>
                  </a:lnTo>
                  <a:lnTo>
                    <a:pt x="1339" y="1676"/>
                  </a:lnTo>
                  <a:lnTo>
                    <a:pt x="1337" y="1683"/>
                  </a:lnTo>
                  <a:lnTo>
                    <a:pt x="1332" y="1688"/>
                  </a:lnTo>
                  <a:lnTo>
                    <a:pt x="1330" y="1692"/>
                  </a:lnTo>
                  <a:lnTo>
                    <a:pt x="1326" y="1694"/>
                  </a:lnTo>
                  <a:lnTo>
                    <a:pt x="1323" y="1694"/>
                  </a:lnTo>
                  <a:lnTo>
                    <a:pt x="1319" y="1690"/>
                  </a:lnTo>
                  <a:lnTo>
                    <a:pt x="1319" y="1685"/>
                  </a:lnTo>
                  <a:lnTo>
                    <a:pt x="1319" y="1683"/>
                  </a:lnTo>
                  <a:lnTo>
                    <a:pt x="1319" y="1678"/>
                  </a:lnTo>
                  <a:lnTo>
                    <a:pt x="1319" y="1676"/>
                  </a:lnTo>
                  <a:lnTo>
                    <a:pt x="1319" y="1671"/>
                  </a:lnTo>
                  <a:lnTo>
                    <a:pt x="1319" y="1669"/>
                  </a:lnTo>
                  <a:lnTo>
                    <a:pt x="1319" y="1664"/>
                  </a:lnTo>
                  <a:lnTo>
                    <a:pt x="1319" y="1662"/>
                  </a:lnTo>
                  <a:close/>
                </a:path>
              </a:pathLst>
            </a:custGeom>
            <a:solidFill>
              <a:srgbClr val="FFFFFF"/>
            </a:solidFill>
            <a:ln w="9525">
              <a:noFill/>
              <a:round/>
            </a:ln>
          </p:spPr>
          <p:txBody>
            <a:bodyPr/>
            <a:lstStyle/>
            <a:p>
              <a:endParaRPr lang="en-US"/>
            </a:p>
          </p:txBody>
        </p:sp>
        <p:sp>
          <p:nvSpPr>
            <p:cNvPr id="417825" name="Freeform 33"/>
            <p:cNvSpPr>
              <a:spLocks noEditPoints="1"/>
            </p:cNvSpPr>
            <p:nvPr/>
          </p:nvSpPr>
          <p:spPr bwMode="auto">
            <a:xfrm>
              <a:off x="2453" y="1234"/>
              <a:ext cx="752" cy="996"/>
            </a:xfrm>
            <a:custGeom>
              <a:avLst/>
              <a:gdLst/>
              <a:ahLst/>
              <a:cxnLst>
                <a:cxn ang="0">
                  <a:pos x="2" y="248"/>
                </a:cxn>
                <a:cxn ang="0">
                  <a:pos x="2" y="174"/>
                </a:cxn>
                <a:cxn ang="0">
                  <a:pos x="19" y="75"/>
                </a:cxn>
                <a:cxn ang="0">
                  <a:pos x="151" y="26"/>
                </a:cxn>
                <a:cxn ang="0">
                  <a:pos x="227" y="33"/>
                </a:cxn>
                <a:cxn ang="0">
                  <a:pos x="197" y="135"/>
                </a:cxn>
                <a:cxn ang="0">
                  <a:pos x="208" y="324"/>
                </a:cxn>
                <a:cxn ang="0">
                  <a:pos x="97" y="334"/>
                </a:cxn>
                <a:cxn ang="0">
                  <a:pos x="16" y="304"/>
                </a:cxn>
                <a:cxn ang="0">
                  <a:pos x="514" y="563"/>
                </a:cxn>
                <a:cxn ang="0">
                  <a:pos x="505" y="491"/>
                </a:cxn>
                <a:cxn ang="0">
                  <a:pos x="514" y="419"/>
                </a:cxn>
                <a:cxn ang="0">
                  <a:pos x="551" y="357"/>
                </a:cxn>
                <a:cxn ang="0">
                  <a:pos x="583" y="283"/>
                </a:cxn>
                <a:cxn ang="0">
                  <a:pos x="539" y="352"/>
                </a:cxn>
                <a:cxn ang="0">
                  <a:pos x="542" y="292"/>
                </a:cxn>
                <a:cxn ang="0">
                  <a:pos x="537" y="237"/>
                </a:cxn>
                <a:cxn ang="0">
                  <a:pos x="512" y="406"/>
                </a:cxn>
                <a:cxn ang="0">
                  <a:pos x="493" y="306"/>
                </a:cxn>
                <a:cxn ang="0">
                  <a:pos x="475" y="183"/>
                </a:cxn>
                <a:cxn ang="0">
                  <a:pos x="479" y="294"/>
                </a:cxn>
                <a:cxn ang="0">
                  <a:pos x="475" y="470"/>
                </a:cxn>
                <a:cxn ang="0">
                  <a:pos x="468" y="581"/>
                </a:cxn>
                <a:cxn ang="0">
                  <a:pos x="442" y="605"/>
                </a:cxn>
                <a:cxn ang="0">
                  <a:pos x="398" y="681"/>
                </a:cxn>
                <a:cxn ang="0">
                  <a:pos x="366" y="739"/>
                </a:cxn>
                <a:cxn ang="0">
                  <a:pos x="370" y="774"/>
                </a:cxn>
                <a:cxn ang="0">
                  <a:pos x="352" y="804"/>
                </a:cxn>
                <a:cxn ang="0">
                  <a:pos x="347" y="841"/>
                </a:cxn>
                <a:cxn ang="0">
                  <a:pos x="347" y="880"/>
                </a:cxn>
                <a:cxn ang="0">
                  <a:pos x="345" y="917"/>
                </a:cxn>
                <a:cxn ang="0">
                  <a:pos x="366" y="945"/>
                </a:cxn>
                <a:cxn ang="0">
                  <a:pos x="380" y="975"/>
                </a:cxn>
                <a:cxn ang="0">
                  <a:pos x="151" y="672"/>
                </a:cxn>
                <a:cxn ang="0">
                  <a:pos x="215" y="672"/>
                </a:cxn>
                <a:cxn ang="0">
                  <a:pos x="229" y="801"/>
                </a:cxn>
                <a:cxn ang="0">
                  <a:pos x="238" y="750"/>
                </a:cxn>
                <a:cxn ang="0">
                  <a:pos x="264" y="672"/>
                </a:cxn>
                <a:cxn ang="0">
                  <a:pos x="389" y="646"/>
                </a:cxn>
                <a:cxn ang="0">
                  <a:pos x="306" y="359"/>
                </a:cxn>
                <a:cxn ang="0">
                  <a:pos x="306" y="315"/>
                </a:cxn>
                <a:cxn ang="0">
                  <a:pos x="359" y="174"/>
                </a:cxn>
                <a:cxn ang="0">
                  <a:pos x="424" y="63"/>
                </a:cxn>
                <a:cxn ang="0">
                  <a:pos x="472" y="5"/>
                </a:cxn>
                <a:cxn ang="0">
                  <a:pos x="521" y="19"/>
                </a:cxn>
                <a:cxn ang="0">
                  <a:pos x="583" y="37"/>
                </a:cxn>
                <a:cxn ang="0">
                  <a:pos x="627" y="65"/>
                </a:cxn>
                <a:cxn ang="0">
                  <a:pos x="671" y="70"/>
                </a:cxn>
                <a:cxn ang="0">
                  <a:pos x="706" y="128"/>
                </a:cxn>
                <a:cxn ang="0">
                  <a:pos x="717" y="257"/>
                </a:cxn>
                <a:cxn ang="0">
                  <a:pos x="731" y="433"/>
                </a:cxn>
                <a:cxn ang="0">
                  <a:pos x="724" y="667"/>
                </a:cxn>
                <a:cxn ang="0">
                  <a:pos x="574" y="565"/>
                </a:cxn>
                <a:cxn ang="0">
                  <a:pos x="743" y="966"/>
                </a:cxn>
                <a:cxn ang="0">
                  <a:pos x="699" y="980"/>
                </a:cxn>
                <a:cxn ang="0">
                  <a:pos x="674" y="991"/>
                </a:cxn>
                <a:cxn ang="0">
                  <a:pos x="694" y="963"/>
                </a:cxn>
                <a:cxn ang="0">
                  <a:pos x="736" y="917"/>
                </a:cxn>
                <a:cxn ang="0">
                  <a:pos x="750" y="961"/>
                </a:cxn>
              </a:cxnLst>
              <a:rect l="0" t="0" r="r" b="b"/>
              <a:pathLst>
                <a:path w="752" h="996">
                  <a:moveTo>
                    <a:pt x="2" y="281"/>
                  </a:moveTo>
                  <a:lnTo>
                    <a:pt x="0" y="271"/>
                  </a:lnTo>
                  <a:lnTo>
                    <a:pt x="0" y="262"/>
                  </a:lnTo>
                  <a:lnTo>
                    <a:pt x="0" y="257"/>
                  </a:lnTo>
                  <a:lnTo>
                    <a:pt x="0" y="253"/>
                  </a:lnTo>
                  <a:lnTo>
                    <a:pt x="2" y="248"/>
                  </a:lnTo>
                  <a:lnTo>
                    <a:pt x="2" y="246"/>
                  </a:lnTo>
                  <a:lnTo>
                    <a:pt x="5" y="241"/>
                  </a:lnTo>
                  <a:lnTo>
                    <a:pt x="7" y="237"/>
                  </a:lnTo>
                  <a:lnTo>
                    <a:pt x="7" y="218"/>
                  </a:lnTo>
                  <a:lnTo>
                    <a:pt x="5" y="197"/>
                  </a:lnTo>
                  <a:lnTo>
                    <a:pt x="2" y="174"/>
                  </a:lnTo>
                  <a:lnTo>
                    <a:pt x="0" y="151"/>
                  </a:lnTo>
                  <a:lnTo>
                    <a:pt x="0" y="130"/>
                  </a:lnTo>
                  <a:lnTo>
                    <a:pt x="5" y="107"/>
                  </a:lnTo>
                  <a:lnTo>
                    <a:pt x="7" y="95"/>
                  </a:lnTo>
                  <a:lnTo>
                    <a:pt x="12" y="84"/>
                  </a:lnTo>
                  <a:lnTo>
                    <a:pt x="19" y="75"/>
                  </a:lnTo>
                  <a:lnTo>
                    <a:pt x="26" y="65"/>
                  </a:lnTo>
                  <a:lnTo>
                    <a:pt x="39" y="58"/>
                  </a:lnTo>
                  <a:lnTo>
                    <a:pt x="63" y="49"/>
                  </a:lnTo>
                  <a:lnTo>
                    <a:pt x="88" y="42"/>
                  </a:lnTo>
                  <a:lnTo>
                    <a:pt x="118" y="35"/>
                  </a:lnTo>
                  <a:lnTo>
                    <a:pt x="151" y="26"/>
                  </a:lnTo>
                  <a:lnTo>
                    <a:pt x="183" y="19"/>
                  </a:lnTo>
                  <a:lnTo>
                    <a:pt x="215" y="10"/>
                  </a:lnTo>
                  <a:lnTo>
                    <a:pt x="245" y="3"/>
                  </a:lnTo>
                  <a:lnTo>
                    <a:pt x="238" y="12"/>
                  </a:lnTo>
                  <a:lnTo>
                    <a:pt x="234" y="24"/>
                  </a:lnTo>
                  <a:lnTo>
                    <a:pt x="227" y="33"/>
                  </a:lnTo>
                  <a:lnTo>
                    <a:pt x="220" y="44"/>
                  </a:lnTo>
                  <a:lnTo>
                    <a:pt x="213" y="58"/>
                  </a:lnTo>
                  <a:lnTo>
                    <a:pt x="206" y="72"/>
                  </a:lnTo>
                  <a:lnTo>
                    <a:pt x="201" y="86"/>
                  </a:lnTo>
                  <a:lnTo>
                    <a:pt x="197" y="105"/>
                  </a:lnTo>
                  <a:lnTo>
                    <a:pt x="197" y="135"/>
                  </a:lnTo>
                  <a:lnTo>
                    <a:pt x="199" y="167"/>
                  </a:lnTo>
                  <a:lnTo>
                    <a:pt x="199" y="197"/>
                  </a:lnTo>
                  <a:lnTo>
                    <a:pt x="201" y="227"/>
                  </a:lnTo>
                  <a:lnTo>
                    <a:pt x="204" y="260"/>
                  </a:lnTo>
                  <a:lnTo>
                    <a:pt x="206" y="292"/>
                  </a:lnTo>
                  <a:lnTo>
                    <a:pt x="208" y="324"/>
                  </a:lnTo>
                  <a:lnTo>
                    <a:pt x="211" y="357"/>
                  </a:lnTo>
                  <a:lnTo>
                    <a:pt x="188" y="352"/>
                  </a:lnTo>
                  <a:lnTo>
                    <a:pt x="164" y="350"/>
                  </a:lnTo>
                  <a:lnTo>
                    <a:pt x="144" y="345"/>
                  </a:lnTo>
                  <a:lnTo>
                    <a:pt x="120" y="338"/>
                  </a:lnTo>
                  <a:lnTo>
                    <a:pt x="97" y="334"/>
                  </a:lnTo>
                  <a:lnTo>
                    <a:pt x="77" y="327"/>
                  </a:lnTo>
                  <a:lnTo>
                    <a:pt x="53" y="320"/>
                  </a:lnTo>
                  <a:lnTo>
                    <a:pt x="33" y="313"/>
                  </a:lnTo>
                  <a:lnTo>
                    <a:pt x="26" y="311"/>
                  </a:lnTo>
                  <a:lnTo>
                    <a:pt x="21" y="308"/>
                  </a:lnTo>
                  <a:lnTo>
                    <a:pt x="16" y="304"/>
                  </a:lnTo>
                  <a:lnTo>
                    <a:pt x="12" y="299"/>
                  </a:lnTo>
                  <a:lnTo>
                    <a:pt x="9" y="294"/>
                  </a:lnTo>
                  <a:lnTo>
                    <a:pt x="7" y="290"/>
                  </a:lnTo>
                  <a:lnTo>
                    <a:pt x="2" y="285"/>
                  </a:lnTo>
                  <a:lnTo>
                    <a:pt x="2" y="281"/>
                  </a:lnTo>
                  <a:close/>
                  <a:moveTo>
                    <a:pt x="514" y="563"/>
                  </a:moveTo>
                  <a:lnTo>
                    <a:pt x="516" y="547"/>
                  </a:lnTo>
                  <a:lnTo>
                    <a:pt x="514" y="535"/>
                  </a:lnTo>
                  <a:lnTo>
                    <a:pt x="512" y="524"/>
                  </a:lnTo>
                  <a:lnTo>
                    <a:pt x="509" y="514"/>
                  </a:lnTo>
                  <a:lnTo>
                    <a:pt x="507" y="503"/>
                  </a:lnTo>
                  <a:lnTo>
                    <a:pt x="505" y="491"/>
                  </a:lnTo>
                  <a:lnTo>
                    <a:pt x="505" y="480"/>
                  </a:lnTo>
                  <a:lnTo>
                    <a:pt x="505" y="463"/>
                  </a:lnTo>
                  <a:lnTo>
                    <a:pt x="507" y="452"/>
                  </a:lnTo>
                  <a:lnTo>
                    <a:pt x="509" y="440"/>
                  </a:lnTo>
                  <a:lnTo>
                    <a:pt x="512" y="429"/>
                  </a:lnTo>
                  <a:lnTo>
                    <a:pt x="514" y="419"/>
                  </a:lnTo>
                  <a:lnTo>
                    <a:pt x="518" y="410"/>
                  </a:lnTo>
                  <a:lnTo>
                    <a:pt x="523" y="399"/>
                  </a:lnTo>
                  <a:lnTo>
                    <a:pt x="528" y="389"/>
                  </a:lnTo>
                  <a:lnTo>
                    <a:pt x="535" y="380"/>
                  </a:lnTo>
                  <a:lnTo>
                    <a:pt x="544" y="368"/>
                  </a:lnTo>
                  <a:lnTo>
                    <a:pt x="551" y="357"/>
                  </a:lnTo>
                  <a:lnTo>
                    <a:pt x="560" y="345"/>
                  </a:lnTo>
                  <a:lnTo>
                    <a:pt x="567" y="334"/>
                  </a:lnTo>
                  <a:lnTo>
                    <a:pt x="574" y="320"/>
                  </a:lnTo>
                  <a:lnTo>
                    <a:pt x="581" y="308"/>
                  </a:lnTo>
                  <a:lnTo>
                    <a:pt x="583" y="294"/>
                  </a:lnTo>
                  <a:lnTo>
                    <a:pt x="583" y="283"/>
                  </a:lnTo>
                  <a:lnTo>
                    <a:pt x="576" y="301"/>
                  </a:lnTo>
                  <a:lnTo>
                    <a:pt x="569" y="315"/>
                  </a:lnTo>
                  <a:lnTo>
                    <a:pt x="562" y="327"/>
                  </a:lnTo>
                  <a:lnTo>
                    <a:pt x="555" y="336"/>
                  </a:lnTo>
                  <a:lnTo>
                    <a:pt x="546" y="345"/>
                  </a:lnTo>
                  <a:lnTo>
                    <a:pt x="539" y="352"/>
                  </a:lnTo>
                  <a:lnTo>
                    <a:pt x="532" y="359"/>
                  </a:lnTo>
                  <a:lnTo>
                    <a:pt x="525" y="368"/>
                  </a:lnTo>
                  <a:lnTo>
                    <a:pt x="528" y="350"/>
                  </a:lnTo>
                  <a:lnTo>
                    <a:pt x="532" y="331"/>
                  </a:lnTo>
                  <a:lnTo>
                    <a:pt x="537" y="313"/>
                  </a:lnTo>
                  <a:lnTo>
                    <a:pt x="542" y="292"/>
                  </a:lnTo>
                  <a:lnTo>
                    <a:pt x="546" y="274"/>
                  </a:lnTo>
                  <a:lnTo>
                    <a:pt x="549" y="255"/>
                  </a:lnTo>
                  <a:lnTo>
                    <a:pt x="551" y="239"/>
                  </a:lnTo>
                  <a:lnTo>
                    <a:pt x="549" y="220"/>
                  </a:lnTo>
                  <a:lnTo>
                    <a:pt x="542" y="227"/>
                  </a:lnTo>
                  <a:lnTo>
                    <a:pt x="537" y="237"/>
                  </a:lnTo>
                  <a:lnTo>
                    <a:pt x="532" y="248"/>
                  </a:lnTo>
                  <a:lnTo>
                    <a:pt x="530" y="262"/>
                  </a:lnTo>
                  <a:lnTo>
                    <a:pt x="525" y="292"/>
                  </a:lnTo>
                  <a:lnTo>
                    <a:pt x="521" y="327"/>
                  </a:lnTo>
                  <a:lnTo>
                    <a:pt x="516" y="366"/>
                  </a:lnTo>
                  <a:lnTo>
                    <a:pt x="512" y="406"/>
                  </a:lnTo>
                  <a:lnTo>
                    <a:pt x="505" y="443"/>
                  </a:lnTo>
                  <a:lnTo>
                    <a:pt x="493" y="477"/>
                  </a:lnTo>
                  <a:lnTo>
                    <a:pt x="493" y="438"/>
                  </a:lnTo>
                  <a:lnTo>
                    <a:pt x="493" y="394"/>
                  </a:lnTo>
                  <a:lnTo>
                    <a:pt x="493" y="350"/>
                  </a:lnTo>
                  <a:lnTo>
                    <a:pt x="493" y="306"/>
                  </a:lnTo>
                  <a:lnTo>
                    <a:pt x="493" y="267"/>
                  </a:lnTo>
                  <a:lnTo>
                    <a:pt x="491" y="232"/>
                  </a:lnTo>
                  <a:lnTo>
                    <a:pt x="486" y="216"/>
                  </a:lnTo>
                  <a:lnTo>
                    <a:pt x="484" y="202"/>
                  </a:lnTo>
                  <a:lnTo>
                    <a:pt x="479" y="193"/>
                  </a:lnTo>
                  <a:lnTo>
                    <a:pt x="475" y="183"/>
                  </a:lnTo>
                  <a:lnTo>
                    <a:pt x="477" y="200"/>
                  </a:lnTo>
                  <a:lnTo>
                    <a:pt x="479" y="216"/>
                  </a:lnTo>
                  <a:lnTo>
                    <a:pt x="479" y="234"/>
                  </a:lnTo>
                  <a:lnTo>
                    <a:pt x="479" y="253"/>
                  </a:lnTo>
                  <a:lnTo>
                    <a:pt x="479" y="271"/>
                  </a:lnTo>
                  <a:lnTo>
                    <a:pt x="479" y="294"/>
                  </a:lnTo>
                  <a:lnTo>
                    <a:pt x="479" y="315"/>
                  </a:lnTo>
                  <a:lnTo>
                    <a:pt x="477" y="341"/>
                  </a:lnTo>
                  <a:lnTo>
                    <a:pt x="475" y="382"/>
                  </a:lnTo>
                  <a:lnTo>
                    <a:pt x="475" y="417"/>
                  </a:lnTo>
                  <a:lnTo>
                    <a:pt x="475" y="447"/>
                  </a:lnTo>
                  <a:lnTo>
                    <a:pt x="475" y="470"/>
                  </a:lnTo>
                  <a:lnTo>
                    <a:pt x="477" y="493"/>
                  </a:lnTo>
                  <a:lnTo>
                    <a:pt x="477" y="517"/>
                  </a:lnTo>
                  <a:lnTo>
                    <a:pt x="477" y="544"/>
                  </a:lnTo>
                  <a:lnTo>
                    <a:pt x="477" y="574"/>
                  </a:lnTo>
                  <a:lnTo>
                    <a:pt x="472" y="577"/>
                  </a:lnTo>
                  <a:lnTo>
                    <a:pt x="468" y="581"/>
                  </a:lnTo>
                  <a:lnTo>
                    <a:pt x="463" y="584"/>
                  </a:lnTo>
                  <a:lnTo>
                    <a:pt x="458" y="586"/>
                  </a:lnTo>
                  <a:lnTo>
                    <a:pt x="454" y="591"/>
                  </a:lnTo>
                  <a:lnTo>
                    <a:pt x="449" y="595"/>
                  </a:lnTo>
                  <a:lnTo>
                    <a:pt x="447" y="600"/>
                  </a:lnTo>
                  <a:lnTo>
                    <a:pt x="442" y="605"/>
                  </a:lnTo>
                  <a:lnTo>
                    <a:pt x="433" y="635"/>
                  </a:lnTo>
                  <a:lnTo>
                    <a:pt x="426" y="642"/>
                  </a:lnTo>
                  <a:lnTo>
                    <a:pt x="419" y="649"/>
                  </a:lnTo>
                  <a:lnTo>
                    <a:pt x="412" y="658"/>
                  </a:lnTo>
                  <a:lnTo>
                    <a:pt x="405" y="669"/>
                  </a:lnTo>
                  <a:lnTo>
                    <a:pt x="398" y="681"/>
                  </a:lnTo>
                  <a:lnTo>
                    <a:pt x="391" y="693"/>
                  </a:lnTo>
                  <a:lnTo>
                    <a:pt x="384" y="704"/>
                  </a:lnTo>
                  <a:lnTo>
                    <a:pt x="377" y="716"/>
                  </a:lnTo>
                  <a:lnTo>
                    <a:pt x="373" y="723"/>
                  </a:lnTo>
                  <a:lnTo>
                    <a:pt x="368" y="732"/>
                  </a:lnTo>
                  <a:lnTo>
                    <a:pt x="366" y="739"/>
                  </a:lnTo>
                  <a:lnTo>
                    <a:pt x="366" y="743"/>
                  </a:lnTo>
                  <a:lnTo>
                    <a:pt x="368" y="750"/>
                  </a:lnTo>
                  <a:lnTo>
                    <a:pt x="368" y="757"/>
                  </a:lnTo>
                  <a:lnTo>
                    <a:pt x="370" y="762"/>
                  </a:lnTo>
                  <a:lnTo>
                    <a:pt x="373" y="771"/>
                  </a:lnTo>
                  <a:lnTo>
                    <a:pt x="370" y="774"/>
                  </a:lnTo>
                  <a:lnTo>
                    <a:pt x="368" y="778"/>
                  </a:lnTo>
                  <a:lnTo>
                    <a:pt x="363" y="780"/>
                  </a:lnTo>
                  <a:lnTo>
                    <a:pt x="361" y="787"/>
                  </a:lnTo>
                  <a:lnTo>
                    <a:pt x="356" y="792"/>
                  </a:lnTo>
                  <a:lnTo>
                    <a:pt x="354" y="797"/>
                  </a:lnTo>
                  <a:lnTo>
                    <a:pt x="352" y="804"/>
                  </a:lnTo>
                  <a:lnTo>
                    <a:pt x="350" y="811"/>
                  </a:lnTo>
                  <a:lnTo>
                    <a:pt x="347" y="818"/>
                  </a:lnTo>
                  <a:lnTo>
                    <a:pt x="347" y="824"/>
                  </a:lnTo>
                  <a:lnTo>
                    <a:pt x="347" y="829"/>
                  </a:lnTo>
                  <a:lnTo>
                    <a:pt x="347" y="836"/>
                  </a:lnTo>
                  <a:lnTo>
                    <a:pt x="347" y="841"/>
                  </a:lnTo>
                  <a:lnTo>
                    <a:pt x="347" y="845"/>
                  </a:lnTo>
                  <a:lnTo>
                    <a:pt x="347" y="850"/>
                  </a:lnTo>
                  <a:lnTo>
                    <a:pt x="347" y="857"/>
                  </a:lnTo>
                  <a:lnTo>
                    <a:pt x="347" y="864"/>
                  </a:lnTo>
                  <a:lnTo>
                    <a:pt x="347" y="873"/>
                  </a:lnTo>
                  <a:lnTo>
                    <a:pt x="347" y="880"/>
                  </a:lnTo>
                  <a:lnTo>
                    <a:pt x="345" y="887"/>
                  </a:lnTo>
                  <a:lnTo>
                    <a:pt x="345" y="894"/>
                  </a:lnTo>
                  <a:lnTo>
                    <a:pt x="343" y="901"/>
                  </a:lnTo>
                  <a:lnTo>
                    <a:pt x="343" y="905"/>
                  </a:lnTo>
                  <a:lnTo>
                    <a:pt x="343" y="912"/>
                  </a:lnTo>
                  <a:lnTo>
                    <a:pt x="345" y="917"/>
                  </a:lnTo>
                  <a:lnTo>
                    <a:pt x="347" y="924"/>
                  </a:lnTo>
                  <a:lnTo>
                    <a:pt x="352" y="929"/>
                  </a:lnTo>
                  <a:lnTo>
                    <a:pt x="354" y="933"/>
                  </a:lnTo>
                  <a:lnTo>
                    <a:pt x="356" y="938"/>
                  </a:lnTo>
                  <a:lnTo>
                    <a:pt x="361" y="940"/>
                  </a:lnTo>
                  <a:lnTo>
                    <a:pt x="366" y="945"/>
                  </a:lnTo>
                  <a:lnTo>
                    <a:pt x="368" y="947"/>
                  </a:lnTo>
                  <a:lnTo>
                    <a:pt x="370" y="952"/>
                  </a:lnTo>
                  <a:lnTo>
                    <a:pt x="373" y="959"/>
                  </a:lnTo>
                  <a:lnTo>
                    <a:pt x="375" y="963"/>
                  </a:lnTo>
                  <a:lnTo>
                    <a:pt x="377" y="968"/>
                  </a:lnTo>
                  <a:lnTo>
                    <a:pt x="380" y="975"/>
                  </a:lnTo>
                  <a:lnTo>
                    <a:pt x="382" y="980"/>
                  </a:lnTo>
                  <a:lnTo>
                    <a:pt x="384" y="984"/>
                  </a:lnTo>
                  <a:lnTo>
                    <a:pt x="387" y="989"/>
                  </a:lnTo>
                  <a:lnTo>
                    <a:pt x="146" y="980"/>
                  </a:lnTo>
                  <a:lnTo>
                    <a:pt x="144" y="672"/>
                  </a:lnTo>
                  <a:lnTo>
                    <a:pt x="151" y="672"/>
                  </a:lnTo>
                  <a:lnTo>
                    <a:pt x="162" y="672"/>
                  </a:lnTo>
                  <a:lnTo>
                    <a:pt x="171" y="672"/>
                  </a:lnTo>
                  <a:lnTo>
                    <a:pt x="183" y="672"/>
                  </a:lnTo>
                  <a:lnTo>
                    <a:pt x="192" y="672"/>
                  </a:lnTo>
                  <a:lnTo>
                    <a:pt x="204" y="672"/>
                  </a:lnTo>
                  <a:lnTo>
                    <a:pt x="215" y="672"/>
                  </a:lnTo>
                  <a:lnTo>
                    <a:pt x="225" y="672"/>
                  </a:lnTo>
                  <a:lnTo>
                    <a:pt x="225" y="683"/>
                  </a:lnTo>
                  <a:lnTo>
                    <a:pt x="225" y="699"/>
                  </a:lnTo>
                  <a:lnTo>
                    <a:pt x="225" y="727"/>
                  </a:lnTo>
                  <a:lnTo>
                    <a:pt x="227" y="760"/>
                  </a:lnTo>
                  <a:lnTo>
                    <a:pt x="229" y="801"/>
                  </a:lnTo>
                  <a:lnTo>
                    <a:pt x="234" y="855"/>
                  </a:lnTo>
                  <a:lnTo>
                    <a:pt x="241" y="915"/>
                  </a:lnTo>
                  <a:lnTo>
                    <a:pt x="250" y="984"/>
                  </a:lnTo>
                  <a:lnTo>
                    <a:pt x="243" y="878"/>
                  </a:lnTo>
                  <a:lnTo>
                    <a:pt x="241" y="801"/>
                  </a:lnTo>
                  <a:lnTo>
                    <a:pt x="238" y="750"/>
                  </a:lnTo>
                  <a:lnTo>
                    <a:pt x="236" y="718"/>
                  </a:lnTo>
                  <a:lnTo>
                    <a:pt x="236" y="699"/>
                  </a:lnTo>
                  <a:lnTo>
                    <a:pt x="236" y="690"/>
                  </a:lnTo>
                  <a:lnTo>
                    <a:pt x="236" y="683"/>
                  </a:lnTo>
                  <a:lnTo>
                    <a:pt x="236" y="672"/>
                  </a:lnTo>
                  <a:lnTo>
                    <a:pt x="264" y="672"/>
                  </a:lnTo>
                  <a:lnTo>
                    <a:pt x="289" y="669"/>
                  </a:lnTo>
                  <a:lnTo>
                    <a:pt x="315" y="667"/>
                  </a:lnTo>
                  <a:lnTo>
                    <a:pt x="336" y="662"/>
                  </a:lnTo>
                  <a:lnTo>
                    <a:pt x="354" y="658"/>
                  </a:lnTo>
                  <a:lnTo>
                    <a:pt x="373" y="653"/>
                  </a:lnTo>
                  <a:lnTo>
                    <a:pt x="389" y="646"/>
                  </a:lnTo>
                  <a:lnTo>
                    <a:pt x="403" y="639"/>
                  </a:lnTo>
                  <a:lnTo>
                    <a:pt x="326" y="359"/>
                  </a:lnTo>
                  <a:lnTo>
                    <a:pt x="322" y="359"/>
                  </a:lnTo>
                  <a:lnTo>
                    <a:pt x="317" y="359"/>
                  </a:lnTo>
                  <a:lnTo>
                    <a:pt x="313" y="359"/>
                  </a:lnTo>
                  <a:lnTo>
                    <a:pt x="306" y="359"/>
                  </a:lnTo>
                  <a:lnTo>
                    <a:pt x="301" y="359"/>
                  </a:lnTo>
                  <a:lnTo>
                    <a:pt x="296" y="359"/>
                  </a:lnTo>
                  <a:lnTo>
                    <a:pt x="292" y="359"/>
                  </a:lnTo>
                  <a:lnTo>
                    <a:pt x="287" y="359"/>
                  </a:lnTo>
                  <a:lnTo>
                    <a:pt x="296" y="338"/>
                  </a:lnTo>
                  <a:lnTo>
                    <a:pt x="306" y="315"/>
                  </a:lnTo>
                  <a:lnTo>
                    <a:pt x="315" y="292"/>
                  </a:lnTo>
                  <a:lnTo>
                    <a:pt x="324" y="269"/>
                  </a:lnTo>
                  <a:lnTo>
                    <a:pt x="333" y="246"/>
                  </a:lnTo>
                  <a:lnTo>
                    <a:pt x="343" y="220"/>
                  </a:lnTo>
                  <a:lnTo>
                    <a:pt x="352" y="197"/>
                  </a:lnTo>
                  <a:lnTo>
                    <a:pt x="359" y="174"/>
                  </a:lnTo>
                  <a:lnTo>
                    <a:pt x="368" y="158"/>
                  </a:lnTo>
                  <a:lnTo>
                    <a:pt x="377" y="139"/>
                  </a:lnTo>
                  <a:lnTo>
                    <a:pt x="389" y="121"/>
                  </a:lnTo>
                  <a:lnTo>
                    <a:pt x="400" y="100"/>
                  </a:lnTo>
                  <a:lnTo>
                    <a:pt x="412" y="81"/>
                  </a:lnTo>
                  <a:lnTo>
                    <a:pt x="424" y="63"/>
                  </a:lnTo>
                  <a:lnTo>
                    <a:pt x="435" y="49"/>
                  </a:lnTo>
                  <a:lnTo>
                    <a:pt x="444" y="35"/>
                  </a:lnTo>
                  <a:lnTo>
                    <a:pt x="454" y="26"/>
                  </a:lnTo>
                  <a:lnTo>
                    <a:pt x="461" y="17"/>
                  </a:lnTo>
                  <a:lnTo>
                    <a:pt x="465" y="12"/>
                  </a:lnTo>
                  <a:lnTo>
                    <a:pt x="472" y="5"/>
                  </a:lnTo>
                  <a:lnTo>
                    <a:pt x="479" y="3"/>
                  </a:lnTo>
                  <a:lnTo>
                    <a:pt x="486" y="0"/>
                  </a:lnTo>
                  <a:lnTo>
                    <a:pt x="493" y="3"/>
                  </a:lnTo>
                  <a:lnTo>
                    <a:pt x="502" y="5"/>
                  </a:lnTo>
                  <a:lnTo>
                    <a:pt x="512" y="12"/>
                  </a:lnTo>
                  <a:lnTo>
                    <a:pt x="521" y="19"/>
                  </a:lnTo>
                  <a:lnTo>
                    <a:pt x="530" y="21"/>
                  </a:lnTo>
                  <a:lnTo>
                    <a:pt x="539" y="26"/>
                  </a:lnTo>
                  <a:lnTo>
                    <a:pt x="551" y="28"/>
                  </a:lnTo>
                  <a:lnTo>
                    <a:pt x="560" y="31"/>
                  </a:lnTo>
                  <a:lnTo>
                    <a:pt x="572" y="33"/>
                  </a:lnTo>
                  <a:lnTo>
                    <a:pt x="583" y="37"/>
                  </a:lnTo>
                  <a:lnTo>
                    <a:pt x="590" y="40"/>
                  </a:lnTo>
                  <a:lnTo>
                    <a:pt x="597" y="44"/>
                  </a:lnTo>
                  <a:lnTo>
                    <a:pt x="604" y="49"/>
                  </a:lnTo>
                  <a:lnTo>
                    <a:pt x="613" y="54"/>
                  </a:lnTo>
                  <a:lnTo>
                    <a:pt x="620" y="61"/>
                  </a:lnTo>
                  <a:lnTo>
                    <a:pt x="627" y="65"/>
                  </a:lnTo>
                  <a:lnTo>
                    <a:pt x="632" y="70"/>
                  </a:lnTo>
                  <a:lnTo>
                    <a:pt x="636" y="77"/>
                  </a:lnTo>
                  <a:lnTo>
                    <a:pt x="648" y="72"/>
                  </a:lnTo>
                  <a:lnTo>
                    <a:pt x="655" y="70"/>
                  </a:lnTo>
                  <a:lnTo>
                    <a:pt x="664" y="70"/>
                  </a:lnTo>
                  <a:lnTo>
                    <a:pt x="671" y="70"/>
                  </a:lnTo>
                  <a:lnTo>
                    <a:pt x="676" y="75"/>
                  </a:lnTo>
                  <a:lnTo>
                    <a:pt x="683" y="79"/>
                  </a:lnTo>
                  <a:lnTo>
                    <a:pt x="687" y="86"/>
                  </a:lnTo>
                  <a:lnTo>
                    <a:pt x="692" y="93"/>
                  </a:lnTo>
                  <a:lnTo>
                    <a:pt x="699" y="109"/>
                  </a:lnTo>
                  <a:lnTo>
                    <a:pt x="706" y="128"/>
                  </a:lnTo>
                  <a:lnTo>
                    <a:pt x="713" y="142"/>
                  </a:lnTo>
                  <a:lnTo>
                    <a:pt x="720" y="156"/>
                  </a:lnTo>
                  <a:lnTo>
                    <a:pt x="720" y="183"/>
                  </a:lnTo>
                  <a:lnTo>
                    <a:pt x="720" y="209"/>
                  </a:lnTo>
                  <a:lnTo>
                    <a:pt x="717" y="232"/>
                  </a:lnTo>
                  <a:lnTo>
                    <a:pt x="717" y="257"/>
                  </a:lnTo>
                  <a:lnTo>
                    <a:pt x="717" y="281"/>
                  </a:lnTo>
                  <a:lnTo>
                    <a:pt x="720" y="304"/>
                  </a:lnTo>
                  <a:lnTo>
                    <a:pt x="722" y="329"/>
                  </a:lnTo>
                  <a:lnTo>
                    <a:pt x="724" y="359"/>
                  </a:lnTo>
                  <a:lnTo>
                    <a:pt x="729" y="396"/>
                  </a:lnTo>
                  <a:lnTo>
                    <a:pt x="731" y="433"/>
                  </a:lnTo>
                  <a:lnTo>
                    <a:pt x="731" y="473"/>
                  </a:lnTo>
                  <a:lnTo>
                    <a:pt x="731" y="512"/>
                  </a:lnTo>
                  <a:lnTo>
                    <a:pt x="729" y="551"/>
                  </a:lnTo>
                  <a:lnTo>
                    <a:pt x="727" y="591"/>
                  </a:lnTo>
                  <a:lnTo>
                    <a:pt x="727" y="628"/>
                  </a:lnTo>
                  <a:lnTo>
                    <a:pt x="724" y="667"/>
                  </a:lnTo>
                  <a:lnTo>
                    <a:pt x="704" y="646"/>
                  </a:lnTo>
                  <a:lnTo>
                    <a:pt x="678" y="625"/>
                  </a:lnTo>
                  <a:lnTo>
                    <a:pt x="655" y="607"/>
                  </a:lnTo>
                  <a:lnTo>
                    <a:pt x="630" y="588"/>
                  </a:lnTo>
                  <a:lnTo>
                    <a:pt x="602" y="577"/>
                  </a:lnTo>
                  <a:lnTo>
                    <a:pt x="574" y="565"/>
                  </a:lnTo>
                  <a:lnTo>
                    <a:pt x="560" y="563"/>
                  </a:lnTo>
                  <a:lnTo>
                    <a:pt x="544" y="561"/>
                  </a:lnTo>
                  <a:lnTo>
                    <a:pt x="530" y="561"/>
                  </a:lnTo>
                  <a:lnTo>
                    <a:pt x="514" y="563"/>
                  </a:lnTo>
                  <a:close/>
                  <a:moveTo>
                    <a:pt x="752" y="968"/>
                  </a:moveTo>
                  <a:lnTo>
                    <a:pt x="743" y="966"/>
                  </a:lnTo>
                  <a:lnTo>
                    <a:pt x="736" y="966"/>
                  </a:lnTo>
                  <a:lnTo>
                    <a:pt x="727" y="966"/>
                  </a:lnTo>
                  <a:lnTo>
                    <a:pt x="720" y="968"/>
                  </a:lnTo>
                  <a:lnTo>
                    <a:pt x="713" y="970"/>
                  </a:lnTo>
                  <a:lnTo>
                    <a:pt x="706" y="975"/>
                  </a:lnTo>
                  <a:lnTo>
                    <a:pt x="699" y="980"/>
                  </a:lnTo>
                  <a:lnTo>
                    <a:pt x="692" y="984"/>
                  </a:lnTo>
                  <a:lnTo>
                    <a:pt x="687" y="984"/>
                  </a:lnTo>
                  <a:lnTo>
                    <a:pt x="685" y="986"/>
                  </a:lnTo>
                  <a:lnTo>
                    <a:pt x="680" y="986"/>
                  </a:lnTo>
                  <a:lnTo>
                    <a:pt x="678" y="989"/>
                  </a:lnTo>
                  <a:lnTo>
                    <a:pt x="674" y="991"/>
                  </a:lnTo>
                  <a:lnTo>
                    <a:pt x="669" y="991"/>
                  </a:lnTo>
                  <a:lnTo>
                    <a:pt x="667" y="993"/>
                  </a:lnTo>
                  <a:lnTo>
                    <a:pt x="662" y="996"/>
                  </a:lnTo>
                  <a:lnTo>
                    <a:pt x="674" y="984"/>
                  </a:lnTo>
                  <a:lnTo>
                    <a:pt x="685" y="975"/>
                  </a:lnTo>
                  <a:lnTo>
                    <a:pt x="694" y="963"/>
                  </a:lnTo>
                  <a:lnTo>
                    <a:pt x="704" y="954"/>
                  </a:lnTo>
                  <a:lnTo>
                    <a:pt x="713" y="943"/>
                  </a:lnTo>
                  <a:lnTo>
                    <a:pt x="720" y="931"/>
                  </a:lnTo>
                  <a:lnTo>
                    <a:pt x="729" y="919"/>
                  </a:lnTo>
                  <a:lnTo>
                    <a:pt x="736" y="908"/>
                  </a:lnTo>
                  <a:lnTo>
                    <a:pt x="736" y="917"/>
                  </a:lnTo>
                  <a:lnTo>
                    <a:pt x="738" y="926"/>
                  </a:lnTo>
                  <a:lnTo>
                    <a:pt x="741" y="933"/>
                  </a:lnTo>
                  <a:lnTo>
                    <a:pt x="743" y="940"/>
                  </a:lnTo>
                  <a:lnTo>
                    <a:pt x="745" y="947"/>
                  </a:lnTo>
                  <a:lnTo>
                    <a:pt x="748" y="954"/>
                  </a:lnTo>
                  <a:lnTo>
                    <a:pt x="750" y="961"/>
                  </a:lnTo>
                  <a:lnTo>
                    <a:pt x="752" y="968"/>
                  </a:lnTo>
                  <a:close/>
                </a:path>
              </a:pathLst>
            </a:custGeom>
            <a:solidFill>
              <a:srgbClr val="FF7F7F"/>
            </a:solidFill>
            <a:ln w="9525">
              <a:noFill/>
              <a:round/>
            </a:ln>
          </p:spPr>
          <p:txBody>
            <a:bodyPr/>
            <a:lstStyle/>
            <a:p>
              <a:endParaRPr lang="en-US"/>
            </a:p>
          </p:txBody>
        </p:sp>
        <p:sp>
          <p:nvSpPr>
            <p:cNvPr id="417826" name="Freeform 34"/>
            <p:cNvSpPr/>
            <p:nvPr/>
          </p:nvSpPr>
          <p:spPr bwMode="auto">
            <a:xfrm>
              <a:off x="2453" y="1237"/>
              <a:ext cx="245" cy="354"/>
            </a:xfrm>
            <a:custGeom>
              <a:avLst/>
              <a:gdLst/>
              <a:ahLst/>
              <a:cxnLst>
                <a:cxn ang="0">
                  <a:pos x="2" y="278"/>
                </a:cxn>
                <a:cxn ang="0">
                  <a:pos x="0" y="268"/>
                </a:cxn>
                <a:cxn ang="0">
                  <a:pos x="0" y="259"/>
                </a:cxn>
                <a:cxn ang="0">
                  <a:pos x="0" y="254"/>
                </a:cxn>
                <a:cxn ang="0">
                  <a:pos x="0" y="250"/>
                </a:cxn>
                <a:cxn ang="0">
                  <a:pos x="2" y="245"/>
                </a:cxn>
                <a:cxn ang="0">
                  <a:pos x="2" y="243"/>
                </a:cxn>
                <a:cxn ang="0">
                  <a:pos x="5" y="238"/>
                </a:cxn>
                <a:cxn ang="0">
                  <a:pos x="7" y="234"/>
                </a:cxn>
                <a:cxn ang="0">
                  <a:pos x="7" y="215"/>
                </a:cxn>
                <a:cxn ang="0">
                  <a:pos x="5" y="194"/>
                </a:cxn>
                <a:cxn ang="0">
                  <a:pos x="2" y="171"/>
                </a:cxn>
                <a:cxn ang="0">
                  <a:pos x="0" y="148"/>
                </a:cxn>
                <a:cxn ang="0">
                  <a:pos x="0" y="127"/>
                </a:cxn>
                <a:cxn ang="0">
                  <a:pos x="5" y="104"/>
                </a:cxn>
                <a:cxn ang="0">
                  <a:pos x="7" y="92"/>
                </a:cxn>
                <a:cxn ang="0">
                  <a:pos x="12" y="81"/>
                </a:cxn>
                <a:cxn ang="0">
                  <a:pos x="19" y="72"/>
                </a:cxn>
                <a:cxn ang="0">
                  <a:pos x="26" y="62"/>
                </a:cxn>
                <a:cxn ang="0">
                  <a:pos x="39" y="55"/>
                </a:cxn>
                <a:cxn ang="0">
                  <a:pos x="63" y="46"/>
                </a:cxn>
                <a:cxn ang="0">
                  <a:pos x="88" y="39"/>
                </a:cxn>
                <a:cxn ang="0">
                  <a:pos x="118" y="32"/>
                </a:cxn>
                <a:cxn ang="0">
                  <a:pos x="151" y="23"/>
                </a:cxn>
                <a:cxn ang="0">
                  <a:pos x="183" y="16"/>
                </a:cxn>
                <a:cxn ang="0">
                  <a:pos x="215" y="7"/>
                </a:cxn>
                <a:cxn ang="0">
                  <a:pos x="245" y="0"/>
                </a:cxn>
                <a:cxn ang="0">
                  <a:pos x="238" y="9"/>
                </a:cxn>
                <a:cxn ang="0">
                  <a:pos x="234" y="21"/>
                </a:cxn>
                <a:cxn ang="0">
                  <a:pos x="227" y="30"/>
                </a:cxn>
                <a:cxn ang="0">
                  <a:pos x="220" y="41"/>
                </a:cxn>
                <a:cxn ang="0">
                  <a:pos x="213" y="55"/>
                </a:cxn>
                <a:cxn ang="0">
                  <a:pos x="206" y="69"/>
                </a:cxn>
                <a:cxn ang="0">
                  <a:pos x="201" y="83"/>
                </a:cxn>
                <a:cxn ang="0">
                  <a:pos x="197" y="102"/>
                </a:cxn>
                <a:cxn ang="0">
                  <a:pos x="197" y="132"/>
                </a:cxn>
                <a:cxn ang="0">
                  <a:pos x="199" y="164"/>
                </a:cxn>
                <a:cxn ang="0">
                  <a:pos x="199" y="194"/>
                </a:cxn>
                <a:cxn ang="0">
                  <a:pos x="201" y="224"/>
                </a:cxn>
                <a:cxn ang="0">
                  <a:pos x="204" y="257"/>
                </a:cxn>
                <a:cxn ang="0">
                  <a:pos x="206" y="289"/>
                </a:cxn>
                <a:cxn ang="0">
                  <a:pos x="208" y="321"/>
                </a:cxn>
                <a:cxn ang="0">
                  <a:pos x="211" y="354"/>
                </a:cxn>
                <a:cxn ang="0">
                  <a:pos x="188" y="349"/>
                </a:cxn>
                <a:cxn ang="0">
                  <a:pos x="164" y="347"/>
                </a:cxn>
                <a:cxn ang="0">
                  <a:pos x="144" y="342"/>
                </a:cxn>
                <a:cxn ang="0">
                  <a:pos x="120" y="335"/>
                </a:cxn>
                <a:cxn ang="0">
                  <a:pos x="97" y="331"/>
                </a:cxn>
                <a:cxn ang="0">
                  <a:pos x="77" y="324"/>
                </a:cxn>
                <a:cxn ang="0">
                  <a:pos x="53" y="317"/>
                </a:cxn>
                <a:cxn ang="0">
                  <a:pos x="33" y="310"/>
                </a:cxn>
                <a:cxn ang="0">
                  <a:pos x="26" y="308"/>
                </a:cxn>
                <a:cxn ang="0">
                  <a:pos x="21" y="305"/>
                </a:cxn>
                <a:cxn ang="0">
                  <a:pos x="16" y="301"/>
                </a:cxn>
                <a:cxn ang="0">
                  <a:pos x="12" y="296"/>
                </a:cxn>
                <a:cxn ang="0">
                  <a:pos x="9" y="291"/>
                </a:cxn>
                <a:cxn ang="0">
                  <a:pos x="7" y="287"/>
                </a:cxn>
                <a:cxn ang="0">
                  <a:pos x="2" y="282"/>
                </a:cxn>
                <a:cxn ang="0">
                  <a:pos x="2" y="278"/>
                </a:cxn>
              </a:cxnLst>
              <a:rect l="0" t="0" r="r" b="b"/>
              <a:pathLst>
                <a:path w="245" h="354">
                  <a:moveTo>
                    <a:pt x="2" y="278"/>
                  </a:moveTo>
                  <a:lnTo>
                    <a:pt x="0" y="268"/>
                  </a:lnTo>
                  <a:lnTo>
                    <a:pt x="0" y="259"/>
                  </a:lnTo>
                  <a:lnTo>
                    <a:pt x="0" y="254"/>
                  </a:lnTo>
                  <a:lnTo>
                    <a:pt x="0" y="250"/>
                  </a:lnTo>
                  <a:lnTo>
                    <a:pt x="2" y="245"/>
                  </a:lnTo>
                  <a:lnTo>
                    <a:pt x="2" y="243"/>
                  </a:lnTo>
                  <a:lnTo>
                    <a:pt x="5" y="238"/>
                  </a:lnTo>
                  <a:lnTo>
                    <a:pt x="7" y="234"/>
                  </a:lnTo>
                  <a:lnTo>
                    <a:pt x="7" y="215"/>
                  </a:lnTo>
                  <a:lnTo>
                    <a:pt x="5" y="194"/>
                  </a:lnTo>
                  <a:lnTo>
                    <a:pt x="2" y="171"/>
                  </a:lnTo>
                  <a:lnTo>
                    <a:pt x="0" y="148"/>
                  </a:lnTo>
                  <a:lnTo>
                    <a:pt x="0" y="127"/>
                  </a:lnTo>
                  <a:lnTo>
                    <a:pt x="5" y="104"/>
                  </a:lnTo>
                  <a:lnTo>
                    <a:pt x="7" y="92"/>
                  </a:lnTo>
                  <a:lnTo>
                    <a:pt x="12" y="81"/>
                  </a:lnTo>
                  <a:lnTo>
                    <a:pt x="19" y="72"/>
                  </a:lnTo>
                  <a:lnTo>
                    <a:pt x="26" y="62"/>
                  </a:lnTo>
                  <a:lnTo>
                    <a:pt x="39" y="55"/>
                  </a:lnTo>
                  <a:lnTo>
                    <a:pt x="63" y="46"/>
                  </a:lnTo>
                  <a:lnTo>
                    <a:pt x="88" y="39"/>
                  </a:lnTo>
                  <a:lnTo>
                    <a:pt x="118" y="32"/>
                  </a:lnTo>
                  <a:lnTo>
                    <a:pt x="151" y="23"/>
                  </a:lnTo>
                  <a:lnTo>
                    <a:pt x="183" y="16"/>
                  </a:lnTo>
                  <a:lnTo>
                    <a:pt x="215" y="7"/>
                  </a:lnTo>
                  <a:lnTo>
                    <a:pt x="245" y="0"/>
                  </a:lnTo>
                  <a:lnTo>
                    <a:pt x="238" y="9"/>
                  </a:lnTo>
                  <a:lnTo>
                    <a:pt x="234" y="21"/>
                  </a:lnTo>
                  <a:lnTo>
                    <a:pt x="227" y="30"/>
                  </a:lnTo>
                  <a:lnTo>
                    <a:pt x="220" y="41"/>
                  </a:lnTo>
                  <a:lnTo>
                    <a:pt x="213" y="55"/>
                  </a:lnTo>
                  <a:lnTo>
                    <a:pt x="206" y="69"/>
                  </a:lnTo>
                  <a:lnTo>
                    <a:pt x="201" y="83"/>
                  </a:lnTo>
                  <a:lnTo>
                    <a:pt x="197" y="102"/>
                  </a:lnTo>
                  <a:lnTo>
                    <a:pt x="197" y="132"/>
                  </a:lnTo>
                  <a:lnTo>
                    <a:pt x="199" y="164"/>
                  </a:lnTo>
                  <a:lnTo>
                    <a:pt x="199" y="194"/>
                  </a:lnTo>
                  <a:lnTo>
                    <a:pt x="201" y="224"/>
                  </a:lnTo>
                  <a:lnTo>
                    <a:pt x="204" y="257"/>
                  </a:lnTo>
                  <a:lnTo>
                    <a:pt x="206" y="289"/>
                  </a:lnTo>
                  <a:lnTo>
                    <a:pt x="208" y="321"/>
                  </a:lnTo>
                  <a:lnTo>
                    <a:pt x="211" y="354"/>
                  </a:lnTo>
                  <a:lnTo>
                    <a:pt x="188" y="349"/>
                  </a:lnTo>
                  <a:lnTo>
                    <a:pt x="164" y="347"/>
                  </a:lnTo>
                  <a:lnTo>
                    <a:pt x="144" y="342"/>
                  </a:lnTo>
                  <a:lnTo>
                    <a:pt x="120" y="335"/>
                  </a:lnTo>
                  <a:lnTo>
                    <a:pt x="97" y="331"/>
                  </a:lnTo>
                  <a:lnTo>
                    <a:pt x="77" y="324"/>
                  </a:lnTo>
                  <a:lnTo>
                    <a:pt x="53" y="317"/>
                  </a:lnTo>
                  <a:lnTo>
                    <a:pt x="33" y="310"/>
                  </a:lnTo>
                  <a:lnTo>
                    <a:pt x="26" y="308"/>
                  </a:lnTo>
                  <a:lnTo>
                    <a:pt x="21" y="305"/>
                  </a:lnTo>
                  <a:lnTo>
                    <a:pt x="16" y="301"/>
                  </a:lnTo>
                  <a:lnTo>
                    <a:pt x="12" y="296"/>
                  </a:lnTo>
                  <a:lnTo>
                    <a:pt x="9" y="291"/>
                  </a:lnTo>
                  <a:lnTo>
                    <a:pt x="7" y="287"/>
                  </a:lnTo>
                  <a:lnTo>
                    <a:pt x="2" y="282"/>
                  </a:lnTo>
                  <a:lnTo>
                    <a:pt x="2" y="278"/>
                  </a:lnTo>
                </a:path>
              </a:pathLst>
            </a:custGeom>
            <a:noFill/>
            <a:ln w="0">
              <a:solidFill>
                <a:srgbClr val="000000"/>
              </a:solidFill>
              <a:prstDash val="solid"/>
              <a:round/>
            </a:ln>
          </p:spPr>
          <p:txBody>
            <a:bodyPr/>
            <a:lstStyle/>
            <a:p>
              <a:endParaRPr lang="en-US"/>
            </a:p>
          </p:txBody>
        </p:sp>
        <p:sp>
          <p:nvSpPr>
            <p:cNvPr id="417827" name="Freeform 35"/>
            <p:cNvSpPr/>
            <p:nvPr/>
          </p:nvSpPr>
          <p:spPr bwMode="auto">
            <a:xfrm>
              <a:off x="2597" y="1234"/>
              <a:ext cx="587" cy="989"/>
            </a:xfrm>
            <a:custGeom>
              <a:avLst/>
              <a:gdLst/>
              <a:ahLst/>
              <a:cxnLst>
                <a:cxn ang="0">
                  <a:pos x="365" y="514"/>
                </a:cxn>
                <a:cxn ang="0">
                  <a:pos x="363" y="452"/>
                </a:cxn>
                <a:cxn ang="0">
                  <a:pos x="379" y="399"/>
                </a:cxn>
                <a:cxn ang="0">
                  <a:pos x="416" y="345"/>
                </a:cxn>
                <a:cxn ang="0">
                  <a:pos x="439" y="283"/>
                </a:cxn>
                <a:cxn ang="0">
                  <a:pos x="402" y="345"/>
                </a:cxn>
                <a:cxn ang="0">
                  <a:pos x="388" y="331"/>
                </a:cxn>
                <a:cxn ang="0">
                  <a:pos x="407" y="239"/>
                </a:cxn>
                <a:cxn ang="0">
                  <a:pos x="386" y="262"/>
                </a:cxn>
                <a:cxn ang="0">
                  <a:pos x="361" y="443"/>
                </a:cxn>
                <a:cxn ang="0">
                  <a:pos x="349" y="306"/>
                </a:cxn>
                <a:cxn ang="0">
                  <a:pos x="335" y="193"/>
                </a:cxn>
                <a:cxn ang="0">
                  <a:pos x="335" y="253"/>
                </a:cxn>
                <a:cxn ang="0">
                  <a:pos x="331" y="382"/>
                </a:cxn>
                <a:cxn ang="0">
                  <a:pos x="333" y="517"/>
                </a:cxn>
                <a:cxn ang="0">
                  <a:pos x="319" y="584"/>
                </a:cxn>
                <a:cxn ang="0">
                  <a:pos x="298" y="605"/>
                </a:cxn>
                <a:cxn ang="0">
                  <a:pos x="261" y="669"/>
                </a:cxn>
                <a:cxn ang="0">
                  <a:pos x="229" y="723"/>
                </a:cxn>
                <a:cxn ang="0">
                  <a:pos x="224" y="757"/>
                </a:cxn>
                <a:cxn ang="0">
                  <a:pos x="219" y="780"/>
                </a:cxn>
                <a:cxn ang="0">
                  <a:pos x="206" y="811"/>
                </a:cxn>
                <a:cxn ang="0">
                  <a:pos x="203" y="841"/>
                </a:cxn>
                <a:cxn ang="0">
                  <a:pos x="203" y="873"/>
                </a:cxn>
                <a:cxn ang="0">
                  <a:pos x="199" y="905"/>
                </a:cxn>
                <a:cxn ang="0">
                  <a:pos x="210" y="933"/>
                </a:cxn>
                <a:cxn ang="0">
                  <a:pos x="226" y="952"/>
                </a:cxn>
                <a:cxn ang="0">
                  <a:pos x="238" y="980"/>
                </a:cxn>
                <a:cxn ang="0">
                  <a:pos x="7" y="672"/>
                </a:cxn>
                <a:cxn ang="0">
                  <a:pos x="60" y="672"/>
                </a:cxn>
                <a:cxn ang="0">
                  <a:pos x="81" y="727"/>
                </a:cxn>
                <a:cxn ang="0">
                  <a:pos x="106" y="984"/>
                </a:cxn>
                <a:cxn ang="0">
                  <a:pos x="92" y="699"/>
                </a:cxn>
                <a:cxn ang="0">
                  <a:pos x="145" y="669"/>
                </a:cxn>
                <a:cxn ang="0">
                  <a:pos x="245" y="646"/>
                </a:cxn>
                <a:cxn ang="0">
                  <a:pos x="169" y="359"/>
                </a:cxn>
                <a:cxn ang="0">
                  <a:pos x="143" y="359"/>
                </a:cxn>
                <a:cxn ang="0">
                  <a:pos x="189" y="246"/>
                </a:cxn>
                <a:cxn ang="0">
                  <a:pos x="233" y="139"/>
                </a:cxn>
                <a:cxn ang="0">
                  <a:pos x="291" y="49"/>
                </a:cxn>
                <a:cxn ang="0">
                  <a:pos x="328" y="5"/>
                </a:cxn>
                <a:cxn ang="0">
                  <a:pos x="368" y="12"/>
                </a:cxn>
                <a:cxn ang="0">
                  <a:pos x="416" y="31"/>
                </a:cxn>
                <a:cxn ang="0">
                  <a:pos x="460" y="49"/>
                </a:cxn>
                <a:cxn ang="0">
                  <a:pos x="492" y="77"/>
                </a:cxn>
                <a:cxn ang="0">
                  <a:pos x="532" y="75"/>
                </a:cxn>
                <a:cxn ang="0">
                  <a:pos x="562" y="128"/>
                </a:cxn>
                <a:cxn ang="0">
                  <a:pos x="573" y="232"/>
                </a:cxn>
                <a:cxn ang="0">
                  <a:pos x="580" y="359"/>
                </a:cxn>
                <a:cxn ang="0">
                  <a:pos x="585" y="551"/>
                </a:cxn>
                <a:cxn ang="0">
                  <a:pos x="534" y="625"/>
                </a:cxn>
                <a:cxn ang="0">
                  <a:pos x="416" y="563"/>
                </a:cxn>
              </a:cxnLst>
              <a:rect l="0" t="0" r="r" b="b"/>
              <a:pathLst>
                <a:path w="587" h="989">
                  <a:moveTo>
                    <a:pt x="370" y="563"/>
                  </a:moveTo>
                  <a:lnTo>
                    <a:pt x="372" y="547"/>
                  </a:lnTo>
                  <a:lnTo>
                    <a:pt x="370" y="535"/>
                  </a:lnTo>
                  <a:lnTo>
                    <a:pt x="368" y="524"/>
                  </a:lnTo>
                  <a:lnTo>
                    <a:pt x="365" y="514"/>
                  </a:lnTo>
                  <a:lnTo>
                    <a:pt x="363" y="503"/>
                  </a:lnTo>
                  <a:lnTo>
                    <a:pt x="361" y="491"/>
                  </a:lnTo>
                  <a:lnTo>
                    <a:pt x="361" y="480"/>
                  </a:lnTo>
                  <a:lnTo>
                    <a:pt x="361" y="463"/>
                  </a:lnTo>
                  <a:lnTo>
                    <a:pt x="363" y="452"/>
                  </a:lnTo>
                  <a:lnTo>
                    <a:pt x="365" y="440"/>
                  </a:lnTo>
                  <a:lnTo>
                    <a:pt x="368" y="429"/>
                  </a:lnTo>
                  <a:lnTo>
                    <a:pt x="370" y="419"/>
                  </a:lnTo>
                  <a:lnTo>
                    <a:pt x="374" y="410"/>
                  </a:lnTo>
                  <a:lnTo>
                    <a:pt x="379" y="399"/>
                  </a:lnTo>
                  <a:lnTo>
                    <a:pt x="384" y="389"/>
                  </a:lnTo>
                  <a:lnTo>
                    <a:pt x="391" y="380"/>
                  </a:lnTo>
                  <a:lnTo>
                    <a:pt x="400" y="368"/>
                  </a:lnTo>
                  <a:lnTo>
                    <a:pt x="407" y="357"/>
                  </a:lnTo>
                  <a:lnTo>
                    <a:pt x="416" y="345"/>
                  </a:lnTo>
                  <a:lnTo>
                    <a:pt x="423" y="334"/>
                  </a:lnTo>
                  <a:lnTo>
                    <a:pt x="430" y="320"/>
                  </a:lnTo>
                  <a:lnTo>
                    <a:pt x="437" y="308"/>
                  </a:lnTo>
                  <a:lnTo>
                    <a:pt x="439" y="294"/>
                  </a:lnTo>
                  <a:lnTo>
                    <a:pt x="439" y="283"/>
                  </a:lnTo>
                  <a:lnTo>
                    <a:pt x="432" y="301"/>
                  </a:lnTo>
                  <a:lnTo>
                    <a:pt x="425" y="315"/>
                  </a:lnTo>
                  <a:lnTo>
                    <a:pt x="418" y="327"/>
                  </a:lnTo>
                  <a:lnTo>
                    <a:pt x="411" y="336"/>
                  </a:lnTo>
                  <a:lnTo>
                    <a:pt x="402" y="345"/>
                  </a:lnTo>
                  <a:lnTo>
                    <a:pt x="395" y="352"/>
                  </a:lnTo>
                  <a:lnTo>
                    <a:pt x="388" y="359"/>
                  </a:lnTo>
                  <a:lnTo>
                    <a:pt x="381" y="368"/>
                  </a:lnTo>
                  <a:lnTo>
                    <a:pt x="384" y="350"/>
                  </a:lnTo>
                  <a:lnTo>
                    <a:pt x="388" y="331"/>
                  </a:lnTo>
                  <a:lnTo>
                    <a:pt x="393" y="313"/>
                  </a:lnTo>
                  <a:lnTo>
                    <a:pt x="398" y="292"/>
                  </a:lnTo>
                  <a:lnTo>
                    <a:pt x="402" y="274"/>
                  </a:lnTo>
                  <a:lnTo>
                    <a:pt x="405" y="255"/>
                  </a:lnTo>
                  <a:lnTo>
                    <a:pt x="407" y="239"/>
                  </a:lnTo>
                  <a:lnTo>
                    <a:pt x="405" y="220"/>
                  </a:lnTo>
                  <a:lnTo>
                    <a:pt x="398" y="227"/>
                  </a:lnTo>
                  <a:lnTo>
                    <a:pt x="393" y="237"/>
                  </a:lnTo>
                  <a:lnTo>
                    <a:pt x="388" y="248"/>
                  </a:lnTo>
                  <a:lnTo>
                    <a:pt x="386" y="262"/>
                  </a:lnTo>
                  <a:lnTo>
                    <a:pt x="381" y="292"/>
                  </a:lnTo>
                  <a:lnTo>
                    <a:pt x="377" y="327"/>
                  </a:lnTo>
                  <a:lnTo>
                    <a:pt x="372" y="366"/>
                  </a:lnTo>
                  <a:lnTo>
                    <a:pt x="368" y="406"/>
                  </a:lnTo>
                  <a:lnTo>
                    <a:pt x="361" y="443"/>
                  </a:lnTo>
                  <a:lnTo>
                    <a:pt x="349" y="477"/>
                  </a:lnTo>
                  <a:lnTo>
                    <a:pt x="349" y="438"/>
                  </a:lnTo>
                  <a:lnTo>
                    <a:pt x="349" y="394"/>
                  </a:lnTo>
                  <a:lnTo>
                    <a:pt x="349" y="350"/>
                  </a:lnTo>
                  <a:lnTo>
                    <a:pt x="349" y="306"/>
                  </a:lnTo>
                  <a:lnTo>
                    <a:pt x="349" y="267"/>
                  </a:lnTo>
                  <a:lnTo>
                    <a:pt x="347" y="232"/>
                  </a:lnTo>
                  <a:lnTo>
                    <a:pt x="342" y="216"/>
                  </a:lnTo>
                  <a:lnTo>
                    <a:pt x="340" y="202"/>
                  </a:lnTo>
                  <a:lnTo>
                    <a:pt x="335" y="193"/>
                  </a:lnTo>
                  <a:lnTo>
                    <a:pt x="331" y="183"/>
                  </a:lnTo>
                  <a:lnTo>
                    <a:pt x="333" y="200"/>
                  </a:lnTo>
                  <a:lnTo>
                    <a:pt x="335" y="216"/>
                  </a:lnTo>
                  <a:lnTo>
                    <a:pt x="335" y="234"/>
                  </a:lnTo>
                  <a:lnTo>
                    <a:pt x="335" y="253"/>
                  </a:lnTo>
                  <a:lnTo>
                    <a:pt x="335" y="271"/>
                  </a:lnTo>
                  <a:lnTo>
                    <a:pt x="335" y="294"/>
                  </a:lnTo>
                  <a:lnTo>
                    <a:pt x="335" y="315"/>
                  </a:lnTo>
                  <a:lnTo>
                    <a:pt x="333" y="341"/>
                  </a:lnTo>
                  <a:lnTo>
                    <a:pt x="331" y="382"/>
                  </a:lnTo>
                  <a:lnTo>
                    <a:pt x="331" y="417"/>
                  </a:lnTo>
                  <a:lnTo>
                    <a:pt x="331" y="447"/>
                  </a:lnTo>
                  <a:lnTo>
                    <a:pt x="331" y="470"/>
                  </a:lnTo>
                  <a:lnTo>
                    <a:pt x="333" y="493"/>
                  </a:lnTo>
                  <a:lnTo>
                    <a:pt x="333" y="517"/>
                  </a:lnTo>
                  <a:lnTo>
                    <a:pt x="333" y="544"/>
                  </a:lnTo>
                  <a:lnTo>
                    <a:pt x="333" y="574"/>
                  </a:lnTo>
                  <a:lnTo>
                    <a:pt x="328" y="577"/>
                  </a:lnTo>
                  <a:lnTo>
                    <a:pt x="324" y="581"/>
                  </a:lnTo>
                  <a:lnTo>
                    <a:pt x="319" y="584"/>
                  </a:lnTo>
                  <a:lnTo>
                    <a:pt x="314" y="586"/>
                  </a:lnTo>
                  <a:lnTo>
                    <a:pt x="310" y="591"/>
                  </a:lnTo>
                  <a:lnTo>
                    <a:pt x="305" y="595"/>
                  </a:lnTo>
                  <a:lnTo>
                    <a:pt x="303" y="600"/>
                  </a:lnTo>
                  <a:lnTo>
                    <a:pt x="298" y="605"/>
                  </a:lnTo>
                  <a:lnTo>
                    <a:pt x="289" y="635"/>
                  </a:lnTo>
                  <a:lnTo>
                    <a:pt x="282" y="642"/>
                  </a:lnTo>
                  <a:lnTo>
                    <a:pt x="275" y="649"/>
                  </a:lnTo>
                  <a:lnTo>
                    <a:pt x="268" y="658"/>
                  </a:lnTo>
                  <a:lnTo>
                    <a:pt x="261" y="669"/>
                  </a:lnTo>
                  <a:lnTo>
                    <a:pt x="254" y="681"/>
                  </a:lnTo>
                  <a:lnTo>
                    <a:pt x="247" y="693"/>
                  </a:lnTo>
                  <a:lnTo>
                    <a:pt x="240" y="704"/>
                  </a:lnTo>
                  <a:lnTo>
                    <a:pt x="233" y="716"/>
                  </a:lnTo>
                  <a:lnTo>
                    <a:pt x="229" y="723"/>
                  </a:lnTo>
                  <a:lnTo>
                    <a:pt x="224" y="732"/>
                  </a:lnTo>
                  <a:lnTo>
                    <a:pt x="222" y="739"/>
                  </a:lnTo>
                  <a:lnTo>
                    <a:pt x="222" y="743"/>
                  </a:lnTo>
                  <a:lnTo>
                    <a:pt x="224" y="750"/>
                  </a:lnTo>
                  <a:lnTo>
                    <a:pt x="224" y="757"/>
                  </a:lnTo>
                  <a:lnTo>
                    <a:pt x="226" y="762"/>
                  </a:lnTo>
                  <a:lnTo>
                    <a:pt x="229" y="771"/>
                  </a:lnTo>
                  <a:lnTo>
                    <a:pt x="226" y="774"/>
                  </a:lnTo>
                  <a:lnTo>
                    <a:pt x="224" y="778"/>
                  </a:lnTo>
                  <a:lnTo>
                    <a:pt x="219" y="780"/>
                  </a:lnTo>
                  <a:lnTo>
                    <a:pt x="217" y="787"/>
                  </a:lnTo>
                  <a:lnTo>
                    <a:pt x="212" y="792"/>
                  </a:lnTo>
                  <a:lnTo>
                    <a:pt x="210" y="797"/>
                  </a:lnTo>
                  <a:lnTo>
                    <a:pt x="208" y="804"/>
                  </a:lnTo>
                  <a:lnTo>
                    <a:pt x="206" y="811"/>
                  </a:lnTo>
                  <a:lnTo>
                    <a:pt x="203" y="818"/>
                  </a:lnTo>
                  <a:lnTo>
                    <a:pt x="203" y="824"/>
                  </a:lnTo>
                  <a:lnTo>
                    <a:pt x="203" y="829"/>
                  </a:lnTo>
                  <a:lnTo>
                    <a:pt x="203" y="836"/>
                  </a:lnTo>
                  <a:lnTo>
                    <a:pt x="203" y="841"/>
                  </a:lnTo>
                  <a:lnTo>
                    <a:pt x="203" y="845"/>
                  </a:lnTo>
                  <a:lnTo>
                    <a:pt x="203" y="850"/>
                  </a:lnTo>
                  <a:lnTo>
                    <a:pt x="203" y="857"/>
                  </a:lnTo>
                  <a:lnTo>
                    <a:pt x="203" y="864"/>
                  </a:lnTo>
                  <a:lnTo>
                    <a:pt x="203" y="873"/>
                  </a:lnTo>
                  <a:lnTo>
                    <a:pt x="203" y="880"/>
                  </a:lnTo>
                  <a:lnTo>
                    <a:pt x="201" y="887"/>
                  </a:lnTo>
                  <a:lnTo>
                    <a:pt x="201" y="894"/>
                  </a:lnTo>
                  <a:lnTo>
                    <a:pt x="199" y="901"/>
                  </a:lnTo>
                  <a:lnTo>
                    <a:pt x="199" y="905"/>
                  </a:lnTo>
                  <a:lnTo>
                    <a:pt x="199" y="912"/>
                  </a:lnTo>
                  <a:lnTo>
                    <a:pt x="201" y="917"/>
                  </a:lnTo>
                  <a:lnTo>
                    <a:pt x="203" y="924"/>
                  </a:lnTo>
                  <a:lnTo>
                    <a:pt x="208" y="929"/>
                  </a:lnTo>
                  <a:lnTo>
                    <a:pt x="210" y="933"/>
                  </a:lnTo>
                  <a:lnTo>
                    <a:pt x="212" y="938"/>
                  </a:lnTo>
                  <a:lnTo>
                    <a:pt x="217" y="940"/>
                  </a:lnTo>
                  <a:lnTo>
                    <a:pt x="222" y="945"/>
                  </a:lnTo>
                  <a:lnTo>
                    <a:pt x="224" y="947"/>
                  </a:lnTo>
                  <a:lnTo>
                    <a:pt x="226" y="952"/>
                  </a:lnTo>
                  <a:lnTo>
                    <a:pt x="229" y="959"/>
                  </a:lnTo>
                  <a:lnTo>
                    <a:pt x="231" y="963"/>
                  </a:lnTo>
                  <a:lnTo>
                    <a:pt x="233" y="968"/>
                  </a:lnTo>
                  <a:lnTo>
                    <a:pt x="236" y="975"/>
                  </a:lnTo>
                  <a:lnTo>
                    <a:pt x="238" y="980"/>
                  </a:lnTo>
                  <a:lnTo>
                    <a:pt x="240" y="984"/>
                  </a:lnTo>
                  <a:lnTo>
                    <a:pt x="243" y="989"/>
                  </a:lnTo>
                  <a:lnTo>
                    <a:pt x="2" y="980"/>
                  </a:lnTo>
                  <a:lnTo>
                    <a:pt x="0" y="672"/>
                  </a:lnTo>
                  <a:lnTo>
                    <a:pt x="7" y="672"/>
                  </a:lnTo>
                  <a:lnTo>
                    <a:pt x="18" y="672"/>
                  </a:lnTo>
                  <a:lnTo>
                    <a:pt x="27" y="672"/>
                  </a:lnTo>
                  <a:lnTo>
                    <a:pt x="39" y="672"/>
                  </a:lnTo>
                  <a:lnTo>
                    <a:pt x="48" y="672"/>
                  </a:lnTo>
                  <a:lnTo>
                    <a:pt x="60" y="672"/>
                  </a:lnTo>
                  <a:lnTo>
                    <a:pt x="71" y="672"/>
                  </a:lnTo>
                  <a:lnTo>
                    <a:pt x="81" y="672"/>
                  </a:lnTo>
                  <a:lnTo>
                    <a:pt x="81" y="683"/>
                  </a:lnTo>
                  <a:lnTo>
                    <a:pt x="81" y="699"/>
                  </a:lnTo>
                  <a:lnTo>
                    <a:pt x="81" y="727"/>
                  </a:lnTo>
                  <a:lnTo>
                    <a:pt x="83" y="760"/>
                  </a:lnTo>
                  <a:lnTo>
                    <a:pt x="85" y="801"/>
                  </a:lnTo>
                  <a:lnTo>
                    <a:pt x="90" y="855"/>
                  </a:lnTo>
                  <a:lnTo>
                    <a:pt x="97" y="915"/>
                  </a:lnTo>
                  <a:lnTo>
                    <a:pt x="106" y="984"/>
                  </a:lnTo>
                  <a:lnTo>
                    <a:pt x="99" y="878"/>
                  </a:lnTo>
                  <a:lnTo>
                    <a:pt x="97" y="801"/>
                  </a:lnTo>
                  <a:lnTo>
                    <a:pt x="94" y="750"/>
                  </a:lnTo>
                  <a:lnTo>
                    <a:pt x="92" y="718"/>
                  </a:lnTo>
                  <a:lnTo>
                    <a:pt x="92" y="699"/>
                  </a:lnTo>
                  <a:lnTo>
                    <a:pt x="92" y="690"/>
                  </a:lnTo>
                  <a:lnTo>
                    <a:pt x="92" y="683"/>
                  </a:lnTo>
                  <a:lnTo>
                    <a:pt x="92" y="672"/>
                  </a:lnTo>
                  <a:lnTo>
                    <a:pt x="120" y="672"/>
                  </a:lnTo>
                  <a:lnTo>
                    <a:pt x="145" y="669"/>
                  </a:lnTo>
                  <a:lnTo>
                    <a:pt x="171" y="667"/>
                  </a:lnTo>
                  <a:lnTo>
                    <a:pt x="192" y="662"/>
                  </a:lnTo>
                  <a:lnTo>
                    <a:pt x="210" y="658"/>
                  </a:lnTo>
                  <a:lnTo>
                    <a:pt x="229" y="653"/>
                  </a:lnTo>
                  <a:lnTo>
                    <a:pt x="245" y="646"/>
                  </a:lnTo>
                  <a:lnTo>
                    <a:pt x="259" y="639"/>
                  </a:lnTo>
                  <a:lnTo>
                    <a:pt x="182" y="359"/>
                  </a:lnTo>
                  <a:lnTo>
                    <a:pt x="178" y="359"/>
                  </a:lnTo>
                  <a:lnTo>
                    <a:pt x="173" y="359"/>
                  </a:lnTo>
                  <a:lnTo>
                    <a:pt x="169" y="359"/>
                  </a:lnTo>
                  <a:lnTo>
                    <a:pt x="162" y="359"/>
                  </a:lnTo>
                  <a:lnTo>
                    <a:pt x="157" y="359"/>
                  </a:lnTo>
                  <a:lnTo>
                    <a:pt x="152" y="359"/>
                  </a:lnTo>
                  <a:lnTo>
                    <a:pt x="148" y="359"/>
                  </a:lnTo>
                  <a:lnTo>
                    <a:pt x="143" y="359"/>
                  </a:lnTo>
                  <a:lnTo>
                    <a:pt x="152" y="338"/>
                  </a:lnTo>
                  <a:lnTo>
                    <a:pt x="162" y="315"/>
                  </a:lnTo>
                  <a:lnTo>
                    <a:pt x="171" y="292"/>
                  </a:lnTo>
                  <a:lnTo>
                    <a:pt x="180" y="269"/>
                  </a:lnTo>
                  <a:lnTo>
                    <a:pt x="189" y="246"/>
                  </a:lnTo>
                  <a:lnTo>
                    <a:pt x="199" y="220"/>
                  </a:lnTo>
                  <a:lnTo>
                    <a:pt x="208" y="197"/>
                  </a:lnTo>
                  <a:lnTo>
                    <a:pt x="215" y="174"/>
                  </a:lnTo>
                  <a:lnTo>
                    <a:pt x="224" y="158"/>
                  </a:lnTo>
                  <a:lnTo>
                    <a:pt x="233" y="139"/>
                  </a:lnTo>
                  <a:lnTo>
                    <a:pt x="245" y="121"/>
                  </a:lnTo>
                  <a:lnTo>
                    <a:pt x="256" y="100"/>
                  </a:lnTo>
                  <a:lnTo>
                    <a:pt x="268" y="81"/>
                  </a:lnTo>
                  <a:lnTo>
                    <a:pt x="280" y="63"/>
                  </a:lnTo>
                  <a:lnTo>
                    <a:pt x="291" y="49"/>
                  </a:lnTo>
                  <a:lnTo>
                    <a:pt x="300" y="35"/>
                  </a:lnTo>
                  <a:lnTo>
                    <a:pt x="310" y="26"/>
                  </a:lnTo>
                  <a:lnTo>
                    <a:pt x="317" y="17"/>
                  </a:lnTo>
                  <a:lnTo>
                    <a:pt x="321" y="12"/>
                  </a:lnTo>
                  <a:lnTo>
                    <a:pt x="328" y="5"/>
                  </a:lnTo>
                  <a:lnTo>
                    <a:pt x="335" y="3"/>
                  </a:lnTo>
                  <a:lnTo>
                    <a:pt x="342" y="0"/>
                  </a:lnTo>
                  <a:lnTo>
                    <a:pt x="349" y="3"/>
                  </a:lnTo>
                  <a:lnTo>
                    <a:pt x="358" y="5"/>
                  </a:lnTo>
                  <a:lnTo>
                    <a:pt x="368" y="12"/>
                  </a:lnTo>
                  <a:lnTo>
                    <a:pt x="377" y="19"/>
                  </a:lnTo>
                  <a:lnTo>
                    <a:pt x="386" y="21"/>
                  </a:lnTo>
                  <a:lnTo>
                    <a:pt x="395" y="26"/>
                  </a:lnTo>
                  <a:lnTo>
                    <a:pt x="407" y="28"/>
                  </a:lnTo>
                  <a:lnTo>
                    <a:pt x="416" y="31"/>
                  </a:lnTo>
                  <a:lnTo>
                    <a:pt x="428" y="33"/>
                  </a:lnTo>
                  <a:lnTo>
                    <a:pt x="439" y="37"/>
                  </a:lnTo>
                  <a:lnTo>
                    <a:pt x="446" y="40"/>
                  </a:lnTo>
                  <a:lnTo>
                    <a:pt x="453" y="44"/>
                  </a:lnTo>
                  <a:lnTo>
                    <a:pt x="460" y="49"/>
                  </a:lnTo>
                  <a:lnTo>
                    <a:pt x="469" y="54"/>
                  </a:lnTo>
                  <a:lnTo>
                    <a:pt x="476" y="61"/>
                  </a:lnTo>
                  <a:lnTo>
                    <a:pt x="483" y="65"/>
                  </a:lnTo>
                  <a:lnTo>
                    <a:pt x="488" y="70"/>
                  </a:lnTo>
                  <a:lnTo>
                    <a:pt x="492" y="77"/>
                  </a:lnTo>
                  <a:lnTo>
                    <a:pt x="504" y="72"/>
                  </a:lnTo>
                  <a:lnTo>
                    <a:pt x="511" y="70"/>
                  </a:lnTo>
                  <a:lnTo>
                    <a:pt x="520" y="70"/>
                  </a:lnTo>
                  <a:lnTo>
                    <a:pt x="527" y="70"/>
                  </a:lnTo>
                  <a:lnTo>
                    <a:pt x="532" y="75"/>
                  </a:lnTo>
                  <a:lnTo>
                    <a:pt x="539" y="79"/>
                  </a:lnTo>
                  <a:lnTo>
                    <a:pt x="543" y="86"/>
                  </a:lnTo>
                  <a:lnTo>
                    <a:pt x="548" y="93"/>
                  </a:lnTo>
                  <a:lnTo>
                    <a:pt x="555" y="109"/>
                  </a:lnTo>
                  <a:lnTo>
                    <a:pt x="562" y="128"/>
                  </a:lnTo>
                  <a:lnTo>
                    <a:pt x="569" y="142"/>
                  </a:lnTo>
                  <a:lnTo>
                    <a:pt x="576" y="156"/>
                  </a:lnTo>
                  <a:lnTo>
                    <a:pt x="576" y="183"/>
                  </a:lnTo>
                  <a:lnTo>
                    <a:pt x="576" y="209"/>
                  </a:lnTo>
                  <a:lnTo>
                    <a:pt x="573" y="232"/>
                  </a:lnTo>
                  <a:lnTo>
                    <a:pt x="573" y="257"/>
                  </a:lnTo>
                  <a:lnTo>
                    <a:pt x="573" y="281"/>
                  </a:lnTo>
                  <a:lnTo>
                    <a:pt x="576" y="304"/>
                  </a:lnTo>
                  <a:lnTo>
                    <a:pt x="578" y="329"/>
                  </a:lnTo>
                  <a:lnTo>
                    <a:pt x="580" y="359"/>
                  </a:lnTo>
                  <a:lnTo>
                    <a:pt x="585" y="396"/>
                  </a:lnTo>
                  <a:lnTo>
                    <a:pt x="587" y="433"/>
                  </a:lnTo>
                  <a:lnTo>
                    <a:pt x="587" y="473"/>
                  </a:lnTo>
                  <a:lnTo>
                    <a:pt x="587" y="512"/>
                  </a:lnTo>
                  <a:lnTo>
                    <a:pt x="585" y="551"/>
                  </a:lnTo>
                  <a:lnTo>
                    <a:pt x="583" y="591"/>
                  </a:lnTo>
                  <a:lnTo>
                    <a:pt x="583" y="628"/>
                  </a:lnTo>
                  <a:lnTo>
                    <a:pt x="580" y="667"/>
                  </a:lnTo>
                  <a:lnTo>
                    <a:pt x="560" y="646"/>
                  </a:lnTo>
                  <a:lnTo>
                    <a:pt x="534" y="625"/>
                  </a:lnTo>
                  <a:lnTo>
                    <a:pt x="511" y="607"/>
                  </a:lnTo>
                  <a:lnTo>
                    <a:pt x="486" y="588"/>
                  </a:lnTo>
                  <a:lnTo>
                    <a:pt x="458" y="577"/>
                  </a:lnTo>
                  <a:lnTo>
                    <a:pt x="430" y="565"/>
                  </a:lnTo>
                  <a:lnTo>
                    <a:pt x="416" y="563"/>
                  </a:lnTo>
                  <a:lnTo>
                    <a:pt x="400" y="561"/>
                  </a:lnTo>
                  <a:lnTo>
                    <a:pt x="386" y="561"/>
                  </a:lnTo>
                  <a:lnTo>
                    <a:pt x="370" y="563"/>
                  </a:lnTo>
                </a:path>
              </a:pathLst>
            </a:custGeom>
            <a:noFill/>
            <a:ln w="0">
              <a:solidFill>
                <a:srgbClr val="000000"/>
              </a:solidFill>
              <a:prstDash val="solid"/>
              <a:round/>
            </a:ln>
          </p:spPr>
          <p:txBody>
            <a:bodyPr/>
            <a:lstStyle/>
            <a:p>
              <a:endParaRPr lang="en-US"/>
            </a:p>
          </p:txBody>
        </p:sp>
        <p:sp>
          <p:nvSpPr>
            <p:cNvPr id="417828" name="Freeform 36"/>
            <p:cNvSpPr/>
            <p:nvPr/>
          </p:nvSpPr>
          <p:spPr bwMode="auto">
            <a:xfrm>
              <a:off x="3115" y="2142"/>
              <a:ext cx="90" cy="88"/>
            </a:xfrm>
            <a:custGeom>
              <a:avLst/>
              <a:gdLst/>
              <a:ahLst/>
              <a:cxnLst>
                <a:cxn ang="0">
                  <a:pos x="90" y="60"/>
                </a:cxn>
                <a:cxn ang="0">
                  <a:pos x="81" y="58"/>
                </a:cxn>
                <a:cxn ang="0">
                  <a:pos x="74" y="58"/>
                </a:cxn>
                <a:cxn ang="0">
                  <a:pos x="65" y="58"/>
                </a:cxn>
                <a:cxn ang="0">
                  <a:pos x="58" y="60"/>
                </a:cxn>
                <a:cxn ang="0">
                  <a:pos x="51" y="62"/>
                </a:cxn>
                <a:cxn ang="0">
                  <a:pos x="44" y="67"/>
                </a:cxn>
                <a:cxn ang="0">
                  <a:pos x="37" y="72"/>
                </a:cxn>
                <a:cxn ang="0">
                  <a:pos x="30" y="76"/>
                </a:cxn>
                <a:cxn ang="0">
                  <a:pos x="25" y="76"/>
                </a:cxn>
                <a:cxn ang="0">
                  <a:pos x="23" y="78"/>
                </a:cxn>
                <a:cxn ang="0">
                  <a:pos x="18" y="78"/>
                </a:cxn>
                <a:cxn ang="0">
                  <a:pos x="16" y="81"/>
                </a:cxn>
                <a:cxn ang="0">
                  <a:pos x="12" y="83"/>
                </a:cxn>
                <a:cxn ang="0">
                  <a:pos x="7" y="83"/>
                </a:cxn>
                <a:cxn ang="0">
                  <a:pos x="5" y="85"/>
                </a:cxn>
                <a:cxn ang="0">
                  <a:pos x="0" y="88"/>
                </a:cxn>
                <a:cxn ang="0">
                  <a:pos x="12" y="76"/>
                </a:cxn>
                <a:cxn ang="0">
                  <a:pos x="23" y="67"/>
                </a:cxn>
                <a:cxn ang="0">
                  <a:pos x="32" y="55"/>
                </a:cxn>
                <a:cxn ang="0">
                  <a:pos x="42" y="46"/>
                </a:cxn>
                <a:cxn ang="0">
                  <a:pos x="51" y="35"/>
                </a:cxn>
                <a:cxn ang="0">
                  <a:pos x="58" y="23"/>
                </a:cxn>
                <a:cxn ang="0">
                  <a:pos x="67" y="11"/>
                </a:cxn>
                <a:cxn ang="0">
                  <a:pos x="74" y="0"/>
                </a:cxn>
                <a:cxn ang="0">
                  <a:pos x="74" y="9"/>
                </a:cxn>
                <a:cxn ang="0">
                  <a:pos x="76" y="18"/>
                </a:cxn>
                <a:cxn ang="0">
                  <a:pos x="79" y="25"/>
                </a:cxn>
                <a:cxn ang="0">
                  <a:pos x="81" y="32"/>
                </a:cxn>
                <a:cxn ang="0">
                  <a:pos x="83" y="39"/>
                </a:cxn>
                <a:cxn ang="0">
                  <a:pos x="86" y="46"/>
                </a:cxn>
                <a:cxn ang="0">
                  <a:pos x="88" y="53"/>
                </a:cxn>
                <a:cxn ang="0">
                  <a:pos x="90" y="60"/>
                </a:cxn>
              </a:cxnLst>
              <a:rect l="0" t="0" r="r" b="b"/>
              <a:pathLst>
                <a:path w="90" h="88">
                  <a:moveTo>
                    <a:pt x="90" y="60"/>
                  </a:moveTo>
                  <a:lnTo>
                    <a:pt x="81" y="58"/>
                  </a:lnTo>
                  <a:lnTo>
                    <a:pt x="74" y="58"/>
                  </a:lnTo>
                  <a:lnTo>
                    <a:pt x="65" y="58"/>
                  </a:lnTo>
                  <a:lnTo>
                    <a:pt x="58" y="60"/>
                  </a:lnTo>
                  <a:lnTo>
                    <a:pt x="51" y="62"/>
                  </a:lnTo>
                  <a:lnTo>
                    <a:pt x="44" y="67"/>
                  </a:lnTo>
                  <a:lnTo>
                    <a:pt x="37" y="72"/>
                  </a:lnTo>
                  <a:lnTo>
                    <a:pt x="30" y="76"/>
                  </a:lnTo>
                  <a:lnTo>
                    <a:pt x="25" y="76"/>
                  </a:lnTo>
                  <a:lnTo>
                    <a:pt x="23" y="78"/>
                  </a:lnTo>
                  <a:lnTo>
                    <a:pt x="18" y="78"/>
                  </a:lnTo>
                  <a:lnTo>
                    <a:pt x="16" y="81"/>
                  </a:lnTo>
                  <a:lnTo>
                    <a:pt x="12" y="83"/>
                  </a:lnTo>
                  <a:lnTo>
                    <a:pt x="7" y="83"/>
                  </a:lnTo>
                  <a:lnTo>
                    <a:pt x="5" y="85"/>
                  </a:lnTo>
                  <a:lnTo>
                    <a:pt x="0" y="88"/>
                  </a:lnTo>
                  <a:lnTo>
                    <a:pt x="12" y="76"/>
                  </a:lnTo>
                  <a:lnTo>
                    <a:pt x="23" y="67"/>
                  </a:lnTo>
                  <a:lnTo>
                    <a:pt x="32" y="55"/>
                  </a:lnTo>
                  <a:lnTo>
                    <a:pt x="42" y="46"/>
                  </a:lnTo>
                  <a:lnTo>
                    <a:pt x="51" y="35"/>
                  </a:lnTo>
                  <a:lnTo>
                    <a:pt x="58" y="23"/>
                  </a:lnTo>
                  <a:lnTo>
                    <a:pt x="67" y="11"/>
                  </a:lnTo>
                  <a:lnTo>
                    <a:pt x="74" y="0"/>
                  </a:lnTo>
                  <a:lnTo>
                    <a:pt x="74" y="9"/>
                  </a:lnTo>
                  <a:lnTo>
                    <a:pt x="76" y="18"/>
                  </a:lnTo>
                  <a:lnTo>
                    <a:pt x="79" y="25"/>
                  </a:lnTo>
                  <a:lnTo>
                    <a:pt x="81" y="32"/>
                  </a:lnTo>
                  <a:lnTo>
                    <a:pt x="83" y="39"/>
                  </a:lnTo>
                  <a:lnTo>
                    <a:pt x="86" y="46"/>
                  </a:lnTo>
                  <a:lnTo>
                    <a:pt x="88" y="53"/>
                  </a:lnTo>
                  <a:lnTo>
                    <a:pt x="90" y="60"/>
                  </a:lnTo>
                </a:path>
              </a:pathLst>
            </a:custGeom>
            <a:noFill/>
            <a:ln w="0">
              <a:solidFill>
                <a:srgbClr val="000000"/>
              </a:solidFill>
              <a:prstDash val="solid"/>
              <a:round/>
            </a:ln>
          </p:spPr>
          <p:txBody>
            <a:bodyPr/>
            <a:lstStyle/>
            <a:p>
              <a:endParaRPr lang="en-US"/>
            </a:p>
          </p:txBody>
        </p:sp>
        <p:sp>
          <p:nvSpPr>
            <p:cNvPr id="417829" name="Freeform 37"/>
            <p:cNvSpPr>
              <a:spLocks noEditPoints="1"/>
            </p:cNvSpPr>
            <p:nvPr/>
          </p:nvSpPr>
          <p:spPr bwMode="auto">
            <a:xfrm>
              <a:off x="720" y="2607"/>
              <a:ext cx="2705" cy="435"/>
            </a:xfrm>
            <a:custGeom>
              <a:avLst/>
              <a:gdLst/>
              <a:ahLst/>
              <a:cxnLst>
                <a:cxn ang="0">
                  <a:pos x="1629" y="35"/>
                </a:cxn>
                <a:cxn ang="0">
                  <a:pos x="1113" y="0"/>
                </a:cxn>
                <a:cxn ang="0">
                  <a:pos x="1152" y="51"/>
                </a:cxn>
                <a:cxn ang="0">
                  <a:pos x="1631" y="86"/>
                </a:cxn>
                <a:cxn ang="0">
                  <a:pos x="1629" y="35"/>
                </a:cxn>
                <a:cxn ang="0">
                  <a:pos x="0" y="377"/>
                </a:cxn>
                <a:cxn ang="0">
                  <a:pos x="0" y="435"/>
                </a:cxn>
                <a:cxn ang="0">
                  <a:pos x="454" y="308"/>
                </a:cxn>
                <a:cxn ang="0">
                  <a:pos x="447" y="250"/>
                </a:cxn>
                <a:cxn ang="0">
                  <a:pos x="0" y="377"/>
                </a:cxn>
                <a:cxn ang="0">
                  <a:pos x="1067" y="76"/>
                </a:cxn>
                <a:cxn ang="0">
                  <a:pos x="1108" y="65"/>
                </a:cxn>
                <a:cxn ang="0">
                  <a:pos x="1120" y="60"/>
                </a:cxn>
                <a:cxn ang="0">
                  <a:pos x="1129" y="58"/>
                </a:cxn>
                <a:cxn ang="0">
                  <a:pos x="1136" y="56"/>
                </a:cxn>
                <a:cxn ang="0">
                  <a:pos x="1143" y="51"/>
                </a:cxn>
                <a:cxn ang="0">
                  <a:pos x="1148" y="49"/>
                </a:cxn>
                <a:cxn ang="0">
                  <a:pos x="1150" y="46"/>
                </a:cxn>
                <a:cxn ang="0">
                  <a:pos x="1152" y="44"/>
                </a:cxn>
                <a:cxn ang="0">
                  <a:pos x="1152" y="42"/>
                </a:cxn>
                <a:cxn ang="0">
                  <a:pos x="1152" y="88"/>
                </a:cxn>
                <a:cxn ang="0">
                  <a:pos x="1150" y="93"/>
                </a:cxn>
                <a:cxn ang="0">
                  <a:pos x="1148" y="97"/>
                </a:cxn>
                <a:cxn ang="0">
                  <a:pos x="1141" y="100"/>
                </a:cxn>
                <a:cxn ang="0">
                  <a:pos x="1129" y="104"/>
                </a:cxn>
                <a:cxn ang="0">
                  <a:pos x="1118" y="109"/>
                </a:cxn>
                <a:cxn ang="0">
                  <a:pos x="1101" y="111"/>
                </a:cxn>
                <a:cxn ang="0">
                  <a:pos x="1083" y="118"/>
                </a:cxn>
                <a:cxn ang="0">
                  <a:pos x="1062" y="123"/>
                </a:cxn>
                <a:cxn ang="0">
                  <a:pos x="1064" y="116"/>
                </a:cxn>
                <a:cxn ang="0">
                  <a:pos x="1064" y="109"/>
                </a:cxn>
                <a:cxn ang="0">
                  <a:pos x="1064" y="102"/>
                </a:cxn>
                <a:cxn ang="0">
                  <a:pos x="1067" y="95"/>
                </a:cxn>
                <a:cxn ang="0">
                  <a:pos x="1067" y="88"/>
                </a:cxn>
                <a:cxn ang="0">
                  <a:pos x="1067" y="83"/>
                </a:cxn>
                <a:cxn ang="0">
                  <a:pos x="1067" y="79"/>
                </a:cxn>
                <a:cxn ang="0">
                  <a:pos x="1067" y="76"/>
                </a:cxn>
                <a:cxn ang="0">
                  <a:pos x="2420" y="141"/>
                </a:cxn>
                <a:cxn ang="0">
                  <a:pos x="2434" y="86"/>
                </a:cxn>
                <a:cxn ang="0">
                  <a:pos x="2705" y="102"/>
                </a:cxn>
                <a:cxn ang="0">
                  <a:pos x="2705" y="160"/>
                </a:cxn>
                <a:cxn ang="0">
                  <a:pos x="2420" y="141"/>
                </a:cxn>
              </a:cxnLst>
              <a:rect l="0" t="0" r="r" b="b"/>
              <a:pathLst>
                <a:path w="2705" h="435">
                  <a:moveTo>
                    <a:pt x="1629" y="35"/>
                  </a:moveTo>
                  <a:lnTo>
                    <a:pt x="1113" y="0"/>
                  </a:lnTo>
                  <a:lnTo>
                    <a:pt x="1152" y="51"/>
                  </a:lnTo>
                  <a:lnTo>
                    <a:pt x="1631" y="86"/>
                  </a:lnTo>
                  <a:lnTo>
                    <a:pt x="1629" y="35"/>
                  </a:lnTo>
                  <a:close/>
                  <a:moveTo>
                    <a:pt x="0" y="377"/>
                  </a:moveTo>
                  <a:lnTo>
                    <a:pt x="0" y="435"/>
                  </a:lnTo>
                  <a:lnTo>
                    <a:pt x="454" y="308"/>
                  </a:lnTo>
                  <a:lnTo>
                    <a:pt x="447" y="250"/>
                  </a:lnTo>
                  <a:lnTo>
                    <a:pt x="0" y="377"/>
                  </a:lnTo>
                  <a:close/>
                  <a:moveTo>
                    <a:pt x="1067" y="76"/>
                  </a:moveTo>
                  <a:lnTo>
                    <a:pt x="1108" y="65"/>
                  </a:lnTo>
                  <a:lnTo>
                    <a:pt x="1120" y="60"/>
                  </a:lnTo>
                  <a:lnTo>
                    <a:pt x="1129" y="58"/>
                  </a:lnTo>
                  <a:lnTo>
                    <a:pt x="1136" y="56"/>
                  </a:lnTo>
                  <a:lnTo>
                    <a:pt x="1143" y="51"/>
                  </a:lnTo>
                  <a:lnTo>
                    <a:pt x="1148" y="49"/>
                  </a:lnTo>
                  <a:lnTo>
                    <a:pt x="1150" y="46"/>
                  </a:lnTo>
                  <a:lnTo>
                    <a:pt x="1152" y="44"/>
                  </a:lnTo>
                  <a:lnTo>
                    <a:pt x="1152" y="42"/>
                  </a:lnTo>
                  <a:lnTo>
                    <a:pt x="1152" y="88"/>
                  </a:lnTo>
                  <a:lnTo>
                    <a:pt x="1150" y="93"/>
                  </a:lnTo>
                  <a:lnTo>
                    <a:pt x="1148" y="97"/>
                  </a:lnTo>
                  <a:lnTo>
                    <a:pt x="1141" y="100"/>
                  </a:lnTo>
                  <a:lnTo>
                    <a:pt x="1129" y="104"/>
                  </a:lnTo>
                  <a:lnTo>
                    <a:pt x="1118" y="109"/>
                  </a:lnTo>
                  <a:lnTo>
                    <a:pt x="1101" y="111"/>
                  </a:lnTo>
                  <a:lnTo>
                    <a:pt x="1083" y="118"/>
                  </a:lnTo>
                  <a:lnTo>
                    <a:pt x="1062" y="123"/>
                  </a:lnTo>
                  <a:lnTo>
                    <a:pt x="1064" y="116"/>
                  </a:lnTo>
                  <a:lnTo>
                    <a:pt x="1064" y="109"/>
                  </a:lnTo>
                  <a:lnTo>
                    <a:pt x="1064" y="102"/>
                  </a:lnTo>
                  <a:lnTo>
                    <a:pt x="1067" y="95"/>
                  </a:lnTo>
                  <a:lnTo>
                    <a:pt x="1067" y="88"/>
                  </a:lnTo>
                  <a:lnTo>
                    <a:pt x="1067" y="83"/>
                  </a:lnTo>
                  <a:lnTo>
                    <a:pt x="1067" y="79"/>
                  </a:lnTo>
                  <a:lnTo>
                    <a:pt x="1067" y="76"/>
                  </a:lnTo>
                  <a:close/>
                  <a:moveTo>
                    <a:pt x="2420" y="141"/>
                  </a:moveTo>
                  <a:lnTo>
                    <a:pt x="2434" y="86"/>
                  </a:lnTo>
                  <a:lnTo>
                    <a:pt x="2705" y="102"/>
                  </a:lnTo>
                  <a:lnTo>
                    <a:pt x="2705" y="160"/>
                  </a:lnTo>
                  <a:lnTo>
                    <a:pt x="2420" y="141"/>
                  </a:lnTo>
                  <a:close/>
                </a:path>
              </a:pathLst>
            </a:custGeom>
            <a:solidFill>
              <a:srgbClr val="BFBFBF"/>
            </a:solidFill>
            <a:ln w="9525">
              <a:noFill/>
              <a:round/>
            </a:ln>
          </p:spPr>
          <p:txBody>
            <a:bodyPr/>
            <a:lstStyle/>
            <a:p>
              <a:endParaRPr lang="en-US"/>
            </a:p>
          </p:txBody>
        </p:sp>
        <p:sp>
          <p:nvSpPr>
            <p:cNvPr id="417830" name="Freeform 38"/>
            <p:cNvSpPr/>
            <p:nvPr/>
          </p:nvSpPr>
          <p:spPr bwMode="auto">
            <a:xfrm>
              <a:off x="1831" y="2605"/>
              <a:ext cx="518" cy="39"/>
            </a:xfrm>
            <a:custGeom>
              <a:avLst/>
              <a:gdLst/>
              <a:ahLst/>
              <a:cxnLst>
                <a:cxn ang="0">
                  <a:pos x="4" y="2"/>
                </a:cxn>
                <a:cxn ang="0">
                  <a:pos x="2" y="4"/>
                </a:cxn>
                <a:cxn ang="0">
                  <a:pos x="518" y="39"/>
                </a:cxn>
                <a:cxn ang="0">
                  <a:pos x="518" y="34"/>
                </a:cxn>
                <a:cxn ang="0">
                  <a:pos x="2" y="0"/>
                </a:cxn>
                <a:cxn ang="0">
                  <a:pos x="2" y="4"/>
                </a:cxn>
                <a:cxn ang="0">
                  <a:pos x="2" y="0"/>
                </a:cxn>
                <a:cxn ang="0">
                  <a:pos x="2" y="2"/>
                </a:cxn>
                <a:cxn ang="0">
                  <a:pos x="0" y="2"/>
                </a:cxn>
                <a:cxn ang="0">
                  <a:pos x="0" y="4"/>
                </a:cxn>
                <a:cxn ang="0">
                  <a:pos x="2" y="4"/>
                </a:cxn>
                <a:cxn ang="0">
                  <a:pos x="4" y="2"/>
                </a:cxn>
              </a:cxnLst>
              <a:rect l="0" t="0" r="r" b="b"/>
              <a:pathLst>
                <a:path w="518" h="39">
                  <a:moveTo>
                    <a:pt x="4" y="2"/>
                  </a:moveTo>
                  <a:lnTo>
                    <a:pt x="2" y="4"/>
                  </a:lnTo>
                  <a:lnTo>
                    <a:pt x="518" y="39"/>
                  </a:lnTo>
                  <a:lnTo>
                    <a:pt x="518" y="34"/>
                  </a:lnTo>
                  <a:lnTo>
                    <a:pt x="2" y="0"/>
                  </a:lnTo>
                  <a:lnTo>
                    <a:pt x="2" y="4"/>
                  </a:lnTo>
                  <a:lnTo>
                    <a:pt x="2" y="0"/>
                  </a:lnTo>
                  <a:lnTo>
                    <a:pt x="2" y="2"/>
                  </a:lnTo>
                  <a:lnTo>
                    <a:pt x="0" y="2"/>
                  </a:lnTo>
                  <a:lnTo>
                    <a:pt x="0" y="4"/>
                  </a:lnTo>
                  <a:lnTo>
                    <a:pt x="2" y="4"/>
                  </a:lnTo>
                  <a:lnTo>
                    <a:pt x="4" y="2"/>
                  </a:lnTo>
                  <a:close/>
                </a:path>
              </a:pathLst>
            </a:custGeom>
            <a:solidFill>
              <a:srgbClr val="000000"/>
            </a:solidFill>
            <a:ln w="9525">
              <a:noFill/>
              <a:round/>
            </a:ln>
          </p:spPr>
          <p:txBody>
            <a:bodyPr/>
            <a:lstStyle/>
            <a:p>
              <a:endParaRPr lang="en-US"/>
            </a:p>
          </p:txBody>
        </p:sp>
        <p:sp>
          <p:nvSpPr>
            <p:cNvPr id="417831" name="Freeform 39"/>
            <p:cNvSpPr/>
            <p:nvPr/>
          </p:nvSpPr>
          <p:spPr bwMode="auto">
            <a:xfrm>
              <a:off x="1833" y="2607"/>
              <a:ext cx="42" cy="53"/>
            </a:xfrm>
            <a:custGeom>
              <a:avLst/>
              <a:gdLst/>
              <a:ahLst/>
              <a:cxnLst>
                <a:cxn ang="0">
                  <a:pos x="39" y="51"/>
                </a:cxn>
                <a:cxn ang="0">
                  <a:pos x="42" y="51"/>
                </a:cxn>
                <a:cxn ang="0">
                  <a:pos x="2" y="0"/>
                </a:cxn>
                <a:cxn ang="0">
                  <a:pos x="0" y="2"/>
                </a:cxn>
                <a:cxn ang="0">
                  <a:pos x="37" y="53"/>
                </a:cxn>
                <a:cxn ang="0">
                  <a:pos x="39" y="53"/>
                </a:cxn>
                <a:cxn ang="0">
                  <a:pos x="37" y="53"/>
                </a:cxn>
                <a:cxn ang="0">
                  <a:pos x="39" y="53"/>
                </a:cxn>
                <a:cxn ang="0">
                  <a:pos x="42" y="53"/>
                </a:cxn>
                <a:cxn ang="0">
                  <a:pos x="42" y="51"/>
                </a:cxn>
                <a:cxn ang="0">
                  <a:pos x="39" y="51"/>
                </a:cxn>
              </a:cxnLst>
              <a:rect l="0" t="0" r="r" b="b"/>
              <a:pathLst>
                <a:path w="42" h="53">
                  <a:moveTo>
                    <a:pt x="39" y="51"/>
                  </a:moveTo>
                  <a:lnTo>
                    <a:pt x="42" y="51"/>
                  </a:lnTo>
                  <a:lnTo>
                    <a:pt x="2" y="0"/>
                  </a:lnTo>
                  <a:lnTo>
                    <a:pt x="0" y="2"/>
                  </a:lnTo>
                  <a:lnTo>
                    <a:pt x="37" y="53"/>
                  </a:lnTo>
                  <a:lnTo>
                    <a:pt x="39" y="53"/>
                  </a:lnTo>
                  <a:lnTo>
                    <a:pt x="37" y="53"/>
                  </a:lnTo>
                  <a:lnTo>
                    <a:pt x="39" y="53"/>
                  </a:lnTo>
                  <a:lnTo>
                    <a:pt x="42" y="53"/>
                  </a:lnTo>
                  <a:lnTo>
                    <a:pt x="42" y="51"/>
                  </a:lnTo>
                  <a:lnTo>
                    <a:pt x="39" y="51"/>
                  </a:lnTo>
                  <a:close/>
                </a:path>
              </a:pathLst>
            </a:custGeom>
            <a:solidFill>
              <a:srgbClr val="000000"/>
            </a:solidFill>
            <a:ln w="9525">
              <a:noFill/>
              <a:round/>
            </a:ln>
          </p:spPr>
          <p:txBody>
            <a:bodyPr/>
            <a:lstStyle/>
            <a:p>
              <a:endParaRPr lang="en-US"/>
            </a:p>
          </p:txBody>
        </p:sp>
        <p:sp>
          <p:nvSpPr>
            <p:cNvPr id="417832" name="Freeform 40"/>
            <p:cNvSpPr/>
            <p:nvPr/>
          </p:nvSpPr>
          <p:spPr bwMode="auto">
            <a:xfrm>
              <a:off x="1872" y="2658"/>
              <a:ext cx="482" cy="37"/>
            </a:xfrm>
            <a:custGeom>
              <a:avLst/>
              <a:gdLst/>
              <a:ahLst/>
              <a:cxnLst>
                <a:cxn ang="0">
                  <a:pos x="477" y="35"/>
                </a:cxn>
                <a:cxn ang="0">
                  <a:pos x="479" y="32"/>
                </a:cxn>
                <a:cxn ang="0">
                  <a:pos x="0" y="0"/>
                </a:cxn>
                <a:cxn ang="0">
                  <a:pos x="0" y="2"/>
                </a:cxn>
                <a:cxn ang="0">
                  <a:pos x="479" y="37"/>
                </a:cxn>
                <a:cxn ang="0">
                  <a:pos x="482" y="35"/>
                </a:cxn>
                <a:cxn ang="0">
                  <a:pos x="479" y="37"/>
                </a:cxn>
                <a:cxn ang="0">
                  <a:pos x="482" y="37"/>
                </a:cxn>
                <a:cxn ang="0">
                  <a:pos x="482" y="35"/>
                </a:cxn>
                <a:cxn ang="0">
                  <a:pos x="482" y="32"/>
                </a:cxn>
                <a:cxn ang="0">
                  <a:pos x="479" y="32"/>
                </a:cxn>
                <a:cxn ang="0">
                  <a:pos x="477" y="35"/>
                </a:cxn>
              </a:cxnLst>
              <a:rect l="0" t="0" r="r" b="b"/>
              <a:pathLst>
                <a:path w="482" h="37">
                  <a:moveTo>
                    <a:pt x="477" y="35"/>
                  </a:moveTo>
                  <a:lnTo>
                    <a:pt x="479" y="32"/>
                  </a:lnTo>
                  <a:lnTo>
                    <a:pt x="0" y="0"/>
                  </a:lnTo>
                  <a:lnTo>
                    <a:pt x="0" y="2"/>
                  </a:lnTo>
                  <a:lnTo>
                    <a:pt x="479" y="37"/>
                  </a:lnTo>
                  <a:lnTo>
                    <a:pt x="482" y="35"/>
                  </a:lnTo>
                  <a:lnTo>
                    <a:pt x="479" y="37"/>
                  </a:lnTo>
                  <a:lnTo>
                    <a:pt x="482" y="37"/>
                  </a:lnTo>
                  <a:lnTo>
                    <a:pt x="482" y="35"/>
                  </a:lnTo>
                  <a:lnTo>
                    <a:pt x="482" y="32"/>
                  </a:lnTo>
                  <a:lnTo>
                    <a:pt x="479" y="32"/>
                  </a:lnTo>
                  <a:lnTo>
                    <a:pt x="477" y="35"/>
                  </a:lnTo>
                  <a:close/>
                </a:path>
              </a:pathLst>
            </a:custGeom>
            <a:solidFill>
              <a:srgbClr val="000000"/>
            </a:solidFill>
            <a:ln w="9525">
              <a:noFill/>
              <a:round/>
            </a:ln>
          </p:spPr>
          <p:txBody>
            <a:bodyPr/>
            <a:lstStyle/>
            <a:p>
              <a:endParaRPr lang="en-US"/>
            </a:p>
          </p:txBody>
        </p:sp>
        <p:sp>
          <p:nvSpPr>
            <p:cNvPr id="417833" name="Freeform 41"/>
            <p:cNvSpPr/>
            <p:nvPr/>
          </p:nvSpPr>
          <p:spPr bwMode="auto">
            <a:xfrm>
              <a:off x="2347" y="2639"/>
              <a:ext cx="7" cy="54"/>
            </a:xfrm>
            <a:custGeom>
              <a:avLst/>
              <a:gdLst/>
              <a:ahLst/>
              <a:cxnLst>
                <a:cxn ang="0">
                  <a:pos x="2" y="5"/>
                </a:cxn>
                <a:cxn ang="0">
                  <a:pos x="0" y="3"/>
                </a:cxn>
                <a:cxn ang="0">
                  <a:pos x="2" y="54"/>
                </a:cxn>
                <a:cxn ang="0">
                  <a:pos x="7" y="54"/>
                </a:cxn>
                <a:cxn ang="0">
                  <a:pos x="4" y="3"/>
                </a:cxn>
                <a:cxn ang="0">
                  <a:pos x="2" y="0"/>
                </a:cxn>
                <a:cxn ang="0">
                  <a:pos x="4" y="3"/>
                </a:cxn>
                <a:cxn ang="0">
                  <a:pos x="4" y="0"/>
                </a:cxn>
                <a:cxn ang="0">
                  <a:pos x="2" y="0"/>
                </a:cxn>
                <a:cxn ang="0">
                  <a:pos x="0" y="0"/>
                </a:cxn>
                <a:cxn ang="0">
                  <a:pos x="0" y="3"/>
                </a:cxn>
                <a:cxn ang="0">
                  <a:pos x="2" y="5"/>
                </a:cxn>
              </a:cxnLst>
              <a:rect l="0" t="0" r="r" b="b"/>
              <a:pathLst>
                <a:path w="7" h="54">
                  <a:moveTo>
                    <a:pt x="2" y="5"/>
                  </a:moveTo>
                  <a:lnTo>
                    <a:pt x="0" y="3"/>
                  </a:lnTo>
                  <a:lnTo>
                    <a:pt x="2" y="54"/>
                  </a:lnTo>
                  <a:lnTo>
                    <a:pt x="7" y="54"/>
                  </a:lnTo>
                  <a:lnTo>
                    <a:pt x="4" y="3"/>
                  </a:lnTo>
                  <a:lnTo>
                    <a:pt x="2" y="0"/>
                  </a:lnTo>
                  <a:lnTo>
                    <a:pt x="4" y="3"/>
                  </a:lnTo>
                  <a:lnTo>
                    <a:pt x="4" y="0"/>
                  </a:lnTo>
                  <a:lnTo>
                    <a:pt x="2" y="0"/>
                  </a:lnTo>
                  <a:lnTo>
                    <a:pt x="0" y="0"/>
                  </a:lnTo>
                  <a:lnTo>
                    <a:pt x="0" y="3"/>
                  </a:lnTo>
                  <a:lnTo>
                    <a:pt x="2" y="5"/>
                  </a:lnTo>
                  <a:close/>
                </a:path>
              </a:pathLst>
            </a:custGeom>
            <a:solidFill>
              <a:srgbClr val="000000"/>
            </a:solidFill>
            <a:ln w="9525">
              <a:noFill/>
              <a:round/>
            </a:ln>
          </p:spPr>
          <p:txBody>
            <a:bodyPr/>
            <a:lstStyle/>
            <a:p>
              <a:endParaRPr lang="en-US"/>
            </a:p>
          </p:txBody>
        </p:sp>
        <p:sp>
          <p:nvSpPr>
            <p:cNvPr id="417834" name="Freeform 42"/>
            <p:cNvSpPr/>
            <p:nvPr/>
          </p:nvSpPr>
          <p:spPr bwMode="auto">
            <a:xfrm>
              <a:off x="718" y="2984"/>
              <a:ext cx="4" cy="60"/>
            </a:xfrm>
            <a:custGeom>
              <a:avLst/>
              <a:gdLst/>
              <a:ahLst/>
              <a:cxnLst>
                <a:cxn ang="0">
                  <a:pos x="2" y="58"/>
                </a:cxn>
                <a:cxn ang="0">
                  <a:pos x="4" y="58"/>
                </a:cxn>
                <a:cxn ang="0">
                  <a:pos x="4" y="0"/>
                </a:cxn>
                <a:cxn ang="0">
                  <a:pos x="0" y="0"/>
                </a:cxn>
                <a:cxn ang="0">
                  <a:pos x="0" y="58"/>
                </a:cxn>
                <a:cxn ang="0">
                  <a:pos x="2" y="60"/>
                </a:cxn>
                <a:cxn ang="0">
                  <a:pos x="0" y="58"/>
                </a:cxn>
                <a:cxn ang="0">
                  <a:pos x="0" y="60"/>
                </a:cxn>
                <a:cxn ang="0">
                  <a:pos x="2" y="60"/>
                </a:cxn>
                <a:cxn ang="0">
                  <a:pos x="4" y="60"/>
                </a:cxn>
                <a:cxn ang="0">
                  <a:pos x="4" y="58"/>
                </a:cxn>
                <a:cxn ang="0">
                  <a:pos x="2" y="58"/>
                </a:cxn>
              </a:cxnLst>
              <a:rect l="0" t="0" r="r" b="b"/>
              <a:pathLst>
                <a:path w="4" h="60">
                  <a:moveTo>
                    <a:pt x="2" y="58"/>
                  </a:moveTo>
                  <a:lnTo>
                    <a:pt x="4" y="58"/>
                  </a:lnTo>
                  <a:lnTo>
                    <a:pt x="4" y="0"/>
                  </a:lnTo>
                  <a:lnTo>
                    <a:pt x="0" y="0"/>
                  </a:lnTo>
                  <a:lnTo>
                    <a:pt x="0" y="58"/>
                  </a:lnTo>
                  <a:lnTo>
                    <a:pt x="2" y="60"/>
                  </a:lnTo>
                  <a:lnTo>
                    <a:pt x="0" y="58"/>
                  </a:lnTo>
                  <a:lnTo>
                    <a:pt x="0" y="60"/>
                  </a:lnTo>
                  <a:lnTo>
                    <a:pt x="2" y="60"/>
                  </a:lnTo>
                  <a:lnTo>
                    <a:pt x="4" y="60"/>
                  </a:lnTo>
                  <a:lnTo>
                    <a:pt x="4" y="58"/>
                  </a:lnTo>
                  <a:lnTo>
                    <a:pt x="2" y="58"/>
                  </a:lnTo>
                  <a:close/>
                </a:path>
              </a:pathLst>
            </a:custGeom>
            <a:solidFill>
              <a:srgbClr val="000000"/>
            </a:solidFill>
            <a:ln w="9525">
              <a:noFill/>
              <a:round/>
            </a:ln>
          </p:spPr>
          <p:txBody>
            <a:bodyPr/>
            <a:lstStyle/>
            <a:p>
              <a:endParaRPr lang="en-US"/>
            </a:p>
          </p:txBody>
        </p:sp>
        <p:sp>
          <p:nvSpPr>
            <p:cNvPr id="417835" name="Freeform 43"/>
            <p:cNvSpPr/>
            <p:nvPr/>
          </p:nvSpPr>
          <p:spPr bwMode="auto">
            <a:xfrm>
              <a:off x="720" y="2913"/>
              <a:ext cx="456" cy="131"/>
            </a:xfrm>
            <a:custGeom>
              <a:avLst/>
              <a:gdLst/>
              <a:ahLst/>
              <a:cxnLst>
                <a:cxn ang="0">
                  <a:pos x="451" y="2"/>
                </a:cxn>
                <a:cxn ang="0">
                  <a:pos x="454" y="0"/>
                </a:cxn>
                <a:cxn ang="0">
                  <a:pos x="0" y="129"/>
                </a:cxn>
                <a:cxn ang="0">
                  <a:pos x="0" y="131"/>
                </a:cxn>
                <a:cxn ang="0">
                  <a:pos x="454" y="4"/>
                </a:cxn>
                <a:cxn ang="0">
                  <a:pos x="456" y="2"/>
                </a:cxn>
                <a:cxn ang="0">
                  <a:pos x="454" y="4"/>
                </a:cxn>
                <a:cxn ang="0">
                  <a:pos x="456" y="2"/>
                </a:cxn>
                <a:cxn ang="0">
                  <a:pos x="456" y="0"/>
                </a:cxn>
                <a:cxn ang="0">
                  <a:pos x="454" y="0"/>
                </a:cxn>
                <a:cxn ang="0">
                  <a:pos x="451" y="2"/>
                </a:cxn>
              </a:cxnLst>
              <a:rect l="0" t="0" r="r" b="b"/>
              <a:pathLst>
                <a:path w="456" h="131">
                  <a:moveTo>
                    <a:pt x="451" y="2"/>
                  </a:moveTo>
                  <a:lnTo>
                    <a:pt x="454" y="0"/>
                  </a:lnTo>
                  <a:lnTo>
                    <a:pt x="0" y="129"/>
                  </a:lnTo>
                  <a:lnTo>
                    <a:pt x="0" y="131"/>
                  </a:lnTo>
                  <a:lnTo>
                    <a:pt x="454" y="4"/>
                  </a:lnTo>
                  <a:lnTo>
                    <a:pt x="456" y="2"/>
                  </a:lnTo>
                  <a:lnTo>
                    <a:pt x="454" y="4"/>
                  </a:lnTo>
                  <a:lnTo>
                    <a:pt x="456" y="2"/>
                  </a:lnTo>
                  <a:lnTo>
                    <a:pt x="456" y="0"/>
                  </a:lnTo>
                  <a:lnTo>
                    <a:pt x="454" y="0"/>
                  </a:lnTo>
                  <a:lnTo>
                    <a:pt x="451" y="2"/>
                  </a:lnTo>
                  <a:close/>
                </a:path>
              </a:pathLst>
            </a:custGeom>
            <a:solidFill>
              <a:srgbClr val="000000"/>
            </a:solidFill>
            <a:ln w="9525">
              <a:noFill/>
              <a:round/>
            </a:ln>
          </p:spPr>
          <p:txBody>
            <a:bodyPr/>
            <a:lstStyle/>
            <a:p>
              <a:endParaRPr lang="en-US"/>
            </a:p>
          </p:txBody>
        </p:sp>
        <p:sp>
          <p:nvSpPr>
            <p:cNvPr id="417836" name="Freeform 44"/>
            <p:cNvSpPr/>
            <p:nvPr/>
          </p:nvSpPr>
          <p:spPr bwMode="auto">
            <a:xfrm>
              <a:off x="1164" y="2855"/>
              <a:ext cx="12" cy="60"/>
            </a:xfrm>
            <a:custGeom>
              <a:avLst/>
              <a:gdLst/>
              <a:ahLst/>
              <a:cxnLst>
                <a:cxn ang="0">
                  <a:pos x="5" y="4"/>
                </a:cxn>
                <a:cxn ang="0">
                  <a:pos x="0" y="2"/>
                </a:cxn>
                <a:cxn ang="0">
                  <a:pos x="7" y="60"/>
                </a:cxn>
                <a:cxn ang="0">
                  <a:pos x="12" y="60"/>
                </a:cxn>
                <a:cxn ang="0">
                  <a:pos x="5" y="2"/>
                </a:cxn>
                <a:cxn ang="0">
                  <a:pos x="3" y="0"/>
                </a:cxn>
                <a:cxn ang="0">
                  <a:pos x="5" y="2"/>
                </a:cxn>
                <a:cxn ang="0">
                  <a:pos x="5" y="0"/>
                </a:cxn>
                <a:cxn ang="0">
                  <a:pos x="3" y="0"/>
                </a:cxn>
                <a:cxn ang="0">
                  <a:pos x="3" y="2"/>
                </a:cxn>
                <a:cxn ang="0">
                  <a:pos x="0" y="2"/>
                </a:cxn>
                <a:cxn ang="0">
                  <a:pos x="5" y="4"/>
                </a:cxn>
              </a:cxnLst>
              <a:rect l="0" t="0" r="r" b="b"/>
              <a:pathLst>
                <a:path w="12" h="60">
                  <a:moveTo>
                    <a:pt x="5" y="4"/>
                  </a:moveTo>
                  <a:lnTo>
                    <a:pt x="0" y="2"/>
                  </a:lnTo>
                  <a:lnTo>
                    <a:pt x="7" y="60"/>
                  </a:lnTo>
                  <a:lnTo>
                    <a:pt x="12" y="60"/>
                  </a:lnTo>
                  <a:lnTo>
                    <a:pt x="5" y="2"/>
                  </a:lnTo>
                  <a:lnTo>
                    <a:pt x="3" y="0"/>
                  </a:lnTo>
                  <a:lnTo>
                    <a:pt x="5" y="2"/>
                  </a:lnTo>
                  <a:lnTo>
                    <a:pt x="5" y="0"/>
                  </a:lnTo>
                  <a:lnTo>
                    <a:pt x="3" y="0"/>
                  </a:lnTo>
                  <a:lnTo>
                    <a:pt x="3" y="2"/>
                  </a:lnTo>
                  <a:lnTo>
                    <a:pt x="0" y="2"/>
                  </a:lnTo>
                  <a:lnTo>
                    <a:pt x="5" y="4"/>
                  </a:lnTo>
                  <a:close/>
                </a:path>
              </a:pathLst>
            </a:custGeom>
            <a:solidFill>
              <a:srgbClr val="000000"/>
            </a:solidFill>
            <a:ln w="9525">
              <a:noFill/>
              <a:round/>
            </a:ln>
          </p:spPr>
          <p:txBody>
            <a:bodyPr/>
            <a:lstStyle/>
            <a:p>
              <a:endParaRPr lang="en-US"/>
            </a:p>
          </p:txBody>
        </p:sp>
        <p:sp>
          <p:nvSpPr>
            <p:cNvPr id="417837" name="Freeform 45"/>
            <p:cNvSpPr/>
            <p:nvPr/>
          </p:nvSpPr>
          <p:spPr bwMode="auto">
            <a:xfrm>
              <a:off x="718" y="2855"/>
              <a:ext cx="451" cy="132"/>
            </a:xfrm>
            <a:custGeom>
              <a:avLst/>
              <a:gdLst/>
              <a:ahLst/>
              <a:cxnLst>
                <a:cxn ang="0">
                  <a:pos x="4" y="129"/>
                </a:cxn>
                <a:cxn ang="0">
                  <a:pos x="2" y="132"/>
                </a:cxn>
                <a:cxn ang="0">
                  <a:pos x="451" y="4"/>
                </a:cxn>
                <a:cxn ang="0">
                  <a:pos x="449" y="0"/>
                </a:cxn>
                <a:cxn ang="0">
                  <a:pos x="2" y="127"/>
                </a:cxn>
                <a:cxn ang="0">
                  <a:pos x="0" y="129"/>
                </a:cxn>
                <a:cxn ang="0">
                  <a:pos x="2" y="127"/>
                </a:cxn>
                <a:cxn ang="0">
                  <a:pos x="0" y="127"/>
                </a:cxn>
                <a:cxn ang="0">
                  <a:pos x="0" y="129"/>
                </a:cxn>
                <a:cxn ang="0">
                  <a:pos x="2" y="132"/>
                </a:cxn>
                <a:cxn ang="0">
                  <a:pos x="4" y="129"/>
                </a:cxn>
              </a:cxnLst>
              <a:rect l="0" t="0" r="r" b="b"/>
              <a:pathLst>
                <a:path w="451" h="132">
                  <a:moveTo>
                    <a:pt x="4" y="129"/>
                  </a:moveTo>
                  <a:lnTo>
                    <a:pt x="2" y="132"/>
                  </a:lnTo>
                  <a:lnTo>
                    <a:pt x="451" y="4"/>
                  </a:lnTo>
                  <a:lnTo>
                    <a:pt x="449" y="0"/>
                  </a:lnTo>
                  <a:lnTo>
                    <a:pt x="2" y="127"/>
                  </a:lnTo>
                  <a:lnTo>
                    <a:pt x="0" y="129"/>
                  </a:lnTo>
                  <a:lnTo>
                    <a:pt x="2" y="127"/>
                  </a:lnTo>
                  <a:lnTo>
                    <a:pt x="0" y="127"/>
                  </a:lnTo>
                  <a:lnTo>
                    <a:pt x="0" y="129"/>
                  </a:lnTo>
                  <a:lnTo>
                    <a:pt x="2" y="132"/>
                  </a:lnTo>
                  <a:lnTo>
                    <a:pt x="4" y="129"/>
                  </a:lnTo>
                  <a:close/>
                </a:path>
              </a:pathLst>
            </a:custGeom>
            <a:solidFill>
              <a:srgbClr val="000000"/>
            </a:solidFill>
            <a:ln w="9525">
              <a:noFill/>
              <a:round/>
            </a:ln>
          </p:spPr>
          <p:txBody>
            <a:bodyPr/>
            <a:lstStyle/>
            <a:p>
              <a:endParaRPr lang="en-US"/>
            </a:p>
          </p:txBody>
        </p:sp>
        <p:sp>
          <p:nvSpPr>
            <p:cNvPr id="417838" name="Freeform 46"/>
            <p:cNvSpPr/>
            <p:nvPr/>
          </p:nvSpPr>
          <p:spPr bwMode="auto">
            <a:xfrm>
              <a:off x="1787" y="2670"/>
              <a:ext cx="44" cy="13"/>
            </a:xfrm>
            <a:custGeom>
              <a:avLst/>
              <a:gdLst/>
              <a:ahLst/>
              <a:cxnLst>
                <a:cxn ang="0">
                  <a:pos x="41" y="0"/>
                </a:cxn>
                <a:cxn ang="0">
                  <a:pos x="0" y="11"/>
                </a:cxn>
                <a:cxn ang="0">
                  <a:pos x="0" y="13"/>
                </a:cxn>
                <a:cxn ang="0">
                  <a:pos x="44" y="2"/>
                </a:cxn>
                <a:cxn ang="0">
                  <a:pos x="44" y="0"/>
                </a:cxn>
                <a:cxn ang="0">
                  <a:pos x="41" y="0"/>
                </a:cxn>
              </a:cxnLst>
              <a:rect l="0" t="0" r="r" b="b"/>
              <a:pathLst>
                <a:path w="44" h="13">
                  <a:moveTo>
                    <a:pt x="41" y="0"/>
                  </a:moveTo>
                  <a:lnTo>
                    <a:pt x="0" y="11"/>
                  </a:lnTo>
                  <a:lnTo>
                    <a:pt x="0" y="13"/>
                  </a:lnTo>
                  <a:lnTo>
                    <a:pt x="44" y="2"/>
                  </a:lnTo>
                  <a:lnTo>
                    <a:pt x="44" y="0"/>
                  </a:lnTo>
                  <a:lnTo>
                    <a:pt x="41" y="0"/>
                  </a:lnTo>
                  <a:close/>
                </a:path>
              </a:pathLst>
            </a:custGeom>
            <a:solidFill>
              <a:srgbClr val="000000"/>
            </a:solidFill>
            <a:ln w="9525">
              <a:noFill/>
              <a:round/>
            </a:ln>
          </p:spPr>
          <p:txBody>
            <a:bodyPr/>
            <a:lstStyle/>
            <a:p>
              <a:endParaRPr lang="en-US"/>
            </a:p>
          </p:txBody>
        </p:sp>
        <p:sp>
          <p:nvSpPr>
            <p:cNvPr id="417839" name="Freeform 47"/>
            <p:cNvSpPr/>
            <p:nvPr/>
          </p:nvSpPr>
          <p:spPr bwMode="auto">
            <a:xfrm>
              <a:off x="1828" y="2646"/>
              <a:ext cx="47" cy="26"/>
            </a:xfrm>
            <a:custGeom>
              <a:avLst/>
              <a:gdLst/>
              <a:ahLst/>
              <a:cxnLst>
                <a:cxn ang="0">
                  <a:pos x="47" y="3"/>
                </a:cxn>
                <a:cxn ang="0">
                  <a:pos x="42" y="3"/>
                </a:cxn>
                <a:cxn ang="0">
                  <a:pos x="42" y="5"/>
                </a:cxn>
                <a:cxn ang="0">
                  <a:pos x="42" y="7"/>
                </a:cxn>
                <a:cxn ang="0">
                  <a:pos x="37" y="10"/>
                </a:cxn>
                <a:cxn ang="0">
                  <a:pos x="33" y="12"/>
                </a:cxn>
                <a:cxn ang="0">
                  <a:pos x="28" y="14"/>
                </a:cxn>
                <a:cxn ang="0">
                  <a:pos x="19" y="17"/>
                </a:cxn>
                <a:cxn ang="0">
                  <a:pos x="12" y="19"/>
                </a:cxn>
                <a:cxn ang="0">
                  <a:pos x="0" y="24"/>
                </a:cxn>
                <a:cxn ang="0">
                  <a:pos x="3" y="26"/>
                </a:cxn>
                <a:cxn ang="0">
                  <a:pos x="12" y="24"/>
                </a:cxn>
                <a:cxn ang="0">
                  <a:pos x="21" y="21"/>
                </a:cxn>
                <a:cxn ang="0">
                  <a:pos x="28" y="19"/>
                </a:cxn>
                <a:cxn ang="0">
                  <a:pos x="35" y="14"/>
                </a:cxn>
                <a:cxn ang="0">
                  <a:pos x="40" y="12"/>
                </a:cxn>
                <a:cxn ang="0">
                  <a:pos x="44" y="10"/>
                </a:cxn>
                <a:cxn ang="0">
                  <a:pos x="47" y="5"/>
                </a:cxn>
                <a:cxn ang="0">
                  <a:pos x="47" y="3"/>
                </a:cxn>
                <a:cxn ang="0">
                  <a:pos x="42" y="3"/>
                </a:cxn>
                <a:cxn ang="0">
                  <a:pos x="47" y="3"/>
                </a:cxn>
                <a:cxn ang="0">
                  <a:pos x="44" y="0"/>
                </a:cxn>
                <a:cxn ang="0">
                  <a:pos x="42" y="3"/>
                </a:cxn>
                <a:cxn ang="0">
                  <a:pos x="47" y="3"/>
                </a:cxn>
              </a:cxnLst>
              <a:rect l="0" t="0" r="r" b="b"/>
              <a:pathLst>
                <a:path w="47" h="26">
                  <a:moveTo>
                    <a:pt x="47" y="3"/>
                  </a:moveTo>
                  <a:lnTo>
                    <a:pt x="42" y="3"/>
                  </a:lnTo>
                  <a:lnTo>
                    <a:pt x="42" y="5"/>
                  </a:lnTo>
                  <a:lnTo>
                    <a:pt x="42" y="7"/>
                  </a:lnTo>
                  <a:lnTo>
                    <a:pt x="37" y="10"/>
                  </a:lnTo>
                  <a:lnTo>
                    <a:pt x="33" y="12"/>
                  </a:lnTo>
                  <a:lnTo>
                    <a:pt x="28" y="14"/>
                  </a:lnTo>
                  <a:lnTo>
                    <a:pt x="19" y="17"/>
                  </a:lnTo>
                  <a:lnTo>
                    <a:pt x="12" y="19"/>
                  </a:lnTo>
                  <a:lnTo>
                    <a:pt x="0" y="24"/>
                  </a:lnTo>
                  <a:lnTo>
                    <a:pt x="3" y="26"/>
                  </a:lnTo>
                  <a:lnTo>
                    <a:pt x="12" y="24"/>
                  </a:lnTo>
                  <a:lnTo>
                    <a:pt x="21" y="21"/>
                  </a:lnTo>
                  <a:lnTo>
                    <a:pt x="28" y="19"/>
                  </a:lnTo>
                  <a:lnTo>
                    <a:pt x="35" y="14"/>
                  </a:lnTo>
                  <a:lnTo>
                    <a:pt x="40" y="12"/>
                  </a:lnTo>
                  <a:lnTo>
                    <a:pt x="44" y="10"/>
                  </a:lnTo>
                  <a:lnTo>
                    <a:pt x="47" y="5"/>
                  </a:lnTo>
                  <a:lnTo>
                    <a:pt x="47" y="3"/>
                  </a:lnTo>
                  <a:lnTo>
                    <a:pt x="42" y="3"/>
                  </a:lnTo>
                  <a:lnTo>
                    <a:pt x="47" y="3"/>
                  </a:lnTo>
                  <a:lnTo>
                    <a:pt x="44" y="0"/>
                  </a:lnTo>
                  <a:lnTo>
                    <a:pt x="42" y="3"/>
                  </a:lnTo>
                  <a:lnTo>
                    <a:pt x="47" y="3"/>
                  </a:lnTo>
                  <a:close/>
                </a:path>
              </a:pathLst>
            </a:custGeom>
            <a:solidFill>
              <a:srgbClr val="000000"/>
            </a:solidFill>
            <a:ln w="9525">
              <a:noFill/>
              <a:round/>
            </a:ln>
          </p:spPr>
          <p:txBody>
            <a:bodyPr/>
            <a:lstStyle/>
            <a:p>
              <a:endParaRPr lang="en-US"/>
            </a:p>
          </p:txBody>
        </p:sp>
        <p:sp>
          <p:nvSpPr>
            <p:cNvPr id="417840" name="Freeform 48"/>
            <p:cNvSpPr/>
            <p:nvPr/>
          </p:nvSpPr>
          <p:spPr bwMode="auto">
            <a:xfrm>
              <a:off x="1780" y="2695"/>
              <a:ext cx="95" cy="37"/>
            </a:xfrm>
            <a:custGeom>
              <a:avLst/>
              <a:gdLst/>
              <a:ahLst/>
              <a:cxnLst>
                <a:cxn ang="0">
                  <a:pos x="0" y="35"/>
                </a:cxn>
                <a:cxn ang="0">
                  <a:pos x="2" y="37"/>
                </a:cxn>
                <a:cxn ang="0">
                  <a:pos x="25" y="30"/>
                </a:cxn>
                <a:cxn ang="0">
                  <a:pos x="44" y="25"/>
                </a:cxn>
                <a:cxn ang="0">
                  <a:pos x="58" y="21"/>
                </a:cxn>
                <a:cxn ang="0">
                  <a:pos x="72" y="18"/>
                </a:cxn>
                <a:cxn ang="0">
                  <a:pos x="81" y="14"/>
                </a:cxn>
                <a:cxn ang="0">
                  <a:pos x="88" y="12"/>
                </a:cxn>
                <a:cxn ang="0">
                  <a:pos x="92" y="7"/>
                </a:cxn>
                <a:cxn ang="0">
                  <a:pos x="95" y="0"/>
                </a:cxn>
                <a:cxn ang="0">
                  <a:pos x="90" y="0"/>
                </a:cxn>
                <a:cxn ang="0">
                  <a:pos x="90" y="5"/>
                </a:cxn>
                <a:cxn ang="0">
                  <a:pos x="85" y="7"/>
                </a:cxn>
                <a:cxn ang="0">
                  <a:pos x="78" y="12"/>
                </a:cxn>
                <a:cxn ang="0">
                  <a:pos x="69" y="14"/>
                </a:cxn>
                <a:cxn ang="0">
                  <a:pos x="58" y="18"/>
                </a:cxn>
                <a:cxn ang="0">
                  <a:pos x="41" y="23"/>
                </a:cxn>
                <a:cxn ang="0">
                  <a:pos x="23" y="28"/>
                </a:cxn>
                <a:cxn ang="0">
                  <a:pos x="2" y="32"/>
                </a:cxn>
                <a:cxn ang="0">
                  <a:pos x="4" y="35"/>
                </a:cxn>
                <a:cxn ang="0">
                  <a:pos x="2" y="32"/>
                </a:cxn>
                <a:cxn ang="0">
                  <a:pos x="0" y="35"/>
                </a:cxn>
                <a:cxn ang="0">
                  <a:pos x="0" y="37"/>
                </a:cxn>
                <a:cxn ang="0">
                  <a:pos x="2" y="37"/>
                </a:cxn>
                <a:cxn ang="0">
                  <a:pos x="0" y="35"/>
                </a:cxn>
              </a:cxnLst>
              <a:rect l="0" t="0" r="r" b="b"/>
              <a:pathLst>
                <a:path w="95" h="37">
                  <a:moveTo>
                    <a:pt x="0" y="35"/>
                  </a:moveTo>
                  <a:lnTo>
                    <a:pt x="2" y="37"/>
                  </a:lnTo>
                  <a:lnTo>
                    <a:pt x="25" y="30"/>
                  </a:lnTo>
                  <a:lnTo>
                    <a:pt x="44" y="25"/>
                  </a:lnTo>
                  <a:lnTo>
                    <a:pt x="58" y="21"/>
                  </a:lnTo>
                  <a:lnTo>
                    <a:pt x="72" y="18"/>
                  </a:lnTo>
                  <a:lnTo>
                    <a:pt x="81" y="14"/>
                  </a:lnTo>
                  <a:lnTo>
                    <a:pt x="88" y="12"/>
                  </a:lnTo>
                  <a:lnTo>
                    <a:pt x="92" y="7"/>
                  </a:lnTo>
                  <a:lnTo>
                    <a:pt x="95" y="0"/>
                  </a:lnTo>
                  <a:lnTo>
                    <a:pt x="90" y="0"/>
                  </a:lnTo>
                  <a:lnTo>
                    <a:pt x="90" y="5"/>
                  </a:lnTo>
                  <a:lnTo>
                    <a:pt x="85" y="7"/>
                  </a:lnTo>
                  <a:lnTo>
                    <a:pt x="78" y="12"/>
                  </a:lnTo>
                  <a:lnTo>
                    <a:pt x="69" y="14"/>
                  </a:lnTo>
                  <a:lnTo>
                    <a:pt x="58" y="18"/>
                  </a:lnTo>
                  <a:lnTo>
                    <a:pt x="41" y="23"/>
                  </a:lnTo>
                  <a:lnTo>
                    <a:pt x="23" y="28"/>
                  </a:lnTo>
                  <a:lnTo>
                    <a:pt x="2" y="32"/>
                  </a:lnTo>
                  <a:lnTo>
                    <a:pt x="4" y="35"/>
                  </a:lnTo>
                  <a:lnTo>
                    <a:pt x="2" y="32"/>
                  </a:lnTo>
                  <a:lnTo>
                    <a:pt x="0" y="35"/>
                  </a:lnTo>
                  <a:lnTo>
                    <a:pt x="0" y="37"/>
                  </a:lnTo>
                  <a:lnTo>
                    <a:pt x="2" y="37"/>
                  </a:lnTo>
                  <a:lnTo>
                    <a:pt x="0" y="35"/>
                  </a:lnTo>
                  <a:close/>
                </a:path>
              </a:pathLst>
            </a:custGeom>
            <a:solidFill>
              <a:srgbClr val="000000"/>
            </a:solidFill>
            <a:ln w="9525">
              <a:noFill/>
              <a:round/>
            </a:ln>
          </p:spPr>
          <p:txBody>
            <a:bodyPr/>
            <a:lstStyle/>
            <a:p>
              <a:endParaRPr lang="en-US"/>
            </a:p>
          </p:txBody>
        </p:sp>
        <p:sp>
          <p:nvSpPr>
            <p:cNvPr id="417841" name="Freeform 49"/>
            <p:cNvSpPr/>
            <p:nvPr/>
          </p:nvSpPr>
          <p:spPr bwMode="auto">
            <a:xfrm>
              <a:off x="1780" y="2681"/>
              <a:ext cx="9" cy="49"/>
            </a:xfrm>
            <a:custGeom>
              <a:avLst/>
              <a:gdLst/>
              <a:ahLst/>
              <a:cxnLst>
                <a:cxn ang="0">
                  <a:pos x="7" y="0"/>
                </a:cxn>
                <a:cxn ang="0">
                  <a:pos x="4" y="2"/>
                </a:cxn>
                <a:cxn ang="0">
                  <a:pos x="4" y="5"/>
                </a:cxn>
                <a:cxn ang="0">
                  <a:pos x="4" y="9"/>
                </a:cxn>
                <a:cxn ang="0">
                  <a:pos x="4" y="14"/>
                </a:cxn>
                <a:cxn ang="0">
                  <a:pos x="4" y="21"/>
                </a:cxn>
                <a:cxn ang="0">
                  <a:pos x="2" y="28"/>
                </a:cxn>
                <a:cxn ang="0">
                  <a:pos x="2" y="35"/>
                </a:cxn>
                <a:cxn ang="0">
                  <a:pos x="2" y="42"/>
                </a:cxn>
                <a:cxn ang="0">
                  <a:pos x="0" y="49"/>
                </a:cxn>
                <a:cxn ang="0">
                  <a:pos x="4" y="49"/>
                </a:cxn>
                <a:cxn ang="0">
                  <a:pos x="4" y="42"/>
                </a:cxn>
                <a:cxn ang="0">
                  <a:pos x="7" y="35"/>
                </a:cxn>
                <a:cxn ang="0">
                  <a:pos x="7" y="28"/>
                </a:cxn>
                <a:cxn ang="0">
                  <a:pos x="7" y="21"/>
                </a:cxn>
                <a:cxn ang="0">
                  <a:pos x="9" y="14"/>
                </a:cxn>
                <a:cxn ang="0">
                  <a:pos x="9" y="9"/>
                </a:cxn>
                <a:cxn ang="0">
                  <a:pos x="9" y="5"/>
                </a:cxn>
                <a:cxn ang="0">
                  <a:pos x="9" y="2"/>
                </a:cxn>
                <a:cxn ang="0">
                  <a:pos x="7" y="2"/>
                </a:cxn>
                <a:cxn ang="0">
                  <a:pos x="9" y="2"/>
                </a:cxn>
                <a:cxn ang="0">
                  <a:pos x="9" y="0"/>
                </a:cxn>
                <a:cxn ang="0">
                  <a:pos x="7" y="0"/>
                </a:cxn>
                <a:cxn ang="0">
                  <a:pos x="4" y="0"/>
                </a:cxn>
                <a:cxn ang="0">
                  <a:pos x="4" y="2"/>
                </a:cxn>
                <a:cxn ang="0">
                  <a:pos x="7" y="0"/>
                </a:cxn>
              </a:cxnLst>
              <a:rect l="0" t="0" r="r" b="b"/>
              <a:pathLst>
                <a:path w="9" h="49">
                  <a:moveTo>
                    <a:pt x="7" y="0"/>
                  </a:moveTo>
                  <a:lnTo>
                    <a:pt x="4" y="2"/>
                  </a:lnTo>
                  <a:lnTo>
                    <a:pt x="4" y="5"/>
                  </a:lnTo>
                  <a:lnTo>
                    <a:pt x="4" y="9"/>
                  </a:lnTo>
                  <a:lnTo>
                    <a:pt x="4" y="14"/>
                  </a:lnTo>
                  <a:lnTo>
                    <a:pt x="4" y="21"/>
                  </a:lnTo>
                  <a:lnTo>
                    <a:pt x="2" y="28"/>
                  </a:lnTo>
                  <a:lnTo>
                    <a:pt x="2" y="35"/>
                  </a:lnTo>
                  <a:lnTo>
                    <a:pt x="2" y="42"/>
                  </a:lnTo>
                  <a:lnTo>
                    <a:pt x="0" y="49"/>
                  </a:lnTo>
                  <a:lnTo>
                    <a:pt x="4" y="49"/>
                  </a:lnTo>
                  <a:lnTo>
                    <a:pt x="4" y="42"/>
                  </a:lnTo>
                  <a:lnTo>
                    <a:pt x="7" y="35"/>
                  </a:lnTo>
                  <a:lnTo>
                    <a:pt x="7" y="28"/>
                  </a:lnTo>
                  <a:lnTo>
                    <a:pt x="7" y="21"/>
                  </a:lnTo>
                  <a:lnTo>
                    <a:pt x="9" y="14"/>
                  </a:lnTo>
                  <a:lnTo>
                    <a:pt x="9" y="9"/>
                  </a:lnTo>
                  <a:lnTo>
                    <a:pt x="9" y="5"/>
                  </a:lnTo>
                  <a:lnTo>
                    <a:pt x="9" y="2"/>
                  </a:lnTo>
                  <a:lnTo>
                    <a:pt x="7" y="2"/>
                  </a:lnTo>
                  <a:lnTo>
                    <a:pt x="9" y="2"/>
                  </a:lnTo>
                  <a:lnTo>
                    <a:pt x="9" y="0"/>
                  </a:lnTo>
                  <a:lnTo>
                    <a:pt x="7" y="0"/>
                  </a:lnTo>
                  <a:lnTo>
                    <a:pt x="4" y="0"/>
                  </a:lnTo>
                  <a:lnTo>
                    <a:pt x="4" y="2"/>
                  </a:lnTo>
                  <a:lnTo>
                    <a:pt x="7" y="0"/>
                  </a:lnTo>
                  <a:close/>
                </a:path>
              </a:pathLst>
            </a:custGeom>
            <a:solidFill>
              <a:srgbClr val="000000"/>
            </a:solidFill>
            <a:ln w="9525">
              <a:noFill/>
              <a:round/>
            </a:ln>
          </p:spPr>
          <p:txBody>
            <a:bodyPr/>
            <a:lstStyle/>
            <a:p>
              <a:endParaRPr lang="en-US"/>
            </a:p>
          </p:txBody>
        </p:sp>
        <p:sp>
          <p:nvSpPr>
            <p:cNvPr id="417842" name="Freeform 50"/>
            <p:cNvSpPr/>
            <p:nvPr/>
          </p:nvSpPr>
          <p:spPr bwMode="auto">
            <a:xfrm>
              <a:off x="3138" y="2690"/>
              <a:ext cx="19" cy="58"/>
            </a:xfrm>
            <a:custGeom>
              <a:avLst/>
              <a:gdLst/>
              <a:ahLst/>
              <a:cxnLst>
                <a:cxn ang="0">
                  <a:pos x="16" y="0"/>
                </a:cxn>
                <a:cxn ang="0">
                  <a:pos x="14" y="3"/>
                </a:cxn>
                <a:cxn ang="0">
                  <a:pos x="0" y="56"/>
                </a:cxn>
                <a:cxn ang="0">
                  <a:pos x="5" y="58"/>
                </a:cxn>
                <a:cxn ang="0">
                  <a:pos x="19" y="3"/>
                </a:cxn>
                <a:cxn ang="0">
                  <a:pos x="16" y="5"/>
                </a:cxn>
                <a:cxn ang="0">
                  <a:pos x="19" y="3"/>
                </a:cxn>
                <a:cxn ang="0">
                  <a:pos x="19" y="0"/>
                </a:cxn>
                <a:cxn ang="0">
                  <a:pos x="16" y="0"/>
                </a:cxn>
                <a:cxn ang="0">
                  <a:pos x="14" y="0"/>
                </a:cxn>
                <a:cxn ang="0">
                  <a:pos x="14" y="3"/>
                </a:cxn>
                <a:cxn ang="0">
                  <a:pos x="16" y="0"/>
                </a:cxn>
              </a:cxnLst>
              <a:rect l="0" t="0" r="r" b="b"/>
              <a:pathLst>
                <a:path w="19" h="58">
                  <a:moveTo>
                    <a:pt x="16" y="0"/>
                  </a:moveTo>
                  <a:lnTo>
                    <a:pt x="14" y="3"/>
                  </a:lnTo>
                  <a:lnTo>
                    <a:pt x="0" y="56"/>
                  </a:lnTo>
                  <a:lnTo>
                    <a:pt x="5" y="58"/>
                  </a:lnTo>
                  <a:lnTo>
                    <a:pt x="19" y="3"/>
                  </a:lnTo>
                  <a:lnTo>
                    <a:pt x="16" y="5"/>
                  </a:lnTo>
                  <a:lnTo>
                    <a:pt x="19" y="3"/>
                  </a:lnTo>
                  <a:lnTo>
                    <a:pt x="19" y="0"/>
                  </a:lnTo>
                  <a:lnTo>
                    <a:pt x="16" y="0"/>
                  </a:lnTo>
                  <a:lnTo>
                    <a:pt x="14" y="0"/>
                  </a:lnTo>
                  <a:lnTo>
                    <a:pt x="14" y="3"/>
                  </a:lnTo>
                  <a:lnTo>
                    <a:pt x="16" y="0"/>
                  </a:lnTo>
                  <a:close/>
                </a:path>
              </a:pathLst>
            </a:custGeom>
            <a:solidFill>
              <a:srgbClr val="000000"/>
            </a:solidFill>
            <a:ln w="9525">
              <a:noFill/>
              <a:round/>
            </a:ln>
          </p:spPr>
          <p:txBody>
            <a:bodyPr/>
            <a:lstStyle/>
            <a:p>
              <a:endParaRPr lang="en-US"/>
            </a:p>
          </p:txBody>
        </p:sp>
        <p:sp>
          <p:nvSpPr>
            <p:cNvPr id="417843" name="Freeform 51"/>
            <p:cNvSpPr/>
            <p:nvPr/>
          </p:nvSpPr>
          <p:spPr bwMode="auto">
            <a:xfrm>
              <a:off x="3154" y="2690"/>
              <a:ext cx="273" cy="21"/>
            </a:xfrm>
            <a:custGeom>
              <a:avLst/>
              <a:gdLst/>
              <a:ahLst/>
              <a:cxnLst>
                <a:cxn ang="0">
                  <a:pos x="273" y="19"/>
                </a:cxn>
                <a:cxn ang="0">
                  <a:pos x="271" y="17"/>
                </a:cxn>
                <a:cxn ang="0">
                  <a:pos x="0" y="0"/>
                </a:cxn>
                <a:cxn ang="0">
                  <a:pos x="0" y="5"/>
                </a:cxn>
                <a:cxn ang="0">
                  <a:pos x="271" y="21"/>
                </a:cxn>
                <a:cxn ang="0">
                  <a:pos x="269" y="19"/>
                </a:cxn>
                <a:cxn ang="0">
                  <a:pos x="271" y="21"/>
                </a:cxn>
                <a:cxn ang="0">
                  <a:pos x="273" y="21"/>
                </a:cxn>
                <a:cxn ang="0">
                  <a:pos x="273" y="19"/>
                </a:cxn>
                <a:cxn ang="0">
                  <a:pos x="271" y="19"/>
                </a:cxn>
                <a:cxn ang="0">
                  <a:pos x="271" y="17"/>
                </a:cxn>
                <a:cxn ang="0">
                  <a:pos x="273" y="19"/>
                </a:cxn>
              </a:cxnLst>
              <a:rect l="0" t="0" r="r" b="b"/>
              <a:pathLst>
                <a:path w="273" h="21">
                  <a:moveTo>
                    <a:pt x="273" y="19"/>
                  </a:moveTo>
                  <a:lnTo>
                    <a:pt x="271" y="17"/>
                  </a:lnTo>
                  <a:lnTo>
                    <a:pt x="0" y="0"/>
                  </a:lnTo>
                  <a:lnTo>
                    <a:pt x="0" y="5"/>
                  </a:lnTo>
                  <a:lnTo>
                    <a:pt x="271" y="21"/>
                  </a:lnTo>
                  <a:lnTo>
                    <a:pt x="269" y="19"/>
                  </a:lnTo>
                  <a:lnTo>
                    <a:pt x="271" y="21"/>
                  </a:lnTo>
                  <a:lnTo>
                    <a:pt x="273" y="21"/>
                  </a:lnTo>
                  <a:lnTo>
                    <a:pt x="273" y="19"/>
                  </a:lnTo>
                  <a:lnTo>
                    <a:pt x="271" y="19"/>
                  </a:lnTo>
                  <a:lnTo>
                    <a:pt x="271" y="17"/>
                  </a:lnTo>
                  <a:lnTo>
                    <a:pt x="273" y="19"/>
                  </a:lnTo>
                  <a:close/>
                </a:path>
              </a:pathLst>
            </a:custGeom>
            <a:solidFill>
              <a:srgbClr val="000000"/>
            </a:solidFill>
            <a:ln w="9525">
              <a:noFill/>
              <a:round/>
            </a:ln>
          </p:spPr>
          <p:txBody>
            <a:bodyPr/>
            <a:lstStyle/>
            <a:p>
              <a:endParaRPr lang="en-US"/>
            </a:p>
          </p:txBody>
        </p:sp>
        <p:sp>
          <p:nvSpPr>
            <p:cNvPr id="417844" name="Freeform 52"/>
            <p:cNvSpPr/>
            <p:nvPr/>
          </p:nvSpPr>
          <p:spPr bwMode="auto">
            <a:xfrm>
              <a:off x="3423" y="2709"/>
              <a:ext cx="4" cy="60"/>
            </a:xfrm>
            <a:custGeom>
              <a:avLst/>
              <a:gdLst/>
              <a:ahLst/>
              <a:cxnLst>
                <a:cxn ang="0">
                  <a:pos x="2" y="60"/>
                </a:cxn>
                <a:cxn ang="0">
                  <a:pos x="4" y="58"/>
                </a:cxn>
                <a:cxn ang="0">
                  <a:pos x="4" y="0"/>
                </a:cxn>
                <a:cxn ang="0">
                  <a:pos x="0" y="0"/>
                </a:cxn>
                <a:cxn ang="0">
                  <a:pos x="0" y="58"/>
                </a:cxn>
                <a:cxn ang="0">
                  <a:pos x="2" y="55"/>
                </a:cxn>
                <a:cxn ang="0">
                  <a:pos x="0" y="58"/>
                </a:cxn>
                <a:cxn ang="0">
                  <a:pos x="0" y="60"/>
                </a:cxn>
                <a:cxn ang="0">
                  <a:pos x="2" y="60"/>
                </a:cxn>
                <a:cxn ang="0">
                  <a:pos x="4" y="60"/>
                </a:cxn>
                <a:cxn ang="0">
                  <a:pos x="4" y="58"/>
                </a:cxn>
                <a:cxn ang="0">
                  <a:pos x="2" y="60"/>
                </a:cxn>
              </a:cxnLst>
              <a:rect l="0" t="0" r="r" b="b"/>
              <a:pathLst>
                <a:path w="4" h="60">
                  <a:moveTo>
                    <a:pt x="2" y="60"/>
                  </a:moveTo>
                  <a:lnTo>
                    <a:pt x="4" y="58"/>
                  </a:lnTo>
                  <a:lnTo>
                    <a:pt x="4" y="0"/>
                  </a:lnTo>
                  <a:lnTo>
                    <a:pt x="0" y="0"/>
                  </a:lnTo>
                  <a:lnTo>
                    <a:pt x="0" y="58"/>
                  </a:lnTo>
                  <a:lnTo>
                    <a:pt x="2" y="55"/>
                  </a:lnTo>
                  <a:lnTo>
                    <a:pt x="0" y="58"/>
                  </a:lnTo>
                  <a:lnTo>
                    <a:pt x="0" y="60"/>
                  </a:lnTo>
                  <a:lnTo>
                    <a:pt x="2" y="60"/>
                  </a:lnTo>
                  <a:lnTo>
                    <a:pt x="4" y="60"/>
                  </a:lnTo>
                  <a:lnTo>
                    <a:pt x="4" y="58"/>
                  </a:lnTo>
                  <a:lnTo>
                    <a:pt x="2" y="60"/>
                  </a:lnTo>
                  <a:close/>
                </a:path>
              </a:pathLst>
            </a:custGeom>
            <a:solidFill>
              <a:srgbClr val="000000"/>
            </a:solidFill>
            <a:ln w="9525">
              <a:noFill/>
              <a:round/>
            </a:ln>
          </p:spPr>
          <p:txBody>
            <a:bodyPr/>
            <a:lstStyle/>
            <a:p>
              <a:endParaRPr lang="en-US"/>
            </a:p>
          </p:txBody>
        </p:sp>
        <p:sp>
          <p:nvSpPr>
            <p:cNvPr id="417845" name="Freeform 53"/>
            <p:cNvSpPr/>
            <p:nvPr/>
          </p:nvSpPr>
          <p:spPr bwMode="auto">
            <a:xfrm>
              <a:off x="3138" y="2746"/>
              <a:ext cx="287" cy="23"/>
            </a:xfrm>
            <a:custGeom>
              <a:avLst/>
              <a:gdLst/>
              <a:ahLst/>
              <a:cxnLst>
                <a:cxn ang="0">
                  <a:pos x="0" y="0"/>
                </a:cxn>
                <a:cxn ang="0">
                  <a:pos x="2" y="5"/>
                </a:cxn>
                <a:cxn ang="0">
                  <a:pos x="287" y="23"/>
                </a:cxn>
                <a:cxn ang="0">
                  <a:pos x="287" y="18"/>
                </a:cxn>
                <a:cxn ang="0">
                  <a:pos x="2" y="0"/>
                </a:cxn>
                <a:cxn ang="0">
                  <a:pos x="5" y="2"/>
                </a:cxn>
                <a:cxn ang="0">
                  <a:pos x="2" y="0"/>
                </a:cxn>
                <a:cxn ang="0">
                  <a:pos x="0" y="0"/>
                </a:cxn>
                <a:cxn ang="0">
                  <a:pos x="0" y="2"/>
                </a:cxn>
                <a:cxn ang="0">
                  <a:pos x="2" y="2"/>
                </a:cxn>
                <a:cxn ang="0">
                  <a:pos x="2" y="5"/>
                </a:cxn>
                <a:cxn ang="0">
                  <a:pos x="0" y="0"/>
                </a:cxn>
              </a:cxnLst>
              <a:rect l="0" t="0" r="r" b="b"/>
              <a:pathLst>
                <a:path w="287" h="23">
                  <a:moveTo>
                    <a:pt x="0" y="0"/>
                  </a:moveTo>
                  <a:lnTo>
                    <a:pt x="2" y="5"/>
                  </a:lnTo>
                  <a:lnTo>
                    <a:pt x="287" y="23"/>
                  </a:lnTo>
                  <a:lnTo>
                    <a:pt x="287" y="18"/>
                  </a:lnTo>
                  <a:lnTo>
                    <a:pt x="2" y="0"/>
                  </a:lnTo>
                  <a:lnTo>
                    <a:pt x="5" y="2"/>
                  </a:lnTo>
                  <a:lnTo>
                    <a:pt x="2" y="0"/>
                  </a:lnTo>
                  <a:lnTo>
                    <a:pt x="0" y="0"/>
                  </a:lnTo>
                  <a:lnTo>
                    <a:pt x="0" y="2"/>
                  </a:lnTo>
                  <a:lnTo>
                    <a:pt x="2" y="2"/>
                  </a:lnTo>
                  <a:lnTo>
                    <a:pt x="2" y="5"/>
                  </a:lnTo>
                  <a:lnTo>
                    <a:pt x="0" y="0"/>
                  </a:lnTo>
                  <a:close/>
                </a:path>
              </a:pathLst>
            </a:custGeom>
            <a:solidFill>
              <a:srgbClr val="000000"/>
            </a:solidFill>
            <a:ln w="9525">
              <a:noFill/>
              <a:round/>
            </a:ln>
          </p:spPr>
          <p:txBody>
            <a:bodyPr/>
            <a:lstStyle/>
            <a:p>
              <a:endParaRPr lang="en-US"/>
            </a:p>
          </p:txBody>
        </p:sp>
        <p:sp>
          <p:nvSpPr>
            <p:cNvPr id="417846" name="Freeform 54"/>
            <p:cNvSpPr/>
            <p:nvPr/>
          </p:nvSpPr>
          <p:spPr bwMode="auto">
            <a:xfrm>
              <a:off x="1347" y="686"/>
              <a:ext cx="521" cy="398"/>
            </a:xfrm>
            <a:custGeom>
              <a:avLst/>
              <a:gdLst/>
              <a:ahLst/>
              <a:cxnLst>
                <a:cxn ang="0">
                  <a:pos x="472" y="220"/>
                </a:cxn>
                <a:cxn ang="0">
                  <a:pos x="505" y="213"/>
                </a:cxn>
                <a:cxn ang="0">
                  <a:pos x="521" y="178"/>
                </a:cxn>
                <a:cxn ang="0">
                  <a:pos x="511" y="185"/>
                </a:cxn>
                <a:cxn ang="0">
                  <a:pos x="505" y="187"/>
                </a:cxn>
                <a:cxn ang="0">
                  <a:pos x="498" y="176"/>
                </a:cxn>
                <a:cxn ang="0">
                  <a:pos x="505" y="164"/>
                </a:cxn>
                <a:cxn ang="0">
                  <a:pos x="514" y="153"/>
                </a:cxn>
                <a:cxn ang="0">
                  <a:pos x="514" y="127"/>
                </a:cxn>
                <a:cxn ang="0">
                  <a:pos x="498" y="97"/>
                </a:cxn>
                <a:cxn ang="0">
                  <a:pos x="479" y="72"/>
                </a:cxn>
                <a:cxn ang="0">
                  <a:pos x="424" y="44"/>
                </a:cxn>
                <a:cxn ang="0">
                  <a:pos x="384" y="21"/>
                </a:cxn>
                <a:cxn ang="0">
                  <a:pos x="347" y="18"/>
                </a:cxn>
                <a:cxn ang="0">
                  <a:pos x="326" y="16"/>
                </a:cxn>
                <a:cxn ang="0">
                  <a:pos x="303" y="16"/>
                </a:cxn>
                <a:cxn ang="0">
                  <a:pos x="285" y="16"/>
                </a:cxn>
                <a:cxn ang="0">
                  <a:pos x="262" y="2"/>
                </a:cxn>
                <a:cxn ang="0">
                  <a:pos x="229" y="2"/>
                </a:cxn>
                <a:cxn ang="0">
                  <a:pos x="164" y="14"/>
                </a:cxn>
                <a:cxn ang="0">
                  <a:pos x="120" y="18"/>
                </a:cxn>
                <a:cxn ang="0">
                  <a:pos x="95" y="46"/>
                </a:cxn>
                <a:cxn ang="0">
                  <a:pos x="60" y="83"/>
                </a:cxn>
                <a:cxn ang="0">
                  <a:pos x="23" y="148"/>
                </a:cxn>
                <a:cxn ang="0">
                  <a:pos x="0" y="229"/>
                </a:cxn>
                <a:cxn ang="0">
                  <a:pos x="19" y="354"/>
                </a:cxn>
                <a:cxn ang="0">
                  <a:pos x="32" y="368"/>
                </a:cxn>
                <a:cxn ang="0">
                  <a:pos x="37" y="370"/>
                </a:cxn>
                <a:cxn ang="0">
                  <a:pos x="44" y="375"/>
                </a:cxn>
                <a:cxn ang="0">
                  <a:pos x="58" y="370"/>
                </a:cxn>
                <a:cxn ang="0">
                  <a:pos x="67" y="373"/>
                </a:cxn>
                <a:cxn ang="0">
                  <a:pos x="69" y="375"/>
                </a:cxn>
                <a:cxn ang="0">
                  <a:pos x="74" y="377"/>
                </a:cxn>
                <a:cxn ang="0">
                  <a:pos x="79" y="379"/>
                </a:cxn>
                <a:cxn ang="0">
                  <a:pos x="86" y="379"/>
                </a:cxn>
                <a:cxn ang="0">
                  <a:pos x="93" y="377"/>
                </a:cxn>
                <a:cxn ang="0">
                  <a:pos x="100" y="375"/>
                </a:cxn>
                <a:cxn ang="0">
                  <a:pos x="127" y="396"/>
                </a:cxn>
                <a:cxn ang="0">
                  <a:pos x="171" y="391"/>
                </a:cxn>
                <a:cxn ang="0">
                  <a:pos x="211" y="363"/>
                </a:cxn>
                <a:cxn ang="0">
                  <a:pos x="243" y="349"/>
                </a:cxn>
                <a:cxn ang="0">
                  <a:pos x="264" y="338"/>
                </a:cxn>
                <a:cxn ang="0">
                  <a:pos x="275" y="324"/>
                </a:cxn>
                <a:cxn ang="0">
                  <a:pos x="285" y="305"/>
                </a:cxn>
                <a:cxn ang="0">
                  <a:pos x="296" y="292"/>
                </a:cxn>
                <a:cxn ang="0">
                  <a:pos x="310" y="278"/>
                </a:cxn>
                <a:cxn ang="0">
                  <a:pos x="322" y="278"/>
                </a:cxn>
                <a:cxn ang="0">
                  <a:pos x="333" y="285"/>
                </a:cxn>
                <a:cxn ang="0">
                  <a:pos x="338" y="298"/>
                </a:cxn>
                <a:cxn ang="0">
                  <a:pos x="333" y="312"/>
                </a:cxn>
                <a:cxn ang="0">
                  <a:pos x="336" y="329"/>
                </a:cxn>
                <a:cxn ang="0">
                  <a:pos x="349" y="333"/>
                </a:cxn>
                <a:cxn ang="0">
                  <a:pos x="366" y="338"/>
                </a:cxn>
                <a:cxn ang="0">
                  <a:pos x="382" y="324"/>
                </a:cxn>
                <a:cxn ang="0">
                  <a:pos x="389" y="298"/>
                </a:cxn>
                <a:cxn ang="0">
                  <a:pos x="403" y="280"/>
                </a:cxn>
                <a:cxn ang="0">
                  <a:pos x="412" y="264"/>
                </a:cxn>
                <a:cxn ang="0">
                  <a:pos x="414" y="243"/>
                </a:cxn>
                <a:cxn ang="0">
                  <a:pos x="424" y="224"/>
                </a:cxn>
                <a:cxn ang="0">
                  <a:pos x="433" y="222"/>
                </a:cxn>
                <a:cxn ang="0">
                  <a:pos x="444" y="220"/>
                </a:cxn>
              </a:cxnLst>
              <a:rect l="0" t="0" r="r" b="b"/>
              <a:pathLst>
                <a:path w="521" h="398">
                  <a:moveTo>
                    <a:pt x="451" y="220"/>
                  </a:moveTo>
                  <a:lnTo>
                    <a:pt x="461" y="220"/>
                  </a:lnTo>
                  <a:lnTo>
                    <a:pt x="472" y="220"/>
                  </a:lnTo>
                  <a:lnTo>
                    <a:pt x="484" y="220"/>
                  </a:lnTo>
                  <a:lnTo>
                    <a:pt x="495" y="217"/>
                  </a:lnTo>
                  <a:lnTo>
                    <a:pt x="505" y="213"/>
                  </a:lnTo>
                  <a:lnTo>
                    <a:pt x="514" y="206"/>
                  </a:lnTo>
                  <a:lnTo>
                    <a:pt x="518" y="194"/>
                  </a:lnTo>
                  <a:lnTo>
                    <a:pt x="521" y="178"/>
                  </a:lnTo>
                  <a:lnTo>
                    <a:pt x="518" y="183"/>
                  </a:lnTo>
                  <a:lnTo>
                    <a:pt x="514" y="183"/>
                  </a:lnTo>
                  <a:lnTo>
                    <a:pt x="511" y="185"/>
                  </a:lnTo>
                  <a:lnTo>
                    <a:pt x="509" y="185"/>
                  </a:lnTo>
                  <a:lnTo>
                    <a:pt x="507" y="187"/>
                  </a:lnTo>
                  <a:lnTo>
                    <a:pt x="505" y="187"/>
                  </a:lnTo>
                  <a:lnTo>
                    <a:pt x="502" y="185"/>
                  </a:lnTo>
                  <a:lnTo>
                    <a:pt x="500" y="185"/>
                  </a:lnTo>
                  <a:lnTo>
                    <a:pt x="498" y="176"/>
                  </a:lnTo>
                  <a:lnTo>
                    <a:pt x="498" y="171"/>
                  </a:lnTo>
                  <a:lnTo>
                    <a:pt x="500" y="167"/>
                  </a:lnTo>
                  <a:lnTo>
                    <a:pt x="505" y="164"/>
                  </a:lnTo>
                  <a:lnTo>
                    <a:pt x="507" y="160"/>
                  </a:lnTo>
                  <a:lnTo>
                    <a:pt x="511" y="157"/>
                  </a:lnTo>
                  <a:lnTo>
                    <a:pt x="514" y="153"/>
                  </a:lnTo>
                  <a:lnTo>
                    <a:pt x="516" y="146"/>
                  </a:lnTo>
                  <a:lnTo>
                    <a:pt x="516" y="132"/>
                  </a:lnTo>
                  <a:lnTo>
                    <a:pt x="514" y="127"/>
                  </a:lnTo>
                  <a:lnTo>
                    <a:pt x="509" y="118"/>
                  </a:lnTo>
                  <a:lnTo>
                    <a:pt x="505" y="109"/>
                  </a:lnTo>
                  <a:lnTo>
                    <a:pt x="498" y="97"/>
                  </a:lnTo>
                  <a:lnTo>
                    <a:pt x="491" y="88"/>
                  </a:lnTo>
                  <a:lnTo>
                    <a:pt x="486" y="79"/>
                  </a:lnTo>
                  <a:lnTo>
                    <a:pt x="479" y="72"/>
                  </a:lnTo>
                  <a:lnTo>
                    <a:pt x="477" y="67"/>
                  </a:lnTo>
                  <a:lnTo>
                    <a:pt x="435" y="62"/>
                  </a:lnTo>
                  <a:lnTo>
                    <a:pt x="424" y="44"/>
                  </a:lnTo>
                  <a:lnTo>
                    <a:pt x="412" y="32"/>
                  </a:lnTo>
                  <a:lnTo>
                    <a:pt x="398" y="25"/>
                  </a:lnTo>
                  <a:lnTo>
                    <a:pt x="384" y="21"/>
                  </a:lnTo>
                  <a:lnTo>
                    <a:pt x="373" y="21"/>
                  </a:lnTo>
                  <a:lnTo>
                    <a:pt x="359" y="18"/>
                  </a:lnTo>
                  <a:lnTo>
                    <a:pt x="347" y="18"/>
                  </a:lnTo>
                  <a:lnTo>
                    <a:pt x="336" y="16"/>
                  </a:lnTo>
                  <a:lnTo>
                    <a:pt x="333" y="16"/>
                  </a:lnTo>
                  <a:lnTo>
                    <a:pt x="326" y="16"/>
                  </a:lnTo>
                  <a:lnTo>
                    <a:pt x="319" y="16"/>
                  </a:lnTo>
                  <a:lnTo>
                    <a:pt x="310" y="16"/>
                  </a:lnTo>
                  <a:lnTo>
                    <a:pt x="303" y="16"/>
                  </a:lnTo>
                  <a:lnTo>
                    <a:pt x="294" y="16"/>
                  </a:lnTo>
                  <a:lnTo>
                    <a:pt x="289" y="16"/>
                  </a:lnTo>
                  <a:lnTo>
                    <a:pt x="285" y="16"/>
                  </a:lnTo>
                  <a:lnTo>
                    <a:pt x="278" y="11"/>
                  </a:lnTo>
                  <a:lnTo>
                    <a:pt x="271" y="7"/>
                  </a:lnTo>
                  <a:lnTo>
                    <a:pt x="262" y="2"/>
                  </a:lnTo>
                  <a:lnTo>
                    <a:pt x="252" y="0"/>
                  </a:lnTo>
                  <a:lnTo>
                    <a:pt x="243" y="0"/>
                  </a:lnTo>
                  <a:lnTo>
                    <a:pt x="229" y="2"/>
                  </a:lnTo>
                  <a:lnTo>
                    <a:pt x="213" y="7"/>
                  </a:lnTo>
                  <a:lnTo>
                    <a:pt x="192" y="18"/>
                  </a:lnTo>
                  <a:lnTo>
                    <a:pt x="164" y="14"/>
                  </a:lnTo>
                  <a:lnTo>
                    <a:pt x="144" y="14"/>
                  </a:lnTo>
                  <a:lnTo>
                    <a:pt x="130" y="16"/>
                  </a:lnTo>
                  <a:lnTo>
                    <a:pt x="120" y="18"/>
                  </a:lnTo>
                  <a:lnTo>
                    <a:pt x="111" y="25"/>
                  </a:lnTo>
                  <a:lnTo>
                    <a:pt x="104" y="35"/>
                  </a:lnTo>
                  <a:lnTo>
                    <a:pt x="95" y="46"/>
                  </a:lnTo>
                  <a:lnTo>
                    <a:pt x="83" y="62"/>
                  </a:lnTo>
                  <a:lnTo>
                    <a:pt x="72" y="69"/>
                  </a:lnTo>
                  <a:lnTo>
                    <a:pt x="60" y="83"/>
                  </a:lnTo>
                  <a:lnTo>
                    <a:pt x="49" y="102"/>
                  </a:lnTo>
                  <a:lnTo>
                    <a:pt x="35" y="125"/>
                  </a:lnTo>
                  <a:lnTo>
                    <a:pt x="23" y="148"/>
                  </a:lnTo>
                  <a:lnTo>
                    <a:pt x="14" y="176"/>
                  </a:lnTo>
                  <a:lnTo>
                    <a:pt x="7" y="201"/>
                  </a:lnTo>
                  <a:lnTo>
                    <a:pt x="0" y="229"/>
                  </a:lnTo>
                  <a:lnTo>
                    <a:pt x="2" y="303"/>
                  </a:lnTo>
                  <a:lnTo>
                    <a:pt x="12" y="317"/>
                  </a:lnTo>
                  <a:lnTo>
                    <a:pt x="19" y="354"/>
                  </a:lnTo>
                  <a:lnTo>
                    <a:pt x="28" y="363"/>
                  </a:lnTo>
                  <a:lnTo>
                    <a:pt x="30" y="366"/>
                  </a:lnTo>
                  <a:lnTo>
                    <a:pt x="32" y="368"/>
                  </a:lnTo>
                  <a:lnTo>
                    <a:pt x="32" y="368"/>
                  </a:lnTo>
                  <a:lnTo>
                    <a:pt x="35" y="370"/>
                  </a:lnTo>
                  <a:lnTo>
                    <a:pt x="37" y="370"/>
                  </a:lnTo>
                  <a:lnTo>
                    <a:pt x="39" y="373"/>
                  </a:lnTo>
                  <a:lnTo>
                    <a:pt x="42" y="373"/>
                  </a:lnTo>
                  <a:lnTo>
                    <a:pt x="44" y="375"/>
                  </a:lnTo>
                  <a:lnTo>
                    <a:pt x="53" y="368"/>
                  </a:lnTo>
                  <a:lnTo>
                    <a:pt x="56" y="368"/>
                  </a:lnTo>
                  <a:lnTo>
                    <a:pt x="58" y="370"/>
                  </a:lnTo>
                  <a:lnTo>
                    <a:pt x="60" y="370"/>
                  </a:lnTo>
                  <a:lnTo>
                    <a:pt x="65" y="373"/>
                  </a:lnTo>
                  <a:lnTo>
                    <a:pt x="67" y="373"/>
                  </a:lnTo>
                  <a:lnTo>
                    <a:pt x="67" y="375"/>
                  </a:lnTo>
                  <a:lnTo>
                    <a:pt x="69" y="375"/>
                  </a:lnTo>
                  <a:lnTo>
                    <a:pt x="69" y="375"/>
                  </a:lnTo>
                  <a:lnTo>
                    <a:pt x="72" y="375"/>
                  </a:lnTo>
                  <a:lnTo>
                    <a:pt x="72" y="377"/>
                  </a:lnTo>
                  <a:lnTo>
                    <a:pt x="74" y="377"/>
                  </a:lnTo>
                  <a:lnTo>
                    <a:pt x="76" y="377"/>
                  </a:lnTo>
                  <a:lnTo>
                    <a:pt x="76" y="379"/>
                  </a:lnTo>
                  <a:lnTo>
                    <a:pt x="79" y="379"/>
                  </a:lnTo>
                  <a:lnTo>
                    <a:pt x="81" y="379"/>
                  </a:lnTo>
                  <a:lnTo>
                    <a:pt x="83" y="379"/>
                  </a:lnTo>
                  <a:lnTo>
                    <a:pt x="86" y="379"/>
                  </a:lnTo>
                  <a:lnTo>
                    <a:pt x="88" y="379"/>
                  </a:lnTo>
                  <a:lnTo>
                    <a:pt x="90" y="379"/>
                  </a:lnTo>
                  <a:lnTo>
                    <a:pt x="93" y="377"/>
                  </a:lnTo>
                  <a:lnTo>
                    <a:pt x="95" y="377"/>
                  </a:lnTo>
                  <a:lnTo>
                    <a:pt x="97" y="377"/>
                  </a:lnTo>
                  <a:lnTo>
                    <a:pt x="100" y="375"/>
                  </a:lnTo>
                  <a:lnTo>
                    <a:pt x="100" y="375"/>
                  </a:lnTo>
                  <a:lnTo>
                    <a:pt x="111" y="389"/>
                  </a:lnTo>
                  <a:lnTo>
                    <a:pt x="127" y="396"/>
                  </a:lnTo>
                  <a:lnTo>
                    <a:pt x="144" y="398"/>
                  </a:lnTo>
                  <a:lnTo>
                    <a:pt x="157" y="396"/>
                  </a:lnTo>
                  <a:lnTo>
                    <a:pt x="171" y="391"/>
                  </a:lnTo>
                  <a:lnTo>
                    <a:pt x="185" y="384"/>
                  </a:lnTo>
                  <a:lnTo>
                    <a:pt x="199" y="373"/>
                  </a:lnTo>
                  <a:lnTo>
                    <a:pt x="211" y="363"/>
                  </a:lnTo>
                  <a:lnTo>
                    <a:pt x="225" y="349"/>
                  </a:lnTo>
                  <a:lnTo>
                    <a:pt x="234" y="349"/>
                  </a:lnTo>
                  <a:lnTo>
                    <a:pt x="243" y="349"/>
                  </a:lnTo>
                  <a:lnTo>
                    <a:pt x="252" y="345"/>
                  </a:lnTo>
                  <a:lnTo>
                    <a:pt x="257" y="342"/>
                  </a:lnTo>
                  <a:lnTo>
                    <a:pt x="264" y="338"/>
                  </a:lnTo>
                  <a:lnTo>
                    <a:pt x="268" y="333"/>
                  </a:lnTo>
                  <a:lnTo>
                    <a:pt x="271" y="329"/>
                  </a:lnTo>
                  <a:lnTo>
                    <a:pt x="275" y="324"/>
                  </a:lnTo>
                  <a:lnTo>
                    <a:pt x="278" y="317"/>
                  </a:lnTo>
                  <a:lnTo>
                    <a:pt x="282" y="310"/>
                  </a:lnTo>
                  <a:lnTo>
                    <a:pt x="285" y="305"/>
                  </a:lnTo>
                  <a:lnTo>
                    <a:pt x="289" y="301"/>
                  </a:lnTo>
                  <a:lnTo>
                    <a:pt x="292" y="296"/>
                  </a:lnTo>
                  <a:lnTo>
                    <a:pt x="296" y="292"/>
                  </a:lnTo>
                  <a:lnTo>
                    <a:pt x="301" y="285"/>
                  </a:lnTo>
                  <a:lnTo>
                    <a:pt x="308" y="278"/>
                  </a:lnTo>
                  <a:lnTo>
                    <a:pt x="310" y="278"/>
                  </a:lnTo>
                  <a:lnTo>
                    <a:pt x="312" y="278"/>
                  </a:lnTo>
                  <a:lnTo>
                    <a:pt x="317" y="278"/>
                  </a:lnTo>
                  <a:lnTo>
                    <a:pt x="322" y="278"/>
                  </a:lnTo>
                  <a:lnTo>
                    <a:pt x="326" y="280"/>
                  </a:lnTo>
                  <a:lnTo>
                    <a:pt x="331" y="282"/>
                  </a:lnTo>
                  <a:lnTo>
                    <a:pt x="333" y="285"/>
                  </a:lnTo>
                  <a:lnTo>
                    <a:pt x="336" y="292"/>
                  </a:lnTo>
                  <a:lnTo>
                    <a:pt x="338" y="294"/>
                  </a:lnTo>
                  <a:lnTo>
                    <a:pt x="338" y="298"/>
                  </a:lnTo>
                  <a:lnTo>
                    <a:pt x="338" y="303"/>
                  </a:lnTo>
                  <a:lnTo>
                    <a:pt x="336" y="308"/>
                  </a:lnTo>
                  <a:lnTo>
                    <a:pt x="333" y="312"/>
                  </a:lnTo>
                  <a:lnTo>
                    <a:pt x="333" y="317"/>
                  </a:lnTo>
                  <a:lnTo>
                    <a:pt x="333" y="324"/>
                  </a:lnTo>
                  <a:lnTo>
                    <a:pt x="336" y="329"/>
                  </a:lnTo>
                  <a:lnTo>
                    <a:pt x="340" y="331"/>
                  </a:lnTo>
                  <a:lnTo>
                    <a:pt x="345" y="331"/>
                  </a:lnTo>
                  <a:lnTo>
                    <a:pt x="349" y="333"/>
                  </a:lnTo>
                  <a:lnTo>
                    <a:pt x="354" y="336"/>
                  </a:lnTo>
                  <a:lnTo>
                    <a:pt x="359" y="338"/>
                  </a:lnTo>
                  <a:lnTo>
                    <a:pt x="366" y="338"/>
                  </a:lnTo>
                  <a:lnTo>
                    <a:pt x="373" y="336"/>
                  </a:lnTo>
                  <a:lnTo>
                    <a:pt x="380" y="329"/>
                  </a:lnTo>
                  <a:lnTo>
                    <a:pt x="382" y="324"/>
                  </a:lnTo>
                  <a:lnTo>
                    <a:pt x="384" y="317"/>
                  </a:lnTo>
                  <a:lnTo>
                    <a:pt x="387" y="308"/>
                  </a:lnTo>
                  <a:lnTo>
                    <a:pt x="389" y="298"/>
                  </a:lnTo>
                  <a:lnTo>
                    <a:pt x="393" y="292"/>
                  </a:lnTo>
                  <a:lnTo>
                    <a:pt x="398" y="285"/>
                  </a:lnTo>
                  <a:lnTo>
                    <a:pt x="403" y="280"/>
                  </a:lnTo>
                  <a:lnTo>
                    <a:pt x="410" y="280"/>
                  </a:lnTo>
                  <a:lnTo>
                    <a:pt x="412" y="273"/>
                  </a:lnTo>
                  <a:lnTo>
                    <a:pt x="412" y="264"/>
                  </a:lnTo>
                  <a:lnTo>
                    <a:pt x="414" y="257"/>
                  </a:lnTo>
                  <a:lnTo>
                    <a:pt x="414" y="250"/>
                  </a:lnTo>
                  <a:lnTo>
                    <a:pt x="414" y="243"/>
                  </a:lnTo>
                  <a:lnTo>
                    <a:pt x="417" y="236"/>
                  </a:lnTo>
                  <a:lnTo>
                    <a:pt x="419" y="229"/>
                  </a:lnTo>
                  <a:lnTo>
                    <a:pt x="424" y="224"/>
                  </a:lnTo>
                  <a:lnTo>
                    <a:pt x="426" y="224"/>
                  </a:lnTo>
                  <a:lnTo>
                    <a:pt x="430" y="222"/>
                  </a:lnTo>
                  <a:lnTo>
                    <a:pt x="433" y="222"/>
                  </a:lnTo>
                  <a:lnTo>
                    <a:pt x="437" y="222"/>
                  </a:lnTo>
                  <a:lnTo>
                    <a:pt x="440" y="220"/>
                  </a:lnTo>
                  <a:lnTo>
                    <a:pt x="444" y="220"/>
                  </a:lnTo>
                  <a:lnTo>
                    <a:pt x="447" y="220"/>
                  </a:lnTo>
                  <a:lnTo>
                    <a:pt x="451" y="220"/>
                  </a:lnTo>
                  <a:close/>
                </a:path>
              </a:pathLst>
            </a:custGeom>
            <a:solidFill>
              <a:srgbClr val="784512"/>
            </a:solidFill>
            <a:ln w="9525">
              <a:noFill/>
              <a:round/>
            </a:ln>
          </p:spPr>
          <p:txBody>
            <a:bodyPr/>
            <a:lstStyle/>
            <a:p>
              <a:endParaRPr lang="en-US"/>
            </a:p>
          </p:txBody>
        </p:sp>
        <p:sp>
          <p:nvSpPr>
            <p:cNvPr id="417847" name="Freeform 55"/>
            <p:cNvSpPr/>
            <p:nvPr/>
          </p:nvSpPr>
          <p:spPr bwMode="auto">
            <a:xfrm>
              <a:off x="1347" y="686"/>
              <a:ext cx="521" cy="398"/>
            </a:xfrm>
            <a:custGeom>
              <a:avLst/>
              <a:gdLst/>
              <a:ahLst/>
              <a:cxnLst>
                <a:cxn ang="0">
                  <a:pos x="472" y="220"/>
                </a:cxn>
                <a:cxn ang="0">
                  <a:pos x="505" y="213"/>
                </a:cxn>
                <a:cxn ang="0">
                  <a:pos x="521" y="178"/>
                </a:cxn>
                <a:cxn ang="0">
                  <a:pos x="511" y="185"/>
                </a:cxn>
                <a:cxn ang="0">
                  <a:pos x="505" y="187"/>
                </a:cxn>
                <a:cxn ang="0">
                  <a:pos x="498" y="176"/>
                </a:cxn>
                <a:cxn ang="0">
                  <a:pos x="505" y="164"/>
                </a:cxn>
                <a:cxn ang="0">
                  <a:pos x="514" y="153"/>
                </a:cxn>
                <a:cxn ang="0">
                  <a:pos x="514" y="127"/>
                </a:cxn>
                <a:cxn ang="0">
                  <a:pos x="498" y="97"/>
                </a:cxn>
                <a:cxn ang="0">
                  <a:pos x="479" y="72"/>
                </a:cxn>
                <a:cxn ang="0">
                  <a:pos x="424" y="44"/>
                </a:cxn>
                <a:cxn ang="0">
                  <a:pos x="384" y="21"/>
                </a:cxn>
                <a:cxn ang="0">
                  <a:pos x="347" y="18"/>
                </a:cxn>
                <a:cxn ang="0">
                  <a:pos x="326" y="16"/>
                </a:cxn>
                <a:cxn ang="0">
                  <a:pos x="303" y="16"/>
                </a:cxn>
                <a:cxn ang="0">
                  <a:pos x="285" y="16"/>
                </a:cxn>
                <a:cxn ang="0">
                  <a:pos x="262" y="2"/>
                </a:cxn>
                <a:cxn ang="0">
                  <a:pos x="229" y="2"/>
                </a:cxn>
                <a:cxn ang="0">
                  <a:pos x="164" y="14"/>
                </a:cxn>
                <a:cxn ang="0">
                  <a:pos x="120" y="18"/>
                </a:cxn>
                <a:cxn ang="0">
                  <a:pos x="95" y="46"/>
                </a:cxn>
                <a:cxn ang="0">
                  <a:pos x="60" y="83"/>
                </a:cxn>
                <a:cxn ang="0">
                  <a:pos x="23" y="148"/>
                </a:cxn>
                <a:cxn ang="0">
                  <a:pos x="0" y="229"/>
                </a:cxn>
                <a:cxn ang="0">
                  <a:pos x="19" y="354"/>
                </a:cxn>
                <a:cxn ang="0">
                  <a:pos x="32" y="368"/>
                </a:cxn>
                <a:cxn ang="0">
                  <a:pos x="39" y="373"/>
                </a:cxn>
                <a:cxn ang="0">
                  <a:pos x="53" y="368"/>
                </a:cxn>
                <a:cxn ang="0">
                  <a:pos x="60" y="370"/>
                </a:cxn>
                <a:cxn ang="0">
                  <a:pos x="67" y="375"/>
                </a:cxn>
                <a:cxn ang="0">
                  <a:pos x="72" y="377"/>
                </a:cxn>
                <a:cxn ang="0">
                  <a:pos x="76" y="379"/>
                </a:cxn>
                <a:cxn ang="0">
                  <a:pos x="83" y="379"/>
                </a:cxn>
                <a:cxn ang="0">
                  <a:pos x="90" y="379"/>
                </a:cxn>
                <a:cxn ang="0">
                  <a:pos x="97" y="377"/>
                </a:cxn>
                <a:cxn ang="0">
                  <a:pos x="127" y="396"/>
                </a:cxn>
                <a:cxn ang="0">
                  <a:pos x="171" y="391"/>
                </a:cxn>
                <a:cxn ang="0">
                  <a:pos x="211" y="363"/>
                </a:cxn>
                <a:cxn ang="0">
                  <a:pos x="243" y="349"/>
                </a:cxn>
                <a:cxn ang="0">
                  <a:pos x="264" y="338"/>
                </a:cxn>
                <a:cxn ang="0">
                  <a:pos x="275" y="324"/>
                </a:cxn>
                <a:cxn ang="0">
                  <a:pos x="285" y="305"/>
                </a:cxn>
                <a:cxn ang="0">
                  <a:pos x="296" y="292"/>
                </a:cxn>
                <a:cxn ang="0">
                  <a:pos x="310" y="278"/>
                </a:cxn>
                <a:cxn ang="0">
                  <a:pos x="322" y="278"/>
                </a:cxn>
                <a:cxn ang="0">
                  <a:pos x="333" y="285"/>
                </a:cxn>
                <a:cxn ang="0">
                  <a:pos x="338" y="298"/>
                </a:cxn>
                <a:cxn ang="0">
                  <a:pos x="333" y="312"/>
                </a:cxn>
                <a:cxn ang="0">
                  <a:pos x="336" y="329"/>
                </a:cxn>
                <a:cxn ang="0">
                  <a:pos x="349" y="333"/>
                </a:cxn>
                <a:cxn ang="0">
                  <a:pos x="366" y="338"/>
                </a:cxn>
                <a:cxn ang="0">
                  <a:pos x="382" y="324"/>
                </a:cxn>
                <a:cxn ang="0">
                  <a:pos x="389" y="298"/>
                </a:cxn>
                <a:cxn ang="0">
                  <a:pos x="403" y="280"/>
                </a:cxn>
                <a:cxn ang="0">
                  <a:pos x="412" y="264"/>
                </a:cxn>
                <a:cxn ang="0">
                  <a:pos x="414" y="243"/>
                </a:cxn>
                <a:cxn ang="0">
                  <a:pos x="424" y="224"/>
                </a:cxn>
                <a:cxn ang="0">
                  <a:pos x="433" y="222"/>
                </a:cxn>
                <a:cxn ang="0">
                  <a:pos x="444" y="220"/>
                </a:cxn>
              </a:cxnLst>
              <a:rect l="0" t="0" r="r" b="b"/>
              <a:pathLst>
                <a:path w="521" h="398">
                  <a:moveTo>
                    <a:pt x="451" y="220"/>
                  </a:moveTo>
                  <a:lnTo>
                    <a:pt x="461" y="220"/>
                  </a:lnTo>
                  <a:lnTo>
                    <a:pt x="472" y="220"/>
                  </a:lnTo>
                  <a:lnTo>
                    <a:pt x="484" y="220"/>
                  </a:lnTo>
                  <a:lnTo>
                    <a:pt x="495" y="217"/>
                  </a:lnTo>
                  <a:lnTo>
                    <a:pt x="505" y="213"/>
                  </a:lnTo>
                  <a:lnTo>
                    <a:pt x="514" y="206"/>
                  </a:lnTo>
                  <a:lnTo>
                    <a:pt x="518" y="194"/>
                  </a:lnTo>
                  <a:lnTo>
                    <a:pt x="521" y="178"/>
                  </a:lnTo>
                  <a:lnTo>
                    <a:pt x="518" y="183"/>
                  </a:lnTo>
                  <a:lnTo>
                    <a:pt x="514" y="183"/>
                  </a:lnTo>
                  <a:lnTo>
                    <a:pt x="511" y="185"/>
                  </a:lnTo>
                  <a:lnTo>
                    <a:pt x="509" y="185"/>
                  </a:lnTo>
                  <a:lnTo>
                    <a:pt x="507" y="187"/>
                  </a:lnTo>
                  <a:lnTo>
                    <a:pt x="505" y="187"/>
                  </a:lnTo>
                  <a:lnTo>
                    <a:pt x="502" y="185"/>
                  </a:lnTo>
                  <a:lnTo>
                    <a:pt x="500" y="185"/>
                  </a:lnTo>
                  <a:lnTo>
                    <a:pt x="498" y="176"/>
                  </a:lnTo>
                  <a:lnTo>
                    <a:pt x="498" y="171"/>
                  </a:lnTo>
                  <a:lnTo>
                    <a:pt x="500" y="167"/>
                  </a:lnTo>
                  <a:lnTo>
                    <a:pt x="505" y="164"/>
                  </a:lnTo>
                  <a:lnTo>
                    <a:pt x="507" y="160"/>
                  </a:lnTo>
                  <a:lnTo>
                    <a:pt x="511" y="157"/>
                  </a:lnTo>
                  <a:lnTo>
                    <a:pt x="514" y="153"/>
                  </a:lnTo>
                  <a:lnTo>
                    <a:pt x="516" y="146"/>
                  </a:lnTo>
                  <a:lnTo>
                    <a:pt x="516" y="132"/>
                  </a:lnTo>
                  <a:lnTo>
                    <a:pt x="514" y="127"/>
                  </a:lnTo>
                  <a:lnTo>
                    <a:pt x="509" y="118"/>
                  </a:lnTo>
                  <a:lnTo>
                    <a:pt x="505" y="109"/>
                  </a:lnTo>
                  <a:lnTo>
                    <a:pt x="498" y="97"/>
                  </a:lnTo>
                  <a:lnTo>
                    <a:pt x="491" y="88"/>
                  </a:lnTo>
                  <a:lnTo>
                    <a:pt x="486" y="79"/>
                  </a:lnTo>
                  <a:lnTo>
                    <a:pt x="479" y="72"/>
                  </a:lnTo>
                  <a:lnTo>
                    <a:pt x="477" y="67"/>
                  </a:lnTo>
                  <a:lnTo>
                    <a:pt x="435" y="62"/>
                  </a:lnTo>
                  <a:lnTo>
                    <a:pt x="424" y="44"/>
                  </a:lnTo>
                  <a:lnTo>
                    <a:pt x="412" y="32"/>
                  </a:lnTo>
                  <a:lnTo>
                    <a:pt x="398" y="25"/>
                  </a:lnTo>
                  <a:lnTo>
                    <a:pt x="384" y="21"/>
                  </a:lnTo>
                  <a:lnTo>
                    <a:pt x="373" y="21"/>
                  </a:lnTo>
                  <a:lnTo>
                    <a:pt x="359" y="18"/>
                  </a:lnTo>
                  <a:lnTo>
                    <a:pt x="347" y="18"/>
                  </a:lnTo>
                  <a:lnTo>
                    <a:pt x="336" y="16"/>
                  </a:lnTo>
                  <a:lnTo>
                    <a:pt x="333" y="16"/>
                  </a:lnTo>
                  <a:lnTo>
                    <a:pt x="326" y="16"/>
                  </a:lnTo>
                  <a:lnTo>
                    <a:pt x="319" y="16"/>
                  </a:lnTo>
                  <a:lnTo>
                    <a:pt x="310" y="16"/>
                  </a:lnTo>
                  <a:lnTo>
                    <a:pt x="303" y="16"/>
                  </a:lnTo>
                  <a:lnTo>
                    <a:pt x="294" y="16"/>
                  </a:lnTo>
                  <a:lnTo>
                    <a:pt x="289" y="16"/>
                  </a:lnTo>
                  <a:lnTo>
                    <a:pt x="285" y="16"/>
                  </a:lnTo>
                  <a:lnTo>
                    <a:pt x="278" y="11"/>
                  </a:lnTo>
                  <a:lnTo>
                    <a:pt x="271" y="7"/>
                  </a:lnTo>
                  <a:lnTo>
                    <a:pt x="262" y="2"/>
                  </a:lnTo>
                  <a:lnTo>
                    <a:pt x="252" y="0"/>
                  </a:lnTo>
                  <a:lnTo>
                    <a:pt x="243" y="0"/>
                  </a:lnTo>
                  <a:lnTo>
                    <a:pt x="229" y="2"/>
                  </a:lnTo>
                  <a:lnTo>
                    <a:pt x="213" y="7"/>
                  </a:lnTo>
                  <a:lnTo>
                    <a:pt x="192" y="18"/>
                  </a:lnTo>
                  <a:lnTo>
                    <a:pt x="164" y="14"/>
                  </a:lnTo>
                  <a:lnTo>
                    <a:pt x="144" y="14"/>
                  </a:lnTo>
                  <a:lnTo>
                    <a:pt x="130" y="16"/>
                  </a:lnTo>
                  <a:lnTo>
                    <a:pt x="120" y="18"/>
                  </a:lnTo>
                  <a:lnTo>
                    <a:pt x="111" y="25"/>
                  </a:lnTo>
                  <a:lnTo>
                    <a:pt x="104" y="35"/>
                  </a:lnTo>
                  <a:lnTo>
                    <a:pt x="95" y="46"/>
                  </a:lnTo>
                  <a:lnTo>
                    <a:pt x="83" y="62"/>
                  </a:lnTo>
                  <a:lnTo>
                    <a:pt x="72" y="69"/>
                  </a:lnTo>
                  <a:lnTo>
                    <a:pt x="60" y="83"/>
                  </a:lnTo>
                  <a:lnTo>
                    <a:pt x="49" y="102"/>
                  </a:lnTo>
                  <a:lnTo>
                    <a:pt x="35" y="125"/>
                  </a:lnTo>
                  <a:lnTo>
                    <a:pt x="23" y="148"/>
                  </a:lnTo>
                  <a:lnTo>
                    <a:pt x="14" y="176"/>
                  </a:lnTo>
                  <a:lnTo>
                    <a:pt x="7" y="201"/>
                  </a:lnTo>
                  <a:lnTo>
                    <a:pt x="0" y="229"/>
                  </a:lnTo>
                  <a:lnTo>
                    <a:pt x="2" y="303"/>
                  </a:lnTo>
                  <a:lnTo>
                    <a:pt x="12" y="317"/>
                  </a:lnTo>
                  <a:lnTo>
                    <a:pt x="19" y="354"/>
                  </a:lnTo>
                  <a:lnTo>
                    <a:pt x="28" y="363"/>
                  </a:lnTo>
                  <a:lnTo>
                    <a:pt x="30" y="366"/>
                  </a:lnTo>
                  <a:lnTo>
                    <a:pt x="32" y="368"/>
                  </a:lnTo>
                  <a:lnTo>
                    <a:pt x="35" y="370"/>
                  </a:lnTo>
                  <a:lnTo>
                    <a:pt x="37" y="370"/>
                  </a:lnTo>
                  <a:lnTo>
                    <a:pt x="39" y="373"/>
                  </a:lnTo>
                  <a:lnTo>
                    <a:pt x="42" y="373"/>
                  </a:lnTo>
                  <a:lnTo>
                    <a:pt x="44" y="375"/>
                  </a:lnTo>
                  <a:lnTo>
                    <a:pt x="53" y="368"/>
                  </a:lnTo>
                  <a:lnTo>
                    <a:pt x="56" y="368"/>
                  </a:lnTo>
                  <a:lnTo>
                    <a:pt x="58" y="370"/>
                  </a:lnTo>
                  <a:lnTo>
                    <a:pt x="60" y="370"/>
                  </a:lnTo>
                  <a:lnTo>
                    <a:pt x="65" y="373"/>
                  </a:lnTo>
                  <a:lnTo>
                    <a:pt x="67" y="373"/>
                  </a:lnTo>
                  <a:lnTo>
                    <a:pt x="67" y="375"/>
                  </a:lnTo>
                  <a:lnTo>
                    <a:pt x="69" y="375"/>
                  </a:lnTo>
                  <a:lnTo>
                    <a:pt x="72" y="375"/>
                  </a:lnTo>
                  <a:lnTo>
                    <a:pt x="72" y="377"/>
                  </a:lnTo>
                  <a:lnTo>
                    <a:pt x="74" y="377"/>
                  </a:lnTo>
                  <a:lnTo>
                    <a:pt x="76" y="377"/>
                  </a:lnTo>
                  <a:lnTo>
                    <a:pt x="76" y="379"/>
                  </a:lnTo>
                  <a:lnTo>
                    <a:pt x="79" y="379"/>
                  </a:lnTo>
                  <a:lnTo>
                    <a:pt x="81" y="379"/>
                  </a:lnTo>
                  <a:lnTo>
                    <a:pt x="83" y="379"/>
                  </a:lnTo>
                  <a:lnTo>
                    <a:pt x="86" y="379"/>
                  </a:lnTo>
                  <a:lnTo>
                    <a:pt x="88" y="379"/>
                  </a:lnTo>
                  <a:lnTo>
                    <a:pt x="90" y="379"/>
                  </a:lnTo>
                  <a:lnTo>
                    <a:pt x="93" y="377"/>
                  </a:lnTo>
                  <a:lnTo>
                    <a:pt x="95" y="377"/>
                  </a:lnTo>
                  <a:lnTo>
                    <a:pt x="97" y="377"/>
                  </a:lnTo>
                  <a:lnTo>
                    <a:pt x="100" y="375"/>
                  </a:lnTo>
                  <a:lnTo>
                    <a:pt x="111" y="389"/>
                  </a:lnTo>
                  <a:lnTo>
                    <a:pt x="127" y="396"/>
                  </a:lnTo>
                  <a:lnTo>
                    <a:pt x="144" y="398"/>
                  </a:lnTo>
                  <a:lnTo>
                    <a:pt x="157" y="396"/>
                  </a:lnTo>
                  <a:lnTo>
                    <a:pt x="171" y="391"/>
                  </a:lnTo>
                  <a:lnTo>
                    <a:pt x="185" y="384"/>
                  </a:lnTo>
                  <a:lnTo>
                    <a:pt x="199" y="373"/>
                  </a:lnTo>
                  <a:lnTo>
                    <a:pt x="211" y="363"/>
                  </a:lnTo>
                  <a:lnTo>
                    <a:pt x="225" y="349"/>
                  </a:lnTo>
                  <a:lnTo>
                    <a:pt x="234" y="349"/>
                  </a:lnTo>
                  <a:lnTo>
                    <a:pt x="243" y="349"/>
                  </a:lnTo>
                  <a:lnTo>
                    <a:pt x="252" y="345"/>
                  </a:lnTo>
                  <a:lnTo>
                    <a:pt x="257" y="342"/>
                  </a:lnTo>
                  <a:lnTo>
                    <a:pt x="264" y="338"/>
                  </a:lnTo>
                  <a:lnTo>
                    <a:pt x="268" y="333"/>
                  </a:lnTo>
                  <a:lnTo>
                    <a:pt x="271" y="329"/>
                  </a:lnTo>
                  <a:lnTo>
                    <a:pt x="275" y="324"/>
                  </a:lnTo>
                  <a:lnTo>
                    <a:pt x="278" y="317"/>
                  </a:lnTo>
                  <a:lnTo>
                    <a:pt x="282" y="310"/>
                  </a:lnTo>
                  <a:lnTo>
                    <a:pt x="285" y="305"/>
                  </a:lnTo>
                  <a:lnTo>
                    <a:pt x="289" y="301"/>
                  </a:lnTo>
                  <a:lnTo>
                    <a:pt x="292" y="296"/>
                  </a:lnTo>
                  <a:lnTo>
                    <a:pt x="296" y="292"/>
                  </a:lnTo>
                  <a:lnTo>
                    <a:pt x="301" y="285"/>
                  </a:lnTo>
                  <a:lnTo>
                    <a:pt x="308" y="278"/>
                  </a:lnTo>
                  <a:lnTo>
                    <a:pt x="310" y="278"/>
                  </a:lnTo>
                  <a:lnTo>
                    <a:pt x="312" y="278"/>
                  </a:lnTo>
                  <a:lnTo>
                    <a:pt x="317" y="278"/>
                  </a:lnTo>
                  <a:lnTo>
                    <a:pt x="322" y="278"/>
                  </a:lnTo>
                  <a:lnTo>
                    <a:pt x="326" y="280"/>
                  </a:lnTo>
                  <a:lnTo>
                    <a:pt x="331" y="282"/>
                  </a:lnTo>
                  <a:lnTo>
                    <a:pt x="333" y="285"/>
                  </a:lnTo>
                  <a:lnTo>
                    <a:pt x="336" y="292"/>
                  </a:lnTo>
                  <a:lnTo>
                    <a:pt x="338" y="294"/>
                  </a:lnTo>
                  <a:lnTo>
                    <a:pt x="338" y="298"/>
                  </a:lnTo>
                  <a:lnTo>
                    <a:pt x="338" y="303"/>
                  </a:lnTo>
                  <a:lnTo>
                    <a:pt x="336" y="308"/>
                  </a:lnTo>
                  <a:lnTo>
                    <a:pt x="333" y="312"/>
                  </a:lnTo>
                  <a:lnTo>
                    <a:pt x="333" y="317"/>
                  </a:lnTo>
                  <a:lnTo>
                    <a:pt x="333" y="324"/>
                  </a:lnTo>
                  <a:lnTo>
                    <a:pt x="336" y="329"/>
                  </a:lnTo>
                  <a:lnTo>
                    <a:pt x="340" y="331"/>
                  </a:lnTo>
                  <a:lnTo>
                    <a:pt x="345" y="331"/>
                  </a:lnTo>
                  <a:lnTo>
                    <a:pt x="349" y="333"/>
                  </a:lnTo>
                  <a:lnTo>
                    <a:pt x="354" y="336"/>
                  </a:lnTo>
                  <a:lnTo>
                    <a:pt x="359" y="338"/>
                  </a:lnTo>
                  <a:lnTo>
                    <a:pt x="366" y="338"/>
                  </a:lnTo>
                  <a:lnTo>
                    <a:pt x="373" y="336"/>
                  </a:lnTo>
                  <a:lnTo>
                    <a:pt x="380" y="329"/>
                  </a:lnTo>
                  <a:lnTo>
                    <a:pt x="382" y="324"/>
                  </a:lnTo>
                  <a:lnTo>
                    <a:pt x="384" y="317"/>
                  </a:lnTo>
                  <a:lnTo>
                    <a:pt x="387" y="308"/>
                  </a:lnTo>
                  <a:lnTo>
                    <a:pt x="389" y="298"/>
                  </a:lnTo>
                  <a:lnTo>
                    <a:pt x="393" y="292"/>
                  </a:lnTo>
                  <a:lnTo>
                    <a:pt x="398" y="285"/>
                  </a:lnTo>
                  <a:lnTo>
                    <a:pt x="403" y="280"/>
                  </a:lnTo>
                  <a:lnTo>
                    <a:pt x="410" y="280"/>
                  </a:lnTo>
                  <a:lnTo>
                    <a:pt x="412" y="273"/>
                  </a:lnTo>
                  <a:lnTo>
                    <a:pt x="412" y="264"/>
                  </a:lnTo>
                  <a:lnTo>
                    <a:pt x="414" y="257"/>
                  </a:lnTo>
                  <a:lnTo>
                    <a:pt x="414" y="250"/>
                  </a:lnTo>
                  <a:lnTo>
                    <a:pt x="414" y="243"/>
                  </a:lnTo>
                  <a:lnTo>
                    <a:pt x="417" y="236"/>
                  </a:lnTo>
                  <a:lnTo>
                    <a:pt x="419" y="229"/>
                  </a:lnTo>
                  <a:lnTo>
                    <a:pt x="424" y="224"/>
                  </a:lnTo>
                  <a:lnTo>
                    <a:pt x="426" y="224"/>
                  </a:lnTo>
                  <a:lnTo>
                    <a:pt x="430" y="222"/>
                  </a:lnTo>
                  <a:lnTo>
                    <a:pt x="433" y="222"/>
                  </a:lnTo>
                  <a:lnTo>
                    <a:pt x="437" y="222"/>
                  </a:lnTo>
                  <a:lnTo>
                    <a:pt x="440" y="220"/>
                  </a:lnTo>
                  <a:lnTo>
                    <a:pt x="444" y="220"/>
                  </a:lnTo>
                  <a:lnTo>
                    <a:pt x="447" y="220"/>
                  </a:lnTo>
                  <a:lnTo>
                    <a:pt x="451" y="220"/>
                  </a:lnTo>
                </a:path>
              </a:pathLst>
            </a:custGeom>
            <a:noFill/>
            <a:ln w="0">
              <a:solidFill>
                <a:srgbClr val="000000"/>
              </a:solidFill>
              <a:prstDash val="solid"/>
              <a:round/>
            </a:ln>
          </p:spPr>
          <p:txBody>
            <a:bodyPr/>
            <a:lstStyle/>
            <a:p>
              <a:endParaRPr lang="en-US"/>
            </a:p>
          </p:txBody>
        </p:sp>
        <p:sp>
          <p:nvSpPr>
            <p:cNvPr id="417848" name="Freeform 56"/>
            <p:cNvSpPr>
              <a:spLocks noEditPoints="1"/>
            </p:cNvSpPr>
            <p:nvPr/>
          </p:nvSpPr>
          <p:spPr bwMode="auto">
            <a:xfrm>
              <a:off x="1574" y="973"/>
              <a:ext cx="99" cy="238"/>
            </a:xfrm>
            <a:custGeom>
              <a:avLst/>
              <a:gdLst/>
              <a:ahLst/>
              <a:cxnLst>
                <a:cxn ang="0">
                  <a:pos x="65" y="37"/>
                </a:cxn>
                <a:cxn ang="0">
                  <a:pos x="72" y="11"/>
                </a:cxn>
                <a:cxn ang="0">
                  <a:pos x="81" y="0"/>
                </a:cxn>
                <a:cxn ang="0">
                  <a:pos x="90" y="5"/>
                </a:cxn>
                <a:cxn ang="0">
                  <a:pos x="95" y="9"/>
                </a:cxn>
                <a:cxn ang="0">
                  <a:pos x="99" y="18"/>
                </a:cxn>
                <a:cxn ang="0">
                  <a:pos x="95" y="25"/>
                </a:cxn>
                <a:cxn ang="0">
                  <a:pos x="88" y="32"/>
                </a:cxn>
                <a:cxn ang="0">
                  <a:pos x="88" y="39"/>
                </a:cxn>
                <a:cxn ang="0">
                  <a:pos x="90" y="42"/>
                </a:cxn>
                <a:cxn ang="0">
                  <a:pos x="92" y="46"/>
                </a:cxn>
                <a:cxn ang="0">
                  <a:pos x="90" y="51"/>
                </a:cxn>
                <a:cxn ang="0">
                  <a:pos x="90" y="55"/>
                </a:cxn>
                <a:cxn ang="0">
                  <a:pos x="90" y="60"/>
                </a:cxn>
                <a:cxn ang="0">
                  <a:pos x="83" y="67"/>
                </a:cxn>
                <a:cxn ang="0">
                  <a:pos x="76" y="76"/>
                </a:cxn>
                <a:cxn ang="0">
                  <a:pos x="72" y="72"/>
                </a:cxn>
                <a:cxn ang="0">
                  <a:pos x="69" y="60"/>
                </a:cxn>
                <a:cxn ang="0">
                  <a:pos x="74" y="49"/>
                </a:cxn>
                <a:cxn ang="0">
                  <a:pos x="79" y="44"/>
                </a:cxn>
                <a:cxn ang="0">
                  <a:pos x="81" y="37"/>
                </a:cxn>
                <a:cxn ang="0">
                  <a:pos x="85" y="32"/>
                </a:cxn>
                <a:cxn ang="0">
                  <a:pos x="88" y="21"/>
                </a:cxn>
                <a:cxn ang="0">
                  <a:pos x="90" y="11"/>
                </a:cxn>
                <a:cxn ang="0">
                  <a:pos x="88" y="7"/>
                </a:cxn>
                <a:cxn ang="0">
                  <a:pos x="85" y="7"/>
                </a:cxn>
                <a:cxn ang="0">
                  <a:pos x="81" y="5"/>
                </a:cxn>
                <a:cxn ang="0">
                  <a:pos x="76" y="9"/>
                </a:cxn>
                <a:cxn ang="0">
                  <a:pos x="74" y="21"/>
                </a:cxn>
                <a:cxn ang="0">
                  <a:pos x="72" y="30"/>
                </a:cxn>
                <a:cxn ang="0">
                  <a:pos x="67" y="39"/>
                </a:cxn>
                <a:cxn ang="0">
                  <a:pos x="65" y="51"/>
                </a:cxn>
                <a:cxn ang="0">
                  <a:pos x="7" y="224"/>
                </a:cxn>
                <a:cxn ang="0">
                  <a:pos x="28" y="192"/>
                </a:cxn>
                <a:cxn ang="0">
                  <a:pos x="48" y="143"/>
                </a:cxn>
                <a:cxn ang="0">
                  <a:pos x="48" y="111"/>
                </a:cxn>
                <a:cxn ang="0">
                  <a:pos x="37" y="104"/>
                </a:cxn>
                <a:cxn ang="0">
                  <a:pos x="28" y="97"/>
                </a:cxn>
                <a:cxn ang="0">
                  <a:pos x="25" y="86"/>
                </a:cxn>
                <a:cxn ang="0">
                  <a:pos x="21" y="76"/>
                </a:cxn>
                <a:cxn ang="0">
                  <a:pos x="23" y="67"/>
                </a:cxn>
                <a:cxn ang="0">
                  <a:pos x="32" y="60"/>
                </a:cxn>
                <a:cxn ang="0">
                  <a:pos x="44" y="46"/>
                </a:cxn>
                <a:cxn ang="0">
                  <a:pos x="51" y="30"/>
                </a:cxn>
                <a:cxn ang="0">
                  <a:pos x="58" y="21"/>
                </a:cxn>
                <a:cxn ang="0">
                  <a:pos x="62" y="14"/>
                </a:cxn>
                <a:cxn ang="0">
                  <a:pos x="58" y="28"/>
                </a:cxn>
                <a:cxn ang="0">
                  <a:pos x="55" y="42"/>
                </a:cxn>
                <a:cxn ang="0">
                  <a:pos x="53" y="55"/>
                </a:cxn>
                <a:cxn ang="0">
                  <a:pos x="55" y="74"/>
                </a:cxn>
                <a:cxn ang="0">
                  <a:pos x="58" y="88"/>
                </a:cxn>
                <a:cxn ang="0">
                  <a:pos x="67" y="99"/>
                </a:cxn>
                <a:cxn ang="0">
                  <a:pos x="74" y="106"/>
                </a:cxn>
                <a:cxn ang="0">
                  <a:pos x="81" y="106"/>
                </a:cxn>
                <a:cxn ang="0">
                  <a:pos x="76" y="146"/>
                </a:cxn>
                <a:cxn ang="0">
                  <a:pos x="79" y="167"/>
                </a:cxn>
                <a:cxn ang="0">
                  <a:pos x="85" y="187"/>
                </a:cxn>
                <a:cxn ang="0">
                  <a:pos x="90" y="211"/>
                </a:cxn>
                <a:cxn ang="0">
                  <a:pos x="85" y="229"/>
                </a:cxn>
                <a:cxn ang="0">
                  <a:pos x="62" y="238"/>
                </a:cxn>
                <a:cxn ang="0">
                  <a:pos x="30" y="234"/>
                </a:cxn>
                <a:cxn ang="0">
                  <a:pos x="0" y="238"/>
                </a:cxn>
              </a:cxnLst>
              <a:rect l="0" t="0" r="r" b="b"/>
              <a:pathLst>
                <a:path w="99" h="238">
                  <a:moveTo>
                    <a:pt x="62" y="55"/>
                  </a:moveTo>
                  <a:lnTo>
                    <a:pt x="65" y="46"/>
                  </a:lnTo>
                  <a:lnTo>
                    <a:pt x="65" y="37"/>
                  </a:lnTo>
                  <a:lnTo>
                    <a:pt x="67" y="28"/>
                  </a:lnTo>
                  <a:lnTo>
                    <a:pt x="69" y="21"/>
                  </a:lnTo>
                  <a:lnTo>
                    <a:pt x="72" y="11"/>
                  </a:lnTo>
                  <a:lnTo>
                    <a:pt x="76" y="7"/>
                  </a:lnTo>
                  <a:lnTo>
                    <a:pt x="79" y="2"/>
                  </a:lnTo>
                  <a:lnTo>
                    <a:pt x="81" y="0"/>
                  </a:lnTo>
                  <a:lnTo>
                    <a:pt x="85" y="2"/>
                  </a:lnTo>
                  <a:lnTo>
                    <a:pt x="88" y="5"/>
                  </a:lnTo>
                  <a:lnTo>
                    <a:pt x="90" y="5"/>
                  </a:lnTo>
                  <a:lnTo>
                    <a:pt x="92" y="5"/>
                  </a:lnTo>
                  <a:lnTo>
                    <a:pt x="95" y="7"/>
                  </a:lnTo>
                  <a:lnTo>
                    <a:pt x="95" y="9"/>
                  </a:lnTo>
                  <a:lnTo>
                    <a:pt x="97" y="11"/>
                  </a:lnTo>
                  <a:lnTo>
                    <a:pt x="99" y="16"/>
                  </a:lnTo>
                  <a:lnTo>
                    <a:pt x="99" y="18"/>
                  </a:lnTo>
                  <a:lnTo>
                    <a:pt x="97" y="21"/>
                  </a:lnTo>
                  <a:lnTo>
                    <a:pt x="95" y="23"/>
                  </a:lnTo>
                  <a:lnTo>
                    <a:pt x="95" y="25"/>
                  </a:lnTo>
                  <a:lnTo>
                    <a:pt x="92" y="28"/>
                  </a:lnTo>
                  <a:lnTo>
                    <a:pt x="90" y="30"/>
                  </a:lnTo>
                  <a:lnTo>
                    <a:pt x="88" y="32"/>
                  </a:lnTo>
                  <a:lnTo>
                    <a:pt x="85" y="37"/>
                  </a:lnTo>
                  <a:lnTo>
                    <a:pt x="88" y="37"/>
                  </a:lnTo>
                  <a:lnTo>
                    <a:pt x="88" y="39"/>
                  </a:lnTo>
                  <a:lnTo>
                    <a:pt x="88" y="39"/>
                  </a:lnTo>
                  <a:lnTo>
                    <a:pt x="90" y="42"/>
                  </a:lnTo>
                  <a:lnTo>
                    <a:pt x="90" y="42"/>
                  </a:lnTo>
                  <a:lnTo>
                    <a:pt x="90" y="44"/>
                  </a:lnTo>
                  <a:lnTo>
                    <a:pt x="92" y="44"/>
                  </a:lnTo>
                  <a:lnTo>
                    <a:pt x="92" y="46"/>
                  </a:lnTo>
                  <a:lnTo>
                    <a:pt x="92" y="46"/>
                  </a:lnTo>
                  <a:lnTo>
                    <a:pt x="92" y="49"/>
                  </a:lnTo>
                  <a:lnTo>
                    <a:pt x="90" y="51"/>
                  </a:lnTo>
                  <a:lnTo>
                    <a:pt x="90" y="53"/>
                  </a:lnTo>
                  <a:lnTo>
                    <a:pt x="90" y="55"/>
                  </a:lnTo>
                  <a:lnTo>
                    <a:pt x="90" y="55"/>
                  </a:lnTo>
                  <a:lnTo>
                    <a:pt x="92" y="58"/>
                  </a:lnTo>
                  <a:lnTo>
                    <a:pt x="92" y="58"/>
                  </a:lnTo>
                  <a:lnTo>
                    <a:pt x="90" y="60"/>
                  </a:lnTo>
                  <a:lnTo>
                    <a:pt x="88" y="62"/>
                  </a:lnTo>
                  <a:lnTo>
                    <a:pt x="85" y="65"/>
                  </a:lnTo>
                  <a:lnTo>
                    <a:pt x="83" y="67"/>
                  </a:lnTo>
                  <a:lnTo>
                    <a:pt x="81" y="69"/>
                  </a:lnTo>
                  <a:lnTo>
                    <a:pt x="79" y="72"/>
                  </a:lnTo>
                  <a:lnTo>
                    <a:pt x="76" y="76"/>
                  </a:lnTo>
                  <a:lnTo>
                    <a:pt x="74" y="81"/>
                  </a:lnTo>
                  <a:lnTo>
                    <a:pt x="74" y="76"/>
                  </a:lnTo>
                  <a:lnTo>
                    <a:pt x="72" y="72"/>
                  </a:lnTo>
                  <a:lnTo>
                    <a:pt x="72" y="67"/>
                  </a:lnTo>
                  <a:lnTo>
                    <a:pt x="69" y="62"/>
                  </a:lnTo>
                  <a:lnTo>
                    <a:pt x="69" y="60"/>
                  </a:lnTo>
                  <a:lnTo>
                    <a:pt x="72" y="55"/>
                  </a:lnTo>
                  <a:lnTo>
                    <a:pt x="72" y="53"/>
                  </a:lnTo>
                  <a:lnTo>
                    <a:pt x="74" y="49"/>
                  </a:lnTo>
                  <a:lnTo>
                    <a:pt x="76" y="46"/>
                  </a:lnTo>
                  <a:lnTo>
                    <a:pt x="76" y="44"/>
                  </a:lnTo>
                  <a:lnTo>
                    <a:pt x="79" y="44"/>
                  </a:lnTo>
                  <a:lnTo>
                    <a:pt x="79" y="42"/>
                  </a:lnTo>
                  <a:lnTo>
                    <a:pt x="81" y="39"/>
                  </a:lnTo>
                  <a:lnTo>
                    <a:pt x="81" y="37"/>
                  </a:lnTo>
                  <a:lnTo>
                    <a:pt x="83" y="37"/>
                  </a:lnTo>
                  <a:lnTo>
                    <a:pt x="83" y="35"/>
                  </a:lnTo>
                  <a:lnTo>
                    <a:pt x="85" y="32"/>
                  </a:lnTo>
                  <a:lnTo>
                    <a:pt x="85" y="28"/>
                  </a:lnTo>
                  <a:lnTo>
                    <a:pt x="85" y="25"/>
                  </a:lnTo>
                  <a:lnTo>
                    <a:pt x="88" y="21"/>
                  </a:lnTo>
                  <a:lnTo>
                    <a:pt x="88" y="18"/>
                  </a:lnTo>
                  <a:lnTo>
                    <a:pt x="88" y="16"/>
                  </a:lnTo>
                  <a:lnTo>
                    <a:pt x="90" y="11"/>
                  </a:lnTo>
                  <a:lnTo>
                    <a:pt x="90" y="9"/>
                  </a:lnTo>
                  <a:lnTo>
                    <a:pt x="90" y="7"/>
                  </a:lnTo>
                  <a:lnTo>
                    <a:pt x="88" y="7"/>
                  </a:lnTo>
                  <a:lnTo>
                    <a:pt x="88" y="7"/>
                  </a:lnTo>
                  <a:lnTo>
                    <a:pt x="85" y="7"/>
                  </a:lnTo>
                  <a:lnTo>
                    <a:pt x="85" y="7"/>
                  </a:lnTo>
                  <a:lnTo>
                    <a:pt x="83" y="5"/>
                  </a:lnTo>
                  <a:lnTo>
                    <a:pt x="83" y="5"/>
                  </a:lnTo>
                  <a:lnTo>
                    <a:pt x="81" y="5"/>
                  </a:lnTo>
                  <a:lnTo>
                    <a:pt x="79" y="5"/>
                  </a:lnTo>
                  <a:lnTo>
                    <a:pt x="76" y="7"/>
                  </a:lnTo>
                  <a:lnTo>
                    <a:pt x="76" y="9"/>
                  </a:lnTo>
                  <a:lnTo>
                    <a:pt x="76" y="14"/>
                  </a:lnTo>
                  <a:lnTo>
                    <a:pt x="74" y="16"/>
                  </a:lnTo>
                  <a:lnTo>
                    <a:pt x="74" y="21"/>
                  </a:lnTo>
                  <a:lnTo>
                    <a:pt x="74" y="25"/>
                  </a:lnTo>
                  <a:lnTo>
                    <a:pt x="74" y="30"/>
                  </a:lnTo>
                  <a:lnTo>
                    <a:pt x="72" y="30"/>
                  </a:lnTo>
                  <a:lnTo>
                    <a:pt x="69" y="32"/>
                  </a:lnTo>
                  <a:lnTo>
                    <a:pt x="67" y="35"/>
                  </a:lnTo>
                  <a:lnTo>
                    <a:pt x="67" y="39"/>
                  </a:lnTo>
                  <a:lnTo>
                    <a:pt x="67" y="44"/>
                  </a:lnTo>
                  <a:lnTo>
                    <a:pt x="65" y="46"/>
                  </a:lnTo>
                  <a:lnTo>
                    <a:pt x="65" y="51"/>
                  </a:lnTo>
                  <a:lnTo>
                    <a:pt x="62" y="55"/>
                  </a:lnTo>
                  <a:close/>
                  <a:moveTo>
                    <a:pt x="0" y="238"/>
                  </a:moveTo>
                  <a:lnTo>
                    <a:pt x="7" y="224"/>
                  </a:lnTo>
                  <a:lnTo>
                    <a:pt x="14" y="215"/>
                  </a:lnTo>
                  <a:lnTo>
                    <a:pt x="21" y="204"/>
                  </a:lnTo>
                  <a:lnTo>
                    <a:pt x="28" y="192"/>
                  </a:lnTo>
                  <a:lnTo>
                    <a:pt x="37" y="178"/>
                  </a:lnTo>
                  <a:lnTo>
                    <a:pt x="44" y="164"/>
                  </a:lnTo>
                  <a:lnTo>
                    <a:pt x="48" y="143"/>
                  </a:lnTo>
                  <a:lnTo>
                    <a:pt x="53" y="123"/>
                  </a:lnTo>
                  <a:lnTo>
                    <a:pt x="53" y="116"/>
                  </a:lnTo>
                  <a:lnTo>
                    <a:pt x="48" y="111"/>
                  </a:lnTo>
                  <a:lnTo>
                    <a:pt x="46" y="109"/>
                  </a:lnTo>
                  <a:lnTo>
                    <a:pt x="41" y="106"/>
                  </a:lnTo>
                  <a:lnTo>
                    <a:pt x="37" y="104"/>
                  </a:lnTo>
                  <a:lnTo>
                    <a:pt x="32" y="102"/>
                  </a:lnTo>
                  <a:lnTo>
                    <a:pt x="30" y="99"/>
                  </a:lnTo>
                  <a:lnTo>
                    <a:pt x="28" y="97"/>
                  </a:lnTo>
                  <a:lnTo>
                    <a:pt x="28" y="92"/>
                  </a:lnTo>
                  <a:lnTo>
                    <a:pt x="28" y="90"/>
                  </a:lnTo>
                  <a:lnTo>
                    <a:pt x="25" y="86"/>
                  </a:lnTo>
                  <a:lnTo>
                    <a:pt x="25" y="83"/>
                  </a:lnTo>
                  <a:lnTo>
                    <a:pt x="23" y="79"/>
                  </a:lnTo>
                  <a:lnTo>
                    <a:pt x="21" y="76"/>
                  </a:lnTo>
                  <a:lnTo>
                    <a:pt x="21" y="72"/>
                  </a:lnTo>
                  <a:lnTo>
                    <a:pt x="21" y="69"/>
                  </a:lnTo>
                  <a:lnTo>
                    <a:pt x="23" y="67"/>
                  </a:lnTo>
                  <a:lnTo>
                    <a:pt x="25" y="65"/>
                  </a:lnTo>
                  <a:lnTo>
                    <a:pt x="28" y="62"/>
                  </a:lnTo>
                  <a:lnTo>
                    <a:pt x="32" y="60"/>
                  </a:lnTo>
                  <a:lnTo>
                    <a:pt x="37" y="55"/>
                  </a:lnTo>
                  <a:lnTo>
                    <a:pt x="39" y="51"/>
                  </a:lnTo>
                  <a:lnTo>
                    <a:pt x="44" y="46"/>
                  </a:lnTo>
                  <a:lnTo>
                    <a:pt x="48" y="37"/>
                  </a:lnTo>
                  <a:lnTo>
                    <a:pt x="51" y="35"/>
                  </a:lnTo>
                  <a:lnTo>
                    <a:pt x="51" y="30"/>
                  </a:lnTo>
                  <a:lnTo>
                    <a:pt x="53" y="28"/>
                  </a:lnTo>
                  <a:lnTo>
                    <a:pt x="55" y="23"/>
                  </a:lnTo>
                  <a:lnTo>
                    <a:pt x="58" y="21"/>
                  </a:lnTo>
                  <a:lnTo>
                    <a:pt x="58" y="18"/>
                  </a:lnTo>
                  <a:lnTo>
                    <a:pt x="60" y="16"/>
                  </a:lnTo>
                  <a:lnTo>
                    <a:pt x="62" y="14"/>
                  </a:lnTo>
                  <a:lnTo>
                    <a:pt x="60" y="18"/>
                  </a:lnTo>
                  <a:lnTo>
                    <a:pt x="58" y="23"/>
                  </a:lnTo>
                  <a:lnTo>
                    <a:pt x="58" y="28"/>
                  </a:lnTo>
                  <a:lnTo>
                    <a:pt x="55" y="32"/>
                  </a:lnTo>
                  <a:lnTo>
                    <a:pt x="55" y="37"/>
                  </a:lnTo>
                  <a:lnTo>
                    <a:pt x="55" y="42"/>
                  </a:lnTo>
                  <a:lnTo>
                    <a:pt x="55" y="46"/>
                  </a:lnTo>
                  <a:lnTo>
                    <a:pt x="53" y="51"/>
                  </a:lnTo>
                  <a:lnTo>
                    <a:pt x="53" y="55"/>
                  </a:lnTo>
                  <a:lnTo>
                    <a:pt x="53" y="62"/>
                  </a:lnTo>
                  <a:lnTo>
                    <a:pt x="53" y="67"/>
                  </a:lnTo>
                  <a:lnTo>
                    <a:pt x="55" y="74"/>
                  </a:lnTo>
                  <a:lnTo>
                    <a:pt x="55" y="79"/>
                  </a:lnTo>
                  <a:lnTo>
                    <a:pt x="55" y="83"/>
                  </a:lnTo>
                  <a:lnTo>
                    <a:pt x="58" y="88"/>
                  </a:lnTo>
                  <a:lnTo>
                    <a:pt x="60" y="95"/>
                  </a:lnTo>
                  <a:lnTo>
                    <a:pt x="65" y="97"/>
                  </a:lnTo>
                  <a:lnTo>
                    <a:pt x="67" y="99"/>
                  </a:lnTo>
                  <a:lnTo>
                    <a:pt x="69" y="102"/>
                  </a:lnTo>
                  <a:lnTo>
                    <a:pt x="72" y="104"/>
                  </a:lnTo>
                  <a:lnTo>
                    <a:pt x="74" y="106"/>
                  </a:lnTo>
                  <a:lnTo>
                    <a:pt x="76" y="106"/>
                  </a:lnTo>
                  <a:lnTo>
                    <a:pt x="79" y="106"/>
                  </a:lnTo>
                  <a:lnTo>
                    <a:pt x="81" y="106"/>
                  </a:lnTo>
                  <a:lnTo>
                    <a:pt x="79" y="123"/>
                  </a:lnTo>
                  <a:lnTo>
                    <a:pt x="79" y="134"/>
                  </a:lnTo>
                  <a:lnTo>
                    <a:pt x="76" y="146"/>
                  </a:lnTo>
                  <a:lnTo>
                    <a:pt x="76" y="155"/>
                  </a:lnTo>
                  <a:lnTo>
                    <a:pt x="79" y="162"/>
                  </a:lnTo>
                  <a:lnTo>
                    <a:pt x="79" y="167"/>
                  </a:lnTo>
                  <a:lnTo>
                    <a:pt x="81" y="173"/>
                  </a:lnTo>
                  <a:lnTo>
                    <a:pt x="83" y="180"/>
                  </a:lnTo>
                  <a:lnTo>
                    <a:pt x="85" y="187"/>
                  </a:lnTo>
                  <a:lnTo>
                    <a:pt x="88" y="194"/>
                  </a:lnTo>
                  <a:lnTo>
                    <a:pt x="90" y="204"/>
                  </a:lnTo>
                  <a:lnTo>
                    <a:pt x="90" y="211"/>
                  </a:lnTo>
                  <a:lnTo>
                    <a:pt x="90" y="217"/>
                  </a:lnTo>
                  <a:lnTo>
                    <a:pt x="88" y="222"/>
                  </a:lnTo>
                  <a:lnTo>
                    <a:pt x="85" y="229"/>
                  </a:lnTo>
                  <a:lnTo>
                    <a:pt x="83" y="234"/>
                  </a:lnTo>
                  <a:lnTo>
                    <a:pt x="74" y="236"/>
                  </a:lnTo>
                  <a:lnTo>
                    <a:pt x="62" y="238"/>
                  </a:lnTo>
                  <a:lnTo>
                    <a:pt x="51" y="238"/>
                  </a:lnTo>
                  <a:lnTo>
                    <a:pt x="39" y="236"/>
                  </a:lnTo>
                  <a:lnTo>
                    <a:pt x="30" y="234"/>
                  </a:lnTo>
                  <a:lnTo>
                    <a:pt x="18" y="234"/>
                  </a:lnTo>
                  <a:lnTo>
                    <a:pt x="9" y="234"/>
                  </a:lnTo>
                  <a:lnTo>
                    <a:pt x="0" y="238"/>
                  </a:lnTo>
                  <a:close/>
                </a:path>
              </a:pathLst>
            </a:custGeom>
            <a:solidFill>
              <a:srgbClr val="CC875C"/>
            </a:solidFill>
            <a:ln w="9525">
              <a:noFill/>
              <a:round/>
            </a:ln>
          </p:spPr>
          <p:txBody>
            <a:bodyPr/>
            <a:lstStyle/>
            <a:p>
              <a:endParaRPr lang="en-US"/>
            </a:p>
          </p:txBody>
        </p:sp>
        <p:sp>
          <p:nvSpPr>
            <p:cNvPr id="417849" name="Freeform 57"/>
            <p:cNvSpPr>
              <a:spLocks noEditPoints="1"/>
            </p:cNvSpPr>
            <p:nvPr/>
          </p:nvSpPr>
          <p:spPr bwMode="auto">
            <a:xfrm>
              <a:off x="720" y="2288"/>
              <a:ext cx="1955" cy="557"/>
            </a:xfrm>
            <a:custGeom>
              <a:avLst/>
              <a:gdLst/>
              <a:ahLst/>
              <a:cxnLst>
                <a:cxn ang="0">
                  <a:pos x="93" y="416"/>
                </a:cxn>
                <a:cxn ang="0">
                  <a:pos x="442" y="347"/>
                </a:cxn>
                <a:cxn ang="0">
                  <a:pos x="447" y="546"/>
                </a:cxn>
                <a:cxn ang="0">
                  <a:pos x="204" y="516"/>
                </a:cxn>
                <a:cxn ang="0">
                  <a:pos x="208" y="189"/>
                </a:cxn>
                <a:cxn ang="0">
                  <a:pos x="0" y="379"/>
                </a:cxn>
                <a:cxn ang="0">
                  <a:pos x="208" y="189"/>
                </a:cxn>
                <a:cxn ang="0">
                  <a:pos x="1724" y="25"/>
                </a:cxn>
                <a:cxn ang="0">
                  <a:pos x="1724" y="34"/>
                </a:cxn>
                <a:cxn ang="0">
                  <a:pos x="1726" y="41"/>
                </a:cxn>
                <a:cxn ang="0">
                  <a:pos x="1731" y="48"/>
                </a:cxn>
                <a:cxn ang="0">
                  <a:pos x="1726" y="48"/>
                </a:cxn>
                <a:cxn ang="0">
                  <a:pos x="1715" y="44"/>
                </a:cxn>
                <a:cxn ang="0">
                  <a:pos x="1705" y="46"/>
                </a:cxn>
                <a:cxn ang="0">
                  <a:pos x="1694" y="53"/>
                </a:cxn>
                <a:cxn ang="0">
                  <a:pos x="1685" y="55"/>
                </a:cxn>
                <a:cxn ang="0">
                  <a:pos x="1675" y="53"/>
                </a:cxn>
                <a:cxn ang="0">
                  <a:pos x="1666" y="55"/>
                </a:cxn>
                <a:cxn ang="0">
                  <a:pos x="1657" y="62"/>
                </a:cxn>
                <a:cxn ang="0">
                  <a:pos x="1650" y="64"/>
                </a:cxn>
                <a:cxn ang="0">
                  <a:pos x="1641" y="64"/>
                </a:cxn>
                <a:cxn ang="0">
                  <a:pos x="1634" y="67"/>
                </a:cxn>
                <a:cxn ang="0">
                  <a:pos x="1627" y="71"/>
                </a:cxn>
                <a:cxn ang="0">
                  <a:pos x="1620" y="83"/>
                </a:cxn>
                <a:cxn ang="0">
                  <a:pos x="1622" y="111"/>
                </a:cxn>
                <a:cxn ang="0">
                  <a:pos x="1624" y="143"/>
                </a:cxn>
                <a:cxn ang="0">
                  <a:pos x="1627" y="171"/>
                </a:cxn>
                <a:cxn ang="0">
                  <a:pos x="1321" y="164"/>
                </a:cxn>
                <a:cxn ang="0">
                  <a:pos x="1321" y="9"/>
                </a:cxn>
                <a:cxn ang="0">
                  <a:pos x="1321" y="4"/>
                </a:cxn>
                <a:cxn ang="0">
                  <a:pos x="1324" y="0"/>
                </a:cxn>
                <a:cxn ang="0">
                  <a:pos x="1326" y="0"/>
                </a:cxn>
                <a:cxn ang="0">
                  <a:pos x="1722" y="16"/>
                </a:cxn>
                <a:cxn ang="0">
                  <a:pos x="1955" y="64"/>
                </a:cxn>
                <a:cxn ang="0">
                  <a:pos x="1939" y="71"/>
                </a:cxn>
                <a:cxn ang="0">
                  <a:pos x="1923" y="78"/>
                </a:cxn>
                <a:cxn ang="0">
                  <a:pos x="1909" y="85"/>
                </a:cxn>
                <a:cxn ang="0">
                  <a:pos x="1893" y="90"/>
                </a:cxn>
                <a:cxn ang="0">
                  <a:pos x="1886" y="92"/>
                </a:cxn>
                <a:cxn ang="0">
                  <a:pos x="1879" y="95"/>
                </a:cxn>
                <a:cxn ang="0">
                  <a:pos x="1874" y="97"/>
                </a:cxn>
                <a:cxn ang="0">
                  <a:pos x="1870" y="101"/>
                </a:cxn>
                <a:cxn ang="0">
                  <a:pos x="1860" y="85"/>
                </a:cxn>
                <a:cxn ang="0">
                  <a:pos x="1853" y="64"/>
                </a:cxn>
                <a:cxn ang="0">
                  <a:pos x="1849" y="39"/>
                </a:cxn>
                <a:cxn ang="0">
                  <a:pos x="1844" y="20"/>
                </a:cxn>
                <a:cxn ang="0">
                  <a:pos x="1955" y="64"/>
                </a:cxn>
                <a:cxn ang="0">
                  <a:pos x="1631" y="338"/>
                </a:cxn>
                <a:cxn ang="0">
                  <a:pos x="1152" y="284"/>
                </a:cxn>
                <a:cxn ang="0">
                  <a:pos x="171" y="143"/>
                </a:cxn>
                <a:cxn ang="0">
                  <a:pos x="0" y="111"/>
                </a:cxn>
                <a:cxn ang="0">
                  <a:pos x="178" y="169"/>
                </a:cxn>
                <a:cxn ang="0">
                  <a:pos x="386" y="25"/>
                </a:cxn>
                <a:cxn ang="0">
                  <a:pos x="0" y="76"/>
                </a:cxn>
                <a:cxn ang="0">
                  <a:pos x="389" y="48"/>
                </a:cxn>
                <a:cxn ang="0">
                  <a:pos x="389" y="44"/>
                </a:cxn>
                <a:cxn ang="0">
                  <a:pos x="386" y="37"/>
                </a:cxn>
                <a:cxn ang="0">
                  <a:pos x="386" y="30"/>
                </a:cxn>
              </a:cxnLst>
              <a:rect l="0" t="0" r="r" b="b"/>
              <a:pathLst>
                <a:path w="1955" h="557">
                  <a:moveTo>
                    <a:pt x="93" y="463"/>
                  </a:moveTo>
                  <a:lnTo>
                    <a:pt x="93" y="416"/>
                  </a:lnTo>
                  <a:lnTo>
                    <a:pt x="206" y="395"/>
                  </a:lnTo>
                  <a:lnTo>
                    <a:pt x="442" y="347"/>
                  </a:lnTo>
                  <a:lnTo>
                    <a:pt x="444" y="507"/>
                  </a:lnTo>
                  <a:lnTo>
                    <a:pt x="447" y="546"/>
                  </a:lnTo>
                  <a:lnTo>
                    <a:pt x="393" y="557"/>
                  </a:lnTo>
                  <a:lnTo>
                    <a:pt x="204" y="516"/>
                  </a:lnTo>
                  <a:lnTo>
                    <a:pt x="93" y="463"/>
                  </a:lnTo>
                  <a:close/>
                  <a:moveTo>
                    <a:pt x="208" y="189"/>
                  </a:moveTo>
                  <a:lnTo>
                    <a:pt x="0" y="176"/>
                  </a:lnTo>
                  <a:lnTo>
                    <a:pt x="0" y="379"/>
                  </a:lnTo>
                  <a:lnTo>
                    <a:pt x="206" y="395"/>
                  </a:lnTo>
                  <a:lnTo>
                    <a:pt x="208" y="189"/>
                  </a:lnTo>
                  <a:close/>
                  <a:moveTo>
                    <a:pt x="1724" y="18"/>
                  </a:moveTo>
                  <a:lnTo>
                    <a:pt x="1724" y="25"/>
                  </a:lnTo>
                  <a:lnTo>
                    <a:pt x="1724" y="30"/>
                  </a:lnTo>
                  <a:lnTo>
                    <a:pt x="1724" y="34"/>
                  </a:lnTo>
                  <a:lnTo>
                    <a:pt x="1726" y="39"/>
                  </a:lnTo>
                  <a:lnTo>
                    <a:pt x="1726" y="41"/>
                  </a:lnTo>
                  <a:lnTo>
                    <a:pt x="1729" y="44"/>
                  </a:lnTo>
                  <a:lnTo>
                    <a:pt x="1731" y="48"/>
                  </a:lnTo>
                  <a:lnTo>
                    <a:pt x="1731" y="51"/>
                  </a:lnTo>
                  <a:lnTo>
                    <a:pt x="1726" y="48"/>
                  </a:lnTo>
                  <a:lnTo>
                    <a:pt x="1719" y="46"/>
                  </a:lnTo>
                  <a:lnTo>
                    <a:pt x="1715" y="44"/>
                  </a:lnTo>
                  <a:lnTo>
                    <a:pt x="1710" y="44"/>
                  </a:lnTo>
                  <a:lnTo>
                    <a:pt x="1705" y="46"/>
                  </a:lnTo>
                  <a:lnTo>
                    <a:pt x="1698" y="48"/>
                  </a:lnTo>
                  <a:lnTo>
                    <a:pt x="1694" y="53"/>
                  </a:lnTo>
                  <a:lnTo>
                    <a:pt x="1687" y="57"/>
                  </a:lnTo>
                  <a:lnTo>
                    <a:pt x="1685" y="55"/>
                  </a:lnTo>
                  <a:lnTo>
                    <a:pt x="1680" y="53"/>
                  </a:lnTo>
                  <a:lnTo>
                    <a:pt x="1675" y="53"/>
                  </a:lnTo>
                  <a:lnTo>
                    <a:pt x="1671" y="53"/>
                  </a:lnTo>
                  <a:lnTo>
                    <a:pt x="1666" y="55"/>
                  </a:lnTo>
                  <a:lnTo>
                    <a:pt x="1661" y="57"/>
                  </a:lnTo>
                  <a:lnTo>
                    <a:pt x="1657" y="62"/>
                  </a:lnTo>
                  <a:lnTo>
                    <a:pt x="1654" y="64"/>
                  </a:lnTo>
                  <a:lnTo>
                    <a:pt x="1650" y="64"/>
                  </a:lnTo>
                  <a:lnTo>
                    <a:pt x="1645" y="64"/>
                  </a:lnTo>
                  <a:lnTo>
                    <a:pt x="1641" y="64"/>
                  </a:lnTo>
                  <a:lnTo>
                    <a:pt x="1638" y="64"/>
                  </a:lnTo>
                  <a:lnTo>
                    <a:pt x="1634" y="67"/>
                  </a:lnTo>
                  <a:lnTo>
                    <a:pt x="1631" y="67"/>
                  </a:lnTo>
                  <a:lnTo>
                    <a:pt x="1627" y="71"/>
                  </a:lnTo>
                  <a:lnTo>
                    <a:pt x="1622" y="74"/>
                  </a:lnTo>
                  <a:lnTo>
                    <a:pt x="1620" y="83"/>
                  </a:lnTo>
                  <a:lnTo>
                    <a:pt x="1620" y="97"/>
                  </a:lnTo>
                  <a:lnTo>
                    <a:pt x="1622" y="111"/>
                  </a:lnTo>
                  <a:lnTo>
                    <a:pt x="1622" y="127"/>
                  </a:lnTo>
                  <a:lnTo>
                    <a:pt x="1624" y="143"/>
                  </a:lnTo>
                  <a:lnTo>
                    <a:pt x="1627" y="157"/>
                  </a:lnTo>
                  <a:lnTo>
                    <a:pt x="1627" y="171"/>
                  </a:lnTo>
                  <a:lnTo>
                    <a:pt x="1627" y="182"/>
                  </a:lnTo>
                  <a:lnTo>
                    <a:pt x="1321" y="164"/>
                  </a:lnTo>
                  <a:lnTo>
                    <a:pt x="1321" y="11"/>
                  </a:lnTo>
                  <a:lnTo>
                    <a:pt x="1321" y="9"/>
                  </a:lnTo>
                  <a:lnTo>
                    <a:pt x="1321" y="7"/>
                  </a:lnTo>
                  <a:lnTo>
                    <a:pt x="1321" y="4"/>
                  </a:lnTo>
                  <a:lnTo>
                    <a:pt x="1321" y="2"/>
                  </a:lnTo>
                  <a:lnTo>
                    <a:pt x="1324" y="0"/>
                  </a:lnTo>
                  <a:lnTo>
                    <a:pt x="1324" y="0"/>
                  </a:lnTo>
                  <a:lnTo>
                    <a:pt x="1326" y="0"/>
                  </a:lnTo>
                  <a:lnTo>
                    <a:pt x="1328" y="0"/>
                  </a:lnTo>
                  <a:lnTo>
                    <a:pt x="1722" y="16"/>
                  </a:lnTo>
                  <a:lnTo>
                    <a:pt x="1724" y="18"/>
                  </a:lnTo>
                  <a:close/>
                  <a:moveTo>
                    <a:pt x="1955" y="64"/>
                  </a:moveTo>
                  <a:lnTo>
                    <a:pt x="1948" y="67"/>
                  </a:lnTo>
                  <a:lnTo>
                    <a:pt x="1939" y="71"/>
                  </a:lnTo>
                  <a:lnTo>
                    <a:pt x="1932" y="76"/>
                  </a:lnTo>
                  <a:lnTo>
                    <a:pt x="1923" y="78"/>
                  </a:lnTo>
                  <a:lnTo>
                    <a:pt x="1916" y="83"/>
                  </a:lnTo>
                  <a:lnTo>
                    <a:pt x="1909" y="85"/>
                  </a:lnTo>
                  <a:lnTo>
                    <a:pt x="1900" y="88"/>
                  </a:lnTo>
                  <a:lnTo>
                    <a:pt x="1893" y="90"/>
                  </a:lnTo>
                  <a:lnTo>
                    <a:pt x="1890" y="90"/>
                  </a:lnTo>
                  <a:lnTo>
                    <a:pt x="1886" y="92"/>
                  </a:lnTo>
                  <a:lnTo>
                    <a:pt x="1884" y="92"/>
                  </a:lnTo>
                  <a:lnTo>
                    <a:pt x="1879" y="95"/>
                  </a:lnTo>
                  <a:lnTo>
                    <a:pt x="1877" y="97"/>
                  </a:lnTo>
                  <a:lnTo>
                    <a:pt x="1874" y="97"/>
                  </a:lnTo>
                  <a:lnTo>
                    <a:pt x="1872" y="99"/>
                  </a:lnTo>
                  <a:lnTo>
                    <a:pt x="1870" y="101"/>
                  </a:lnTo>
                  <a:lnTo>
                    <a:pt x="1865" y="95"/>
                  </a:lnTo>
                  <a:lnTo>
                    <a:pt x="1860" y="85"/>
                  </a:lnTo>
                  <a:lnTo>
                    <a:pt x="1856" y="76"/>
                  </a:lnTo>
                  <a:lnTo>
                    <a:pt x="1853" y="64"/>
                  </a:lnTo>
                  <a:lnTo>
                    <a:pt x="1851" y="53"/>
                  </a:lnTo>
                  <a:lnTo>
                    <a:pt x="1849" y="39"/>
                  </a:lnTo>
                  <a:lnTo>
                    <a:pt x="1847" y="30"/>
                  </a:lnTo>
                  <a:lnTo>
                    <a:pt x="1844" y="20"/>
                  </a:lnTo>
                  <a:lnTo>
                    <a:pt x="1955" y="25"/>
                  </a:lnTo>
                  <a:lnTo>
                    <a:pt x="1955" y="64"/>
                  </a:lnTo>
                  <a:close/>
                  <a:moveTo>
                    <a:pt x="1629" y="307"/>
                  </a:moveTo>
                  <a:lnTo>
                    <a:pt x="1631" y="338"/>
                  </a:lnTo>
                  <a:lnTo>
                    <a:pt x="1152" y="312"/>
                  </a:lnTo>
                  <a:lnTo>
                    <a:pt x="1152" y="284"/>
                  </a:lnTo>
                  <a:lnTo>
                    <a:pt x="1629" y="307"/>
                  </a:lnTo>
                  <a:close/>
                  <a:moveTo>
                    <a:pt x="171" y="143"/>
                  </a:moveTo>
                  <a:lnTo>
                    <a:pt x="74" y="118"/>
                  </a:lnTo>
                  <a:lnTo>
                    <a:pt x="0" y="111"/>
                  </a:lnTo>
                  <a:lnTo>
                    <a:pt x="0" y="150"/>
                  </a:lnTo>
                  <a:lnTo>
                    <a:pt x="178" y="169"/>
                  </a:lnTo>
                  <a:lnTo>
                    <a:pt x="171" y="143"/>
                  </a:lnTo>
                  <a:close/>
                  <a:moveTo>
                    <a:pt x="386" y="25"/>
                  </a:moveTo>
                  <a:lnTo>
                    <a:pt x="0" y="48"/>
                  </a:lnTo>
                  <a:lnTo>
                    <a:pt x="0" y="76"/>
                  </a:lnTo>
                  <a:lnTo>
                    <a:pt x="389" y="53"/>
                  </a:lnTo>
                  <a:lnTo>
                    <a:pt x="389" y="48"/>
                  </a:lnTo>
                  <a:lnTo>
                    <a:pt x="389" y="46"/>
                  </a:lnTo>
                  <a:lnTo>
                    <a:pt x="389" y="44"/>
                  </a:lnTo>
                  <a:lnTo>
                    <a:pt x="389" y="41"/>
                  </a:lnTo>
                  <a:lnTo>
                    <a:pt x="386" y="37"/>
                  </a:lnTo>
                  <a:lnTo>
                    <a:pt x="386" y="34"/>
                  </a:lnTo>
                  <a:lnTo>
                    <a:pt x="386" y="30"/>
                  </a:lnTo>
                  <a:lnTo>
                    <a:pt x="386" y="25"/>
                  </a:lnTo>
                  <a:close/>
                </a:path>
              </a:pathLst>
            </a:custGeom>
            <a:solidFill>
              <a:srgbClr val="8C723F"/>
            </a:solidFill>
            <a:ln w="9525">
              <a:noFill/>
              <a:round/>
            </a:ln>
          </p:spPr>
          <p:txBody>
            <a:bodyPr/>
            <a:lstStyle/>
            <a:p>
              <a:endParaRPr lang="en-US"/>
            </a:p>
          </p:txBody>
        </p:sp>
        <p:sp>
          <p:nvSpPr>
            <p:cNvPr id="417850" name="Freeform 58"/>
            <p:cNvSpPr/>
            <p:nvPr/>
          </p:nvSpPr>
          <p:spPr bwMode="auto">
            <a:xfrm>
              <a:off x="813" y="2635"/>
              <a:ext cx="354" cy="210"/>
            </a:xfrm>
            <a:custGeom>
              <a:avLst/>
              <a:gdLst/>
              <a:ahLst/>
              <a:cxnLst>
                <a:cxn ang="0">
                  <a:pos x="0" y="116"/>
                </a:cxn>
                <a:cxn ang="0">
                  <a:pos x="0" y="69"/>
                </a:cxn>
                <a:cxn ang="0">
                  <a:pos x="113" y="48"/>
                </a:cxn>
                <a:cxn ang="0">
                  <a:pos x="349" y="0"/>
                </a:cxn>
                <a:cxn ang="0">
                  <a:pos x="351" y="160"/>
                </a:cxn>
                <a:cxn ang="0">
                  <a:pos x="354" y="199"/>
                </a:cxn>
                <a:cxn ang="0">
                  <a:pos x="300" y="210"/>
                </a:cxn>
                <a:cxn ang="0">
                  <a:pos x="111" y="169"/>
                </a:cxn>
                <a:cxn ang="0">
                  <a:pos x="0" y="116"/>
                </a:cxn>
              </a:cxnLst>
              <a:rect l="0" t="0" r="r" b="b"/>
              <a:pathLst>
                <a:path w="354" h="210">
                  <a:moveTo>
                    <a:pt x="0" y="116"/>
                  </a:moveTo>
                  <a:lnTo>
                    <a:pt x="0" y="69"/>
                  </a:lnTo>
                  <a:lnTo>
                    <a:pt x="113" y="48"/>
                  </a:lnTo>
                  <a:lnTo>
                    <a:pt x="349" y="0"/>
                  </a:lnTo>
                  <a:lnTo>
                    <a:pt x="351" y="160"/>
                  </a:lnTo>
                  <a:lnTo>
                    <a:pt x="354" y="199"/>
                  </a:lnTo>
                  <a:lnTo>
                    <a:pt x="300" y="210"/>
                  </a:lnTo>
                  <a:lnTo>
                    <a:pt x="111" y="169"/>
                  </a:lnTo>
                  <a:lnTo>
                    <a:pt x="0" y="116"/>
                  </a:lnTo>
                </a:path>
              </a:pathLst>
            </a:custGeom>
            <a:noFill/>
            <a:ln w="0">
              <a:solidFill>
                <a:srgbClr val="000000"/>
              </a:solidFill>
              <a:prstDash val="solid"/>
              <a:round/>
            </a:ln>
          </p:spPr>
          <p:txBody>
            <a:bodyPr/>
            <a:lstStyle/>
            <a:p>
              <a:endParaRPr lang="en-US"/>
            </a:p>
          </p:txBody>
        </p:sp>
        <p:sp>
          <p:nvSpPr>
            <p:cNvPr id="417851" name="Freeform 59"/>
            <p:cNvSpPr/>
            <p:nvPr/>
          </p:nvSpPr>
          <p:spPr bwMode="auto">
            <a:xfrm>
              <a:off x="720" y="2464"/>
              <a:ext cx="208" cy="219"/>
            </a:xfrm>
            <a:custGeom>
              <a:avLst/>
              <a:gdLst/>
              <a:ahLst/>
              <a:cxnLst>
                <a:cxn ang="0">
                  <a:pos x="208" y="13"/>
                </a:cxn>
                <a:cxn ang="0">
                  <a:pos x="0" y="0"/>
                </a:cxn>
                <a:cxn ang="0">
                  <a:pos x="0" y="203"/>
                </a:cxn>
                <a:cxn ang="0">
                  <a:pos x="206" y="219"/>
                </a:cxn>
                <a:cxn ang="0">
                  <a:pos x="208" y="13"/>
                </a:cxn>
              </a:cxnLst>
              <a:rect l="0" t="0" r="r" b="b"/>
              <a:pathLst>
                <a:path w="208" h="219">
                  <a:moveTo>
                    <a:pt x="208" y="13"/>
                  </a:moveTo>
                  <a:lnTo>
                    <a:pt x="0" y="0"/>
                  </a:lnTo>
                  <a:lnTo>
                    <a:pt x="0" y="203"/>
                  </a:lnTo>
                  <a:lnTo>
                    <a:pt x="206" y="219"/>
                  </a:lnTo>
                  <a:lnTo>
                    <a:pt x="208" y="13"/>
                  </a:lnTo>
                </a:path>
              </a:pathLst>
            </a:custGeom>
            <a:noFill/>
            <a:ln w="0">
              <a:solidFill>
                <a:srgbClr val="000000"/>
              </a:solidFill>
              <a:prstDash val="solid"/>
              <a:round/>
            </a:ln>
          </p:spPr>
          <p:txBody>
            <a:bodyPr/>
            <a:lstStyle/>
            <a:p>
              <a:endParaRPr lang="en-US"/>
            </a:p>
          </p:txBody>
        </p:sp>
        <p:sp>
          <p:nvSpPr>
            <p:cNvPr id="417852" name="Freeform 60"/>
            <p:cNvSpPr/>
            <p:nvPr/>
          </p:nvSpPr>
          <p:spPr bwMode="auto">
            <a:xfrm>
              <a:off x="2041" y="2288"/>
              <a:ext cx="410" cy="182"/>
            </a:xfrm>
            <a:custGeom>
              <a:avLst/>
              <a:gdLst/>
              <a:ahLst/>
              <a:cxnLst>
                <a:cxn ang="0">
                  <a:pos x="403" y="18"/>
                </a:cxn>
                <a:cxn ang="0">
                  <a:pos x="403" y="25"/>
                </a:cxn>
                <a:cxn ang="0">
                  <a:pos x="403" y="30"/>
                </a:cxn>
                <a:cxn ang="0">
                  <a:pos x="403" y="34"/>
                </a:cxn>
                <a:cxn ang="0">
                  <a:pos x="405" y="39"/>
                </a:cxn>
                <a:cxn ang="0">
                  <a:pos x="405" y="41"/>
                </a:cxn>
                <a:cxn ang="0">
                  <a:pos x="408" y="44"/>
                </a:cxn>
                <a:cxn ang="0">
                  <a:pos x="410" y="48"/>
                </a:cxn>
                <a:cxn ang="0">
                  <a:pos x="410" y="51"/>
                </a:cxn>
                <a:cxn ang="0">
                  <a:pos x="405" y="48"/>
                </a:cxn>
                <a:cxn ang="0">
                  <a:pos x="398" y="46"/>
                </a:cxn>
                <a:cxn ang="0">
                  <a:pos x="394" y="44"/>
                </a:cxn>
                <a:cxn ang="0">
                  <a:pos x="389" y="44"/>
                </a:cxn>
                <a:cxn ang="0">
                  <a:pos x="384" y="46"/>
                </a:cxn>
                <a:cxn ang="0">
                  <a:pos x="377" y="48"/>
                </a:cxn>
                <a:cxn ang="0">
                  <a:pos x="373" y="53"/>
                </a:cxn>
                <a:cxn ang="0">
                  <a:pos x="366" y="57"/>
                </a:cxn>
                <a:cxn ang="0">
                  <a:pos x="364" y="55"/>
                </a:cxn>
                <a:cxn ang="0">
                  <a:pos x="359" y="53"/>
                </a:cxn>
                <a:cxn ang="0">
                  <a:pos x="354" y="53"/>
                </a:cxn>
                <a:cxn ang="0">
                  <a:pos x="350" y="53"/>
                </a:cxn>
                <a:cxn ang="0">
                  <a:pos x="345" y="55"/>
                </a:cxn>
                <a:cxn ang="0">
                  <a:pos x="340" y="57"/>
                </a:cxn>
                <a:cxn ang="0">
                  <a:pos x="336" y="62"/>
                </a:cxn>
                <a:cxn ang="0">
                  <a:pos x="333" y="64"/>
                </a:cxn>
                <a:cxn ang="0">
                  <a:pos x="329" y="64"/>
                </a:cxn>
                <a:cxn ang="0">
                  <a:pos x="324" y="64"/>
                </a:cxn>
                <a:cxn ang="0">
                  <a:pos x="320" y="64"/>
                </a:cxn>
                <a:cxn ang="0">
                  <a:pos x="317" y="64"/>
                </a:cxn>
                <a:cxn ang="0">
                  <a:pos x="313" y="67"/>
                </a:cxn>
                <a:cxn ang="0">
                  <a:pos x="310" y="67"/>
                </a:cxn>
                <a:cxn ang="0">
                  <a:pos x="306" y="71"/>
                </a:cxn>
                <a:cxn ang="0">
                  <a:pos x="301" y="74"/>
                </a:cxn>
                <a:cxn ang="0">
                  <a:pos x="299" y="83"/>
                </a:cxn>
                <a:cxn ang="0">
                  <a:pos x="299" y="97"/>
                </a:cxn>
                <a:cxn ang="0">
                  <a:pos x="301" y="111"/>
                </a:cxn>
                <a:cxn ang="0">
                  <a:pos x="301" y="127"/>
                </a:cxn>
                <a:cxn ang="0">
                  <a:pos x="303" y="143"/>
                </a:cxn>
                <a:cxn ang="0">
                  <a:pos x="306" y="157"/>
                </a:cxn>
                <a:cxn ang="0">
                  <a:pos x="306" y="171"/>
                </a:cxn>
                <a:cxn ang="0">
                  <a:pos x="306" y="182"/>
                </a:cxn>
                <a:cxn ang="0">
                  <a:pos x="0" y="164"/>
                </a:cxn>
                <a:cxn ang="0">
                  <a:pos x="0" y="11"/>
                </a:cxn>
                <a:cxn ang="0">
                  <a:pos x="0" y="9"/>
                </a:cxn>
                <a:cxn ang="0">
                  <a:pos x="0" y="7"/>
                </a:cxn>
                <a:cxn ang="0">
                  <a:pos x="0" y="4"/>
                </a:cxn>
                <a:cxn ang="0">
                  <a:pos x="0" y="2"/>
                </a:cxn>
                <a:cxn ang="0">
                  <a:pos x="3" y="0"/>
                </a:cxn>
                <a:cxn ang="0">
                  <a:pos x="5" y="0"/>
                </a:cxn>
                <a:cxn ang="0">
                  <a:pos x="7" y="0"/>
                </a:cxn>
                <a:cxn ang="0">
                  <a:pos x="401" y="16"/>
                </a:cxn>
                <a:cxn ang="0">
                  <a:pos x="403" y="18"/>
                </a:cxn>
              </a:cxnLst>
              <a:rect l="0" t="0" r="r" b="b"/>
              <a:pathLst>
                <a:path w="410" h="182">
                  <a:moveTo>
                    <a:pt x="403" y="18"/>
                  </a:moveTo>
                  <a:lnTo>
                    <a:pt x="403" y="25"/>
                  </a:lnTo>
                  <a:lnTo>
                    <a:pt x="403" y="30"/>
                  </a:lnTo>
                  <a:lnTo>
                    <a:pt x="403" y="34"/>
                  </a:lnTo>
                  <a:lnTo>
                    <a:pt x="405" y="39"/>
                  </a:lnTo>
                  <a:lnTo>
                    <a:pt x="405" y="41"/>
                  </a:lnTo>
                  <a:lnTo>
                    <a:pt x="408" y="44"/>
                  </a:lnTo>
                  <a:lnTo>
                    <a:pt x="410" y="48"/>
                  </a:lnTo>
                  <a:lnTo>
                    <a:pt x="410" y="51"/>
                  </a:lnTo>
                  <a:lnTo>
                    <a:pt x="405" y="48"/>
                  </a:lnTo>
                  <a:lnTo>
                    <a:pt x="398" y="46"/>
                  </a:lnTo>
                  <a:lnTo>
                    <a:pt x="394" y="44"/>
                  </a:lnTo>
                  <a:lnTo>
                    <a:pt x="389" y="44"/>
                  </a:lnTo>
                  <a:lnTo>
                    <a:pt x="384" y="46"/>
                  </a:lnTo>
                  <a:lnTo>
                    <a:pt x="377" y="48"/>
                  </a:lnTo>
                  <a:lnTo>
                    <a:pt x="373" y="53"/>
                  </a:lnTo>
                  <a:lnTo>
                    <a:pt x="366" y="57"/>
                  </a:lnTo>
                  <a:lnTo>
                    <a:pt x="364" y="55"/>
                  </a:lnTo>
                  <a:lnTo>
                    <a:pt x="359" y="53"/>
                  </a:lnTo>
                  <a:lnTo>
                    <a:pt x="354" y="53"/>
                  </a:lnTo>
                  <a:lnTo>
                    <a:pt x="350" y="53"/>
                  </a:lnTo>
                  <a:lnTo>
                    <a:pt x="345" y="55"/>
                  </a:lnTo>
                  <a:lnTo>
                    <a:pt x="340" y="57"/>
                  </a:lnTo>
                  <a:lnTo>
                    <a:pt x="336" y="62"/>
                  </a:lnTo>
                  <a:lnTo>
                    <a:pt x="333" y="64"/>
                  </a:lnTo>
                  <a:lnTo>
                    <a:pt x="329" y="64"/>
                  </a:lnTo>
                  <a:lnTo>
                    <a:pt x="324" y="64"/>
                  </a:lnTo>
                  <a:lnTo>
                    <a:pt x="320" y="64"/>
                  </a:lnTo>
                  <a:lnTo>
                    <a:pt x="317" y="64"/>
                  </a:lnTo>
                  <a:lnTo>
                    <a:pt x="313" y="67"/>
                  </a:lnTo>
                  <a:lnTo>
                    <a:pt x="310" y="67"/>
                  </a:lnTo>
                  <a:lnTo>
                    <a:pt x="306" y="71"/>
                  </a:lnTo>
                  <a:lnTo>
                    <a:pt x="301" y="74"/>
                  </a:lnTo>
                  <a:lnTo>
                    <a:pt x="299" y="83"/>
                  </a:lnTo>
                  <a:lnTo>
                    <a:pt x="299" y="97"/>
                  </a:lnTo>
                  <a:lnTo>
                    <a:pt x="301" y="111"/>
                  </a:lnTo>
                  <a:lnTo>
                    <a:pt x="301" y="127"/>
                  </a:lnTo>
                  <a:lnTo>
                    <a:pt x="303" y="143"/>
                  </a:lnTo>
                  <a:lnTo>
                    <a:pt x="306" y="157"/>
                  </a:lnTo>
                  <a:lnTo>
                    <a:pt x="306" y="171"/>
                  </a:lnTo>
                  <a:lnTo>
                    <a:pt x="306" y="182"/>
                  </a:lnTo>
                  <a:lnTo>
                    <a:pt x="0" y="164"/>
                  </a:lnTo>
                  <a:lnTo>
                    <a:pt x="0" y="11"/>
                  </a:lnTo>
                  <a:lnTo>
                    <a:pt x="0" y="9"/>
                  </a:lnTo>
                  <a:lnTo>
                    <a:pt x="0" y="7"/>
                  </a:lnTo>
                  <a:lnTo>
                    <a:pt x="0" y="4"/>
                  </a:lnTo>
                  <a:lnTo>
                    <a:pt x="0" y="2"/>
                  </a:lnTo>
                  <a:lnTo>
                    <a:pt x="3" y="0"/>
                  </a:lnTo>
                  <a:lnTo>
                    <a:pt x="5" y="0"/>
                  </a:lnTo>
                  <a:lnTo>
                    <a:pt x="7" y="0"/>
                  </a:lnTo>
                  <a:lnTo>
                    <a:pt x="401" y="16"/>
                  </a:lnTo>
                  <a:lnTo>
                    <a:pt x="403" y="18"/>
                  </a:lnTo>
                </a:path>
              </a:pathLst>
            </a:custGeom>
            <a:noFill/>
            <a:ln w="0">
              <a:solidFill>
                <a:srgbClr val="000000"/>
              </a:solidFill>
              <a:prstDash val="solid"/>
              <a:round/>
            </a:ln>
          </p:spPr>
          <p:txBody>
            <a:bodyPr/>
            <a:lstStyle/>
            <a:p>
              <a:endParaRPr lang="en-US"/>
            </a:p>
          </p:txBody>
        </p:sp>
        <p:sp>
          <p:nvSpPr>
            <p:cNvPr id="417853" name="Freeform 61"/>
            <p:cNvSpPr/>
            <p:nvPr/>
          </p:nvSpPr>
          <p:spPr bwMode="auto">
            <a:xfrm>
              <a:off x="2564" y="2308"/>
              <a:ext cx="111" cy="81"/>
            </a:xfrm>
            <a:custGeom>
              <a:avLst/>
              <a:gdLst/>
              <a:ahLst/>
              <a:cxnLst>
                <a:cxn ang="0">
                  <a:pos x="111" y="44"/>
                </a:cxn>
                <a:cxn ang="0">
                  <a:pos x="104" y="47"/>
                </a:cxn>
                <a:cxn ang="0">
                  <a:pos x="95" y="51"/>
                </a:cxn>
                <a:cxn ang="0">
                  <a:pos x="88" y="56"/>
                </a:cxn>
                <a:cxn ang="0">
                  <a:pos x="79" y="58"/>
                </a:cxn>
                <a:cxn ang="0">
                  <a:pos x="72" y="63"/>
                </a:cxn>
                <a:cxn ang="0">
                  <a:pos x="65" y="65"/>
                </a:cxn>
                <a:cxn ang="0">
                  <a:pos x="56" y="68"/>
                </a:cxn>
                <a:cxn ang="0">
                  <a:pos x="49" y="70"/>
                </a:cxn>
                <a:cxn ang="0">
                  <a:pos x="46" y="70"/>
                </a:cxn>
                <a:cxn ang="0">
                  <a:pos x="42" y="72"/>
                </a:cxn>
                <a:cxn ang="0">
                  <a:pos x="40" y="72"/>
                </a:cxn>
                <a:cxn ang="0">
                  <a:pos x="35" y="75"/>
                </a:cxn>
                <a:cxn ang="0">
                  <a:pos x="33" y="77"/>
                </a:cxn>
                <a:cxn ang="0">
                  <a:pos x="30" y="77"/>
                </a:cxn>
                <a:cxn ang="0">
                  <a:pos x="28" y="79"/>
                </a:cxn>
                <a:cxn ang="0">
                  <a:pos x="26" y="81"/>
                </a:cxn>
                <a:cxn ang="0">
                  <a:pos x="21" y="75"/>
                </a:cxn>
                <a:cxn ang="0">
                  <a:pos x="16" y="65"/>
                </a:cxn>
                <a:cxn ang="0">
                  <a:pos x="12" y="56"/>
                </a:cxn>
                <a:cxn ang="0">
                  <a:pos x="9" y="44"/>
                </a:cxn>
                <a:cxn ang="0">
                  <a:pos x="7" y="33"/>
                </a:cxn>
                <a:cxn ang="0">
                  <a:pos x="5" y="19"/>
                </a:cxn>
                <a:cxn ang="0">
                  <a:pos x="3" y="10"/>
                </a:cxn>
                <a:cxn ang="0">
                  <a:pos x="0" y="0"/>
                </a:cxn>
                <a:cxn ang="0">
                  <a:pos x="111" y="5"/>
                </a:cxn>
                <a:cxn ang="0">
                  <a:pos x="111" y="44"/>
                </a:cxn>
              </a:cxnLst>
              <a:rect l="0" t="0" r="r" b="b"/>
              <a:pathLst>
                <a:path w="111" h="81">
                  <a:moveTo>
                    <a:pt x="111" y="44"/>
                  </a:moveTo>
                  <a:lnTo>
                    <a:pt x="104" y="47"/>
                  </a:lnTo>
                  <a:lnTo>
                    <a:pt x="95" y="51"/>
                  </a:lnTo>
                  <a:lnTo>
                    <a:pt x="88" y="56"/>
                  </a:lnTo>
                  <a:lnTo>
                    <a:pt x="79" y="58"/>
                  </a:lnTo>
                  <a:lnTo>
                    <a:pt x="72" y="63"/>
                  </a:lnTo>
                  <a:lnTo>
                    <a:pt x="65" y="65"/>
                  </a:lnTo>
                  <a:lnTo>
                    <a:pt x="56" y="68"/>
                  </a:lnTo>
                  <a:lnTo>
                    <a:pt x="49" y="70"/>
                  </a:lnTo>
                  <a:lnTo>
                    <a:pt x="46" y="70"/>
                  </a:lnTo>
                  <a:lnTo>
                    <a:pt x="42" y="72"/>
                  </a:lnTo>
                  <a:lnTo>
                    <a:pt x="40" y="72"/>
                  </a:lnTo>
                  <a:lnTo>
                    <a:pt x="35" y="75"/>
                  </a:lnTo>
                  <a:lnTo>
                    <a:pt x="33" y="77"/>
                  </a:lnTo>
                  <a:lnTo>
                    <a:pt x="30" y="77"/>
                  </a:lnTo>
                  <a:lnTo>
                    <a:pt x="28" y="79"/>
                  </a:lnTo>
                  <a:lnTo>
                    <a:pt x="26" y="81"/>
                  </a:lnTo>
                  <a:lnTo>
                    <a:pt x="21" y="75"/>
                  </a:lnTo>
                  <a:lnTo>
                    <a:pt x="16" y="65"/>
                  </a:lnTo>
                  <a:lnTo>
                    <a:pt x="12" y="56"/>
                  </a:lnTo>
                  <a:lnTo>
                    <a:pt x="9" y="44"/>
                  </a:lnTo>
                  <a:lnTo>
                    <a:pt x="7" y="33"/>
                  </a:lnTo>
                  <a:lnTo>
                    <a:pt x="5" y="19"/>
                  </a:lnTo>
                  <a:lnTo>
                    <a:pt x="3" y="10"/>
                  </a:lnTo>
                  <a:lnTo>
                    <a:pt x="0" y="0"/>
                  </a:lnTo>
                  <a:lnTo>
                    <a:pt x="111" y="5"/>
                  </a:lnTo>
                  <a:lnTo>
                    <a:pt x="111" y="44"/>
                  </a:lnTo>
                </a:path>
              </a:pathLst>
            </a:custGeom>
            <a:noFill/>
            <a:ln w="0">
              <a:solidFill>
                <a:srgbClr val="000000"/>
              </a:solidFill>
              <a:prstDash val="solid"/>
              <a:round/>
            </a:ln>
          </p:spPr>
          <p:txBody>
            <a:bodyPr/>
            <a:lstStyle/>
            <a:p>
              <a:endParaRPr lang="en-US"/>
            </a:p>
          </p:txBody>
        </p:sp>
        <p:sp>
          <p:nvSpPr>
            <p:cNvPr id="417854" name="Freeform 62"/>
            <p:cNvSpPr/>
            <p:nvPr/>
          </p:nvSpPr>
          <p:spPr bwMode="auto">
            <a:xfrm>
              <a:off x="1872" y="2572"/>
              <a:ext cx="479" cy="54"/>
            </a:xfrm>
            <a:custGeom>
              <a:avLst/>
              <a:gdLst/>
              <a:ahLst/>
              <a:cxnLst>
                <a:cxn ang="0">
                  <a:pos x="477" y="23"/>
                </a:cxn>
                <a:cxn ang="0">
                  <a:pos x="479" y="54"/>
                </a:cxn>
                <a:cxn ang="0">
                  <a:pos x="0" y="28"/>
                </a:cxn>
                <a:cxn ang="0">
                  <a:pos x="0" y="0"/>
                </a:cxn>
                <a:cxn ang="0">
                  <a:pos x="477" y="23"/>
                </a:cxn>
              </a:cxnLst>
              <a:rect l="0" t="0" r="r" b="b"/>
              <a:pathLst>
                <a:path w="479" h="54">
                  <a:moveTo>
                    <a:pt x="477" y="23"/>
                  </a:moveTo>
                  <a:lnTo>
                    <a:pt x="479" y="54"/>
                  </a:lnTo>
                  <a:lnTo>
                    <a:pt x="0" y="28"/>
                  </a:lnTo>
                  <a:lnTo>
                    <a:pt x="0" y="0"/>
                  </a:lnTo>
                  <a:lnTo>
                    <a:pt x="477" y="23"/>
                  </a:lnTo>
                </a:path>
              </a:pathLst>
            </a:custGeom>
            <a:noFill/>
            <a:ln w="0">
              <a:solidFill>
                <a:srgbClr val="000000"/>
              </a:solidFill>
              <a:prstDash val="solid"/>
              <a:round/>
            </a:ln>
          </p:spPr>
          <p:txBody>
            <a:bodyPr/>
            <a:lstStyle/>
            <a:p>
              <a:endParaRPr lang="en-US"/>
            </a:p>
          </p:txBody>
        </p:sp>
        <p:sp>
          <p:nvSpPr>
            <p:cNvPr id="417855" name="Freeform 63"/>
            <p:cNvSpPr/>
            <p:nvPr/>
          </p:nvSpPr>
          <p:spPr bwMode="auto">
            <a:xfrm>
              <a:off x="720" y="2399"/>
              <a:ext cx="178" cy="58"/>
            </a:xfrm>
            <a:custGeom>
              <a:avLst/>
              <a:gdLst/>
              <a:ahLst/>
              <a:cxnLst>
                <a:cxn ang="0">
                  <a:pos x="171" y="32"/>
                </a:cxn>
                <a:cxn ang="0">
                  <a:pos x="74" y="7"/>
                </a:cxn>
                <a:cxn ang="0">
                  <a:pos x="0" y="0"/>
                </a:cxn>
                <a:cxn ang="0">
                  <a:pos x="0" y="39"/>
                </a:cxn>
                <a:cxn ang="0">
                  <a:pos x="178" y="58"/>
                </a:cxn>
                <a:cxn ang="0">
                  <a:pos x="171" y="32"/>
                </a:cxn>
              </a:cxnLst>
              <a:rect l="0" t="0" r="r" b="b"/>
              <a:pathLst>
                <a:path w="178" h="58">
                  <a:moveTo>
                    <a:pt x="171" y="32"/>
                  </a:moveTo>
                  <a:lnTo>
                    <a:pt x="74" y="7"/>
                  </a:lnTo>
                  <a:lnTo>
                    <a:pt x="0" y="0"/>
                  </a:lnTo>
                  <a:lnTo>
                    <a:pt x="0" y="39"/>
                  </a:lnTo>
                  <a:lnTo>
                    <a:pt x="178" y="58"/>
                  </a:lnTo>
                  <a:lnTo>
                    <a:pt x="171" y="32"/>
                  </a:lnTo>
                </a:path>
              </a:pathLst>
            </a:custGeom>
            <a:noFill/>
            <a:ln w="0">
              <a:solidFill>
                <a:srgbClr val="000000"/>
              </a:solidFill>
              <a:prstDash val="solid"/>
              <a:round/>
            </a:ln>
          </p:spPr>
          <p:txBody>
            <a:bodyPr/>
            <a:lstStyle/>
            <a:p>
              <a:endParaRPr lang="en-US"/>
            </a:p>
          </p:txBody>
        </p:sp>
        <p:sp>
          <p:nvSpPr>
            <p:cNvPr id="417856" name="Freeform 64"/>
            <p:cNvSpPr/>
            <p:nvPr/>
          </p:nvSpPr>
          <p:spPr bwMode="auto">
            <a:xfrm>
              <a:off x="720" y="2313"/>
              <a:ext cx="389" cy="51"/>
            </a:xfrm>
            <a:custGeom>
              <a:avLst/>
              <a:gdLst/>
              <a:ahLst/>
              <a:cxnLst>
                <a:cxn ang="0">
                  <a:pos x="386" y="0"/>
                </a:cxn>
                <a:cxn ang="0">
                  <a:pos x="0" y="23"/>
                </a:cxn>
                <a:cxn ang="0">
                  <a:pos x="0" y="51"/>
                </a:cxn>
                <a:cxn ang="0">
                  <a:pos x="389" y="28"/>
                </a:cxn>
                <a:cxn ang="0">
                  <a:pos x="389" y="23"/>
                </a:cxn>
                <a:cxn ang="0">
                  <a:pos x="389" y="21"/>
                </a:cxn>
                <a:cxn ang="0">
                  <a:pos x="389" y="19"/>
                </a:cxn>
                <a:cxn ang="0">
                  <a:pos x="389" y="16"/>
                </a:cxn>
                <a:cxn ang="0">
                  <a:pos x="386" y="12"/>
                </a:cxn>
                <a:cxn ang="0">
                  <a:pos x="386" y="9"/>
                </a:cxn>
                <a:cxn ang="0">
                  <a:pos x="386" y="5"/>
                </a:cxn>
                <a:cxn ang="0">
                  <a:pos x="386" y="0"/>
                </a:cxn>
              </a:cxnLst>
              <a:rect l="0" t="0" r="r" b="b"/>
              <a:pathLst>
                <a:path w="389" h="51">
                  <a:moveTo>
                    <a:pt x="386" y="0"/>
                  </a:moveTo>
                  <a:lnTo>
                    <a:pt x="0" y="23"/>
                  </a:lnTo>
                  <a:lnTo>
                    <a:pt x="0" y="51"/>
                  </a:lnTo>
                  <a:lnTo>
                    <a:pt x="389" y="28"/>
                  </a:lnTo>
                  <a:lnTo>
                    <a:pt x="389" y="23"/>
                  </a:lnTo>
                  <a:lnTo>
                    <a:pt x="389" y="21"/>
                  </a:lnTo>
                  <a:lnTo>
                    <a:pt x="389" y="19"/>
                  </a:lnTo>
                  <a:lnTo>
                    <a:pt x="389" y="16"/>
                  </a:lnTo>
                  <a:lnTo>
                    <a:pt x="386" y="12"/>
                  </a:lnTo>
                  <a:lnTo>
                    <a:pt x="386" y="9"/>
                  </a:lnTo>
                  <a:lnTo>
                    <a:pt x="386" y="5"/>
                  </a:lnTo>
                  <a:lnTo>
                    <a:pt x="386" y="0"/>
                  </a:lnTo>
                </a:path>
              </a:pathLst>
            </a:custGeom>
            <a:noFill/>
            <a:ln w="0">
              <a:solidFill>
                <a:srgbClr val="000000"/>
              </a:solidFill>
              <a:prstDash val="solid"/>
              <a:round/>
            </a:ln>
          </p:spPr>
          <p:txBody>
            <a:bodyPr/>
            <a:lstStyle/>
            <a:p>
              <a:endParaRPr lang="en-US"/>
            </a:p>
          </p:txBody>
        </p:sp>
        <p:sp>
          <p:nvSpPr>
            <p:cNvPr id="417857" name="Freeform 65"/>
            <p:cNvSpPr/>
            <p:nvPr/>
          </p:nvSpPr>
          <p:spPr bwMode="auto">
            <a:xfrm>
              <a:off x="813" y="2635"/>
              <a:ext cx="351" cy="127"/>
            </a:xfrm>
            <a:custGeom>
              <a:avLst/>
              <a:gdLst/>
              <a:ahLst/>
              <a:cxnLst>
                <a:cxn ang="0">
                  <a:pos x="0" y="69"/>
                </a:cxn>
                <a:cxn ang="0">
                  <a:pos x="113" y="48"/>
                </a:cxn>
                <a:cxn ang="0">
                  <a:pos x="349" y="0"/>
                </a:cxn>
                <a:cxn ang="0">
                  <a:pos x="351" y="81"/>
                </a:cxn>
                <a:cxn ang="0">
                  <a:pos x="111" y="127"/>
                </a:cxn>
                <a:cxn ang="0">
                  <a:pos x="0" y="69"/>
                </a:cxn>
              </a:cxnLst>
              <a:rect l="0" t="0" r="r" b="b"/>
              <a:pathLst>
                <a:path w="351" h="127">
                  <a:moveTo>
                    <a:pt x="0" y="69"/>
                  </a:moveTo>
                  <a:lnTo>
                    <a:pt x="113" y="48"/>
                  </a:lnTo>
                  <a:lnTo>
                    <a:pt x="349" y="0"/>
                  </a:lnTo>
                  <a:lnTo>
                    <a:pt x="351" y="81"/>
                  </a:lnTo>
                  <a:lnTo>
                    <a:pt x="111" y="127"/>
                  </a:lnTo>
                  <a:lnTo>
                    <a:pt x="0" y="69"/>
                  </a:lnTo>
                </a:path>
              </a:pathLst>
            </a:custGeom>
            <a:noFill/>
            <a:ln w="0">
              <a:solidFill>
                <a:srgbClr val="000000"/>
              </a:solidFill>
              <a:prstDash val="solid"/>
              <a:round/>
            </a:ln>
          </p:spPr>
          <p:txBody>
            <a:bodyPr/>
            <a:lstStyle/>
            <a:p>
              <a:endParaRPr lang="en-US"/>
            </a:p>
          </p:txBody>
        </p:sp>
        <p:sp>
          <p:nvSpPr>
            <p:cNvPr id="417858" name="Freeform 66"/>
            <p:cNvSpPr/>
            <p:nvPr/>
          </p:nvSpPr>
          <p:spPr bwMode="auto">
            <a:xfrm>
              <a:off x="720" y="2241"/>
              <a:ext cx="396" cy="95"/>
            </a:xfrm>
            <a:custGeom>
              <a:avLst/>
              <a:gdLst/>
              <a:ahLst/>
              <a:cxnLst>
                <a:cxn ang="0">
                  <a:pos x="386" y="72"/>
                </a:cxn>
                <a:cxn ang="0">
                  <a:pos x="0" y="95"/>
                </a:cxn>
                <a:cxn ang="0">
                  <a:pos x="0" y="26"/>
                </a:cxn>
                <a:cxn ang="0">
                  <a:pos x="49" y="21"/>
                </a:cxn>
                <a:cxn ang="0">
                  <a:pos x="99" y="19"/>
                </a:cxn>
                <a:cxn ang="0">
                  <a:pos x="148" y="17"/>
                </a:cxn>
                <a:cxn ang="0">
                  <a:pos x="197" y="12"/>
                </a:cxn>
                <a:cxn ang="0">
                  <a:pos x="248" y="10"/>
                </a:cxn>
                <a:cxn ang="0">
                  <a:pos x="296" y="7"/>
                </a:cxn>
                <a:cxn ang="0">
                  <a:pos x="345" y="3"/>
                </a:cxn>
                <a:cxn ang="0">
                  <a:pos x="396" y="0"/>
                </a:cxn>
                <a:cxn ang="0">
                  <a:pos x="391" y="12"/>
                </a:cxn>
                <a:cxn ang="0">
                  <a:pos x="391" y="23"/>
                </a:cxn>
                <a:cxn ang="0">
                  <a:pos x="389" y="33"/>
                </a:cxn>
                <a:cxn ang="0">
                  <a:pos x="389" y="42"/>
                </a:cxn>
                <a:cxn ang="0">
                  <a:pos x="386" y="51"/>
                </a:cxn>
                <a:cxn ang="0">
                  <a:pos x="386" y="60"/>
                </a:cxn>
                <a:cxn ang="0">
                  <a:pos x="386" y="67"/>
                </a:cxn>
                <a:cxn ang="0">
                  <a:pos x="386" y="72"/>
                </a:cxn>
              </a:cxnLst>
              <a:rect l="0" t="0" r="r" b="b"/>
              <a:pathLst>
                <a:path w="396" h="95">
                  <a:moveTo>
                    <a:pt x="386" y="72"/>
                  </a:moveTo>
                  <a:lnTo>
                    <a:pt x="0" y="95"/>
                  </a:lnTo>
                  <a:lnTo>
                    <a:pt x="0" y="26"/>
                  </a:lnTo>
                  <a:lnTo>
                    <a:pt x="49" y="21"/>
                  </a:lnTo>
                  <a:lnTo>
                    <a:pt x="99" y="19"/>
                  </a:lnTo>
                  <a:lnTo>
                    <a:pt x="148" y="17"/>
                  </a:lnTo>
                  <a:lnTo>
                    <a:pt x="197" y="12"/>
                  </a:lnTo>
                  <a:lnTo>
                    <a:pt x="248" y="10"/>
                  </a:lnTo>
                  <a:lnTo>
                    <a:pt x="296" y="7"/>
                  </a:lnTo>
                  <a:lnTo>
                    <a:pt x="345" y="3"/>
                  </a:lnTo>
                  <a:lnTo>
                    <a:pt x="396" y="0"/>
                  </a:lnTo>
                  <a:lnTo>
                    <a:pt x="391" y="12"/>
                  </a:lnTo>
                  <a:lnTo>
                    <a:pt x="391" y="23"/>
                  </a:lnTo>
                  <a:lnTo>
                    <a:pt x="389" y="33"/>
                  </a:lnTo>
                  <a:lnTo>
                    <a:pt x="389" y="42"/>
                  </a:lnTo>
                  <a:lnTo>
                    <a:pt x="386" y="51"/>
                  </a:lnTo>
                  <a:lnTo>
                    <a:pt x="386" y="60"/>
                  </a:lnTo>
                  <a:lnTo>
                    <a:pt x="386" y="67"/>
                  </a:lnTo>
                  <a:lnTo>
                    <a:pt x="386" y="72"/>
                  </a:lnTo>
                </a:path>
              </a:pathLst>
            </a:custGeom>
            <a:noFill/>
            <a:ln w="0">
              <a:solidFill>
                <a:srgbClr val="000000"/>
              </a:solidFill>
              <a:prstDash val="solid"/>
              <a:round/>
            </a:ln>
          </p:spPr>
          <p:txBody>
            <a:bodyPr/>
            <a:lstStyle/>
            <a:p>
              <a:endParaRPr lang="en-US"/>
            </a:p>
          </p:txBody>
        </p:sp>
        <p:sp>
          <p:nvSpPr>
            <p:cNvPr id="417859" name="Freeform 67"/>
            <p:cNvSpPr/>
            <p:nvPr/>
          </p:nvSpPr>
          <p:spPr bwMode="auto">
            <a:xfrm>
              <a:off x="720" y="1836"/>
              <a:ext cx="289" cy="88"/>
            </a:xfrm>
            <a:custGeom>
              <a:avLst/>
              <a:gdLst/>
              <a:ahLst/>
              <a:cxnLst>
                <a:cxn ang="0">
                  <a:pos x="289" y="67"/>
                </a:cxn>
                <a:cxn ang="0">
                  <a:pos x="289" y="65"/>
                </a:cxn>
                <a:cxn ang="0">
                  <a:pos x="289" y="63"/>
                </a:cxn>
                <a:cxn ang="0">
                  <a:pos x="289" y="58"/>
                </a:cxn>
                <a:cxn ang="0">
                  <a:pos x="289" y="56"/>
                </a:cxn>
                <a:cxn ang="0">
                  <a:pos x="289" y="53"/>
                </a:cxn>
                <a:cxn ang="0">
                  <a:pos x="289" y="51"/>
                </a:cxn>
                <a:cxn ang="0">
                  <a:pos x="287" y="49"/>
                </a:cxn>
                <a:cxn ang="0">
                  <a:pos x="287" y="47"/>
                </a:cxn>
                <a:cxn ang="0">
                  <a:pos x="285" y="44"/>
                </a:cxn>
                <a:cxn ang="0">
                  <a:pos x="282" y="44"/>
                </a:cxn>
                <a:cxn ang="0">
                  <a:pos x="282" y="42"/>
                </a:cxn>
                <a:cxn ang="0">
                  <a:pos x="280" y="42"/>
                </a:cxn>
                <a:cxn ang="0">
                  <a:pos x="278" y="40"/>
                </a:cxn>
                <a:cxn ang="0">
                  <a:pos x="278" y="37"/>
                </a:cxn>
                <a:cxn ang="0">
                  <a:pos x="275" y="35"/>
                </a:cxn>
                <a:cxn ang="0">
                  <a:pos x="273" y="30"/>
                </a:cxn>
                <a:cxn ang="0">
                  <a:pos x="271" y="28"/>
                </a:cxn>
                <a:cxn ang="0">
                  <a:pos x="268" y="23"/>
                </a:cxn>
                <a:cxn ang="0">
                  <a:pos x="266" y="19"/>
                </a:cxn>
                <a:cxn ang="0">
                  <a:pos x="261" y="14"/>
                </a:cxn>
                <a:cxn ang="0">
                  <a:pos x="259" y="10"/>
                </a:cxn>
                <a:cxn ang="0">
                  <a:pos x="257" y="7"/>
                </a:cxn>
                <a:cxn ang="0">
                  <a:pos x="257" y="5"/>
                </a:cxn>
                <a:cxn ang="0">
                  <a:pos x="255" y="5"/>
                </a:cxn>
                <a:cxn ang="0">
                  <a:pos x="252" y="5"/>
                </a:cxn>
                <a:cxn ang="0">
                  <a:pos x="250" y="3"/>
                </a:cxn>
                <a:cxn ang="0">
                  <a:pos x="248" y="3"/>
                </a:cxn>
                <a:cxn ang="0">
                  <a:pos x="245" y="3"/>
                </a:cxn>
                <a:cxn ang="0">
                  <a:pos x="243" y="3"/>
                </a:cxn>
                <a:cxn ang="0">
                  <a:pos x="241" y="3"/>
                </a:cxn>
                <a:cxn ang="0">
                  <a:pos x="236" y="3"/>
                </a:cxn>
                <a:cxn ang="0">
                  <a:pos x="234" y="3"/>
                </a:cxn>
                <a:cxn ang="0">
                  <a:pos x="231" y="3"/>
                </a:cxn>
                <a:cxn ang="0">
                  <a:pos x="229" y="3"/>
                </a:cxn>
                <a:cxn ang="0">
                  <a:pos x="229" y="0"/>
                </a:cxn>
                <a:cxn ang="0">
                  <a:pos x="227" y="0"/>
                </a:cxn>
                <a:cxn ang="0">
                  <a:pos x="224" y="0"/>
                </a:cxn>
                <a:cxn ang="0">
                  <a:pos x="0" y="12"/>
                </a:cxn>
                <a:cxn ang="0">
                  <a:pos x="0" y="88"/>
                </a:cxn>
                <a:cxn ang="0">
                  <a:pos x="289" y="67"/>
                </a:cxn>
              </a:cxnLst>
              <a:rect l="0" t="0" r="r" b="b"/>
              <a:pathLst>
                <a:path w="289" h="88">
                  <a:moveTo>
                    <a:pt x="289" y="67"/>
                  </a:moveTo>
                  <a:lnTo>
                    <a:pt x="289" y="65"/>
                  </a:lnTo>
                  <a:lnTo>
                    <a:pt x="289" y="63"/>
                  </a:lnTo>
                  <a:lnTo>
                    <a:pt x="289" y="58"/>
                  </a:lnTo>
                  <a:lnTo>
                    <a:pt x="289" y="56"/>
                  </a:lnTo>
                  <a:lnTo>
                    <a:pt x="289" y="53"/>
                  </a:lnTo>
                  <a:lnTo>
                    <a:pt x="289" y="51"/>
                  </a:lnTo>
                  <a:lnTo>
                    <a:pt x="287" y="49"/>
                  </a:lnTo>
                  <a:lnTo>
                    <a:pt x="287" y="47"/>
                  </a:lnTo>
                  <a:lnTo>
                    <a:pt x="285" y="44"/>
                  </a:lnTo>
                  <a:lnTo>
                    <a:pt x="282" y="44"/>
                  </a:lnTo>
                  <a:lnTo>
                    <a:pt x="282" y="42"/>
                  </a:lnTo>
                  <a:lnTo>
                    <a:pt x="280" y="42"/>
                  </a:lnTo>
                  <a:lnTo>
                    <a:pt x="278" y="40"/>
                  </a:lnTo>
                  <a:lnTo>
                    <a:pt x="278" y="37"/>
                  </a:lnTo>
                  <a:lnTo>
                    <a:pt x="275" y="35"/>
                  </a:lnTo>
                  <a:lnTo>
                    <a:pt x="273" y="30"/>
                  </a:lnTo>
                  <a:lnTo>
                    <a:pt x="271" y="28"/>
                  </a:lnTo>
                  <a:lnTo>
                    <a:pt x="268" y="23"/>
                  </a:lnTo>
                  <a:lnTo>
                    <a:pt x="266" y="19"/>
                  </a:lnTo>
                  <a:lnTo>
                    <a:pt x="261" y="14"/>
                  </a:lnTo>
                  <a:lnTo>
                    <a:pt x="259" y="10"/>
                  </a:lnTo>
                  <a:lnTo>
                    <a:pt x="257" y="7"/>
                  </a:lnTo>
                  <a:lnTo>
                    <a:pt x="257" y="5"/>
                  </a:lnTo>
                  <a:lnTo>
                    <a:pt x="255" y="5"/>
                  </a:lnTo>
                  <a:lnTo>
                    <a:pt x="252" y="5"/>
                  </a:lnTo>
                  <a:lnTo>
                    <a:pt x="250" y="3"/>
                  </a:lnTo>
                  <a:lnTo>
                    <a:pt x="248" y="3"/>
                  </a:lnTo>
                  <a:lnTo>
                    <a:pt x="245" y="3"/>
                  </a:lnTo>
                  <a:lnTo>
                    <a:pt x="243" y="3"/>
                  </a:lnTo>
                  <a:lnTo>
                    <a:pt x="241" y="3"/>
                  </a:lnTo>
                  <a:lnTo>
                    <a:pt x="236" y="3"/>
                  </a:lnTo>
                  <a:lnTo>
                    <a:pt x="234" y="3"/>
                  </a:lnTo>
                  <a:lnTo>
                    <a:pt x="231" y="3"/>
                  </a:lnTo>
                  <a:lnTo>
                    <a:pt x="229" y="3"/>
                  </a:lnTo>
                  <a:lnTo>
                    <a:pt x="229" y="0"/>
                  </a:lnTo>
                  <a:lnTo>
                    <a:pt x="227" y="0"/>
                  </a:lnTo>
                  <a:lnTo>
                    <a:pt x="224" y="0"/>
                  </a:lnTo>
                  <a:lnTo>
                    <a:pt x="0" y="12"/>
                  </a:lnTo>
                  <a:lnTo>
                    <a:pt x="0" y="88"/>
                  </a:lnTo>
                  <a:lnTo>
                    <a:pt x="289" y="67"/>
                  </a:lnTo>
                </a:path>
              </a:pathLst>
            </a:custGeom>
            <a:noFill/>
            <a:ln w="0">
              <a:solidFill>
                <a:srgbClr val="000000"/>
              </a:solidFill>
              <a:prstDash val="solid"/>
              <a:round/>
            </a:ln>
          </p:spPr>
          <p:txBody>
            <a:bodyPr/>
            <a:lstStyle/>
            <a:p>
              <a:endParaRPr lang="en-US"/>
            </a:p>
          </p:txBody>
        </p:sp>
        <p:sp>
          <p:nvSpPr>
            <p:cNvPr id="417860" name="Freeform 68"/>
            <p:cNvSpPr/>
            <p:nvPr/>
          </p:nvSpPr>
          <p:spPr bwMode="auto">
            <a:xfrm>
              <a:off x="720" y="2406"/>
              <a:ext cx="414" cy="71"/>
            </a:xfrm>
            <a:custGeom>
              <a:avLst/>
              <a:gdLst/>
              <a:ahLst/>
              <a:cxnLst>
                <a:cxn ang="0">
                  <a:pos x="414" y="30"/>
                </a:cxn>
                <a:cxn ang="0">
                  <a:pos x="208" y="71"/>
                </a:cxn>
                <a:cxn ang="0">
                  <a:pos x="0" y="58"/>
                </a:cxn>
                <a:cxn ang="0">
                  <a:pos x="0" y="32"/>
                </a:cxn>
                <a:cxn ang="0">
                  <a:pos x="178" y="51"/>
                </a:cxn>
                <a:cxn ang="0">
                  <a:pos x="403" y="0"/>
                </a:cxn>
                <a:cxn ang="0">
                  <a:pos x="414" y="30"/>
                </a:cxn>
              </a:cxnLst>
              <a:rect l="0" t="0" r="r" b="b"/>
              <a:pathLst>
                <a:path w="414" h="71">
                  <a:moveTo>
                    <a:pt x="414" y="30"/>
                  </a:moveTo>
                  <a:lnTo>
                    <a:pt x="208" y="71"/>
                  </a:lnTo>
                  <a:lnTo>
                    <a:pt x="0" y="58"/>
                  </a:lnTo>
                  <a:lnTo>
                    <a:pt x="0" y="32"/>
                  </a:lnTo>
                  <a:lnTo>
                    <a:pt x="178" y="51"/>
                  </a:lnTo>
                  <a:lnTo>
                    <a:pt x="403" y="0"/>
                  </a:lnTo>
                  <a:lnTo>
                    <a:pt x="414" y="30"/>
                  </a:lnTo>
                </a:path>
              </a:pathLst>
            </a:custGeom>
            <a:noFill/>
            <a:ln w="0">
              <a:solidFill>
                <a:srgbClr val="000000"/>
              </a:solidFill>
              <a:prstDash val="solid"/>
              <a:round/>
            </a:ln>
          </p:spPr>
          <p:txBody>
            <a:bodyPr/>
            <a:lstStyle/>
            <a:p>
              <a:endParaRPr lang="en-US"/>
            </a:p>
          </p:txBody>
        </p:sp>
        <p:sp>
          <p:nvSpPr>
            <p:cNvPr id="417861" name="Freeform 69"/>
            <p:cNvSpPr/>
            <p:nvPr/>
          </p:nvSpPr>
          <p:spPr bwMode="auto">
            <a:xfrm>
              <a:off x="891" y="2383"/>
              <a:ext cx="232" cy="74"/>
            </a:xfrm>
            <a:custGeom>
              <a:avLst/>
              <a:gdLst/>
              <a:ahLst/>
              <a:cxnLst>
                <a:cxn ang="0">
                  <a:pos x="222" y="0"/>
                </a:cxn>
                <a:cxn ang="0">
                  <a:pos x="0" y="48"/>
                </a:cxn>
                <a:cxn ang="0">
                  <a:pos x="7" y="74"/>
                </a:cxn>
                <a:cxn ang="0">
                  <a:pos x="232" y="23"/>
                </a:cxn>
                <a:cxn ang="0">
                  <a:pos x="232" y="20"/>
                </a:cxn>
                <a:cxn ang="0">
                  <a:pos x="229" y="18"/>
                </a:cxn>
                <a:cxn ang="0">
                  <a:pos x="229" y="16"/>
                </a:cxn>
                <a:cxn ang="0">
                  <a:pos x="227" y="11"/>
                </a:cxn>
                <a:cxn ang="0">
                  <a:pos x="227" y="9"/>
                </a:cxn>
                <a:cxn ang="0">
                  <a:pos x="225" y="6"/>
                </a:cxn>
                <a:cxn ang="0">
                  <a:pos x="225" y="2"/>
                </a:cxn>
                <a:cxn ang="0">
                  <a:pos x="222" y="0"/>
                </a:cxn>
              </a:cxnLst>
              <a:rect l="0" t="0" r="r" b="b"/>
              <a:pathLst>
                <a:path w="232" h="74">
                  <a:moveTo>
                    <a:pt x="222" y="0"/>
                  </a:moveTo>
                  <a:lnTo>
                    <a:pt x="0" y="48"/>
                  </a:lnTo>
                  <a:lnTo>
                    <a:pt x="7" y="74"/>
                  </a:lnTo>
                  <a:lnTo>
                    <a:pt x="232" y="23"/>
                  </a:lnTo>
                  <a:lnTo>
                    <a:pt x="232" y="20"/>
                  </a:lnTo>
                  <a:lnTo>
                    <a:pt x="229" y="18"/>
                  </a:lnTo>
                  <a:lnTo>
                    <a:pt x="229" y="16"/>
                  </a:lnTo>
                  <a:lnTo>
                    <a:pt x="227" y="11"/>
                  </a:lnTo>
                  <a:lnTo>
                    <a:pt x="227" y="9"/>
                  </a:lnTo>
                  <a:lnTo>
                    <a:pt x="225" y="6"/>
                  </a:lnTo>
                  <a:lnTo>
                    <a:pt x="225" y="2"/>
                  </a:lnTo>
                  <a:lnTo>
                    <a:pt x="222" y="0"/>
                  </a:lnTo>
                </a:path>
              </a:pathLst>
            </a:custGeom>
            <a:noFill/>
            <a:ln w="0">
              <a:solidFill>
                <a:srgbClr val="000000"/>
              </a:solidFill>
              <a:prstDash val="solid"/>
              <a:round/>
            </a:ln>
          </p:spPr>
          <p:txBody>
            <a:bodyPr/>
            <a:lstStyle/>
            <a:p>
              <a:endParaRPr lang="en-US"/>
            </a:p>
          </p:txBody>
        </p:sp>
        <p:sp>
          <p:nvSpPr>
            <p:cNvPr id="417862" name="Freeform 70"/>
            <p:cNvSpPr>
              <a:spLocks noEditPoints="1"/>
            </p:cNvSpPr>
            <p:nvPr/>
          </p:nvSpPr>
          <p:spPr bwMode="auto">
            <a:xfrm>
              <a:off x="722" y="1792"/>
              <a:ext cx="2120" cy="1012"/>
            </a:xfrm>
            <a:custGeom>
              <a:avLst/>
              <a:gdLst/>
              <a:ahLst/>
              <a:cxnLst>
                <a:cxn ang="0">
                  <a:pos x="224" y="44"/>
                </a:cxn>
                <a:cxn ang="0">
                  <a:pos x="220" y="44"/>
                </a:cxn>
                <a:cxn ang="0">
                  <a:pos x="218" y="42"/>
                </a:cxn>
                <a:cxn ang="0">
                  <a:pos x="211" y="37"/>
                </a:cxn>
                <a:cxn ang="0">
                  <a:pos x="206" y="30"/>
                </a:cxn>
                <a:cxn ang="0">
                  <a:pos x="1860" y="7"/>
                </a:cxn>
                <a:cxn ang="0">
                  <a:pos x="1874" y="30"/>
                </a:cxn>
                <a:cxn ang="0">
                  <a:pos x="1877" y="428"/>
                </a:cxn>
                <a:cxn ang="0">
                  <a:pos x="1863" y="447"/>
                </a:cxn>
                <a:cxn ang="0">
                  <a:pos x="1840" y="452"/>
                </a:cxn>
                <a:cxn ang="0">
                  <a:pos x="1858" y="435"/>
                </a:cxn>
                <a:cxn ang="0">
                  <a:pos x="1858" y="51"/>
                </a:cxn>
                <a:cxn ang="0">
                  <a:pos x="1849" y="28"/>
                </a:cxn>
                <a:cxn ang="0">
                  <a:pos x="1828" y="16"/>
                </a:cxn>
                <a:cxn ang="0">
                  <a:pos x="1282" y="30"/>
                </a:cxn>
                <a:cxn ang="0">
                  <a:pos x="1270" y="51"/>
                </a:cxn>
                <a:cxn ang="0">
                  <a:pos x="1273" y="35"/>
                </a:cxn>
                <a:cxn ang="0">
                  <a:pos x="1289" y="12"/>
                </a:cxn>
                <a:cxn ang="0">
                  <a:pos x="1701" y="5"/>
                </a:cxn>
                <a:cxn ang="0">
                  <a:pos x="1747" y="7"/>
                </a:cxn>
                <a:cxn ang="0">
                  <a:pos x="1786" y="10"/>
                </a:cxn>
                <a:cxn ang="0">
                  <a:pos x="1819" y="3"/>
                </a:cxn>
                <a:cxn ang="0">
                  <a:pos x="393" y="591"/>
                </a:cxn>
                <a:cxn ang="0">
                  <a:pos x="0" y="572"/>
                </a:cxn>
                <a:cxn ang="0">
                  <a:pos x="391" y="565"/>
                </a:cxn>
                <a:cxn ang="0">
                  <a:pos x="393" y="586"/>
                </a:cxn>
                <a:cxn ang="0">
                  <a:pos x="442" y="843"/>
                </a:cxn>
                <a:cxn ang="0">
                  <a:pos x="204" y="970"/>
                </a:cxn>
                <a:cxn ang="0">
                  <a:pos x="206" y="891"/>
                </a:cxn>
                <a:cxn ang="0">
                  <a:pos x="1654" y="783"/>
                </a:cxn>
                <a:cxn ang="0">
                  <a:pos x="1638" y="792"/>
                </a:cxn>
                <a:cxn ang="0">
                  <a:pos x="1629" y="803"/>
                </a:cxn>
                <a:cxn ang="0">
                  <a:pos x="1152" y="773"/>
                </a:cxn>
                <a:cxn ang="0">
                  <a:pos x="1157" y="766"/>
                </a:cxn>
                <a:cxn ang="0">
                  <a:pos x="1312" y="662"/>
                </a:cxn>
                <a:cxn ang="0">
                  <a:pos x="1319" y="660"/>
                </a:cxn>
                <a:cxn ang="0">
                  <a:pos x="1627" y="678"/>
                </a:cxn>
                <a:cxn ang="0">
                  <a:pos x="1631" y="706"/>
                </a:cxn>
                <a:cxn ang="0">
                  <a:pos x="1648" y="741"/>
                </a:cxn>
                <a:cxn ang="0">
                  <a:pos x="2066" y="514"/>
                </a:cxn>
                <a:cxn ang="0">
                  <a:pos x="2046" y="528"/>
                </a:cxn>
                <a:cxn ang="0">
                  <a:pos x="2011" y="547"/>
                </a:cxn>
                <a:cxn ang="0">
                  <a:pos x="1978" y="549"/>
                </a:cxn>
                <a:cxn ang="0">
                  <a:pos x="1955" y="521"/>
                </a:cxn>
                <a:cxn ang="0">
                  <a:pos x="2113" y="442"/>
                </a:cxn>
                <a:cxn ang="0">
                  <a:pos x="1847" y="512"/>
                </a:cxn>
                <a:cxn ang="0">
                  <a:pos x="1847" y="498"/>
                </a:cxn>
                <a:cxn ang="0">
                  <a:pos x="1847" y="482"/>
                </a:cxn>
                <a:cxn ang="0">
                  <a:pos x="1858" y="466"/>
                </a:cxn>
                <a:cxn ang="0">
                  <a:pos x="1865" y="449"/>
                </a:cxn>
                <a:cxn ang="0">
                  <a:pos x="1874" y="438"/>
                </a:cxn>
              </a:cxnLst>
              <a:rect l="0" t="0" r="r" b="b"/>
              <a:pathLst>
                <a:path w="2120" h="1012">
                  <a:moveTo>
                    <a:pt x="206" y="30"/>
                  </a:moveTo>
                  <a:lnTo>
                    <a:pt x="0" y="42"/>
                  </a:lnTo>
                  <a:lnTo>
                    <a:pt x="0" y="56"/>
                  </a:lnTo>
                  <a:lnTo>
                    <a:pt x="224" y="44"/>
                  </a:lnTo>
                  <a:lnTo>
                    <a:pt x="224" y="44"/>
                  </a:lnTo>
                  <a:lnTo>
                    <a:pt x="222" y="44"/>
                  </a:lnTo>
                  <a:lnTo>
                    <a:pt x="222" y="44"/>
                  </a:lnTo>
                  <a:lnTo>
                    <a:pt x="220" y="44"/>
                  </a:lnTo>
                  <a:lnTo>
                    <a:pt x="220" y="44"/>
                  </a:lnTo>
                  <a:lnTo>
                    <a:pt x="218" y="42"/>
                  </a:lnTo>
                  <a:lnTo>
                    <a:pt x="218" y="42"/>
                  </a:lnTo>
                  <a:lnTo>
                    <a:pt x="218" y="42"/>
                  </a:lnTo>
                  <a:lnTo>
                    <a:pt x="213" y="40"/>
                  </a:lnTo>
                  <a:lnTo>
                    <a:pt x="211" y="40"/>
                  </a:lnTo>
                  <a:lnTo>
                    <a:pt x="211" y="37"/>
                  </a:lnTo>
                  <a:lnTo>
                    <a:pt x="211" y="37"/>
                  </a:lnTo>
                  <a:lnTo>
                    <a:pt x="211" y="35"/>
                  </a:lnTo>
                  <a:lnTo>
                    <a:pt x="208" y="35"/>
                  </a:lnTo>
                  <a:lnTo>
                    <a:pt x="208" y="33"/>
                  </a:lnTo>
                  <a:lnTo>
                    <a:pt x="206" y="30"/>
                  </a:lnTo>
                  <a:close/>
                  <a:moveTo>
                    <a:pt x="1844" y="3"/>
                  </a:moveTo>
                  <a:lnTo>
                    <a:pt x="1851" y="3"/>
                  </a:lnTo>
                  <a:lnTo>
                    <a:pt x="1856" y="5"/>
                  </a:lnTo>
                  <a:lnTo>
                    <a:pt x="1860" y="7"/>
                  </a:lnTo>
                  <a:lnTo>
                    <a:pt x="1865" y="12"/>
                  </a:lnTo>
                  <a:lnTo>
                    <a:pt x="1870" y="16"/>
                  </a:lnTo>
                  <a:lnTo>
                    <a:pt x="1872" y="23"/>
                  </a:lnTo>
                  <a:lnTo>
                    <a:pt x="1874" y="30"/>
                  </a:lnTo>
                  <a:lnTo>
                    <a:pt x="1874" y="37"/>
                  </a:lnTo>
                  <a:lnTo>
                    <a:pt x="1879" y="415"/>
                  </a:lnTo>
                  <a:lnTo>
                    <a:pt x="1879" y="422"/>
                  </a:lnTo>
                  <a:lnTo>
                    <a:pt x="1877" y="428"/>
                  </a:lnTo>
                  <a:lnTo>
                    <a:pt x="1874" y="435"/>
                  </a:lnTo>
                  <a:lnTo>
                    <a:pt x="1872" y="440"/>
                  </a:lnTo>
                  <a:lnTo>
                    <a:pt x="1867" y="445"/>
                  </a:lnTo>
                  <a:lnTo>
                    <a:pt x="1863" y="447"/>
                  </a:lnTo>
                  <a:lnTo>
                    <a:pt x="1856" y="449"/>
                  </a:lnTo>
                  <a:lnTo>
                    <a:pt x="1851" y="452"/>
                  </a:lnTo>
                  <a:lnTo>
                    <a:pt x="1833" y="452"/>
                  </a:lnTo>
                  <a:lnTo>
                    <a:pt x="1840" y="452"/>
                  </a:lnTo>
                  <a:lnTo>
                    <a:pt x="1844" y="449"/>
                  </a:lnTo>
                  <a:lnTo>
                    <a:pt x="1849" y="445"/>
                  </a:lnTo>
                  <a:lnTo>
                    <a:pt x="1853" y="440"/>
                  </a:lnTo>
                  <a:lnTo>
                    <a:pt x="1858" y="435"/>
                  </a:lnTo>
                  <a:lnTo>
                    <a:pt x="1860" y="431"/>
                  </a:lnTo>
                  <a:lnTo>
                    <a:pt x="1860" y="424"/>
                  </a:lnTo>
                  <a:lnTo>
                    <a:pt x="1863" y="417"/>
                  </a:lnTo>
                  <a:lnTo>
                    <a:pt x="1858" y="51"/>
                  </a:lnTo>
                  <a:lnTo>
                    <a:pt x="1856" y="44"/>
                  </a:lnTo>
                  <a:lnTo>
                    <a:pt x="1856" y="37"/>
                  </a:lnTo>
                  <a:lnTo>
                    <a:pt x="1851" y="33"/>
                  </a:lnTo>
                  <a:lnTo>
                    <a:pt x="1849" y="28"/>
                  </a:lnTo>
                  <a:lnTo>
                    <a:pt x="1844" y="23"/>
                  </a:lnTo>
                  <a:lnTo>
                    <a:pt x="1840" y="19"/>
                  </a:lnTo>
                  <a:lnTo>
                    <a:pt x="1833" y="16"/>
                  </a:lnTo>
                  <a:lnTo>
                    <a:pt x="1828" y="16"/>
                  </a:lnTo>
                  <a:lnTo>
                    <a:pt x="1298" y="23"/>
                  </a:lnTo>
                  <a:lnTo>
                    <a:pt x="1293" y="23"/>
                  </a:lnTo>
                  <a:lnTo>
                    <a:pt x="1287" y="26"/>
                  </a:lnTo>
                  <a:lnTo>
                    <a:pt x="1282" y="30"/>
                  </a:lnTo>
                  <a:lnTo>
                    <a:pt x="1277" y="35"/>
                  </a:lnTo>
                  <a:lnTo>
                    <a:pt x="1275" y="40"/>
                  </a:lnTo>
                  <a:lnTo>
                    <a:pt x="1273" y="44"/>
                  </a:lnTo>
                  <a:lnTo>
                    <a:pt x="1270" y="51"/>
                  </a:lnTo>
                  <a:lnTo>
                    <a:pt x="1270" y="58"/>
                  </a:lnTo>
                  <a:lnTo>
                    <a:pt x="1270" y="54"/>
                  </a:lnTo>
                  <a:lnTo>
                    <a:pt x="1270" y="44"/>
                  </a:lnTo>
                  <a:lnTo>
                    <a:pt x="1273" y="35"/>
                  </a:lnTo>
                  <a:lnTo>
                    <a:pt x="1275" y="28"/>
                  </a:lnTo>
                  <a:lnTo>
                    <a:pt x="1280" y="21"/>
                  </a:lnTo>
                  <a:lnTo>
                    <a:pt x="1284" y="14"/>
                  </a:lnTo>
                  <a:lnTo>
                    <a:pt x="1289" y="12"/>
                  </a:lnTo>
                  <a:lnTo>
                    <a:pt x="1293" y="10"/>
                  </a:lnTo>
                  <a:lnTo>
                    <a:pt x="1300" y="7"/>
                  </a:lnTo>
                  <a:lnTo>
                    <a:pt x="1689" y="3"/>
                  </a:lnTo>
                  <a:lnTo>
                    <a:pt x="1701" y="5"/>
                  </a:lnTo>
                  <a:lnTo>
                    <a:pt x="1712" y="7"/>
                  </a:lnTo>
                  <a:lnTo>
                    <a:pt x="1724" y="7"/>
                  </a:lnTo>
                  <a:lnTo>
                    <a:pt x="1735" y="7"/>
                  </a:lnTo>
                  <a:lnTo>
                    <a:pt x="1747" y="7"/>
                  </a:lnTo>
                  <a:lnTo>
                    <a:pt x="1756" y="7"/>
                  </a:lnTo>
                  <a:lnTo>
                    <a:pt x="1770" y="7"/>
                  </a:lnTo>
                  <a:lnTo>
                    <a:pt x="1782" y="10"/>
                  </a:lnTo>
                  <a:lnTo>
                    <a:pt x="1786" y="10"/>
                  </a:lnTo>
                  <a:lnTo>
                    <a:pt x="1793" y="7"/>
                  </a:lnTo>
                  <a:lnTo>
                    <a:pt x="1800" y="5"/>
                  </a:lnTo>
                  <a:lnTo>
                    <a:pt x="1810" y="5"/>
                  </a:lnTo>
                  <a:lnTo>
                    <a:pt x="1819" y="3"/>
                  </a:lnTo>
                  <a:lnTo>
                    <a:pt x="1826" y="3"/>
                  </a:lnTo>
                  <a:lnTo>
                    <a:pt x="1835" y="0"/>
                  </a:lnTo>
                  <a:lnTo>
                    <a:pt x="1844" y="3"/>
                  </a:lnTo>
                  <a:close/>
                  <a:moveTo>
                    <a:pt x="393" y="591"/>
                  </a:moveTo>
                  <a:lnTo>
                    <a:pt x="171" y="639"/>
                  </a:lnTo>
                  <a:lnTo>
                    <a:pt x="74" y="614"/>
                  </a:lnTo>
                  <a:lnTo>
                    <a:pt x="0" y="607"/>
                  </a:lnTo>
                  <a:lnTo>
                    <a:pt x="0" y="572"/>
                  </a:lnTo>
                  <a:lnTo>
                    <a:pt x="389" y="549"/>
                  </a:lnTo>
                  <a:lnTo>
                    <a:pt x="389" y="553"/>
                  </a:lnTo>
                  <a:lnTo>
                    <a:pt x="391" y="560"/>
                  </a:lnTo>
                  <a:lnTo>
                    <a:pt x="391" y="565"/>
                  </a:lnTo>
                  <a:lnTo>
                    <a:pt x="391" y="572"/>
                  </a:lnTo>
                  <a:lnTo>
                    <a:pt x="393" y="577"/>
                  </a:lnTo>
                  <a:lnTo>
                    <a:pt x="393" y="581"/>
                  </a:lnTo>
                  <a:lnTo>
                    <a:pt x="393" y="586"/>
                  </a:lnTo>
                  <a:lnTo>
                    <a:pt x="393" y="591"/>
                  </a:lnTo>
                  <a:close/>
                  <a:moveTo>
                    <a:pt x="93" y="912"/>
                  </a:moveTo>
                  <a:lnTo>
                    <a:pt x="206" y="891"/>
                  </a:lnTo>
                  <a:lnTo>
                    <a:pt x="442" y="843"/>
                  </a:lnTo>
                  <a:lnTo>
                    <a:pt x="444" y="924"/>
                  </a:lnTo>
                  <a:lnTo>
                    <a:pt x="444" y="1003"/>
                  </a:lnTo>
                  <a:lnTo>
                    <a:pt x="393" y="1012"/>
                  </a:lnTo>
                  <a:lnTo>
                    <a:pt x="204" y="970"/>
                  </a:lnTo>
                  <a:lnTo>
                    <a:pt x="93" y="912"/>
                  </a:lnTo>
                  <a:close/>
                  <a:moveTo>
                    <a:pt x="414" y="644"/>
                  </a:moveTo>
                  <a:lnTo>
                    <a:pt x="208" y="685"/>
                  </a:lnTo>
                  <a:lnTo>
                    <a:pt x="206" y="891"/>
                  </a:lnTo>
                  <a:lnTo>
                    <a:pt x="442" y="843"/>
                  </a:lnTo>
                  <a:lnTo>
                    <a:pt x="442" y="715"/>
                  </a:lnTo>
                  <a:lnTo>
                    <a:pt x="414" y="644"/>
                  </a:lnTo>
                  <a:close/>
                  <a:moveTo>
                    <a:pt x="1654" y="783"/>
                  </a:moveTo>
                  <a:lnTo>
                    <a:pt x="1650" y="785"/>
                  </a:lnTo>
                  <a:lnTo>
                    <a:pt x="1645" y="787"/>
                  </a:lnTo>
                  <a:lnTo>
                    <a:pt x="1641" y="790"/>
                  </a:lnTo>
                  <a:lnTo>
                    <a:pt x="1638" y="792"/>
                  </a:lnTo>
                  <a:lnTo>
                    <a:pt x="1634" y="794"/>
                  </a:lnTo>
                  <a:lnTo>
                    <a:pt x="1631" y="797"/>
                  </a:lnTo>
                  <a:lnTo>
                    <a:pt x="1629" y="801"/>
                  </a:lnTo>
                  <a:lnTo>
                    <a:pt x="1629" y="803"/>
                  </a:lnTo>
                  <a:lnTo>
                    <a:pt x="1152" y="780"/>
                  </a:lnTo>
                  <a:lnTo>
                    <a:pt x="1152" y="778"/>
                  </a:lnTo>
                  <a:lnTo>
                    <a:pt x="1152" y="776"/>
                  </a:lnTo>
                  <a:lnTo>
                    <a:pt x="1152" y="773"/>
                  </a:lnTo>
                  <a:lnTo>
                    <a:pt x="1152" y="771"/>
                  </a:lnTo>
                  <a:lnTo>
                    <a:pt x="1155" y="771"/>
                  </a:lnTo>
                  <a:lnTo>
                    <a:pt x="1155" y="769"/>
                  </a:lnTo>
                  <a:lnTo>
                    <a:pt x="1157" y="766"/>
                  </a:lnTo>
                  <a:lnTo>
                    <a:pt x="1159" y="766"/>
                  </a:lnTo>
                  <a:lnTo>
                    <a:pt x="1208" y="732"/>
                  </a:lnTo>
                  <a:lnTo>
                    <a:pt x="1310" y="662"/>
                  </a:lnTo>
                  <a:lnTo>
                    <a:pt x="1312" y="662"/>
                  </a:lnTo>
                  <a:lnTo>
                    <a:pt x="1314" y="660"/>
                  </a:lnTo>
                  <a:lnTo>
                    <a:pt x="1317" y="660"/>
                  </a:lnTo>
                  <a:lnTo>
                    <a:pt x="1317" y="660"/>
                  </a:lnTo>
                  <a:lnTo>
                    <a:pt x="1319" y="660"/>
                  </a:lnTo>
                  <a:lnTo>
                    <a:pt x="1319" y="660"/>
                  </a:lnTo>
                  <a:lnTo>
                    <a:pt x="1321" y="660"/>
                  </a:lnTo>
                  <a:lnTo>
                    <a:pt x="1321" y="660"/>
                  </a:lnTo>
                  <a:lnTo>
                    <a:pt x="1627" y="678"/>
                  </a:lnTo>
                  <a:lnTo>
                    <a:pt x="1627" y="688"/>
                  </a:lnTo>
                  <a:lnTo>
                    <a:pt x="1627" y="695"/>
                  </a:lnTo>
                  <a:lnTo>
                    <a:pt x="1629" y="702"/>
                  </a:lnTo>
                  <a:lnTo>
                    <a:pt x="1631" y="706"/>
                  </a:lnTo>
                  <a:lnTo>
                    <a:pt x="1636" y="713"/>
                  </a:lnTo>
                  <a:lnTo>
                    <a:pt x="1638" y="720"/>
                  </a:lnTo>
                  <a:lnTo>
                    <a:pt x="1643" y="729"/>
                  </a:lnTo>
                  <a:lnTo>
                    <a:pt x="1648" y="741"/>
                  </a:lnTo>
                  <a:lnTo>
                    <a:pt x="1654" y="783"/>
                  </a:lnTo>
                  <a:close/>
                  <a:moveTo>
                    <a:pt x="2092" y="479"/>
                  </a:moveTo>
                  <a:lnTo>
                    <a:pt x="2069" y="514"/>
                  </a:lnTo>
                  <a:lnTo>
                    <a:pt x="2066" y="514"/>
                  </a:lnTo>
                  <a:lnTo>
                    <a:pt x="2062" y="514"/>
                  </a:lnTo>
                  <a:lnTo>
                    <a:pt x="2057" y="519"/>
                  </a:lnTo>
                  <a:lnTo>
                    <a:pt x="2052" y="523"/>
                  </a:lnTo>
                  <a:lnTo>
                    <a:pt x="2046" y="528"/>
                  </a:lnTo>
                  <a:lnTo>
                    <a:pt x="2039" y="535"/>
                  </a:lnTo>
                  <a:lnTo>
                    <a:pt x="2032" y="540"/>
                  </a:lnTo>
                  <a:lnTo>
                    <a:pt x="2022" y="547"/>
                  </a:lnTo>
                  <a:lnTo>
                    <a:pt x="2011" y="547"/>
                  </a:lnTo>
                  <a:lnTo>
                    <a:pt x="2002" y="547"/>
                  </a:lnTo>
                  <a:lnTo>
                    <a:pt x="1992" y="547"/>
                  </a:lnTo>
                  <a:lnTo>
                    <a:pt x="1985" y="547"/>
                  </a:lnTo>
                  <a:lnTo>
                    <a:pt x="1978" y="549"/>
                  </a:lnTo>
                  <a:lnTo>
                    <a:pt x="1969" y="553"/>
                  </a:lnTo>
                  <a:lnTo>
                    <a:pt x="1962" y="556"/>
                  </a:lnTo>
                  <a:lnTo>
                    <a:pt x="1955" y="560"/>
                  </a:lnTo>
                  <a:lnTo>
                    <a:pt x="1955" y="521"/>
                  </a:lnTo>
                  <a:lnTo>
                    <a:pt x="2092" y="479"/>
                  </a:lnTo>
                  <a:close/>
                  <a:moveTo>
                    <a:pt x="1879" y="422"/>
                  </a:moveTo>
                  <a:lnTo>
                    <a:pt x="2120" y="433"/>
                  </a:lnTo>
                  <a:lnTo>
                    <a:pt x="2113" y="442"/>
                  </a:lnTo>
                  <a:lnTo>
                    <a:pt x="2092" y="479"/>
                  </a:lnTo>
                  <a:lnTo>
                    <a:pt x="1955" y="521"/>
                  </a:lnTo>
                  <a:lnTo>
                    <a:pt x="1844" y="516"/>
                  </a:lnTo>
                  <a:lnTo>
                    <a:pt x="1847" y="512"/>
                  </a:lnTo>
                  <a:lnTo>
                    <a:pt x="1847" y="507"/>
                  </a:lnTo>
                  <a:lnTo>
                    <a:pt x="1847" y="505"/>
                  </a:lnTo>
                  <a:lnTo>
                    <a:pt x="1847" y="500"/>
                  </a:lnTo>
                  <a:lnTo>
                    <a:pt x="1847" y="498"/>
                  </a:lnTo>
                  <a:lnTo>
                    <a:pt x="1844" y="493"/>
                  </a:lnTo>
                  <a:lnTo>
                    <a:pt x="1844" y="489"/>
                  </a:lnTo>
                  <a:lnTo>
                    <a:pt x="1844" y="484"/>
                  </a:lnTo>
                  <a:lnTo>
                    <a:pt x="1847" y="482"/>
                  </a:lnTo>
                  <a:lnTo>
                    <a:pt x="1849" y="477"/>
                  </a:lnTo>
                  <a:lnTo>
                    <a:pt x="1851" y="475"/>
                  </a:lnTo>
                  <a:lnTo>
                    <a:pt x="1856" y="470"/>
                  </a:lnTo>
                  <a:lnTo>
                    <a:pt x="1858" y="466"/>
                  </a:lnTo>
                  <a:lnTo>
                    <a:pt x="1860" y="463"/>
                  </a:lnTo>
                  <a:lnTo>
                    <a:pt x="1860" y="459"/>
                  </a:lnTo>
                  <a:lnTo>
                    <a:pt x="1863" y="454"/>
                  </a:lnTo>
                  <a:lnTo>
                    <a:pt x="1865" y="449"/>
                  </a:lnTo>
                  <a:lnTo>
                    <a:pt x="1867" y="447"/>
                  </a:lnTo>
                  <a:lnTo>
                    <a:pt x="1870" y="445"/>
                  </a:lnTo>
                  <a:lnTo>
                    <a:pt x="1872" y="440"/>
                  </a:lnTo>
                  <a:lnTo>
                    <a:pt x="1874" y="438"/>
                  </a:lnTo>
                  <a:lnTo>
                    <a:pt x="1877" y="433"/>
                  </a:lnTo>
                  <a:lnTo>
                    <a:pt x="1879" y="428"/>
                  </a:lnTo>
                  <a:lnTo>
                    <a:pt x="1879" y="422"/>
                  </a:lnTo>
                  <a:close/>
                </a:path>
              </a:pathLst>
            </a:custGeom>
            <a:solidFill>
              <a:srgbClr val="CCB27F"/>
            </a:solidFill>
            <a:ln w="9525">
              <a:noFill/>
              <a:round/>
            </a:ln>
          </p:spPr>
          <p:txBody>
            <a:bodyPr/>
            <a:lstStyle/>
            <a:p>
              <a:endParaRPr lang="en-US"/>
            </a:p>
          </p:txBody>
        </p:sp>
        <p:sp>
          <p:nvSpPr>
            <p:cNvPr id="417863" name="Freeform 71"/>
            <p:cNvSpPr/>
            <p:nvPr/>
          </p:nvSpPr>
          <p:spPr bwMode="auto">
            <a:xfrm>
              <a:off x="720" y="1822"/>
              <a:ext cx="224" cy="26"/>
            </a:xfrm>
            <a:custGeom>
              <a:avLst/>
              <a:gdLst/>
              <a:ahLst/>
              <a:cxnLst>
                <a:cxn ang="0">
                  <a:pos x="206" y="0"/>
                </a:cxn>
                <a:cxn ang="0">
                  <a:pos x="0" y="12"/>
                </a:cxn>
                <a:cxn ang="0">
                  <a:pos x="0" y="26"/>
                </a:cxn>
                <a:cxn ang="0">
                  <a:pos x="224" y="14"/>
                </a:cxn>
                <a:cxn ang="0">
                  <a:pos x="222" y="14"/>
                </a:cxn>
                <a:cxn ang="0">
                  <a:pos x="220" y="14"/>
                </a:cxn>
                <a:cxn ang="0">
                  <a:pos x="218" y="12"/>
                </a:cxn>
                <a:cxn ang="0">
                  <a:pos x="213" y="10"/>
                </a:cxn>
                <a:cxn ang="0">
                  <a:pos x="211" y="10"/>
                </a:cxn>
                <a:cxn ang="0">
                  <a:pos x="211" y="7"/>
                </a:cxn>
                <a:cxn ang="0">
                  <a:pos x="211" y="5"/>
                </a:cxn>
                <a:cxn ang="0">
                  <a:pos x="208" y="5"/>
                </a:cxn>
                <a:cxn ang="0">
                  <a:pos x="208" y="3"/>
                </a:cxn>
                <a:cxn ang="0">
                  <a:pos x="206" y="0"/>
                </a:cxn>
              </a:cxnLst>
              <a:rect l="0" t="0" r="r" b="b"/>
              <a:pathLst>
                <a:path w="224" h="26">
                  <a:moveTo>
                    <a:pt x="206" y="0"/>
                  </a:moveTo>
                  <a:lnTo>
                    <a:pt x="0" y="12"/>
                  </a:lnTo>
                  <a:lnTo>
                    <a:pt x="0" y="26"/>
                  </a:lnTo>
                  <a:lnTo>
                    <a:pt x="224" y="14"/>
                  </a:lnTo>
                  <a:lnTo>
                    <a:pt x="222" y="14"/>
                  </a:lnTo>
                  <a:lnTo>
                    <a:pt x="220" y="14"/>
                  </a:lnTo>
                  <a:lnTo>
                    <a:pt x="218" y="12"/>
                  </a:lnTo>
                  <a:lnTo>
                    <a:pt x="213" y="10"/>
                  </a:lnTo>
                  <a:lnTo>
                    <a:pt x="211" y="10"/>
                  </a:lnTo>
                  <a:lnTo>
                    <a:pt x="211" y="7"/>
                  </a:lnTo>
                  <a:lnTo>
                    <a:pt x="211" y="5"/>
                  </a:lnTo>
                  <a:lnTo>
                    <a:pt x="208" y="5"/>
                  </a:lnTo>
                  <a:lnTo>
                    <a:pt x="208" y="3"/>
                  </a:lnTo>
                  <a:lnTo>
                    <a:pt x="206" y="0"/>
                  </a:lnTo>
                </a:path>
              </a:pathLst>
            </a:custGeom>
            <a:noFill/>
            <a:ln w="0">
              <a:solidFill>
                <a:srgbClr val="000000"/>
              </a:solidFill>
              <a:prstDash val="solid"/>
              <a:round/>
            </a:ln>
          </p:spPr>
          <p:txBody>
            <a:bodyPr/>
            <a:lstStyle/>
            <a:p>
              <a:endParaRPr lang="en-US"/>
            </a:p>
          </p:txBody>
        </p:sp>
        <p:sp>
          <p:nvSpPr>
            <p:cNvPr id="417864" name="Freeform 72"/>
            <p:cNvSpPr/>
            <p:nvPr/>
          </p:nvSpPr>
          <p:spPr bwMode="auto">
            <a:xfrm>
              <a:off x="720" y="2341"/>
              <a:ext cx="393" cy="90"/>
            </a:xfrm>
            <a:custGeom>
              <a:avLst/>
              <a:gdLst/>
              <a:ahLst/>
              <a:cxnLst>
                <a:cxn ang="0">
                  <a:pos x="393" y="42"/>
                </a:cxn>
                <a:cxn ang="0">
                  <a:pos x="171" y="90"/>
                </a:cxn>
                <a:cxn ang="0">
                  <a:pos x="74" y="65"/>
                </a:cxn>
                <a:cxn ang="0">
                  <a:pos x="0" y="58"/>
                </a:cxn>
                <a:cxn ang="0">
                  <a:pos x="0" y="23"/>
                </a:cxn>
                <a:cxn ang="0">
                  <a:pos x="389" y="0"/>
                </a:cxn>
                <a:cxn ang="0">
                  <a:pos x="389" y="4"/>
                </a:cxn>
                <a:cxn ang="0">
                  <a:pos x="391" y="11"/>
                </a:cxn>
                <a:cxn ang="0">
                  <a:pos x="391" y="16"/>
                </a:cxn>
                <a:cxn ang="0">
                  <a:pos x="391" y="23"/>
                </a:cxn>
                <a:cxn ang="0">
                  <a:pos x="393" y="28"/>
                </a:cxn>
                <a:cxn ang="0">
                  <a:pos x="393" y="32"/>
                </a:cxn>
                <a:cxn ang="0">
                  <a:pos x="393" y="37"/>
                </a:cxn>
                <a:cxn ang="0">
                  <a:pos x="393" y="42"/>
                </a:cxn>
              </a:cxnLst>
              <a:rect l="0" t="0" r="r" b="b"/>
              <a:pathLst>
                <a:path w="393" h="90">
                  <a:moveTo>
                    <a:pt x="393" y="42"/>
                  </a:moveTo>
                  <a:lnTo>
                    <a:pt x="171" y="90"/>
                  </a:lnTo>
                  <a:lnTo>
                    <a:pt x="74" y="65"/>
                  </a:lnTo>
                  <a:lnTo>
                    <a:pt x="0" y="58"/>
                  </a:lnTo>
                  <a:lnTo>
                    <a:pt x="0" y="23"/>
                  </a:lnTo>
                  <a:lnTo>
                    <a:pt x="389" y="0"/>
                  </a:lnTo>
                  <a:lnTo>
                    <a:pt x="389" y="4"/>
                  </a:lnTo>
                  <a:lnTo>
                    <a:pt x="391" y="11"/>
                  </a:lnTo>
                  <a:lnTo>
                    <a:pt x="391" y="16"/>
                  </a:lnTo>
                  <a:lnTo>
                    <a:pt x="391" y="23"/>
                  </a:lnTo>
                  <a:lnTo>
                    <a:pt x="393" y="28"/>
                  </a:lnTo>
                  <a:lnTo>
                    <a:pt x="393" y="32"/>
                  </a:lnTo>
                  <a:lnTo>
                    <a:pt x="393" y="37"/>
                  </a:lnTo>
                  <a:lnTo>
                    <a:pt x="393" y="42"/>
                  </a:lnTo>
                </a:path>
              </a:pathLst>
            </a:custGeom>
            <a:noFill/>
            <a:ln w="0">
              <a:solidFill>
                <a:srgbClr val="000000"/>
              </a:solidFill>
              <a:prstDash val="solid"/>
              <a:round/>
            </a:ln>
          </p:spPr>
          <p:txBody>
            <a:bodyPr/>
            <a:lstStyle/>
            <a:p>
              <a:endParaRPr lang="en-US"/>
            </a:p>
          </p:txBody>
        </p:sp>
        <p:sp>
          <p:nvSpPr>
            <p:cNvPr id="417865" name="Freeform 73"/>
            <p:cNvSpPr/>
            <p:nvPr/>
          </p:nvSpPr>
          <p:spPr bwMode="auto">
            <a:xfrm>
              <a:off x="813" y="2635"/>
              <a:ext cx="351" cy="169"/>
            </a:xfrm>
            <a:custGeom>
              <a:avLst/>
              <a:gdLst/>
              <a:ahLst/>
              <a:cxnLst>
                <a:cxn ang="0">
                  <a:pos x="0" y="69"/>
                </a:cxn>
                <a:cxn ang="0">
                  <a:pos x="113" y="48"/>
                </a:cxn>
                <a:cxn ang="0">
                  <a:pos x="349" y="0"/>
                </a:cxn>
                <a:cxn ang="0">
                  <a:pos x="351" y="81"/>
                </a:cxn>
                <a:cxn ang="0">
                  <a:pos x="351" y="160"/>
                </a:cxn>
                <a:cxn ang="0">
                  <a:pos x="300" y="169"/>
                </a:cxn>
                <a:cxn ang="0">
                  <a:pos x="111" y="127"/>
                </a:cxn>
                <a:cxn ang="0">
                  <a:pos x="0" y="69"/>
                </a:cxn>
              </a:cxnLst>
              <a:rect l="0" t="0" r="r" b="b"/>
              <a:pathLst>
                <a:path w="351" h="169">
                  <a:moveTo>
                    <a:pt x="0" y="69"/>
                  </a:moveTo>
                  <a:lnTo>
                    <a:pt x="113" y="48"/>
                  </a:lnTo>
                  <a:lnTo>
                    <a:pt x="349" y="0"/>
                  </a:lnTo>
                  <a:lnTo>
                    <a:pt x="351" y="81"/>
                  </a:lnTo>
                  <a:lnTo>
                    <a:pt x="351" y="160"/>
                  </a:lnTo>
                  <a:lnTo>
                    <a:pt x="300" y="169"/>
                  </a:lnTo>
                  <a:lnTo>
                    <a:pt x="111" y="127"/>
                  </a:lnTo>
                  <a:lnTo>
                    <a:pt x="0" y="69"/>
                  </a:lnTo>
                </a:path>
              </a:pathLst>
            </a:custGeom>
            <a:noFill/>
            <a:ln w="0">
              <a:solidFill>
                <a:srgbClr val="000000"/>
              </a:solidFill>
              <a:prstDash val="solid"/>
              <a:round/>
            </a:ln>
          </p:spPr>
          <p:txBody>
            <a:bodyPr/>
            <a:lstStyle/>
            <a:p>
              <a:endParaRPr lang="en-US"/>
            </a:p>
          </p:txBody>
        </p:sp>
        <p:sp>
          <p:nvSpPr>
            <p:cNvPr id="417866" name="Freeform 74"/>
            <p:cNvSpPr/>
            <p:nvPr/>
          </p:nvSpPr>
          <p:spPr bwMode="auto">
            <a:xfrm>
              <a:off x="926" y="2436"/>
              <a:ext cx="236" cy="247"/>
            </a:xfrm>
            <a:custGeom>
              <a:avLst/>
              <a:gdLst/>
              <a:ahLst/>
              <a:cxnLst>
                <a:cxn ang="0">
                  <a:pos x="208" y="0"/>
                </a:cxn>
                <a:cxn ang="0">
                  <a:pos x="2" y="41"/>
                </a:cxn>
                <a:cxn ang="0">
                  <a:pos x="0" y="247"/>
                </a:cxn>
                <a:cxn ang="0">
                  <a:pos x="236" y="199"/>
                </a:cxn>
                <a:cxn ang="0">
                  <a:pos x="236" y="71"/>
                </a:cxn>
                <a:cxn ang="0">
                  <a:pos x="208" y="0"/>
                </a:cxn>
              </a:cxnLst>
              <a:rect l="0" t="0" r="r" b="b"/>
              <a:pathLst>
                <a:path w="236" h="247">
                  <a:moveTo>
                    <a:pt x="208" y="0"/>
                  </a:moveTo>
                  <a:lnTo>
                    <a:pt x="2" y="41"/>
                  </a:lnTo>
                  <a:lnTo>
                    <a:pt x="0" y="247"/>
                  </a:lnTo>
                  <a:lnTo>
                    <a:pt x="236" y="199"/>
                  </a:lnTo>
                  <a:lnTo>
                    <a:pt x="236" y="71"/>
                  </a:lnTo>
                  <a:lnTo>
                    <a:pt x="208" y="0"/>
                  </a:lnTo>
                </a:path>
              </a:pathLst>
            </a:custGeom>
            <a:noFill/>
            <a:ln w="0">
              <a:solidFill>
                <a:srgbClr val="000000"/>
              </a:solidFill>
              <a:prstDash val="solid"/>
              <a:round/>
            </a:ln>
          </p:spPr>
          <p:txBody>
            <a:bodyPr/>
            <a:lstStyle/>
            <a:p>
              <a:endParaRPr lang="en-US"/>
            </a:p>
          </p:txBody>
        </p:sp>
        <p:sp>
          <p:nvSpPr>
            <p:cNvPr id="417867" name="Freeform 75"/>
            <p:cNvSpPr/>
            <p:nvPr/>
          </p:nvSpPr>
          <p:spPr bwMode="auto">
            <a:xfrm>
              <a:off x="1872" y="2452"/>
              <a:ext cx="502" cy="143"/>
            </a:xfrm>
            <a:custGeom>
              <a:avLst/>
              <a:gdLst/>
              <a:ahLst/>
              <a:cxnLst>
                <a:cxn ang="0">
                  <a:pos x="502" y="123"/>
                </a:cxn>
                <a:cxn ang="0">
                  <a:pos x="498" y="125"/>
                </a:cxn>
                <a:cxn ang="0">
                  <a:pos x="493" y="127"/>
                </a:cxn>
                <a:cxn ang="0">
                  <a:pos x="489" y="130"/>
                </a:cxn>
                <a:cxn ang="0">
                  <a:pos x="486" y="132"/>
                </a:cxn>
                <a:cxn ang="0">
                  <a:pos x="482" y="134"/>
                </a:cxn>
                <a:cxn ang="0">
                  <a:pos x="479" y="137"/>
                </a:cxn>
                <a:cxn ang="0">
                  <a:pos x="477" y="141"/>
                </a:cxn>
                <a:cxn ang="0">
                  <a:pos x="477" y="143"/>
                </a:cxn>
                <a:cxn ang="0">
                  <a:pos x="0" y="120"/>
                </a:cxn>
                <a:cxn ang="0">
                  <a:pos x="0" y="118"/>
                </a:cxn>
                <a:cxn ang="0">
                  <a:pos x="0" y="116"/>
                </a:cxn>
                <a:cxn ang="0">
                  <a:pos x="0" y="113"/>
                </a:cxn>
                <a:cxn ang="0">
                  <a:pos x="0" y="111"/>
                </a:cxn>
                <a:cxn ang="0">
                  <a:pos x="3" y="111"/>
                </a:cxn>
                <a:cxn ang="0">
                  <a:pos x="3" y="109"/>
                </a:cxn>
                <a:cxn ang="0">
                  <a:pos x="5" y="106"/>
                </a:cxn>
                <a:cxn ang="0">
                  <a:pos x="7" y="106"/>
                </a:cxn>
                <a:cxn ang="0">
                  <a:pos x="56" y="72"/>
                </a:cxn>
                <a:cxn ang="0">
                  <a:pos x="158" y="2"/>
                </a:cxn>
                <a:cxn ang="0">
                  <a:pos x="160" y="2"/>
                </a:cxn>
                <a:cxn ang="0">
                  <a:pos x="162" y="0"/>
                </a:cxn>
                <a:cxn ang="0">
                  <a:pos x="165" y="0"/>
                </a:cxn>
                <a:cxn ang="0">
                  <a:pos x="167" y="0"/>
                </a:cxn>
                <a:cxn ang="0">
                  <a:pos x="169" y="0"/>
                </a:cxn>
                <a:cxn ang="0">
                  <a:pos x="475" y="18"/>
                </a:cxn>
                <a:cxn ang="0">
                  <a:pos x="475" y="28"/>
                </a:cxn>
                <a:cxn ang="0">
                  <a:pos x="475" y="35"/>
                </a:cxn>
                <a:cxn ang="0">
                  <a:pos x="477" y="42"/>
                </a:cxn>
                <a:cxn ang="0">
                  <a:pos x="479" y="46"/>
                </a:cxn>
                <a:cxn ang="0">
                  <a:pos x="484" y="53"/>
                </a:cxn>
                <a:cxn ang="0">
                  <a:pos x="486" y="60"/>
                </a:cxn>
                <a:cxn ang="0">
                  <a:pos x="491" y="69"/>
                </a:cxn>
                <a:cxn ang="0">
                  <a:pos x="496" y="81"/>
                </a:cxn>
                <a:cxn ang="0">
                  <a:pos x="502" y="123"/>
                </a:cxn>
              </a:cxnLst>
              <a:rect l="0" t="0" r="r" b="b"/>
              <a:pathLst>
                <a:path w="502" h="143">
                  <a:moveTo>
                    <a:pt x="502" y="123"/>
                  </a:moveTo>
                  <a:lnTo>
                    <a:pt x="498" y="125"/>
                  </a:lnTo>
                  <a:lnTo>
                    <a:pt x="493" y="127"/>
                  </a:lnTo>
                  <a:lnTo>
                    <a:pt x="489" y="130"/>
                  </a:lnTo>
                  <a:lnTo>
                    <a:pt x="486" y="132"/>
                  </a:lnTo>
                  <a:lnTo>
                    <a:pt x="482" y="134"/>
                  </a:lnTo>
                  <a:lnTo>
                    <a:pt x="479" y="137"/>
                  </a:lnTo>
                  <a:lnTo>
                    <a:pt x="477" y="141"/>
                  </a:lnTo>
                  <a:lnTo>
                    <a:pt x="477" y="143"/>
                  </a:lnTo>
                  <a:lnTo>
                    <a:pt x="0" y="120"/>
                  </a:lnTo>
                  <a:lnTo>
                    <a:pt x="0" y="118"/>
                  </a:lnTo>
                  <a:lnTo>
                    <a:pt x="0" y="116"/>
                  </a:lnTo>
                  <a:lnTo>
                    <a:pt x="0" y="113"/>
                  </a:lnTo>
                  <a:lnTo>
                    <a:pt x="0" y="111"/>
                  </a:lnTo>
                  <a:lnTo>
                    <a:pt x="3" y="111"/>
                  </a:lnTo>
                  <a:lnTo>
                    <a:pt x="3" y="109"/>
                  </a:lnTo>
                  <a:lnTo>
                    <a:pt x="5" y="106"/>
                  </a:lnTo>
                  <a:lnTo>
                    <a:pt x="7" y="106"/>
                  </a:lnTo>
                  <a:lnTo>
                    <a:pt x="56" y="72"/>
                  </a:lnTo>
                  <a:lnTo>
                    <a:pt x="158" y="2"/>
                  </a:lnTo>
                  <a:lnTo>
                    <a:pt x="160" y="2"/>
                  </a:lnTo>
                  <a:lnTo>
                    <a:pt x="162" y="0"/>
                  </a:lnTo>
                  <a:lnTo>
                    <a:pt x="165" y="0"/>
                  </a:lnTo>
                  <a:lnTo>
                    <a:pt x="167" y="0"/>
                  </a:lnTo>
                  <a:lnTo>
                    <a:pt x="169" y="0"/>
                  </a:lnTo>
                  <a:lnTo>
                    <a:pt x="475" y="18"/>
                  </a:lnTo>
                  <a:lnTo>
                    <a:pt x="475" y="28"/>
                  </a:lnTo>
                  <a:lnTo>
                    <a:pt x="475" y="35"/>
                  </a:lnTo>
                  <a:lnTo>
                    <a:pt x="477" y="42"/>
                  </a:lnTo>
                  <a:lnTo>
                    <a:pt x="479" y="46"/>
                  </a:lnTo>
                  <a:lnTo>
                    <a:pt x="484" y="53"/>
                  </a:lnTo>
                  <a:lnTo>
                    <a:pt x="486" y="60"/>
                  </a:lnTo>
                  <a:lnTo>
                    <a:pt x="491" y="69"/>
                  </a:lnTo>
                  <a:lnTo>
                    <a:pt x="496" y="81"/>
                  </a:lnTo>
                  <a:lnTo>
                    <a:pt x="502" y="123"/>
                  </a:lnTo>
                </a:path>
              </a:pathLst>
            </a:custGeom>
            <a:noFill/>
            <a:ln w="0">
              <a:solidFill>
                <a:srgbClr val="000000"/>
              </a:solidFill>
              <a:prstDash val="solid"/>
              <a:round/>
            </a:ln>
          </p:spPr>
          <p:txBody>
            <a:bodyPr/>
            <a:lstStyle/>
            <a:p>
              <a:endParaRPr lang="en-US"/>
            </a:p>
          </p:txBody>
        </p:sp>
        <p:sp>
          <p:nvSpPr>
            <p:cNvPr id="417868" name="Freeform 76"/>
            <p:cNvSpPr/>
            <p:nvPr/>
          </p:nvSpPr>
          <p:spPr bwMode="auto">
            <a:xfrm>
              <a:off x="2675" y="2271"/>
              <a:ext cx="137" cy="81"/>
            </a:xfrm>
            <a:custGeom>
              <a:avLst/>
              <a:gdLst/>
              <a:ahLst/>
              <a:cxnLst>
                <a:cxn ang="0">
                  <a:pos x="137" y="0"/>
                </a:cxn>
                <a:cxn ang="0">
                  <a:pos x="114" y="35"/>
                </a:cxn>
                <a:cxn ang="0">
                  <a:pos x="111" y="35"/>
                </a:cxn>
                <a:cxn ang="0">
                  <a:pos x="107" y="35"/>
                </a:cxn>
                <a:cxn ang="0">
                  <a:pos x="102" y="40"/>
                </a:cxn>
                <a:cxn ang="0">
                  <a:pos x="97" y="44"/>
                </a:cxn>
                <a:cxn ang="0">
                  <a:pos x="91" y="49"/>
                </a:cxn>
                <a:cxn ang="0">
                  <a:pos x="84" y="56"/>
                </a:cxn>
                <a:cxn ang="0">
                  <a:pos x="77" y="61"/>
                </a:cxn>
                <a:cxn ang="0">
                  <a:pos x="67" y="68"/>
                </a:cxn>
                <a:cxn ang="0">
                  <a:pos x="56" y="68"/>
                </a:cxn>
                <a:cxn ang="0">
                  <a:pos x="47" y="68"/>
                </a:cxn>
                <a:cxn ang="0">
                  <a:pos x="37" y="68"/>
                </a:cxn>
                <a:cxn ang="0">
                  <a:pos x="30" y="68"/>
                </a:cxn>
                <a:cxn ang="0">
                  <a:pos x="23" y="70"/>
                </a:cxn>
                <a:cxn ang="0">
                  <a:pos x="14" y="74"/>
                </a:cxn>
                <a:cxn ang="0">
                  <a:pos x="7" y="77"/>
                </a:cxn>
                <a:cxn ang="0">
                  <a:pos x="0" y="81"/>
                </a:cxn>
                <a:cxn ang="0">
                  <a:pos x="0" y="42"/>
                </a:cxn>
                <a:cxn ang="0">
                  <a:pos x="137" y="0"/>
                </a:cxn>
              </a:cxnLst>
              <a:rect l="0" t="0" r="r" b="b"/>
              <a:pathLst>
                <a:path w="137" h="81">
                  <a:moveTo>
                    <a:pt x="137" y="0"/>
                  </a:moveTo>
                  <a:lnTo>
                    <a:pt x="114" y="35"/>
                  </a:lnTo>
                  <a:lnTo>
                    <a:pt x="111" y="35"/>
                  </a:lnTo>
                  <a:lnTo>
                    <a:pt x="107" y="35"/>
                  </a:lnTo>
                  <a:lnTo>
                    <a:pt x="102" y="40"/>
                  </a:lnTo>
                  <a:lnTo>
                    <a:pt x="97" y="44"/>
                  </a:lnTo>
                  <a:lnTo>
                    <a:pt x="91" y="49"/>
                  </a:lnTo>
                  <a:lnTo>
                    <a:pt x="84" y="56"/>
                  </a:lnTo>
                  <a:lnTo>
                    <a:pt x="77" y="61"/>
                  </a:lnTo>
                  <a:lnTo>
                    <a:pt x="67" y="68"/>
                  </a:lnTo>
                  <a:lnTo>
                    <a:pt x="56" y="68"/>
                  </a:lnTo>
                  <a:lnTo>
                    <a:pt x="47" y="68"/>
                  </a:lnTo>
                  <a:lnTo>
                    <a:pt x="37" y="68"/>
                  </a:lnTo>
                  <a:lnTo>
                    <a:pt x="30" y="68"/>
                  </a:lnTo>
                  <a:lnTo>
                    <a:pt x="23" y="70"/>
                  </a:lnTo>
                  <a:lnTo>
                    <a:pt x="14" y="74"/>
                  </a:lnTo>
                  <a:lnTo>
                    <a:pt x="7" y="77"/>
                  </a:lnTo>
                  <a:lnTo>
                    <a:pt x="0" y="81"/>
                  </a:lnTo>
                  <a:lnTo>
                    <a:pt x="0" y="42"/>
                  </a:lnTo>
                  <a:lnTo>
                    <a:pt x="137" y="0"/>
                  </a:lnTo>
                </a:path>
              </a:pathLst>
            </a:custGeom>
            <a:noFill/>
            <a:ln w="0">
              <a:solidFill>
                <a:srgbClr val="000000"/>
              </a:solidFill>
              <a:prstDash val="solid"/>
              <a:round/>
            </a:ln>
          </p:spPr>
          <p:txBody>
            <a:bodyPr/>
            <a:lstStyle/>
            <a:p>
              <a:endParaRPr lang="en-US"/>
            </a:p>
          </p:txBody>
        </p:sp>
        <p:sp>
          <p:nvSpPr>
            <p:cNvPr id="417869" name="Freeform 77"/>
            <p:cNvSpPr/>
            <p:nvPr/>
          </p:nvSpPr>
          <p:spPr bwMode="auto">
            <a:xfrm>
              <a:off x="2564" y="2214"/>
              <a:ext cx="276" cy="99"/>
            </a:xfrm>
            <a:custGeom>
              <a:avLst/>
              <a:gdLst/>
              <a:ahLst/>
              <a:cxnLst>
                <a:cxn ang="0">
                  <a:pos x="35" y="0"/>
                </a:cxn>
                <a:cxn ang="0">
                  <a:pos x="276" y="11"/>
                </a:cxn>
                <a:cxn ang="0">
                  <a:pos x="269" y="20"/>
                </a:cxn>
                <a:cxn ang="0">
                  <a:pos x="248" y="57"/>
                </a:cxn>
                <a:cxn ang="0">
                  <a:pos x="111" y="99"/>
                </a:cxn>
                <a:cxn ang="0">
                  <a:pos x="0" y="94"/>
                </a:cxn>
                <a:cxn ang="0">
                  <a:pos x="3" y="90"/>
                </a:cxn>
                <a:cxn ang="0">
                  <a:pos x="3" y="85"/>
                </a:cxn>
                <a:cxn ang="0">
                  <a:pos x="3" y="83"/>
                </a:cxn>
                <a:cxn ang="0">
                  <a:pos x="3" y="78"/>
                </a:cxn>
                <a:cxn ang="0">
                  <a:pos x="3" y="76"/>
                </a:cxn>
                <a:cxn ang="0">
                  <a:pos x="0" y="71"/>
                </a:cxn>
                <a:cxn ang="0">
                  <a:pos x="0" y="67"/>
                </a:cxn>
                <a:cxn ang="0">
                  <a:pos x="0" y="62"/>
                </a:cxn>
                <a:cxn ang="0">
                  <a:pos x="3" y="60"/>
                </a:cxn>
                <a:cxn ang="0">
                  <a:pos x="5" y="55"/>
                </a:cxn>
                <a:cxn ang="0">
                  <a:pos x="7" y="53"/>
                </a:cxn>
                <a:cxn ang="0">
                  <a:pos x="12" y="48"/>
                </a:cxn>
                <a:cxn ang="0">
                  <a:pos x="14" y="44"/>
                </a:cxn>
                <a:cxn ang="0">
                  <a:pos x="16" y="41"/>
                </a:cxn>
                <a:cxn ang="0">
                  <a:pos x="16" y="37"/>
                </a:cxn>
                <a:cxn ang="0">
                  <a:pos x="19" y="32"/>
                </a:cxn>
                <a:cxn ang="0">
                  <a:pos x="21" y="27"/>
                </a:cxn>
                <a:cxn ang="0">
                  <a:pos x="23" y="25"/>
                </a:cxn>
                <a:cxn ang="0">
                  <a:pos x="26" y="23"/>
                </a:cxn>
                <a:cxn ang="0">
                  <a:pos x="28" y="18"/>
                </a:cxn>
                <a:cxn ang="0">
                  <a:pos x="30" y="16"/>
                </a:cxn>
                <a:cxn ang="0">
                  <a:pos x="33" y="11"/>
                </a:cxn>
                <a:cxn ang="0">
                  <a:pos x="35" y="6"/>
                </a:cxn>
                <a:cxn ang="0">
                  <a:pos x="35" y="0"/>
                </a:cxn>
              </a:cxnLst>
              <a:rect l="0" t="0" r="r" b="b"/>
              <a:pathLst>
                <a:path w="276" h="99">
                  <a:moveTo>
                    <a:pt x="35" y="0"/>
                  </a:moveTo>
                  <a:lnTo>
                    <a:pt x="276" y="11"/>
                  </a:lnTo>
                  <a:lnTo>
                    <a:pt x="269" y="20"/>
                  </a:lnTo>
                  <a:lnTo>
                    <a:pt x="248" y="57"/>
                  </a:lnTo>
                  <a:lnTo>
                    <a:pt x="111" y="99"/>
                  </a:lnTo>
                  <a:lnTo>
                    <a:pt x="0" y="94"/>
                  </a:lnTo>
                  <a:lnTo>
                    <a:pt x="3" y="90"/>
                  </a:lnTo>
                  <a:lnTo>
                    <a:pt x="3" y="85"/>
                  </a:lnTo>
                  <a:lnTo>
                    <a:pt x="3" y="83"/>
                  </a:lnTo>
                  <a:lnTo>
                    <a:pt x="3" y="78"/>
                  </a:lnTo>
                  <a:lnTo>
                    <a:pt x="3" y="76"/>
                  </a:lnTo>
                  <a:lnTo>
                    <a:pt x="0" y="71"/>
                  </a:lnTo>
                  <a:lnTo>
                    <a:pt x="0" y="67"/>
                  </a:lnTo>
                  <a:lnTo>
                    <a:pt x="0" y="62"/>
                  </a:lnTo>
                  <a:lnTo>
                    <a:pt x="3" y="60"/>
                  </a:lnTo>
                  <a:lnTo>
                    <a:pt x="5" y="55"/>
                  </a:lnTo>
                  <a:lnTo>
                    <a:pt x="7" y="53"/>
                  </a:lnTo>
                  <a:lnTo>
                    <a:pt x="12" y="48"/>
                  </a:lnTo>
                  <a:lnTo>
                    <a:pt x="14" y="44"/>
                  </a:lnTo>
                  <a:lnTo>
                    <a:pt x="16" y="41"/>
                  </a:lnTo>
                  <a:lnTo>
                    <a:pt x="16" y="37"/>
                  </a:lnTo>
                  <a:lnTo>
                    <a:pt x="19" y="32"/>
                  </a:lnTo>
                  <a:lnTo>
                    <a:pt x="21" y="27"/>
                  </a:lnTo>
                  <a:lnTo>
                    <a:pt x="23" y="25"/>
                  </a:lnTo>
                  <a:lnTo>
                    <a:pt x="26" y="23"/>
                  </a:lnTo>
                  <a:lnTo>
                    <a:pt x="28" y="18"/>
                  </a:lnTo>
                  <a:lnTo>
                    <a:pt x="30" y="16"/>
                  </a:lnTo>
                  <a:lnTo>
                    <a:pt x="33" y="11"/>
                  </a:lnTo>
                  <a:lnTo>
                    <a:pt x="35" y="6"/>
                  </a:lnTo>
                  <a:lnTo>
                    <a:pt x="35" y="0"/>
                  </a:lnTo>
                </a:path>
              </a:pathLst>
            </a:custGeom>
            <a:noFill/>
            <a:ln w="0">
              <a:solidFill>
                <a:srgbClr val="000000"/>
              </a:solidFill>
              <a:prstDash val="solid"/>
              <a:round/>
            </a:ln>
          </p:spPr>
          <p:txBody>
            <a:bodyPr/>
            <a:lstStyle/>
            <a:p>
              <a:endParaRPr lang="en-US"/>
            </a:p>
          </p:txBody>
        </p:sp>
        <p:sp>
          <p:nvSpPr>
            <p:cNvPr id="417870" name="Freeform 78"/>
            <p:cNvSpPr/>
            <p:nvPr/>
          </p:nvSpPr>
          <p:spPr bwMode="auto">
            <a:xfrm>
              <a:off x="2756" y="1144"/>
              <a:ext cx="97" cy="30"/>
            </a:xfrm>
            <a:custGeom>
              <a:avLst/>
              <a:gdLst/>
              <a:ahLst/>
              <a:cxnLst>
                <a:cxn ang="0">
                  <a:pos x="5" y="2"/>
                </a:cxn>
                <a:cxn ang="0">
                  <a:pos x="14" y="2"/>
                </a:cxn>
                <a:cxn ang="0">
                  <a:pos x="26" y="0"/>
                </a:cxn>
                <a:cxn ang="0">
                  <a:pos x="35" y="0"/>
                </a:cxn>
                <a:cxn ang="0">
                  <a:pos x="44" y="5"/>
                </a:cxn>
                <a:cxn ang="0">
                  <a:pos x="49" y="7"/>
                </a:cxn>
                <a:cxn ang="0">
                  <a:pos x="56" y="9"/>
                </a:cxn>
                <a:cxn ang="0">
                  <a:pos x="63" y="7"/>
                </a:cxn>
                <a:cxn ang="0">
                  <a:pos x="70" y="9"/>
                </a:cxn>
                <a:cxn ang="0">
                  <a:pos x="77" y="19"/>
                </a:cxn>
                <a:cxn ang="0">
                  <a:pos x="86" y="26"/>
                </a:cxn>
                <a:cxn ang="0">
                  <a:pos x="95" y="30"/>
                </a:cxn>
                <a:cxn ang="0">
                  <a:pos x="97" y="30"/>
                </a:cxn>
                <a:cxn ang="0">
                  <a:pos x="93" y="30"/>
                </a:cxn>
                <a:cxn ang="0">
                  <a:pos x="91" y="30"/>
                </a:cxn>
                <a:cxn ang="0">
                  <a:pos x="86" y="30"/>
                </a:cxn>
                <a:cxn ang="0">
                  <a:pos x="84" y="28"/>
                </a:cxn>
                <a:cxn ang="0">
                  <a:pos x="81" y="28"/>
                </a:cxn>
                <a:cxn ang="0">
                  <a:pos x="79" y="26"/>
                </a:cxn>
                <a:cxn ang="0">
                  <a:pos x="77" y="26"/>
                </a:cxn>
                <a:cxn ang="0">
                  <a:pos x="72" y="23"/>
                </a:cxn>
                <a:cxn ang="0">
                  <a:pos x="65" y="21"/>
                </a:cxn>
                <a:cxn ang="0">
                  <a:pos x="60" y="19"/>
                </a:cxn>
                <a:cxn ang="0">
                  <a:pos x="58" y="16"/>
                </a:cxn>
                <a:cxn ang="0">
                  <a:pos x="51" y="16"/>
                </a:cxn>
                <a:cxn ang="0">
                  <a:pos x="47" y="16"/>
                </a:cxn>
                <a:cxn ang="0">
                  <a:pos x="44" y="16"/>
                </a:cxn>
                <a:cxn ang="0">
                  <a:pos x="40" y="12"/>
                </a:cxn>
                <a:cxn ang="0">
                  <a:pos x="35" y="9"/>
                </a:cxn>
                <a:cxn ang="0">
                  <a:pos x="30" y="7"/>
                </a:cxn>
                <a:cxn ang="0">
                  <a:pos x="26" y="7"/>
                </a:cxn>
                <a:cxn ang="0">
                  <a:pos x="21" y="7"/>
                </a:cxn>
                <a:cxn ang="0">
                  <a:pos x="16" y="5"/>
                </a:cxn>
                <a:cxn ang="0">
                  <a:pos x="12" y="5"/>
                </a:cxn>
                <a:cxn ang="0">
                  <a:pos x="7" y="5"/>
                </a:cxn>
                <a:cxn ang="0">
                  <a:pos x="3" y="5"/>
                </a:cxn>
              </a:cxnLst>
              <a:rect l="0" t="0" r="r" b="b"/>
              <a:pathLst>
                <a:path w="97" h="30">
                  <a:moveTo>
                    <a:pt x="0" y="2"/>
                  </a:moveTo>
                  <a:lnTo>
                    <a:pt x="5" y="2"/>
                  </a:lnTo>
                  <a:lnTo>
                    <a:pt x="10" y="2"/>
                  </a:lnTo>
                  <a:lnTo>
                    <a:pt x="14" y="2"/>
                  </a:lnTo>
                  <a:lnTo>
                    <a:pt x="21" y="2"/>
                  </a:lnTo>
                  <a:lnTo>
                    <a:pt x="26" y="0"/>
                  </a:lnTo>
                  <a:lnTo>
                    <a:pt x="30" y="0"/>
                  </a:lnTo>
                  <a:lnTo>
                    <a:pt x="35" y="0"/>
                  </a:lnTo>
                  <a:lnTo>
                    <a:pt x="40" y="0"/>
                  </a:lnTo>
                  <a:lnTo>
                    <a:pt x="44" y="5"/>
                  </a:lnTo>
                  <a:lnTo>
                    <a:pt x="47" y="7"/>
                  </a:lnTo>
                  <a:lnTo>
                    <a:pt x="49" y="7"/>
                  </a:lnTo>
                  <a:lnTo>
                    <a:pt x="51" y="9"/>
                  </a:lnTo>
                  <a:lnTo>
                    <a:pt x="56" y="9"/>
                  </a:lnTo>
                  <a:lnTo>
                    <a:pt x="58" y="9"/>
                  </a:lnTo>
                  <a:lnTo>
                    <a:pt x="63" y="7"/>
                  </a:lnTo>
                  <a:lnTo>
                    <a:pt x="67" y="7"/>
                  </a:lnTo>
                  <a:lnTo>
                    <a:pt x="70" y="9"/>
                  </a:lnTo>
                  <a:lnTo>
                    <a:pt x="72" y="14"/>
                  </a:lnTo>
                  <a:lnTo>
                    <a:pt x="77" y="19"/>
                  </a:lnTo>
                  <a:lnTo>
                    <a:pt x="81" y="21"/>
                  </a:lnTo>
                  <a:lnTo>
                    <a:pt x="86" y="26"/>
                  </a:lnTo>
                  <a:lnTo>
                    <a:pt x="91" y="28"/>
                  </a:lnTo>
                  <a:lnTo>
                    <a:pt x="95" y="30"/>
                  </a:lnTo>
                  <a:lnTo>
                    <a:pt x="97" y="30"/>
                  </a:lnTo>
                  <a:lnTo>
                    <a:pt x="97" y="30"/>
                  </a:lnTo>
                  <a:lnTo>
                    <a:pt x="95" y="30"/>
                  </a:lnTo>
                  <a:lnTo>
                    <a:pt x="93" y="30"/>
                  </a:lnTo>
                  <a:lnTo>
                    <a:pt x="91" y="30"/>
                  </a:lnTo>
                  <a:lnTo>
                    <a:pt x="91" y="30"/>
                  </a:lnTo>
                  <a:lnTo>
                    <a:pt x="88" y="30"/>
                  </a:lnTo>
                  <a:lnTo>
                    <a:pt x="86" y="30"/>
                  </a:lnTo>
                  <a:lnTo>
                    <a:pt x="86" y="30"/>
                  </a:lnTo>
                  <a:lnTo>
                    <a:pt x="84" y="28"/>
                  </a:lnTo>
                  <a:lnTo>
                    <a:pt x="84" y="28"/>
                  </a:lnTo>
                  <a:lnTo>
                    <a:pt x="81" y="28"/>
                  </a:lnTo>
                  <a:lnTo>
                    <a:pt x="79" y="26"/>
                  </a:lnTo>
                  <a:lnTo>
                    <a:pt x="79" y="26"/>
                  </a:lnTo>
                  <a:lnTo>
                    <a:pt x="77" y="26"/>
                  </a:lnTo>
                  <a:lnTo>
                    <a:pt x="77" y="26"/>
                  </a:lnTo>
                  <a:lnTo>
                    <a:pt x="74" y="23"/>
                  </a:lnTo>
                  <a:lnTo>
                    <a:pt x="72" y="23"/>
                  </a:lnTo>
                  <a:lnTo>
                    <a:pt x="70" y="21"/>
                  </a:lnTo>
                  <a:lnTo>
                    <a:pt x="65" y="21"/>
                  </a:lnTo>
                  <a:lnTo>
                    <a:pt x="63" y="19"/>
                  </a:lnTo>
                  <a:lnTo>
                    <a:pt x="60" y="19"/>
                  </a:lnTo>
                  <a:lnTo>
                    <a:pt x="58" y="19"/>
                  </a:lnTo>
                  <a:lnTo>
                    <a:pt x="58" y="16"/>
                  </a:lnTo>
                  <a:lnTo>
                    <a:pt x="56" y="16"/>
                  </a:lnTo>
                  <a:lnTo>
                    <a:pt x="51" y="16"/>
                  </a:lnTo>
                  <a:lnTo>
                    <a:pt x="49" y="16"/>
                  </a:lnTo>
                  <a:lnTo>
                    <a:pt x="47" y="16"/>
                  </a:lnTo>
                  <a:lnTo>
                    <a:pt x="44" y="16"/>
                  </a:lnTo>
                  <a:lnTo>
                    <a:pt x="44" y="16"/>
                  </a:lnTo>
                  <a:lnTo>
                    <a:pt x="42" y="14"/>
                  </a:lnTo>
                  <a:lnTo>
                    <a:pt x="40" y="12"/>
                  </a:lnTo>
                  <a:lnTo>
                    <a:pt x="37" y="9"/>
                  </a:lnTo>
                  <a:lnTo>
                    <a:pt x="35" y="9"/>
                  </a:lnTo>
                  <a:lnTo>
                    <a:pt x="33" y="7"/>
                  </a:lnTo>
                  <a:lnTo>
                    <a:pt x="30" y="7"/>
                  </a:lnTo>
                  <a:lnTo>
                    <a:pt x="28" y="7"/>
                  </a:lnTo>
                  <a:lnTo>
                    <a:pt x="26" y="7"/>
                  </a:lnTo>
                  <a:lnTo>
                    <a:pt x="23" y="7"/>
                  </a:lnTo>
                  <a:lnTo>
                    <a:pt x="21" y="7"/>
                  </a:lnTo>
                  <a:lnTo>
                    <a:pt x="19" y="5"/>
                  </a:lnTo>
                  <a:lnTo>
                    <a:pt x="16" y="5"/>
                  </a:lnTo>
                  <a:lnTo>
                    <a:pt x="14" y="5"/>
                  </a:lnTo>
                  <a:lnTo>
                    <a:pt x="12" y="5"/>
                  </a:lnTo>
                  <a:lnTo>
                    <a:pt x="10" y="5"/>
                  </a:lnTo>
                  <a:lnTo>
                    <a:pt x="7" y="5"/>
                  </a:lnTo>
                  <a:lnTo>
                    <a:pt x="5" y="5"/>
                  </a:lnTo>
                  <a:lnTo>
                    <a:pt x="3" y="5"/>
                  </a:lnTo>
                  <a:lnTo>
                    <a:pt x="0" y="2"/>
                  </a:lnTo>
                  <a:close/>
                </a:path>
              </a:pathLst>
            </a:custGeom>
            <a:solidFill>
              <a:srgbClr val="CC4C4C"/>
            </a:solidFill>
            <a:ln w="9525">
              <a:noFill/>
              <a:round/>
            </a:ln>
          </p:spPr>
          <p:txBody>
            <a:bodyPr/>
            <a:lstStyle/>
            <a:p>
              <a:endParaRPr lang="en-US"/>
            </a:p>
          </p:txBody>
        </p:sp>
        <p:sp>
          <p:nvSpPr>
            <p:cNvPr id="417871" name="Freeform 79"/>
            <p:cNvSpPr>
              <a:spLocks noEditPoints="1"/>
            </p:cNvSpPr>
            <p:nvPr/>
          </p:nvSpPr>
          <p:spPr bwMode="auto">
            <a:xfrm>
              <a:off x="2754" y="1022"/>
              <a:ext cx="185" cy="113"/>
            </a:xfrm>
            <a:custGeom>
              <a:avLst/>
              <a:gdLst/>
              <a:ahLst/>
              <a:cxnLst>
                <a:cxn ang="0">
                  <a:pos x="83" y="108"/>
                </a:cxn>
                <a:cxn ang="0">
                  <a:pos x="83" y="106"/>
                </a:cxn>
                <a:cxn ang="0">
                  <a:pos x="90" y="108"/>
                </a:cxn>
                <a:cxn ang="0">
                  <a:pos x="93" y="111"/>
                </a:cxn>
                <a:cxn ang="0">
                  <a:pos x="90" y="113"/>
                </a:cxn>
                <a:cxn ang="0">
                  <a:pos x="86" y="111"/>
                </a:cxn>
                <a:cxn ang="0">
                  <a:pos x="53" y="94"/>
                </a:cxn>
                <a:cxn ang="0">
                  <a:pos x="49" y="97"/>
                </a:cxn>
                <a:cxn ang="0">
                  <a:pos x="42" y="99"/>
                </a:cxn>
                <a:cxn ang="0">
                  <a:pos x="49" y="101"/>
                </a:cxn>
                <a:cxn ang="0">
                  <a:pos x="60" y="104"/>
                </a:cxn>
                <a:cxn ang="0">
                  <a:pos x="55" y="99"/>
                </a:cxn>
                <a:cxn ang="0">
                  <a:pos x="53" y="94"/>
                </a:cxn>
                <a:cxn ang="0">
                  <a:pos x="120" y="57"/>
                </a:cxn>
                <a:cxn ang="0">
                  <a:pos x="127" y="57"/>
                </a:cxn>
                <a:cxn ang="0">
                  <a:pos x="141" y="62"/>
                </a:cxn>
                <a:cxn ang="0">
                  <a:pos x="155" y="64"/>
                </a:cxn>
                <a:cxn ang="0">
                  <a:pos x="164" y="62"/>
                </a:cxn>
                <a:cxn ang="0">
                  <a:pos x="171" y="60"/>
                </a:cxn>
                <a:cxn ang="0">
                  <a:pos x="167" y="67"/>
                </a:cxn>
                <a:cxn ang="0">
                  <a:pos x="157" y="74"/>
                </a:cxn>
                <a:cxn ang="0">
                  <a:pos x="143" y="76"/>
                </a:cxn>
                <a:cxn ang="0">
                  <a:pos x="130" y="67"/>
                </a:cxn>
                <a:cxn ang="0">
                  <a:pos x="120" y="64"/>
                </a:cxn>
                <a:cxn ang="0">
                  <a:pos x="113" y="62"/>
                </a:cxn>
                <a:cxn ang="0">
                  <a:pos x="113" y="62"/>
                </a:cxn>
                <a:cxn ang="0">
                  <a:pos x="113" y="60"/>
                </a:cxn>
                <a:cxn ang="0">
                  <a:pos x="69" y="34"/>
                </a:cxn>
                <a:cxn ang="0">
                  <a:pos x="62" y="30"/>
                </a:cxn>
                <a:cxn ang="0">
                  <a:pos x="49" y="30"/>
                </a:cxn>
                <a:cxn ang="0">
                  <a:pos x="35" y="30"/>
                </a:cxn>
                <a:cxn ang="0">
                  <a:pos x="23" y="23"/>
                </a:cxn>
                <a:cxn ang="0">
                  <a:pos x="18" y="20"/>
                </a:cxn>
                <a:cxn ang="0">
                  <a:pos x="16" y="23"/>
                </a:cxn>
                <a:cxn ang="0">
                  <a:pos x="23" y="32"/>
                </a:cxn>
                <a:cxn ang="0">
                  <a:pos x="35" y="41"/>
                </a:cxn>
                <a:cxn ang="0">
                  <a:pos x="51" y="39"/>
                </a:cxn>
                <a:cxn ang="0">
                  <a:pos x="65" y="37"/>
                </a:cxn>
                <a:cxn ang="0">
                  <a:pos x="72" y="39"/>
                </a:cxn>
                <a:cxn ang="0">
                  <a:pos x="74" y="39"/>
                </a:cxn>
                <a:cxn ang="0">
                  <a:pos x="74" y="37"/>
                </a:cxn>
                <a:cxn ang="0">
                  <a:pos x="183" y="55"/>
                </a:cxn>
                <a:cxn ang="0">
                  <a:pos x="176" y="46"/>
                </a:cxn>
                <a:cxn ang="0">
                  <a:pos x="164" y="39"/>
                </a:cxn>
                <a:cxn ang="0">
                  <a:pos x="143" y="37"/>
                </a:cxn>
                <a:cxn ang="0">
                  <a:pos x="125" y="41"/>
                </a:cxn>
                <a:cxn ang="0">
                  <a:pos x="113" y="46"/>
                </a:cxn>
                <a:cxn ang="0">
                  <a:pos x="116" y="48"/>
                </a:cxn>
                <a:cxn ang="0">
                  <a:pos x="139" y="43"/>
                </a:cxn>
                <a:cxn ang="0">
                  <a:pos x="155" y="43"/>
                </a:cxn>
                <a:cxn ang="0">
                  <a:pos x="171" y="53"/>
                </a:cxn>
                <a:cxn ang="0">
                  <a:pos x="0" y="9"/>
                </a:cxn>
                <a:cxn ang="0">
                  <a:pos x="12" y="4"/>
                </a:cxn>
                <a:cxn ang="0">
                  <a:pos x="21" y="0"/>
                </a:cxn>
                <a:cxn ang="0">
                  <a:pos x="44" y="2"/>
                </a:cxn>
                <a:cxn ang="0">
                  <a:pos x="65" y="11"/>
                </a:cxn>
                <a:cxn ang="0">
                  <a:pos x="74" y="20"/>
                </a:cxn>
                <a:cxn ang="0">
                  <a:pos x="81" y="30"/>
                </a:cxn>
                <a:cxn ang="0">
                  <a:pos x="58" y="16"/>
                </a:cxn>
                <a:cxn ang="0">
                  <a:pos x="42" y="9"/>
                </a:cxn>
                <a:cxn ang="0">
                  <a:pos x="21" y="9"/>
                </a:cxn>
                <a:cxn ang="0">
                  <a:pos x="0" y="9"/>
                </a:cxn>
              </a:cxnLst>
              <a:rect l="0" t="0" r="r" b="b"/>
              <a:pathLst>
                <a:path w="185" h="113">
                  <a:moveTo>
                    <a:pt x="81" y="111"/>
                  </a:moveTo>
                  <a:lnTo>
                    <a:pt x="81" y="111"/>
                  </a:lnTo>
                  <a:lnTo>
                    <a:pt x="81" y="111"/>
                  </a:lnTo>
                  <a:lnTo>
                    <a:pt x="83" y="108"/>
                  </a:lnTo>
                  <a:lnTo>
                    <a:pt x="83" y="108"/>
                  </a:lnTo>
                  <a:lnTo>
                    <a:pt x="83" y="108"/>
                  </a:lnTo>
                  <a:lnTo>
                    <a:pt x="83" y="108"/>
                  </a:lnTo>
                  <a:lnTo>
                    <a:pt x="83" y="106"/>
                  </a:lnTo>
                  <a:lnTo>
                    <a:pt x="83" y="106"/>
                  </a:lnTo>
                  <a:lnTo>
                    <a:pt x="90" y="106"/>
                  </a:lnTo>
                  <a:lnTo>
                    <a:pt x="90" y="106"/>
                  </a:lnTo>
                  <a:lnTo>
                    <a:pt x="90" y="108"/>
                  </a:lnTo>
                  <a:lnTo>
                    <a:pt x="90" y="108"/>
                  </a:lnTo>
                  <a:lnTo>
                    <a:pt x="90" y="108"/>
                  </a:lnTo>
                  <a:lnTo>
                    <a:pt x="93" y="111"/>
                  </a:lnTo>
                  <a:lnTo>
                    <a:pt x="93" y="111"/>
                  </a:lnTo>
                  <a:lnTo>
                    <a:pt x="93" y="111"/>
                  </a:lnTo>
                  <a:lnTo>
                    <a:pt x="95" y="111"/>
                  </a:lnTo>
                  <a:lnTo>
                    <a:pt x="93" y="113"/>
                  </a:lnTo>
                  <a:lnTo>
                    <a:pt x="90" y="113"/>
                  </a:lnTo>
                  <a:lnTo>
                    <a:pt x="90" y="113"/>
                  </a:lnTo>
                  <a:lnTo>
                    <a:pt x="88" y="111"/>
                  </a:lnTo>
                  <a:lnTo>
                    <a:pt x="86" y="111"/>
                  </a:lnTo>
                  <a:lnTo>
                    <a:pt x="86" y="111"/>
                  </a:lnTo>
                  <a:lnTo>
                    <a:pt x="83" y="111"/>
                  </a:lnTo>
                  <a:lnTo>
                    <a:pt x="83" y="111"/>
                  </a:lnTo>
                  <a:lnTo>
                    <a:pt x="81" y="111"/>
                  </a:lnTo>
                  <a:close/>
                  <a:moveTo>
                    <a:pt x="53" y="94"/>
                  </a:moveTo>
                  <a:lnTo>
                    <a:pt x="53" y="94"/>
                  </a:lnTo>
                  <a:lnTo>
                    <a:pt x="51" y="94"/>
                  </a:lnTo>
                  <a:lnTo>
                    <a:pt x="49" y="97"/>
                  </a:lnTo>
                  <a:lnTo>
                    <a:pt x="49" y="97"/>
                  </a:lnTo>
                  <a:lnTo>
                    <a:pt x="46" y="99"/>
                  </a:lnTo>
                  <a:lnTo>
                    <a:pt x="44" y="99"/>
                  </a:lnTo>
                  <a:lnTo>
                    <a:pt x="44" y="99"/>
                  </a:lnTo>
                  <a:lnTo>
                    <a:pt x="42" y="99"/>
                  </a:lnTo>
                  <a:lnTo>
                    <a:pt x="44" y="101"/>
                  </a:lnTo>
                  <a:lnTo>
                    <a:pt x="44" y="101"/>
                  </a:lnTo>
                  <a:lnTo>
                    <a:pt x="46" y="101"/>
                  </a:lnTo>
                  <a:lnTo>
                    <a:pt x="49" y="101"/>
                  </a:lnTo>
                  <a:lnTo>
                    <a:pt x="51" y="99"/>
                  </a:lnTo>
                  <a:lnTo>
                    <a:pt x="53" y="101"/>
                  </a:lnTo>
                  <a:lnTo>
                    <a:pt x="58" y="101"/>
                  </a:lnTo>
                  <a:lnTo>
                    <a:pt x="60" y="104"/>
                  </a:lnTo>
                  <a:lnTo>
                    <a:pt x="60" y="101"/>
                  </a:lnTo>
                  <a:lnTo>
                    <a:pt x="58" y="101"/>
                  </a:lnTo>
                  <a:lnTo>
                    <a:pt x="58" y="99"/>
                  </a:lnTo>
                  <a:lnTo>
                    <a:pt x="55" y="99"/>
                  </a:lnTo>
                  <a:lnTo>
                    <a:pt x="55" y="99"/>
                  </a:lnTo>
                  <a:lnTo>
                    <a:pt x="55" y="97"/>
                  </a:lnTo>
                  <a:lnTo>
                    <a:pt x="55" y="97"/>
                  </a:lnTo>
                  <a:lnTo>
                    <a:pt x="53" y="94"/>
                  </a:lnTo>
                  <a:close/>
                  <a:moveTo>
                    <a:pt x="113" y="60"/>
                  </a:moveTo>
                  <a:lnTo>
                    <a:pt x="116" y="60"/>
                  </a:lnTo>
                  <a:lnTo>
                    <a:pt x="118" y="60"/>
                  </a:lnTo>
                  <a:lnTo>
                    <a:pt x="120" y="57"/>
                  </a:lnTo>
                  <a:lnTo>
                    <a:pt x="123" y="57"/>
                  </a:lnTo>
                  <a:lnTo>
                    <a:pt x="125" y="57"/>
                  </a:lnTo>
                  <a:lnTo>
                    <a:pt x="125" y="57"/>
                  </a:lnTo>
                  <a:lnTo>
                    <a:pt x="127" y="57"/>
                  </a:lnTo>
                  <a:lnTo>
                    <a:pt x="130" y="57"/>
                  </a:lnTo>
                  <a:lnTo>
                    <a:pt x="134" y="60"/>
                  </a:lnTo>
                  <a:lnTo>
                    <a:pt x="139" y="62"/>
                  </a:lnTo>
                  <a:lnTo>
                    <a:pt x="141" y="62"/>
                  </a:lnTo>
                  <a:lnTo>
                    <a:pt x="143" y="64"/>
                  </a:lnTo>
                  <a:lnTo>
                    <a:pt x="146" y="64"/>
                  </a:lnTo>
                  <a:lnTo>
                    <a:pt x="150" y="64"/>
                  </a:lnTo>
                  <a:lnTo>
                    <a:pt x="155" y="64"/>
                  </a:lnTo>
                  <a:lnTo>
                    <a:pt x="160" y="62"/>
                  </a:lnTo>
                  <a:lnTo>
                    <a:pt x="162" y="62"/>
                  </a:lnTo>
                  <a:lnTo>
                    <a:pt x="162" y="62"/>
                  </a:lnTo>
                  <a:lnTo>
                    <a:pt x="164" y="62"/>
                  </a:lnTo>
                  <a:lnTo>
                    <a:pt x="167" y="62"/>
                  </a:lnTo>
                  <a:lnTo>
                    <a:pt x="167" y="62"/>
                  </a:lnTo>
                  <a:lnTo>
                    <a:pt x="169" y="62"/>
                  </a:lnTo>
                  <a:lnTo>
                    <a:pt x="171" y="60"/>
                  </a:lnTo>
                  <a:lnTo>
                    <a:pt x="171" y="60"/>
                  </a:lnTo>
                  <a:lnTo>
                    <a:pt x="171" y="62"/>
                  </a:lnTo>
                  <a:lnTo>
                    <a:pt x="169" y="64"/>
                  </a:lnTo>
                  <a:lnTo>
                    <a:pt x="167" y="67"/>
                  </a:lnTo>
                  <a:lnTo>
                    <a:pt x="164" y="67"/>
                  </a:lnTo>
                  <a:lnTo>
                    <a:pt x="162" y="69"/>
                  </a:lnTo>
                  <a:lnTo>
                    <a:pt x="160" y="71"/>
                  </a:lnTo>
                  <a:lnTo>
                    <a:pt x="157" y="74"/>
                  </a:lnTo>
                  <a:lnTo>
                    <a:pt x="157" y="74"/>
                  </a:lnTo>
                  <a:lnTo>
                    <a:pt x="153" y="76"/>
                  </a:lnTo>
                  <a:lnTo>
                    <a:pt x="148" y="76"/>
                  </a:lnTo>
                  <a:lnTo>
                    <a:pt x="143" y="76"/>
                  </a:lnTo>
                  <a:lnTo>
                    <a:pt x="141" y="74"/>
                  </a:lnTo>
                  <a:lnTo>
                    <a:pt x="136" y="71"/>
                  </a:lnTo>
                  <a:lnTo>
                    <a:pt x="134" y="69"/>
                  </a:lnTo>
                  <a:lnTo>
                    <a:pt x="130" y="67"/>
                  </a:lnTo>
                  <a:lnTo>
                    <a:pt x="123" y="64"/>
                  </a:lnTo>
                  <a:lnTo>
                    <a:pt x="123" y="64"/>
                  </a:lnTo>
                  <a:lnTo>
                    <a:pt x="123" y="64"/>
                  </a:lnTo>
                  <a:lnTo>
                    <a:pt x="120" y="64"/>
                  </a:lnTo>
                  <a:lnTo>
                    <a:pt x="118" y="62"/>
                  </a:lnTo>
                  <a:lnTo>
                    <a:pt x="116" y="62"/>
                  </a:lnTo>
                  <a:lnTo>
                    <a:pt x="116" y="62"/>
                  </a:lnTo>
                  <a:lnTo>
                    <a:pt x="113" y="62"/>
                  </a:lnTo>
                  <a:lnTo>
                    <a:pt x="113" y="62"/>
                  </a:lnTo>
                  <a:lnTo>
                    <a:pt x="113" y="62"/>
                  </a:lnTo>
                  <a:lnTo>
                    <a:pt x="113" y="62"/>
                  </a:lnTo>
                  <a:lnTo>
                    <a:pt x="113" y="62"/>
                  </a:lnTo>
                  <a:lnTo>
                    <a:pt x="113" y="60"/>
                  </a:lnTo>
                  <a:lnTo>
                    <a:pt x="111" y="60"/>
                  </a:lnTo>
                  <a:lnTo>
                    <a:pt x="111" y="60"/>
                  </a:lnTo>
                  <a:lnTo>
                    <a:pt x="113" y="60"/>
                  </a:lnTo>
                  <a:lnTo>
                    <a:pt x="113" y="60"/>
                  </a:lnTo>
                  <a:close/>
                  <a:moveTo>
                    <a:pt x="74" y="37"/>
                  </a:moveTo>
                  <a:lnTo>
                    <a:pt x="72" y="34"/>
                  </a:lnTo>
                  <a:lnTo>
                    <a:pt x="69" y="34"/>
                  </a:lnTo>
                  <a:lnTo>
                    <a:pt x="67" y="32"/>
                  </a:lnTo>
                  <a:lnTo>
                    <a:pt x="65" y="32"/>
                  </a:lnTo>
                  <a:lnTo>
                    <a:pt x="62" y="30"/>
                  </a:lnTo>
                  <a:lnTo>
                    <a:pt x="62" y="30"/>
                  </a:lnTo>
                  <a:lnTo>
                    <a:pt x="60" y="30"/>
                  </a:lnTo>
                  <a:lnTo>
                    <a:pt x="58" y="30"/>
                  </a:lnTo>
                  <a:lnTo>
                    <a:pt x="53" y="30"/>
                  </a:lnTo>
                  <a:lnTo>
                    <a:pt x="49" y="30"/>
                  </a:lnTo>
                  <a:lnTo>
                    <a:pt x="46" y="30"/>
                  </a:lnTo>
                  <a:lnTo>
                    <a:pt x="42" y="30"/>
                  </a:lnTo>
                  <a:lnTo>
                    <a:pt x="39" y="30"/>
                  </a:lnTo>
                  <a:lnTo>
                    <a:pt x="35" y="30"/>
                  </a:lnTo>
                  <a:lnTo>
                    <a:pt x="32" y="27"/>
                  </a:lnTo>
                  <a:lnTo>
                    <a:pt x="25" y="25"/>
                  </a:lnTo>
                  <a:lnTo>
                    <a:pt x="25" y="25"/>
                  </a:lnTo>
                  <a:lnTo>
                    <a:pt x="23" y="23"/>
                  </a:lnTo>
                  <a:lnTo>
                    <a:pt x="23" y="23"/>
                  </a:lnTo>
                  <a:lnTo>
                    <a:pt x="21" y="20"/>
                  </a:lnTo>
                  <a:lnTo>
                    <a:pt x="18" y="20"/>
                  </a:lnTo>
                  <a:lnTo>
                    <a:pt x="18" y="20"/>
                  </a:lnTo>
                  <a:lnTo>
                    <a:pt x="16" y="18"/>
                  </a:lnTo>
                  <a:lnTo>
                    <a:pt x="16" y="18"/>
                  </a:lnTo>
                  <a:lnTo>
                    <a:pt x="16" y="20"/>
                  </a:lnTo>
                  <a:lnTo>
                    <a:pt x="16" y="23"/>
                  </a:lnTo>
                  <a:lnTo>
                    <a:pt x="18" y="25"/>
                  </a:lnTo>
                  <a:lnTo>
                    <a:pt x="21" y="27"/>
                  </a:lnTo>
                  <a:lnTo>
                    <a:pt x="23" y="30"/>
                  </a:lnTo>
                  <a:lnTo>
                    <a:pt x="23" y="32"/>
                  </a:lnTo>
                  <a:lnTo>
                    <a:pt x="25" y="34"/>
                  </a:lnTo>
                  <a:lnTo>
                    <a:pt x="28" y="37"/>
                  </a:lnTo>
                  <a:lnTo>
                    <a:pt x="30" y="39"/>
                  </a:lnTo>
                  <a:lnTo>
                    <a:pt x="35" y="41"/>
                  </a:lnTo>
                  <a:lnTo>
                    <a:pt x="39" y="41"/>
                  </a:lnTo>
                  <a:lnTo>
                    <a:pt x="42" y="41"/>
                  </a:lnTo>
                  <a:lnTo>
                    <a:pt x="46" y="41"/>
                  </a:lnTo>
                  <a:lnTo>
                    <a:pt x="51" y="39"/>
                  </a:lnTo>
                  <a:lnTo>
                    <a:pt x="55" y="39"/>
                  </a:lnTo>
                  <a:lnTo>
                    <a:pt x="62" y="37"/>
                  </a:lnTo>
                  <a:lnTo>
                    <a:pt x="62" y="37"/>
                  </a:lnTo>
                  <a:lnTo>
                    <a:pt x="65" y="37"/>
                  </a:lnTo>
                  <a:lnTo>
                    <a:pt x="67" y="39"/>
                  </a:lnTo>
                  <a:lnTo>
                    <a:pt x="67" y="39"/>
                  </a:lnTo>
                  <a:lnTo>
                    <a:pt x="69" y="39"/>
                  </a:lnTo>
                  <a:lnTo>
                    <a:pt x="72" y="39"/>
                  </a:lnTo>
                  <a:lnTo>
                    <a:pt x="74" y="39"/>
                  </a:lnTo>
                  <a:lnTo>
                    <a:pt x="74" y="39"/>
                  </a:lnTo>
                  <a:lnTo>
                    <a:pt x="74" y="39"/>
                  </a:lnTo>
                  <a:lnTo>
                    <a:pt x="74" y="39"/>
                  </a:lnTo>
                  <a:lnTo>
                    <a:pt x="74" y="37"/>
                  </a:lnTo>
                  <a:lnTo>
                    <a:pt x="74" y="37"/>
                  </a:lnTo>
                  <a:lnTo>
                    <a:pt x="74" y="37"/>
                  </a:lnTo>
                  <a:lnTo>
                    <a:pt x="74" y="37"/>
                  </a:lnTo>
                  <a:lnTo>
                    <a:pt x="74" y="37"/>
                  </a:lnTo>
                  <a:lnTo>
                    <a:pt x="74" y="37"/>
                  </a:lnTo>
                  <a:close/>
                  <a:moveTo>
                    <a:pt x="185" y="57"/>
                  </a:moveTo>
                  <a:lnTo>
                    <a:pt x="183" y="55"/>
                  </a:lnTo>
                  <a:lnTo>
                    <a:pt x="180" y="53"/>
                  </a:lnTo>
                  <a:lnTo>
                    <a:pt x="180" y="50"/>
                  </a:lnTo>
                  <a:lnTo>
                    <a:pt x="178" y="48"/>
                  </a:lnTo>
                  <a:lnTo>
                    <a:pt x="176" y="46"/>
                  </a:lnTo>
                  <a:lnTo>
                    <a:pt x="174" y="43"/>
                  </a:lnTo>
                  <a:lnTo>
                    <a:pt x="171" y="41"/>
                  </a:lnTo>
                  <a:lnTo>
                    <a:pt x="169" y="41"/>
                  </a:lnTo>
                  <a:lnTo>
                    <a:pt x="164" y="39"/>
                  </a:lnTo>
                  <a:lnTo>
                    <a:pt x="160" y="39"/>
                  </a:lnTo>
                  <a:lnTo>
                    <a:pt x="155" y="39"/>
                  </a:lnTo>
                  <a:lnTo>
                    <a:pt x="148" y="37"/>
                  </a:lnTo>
                  <a:lnTo>
                    <a:pt x="143" y="37"/>
                  </a:lnTo>
                  <a:lnTo>
                    <a:pt x="139" y="37"/>
                  </a:lnTo>
                  <a:lnTo>
                    <a:pt x="132" y="39"/>
                  </a:lnTo>
                  <a:lnTo>
                    <a:pt x="127" y="39"/>
                  </a:lnTo>
                  <a:lnTo>
                    <a:pt x="125" y="41"/>
                  </a:lnTo>
                  <a:lnTo>
                    <a:pt x="123" y="41"/>
                  </a:lnTo>
                  <a:lnTo>
                    <a:pt x="120" y="43"/>
                  </a:lnTo>
                  <a:lnTo>
                    <a:pt x="118" y="46"/>
                  </a:lnTo>
                  <a:lnTo>
                    <a:pt x="113" y="46"/>
                  </a:lnTo>
                  <a:lnTo>
                    <a:pt x="111" y="48"/>
                  </a:lnTo>
                  <a:lnTo>
                    <a:pt x="109" y="50"/>
                  </a:lnTo>
                  <a:lnTo>
                    <a:pt x="109" y="50"/>
                  </a:lnTo>
                  <a:lnTo>
                    <a:pt x="116" y="48"/>
                  </a:lnTo>
                  <a:lnTo>
                    <a:pt x="120" y="46"/>
                  </a:lnTo>
                  <a:lnTo>
                    <a:pt x="127" y="46"/>
                  </a:lnTo>
                  <a:lnTo>
                    <a:pt x="132" y="43"/>
                  </a:lnTo>
                  <a:lnTo>
                    <a:pt x="139" y="43"/>
                  </a:lnTo>
                  <a:lnTo>
                    <a:pt x="143" y="43"/>
                  </a:lnTo>
                  <a:lnTo>
                    <a:pt x="148" y="43"/>
                  </a:lnTo>
                  <a:lnTo>
                    <a:pt x="150" y="43"/>
                  </a:lnTo>
                  <a:lnTo>
                    <a:pt x="155" y="43"/>
                  </a:lnTo>
                  <a:lnTo>
                    <a:pt x="160" y="46"/>
                  </a:lnTo>
                  <a:lnTo>
                    <a:pt x="164" y="48"/>
                  </a:lnTo>
                  <a:lnTo>
                    <a:pt x="169" y="50"/>
                  </a:lnTo>
                  <a:lnTo>
                    <a:pt x="171" y="53"/>
                  </a:lnTo>
                  <a:lnTo>
                    <a:pt x="176" y="55"/>
                  </a:lnTo>
                  <a:lnTo>
                    <a:pt x="180" y="55"/>
                  </a:lnTo>
                  <a:lnTo>
                    <a:pt x="185" y="57"/>
                  </a:lnTo>
                  <a:close/>
                  <a:moveTo>
                    <a:pt x="0" y="9"/>
                  </a:moveTo>
                  <a:lnTo>
                    <a:pt x="5" y="9"/>
                  </a:lnTo>
                  <a:lnTo>
                    <a:pt x="7" y="9"/>
                  </a:lnTo>
                  <a:lnTo>
                    <a:pt x="9" y="6"/>
                  </a:lnTo>
                  <a:lnTo>
                    <a:pt x="12" y="4"/>
                  </a:lnTo>
                  <a:lnTo>
                    <a:pt x="14" y="2"/>
                  </a:lnTo>
                  <a:lnTo>
                    <a:pt x="16" y="2"/>
                  </a:lnTo>
                  <a:lnTo>
                    <a:pt x="18" y="0"/>
                  </a:lnTo>
                  <a:lnTo>
                    <a:pt x="21" y="0"/>
                  </a:lnTo>
                  <a:lnTo>
                    <a:pt x="28" y="0"/>
                  </a:lnTo>
                  <a:lnTo>
                    <a:pt x="32" y="0"/>
                  </a:lnTo>
                  <a:lnTo>
                    <a:pt x="37" y="2"/>
                  </a:lnTo>
                  <a:lnTo>
                    <a:pt x="44" y="2"/>
                  </a:lnTo>
                  <a:lnTo>
                    <a:pt x="49" y="4"/>
                  </a:lnTo>
                  <a:lnTo>
                    <a:pt x="53" y="4"/>
                  </a:lnTo>
                  <a:lnTo>
                    <a:pt x="60" y="6"/>
                  </a:lnTo>
                  <a:lnTo>
                    <a:pt x="65" y="11"/>
                  </a:lnTo>
                  <a:lnTo>
                    <a:pt x="67" y="13"/>
                  </a:lnTo>
                  <a:lnTo>
                    <a:pt x="69" y="13"/>
                  </a:lnTo>
                  <a:lnTo>
                    <a:pt x="72" y="18"/>
                  </a:lnTo>
                  <a:lnTo>
                    <a:pt x="74" y="20"/>
                  </a:lnTo>
                  <a:lnTo>
                    <a:pt x="76" y="23"/>
                  </a:lnTo>
                  <a:lnTo>
                    <a:pt x="79" y="25"/>
                  </a:lnTo>
                  <a:lnTo>
                    <a:pt x="79" y="27"/>
                  </a:lnTo>
                  <a:lnTo>
                    <a:pt x="81" y="30"/>
                  </a:lnTo>
                  <a:lnTo>
                    <a:pt x="74" y="25"/>
                  </a:lnTo>
                  <a:lnTo>
                    <a:pt x="69" y="20"/>
                  </a:lnTo>
                  <a:lnTo>
                    <a:pt x="62" y="18"/>
                  </a:lnTo>
                  <a:lnTo>
                    <a:pt x="58" y="16"/>
                  </a:lnTo>
                  <a:lnTo>
                    <a:pt x="53" y="13"/>
                  </a:lnTo>
                  <a:lnTo>
                    <a:pt x="49" y="11"/>
                  </a:lnTo>
                  <a:lnTo>
                    <a:pt x="44" y="9"/>
                  </a:lnTo>
                  <a:lnTo>
                    <a:pt x="42" y="9"/>
                  </a:lnTo>
                  <a:lnTo>
                    <a:pt x="35" y="6"/>
                  </a:lnTo>
                  <a:lnTo>
                    <a:pt x="30" y="6"/>
                  </a:lnTo>
                  <a:lnTo>
                    <a:pt x="25" y="9"/>
                  </a:lnTo>
                  <a:lnTo>
                    <a:pt x="21" y="9"/>
                  </a:lnTo>
                  <a:lnTo>
                    <a:pt x="16" y="11"/>
                  </a:lnTo>
                  <a:lnTo>
                    <a:pt x="12" y="11"/>
                  </a:lnTo>
                  <a:lnTo>
                    <a:pt x="7" y="11"/>
                  </a:lnTo>
                  <a:lnTo>
                    <a:pt x="0" y="9"/>
                  </a:lnTo>
                  <a:close/>
                </a:path>
              </a:pathLst>
            </a:custGeom>
            <a:solidFill>
              <a:srgbClr val="000000"/>
            </a:solidFill>
            <a:ln w="9525">
              <a:noFill/>
              <a:round/>
            </a:ln>
          </p:spPr>
          <p:txBody>
            <a:bodyPr/>
            <a:lstStyle/>
            <a:p>
              <a:endParaRPr lang="en-US"/>
            </a:p>
          </p:txBody>
        </p:sp>
        <p:sp>
          <p:nvSpPr>
            <p:cNvPr id="417872" name="Freeform 80"/>
            <p:cNvSpPr/>
            <p:nvPr/>
          </p:nvSpPr>
          <p:spPr bwMode="auto">
            <a:xfrm>
              <a:off x="2766" y="1149"/>
              <a:ext cx="76" cy="39"/>
            </a:xfrm>
            <a:custGeom>
              <a:avLst/>
              <a:gdLst/>
              <a:ahLst/>
              <a:cxnLst>
                <a:cxn ang="0">
                  <a:pos x="74" y="23"/>
                </a:cxn>
                <a:cxn ang="0">
                  <a:pos x="71" y="23"/>
                </a:cxn>
                <a:cxn ang="0">
                  <a:pos x="69" y="21"/>
                </a:cxn>
                <a:cxn ang="0">
                  <a:pos x="67" y="21"/>
                </a:cxn>
                <a:cxn ang="0">
                  <a:pos x="62" y="18"/>
                </a:cxn>
                <a:cxn ang="0">
                  <a:pos x="55" y="16"/>
                </a:cxn>
                <a:cxn ang="0">
                  <a:pos x="50" y="14"/>
                </a:cxn>
                <a:cxn ang="0">
                  <a:pos x="48" y="11"/>
                </a:cxn>
                <a:cxn ang="0">
                  <a:pos x="41" y="11"/>
                </a:cxn>
                <a:cxn ang="0">
                  <a:pos x="37" y="11"/>
                </a:cxn>
                <a:cxn ang="0">
                  <a:pos x="34" y="11"/>
                </a:cxn>
                <a:cxn ang="0">
                  <a:pos x="30" y="7"/>
                </a:cxn>
                <a:cxn ang="0">
                  <a:pos x="25" y="4"/>
                </a:cxn>
                <a:cxn ang="0">
                  <a:pos x="20" y="2"/>
                </a:cxn>
                <a:cxn ang="0">
                  <a:pos x="16" y="2"/>
                </a:cxn>
                <a:cxn ang="0">
                  <a:pos x="11" y="2"/>
                </a:cxn>
                <a:cxn ang="0">
                  <a:pos x="9" y="0"/>
                </a:cxn>
                <a:cxn ang="0">
                  <a:pos x="6" y="0"/>
                </a:cxn>
                <a:cxn ang="0">
                  <a:pos x="4" y="0"/>
                </a:cxn>
                <a:cxn ang="0">
                  <a:pos x="2" y="0"/>
                </a:cxn>
                <a:cxn ang="0">
                  <a:pos x="0" y="2"/>
                </a:cxn>
                <a:cxn ang="0">
                  <a:pos x="2" y="4"/>
                </a:cxn>
                <a:cxn ang="0">
                  <a:pos x="4" y="9"/>
                </a:cxn>
                <a:cxn ang="0">
                  <a:pos x="9" y="14"/>
                </a:cxn>
                <a:cxn ang="0">
                  <a:pos x="11" y="25"/>
                </a:cxn>
                <a:cxn ang="0">
                  <a:pos x="20" y="32"/>
                </a:cxn>
                <a:cxn ang="0">
                  <a:pos x="34" y="37"/>
                </a:cxn>
                <a:cxn ang="0">
                  <a:pos x="48" y="39"/>
                </a:cxn>
                <a:cxn ang="0">
                  <a:pos x="57" y="37"/>
                </a:cxn>
                <a:cxn ang="0">
                  <a:pos x="62" y="32"/>
                </a:cxn>
                <a:cxn ang="0">
                  <a:pos x="67" y="30"/>
                </a:cxn>
                <a:cxn ang="0">
                  <a:pos x="74" y="25"/>
                </a:cxn>
              </a:cxnLst>
              <a:rect l="0" t="0" r="r" b="b"/>
              <a:pathLst>
                <a:path w="76" h="39">
                  <a:moveTo>
                    <a:pt x="76" y="25"/>
                  </a:moveTo>
                  <a:lnTo>
                    <a:pt x="74" y="23"/>
                  </a:lnTo>
                  <a:lnTo>
                    <a:pt x="74" y="23"/>
                  </a:lnTo>
                  <a:lnTo>
                    <a:pt x="71" y="23"/>
                  </a:lnTo>
                  <a:lnTo>
                    <a:pt x="69" y="21"/>
                  </a:lnTo>
                  <a:lnTo>
                    <a:pt x="69" y="21"/>
                  </a:lnTo>
                  <a:lnTo>
                    <a:pt x="67" y="21"/>
                  </a:lnTo>
                  <a:lnTo>
                    <a:pt x="67" y="21"/>
                  </a:lnTo>
                  <a:lnTo>
                    <a:pt x="64" y="18"/>
                  </a:lnTo>
                  <a:lnTo>
                    <a:pt x="62" y="18"/>
                  </a:lnTo>
                  <a:lnTo>
                    <a:pt x="60" y="16"/>
                  </a:lnTo>
                  <a:lnTo>
                    <a:pt x="55" y="16"/>
                  </a:lnTo>
                  <a:lnTo>
                    <a:pt x="53" y="14"/>
                  </a:lnTo>
                  <a:lnTo>
                    <a:pt x="50" y="14"/>
                  </a:lnTo>
                  <a:lnTo>
                    <a:pt x="48" y="14"/>
                  </a:lnTo>
                  <a:lnTo>
                    <a:pt x="48" y="11"/>
                  </a:lnTo>
                  <a:lnTo>
                    <a:pt x="46" y="11"/>
                  </a:lnTo>
                  <a:lnTo>
                    <a:pt x="41" y="11"/>
                  </a:lnTo>
                  <a:lnTo>
                    <a:pt x="39" y="11"/>
                  </a:lnTo>
                  <a:lnTo>
                    <a:pt x="37" y="11"/>
                  </a:lnTo>
                  <a:lnTo>
                    <a:pt x="34" y="11"/>
                  </a:lnTo>
                  <a:lnTo>
                    <a:pt x="34" y="11"/>
                  </a:lnTo>
                  <a:lnTo>
                    <a:pt x="32" y="9"/>
                  </a:lnTo>
                  <a:lnTo>
                    <a:pt x="30" y="7"/>
                  </a:lnTo>
                  <a:lnTo>
                    <a:pt x="27" y="4"/>
                  </a:lnTo>
                  <a:lnTo>
                    <a:pt x="25" y="4"/>
                  </a:lnTo>
                  <a:lnTo>
                    <a:pt x="23" y="2"/>
                  </a:lnTo>
                  <a:lnTo>
                    <a:pt x="20" y="2"/>
                  </a:lnTo>
                  <a:lnTo>
                    <a:pt x="18" y="2"/>
                  </a:lnTo>
                  <a:lnTo>
                    <a:pt x="16" y="2"/>
                  </a:lnTo>
                  <a:lnTo>
                    <a:pt x="13" y="2"/>
                  </a:lnTo>
                  <a:lnTo>
                    <a:pt x="11" y="2"/>
                  </a:lnTo>
                  <a:lnTo>
                    <a:pt x="9" y="0"/>
                  </a:lnTo>
                  <a:lnTo>
                    <a:pt x="9" y="0"/>
                  </a:lnTo>
                  <a:lnTo>
                    <a:pt x="6" y="0"/>
                  </a:lnTo>
                  <a:lnTo>
                    <a:pt x="6" y="0"/>
                  </a:lnTo>
                  <a:lnTo>
                    <a:pt x="4" y="0"/>
                  </a:lnTo>
                  <a:lnTo>
                    <a:pt x="4" y="0"/>
                  </a:lnTo>
                  <a:lnTo>
                    <a:pt x="2" y="0"/>
                  </a:lnTo>
                  <a:lnTo>
                    <a:pt x="2" y="0"/>
                  </a:lnTo>
                  <a:lnTo>
                    <a:pt x="0" y="0"/>
                  </a:lnTo>
                  <a:lnTo>
                    <a:pt x="0" y="2"/>
                  </a:lnTo>
                  <a:lnTo>
                    <a:pt x="2" y="4"/>
                  </a:lnTo>
                  <a:lnTo>
                    <a:pt x="2" y="4"/>
                  </a:lnTo>
                  <a:lnTo>
                    <a:pt x="4" y="7"/>
                  </a:lnTo>
                  <a:lnTo>
                    <a:pt x="4" y="9"/>
                  </a:lnTo>
                  <a:lnTo>
                    <a:pt x="6" y="11"/>
                  </a:lnTo>
                  <a:lnTo>
                    <a:pt x="9" y="14"/>
                  </a:lnTo>
                  <a:lnTo>
                    <a:pt x="9" y="18"/>
                  </a:lnTo>
                  <a:lnTo>
                    <a:pt x="11" y="25"/>
                  </a:lnTo>
                  <a:lnTo>
                    <a:pt x="16" y="28"/>
                  </a:lnTo>
                  <a:lnTo>
                    <a:pt x="20" y="32"/>
                  </a:lnTo>
                  <a:lnTo>
                    <a:pt x="27" y="35"/>
                  </a:lnTo>
                  <a:lnTo>
                    <a:pt x="34" y="37"/>
                  </a:lnTo>
                  <a:lnTo>
                    <a:pt x="41" y="39"/>
                  </a:lnTo>
                  <a:lnTo>
                    <a:pt x="48" y="39"/>
                  </a:lnTo>
                  <a:lnTo>
                    <a:pt x="53" y="37"/>
                  </a:lnTo>
                  <a:lnTo>
                    <a:pt x="57" y="37"/>
                  </a:lnTo>
                  <a:lnTo>
                    <a:pt x="60" y="35"/>
                  </a:lnTo>
                  <a:lnTo>
                    <a:pt x="62" y="32"/>
                  </a:lnTo>
                  <a:lnTo>
                    <a:pt x="64" y="30"/>
                  </a:lnTo>
                  <a:lnTo>
                    <a:pt x="67" y="30"/>
                  </a:lnTo>
                  <a:lnTo>
                    <a:pt x="69" y="28"/>
                  </a:lnTo>
                  <a:lnTo>
                    <a:pt x="74" y="25"/>
                  </a:lnTo>
                  <a:lnTo>
                    <a:pt x="76" y="25"/>
                  </a:lnTo>
                  <a:close/>
                </a:path>
              </a:pathLst>
            </a:custGeom>
            <a:solidFill>
              <a:srgbClr val="FF7F7F"/>
            </a:solidFill>
            <a:ln w="9525">
              <a:noFill/>
              <a:round/>
            </a:ln>
          </p:spPr>
          <p:txBody>
            <a:bodyPr/>
            <a:lstStyle/>
            <a:p>
              <a:endParaRPr lang="en-US"/>
            </a:p>
          </p:txBody>
        </p:sp>
        <p:sp>
          <p:nvSpPr>
            <p:cNvPr id="417873" name="Freeform 81"/>
            <p:cNvSpPr/>
            <p:nvPr/>
          </p:nvSpPr>
          <p:spPr bwMode="auto">
            <a:xfrm>
              <a:off x="2775" y="1149"/>
              <a:ext cx="67" cy="25"/>
            </a:xfrm>
            <a:custGeom>
              <a:avLst/>
              <a:gdLst/>
              <a:ahLst/>
              <a:cxnLst>
                <a:cxn ang="0">
                  <a:pos x="67" y="25"/>
                </a:cxn>
                <a:cxn ang="0">
                  <a:pos x="65" y="23"/>
                </a:cxn>
                <a:cxn ang="0">
                  <a:pos x="65" y="23"/>
                </a:cxn>
                <a:cxn ang="0">
                  <a:pos x="62" y="23"/>
                </a:cxn>
                <a:cxn ang="0">
                  <a:pos x="60" y="21"/>
                </a:cxn>
                <a:cxn ang="0">
                  <a:pos x="60" y="21"/>
                </a:cxn>
                <a:cxn ang="0">
                  <a:pos x="58" y="21"/>
                </a:cxn>
                <a:cxn ang="0">
                  <a:pos x="58" y="21"/>
                </a:cxn>
                <a:cxn ang="0">
                  <a:pos x="55" y="18"/>
                </a:cxn>
                <a:cxn ang="0">
                  <a:pos x="53" y="18"/>
                </a:cxn>
                <a:cxn ang="0">
                  <a:pos x="51" y="16"/>
                </a:cxn>
                <a:cxn ang="0">
                  <a:pos x="46" y="16"/>
                </a:cxn>
                <a:cxn ang="0">
                  <a:pos x="44" y="14"/>
                </a:cxn>
                <a:cxn ang="0">
                  <a:pos x="41" y="14"/>
                </a:cxn>
                <a:cxn ang="0">
                  <a:pos x="39" y="14"/>
                </a:cxn>
                <a:cxn ang="0">
                  <a:pos x="39" y="11"/>
                </a:cxn>
                <a:cxn ang="0">
                  <a:pos x="37" y="11"/>
                </a:cxn>
                <a:cxn ang="0">
                  <a:pos x="32" y="11"/>
                </a:cxn>
                <a:cxn ang="0">
                  <a:pos x="30" y="11"/>
                </a:cxn>
                <a:cxn ang="0">
                  <a:pos x="28" y="11"/>
                </a:cxn>
                <a:cxn ang="0">
                  <a:pos x="25" y="11"/>
                </a:cxn>
                <a:cxn ang="0">
                  <a:pos x="25" y="11"/>
                </a:cxn>
                <a:cxn ang="0">
                  <a:pos x="23" y="9"/>
                </a:cxn>
                <a:cxn ang="0">
                  <a:pos x="21" y="7"/>
                </a:cxn>
                <a:cxn ang="0">
                  <a:pos x="18" y="4"/>
                </a:cxn>
                <a:cxn ang="0">
                  <a:pos x="16" y="4"/>
                </a:cxn>
                <a:cxn ang="0">
                  <a:pos x="14" y="2"/>
                </a:cxn>
                <a:cxn ang="0">
                  <a:pos x="11" y="2"/>
                </a:cxn>
                <a:cxn ang="0">
                  <a:pos x="9" y="2"/>
                </a:cxn>
                <a:cxn ang="0">
                  <a:pos x="7" y="2"/>
                </a:cxn>
                <a:cxn ang="0">
                  <a:pos x="4" y="2"/>
                </a:cxn>
                <a:cxn ang="0">
                  <a:pos x="2" y="2"/>
                </a:cxn>
                <a:cxn ang="0">
                  <a:pos x="0" y="0"/>
                </a:cxn>
                <a:cxn ang="0">
                  <a:pos x="4" y="9"/>
                </a:cxn>
                <a:cxn ang="0">
                  <a:pos x="11" y="16"/>
                </a:cxn>
                <a:cxn ang="0">
                  <a:pos x="21" y="21"/>
                </a:cxn>
                <a:cxn ang="0">
                  <a:pos x="30" y="23"/>
                </a:cxn>
                <a:cxn ang="0">
                  <a:pos x="41" y="25"/>
                </a:cxn>
                <a:cxn ang="0">
                  <a:pos x="51" y="25"/>
                </a:cxn>
                <a:cxn ang="0">
                  <a:pos x="60" y="25"/>
                </a:cxn>
                <a:cxn ang="0">
                  <a:pos x="67" y="25"/>
                </a:cxn>
              </a:cxnLst>
              <a:rect l="0" t="0" r="r" b="b"/>
              <a:pathLst>
                <a:path w="67" h="25">
                  <a:moveTo>
                    <a:pt x="67" y="25"/>
                  </a:moveTo>
                  <a:lnTo>
                    <a:pt x="65" y="23"/>
                  </a:lnTo>
                  <a:lnTo>
                    <a:pt x="65" y="23"/>
                  </a:lnTo>
                  <a:lnTo>
                    <a:pt x="62" y="23"/>
                  </a:lnTo>
                  <a:lnTo>
                    <a:pt x="60" y="21"/>
                  </a:lnTo>
                  <a:lnTo>
                    <a:pt x="60" y="21"/>
                  </a:lnTo>
                  <a:lnTo>
                    <a:pt x="58" y="21"/>
                  </a:lnTo>
                  <a:lnTo>
                    <a:pt x="58" y="21"/>
                  </a:lnTo>
                  <a:lnTo>
                    <a:pt x="55" y="18"/>
                  </a:lnTo>
                  <a:lnTo>
                    <a:pt x="53" y="18"/>
                  </a:lnTo>
                  <a:lnTo>
                    <a:pt x="51" y="16"/>
                  </a:lnTo>
                  <a:lnTo>
                    <a:pt x="46" y="16"/>
                  </a:lnTo>
                  <a:lnTo>
                    <a:pt x="44" y="14"/>
                  </a:lnTo>
                  <a:lnTo>
                    <a:pt x="41" y="14"/>
                  </a:lnTo>
                  <a:lnTo>
                    <a:pt x="39" y="14"/>
                  </a:lnTo>
                  <a:lnTo>
                    <a:pt x="39" y="11"/>
                  </a:lnTo>
                  <a:lnTo>
                    <a:pt x="37" y="11"/>
                  </a:lnTo>
                  <a:lnTo>
                    <a:pt x="32" y="11"/>
                  </a:lnTo>
                  <a:lnTo>
                    <a:pt x="30" y="11"/>
                  </a:lnTo>
                  <a:lnTo>
                    <a:pt x="28" y="11"/>
                  </a:lnTo>
                  <a:lnTo>
                    <a:pt x="25" y="11"/>
                  </a:lnTo>
                  <a:lnTo>
                    <a:pt x="25" y="11"/>
                  </a:lnTo>
                  <a:lnTo>
                    <a:pt x="23" y="9"/>
                  </a:lnTo>
                  <a:lnTo>
                    <a:pt x="21" y="7"/>
                  </a:lnTo>
                  <a:lnTo>
                    <a:pt x="18" y="4"/>
                  </a:lnTo>
                  <a:lnTo>
                    <a:pt x="16" y="4"/>
                  </a:lnTo>
                  <a:lnTo>
                    <a:pt x="14" y="2"/>
                  </a:lnTo>
                  <a:lnTo>
                    <a:pt x="11" y="2"/>
                  </a:lnTo>
                  <a:lnTo>
                    <a:pt x="9" y="2"/>
                  </a:lnTo>
                  <a:lnTo>
                    <a:pt x="7" y="2"/>
                  </a:lnTo>
                  <a:lnTo>
                    <a:pt x="4" y="2"/>
                  </a:lnTo>
                  <a:lnTo>
                    <a:pt x="2" y="2"/>
                  </a:lnTo>
                  <a:lnTo>
                    <a:pt x="0" y="0"/>
                  </a:lnTo>
                  <a:lnTo>
                    <a:pt x="4" y="9"/>
                  </a:lnTo>
                  <a:lnTo>
                    <a:pt x="11" y="16"/>
                  </a:lnTo>
                  <a:lnTo>
                    <a:pt x="21" y="21"/>
                  </a:lnTo>
                  <a:lnTo>
                    <a:pt x="30" y="23"/>
                  </a:lnTo>
                  <a:lnTo>
                    <a:pt x="41" y="25"/>
                  </a:lnTo>
                  <a:lnTo>
                    <a:pt x="51" y="25"/>
                  </a:lnTo>
                  <a:lnTo>
                    <a:pt x="60" y="25"/>
                  </a:lnTo>
                  <a:lnTo>
                    <a:pt x="67" y="25"/>
                  </a:lnTo>
                  <a:close/>
                </a:path>
              </a:pathLst>
            </a:custGeom>
            <a:solidFill>
              <a:srgbClr val="FFFFFF"/>
            </a:solidFill>
            <a:ln w="9525">
              <a:noFill/>
              <a:round/>
            </a:ln>
          </p:spPr>
          <p:txBody>
            <a:bodyPr/>
            <a:lstStyle/>
            <a:p>
              <a:endParaRPr lang="en-US"/>
            </a:p>
          </p:txBody>
        </p:sp>
        <p:sp>
          <p:nvSpPr>
            <p:cNvPr id="417874" name="Freeform 82"/>
            <p:cNvSpPr/>
            <p:nvPr/>
          </p:nvSpPr>
          <p:spPr bwMode="auto">
            <a:xfrm>
              <a:off x="2775" y="1149"/>
              <a:ext cx="67" cy="25"/>
            </a:xfrm>
            <a:custGeom>
              <a:avLst/>
              <a:gdLst/>
              <a:ahLst/>
              <a:cxnLst>
                <a:cxn ang="0">
                  <a:pos x="67" y="25"/>
                </a:cxn>
                <a:cxn ang="0">
                  <a:pos x="65" y="23"/>
                </a:cxn>
                <a:cxn ang="0">
                  <a:pos x="62" y="23"/>
                </a:cxn>
                <a:cxn ang="0">
                  <a:pos x="60" y="21"/>
                </a:cxn>
                <a:cxn ang="0">
                  <a:pos x="58" y="21"/>
                </a:cxn>
                <a:cxn ang="0">
                  <a:pos x="55" y="18"/>
                </a:cxn>
                <a:cxn ang="0">
                  <a:pos x="53" y="18"/>
                </a:cxn>
                <a:cxn ang="0">
                  <a:pos x="51" y="16"/>
                </a:cxn>
                <a:cxn ang="0">
                  <a:pos x="46" y="16"/>
                </a:cxn>
                <a:cxn ang="0">
                  <a:pos x="44" y="14"/>
                </a:cxn>
                <a:cxn ang="0">
                  <a:pos x="41" y="14"/>
                </a:cxn>
                <a:cxn ang="0">
                  <a:pos x="39" y="14"/>
                </a:cxn>
                <a:cxn ang="0">
                  <a:pos x="39" y="11"/>
                </a:cxn>
                <a:cxn ang="0">
                  <a:pos x="37" y="11"/>
                </a:cxn>
                <a:cxn ang="0">
                  <a:pos x="32" y="11"/>
                </a:cxn>
                <a:cxn ang="0">
                  <a:pos x="30" y="11"/>
                </a:cxn>
                <a:cxn ang="0">
                  <a:pos x="28" y="11"/>
                </a:cxn>
                <a:cxn ang="0">
                  <a:pos x="25" y="11"/>
                </a:cxn>
                <a:cxn ang="0">
                  <a:pos x="23" y="9"/>
                </a:cxn>
                <a:cxn ang="0">
                  <a:pos x="21" y="7"/>
                </a:cxn>
                <a:cxn ang="0">
                  <a:pos x="18" y="4"/>
                </a:cxn>
                <a:cxn ang="0">
                  <a:pos x="16" y="4"/>
                </a:cxn>
                <a:cxn ang="0">
                  <a:pos x="14" y="2"/>
                </a:cxn>
                <a:cxn ang="0">
                  <a:pos x="11" y="2"/>
                </a:cxn>
                <a:cxn ang="0">
                  <a:pos x="9" y="2"/>
                </a:cxn>
                <a:cxn ang="0">
                  <a:pos x="7" y="2"/>
                </a:cxn>
                <a:cxn ang="0">
                  <a:pos x="4" y="2"/>
                </a:cxn>
                <a:cxn ang="0">
                  <a:pos x="2" y="2"/>
                </a:cxn>
                <a:cxn ang="0">
                  <a:pos x="0" y="0"/>
                </a:cxn>
                <a:cxn ang="0">
                  <a:pos x="4" y="9"/>
                </a:cxn>
                <a:cxn ang="0">
                  <a:pos x="11" y="16"/>
                </a:cxn>
                <a:cxn ang="0">
                  <a:pos x="21" y="21"/>
                </a:cxn>
                <a:cxn ang="0">
                  <a:pos x="30" y="23"/>
                </a:cxn>
                <a:cxn ang="0">
                  <a:pos x="41" y="25"/>
                </a:cxn>
                <a:cxn ang="0">
                  <a:pos x="51" y="25"/>
                </a:cxn>
                <a:cxn ang="0">
                  <a:pos x="60" y="25"/>
                </a:cxn>
                <a:cxn ang="0">
                  <a:pos x="67" y="25"/>
                </a:cxn>
              </a:cxnLst>
              <a:rect l="0" t="0" r="r" b="b"/>
              <a:pathLst>
                <a:path w="67" h="25">
                  <a:moveTo>
                    <a:pt x="67" y="25"/>
                  </a:moveTo>
                  <a:lnTo>
                    <a:pt x="65" y="23"/>
                  </a:lnTo>
                  <a:lnTo>
                    <a:pt x="62" y="23"/>
                  </a:lnTo>
                  <a:lnTo>
                    <a:pt x="60" y="21"/>
                  </a:lnTo>
                  <a:lnTo>
                    <a:pt x="58" y="21"/>
                  </a:lnTo>
                  <a:lnTo>
                    <a:pt x="55" y="18"/>
                  </a:lnTo>
                  <a:lnTo>
                    <a:pt x="53" y="18"/>
                  </a:lnTo>
                  <a:lnTo>
                    <a:pt x="51" y="16"/>
                  </a:lnTo>
                  <a:lnTo>
                    <a:pt x="46" y="16"/>
                  </a:lnTo>
                  <a:lnTo>
                    <a:pt x="44" y="14"/>
                  </a:lnTo>
                  <a:lnTo>
                    <a:pt x="41" y="14"/>
                  </a:lnTo>
                  <a:lnTo>
                    <a:pt x="39" y="14"/>
                  </a:lnTo>
                  <a:lnTo>
                    <a:pt x="39" y="11"/>
                  </a:lnTo>
                  <a:lnTo>
                    <a:pt x="37" y="11"/>
                  </a:lnTo>
                  <a:lnTo>
                    <a:pt x="32" y="11"/>
                  </a:lnTo>
                  <a:lnTo>
                    <a:pt x="30" y="11"/>
                  </a:lnTo>
                  <a:lnTo>
                    <a:pt x="28" y="11"/>
                  </a:lnTo>
                  <a:lnTo>
                    <a:pt x="25" y="11"/>
                  </a:lnTo>
                  <a:lnTo>
                    <a:pt x="23" y="9"/>
                  </a:lnTo>
                  <a:lnTo>
                    <a:pt x="21" y="7"/>
                  </a:lnTo>
                  <a:lnTo>
                    <a:pt x="18" y="4"/>
                  </a:lnTo>
                  <a:lnTo>
                    <a:pt x="16" y="4"/>
                  </a:lnTo>
                  <a:lnTo>
                    <a:pt x="14" y="2"/>
                  </a:lnTo>
                  <a:lnTo>
                    <a:pt x="11" y="2"/>
                  </a:lnTo>
                  <a:lnTo>
                    <a:pt x="9" y="2"/>
                  </a:lnTo>
                  <a:lnTo>
                    <a:pt x="7" y="2"/>
                  </a:lnTo>
                  <a:lnTo>
                    <a:pt x="4" y="2"/>
                  </a:lnTo>
                  <a:lnTo>
                    <a:pt x="2" y="2"/>
                  </a:lnTo>
                  <a:lnTo>
                    <a:pt x="0" y="0"/>
                  </a:lnTo>
                  <a:lnTo>
                    <a:pt x="4" y="9"/>
                  </a:lnTo>
                  <a:lnTo>
                    <a:pt x="11" y="16"/>
                  </a:lnTo>
                  <a:lnTo>
                    <a:pt x="21" y="21"/>
                  </a:lnTo>
                  <a:lnTo>
                    <a:pt x="30" y="23"/>
                  </a:lnTo>
                  <a:lnTo>
                    <a:pt x="41" y="25"/>
                  </a:lnTo>
                  <a:lnTo>
                    <a:pt x="51" y="25"/>
                  </a:lnTo>
                  <a:lnTo>
                    <a:pt x="60" y="25"/>
                  </a:lnTo>
                  <a:lnTo>
                    <a:pt x="67" y="25"/>
                  </a:lnTo>
                </a:path>
              </a:pathLst>
            </a:custGeom>
            <a:noFill/>
            <a:ln w="0">
              <a:solidFill>
                <a:srgbClr val="000000"/>
              </a:solidFill>
              <a:prstDash val="solid"/>
              <a:round/>
            </a:ln>
          </p:spPr>
          <p:txBody>
            <a:bodyPr/>
            <a:lstStyle/>
            <a:p>
              <a:endParaRPr lang="en-US"/>
            </a:p>
          </p:txBody>
        </p:sp>
        <p:sp>
          <p:nvSpPr>
            <p:cNvPr id="417875" name="Freeform 83"/>
            <p:cNvSpPr/>
            <p:nvPr/>
          </p:nvSpPr>
          <p:spPr bwMode="auto">
            <a:xfrm>
              <a:off x="2835" y="2156"/>
              <a:ext cx="28" cy="78"/>
            </a:xfrm>
            <a:custGeom>
              <a:avLst/>
              <a:gdLst/>
              <a:ahLst/>
              <a:cxnLst>
                <a:cxn ang="0">
                  <a:pos x="0" y="78"/>
                </a:cxn>
                <a:cxn ang="0">
                  <a:pos x="5" y="67"/>
                </a:cxn>
                <a:cxn ang="0">
                  <a:pos x="9" y="58"/>
                </a:cxn>
                <a:cxn ang="0">
                  <a:pos x="16" y="48"/>
                </a:cxn>
                <a:cxn ang="0">
                  <a:pos x="21" y="39"/>
                </a:cxn>
                <a:cxn ang="0">
                  <a:pos x="25" y="27"/>
                </a:cxn>
                <a:cxn ang="0">
                  <a:pos x="28" y="18"/>
                </a:cxn>
                <a:cxn ang="0">
                  <a:pos x="28" y="9"/>
                </a:cxn>
                <a:cxn ang="0">
                  <a:pos x="25" y="0"/>
                </a:cxn>
              </a:cxnLst>
              <a:rect l="0" t="0" r="r" b="b"/>
              <a:pathLst>
                <a:path w="28" h="78">
                  <a:moveTo>
                    <a:pt x="0" y="78"/>
                  </a:moveTo>
                  <a:lnTo>
                    <a:pt x="5" y="67"/>
                  </a:lnTo>
                  <a:lnTo>
                    <a:pt x="9" y="58"/>
                  </a:lnTo>
                  <a:lnTo>
                    <a:pt x="16" y="48"/>
                  </a:lnTo>
                  <a:lnTo>
                    <a:pt x="21" y="39"/>
                  </a:lnTo>
                  <a:lnTo>
                    <a:pt x="25" y="27"/>
                  </a:lnTo>
                  <a:lnTo>
                    <a:pt x="28" y="18"/>
                  </a:lnTo>
                  <a:lnTo>
                    <a:pt x="28" y="9"/>
                  </a:lnTo>
                  <a:lnTo>
                    <a:pt x="25" y="0"/>
                  </a:lnTo>
                </a:path>
              </a:pathLst>
            </a:custGeom>
            <a:noFill/>
            <a:ln w="0">
              <a:solidFill>
                <a:srgbClr val="000000"/>
              </a:solidFill>
              <a:prstDash val="solid"/>
              <a:round/>
            </a:ln>
          </p:spPr>
          <p:txBody>
            <a:bodyPr/>
            <a:lstStyle/>
            <a:p>
              <a:endParaRPr lang="en-US"/>
            </a:p>
          </p:txBody>
        </p:sp>
        <p:sp>
          <p:nvSpPr>
            <p:cNvPr id="417876" name="Freeform 84"/>
            <p:cNvSpPr>
              <a:spLocks noEditPoints="1"/>
            </p:cNvSpPr>
            <p:nvPr/>
          </p:nvSpPr>
          <p:spPr bwMode="auto">
            <a:xfrm>
              <a:off x="1845" y="2394"/>
              <a:ext cx="1372" cy="669"/>
            </a:xfrm>
            <a:custGeom>
              <a:avLst/>
              <a:gdLst/>
              <a:ahLst/>
              <a:cxnLst>
                <a:cxn ang="0">
                  <a:pos x="710" y="639"/>
                </a:cxn>
                <a:cxn ang="0">
                  <a:pos x="722" y="593"/>
                </a:cxn>
                <a:cxn ang="0">
                  <a:pos x="749" y="551"/>
                </a:cxn>
                <a:cxn ang="0">
                  <a:pos x="786" y="505"/>
                </a:cxn>
                <a:cxn ang="0">
                  <a:pos x="833" y="440"/>
                </a:cxn>
                <a:cxn ang="0">
                  <a:pos x="881" y="357"/>
                </a:cxn>
                <a:cxn ang="0">
                  <a:pos x="934" y="262"/>
                </a:cxn>
                <a:cxn ang="0">
                  <a:pos x="985" y="167"/>
                </a:cxn>
                <a:cxn ang="0">
                  <a:pos x="1027" y="97"/>
                </a:cxn>
                <a:cxn ang="0">
                  <a:pos x="1052" y="65"/>
                </a:cxn>
                <a:cxn ang="0">
                  <a:pos x="1080" y="42"/>
                </a:cxn>
                <a:cxn ang="0">
                  <a:pos x="1120" y="23"/>
                </a:cxn>
                <a:cxn ang="0">
                  <a:pos x="1168" y="9"/>
                </a:cxn>
                <a:cxn ang="0">
                  <a:pos x="1205" y="2"/>
                </a:cxn>
                <a:cxn ang="0">
                  <a:pos x="1240" y="0"/>
                </a:cxn>
                <a:cxn ang="0">
                  <a:pos x="1272" y="0"/>
                </a:cxn>
                <a:cxn ang="0">
                  <a:pos x="1302" y="2"/>
                </a:cxn>
                <a:cxn ang="0">
                  <a:pos x="1325" y="7"/>
                </a:cxn>
                <a:cxn ang="0">
                  <a:pos x="1346" y="16"/>
                </a:cxn>
                <a:cxn ang="0">
                  <a:pos x="1362" y="30"/>
                </a:cxn>
                <a:cxn ang="0">
                  <a:pos x="1369" y="42"/>
                </a:cxn>
                <a:cxn ang="0">
                  <a:pos x="1372" y="56"/>
                </a:cxn>
                <a:cxn ang="0">
                  <a:pos x="1372" y="76"/>
                </a:cxn>
                <a:cxn ang="0">
                  <a:pos x="1367" y="107"/>
                </a:cxn>
                <a:cxn ang="0">
                  <a:pos x="1351" y="183"/>
                </a:cxn>
                <a:cxn ang="0">
                  <a:pos x="1314" y="287"/>
                </a:cxn>
                <a:cxn ang="0">
                  <a:pos x="1272" y="389"/>
                </a:cxn>
                <a:cxn ang="0">
                  <a:pos x="1226" y="491"/>
                </a:cxn>
                <a:cxn ang="0">
                  <a:pos x="1189" y="576"/>
                </a:cxn>
                <a:cxn ang="0">
                  <a:pos x="1152" y="618"/>
                </a:cxn>
                <a:cxn ang="0">
                  <a:pos x="1103" y="644"/>
                </a:cxn>
                <a:cxn ang="0">
                  <a:pos x="1041" y="662"/>
                </a:cxn>
                <a:cxn ang="0">
                  <a:pos x="710" y="669"/>
                </a:cxn>
                <a:cxn ang="0">
                  <a:pos x="682" y="655"/>
                </a:cxn>
                <a:cxn ang="0">
                  <a:pos x="666" y="630"/>
                </a:cxn>
                <a:cxn ang="0">
                  <a:pos x="647" y="607"/>
                </a:cxn>
                <a:cxn ang="0">
                  <a:pos x="624" y="593"/>
                </a:cxn>
                <a:cxn ang="0">
                  <a:pos x="92" y="525"/>
                </a:cxn>
                <a:cxn ang="0">
                  <a:pos x="76" y="530"/>
                </a:cxn>
                <a:cxn ang="0">
                  <a:pos x="48" y="539"/>
                </a:cxn>
                <a:cxn ang="0">
                  <a:pos x="18" y="558"/>
                </a:cxn>
                <a:cxn ang="0">
                  <a:pos x="0" y="586"/>
                </a:cxn>
                <a:cxn ang="0">
                  <a:pos x="11" y="569"/>
                </a:cxn>
                <a:cxn ang="0">
                  <a:pos x="23" y="563"/>
                </a:cxn>
                <a:cxn ang="0">
                  <a:pos x="34" y="558"/>
                </a:cxn>
                <a:cxn ang="0">
                  <a:pos x="41" y="558"/>
                </a:cxn>
                <a:cxn ang="0">
                  <a:pos x="573" y="623"/>
                </a:cxn>
                <a:cxn ang="0">
                  <a:pos x="594" y="632"/>
                </a:cxn>
                <a:cxn ang="0">
                  <a:pos x="608" y="648"/>
                </a:cxn>
                <a:cxn ang="0">
                  <a:pos x="617" y="662"/>
                </a:cxn>
                <a:cxn ang="0">
                  <a:pos x="689" y="669"/>
                </a:cxn>
              </a:cxnLst>
              <a:rect l="0" t="0" r="r" b="b"/>
              <a:pathLst>
                <a:path w="1372" h="669">
                  <a:moveTo>
                    <a:pt x="710" y="669"/>
                  </a:moveTo>
                  <a:lnTo>
                    <a:pt x="710" y="639"/>
                  </a:lnTo>
                  <a:lnTo>
                    <a:pt x="715" y="613"/>
                  </a:lnTo>
                  <a:lnTo>
                    <a:pt x="722" y="593"/>
                  </a:lnTo>
                  <a:lnTo>
                    <a:pt x="733" y="572"/>
                  </a:lnTo>
                  <a:lnTo>
                    <a:pt x="749" y="551"/>
                  </a:lnTo>
                  <a:lnTo>
                    <a:pt x="765" y="530"/>
                  </a:lnTo>
                  <a:lnTo>
                    <a:pt x="786" y="505"/>
                  </a:lnTo>
                  <a:lnTo>
                    <a:pt x="807" y="475"/>
                  </a:lnTo>
                  <a:lnTo>
                    <a:pt x="833" y="440"/>
                  </a:lnTo>
                  <a:lnTo>
                    <a:pt x="856" y="401"/>
                  </a:lnTo>
                  <a:lnTo>
                    <a:pt x="881" y="357"/>
                  </a:lnTo>
                  <a:lnTo>
                    <a:pt x="909" y="310"/>
                  </a:lnTo>
                  <a:lnTo>
                    <a:pt x="934" y="262"/>
                  </a:lnTo>
                  <a:lnTo>
                    <a:pt x="960" y="213"/>
                  </a:lnTo>
                  <a:lnTo>
                    <a:pt x="985" y="167"/>
                  </a:lnTo>
                  <a:lnTo>
                    <a:pt x="1011" y="118"/>
                  </a:lnTo>
                  <a:lnTo>
                    <a:pt x="1027" y="97"/>
                  </a:lnTo>
                  <a:lnTo>
                    <a:pt x="1041" y="79"/>
                  </a:lnTo>
                  <a:lnTo>
                    <a:pt x="1052" y="65"/>
                  </a:lnTo>
                  <a:lnTo>
                    <a:pt x="1066" y="53"/>
                  </a:lnTo>
                  <a:lnTo>
                    <a:pt x="1080" y="42"/>
                  </a:lnTo>
                  <a:lnTo>
                    <a:pt x="1099" y="32"/>
                  </a:lnTo>
                  <a:lnTo>
                    <a:pt x="1120" y="23"/>
                  </a:lnTo>
                  <a:lnTo>
                    <a:pt x="1145" y="14"/>
                  </a:lnTo>
                  <a:lnTo>
                    <a:pt x="1168" y="9"/>
                  </a:lnTo>
                  <a:lnTo>
                    <a:pt x="1187" y="5"/>
                  </a:lnTo>
                  <a:lnTo>
                    <a:pt x="1205" y="2"/>
                  </a:lnTo>
                  <a:lnTo>
                    <a:pt x="1224" y="0"/>
                  </a:lnTo>
                  <a:lnTo>
                    <a:pt x="1240" y="0"/>
                  </a:lnTo>
                  <a:lnTo>
                    <a:pt x="1256" y="0"/>
                  </a:lnTo>
                  <a:lnTo>
                    <a:pt x="1272" y="0"/>
                  </a:lnTo>
                  <a:lnTo>
                    <a:pt x="1288" y="0"/>
                  </a:lnTo>
                  <a:lnTo>
                    <a:pt x="1302" y="2"/>
                  </a:lnTo>
                  <a:lnTo>
                    <a:pt x="1314" y="5"/>
                  </a:lnTo>
                  <a:lnTo>
                    <a:pt x="1325" y="7"/>
                  </a:lnTo>
                  <a:lnTo>
                    <a:pt x="1337" y="12"/>
                  </a:lnTo>
                  <a:lnTo>
                    <a:pt x="1346" y="16"/>
                  </a:lnTo>
                  <a:lnTo>
                    <a:pt x="1356" y="23"/>
                  </a:lnTo>
                  <a:lnTo>
                    <a:pt x="1362" y="30"/>
                  </a:lnTo>
                  <a:lnTo>
                    <a:pt x="1367" y="37"/>
                  </a:lnTo>
                  <a:lnTo>
                    <a:pt x="1369" y="42"/>
                  </a:lnTo>
                  <a:lnTo>
                    <a:pt x="1372" y="49"/>
                  </a:lnTo>
                  <a:lnTo>
                    <a:pt x="1372" y="56"/>
                  </a:lnTo>
                  <a:lnTo>
                    <a:pt x="1372" y="65"/>
                  </a:lnTo>
                  <a:lnTo>
                    <a:pt x="1372" y="76"/>
                  </a:lnTo>
                  <a:lnTo>
                    <a:pt x="1369" y="90"/>
                  </a:lnTo>
                  <a:lnTo>
                    <a:pt x="1367" y="107"/>
                  </a:lnTo>
                  <a:lnTo>
                    <a:pt x="1362" y="130"/>
                  </a:lnTo>
                  <a:lnTo>
                    <a:pt x="1351" y="183"/>
                  </a:lnTo>
                  <a:lnTo>
                    <a:pt x="1335" y="236"/>
                  </a:lnTo>
                  <a:lnTo>
                    <a:pt x="1314" y="287"/>
                  </a:lnTo>
                  <a:lnTo>
                    <a:pt x="1293" y="338"/>
                  </a:lnTo>
                  <a:lnTo>
                    <a:pt x="1272" y="389"/>
                  </a:lnTo>
                  <a:lnTo>
                    <a:pt x="1249" y="440"/>
                  </a:lnTo>
                  <a:lnTo>
                    <a:pt x="1226" y="491"/>
                  </a:lnTo>
                  <a:lnTo>
                    <a:pt x="1205" y="546"/>
                  </a:lnTo>
                  <a:lnTo>
                    <a:pt x="1189" y="576"/>
                  </a:lnTo>
                  <a:lnTo>
                    <a:pt x="1170" y="600"/>
                  </a:lnTo>
                  <a:lnTo>
                    <a:pt x="1152" y="618"/>
                  </a:lnTo>
                  <a:lnTo>
                    <a:pt x="1129" y="632"/>
                  </a:lnTo>
                  <a:lnTo>
                    <a:pt x="1103" y="644"/>
                  </a:lnTo>
                  <a:lnTo>
                    <a:pt x="1076" y="653"/>
                  </a:lnTo>
                  <a:lnTo>
                    <a:pt x="1041" y="662"/>
                  </a:lnTo>
                  <a:lnTo>
                    <a:pt x="1004" y="669"/>
                  </a:lnTo>
                  <a:lnTo>
                    <a:pt x="710" y="669"/>
                  </a:lnTo>
                  <a:close/>
                  <a:moveTo>
                    <a:pt x="689" y="669"/>
                  </a:moveTo>
                  <a:lnTo>
                    <a:pt x="682" y="655"/>
                  </a:lnTo>
                  <a:lnTo>
                    <a:pt x="675" y="641"/>
                  </a:lnTo>
                  <a:lnTo>
                    <a:pt x="666" y="630"/>
                  </a:lnTo>
                  <a:lnTo>
                    <a:pt x="657" y="616"/>
                  </a:lnTo>
                  <a:lnTo>
                    <a:pt x="647" y="607"/>
                  </a:lnTo>
                  <a:lnTo>
                    <a:pt x="636" y="597"/>
                  </a:lnTo>
                  <a:lnTo>
                    <a:pt x="624" y="593"/>
                  </a:lnTo>
                  <a:lnTo>
                    <a:pt x="610" y="588"/>
                  </a:lnTo>
                  <a:lnTo>
                    <a:pt x="92" y="525"/>
                  </a:lnTo>
                  <a:lnTo>
                    <a:pt x="85" y="525"/>
                  </a:lnTo>
                  <a:lnTo>
                    <a:pt x="76" y="530"/>
                  </a:lnTo>
                  <a:lnTo>
                    <a:pt x="62" y="532"/>
                  </a:lnTo>
                  <a:lnTo>
                    <a:pt x="48" y="539"/>
                  </a:lnTo>
                  <a:lnTo>
                    <a:pt x="32" y="549"/>
                  </a:lnTo>
                  <a:lnTo>
                    <a:pt x="18" y="558"/>
                  </a:lnTo>
                  <a:lnTo>
                    <a:pt x="7" y="569"/>
                  </a:lnTo>
                  <a:lnTo>
                    <a:pt x="0" y="586"/>
                  </a:lnTo>
                  <a:lnTo>
                    <a:pt x="4" y="576"/>
                  </a:lnTo>
                  <a:lnTo>
                    <a:pt x="11" y="569"/>
                  </a:lnTo>
                  <a:lnTo>
                    <a:pt x="18" y="565"/>
                  </a:lnTo>
                  <a:lnTo>
                    <a:pt x="23" y="563"/>
                  </a:lnTo>
                  <a:lnTo>
                    <a:pt x="30" y="560"/>
                  </a:lnTo>
                  <a:lnTo>
                    <a:pt x="34" y="558"/>
                  </a:lnTo>
                  <a:lnTo>
                    <a:pt x="39" y="558"/>
                  </a:lnTo>
                  <a:lnTo>
                    <a:pt x="41" y="558"/>
                  </a:lnTo>
                  <a:lnTo>
                    <a:pt x="562" y="620"/>
                  </a:lnTo>
                  <a:lnTo>
                    <a:pt x="573" y="623"/>
                  </a:lnTo>
                  <a:lnTo>
                    <a:pt x="585" y="627"/>
                  </a:lnTo>
                  <a:lnTo>
                    <a:pt x="594" y="632"/>
                  </a:lnTo>
                  <a:lnTo>
                    <a:pt x="601" y="639"/>
                  </a:lnTo>
                  <a:lnTo>
                    <a:pt x="608" y="648"/>
                  </a:lnTo>
                  <a:lnTo>
                    <a:pt x="613" y="655"/>
                  </a:lnTo>
                  <a:lnTo>
                    <a:pt x="617" y="662"/>
                  </a:lnTo>
                  <a:lnTo>
                    <a:pt x="620" y="669"/>
                  </a:lnTo>
                  <a:lnTo>
                    <a:pt x="689" y="669"/>
                  </a:lnTo>
                  <a:close/>
                </a:path>
              </a:pathLst>
            </a:custGeom>
            <a:solidFill>
              <a:srgbClr val="3640FF"/>
            </a:solidFill>
            <a:ln w="9525">
              <a:noFill/>
              <a:round/>
            </a:ln>
          </p:spPr>
          <p:txBody>
            <a:bodyPr/>
            <a:lstStyle/>
            <a:p>
              <a:endParaRPr lang="en-US"/>
            </a:p>
          </p:txBody>
        </p:sp>
        <p:sp>
          <p:nvSpPr>
            <p:cNvPr id="417877" name="Freeform 85"/>
            <p:cNvSpPr/>
            <p:nvPr/>
          </p:nvSpPr>
          <p:spPr bwMode="auto">
            <a:xfrm>
              <a:off x="2555" y="2394"/>
              <a:ext cx="662" cy="669"/>
            </a:xfrm>
            <a:custGeom>
              <a:avLst/>
              <a:gdLst/>
              <a:ahLst/>
              <a:cxnLst>
                <a:cxn ang="0">
                  <a:pos x="0" y="639"/>
                </a:cxn>
                <a:cxn ang="0">
                  <a:pos x="12" y="593"/>
                </a:cxn>
                <a:cxn ang="0">
                  <a:pos x="39" y="551"/>
                </a:cxn>
                <a:cxn ang="0">
                  <a:pos x="76" y="505"/>
                </a:cxn>
                <a:cxn ang="0">
                  <a:pos x="123" y="440"/>
                </a:cxn>
                <a:cxn ang="0">
                  <a:pos x="171" y="357"/>
                </a:cxn>
                <a:cxn ang="0">
                  <a:pos x="224" y="262"/>
                </a:cxn>
                <a:cxn ang="0">
                  <a:pos x="275" y="167"/>
                </a:cxn>
                <a:cxn ang="0">
                  <a:pos x="317" y="97"/>
                </a:cxn>
                <a:cxn ang="0">
                  <a:pos x="342" y="65"/>
                </a:cxn>
                <a:cxn ang="0">
                  <a:pos x="370" y="42"/>
                </a:cxn>
                <a:cxn ang="0">
                  <a:pos x="410" y="23"/>
                </a:cxn>
                <a:cxn ang="0">
                  <a:pos x="458" y="9"/>
                </a:cxn>
                <a:cxn ang="0">
                  <a:pos x="495" y="2"/>
                </a:cxn>
                <a:cxn ang="0">
                  <a:pos x="530" y="0"/>
                </a:cxn>
                <a:cxn ang="0">
                  <a:pos x="562" y="0"/>
                </a:cxn>
                <a:cxn ang="0">
                  <a:pos x="592" y="2"/>
                </a:cxn>
                <a:cxn ang="0">
                  <a:pos x="615" y="7"/>
                </a:cxn>
                <a:cxn ang="0">
                  <a:pos x="636" y="16"/>
                </a:cxn>
                <a:cxn ang="0">
                  <a:pos x="652" y="30"/>
                </a:cxn>
                <a:cxn ang="0">
                  <a:pos x="659" y="42"/>
                </a:cxn>
                <a:cxn ang="0">
                  <a:pos x="662" y="56"/>
                </a:cxn>
                <a:cxn ang="0">
                  <a:pos x="662" y="76"/>
                </a:cxn>
                <a:cxn ang="0">
                  <a:pos x="657" y="107"/>
                </a:cxn>
                <a:cxn ang="0">
                  <a:pos x="641" y="183"/>
                </a:cxn>
                <a:cxn ang="0">
                  <a:pos x="604" y="287"/>
                </a:cxn>
                <a:cxn ang="0">
                  <a:pos x="562" y="389"/>
                </a:cxn>
                <a:cxn ang="0">
                  <a:pos x="516" y="491"/>
                </a:cxn>
                <a:cxn ang="0">
                  <a:pos x="479" y="576"/>
                </a:cxn>
                <a:cxn ang="0">
                  <a:pos x="442" y="618"/>
                </a:cxn>
                <a:cxn ang="0">
                  <a:pos x="393" y="644"/>
                </a:cxn>
                <a:cxn ang="0">
                  <a:pos x="331" y="662"/>
                </a:cxn>
                <a:cxn ang="0">
                  <a:pos x="0" y="669"/>
                </a:cxn>
              </a:cxnLst>
              <a:rect l="0" t="0" r="r" b="b"/>
              <a:pathLst>
                <a:path w="662" h="669">
                  <a:moveTo>
                    <a:pt x="0" y="669"/>
                  </a:moveTo>
                  <a:lnTo>
                    <a:pt x="0" y="639"/>
                  </a:lnTo>
                  <a:lnTo>
                    <a:pt x="5" y="613"/>
                  </a:lnTo>
                  <a:lnTo>
                    <a:pt x="12" y="593"/>
                  </a:lnTo>
                  <a:lnTo>
                    <a:pt x="23" y="572"/>
                  </a:lnTo>
                  <a:lnTo>
                    <a:pt x="39" y="551"/>
                  </a:lnTo>
                  <a:lnTo>
                    <a:pt x="55" y="530"/>
                  </a:lnTo>
                  <a:lnTo>
                    <a:pt x="76" y="505"/>
                  </a:lnTo>
                  <a:lnTo>
                    <a:pt x="97" y="475"/>
                  </a:lnTo>
                  <a:lnTo>
                    <a:pt x="123" y="440"/>
                  </a:lnTo>
                  <a:lnTo>
                    <a:pt x="146" y="401"/>
                  </a:lnTo>
                  <a:lnTo>
                    <a:pt x="171" y="357"/>
                  </a:lnTo>
                  <a:lnTo>
                    <a:pt x="199" y="310"/>
                  </a:lnTo>
                  <a:lnTo>
                    <a:pt x="224" y="262"/>
                  </a:lnTo>
                  <a:lnTo>
                    <a:pt x="250" y="213"/>
                  </a:lnTo>
                  <a:lnTo>
                    <a:pt x="275" y="167"/>
                  </a:lnTo>
                  <a:lnTo>
                    <a:pt x="301" y="118"/>
                  </a:lnTo>
                  <a:lnTo>
                    <a:pt x="317" y="97"/>
                  </a:lnTo>
                  <a:lnTo>
                    <a:pt x="331" y="79"/>
                  </a:lnTo>
                  <a:lnTo>
                    <a:pt x="342" y="65"/>
                  </a:lnTo>
                  <a:lnTo>
                    <a:pt x="356" y="53"/>
                  </a:lnTo>
                  <a:lnTo>
                    <a:pt x="370" y="42"/>
                  </a:lnTo>
                  <a:lnTo>
                    <a:pt x="389" y="32"/>
                  </a:lnTo>
                  <a:lnTo>
                    <a:pt x="410" y="23"/>
                  </a:lnTo>
                  <a:lnTo>
                    <a:pt x="435" y="14"/>
                  </a:lnTo>
                  <a:lnTo>
                    <a:pt x="458" y="9"/>
                  </a:lnTo>
                  <a:lnTo>
                    <a:pt x="477" y="5"/>
                  </a:lnTo>
                  <a:lnTo>
                    <a:pt x="495" y="2"/>
                  </a:lnTo>
                  <a:lnTo>
                    <a:pt x="514" y="0"/>
                  </a:lnTo>
                  <a:lnTo>
                    <a:pt x="530" y="0"/>
                  </a:lnTo>
                  <a:lnTo>
                    <a:pt x="546" y="0"/>
                  </a:lnTo>
                  <a:lnTo>
                    <a:pt x="562" y="0"/>
                  </a:lnTo>
                  <a:lnTo>
                    <a:pt x="578" y="0"/>
                  </a:lnTo>
                  <a:lnTo>
                    <a:pt x="592" y="2"/>
                  </a:lnTo>
                  <a:lnTo>
                    <a:pt x="604" y="5"/>
                  </a:lnTo>
                  <a:lnTo>
                    <a:pt x="615" y="7"/>
                  </a:lnTo>
                  <a:lnTo>
                    <a:pt x="627" y="12"/>
                  </a:lnTo>
                  <a:lnTo>
                    <a:pt x="636" y="16"/>
                  </a:lnTo>
                  <a:lnTo>
                    <a:pt x="646" y="23"/>
                  </a:lnTo>
                  <a:lnTo>
                    <a:pt x="652" y="30"/>
                  </a:lnTo>
                  <a:lnTo>
                    <a:pt x="657" y="37"/>
                  </a:lnTo>
                  <a:lnTo>
                    <a:pt x="659" y="42"/>
                  </a:lnTo>
                  <a:lnTo>
                    <a:pt x="662" y="49"/>
                  </a:lnTo>
                  <a:lnTo>
                    <a:pt x="662" y="56"/>
                  </a:lnTo>
                  <a:lnTo>
                    <a:pt x="662" y="65"/>
                  </a:lnTo>
                  <a:lnTo>
                    <a:pt x="662" y="76"/>
                  </a:lnTo>
                  <a:lnTo>
                    <a:pt x="659" y="90"/>
                  </a:lnTo>
                  <a:lnTo>
                    <a:pt x="657" y="107"/>
                  </a:lnTo>
                  <a:lnTo>
                    <a:pt x="652" y="130"/>
                  </a:lnTo>
                  <a:lnTo>
                    <a:pt x="641" y="183"/>
                  </a:lnTo>
                  <a:lnTo>
                    <a:pt x="625" y="236"/>
                  </a:lnTo>
                  <a:lnTo>
                    <a:pt x="604" y="287"/>
                  </a:lnTo>
                  <a:lnTo>
                    <a:pt x="583" y="338"/>
                  </a:lnTo>
                  <a:lnTo>
                    <a:pt x="562" y="389"/>
                  </a:lnTo>
                  <a:lnTo>
                    <a:pt x="539" y="440"/>
                  </a:lnTo>
                  <a:lnTo>
                    <a:pt x="516" y="491"/>
                  </a:lnTo>
                  <a:lnTo>
                    <a:pt x="495" y="546"/>
                  </a:lnTo>
                  <a:lnTo>
                    <a:pt x="479" y="576"/>
                  </a:lnTo>
                  <a:lnTo>
                    <a:pt x="460" y="600"/>
                  </a:lnTo>
                  <a:lnTo>
                    <a:pt x="442" y="618"/>
                  </a:lnTo>
                  <a:lnTo>
                    <a:pt x="419" y="632"/>
                  </a:lnTo>
                  <a:lnTo>
                    <a:pt x="393" y="644"/>
                  </a:lnTo>
                  <a:lnTo>
                    <a:pt x="366" y="653"/>
                  </a:lnTo>
                  <a:lnTo>
                    <a:pt x="331" y="662"/>
                  </a:lnTo>
                  <a:lnTo>
                    <a:pt x="294" y="669"/>
                  </a:lnTo>
                  <a:lnTo>
                    <a:pt x="0" y="669"/>
                  </a:lnTo>
                </a:path>
              </a:pathLst>
            </a:custGeom>
            <a:noFill/>
            <a:ln w="0">
              <a:solidFill>
                <a:srgbClr val="000000"/>
              </a:solidFill>
              <a:prstDash val="solid"/>
              <a:round/>
            </a:ln>
          </p:spPr>
          <p:txBody>
            <a:bodyPr/>
            <a:lstStyle/>
            <a:p>
              <a:endParaRPr lang="en-US"/>
            </a:p>
          </p:txBody>
        </p:sp>
        <p:sp>
          <p:nvSpPr>
            <p:cNvPr id="417878" name="Freeform 86"/>
            <p:cNvSpPr/>
            <p:nvPr/>
          </p:nvSpPr>
          <p:spPr bwMode="auto">
            <a:xfrm>
              <a:off x="1845" y="2919"/>
              <a:ext cx="689" cy="144"/>
            </a:xfrm>
            <a:custGeom>
              <a:avLst/>
              <a:gdLst/>
              <a:ahLst/>
              <a:cxnLst>
                <a:cxn ang="0">
                  <a:pos x="689" y="144"/>
                </a:cxn>
                <a:cxn ang="0">
                  <a:pos x="682" y="130"/>
                </a:cxn>
                <a:cxn ang="0">
                  <a:pos x="675" y="116"/>
                </a:cxn>
                <a:cxn ang="0">
                  <a:pos x="666" y="105"/>
                </a:cxn>
                <a:cxn ang="0">
                  <a:pos x="657" y="91"/>
                </a:cxn>
                <a:cxn ang="0">
                  <a:pos x="647" y="82"/>
                </a:cxn>
                <a:cxn ang="0">
                  <a:pos x="636" y="72"/>
                </a:cxn>
                <a:cxn ang="0">
                  <a:pos x="624" y="68"/>
                </a:cxn>
                <a:cxn ang="0">
                  <a:pos x="610" y="63"/>
                </a:cxn>
                <a:cxn ang="0">
                  <a:pos x="92" y="0"/>
                </a:cxn>
                <a:cxn ang="0">
                  <a:pos x="85" y="0"/>
                </a:cxn>
                <a:cxn ang="0">
                  <a:pos x="76" y="5"/>
                </a:cxn>
                <a:cxn ang="0">
                  <a:pos x="62" y="7"/>
                </a:cxn>
                <a:cxn ang="0">
                  <a:pos x="48" y="14"/>
                </a:cxn>
                <a:cxn ang="0">
                  <a:pos x="32" y="24"/>
                </a:cxn>
                <a:cxn ang="0">
                  <a:pos x="18" y="33"/>
                </a:cxn>
                <a:cxn ang="0">
                  <a:pos x="7" y="44"/>
                </a:cxn>
                <a:cxn ang="0">
                  <a:pos x="0" y="61"/>
                </a:cxn>
                <a:cxn ang="0">
                  <a:pos x="4" y="51"/>
                </a:cxn>
                <a:cxn ang="0">
                  <a:pos x="11" y="44"/>
                </a:cxn>
                <a:cxn ang="0">
                  <a:pos x="18" y="40"/>
                </a:cxn>
                <a:cxn ang="0">
                  <a:pos x="23" y="38"/>
                </a:cxn>
                <a:cxn ang="0">
                  <a:pos x="30" y="35"/>
                </a:cxn>
                <a:cxn ang="0">
                  <a:pos x="34" y="33"/>
                </a:cxn>
                <a:cxn ang="0">
                  <a:pos x="39" y="33"/>
                </a:cxn>
                <a:cxn ang="0">
                  <a:pos x="41" y="33"/>
                </a:cxn>
                <a:cxn ang="0">
                  <a:pos x="562" y="95"/>
                </a:cxn>
                <a:cxn ang="0">
                  <a:pos x="573" y="98"/>
                </a:cxn>
                <a:cxn ang="0">
                  <a:pos x="585" y="102"/>
                </a:cxn>
                <a:cxn ang="0">
                  <a:pos x="594" y="107"/>
                </a:cxn>
                <a:cxn ang="0">
                  <a:pos x="601" y="114"/>
                </a:cxn>
                <a:cxn ang="0">
                  <a:pos x="608" y="123"/>
                </a:cxn>
                <a:cxn ang="0">
                  <a:pos x="613" y="130"/>
                </a:cxn>
                <a:cxn ang="0">
                  <a:pos x="617" y="137"/>
                </a:cxn>
                <a:cxn ang="0">
                  <a:pos x="620" y="144"/>
                </a:cxn>
                <a:cxn ang="0">
                  <a:pos x="689" y="144"/>
                </a:cxn>
              </a:cxnLst>
              <a:rect l="0" t="0" r="r" b="b"/>
              <a:pathLst>
                <a:path w="689" h="144">
                  <a:moveTo>
                    <a:pt x="689" y="144"/>
                  </a:moveTo>
                  <a:lnTo>
                    <a:pt x="682" y="130"/>
                  </a:lnTo>
                  <a:lnTo>
                    <a:pt x="675" y="116"/>
                  </a:lnTo>
                  <a:lnTo>
                    <a:pt x="666" y="105"/>
                  </a:lnTo>
                  <a:lnTo>
                    <a:pt x="657" y="91"/>
                  </a:lnTo>
                  <a:lnTo>
                    <a:pt x="647" y="82"/>
                  </a:lnTo>
                  <a:lnTo>
                    <a:pt x="636" y="72"/>
                  </a:lnTo>
                  <a:lnTo>
                    <a:pt x="624" y="68"/>
                  </a:lnTo>
                  <a:lnTo>
                    <a:pt x="610" y="63"/>
                  </a:lnTo>
                  <a:lnTo>
                    <a:pt x="92" y="0"/>
                  </a:lnTo>
                  <a:lnTo>
                    <a:pt x="85" y="0"/>
                  </a:lnTo>
                  <a:lnTo>
                    <a:pt x="76" y="5"/>
                  </a:lnTo>
                  <a:lnTo>
                    <a:pt x="62" y="7"/>
                  </a:lnTo>
                  <a:lnTo>
                    <a:pt x="48" y="14"/>
                  </a:lnTo>
                  <a:lnTo>
                    <a:pt x="32" y="24"/>
                  </a:lnTo>
                  <a:lnTo>
                    <a:pt x="18" y="33"/>
                  </a:lnTo>
                  <a:lnTo>
                    <a:pt x="7" y="44"/>
                  </a:lnTo>
                  <a:lnTo>
                    <a:pt x="0" y="61"/>
                  </a:lnTo>
                  <a:lnTo>
                    <a:pt x="4" y="51"/>
                  </a:lnTo>
                  <a:lnTo>
                    <a:pt x="11" y="44"/>
                  </a:lnTo>
                  <a:lnTo>
                    <a:pt x="18" y="40"/>
                  </a:lnTo>
                  <a:lnTo>
                    <a:pt x="23" y="38"/>
                  </a:lnTo>
                  <a:lnTo>
                    <a:pt x="30" y="35"/>
                  </a:lnTo>
                  <a:lnTo>
                    <a:pt x="34" y="33"/>
                  </a:lnTo>
                  <a:lnTo>
                    <a:pt x="39" y="33"/>
                  </a:lnTo>
                  <a:lnTo>
                    <a:pt x="41" y="33"/>
                  </a:lnTo>
                  <a:lnTo>
                    <a:pt x="562" y="95"/>
                  </a:lnTo>
                  <a:lnTo>
                    <a:pt x="573" y="98"/>
                  </a:lnTo>
                  <a:lnTo>
                    <a:pt x="585" y="102"/>
                  </a:lnTo>
                  <a:lnTo>
                    <a:pt x="594" y="107"/>
                  </a:lnTo>
                  <a:lnTo>
                    <a:pt x="601" y="114"/>
                  </a:lnTo>
                  <a:lnTo>
                    <a:pt x="608" y="123"/>
                  </a:lnTo>
                  <a:lnTo>
                    <a:pt x="613" y="130"/>
                  </a:lnTo>
                  <a:lnTo>
                    <a:pt x="617" y="137"/>
                  </a:lnTo>
                  <a:lnTo>
                    <a:pt x="620" y="144"/>
                  </a:lnTo>
                  <a:lnTo>
                    <a:pt x="689" y="144"/>
                  </a:lnTo>
                </a:path>
              </a:pathLst>
            </a:custGeom>
            <a:noFill/>
            <a:ln w="0">
              <a:solidFill>
                <a:srgbClr val="000000"/>
              </a:solidFill>
              <a:prstDash val="solid"/>
              <a:round/>
            </a:ln>
          </p:spPr>
          <p:txBody>
            <a:bodyPr/>
            <a:lstStyle/>
            <a:p>
              <a:endParaRPr lang="en-US"/>
            </a:p>
          </p:txBody>
        </p:sp>
        <p:sp>
          <p:nvSpPr>
            <p:cNvPr id="417879" name="Freeform 87"/>
            <p:cNvSpPr>
              <a:spLocks noEditPoints="1"/>
            </p:cNvSpPr>
            <p:nvPr/>
          </p:nvSpPr>
          <p:spPr bwMode="auto">
            <a:xfrm>
              <a:off x="1835" y="2394"/>
              <a:ext cx="1382" cy="669"/>
            </a:xfrm>
            <a:custGeom>
              <a:avLst/>
              <a:gdLst/>
              <a:ahLst/>
              <a:cxnLst>
                <a:cxn ang="0">
                  <a:pos x="604" y="662"/>
                </a:cxn>
                <a:cxn ang="0">
                  <a:pos x="595" y="648"/>
                </a:cxn>
                <a:cxn ang="0">
                  <a:pos x="581" y="639"/>
                </a:cxn>
                <a:cxn ang="0">
                  <a:pos x="565" y="632"/>
                </a:cxn>
                <a:cxn ang="0">
                  <a:pos x="58" y="574"/>
                </a:cxn>
                <a:cxn ang="0">
                  <a:pos x="44" y="576"/>
                </a:cxn>
                <a:cxn ang="0">
                  <a:pos x="30" y="588"/>
                </a:cxn>
                <a:cxn ang="0">
                  <a:pos x="19" y="604"/>
                </a:cxn>
                <a:cxn ang="0">
                  <a:pos x="14" y="630"/>
                </a:cxn>
                <a:cxn ang="0">
                  <a:pos x="0" y="669"/>
                </a:cxn>
                <a:cxn ang="0">
                  <a:pos x="0" y="613"/>
                </a:cxn>
                <a:cxn ang="0">
                  <a:pos x="3" y="604"/>
                </a:cxn>
                <a:cxn ang="0">
                  <a:pos x="5" y="597"/>
                </a:cxn>
                <a:cxn ang="0">
                  <a:pos x="7" y="590"/>
                </a:cxn>
                <a:cxn ang="0">
                  <a:pos x="14" y="576"/>
                </a:cxn>
                <a:cxn ang="0">
                  <a:pos x="28" y="565"/>
                </a:cxn>
                <a:cxn ang="0">
                  <a:pos x="40" y="560"/>
                </a:cxn>
                <a:cxn ang="0">
                  <a:pos x="49" y="558"/>
                </a:cxn>
                <a:cxn ang="0">
                  <a:pos x="572" y="620"/>
                </a:cxn>
                <a:cxn ang="0">
                  <a:pos x="595" y="627"/>
                </a:cxn>
                <a:cxn ang="0">
                  <a:pos x="611" y="639"/>
                </a:cxn>
                <a:cxn ang="0">
                  <a:pos x="623" y="655"/>
                </a:cxn>
                <a:cxn ang="0">
                  <a:pos x="630" y="669"/>
                </a:cxn>
                <a:cxn ang="0">
                  <a:pos x="787" y="669"/>
                </a:cxn>
                <a:cxn ang="0">
                  <a:pos x="822" y="616"/>
                </a:cxn>
                <a:cxn ang="0">
                  <a:pos x="845" y="574"/>
                </a:cxn>
                <a:cxn ang="0">
                  <a:pos x="870" y="530"/>
                </a:cxn>
                <a:cxn ang="0">
                  <a:pos x="907" y="475"/>
                </a:cxn>
                <a:cxn ang="0">
                  <a:pos x="951" y="403"/>
                </a:cxn>
                <a:cxn ang="0">
                  <a:pos x="993" y="324"/>
                </a:cxn>
                <a:cxn ang="0">
                  <a:pos x="1035" y="236"/>
                </a:cxn>
                <a:cxn ang="0">
                  <a:pos x="1081" y="144"/>
                </a:cxn>
                <a:cxn ang="0">
                  <a:pos x="1113" y="93"/>
                </a:cxn>
                <a:cxn ang="0">
                  <a:pos x="1146" y="56"/>
                </a:cxn>
                <a:cxn ang="0">
                  <a:pos x="1167" y="39"/>
                </a:cxn>
                <a:cxn ang="0">
                  <a:pos x="1199" y="26"/>
                </a:cxn>
                <a:cxn ang="0">
                  <a:pos x="1298" y="0"/>
                </a:cxn>
                <a:cxn ang="0">
                  <a:pos x="1324" y="5"/>
                </a:cxn>
                <a:cxn ang="0">
                  <a:pos x="1347" y="12"/>
                </a:cxn>
                <a:cxn ang="0">
                  <a:pos x="1366" y="23"/>
                </a:cxn>
                <a:cxn ang="0">
                  <a:pos x="1377" y="37"/>
                </a:cxn>
                <a:cxn ang="0">
                  <a:pos x="1382" y="49"/>
                </a:cxn>
                <a:cxn ang="0">
                  <a:pos x="1382" y="65"/>
                </a:cxn>
                <a:cxn ang="0">
                  <a:pos x="1379" y="90"/>
                </a:cxn>
                <a:cxn ang="0">
                  <a:pos x="1372" y="130"/>
                </a:cxn>
                <a:cxn ang="0">
                  <a:pos x="1345" y="236"/>
                </a:cxn>
                <a:cxn ang="0">
                  <a:pos x="1303" y="338"/>
                </a:cxn>
                <a:cxn ang="0">
                  <a:pos x="1259" y="440"/>
                </a:cxn>
                <a:cxn ang="0">
                  <a:pos x="1215" y="546"/>
                </a:cxn>
                <a:cxn ang="0">
                  <a:pos x="1204" y="576"/>
                </a:cxn>
                <a:cxn ang="0">
                  <a:pos x="1185" y="600"/>
                </a:cxn>
                <a:cxn ang="0">
                  <a:pos x="1164" y="618"/>
                </a:cxn>
                <a:cxn ang="0">
                  <a:pos x="1139" y="632"/>
                </a:cxn>
                <a:cxn ang="0">
                  <a:pos x="1076" y="653"/>
                </a:cxn>
                <a:cxn ang="0">
                  <a:pos x="1007" y="669"/>
                </a:cxn>
              </a:cxnLst>
              <a:rect l="0" t="0" r="r" b="b"/>
              <a:pathLst>
                <a:path w="1382" h="669">
                  <a:moveTo>
                    <a:pt x="609" y="669"/>
                  </a:moveTo>
                  <a:lnTo>
                    <a:pt x="604" y="662"/>
                  </a:lnTo>
                  <a:lnTo>
                    <a:pt x="600" y="655"/>
                  </a:lnTo>
                  <a:lnTo>
                    <a:pt x="595" y="648"/>
                  </a:lnTo>
                  <a:lnTo>
                    <a:pt x="588" y="644"/>
                  </a:lnTo>
                  <a:lnTo>
                    <a:pt x="581" y="639"/>
                  </a:lnTo>
                  <a:lnTo>
                    <a:pt x="572" y="634"/>
                  </a:lnTo>
                  <a:lnTo>
                    <a:pt x="565" y="632"/>
                  </a:lnTo>
                  <a:lnTo>
                    <a:pt x="556" y="632"/>
                  </a:lnTo>
                  <a:lnTo>
                    <a:pt x="58" y="574"/>
                  </a:lnTo>
                  <a:lnTo>
                    <a:pt x="51" y="574"/>
                  </a:lnTo>
                  <a:lnTo>
                    <a:pt x="44" y="576"/>
                  </a:lnTo>
                  <a:lnTo>
                    <a:pt x="37" y="581"/>
                  </a:lnTo>
                  <a:lnTo>
                    <a:pt x="30" y="588"/>
                  </a:lnTo>
                  <a:lnTo>
                    <a:pt x="23" y="595"/>
                  </a:lnTo>
                  <a:lnTo>
                    <a:pt x="19" y="604"/>
                  </a:lnTo>
                  <a:lnTo>
                    <a:pt x="14" y="616"/>
                  </a:lnTo>
                  <a:lnTo>
                    <a:pt x="14" y="630"/>
                  </a:lnTo>
                  <a:lnTo>
                    <a:pt x="14" y="669"/>
                  </a:lnTo>
                  <a:lnTo>
                    <a:pt x="0" y="669"/>
                  </a:lnTo>
                  <a:lnTo>
                    <a:pt x="0" y="618"/>
                  </a:lnTo>
                  <a:lnTo>
                    <a:pt x="0" y="613"/>
                  </a:lnTo>
                  <a:lnTo>
                    <a:pt x="3" y="609"/>
                  </a:lnTo>
                  <a:lnTo>
                    <a:pt x="3" y="604"/>
                  </a:lnTo>
                  <a:lnTo>
                    <a:pt x="3" y="602"/>
                  </a:lnTo>
                  <a:lnTo>
                    <a:pt x="5" y="597"/>
                  </a:lnTo>
                  <a:lnTo>
                    <a:pt x="5" y="593"/>
                  </a:lnTo>
                  <a:lnTo>
                    <a:pt x="7" y="590"/>
                  </a:lnTo>
                  <a:lnTo>
                    <a:pt x="10" y="586"/>
                  </a:lnTo>
                  <a:lnTo>
                    <a:pt x="14" y="576"/>
                  </a:lnTo>
                  <a:lnTo>
                    <a:pt x="21" y="569"/>
                  </a:lnTo>
                  <a:lnTo>
                    <a:pt x="28" y="565"/>
                  </a:lnTo>
                  <a:lnTo>
                    <a:pt x="33" y="563"/>
                  </a:lnTo>
                  <a:lnTo>
                    <a:pt x="40" y="560"/>
                  </a:lnTo>
                  <a:lnTo>
                    <a:pt x="44" y="558"/>
                  </a:lnTo>
                  <a:lnTo>
                    <a:pt x="49" y="558"/>
                  </a:lnTo>
                  <a:lnTo>
                    <a:pt x="51" y="558"/>
                  </a:lnTo>
                  <a:lnTo>
                    <a:pt x="572" y="620"/>
                  </a:lnTo>
                  <a:lnTo>
                    <a:pt x="583" y="623"/>
                  </a:lnTo>
                  <a:lnTo>
                    <a:pt x="595" y="627"/>
                  </a:lnTo>
                  <a:lnTo>
                    <a:pt x="604" y="632"/>
                  </a:lnTo>
                  <a:lnTo>
                    <a:pt x="611" y="639"/>
                  </a:lnTo>
                  <a:lnTo>
                    <a:pt x="618" y="648"/>
                  </a:lnTo>
                  <a:lnTo>
                    <a:pt x="623" y="655"/>
                  </a:lnTo>
                  <a:lnTo>
                    <a:pt x="627" y="662"/>
                  </a:lnTo>
                  <a:lnTo>
                    <a:pt x="630" y="669"/>
                  </a:lnTo>
                  <a:lnTo>
                    <a:pt x="609" y="669"/>
                  </a:lnTo>
                  <a:close/>
                  <a:moveTo>
                    <a:pt x="787" y="669"/>
                  </a:moveTo>
                  <a:lnTo>
                    <a:pt x="806" y="641"/>
                  </a:lnTo>
                  <a:lnTo>
                    <a:pt x="822" y="616"/>
                  </a:lnTo>
                  <a:lnTo>
                    <a:pt x="833" y="595"/>
                  </a:lnTo>
                  <a:lnTo>
                    <a:pt x="845" y="574"/>
                  </a:lnTo>
                  <a:lnTo>
                    <a:pt x="856" y="553"/>
                  </a:lnTo>
                  <a:lnTo>
                    <a:pt x="870" y="530"/>
                  </a:lnTo>
                  <a:lnTo>
                    <a:pt x="887" y="505"/>
                  </a:lnTo>
                  <a:lnTo>
                    <a:pt x="907" y="475"/>
                  </a:lnTo>
                  <a:lnTo>
                    <a:pt x="931" y="440"/>
                  </a:lnTo>
                  <a:lnTo>
                    <a:pt x="951" y="403"/>
                  </a:lnTo>
                  <a:lnTo>
                    <a:pt x="972" y="363"/>
                  </a:lnTo>
                  <a:lnTo>
                    <a:pt x="993" y="324"/>
                  </a:lnTo>
                  <a:lnTo>
                    <a:pt x="1014" y="280"/>
                  </a:lnTo>
                  <a:lnTo>
                    <a:pt x="1035" y="236"/>
                  </a:lnTo>
                  <a:lnTo>
                    <a:pt x="1058" y="190"/>
                  </a:lnTo>
                  <a:lnTo>
                    <a:pt x="1081" y="144"/>
                  </a:lnTo>
                  <a:lnTo>
                    <a:pt x="1099" y="116"/>
                  </a:lnTo>
                  <a:lnTo>
                    <a:pt x="1113" y="93"/>
                  </a:lnTo>
                  <a:lnTo>
                    <a:pt x="1127" y="72"/>
                  </a:lnTo>
                  <a:lnTo>
                    <a:pt x="1146" y="56"/>
                  </a:lnTo>
                  <a:lnTo>
                    <a:pt x="1155" y="49"/>
                  </a:lnTo>
                  <a:lnTo>
                    <a:pt x="1167" y="39"/>
                  </a:lnTo>
                  <a:lnTo>
                    <a:pt x="1180" y="32"/>
                  </a:lnTo>
                  <a:lnTo>
                    <a:pt x="1199" y="26"/>
                  </a:lnTo>
                  <a:lnTo>
                    <a:pt x="1241" y="14"/>
                  </a:lnTo>
                  <a:lnTo>
                    <a:pt x="1298" y="0"/>
                  </a:lnTo>
                  <a:lnTo>
                    <a:pt x="1312" y="2"/>
                  </a:lnTo>
                  <a:lnTo>
                    <a:pt x="1324" y="5"/>
                  </a:lnTo>
                  <a:lnTo>
                    <a:pt x="1335" y="7"/>
                  </a:lnTo>
                  <a:lnTo>
                    <a:pt x="1347" y="12"/>
                  </a:lnTo>
                  <a:lnTo>
                    <a:pt x="1356" y="16"/>
                  </a:lnTo>
                  <a:lnTo>
                    <a:pt x="1366" y="23"/>
                  </a:lnTo>
                  <a:lnTo>
                    <a:pt x="1372" y="30"/>
                  </a:lnTo>
                  <a:lnTo>
                    <a:pt x="1377" y="37"/>
                  </a:lnTo>
                  <a:lnTo>
                    <a:pt x="1379" y="42"/>
                  </a:lnTo>
                  <a:lnTo>
                    <a:pt x="1382" y="49"/>
                  </a:lnTo>
                  <a:lnTo>
                    <a:pt x="1382" y="56"/>
                  </a:lnTo>
                  <a:lnTo>
                    <a:pt x="1382" y="65"/>
                  </a:lnTo>
                  <a:lnTo>
                    <a:pt x="1382" y="76"/>
                  </a:lnTo>
                  <a:lnTo>
                    <a:pt x="1379" y="90"/>
                  </a:lnTo>
                  <a:lnTo>
                    <a:pt x="1377" y="107"/>
                  </a:lnTo>
                  <a:lnTo>
                    <a:pt x="1372" y="130"/>
                  </a:lnTo>
                  <a:lnTo>
                    <a:pt x="1361" y="183"/>
                  </a:lnTo>
                  <a:lnTo>
                    <a:pt x="1345" y="236"/>
                  </a:lnTo>
                  <a:lnTo>
                    <a:pt x="1324" y="287"/>
                  </a:lnTo>
                  <a:lnTo>
                    <a:pt x="1303" y="338"/>
                  </a:lnTo>
                  <a:lnTo>
                    <a:pt x="1282" y="389"/>
                  </a:lnTo>
                  <a:lnTo>
                    <a:pt x="1259" y="440"/>
                  </a:lnTo>
                  <a:lnTo>
                    <a:pt x="1236" y="491"/>
                  </a:lnTo>
                  <a:lnTo>
                    <a:pt x="1215" y="546"/>
                  </a:lnTo>
                  <a:lnTo>
                    <a:pt x="1211" y="560"/>
                  </a:lnTo>
                  <a:lnTo>
                    <a:pt x="1204" y="576"/>
                  </a:lnTo>
                  <a:lnTo>
                    <a:pt x="1194" y="588"/>
                  </a:lnTo>
                  <a:lnTo>
                    <a:pt x="1185" y="600"/>
                  </a:lnTo>
                  <a:lnTo>
                    <a:pt x="1176" y="609"/>
                  </a:lnTo>
                  <a:lnTo>
                    <a:pt x="1164" y="618"/>
                  </a:lnTo>
                  <a:lnTo>
                    <a:pt x="1153" y="625"/>
                  </a:lnTo>
                  <a:lnTo>
                    <a:pt x="1139" y="632"/>
                  </a:lnTo>
                  <a:lnTo>
                    <a:pt x="1109" y="644"/>
                  </a:lnTo>
                  <a:lnTo>
                    <a:pt x="1076" y="653"/>
                  </a:lnTo>
                  <a:lnTo>
                    <a:pt x="1044" y="662"/>
                  </a:lnTo>
                  <a:lnTo>
                    <a:pt x="1007" y="669"/>
                  </a:lnTo>
                  <a:lnTo>
                    <a:pt x="787" y="669"/>
                  </a:lnTo>
                  <a:close/>
                </a:path>
              </a:pathLst>
            </a:custGeom>
            <a:solidFill>
              <a:srgbClr val="BFBFBF"/>
            </a:solidFill>
            <a:ln w="9525">
              <a:noFill/>
              <a:round/>
            </a:ln>
          </p:spPr>
          <p:txBody>
            <a:bodyPr/>
            <a:lstStyle/>
            <a:p>
              <a:endParaRPr lang="en-US"/>
            </a:p>
          </p:txBody>
        </p:sp>
        <p:sp>
          <p:nvSpPr>
            <p:cNvPr id="417880" name="Freeform 88"/>
            <p:cNvSpPr/>
            <p:nvPr/>
          </p:nvSpPr>
          <p:spPr bwMode="auto">
            <a:xfrm>
              <a:off x="1835" y="2952"/>
              <a:ext cx="630" cy="111"/>
            </a:xfrm>
            <a:custGeom>
              <a:avLst/>
              <a:gdLst/>
              <a:ahLst/>
              <a:cxnLst>
                <a:cxn ang="0">
                  <a:pos x="609" y="111"/>
                </a:cxn>
                <a:cxn ang="0">
                  <a:pos x="604" y="104"/>
                </a:cxn>
                <a:cxn ang="0">
                  <a:pos x="600" y="97"/>
                </a:cxn>
                <a:cxn ang="0">
                  <a:pos x="595" y="90"/>
                </a:cxn>
                <a:cxn ang="0">
                  <a:pos x="588" y="86"/>
                </a:cxn>
                <a:cxn ang="0">
                  <a:pos x="581" y="81"/>
                </a:cxn>
                <a:cxn ang="0">
                  <a:pos x="572" y="76"/>
                </a:cxn>
                <a:cxn ang="0">
                  <a:pos x="565" y="74"/>
                </a:cxn>
                <a:cxn ang="0">
                  <a:pos x="556" y="74"/>
                </a:cxn>
                <a:cxn ang="0">
                  <a:pos x="58" y="16"/>
                </a:cxn>
                <a:cxn ang="0">
                  <a:pos x="51" y="16"/>
                </a:cxn>
                <a:cxn ang="0">
                  <a:pos x="44" y="18"/>
                </a:cxn>
                <a:cxn ang="0">
                  <a:pos x="37" y="23"/>
                </a:cxn>
                <a:cxn ang="0">
                  <a:pos x="30" y="30"/>
                </a:cxn>
                <a:cxn ang="0">
                  <a:pos x="23" y="37"/>
                </a:cxn>
                <a:cxn ang="0">
                  <a:pos x="19" y="46"/>
                </a:cxn>
                <a:cxn ang="0">
                  <a:pos x="14" y="58"/>
                </a:cxn>
                <a:cxn ang="0">
                  <a:pos x="14" y="72"/>
                </a:cxn>
                <a:cxn ang="0">
                  <a:pos x="14" y="111"/>
                </a:cxn>
                <a:cxn ang="0">
                  <a:pos x="0" y="111"/>
                </a:cxn>
                <a:cxn ang="0">
                  <a:pos x="0" y="60"/>
                </a:cxn>
                <a:cxn ang="0">
                  <a:pos x="0" y="55"/>
                </a:cxn>
                <a:cxn ang="0">
                  <a:pos x="3" y="51"/>
                </a:cxn>
                <a:cxn ang="0">
                  <a:pos x="3" y="46"/>
                </a:cxn>
                <a:cxn ang="0">
                  <a:pos x="3" y="44"/>
                </a:cxn>
                <a:cxn ang="0">
                  <a:pos x="5" y="39"/>
                </a:cxn>
                <a:cxn ang="0">
                  <a:pos x="5" y="35"/>
                </a:cxn>
                <a:cxn ang="0">
                  <a:pos x="7" y="32"/>
                </a:cxn>
                <a:cxn ang="0">
                  <a:pos x="10" y="28"/>
                </a:cxn>
                <a:cxn ang="0">
                  <a:pos x="14" y="18"/>
                </a:cxn>
                <a:cxn ang="0">
                  <a:pos x="21" y="11"/>
                </a:cxn>
                <a:cxn ang="0">
                  <a:pos x="28" y="7"/>
                </a:cxn>
                <a:cxn ang="0">
                  <a:pos x="33" y="5"/>
                </a:cxn>
                <a:cxn ang="0">
                  <a:pos x="40" y="2"/>
                </a:cxn>
                <a:cxn ang="0">
                  <a:pos x="44" y="0"/>
                </a:cxn>
                <a:cxn ang="0">
                  <a:pos x="49" y="0"/>
                </a:cxn>
                <a:cxn ang="0">
                  <a:pos x="51" y="0"/>
                </a:cxn>
                <a:cxn ang="0">
                  <a:pos x="572" y="62"/>
                </a:cxn>
                <a:cxn ang="0">
                  <a:pos x="583" y="65"/>
                </a:cxn>
                <a:cxn ang="0">
                  <a:pos x="595" y="69"/>
                </a:cxn>
                <a:cxn ang="0">
                  <a:pos x="604" y="74"/>
                </a:cxn>
                <a:cxn ang="0">
                  <a:pos x="611" y="81"/>
                </a:cxn>
                <a:cxn ang="0">
                  <a:pos x="618" y="90"/>
                </a:cxn>
                <a:cxn ang="0">
                  <a:pos x="623" y="97"/>
                </a:cxn>
                <a:cxn ang="0">
                  <a:pos x="627" y="104"/>
                </a:cxn>
                <a:cxn ang="0">
                  <a:pos x="630" y="111"/>
                </a:cxn>
                <a:cxn ang="0">
                  <a:pos x="609" y="111"/>
                </a:cxn>
              </a:cxnLst>
              <a:rect l="0" t="0" r="r" b="b"/>
              <a:pathLst>
                <a:path w="630" h="111">
                  <a:moveTo>
                    <a:pt x="609" y="111"/>
                  </a:moveTo>
                  <a:lnTo>
                    <a:pt x="604" y="104"/>
                  </a:lnTo>
                  <a:lnTo>
                    <a:pt x="600" y="97"/>
                  </a:lnTo>
                  <a:lnTo>
                    <a:pt x="595" y="90"/>
                  </a:lnTo>
                  <a:lnTo>
                    <a:pt x="588" y="86"/>
                  </a:lnTo>
                  <a:lnTo>
                    <a:pt x="581" y="81"/>
                  </a:lnTo>
                  <a:lnTo>
                    <a:pt x="572" y="76"/>
                  </a:lnTo>
                  <a:lnTo>
                    <a:pt x="565" y="74"/>
                  </a:lnTo>
                  <a:lnTo>
                    <a:pt x="556" y="74"/>
                  </a:lnTo>
                  <a:lnTo>
                    <a:pt x="58" y="16"/>
                  </a:lnTo>
                  <a:lnTo>
                    <a:pt x="51" y="16"/>
                  </a:lnTo>
                  <a:lnTo>
                    <a:pt x="44" y="18"/>
                  </a:lnTo>
                  <a:lnTo>
                    <a:pt x="37" y="23"/>
                  </a:lnTo>
                  <a:lnTo>
                    <a:pt x="30" y="30"/>
                  </a:lnTo>
                  <a:lnTo>
                    <a:pt x="23" y="37"/>
                  </a:lnTo>
                  <a:lnTo>
                    <a:pt x="19" y="46"/>
                  </a:lnTo>
                  <a:lnTo>
                    <a:pt x="14" y="58"/>
                  </a:lnTo>
                  <a:lnTo>
                    <a:pt x="14" y="72"/>
                  </a:lnTo>
                  <a:lnTo>
                    <a:pt x="14" y="111"/>
                  </a:lnTo>
                  <a:lnTo>
                    <a:pt x="0" y="111"/>
                  </a:lnTo>
                  <a:lnTo>
                    <a:pt x="0" y="60"/>
                  </a:lnTo>
                  <a:lnTo>
                    <a:pt x="0" y="55"/>
                  </a:lnTo>
                  <a:lnTo>
                    <a:pt x="3" y="51"/>
                  </a:lnTo>
                  <a:lnTo>
                    <a:pt x="3" y="46"/>
                  </a:lnTo>
                  <a:lnTo>
                    <a:pt x="3" y="44"/>
                  </a:lnTo>
                  <a:lnTo>
                    <a:pt x="5" y="39"/>
                  </a:lnTo>
                  <a:lnTo>
                    <a:pt x="5" y="35"/>
                  </a:lnTo>
                  <a:lnTo>
                    <a:pt x="7" y="32"/>
                  </a:lnTo>
                  <a:lnTo>
                    <a:pt x="10" y="28"/>
                  </a:lnTo>
                  <a:lnTo>
                    <a:pt x="14" y="18"/>
                  </a:lnTo>
                  <a:lnTo>
                    <a:pt x="21" y="11"/>
                  </a:lnTo>
                  <a:lnTo>
                    <a:pt x="28" y="7"/>
                  </a:lnTo>
                  <a:lnTo>
                    <a:pt x="33" y="5"/>
                  </a:lnTo>
                  <a:lnTo>
                    <a:pt x="40" y="2"/>
                  </a:lnTo>
                  <a:lnTo>
                    <a:pt x="44" y="0"/>
                  </a:lnTo>
                  <a:lnTo>
                    <a:pt x="49" y="0"/>
                  </a:lnTo>
                  <a:lnTo>
                    <a:pt x="51" y="0"/>
                  </a:lnTo>
                  <a:lnTo>
                    <a:pt x="572" y="62"/>
                  </a:lnTo>
                  <a:lnTo>
                    <a:pt x="583" y="65"/>
                  </a:lnTo>
                  <a:lnTo>
                    <a:pt x="595" y="69"/>
                  </a:lnTo>
                  <a:lnTo>
                    <a:pt x="604" y="74"/>
                  </a:lnTo>
                  <a:lnTo>
                    <a:pt x="611" y="81"/>
                  </a:lnTo>
                  <a:lnTo>
                    <a:pt x="618" y="90"/>
                  </a:lnTo>
                  <a:lnTo>
                    <a:pt x="623" y="97"/>
                  </a:lnTo>
                  <a:lnTo>
                    <a:pt x="627" y="104"/>
                  </a:lnTo>
                  <a:lnTo>
                    <a:pt x="630" y="111"/>
                  </a:lnTo>
                  <a:lnTo>
                    <a:pt x="609" y="111"/>
                  </a:lnTo>
                </a:path>
              </a:pathLst>
            </a:custGeom>
            <a:noFill/>
            <a:ln w="0">
              <a:solidFill>
                <a:srgbClr val="000000"/>
              </a:solidFill>
              <a:prstDash val="solid"/>
              <a:round/>
            </a:ln>
          </p:spPr>
          <p:txBody>
            <a:bodyPr/>
            <a:lstStyle/>
            <a:p>
              <a:endParaRPr lang="en-US"/>
            </a:p>
          </p:txBody>
        </p:sp>
        <p:sp>
          <p:nvSpPr>
            <p:cNvPr id="417881" name="Freeform 89"/>
            <p:cNvSpPr/>
            <p:nvPr/>
          </p:nvSpPr>
          <p:spPr bwMode="auto">
            <a:xfrm>
              <a:off x="2622" y="2394"/>
              <a:ext cx="595" cy="669"/>
            </a:xfrm>
            <a:custGeom>
              <a:avLst/>
              <a:gdLst/>
              <a:ahLst/>
              <a:cxnLst>
                <a:cxn ang="0">
                  <a:pos x="19" y="641"/>
                </a:cxn>
                <a:cxn ang="0">
                  <a:pos x="46" y="595"/>
                </a:cxn>
                <a:cxn ang="0">
                  <a:pos x="69" y="553"/>
                </a:cxn>
                <a:cxn ang="0">
                  <a:pos x="100" y="505"/>
                </a:cxn>
                <a:cxn ang="0">
                  <a:pos x="144" y="440"/>
                </a:cxn>
                <a:cxn ang="0">
                  <a:pos x="185" y="363"/>
                </a:cxn>
                <a:cxn ang="0">
                  <a:pos x="227" y="280"/>
                </a:cxn>
                <a:cxn ang="0">
                  <a:pos x="271" y="190"/>
                </a:cxn>
                <a:cxn ang="0">
                  <a:pos x="312" y="116"/>
                </a:cxn>
                <a:cxn ang="0">
                  <a:pos x="340" y="72"/>
                </a:cxn>
                <a:cxn ang="0">
                  <a:pos x="368" y="49"/>
                </a:cxn>
                <a:cxn ang="0">
                  <a:pos x="393" y="32"/>
                </a:cxn>
                <a:cxn ang="0">
                  <a:pos x="454" y="14"/>
                </a:cxn>
                <a:cxn ang="0">
                  <a:pos x="525" y="2"/>
                </a:cxn>
                <a:cxn ang="0">
                  <a:pos x="548" y="7"/>
                </a:cxn>
                <a:cxn ang="0">
                  <a:pos x="569" y="16"/>
                </a:cxn>
                <a:cxn ang="0">
                  <a:pos x="585" y="30"/>
                </a:cxn>
                <a:cxn ang="0">
                  <a:pos x="592" y="42"/>
                </a:cxn>
                <a:cxn ang="0">
                  <a:pos x="595" y="56"/>
                </a:cxn>
                <a:cxn ang="0">
                  <a:pos x="595" y="76"/>
                </a:cxn>
                <a:cxn ang="0">
                  <a:pos x="590" y="107"/>
                </a:cxn>
                <a:cxn ang="0">
                  <a:pos x="574" y="183"/>
                </a:cxn>
                <a:cxn ang="0">
                  <a:pos x="537" y="287"/>
                </a:cxn>
                <a:cxn ang="0">
                  <a:pos x="495" y="389"/>
                </a:cxn>
                <a:cxn ang="0">
                  <a:pos x="449" y="491"/>
                </a:cxn>
                <a:cxn ang="0">
                  <a:pos x="424" y="560"/>
                </a:cxn>
                <a:cxn ang="0">
                  <a:pos x="407" y="588"/>
                </a:cxn>
                <a:cxn ang="0">
                  <a:pos x="389" y="609"/>
                </a:cxn>
                <a:cxn ang="0">
                  <a:pos x="366" y="625"/>
                </a:cxn>
                <a:cxn ang="0">
                  <a:pos x="322" y="644"/>
                </a:cxn>
                <a:cxn ang="0">
                  <a:pos x="257" y="662"/>
                </a:cxn>
                <a:cxn ang="0">
                  <a:pos x="0" y="669"/>
                </a:cxn>
              </a:cxnLst>
              <a:rect l="0" t="0" r="r" b="b"/>
              <a:pathLst>
                <a:path w="595" h="669">
                  <a:moveTo>
                    <a:pt x="0" y="669"/>
                  </a:moveTo>
                  <a:lnTo>
                    <a:pt x="19" y="641"/>
                  </a:lnTo>
                  <a:lnTo>
                    <a:pt x="35" y="616"/>
                  </a:lnTo>
                  <a:lnTo>
                    <a:pt x="46" y="595"/>
                  </a:lnTo>
                  <a:lnTo>
                    <a:pt x="58" y="574"/>
                  </a:lnTo>
                  <a:lnTo>
                    <a:pt x="69" y="553"/>
                  </a:lnTo>
                  <a:lnTo>
                    <a:pt x="83" y="530"/>
                  </a:lnTo>
                  <a:lnTo>
                    <a:pt x="100" y="505"/>
                  </a:lnTo>
                  <a:lnTo>
                    <a:pt x="120" y="475"/>
                  </a:lnTo>
                  <a:lnTo>
                    <a:pt x="144" y="440"/>
                  </a:lnTo>
                  <a:lnTo>
                    <a:pt x="164" y="403"/>
                  </a:lnTo>
                  <a:lnTo>
                    <a:pt x="185" y="363"/>
                  </a:lnTo>
                  <a:lnTo>
                    <a:pt x="206" y="324"/>
                  </a:lnTo>
                  <a:lnTo>
                    <a:pt x="227" y="280"/>
                  </a:lnTo>
                  <a:lnTo>
                    <a:pt x="248" y="236"/>
                  </a:lnTo>
                  <a:lnTo>
                    <a:pt x="271" y="190"/>
                  </a:lnTo>
                  <a:lnTo>
                    <a:pt x="294" y="144"/>
                  </a:lnTo>
                  <a:lnTo>
                    <a:pt x="312" y="116"/>
                  </a:lnTo>
                  <a:lnTo>
                    <a:pt x="326" y="93"/>
                  </a:lnTo>
                  <a:lnTo>
                    <a:pt x="340" y="72"/>
                  </a:lnTo>
                  <a:lnTo>
                    <a:pt x="359" y="56"/>
                  </a:lnTo>
                  <a:lnTo>
                    <a:pt x="368" y="49"/>
                  </a:lnTo>
                  <a:lnTo>
                    <a:pt x="380" y="39"/>
                  </a:lnTo>
                  <a:lnTo>
                    <a:pt x="393" y="32"/>
                  </a:lnTo>
                  <a:lnTo>
                    <a:pt x="412" y="26"/>
                  </a:lnTo>
                  <a:lnTo>
                    <a:pt x="454" y="14"/>
                  </a:lnTo>
                  <a:lnTo>
                    <a:pt x="511" y="0"/>
                  </a:lnTo>
                  <a:lnTo>
                    <a:pt x="525" y="2"/>
                  </a:lnTo>
                  <a:lnTo>
                    <a:pt x="537" y="5"/>
                  </a:lnTo>
                  <a:lnTo>
                    <a:pt x="548" y="7"/>
                  </a:lnTo>
                  <a:lnTo>
                    <a:pt x="560" y="12"/>
                  </a:lnTo>
                  <a:lnTo>
                    <a:pt x="569" y="16"/>
                  </a:lnTo>
                  <a:lnTo>
                    <a:pt x="579" y="23"/>
                  </a:lnTo>
                  <a:lnTo>
                    <a:pt x="585" y="30"/>
                  </a:lnTo>
                  <a:lnTo>
                    <a:pt x="590" y="37"/>
                  </a:lnTo>
                  <a:lnTo>
                    <a:pt x="592" y="42"/>
                  </a:lnTo>
                  <a:lnTo>
                    <a:pt x="595" y="49"/>
                  </a:lnTo>
                  <a:lnTo>
                    <a:pt x="595" y="56"/>
                  </a:lnTo>
                  <a:lnTo>
                    <a:pt x="595" y="65"/>
                  </a:lnTo>
                  <a:lnTo>
                    <a:pt x="595" y="76"/>
                  </a:lnTo>
                  <a:lnTo>
                    <a:pt x="592" y="90"/>
                  </a:lnTo>
                  <a:lnTo>
                    <a:pt x="590" y="107"/>
                  </a:lnTo>
                  <a:lnTo>
                    <a:pt x="585" y="130"/>
                  </a:lnTo>
                  <a:lnTo>
                    <a:pt x="574" y="183"/>
                  </a:lnTo>
                  <a:lnTo>
                    <a:pt x="558" y="236"/>
                  </a:lnTo>
                  <a:lnTo>
                    <a:pt x="537" y="287"/>
                  </a:lnTo>
                  <a:lnTo>
                    <a:pt x="516" y="338"/>
                  </a:lnTo>
                  <a:lnTo>
                    <a:pt x="495" y="389"/>
                  </a:lnTo>
                  <a:lnTo>
                    <a:pt x="472" y="440"/>
                  </a:lnTo>
                  <a:lnTo>
                    <a:pt x="449" y="491"/>
                  </a:lnTo>
                  <a:lnTo>
                    <a:pt x="428" y="546"/>
                  </a:lnTo>
                  <a:lnTo>
                    <a:pt x="424" y="560"/>
                  </a:lnTo>
                  <a:lnTo>
                    <a:pt x="417" y="576"/>
                  </a:lnTo>
                  <a:lnTo>
                    <a:pt x="407" y="588"/>
                  </a:lnTo>
                  <a:lnTo>
                    <a:pt x="398" y="600"/>
                  </a:lnTo>
                  <a:lnTo>
                    <a:pt x="389" y="609"/>
                  </a:lnTo>
                  <a:lnTo>
                    <a:pt x="377" y="618"/>
                  </a:lnTo>
                  <a:lnTo>
                    <a:pt x="366" y="625"/>
                  </a:lnTo>
                  <a:lnTo>
                    <a:pt x="352" y="632"/>
                  </a:lnTo>
                  <a:lnTo>
                    <a:pt x="322" y="644"/>
                  </a:lnTo>
                  <a:lnTo>
                    <a:pt x="289" y="653"/>
                  </a:lnTo>
                  <a:lnTo>
                    <a:pt x="257" y="662"/>
                  </a:lnTo>
                  <a:lnTo>
                    <a:pt x="220" y="669"/>
                  </a:lnTo>
                  <a:lnTo>
                    <a:pt x="0" y="669"/>
                  </a:lnTo>
                </a:path>
              </a:pathLst>
            </a:custGeom>
            <a:noFill/>
            <a:ln w="0">
              <a:solidFill>
                <a:srgbClr val="000000"/>
              </a:solidFill>
              <a:prstDash val="solid"/>
              <a:round/>
            </a:ln>
          </p:spPr>
          <p:txBody>
            <a:bodyPr/>
            <a:lstStyle/>
            <a:p>
              <a:endParaRPr lang="en-US"/>
            </a:p>
          </p:txBody>
        </p:sp>
        <p:sp>
          <p:nvSpPr>
            <p:cNvPr id="417882" name="Freeform 90"/>
            <p:cNvSpPr/>
            <p:nvPr/>
          </p:nvSpPr>
          <p:spPr bwMode="auto">
            <a:xfrm>
              <a:off x="2685" y="2431"/>
              <a:ext cx="532" cy="632"/>
            </a:xfrm>
            <a:custGeom>
              <a:avLst/>
              <a:gdLst/>
              <a:ahLst/>
              <a:cxnLst>
                <a:cxn ang="0">
                  <a:pos x="0" y="632"/>
                </a:cxn>
                <a:cxn ang="0">
                  <a:pos x="18" y="604"/>
                </a:cxn>
                <a:cxn ang="0">
                  <a:pos x="34" y="579"/>
                </a:cxn>
                <a:cxn ang="0">
                  <a:pos x="48" y="558"/>
                </a:cxn>
                <a:cxn ang="0">
                  <a:pos x="57" y="537"/>
                </a:cxn>
                <a:cxn ang="0">
                  <a:pos x="69" y="516"/>
                </a:cxn>
                <a:cxn ang="0">
                  <a:pos x="83" y="493"/>
                </a:cxn>
                <a:cxn ang="0">
                  <a:pos x="99" y="468"/>
                </a:cxn>
                <a:cxn ang="0">
                  <a:pos x="120" y="438"/>
                </a:cxn>
                <a:cxn ang="0">
                  <a:pos x="141" y="405"/>
                </a:cxn>
                <a:cxn ang="0">
                  <a:pos x="159" y="373"/>
                </a:cxn>
                <a:cxn ang="0">
                  <a:pos x="178" y="340"/>
                </a:cxn>
                <a:cxn ang="0">
                  <a:pos x="194" y="306"/>
                </a:cxn>
                <a:cxn ang="0">
                  <a:pos x="212" y="271"/>
                </a:cxn>
                <a:cxn ang="0">
                  <a:pos x="231" y="232"/>
                </a:cxn>
                <a:cxn ang="0">
                  <a:pos x="252" y="192"/>
                </a:cxn>
                <a:cxn ang="0">
                  <a:pos x="275" y="146"/>
                </a:cxn>
                <a:cxn ang="0">
                  <a:pos x="293" y="120"/>
                </a:cxn>
                <a:cxn ang="0">
                  <a:pos x="307" y="97"/>
                </a:cxn>
                <a:cxn ang="0">
                  <a:pos x="317" y="81"/>
                </a:cxn>
                <a:cxn ang="0">
                  <a:pos x="328" y="67"/>
                </a:cxn>
                <a:cxn ang="0">
                  <a:pos x="337" y="58"/>
                </a:cxn>
                <a:cxn ang="0">
                  <a:pos x="351" y="49"/>
                </a:cxn>
                <a:cxn ang="0">
                  <a:pos x="367" y="39"/>
                </a:cxn>
                <a:cxn ang="0">
                  <a:pos x="391" y="30"/>
                </a:cxn>
                <a:cxn ang="0">
                  <a:pos x="407" y="30"/>
                </a:cxn>
                <a:cxn ang="0">
                  <a:pos x="423" y="28"/>
                </a:cxn>
                <a:cxn ang="0">
                  <a:pos x="439" y="23"/>
                </a:cxn>
                <a:cxn ang="0">
                  <a:pos x="458" y="21"/>
                </a:cxn>
                <a:cxn ang="0">
                  <a:pos x="474" y="16"/>
                </a:cxn>
                <a:cxn ang="0">
                  <a:pos x="492" y="12"/>
                </a:cxn>
                <a:cxn ang="0">
                  <a:pos x="509" y="5"/>
                </a:cxn>
                <a:cxn ang="0">
                  <a:pos x="527" y="0"/>
                </a:cxn>
                <a:cxn ang="0">
                  <a:pos x="529" y="5"/>
                </a:cxn>
                <a:cxn ang="0">
                  <a:pos x="532" y="12"/>
                </a:cxn>
                <a:cxn ang="0">
                  <a:pos x="532" y="19"/>
                </a:cxn>
                <a:cxn ang="0">
                  <a:pos x="532" y="28"/>
                </a:cxn>
                <a:cxn ang="0">
                  <a:pos x="532" y="39"/>
                </a:cxn>
                <a:cxn ang="0">
                  <a:pos x="529" y="53"/>
                </a:cxn>
                <a:cxn ang="0">
                  <a:pos x="527" y="70"/>
                </a:cxn>
                <a:cxn ang="0">
                  <a:pos x="522" y="93"/>
                </a:cxn>
                <a:cxn ang="0">
                  <a:pos x="511" y="146"/>
                </a:cxn>
                <a:cxn ang="0">
                  <a:pos x="495" y="199"/>
                </a:cxn>
                <a:cxn ang="0">
                  <a:pos x="474" y="250"/>
                </a:cxn>
                <a:cxn ang="0">
                  <a:pos x="453" y="301"/>
                </a:cxn>
                <a:cxn ang="0">
                  <a:pos x="432" y="352"/>
                </a:cxn>
                <a:cxn ang="0">
                  <a:pos x="409" y="403"/>
                </a:cxn>
                <a:cxn ang="0">
                  <a:pos x="386" y="454"/>
                </a:cxn>
                <a:cxn ang="0">
                  <a:pos x="365" y="509"/>
                </a:cxn>
                <a:cxn ang="0">
                  <a:pos x="349" y="537"/>
                </a:cxn>
                <a:cxn ang="0">
                  <a:pos x="330" y="560"/>
                </a:cxn>
                <a:cxn ang="0">
                  <a:pos x="312" y="579"/>
                </a:cxn>
                <a:cxn ang="0">
                  <a:pos x="289" y="593"/>
                </a:cxn>
                <a:cxn ang="0">
                  <a:pos x="263" y="604"/>
                </a:cxn>
                <a:cxn ang="0">
                  <a:pos x="231" y="616"/>
                </a:cxn>
                <a:cxn ang="0">
                  <a:pos x="196" y="623"/>
                </a:cxn>
                <a:cxn ang="0">
                  <a:pos x="152" y="632"/>
                </a:cxn>
                <a:cxn ang="0">
                  <a:pos x="0" y="632"/>
                </a:cxn>
              </a:cxnLst>
              <a:rect l="0" t="0" r="r" b="b"/>
              <a:pathLst>
                <a:path w="532" h="632">
                  <a:moveTo>
                    <a:pt x="0" y="632"/>
                  </a:moveTo>
                  <a:lnTo>
                    <a:pt x="18" y="604"/>
                  </a:lnTo>
                  <a:lnTo>
                    <a:pt x="34" y="579"/>
                  </a:lnTo>
                  <a:lnTo>
                    <a:pt x="48" y="558"/>
                  </a:lnTo>
                  <a:lnTo>
                    <a:pt x="57" y="537"/>
                  </a:lnTo>
                  <a:lnTo>
                    <a:pt x="69" y="516"/>
                  </a:lnTo>
                  <a:lnTo>
                    <a:pt x="83" y="493"/>
                  </a:lnTo>
                  <a:lnTo>
                    <a:pt x="99" y="468"/>
                  </a:lnTo>
                  <a:lnTo>
                    <a:pt x="120" y="438"/>
                  </a:lnTo>
                  <a:lnTo>
                    <a:pt x="141" y="405"/>
                  </a:lnTo>
                  <a:lnTo>
                    <a:pt x="159" y="373"/>
                  </a:lnTo>
                  <a:lnTo>
                    <a:pt x="178" y="340"/>
                  </a:lnTo>
                  <a:lnTo>
                    <a:pt x="194" y="306"/>
                  </a:lnTo>
                  <a:lnTo>
                    <a:pt x="212" y="271"/>
                  </a:lnTo>
                  <a:lnTo>
                    <a:pt x="231" y="232"/>
                  </a:lnTo>
                  <a:lnTo>
                    <a:pt x="252" y="192"/>
                  </a:lnTo>
                  <a:lnTo>
                    <a:pt x="275" y="146"/>
                  </a:lnTo>
                  <a:lnTo>
                    <a:pt x="293" y="120"/>
                  </a:lnTo>
                  <a:lnTo>
                    <a:pt x="307" y="97"/>
                  </a:lnTo>
                  <a:lnTo>
                    <a:pt x="317" y="81"/>
                  </a:lnTo>
                  <a:lnTo>
                    <a:pt x="328" y="67"/>
                  </a:lnTo>
                  <a:lnTo>
                    <a:pt x="337" y="58"/>
                  </a:lnTo>
                  <a:lnTo>
                    <a:pt x="351" y="49"/>
                  </a:lnTo>
                  <a:lnTo>
                    <a:pt x="367" y="39"/>
                  </a:lnTo>
                  <a:lnTo>
                    <a:pt x="391" y="30"/>
                  </a:lnTo>
                  <a:lnTo>
                    <a:pt x="407" y="30"/>
                  </a:lnTo>
                  <a:lnTo>
                    <a:pt x="423" y="28"/>
                  </a:lnTo>
                  <a:lnTo>
                    <a:pt x="439" y="23"/>
                  </a:lnTo>
                  <a:lnTo>
                    <a:pt x="458" y="21"/>
                  </a:lnTo>
                  <a:lnTo>
                    <a:pt x="474" y="16"/>
                  </a:lnTo>
                  <a:lnTo>
                    <a:pt x="492" y="12"/>
                  </a:lnTo>
                  <a:lnTo>
                    <a:pt x="509" y="5"/>
                  </a:lnTo>
                  <a:lnTo>
                    <a:pt x="527" y="0"/>
                  </a:lnTo>
                  <a:lnTo>
                    <a:pt x="529" y="5"/>
                  </a:lnTo>
                  <a:lnTo>
                    <a:pt x="532" y="12"/>
                  </a:lnTo>
                  <a:lnTo>
                    <a:pt x="532" y="19"/>
                  </a:lnTo>
                  <a:lnTo>
                    <a:pt x="532" y="28"/>
                  </a:lnTo>
                  <a:lnTo>
                    <a:pt x="532" y="39"/>
                  </a:lnTo>
                  <a:lnTo>
                    <a:pt x="529" y="53"/>
                  </a:lnTo>
                  <a:lnTo>
                    <a:pt x="527" y="70"/>
                  </a:lnTo>
                  <a:lnTo>
                    <a:pt x="522" y="93"/>
                  </a:lnTo>
                  <a:lnTo>
                    <a:pt x="511" y="146"/>
                  </a:lnTo>
                  <a:lnTo>
                    <a:pt x="495" y="199"/>
                  </a:lnTo>
                  <a:lnTo>
                    <a:pt x="474" y="250"/>
                  </a:lnTo>
                  <a:lnTo>
                    <a:pt x="453" y="301"/>
                  </a:lnTo>
                  <a:lnTo>
                    <a:pt x="432" y="352"/>
                  </a:lnTo>
                  <a:lnTo>
                    <a:pt x="409" y="403"/>
                  </a:lnTo>
                  <a:lnTo>
                    <a:pt x="386" y="454"/>
                  </a:lnTo>
                  <a:lnTo>
                    <a:pt x="365" y="509"/>
                  </a:lnTo>
                  <a:lnTo>
                    <a:pt x="349" y="537"/>
                  </a:lnTo>
                  <a:lnTo>
                    <a:pt x="330" y="560"/>
                  </a:lnTo>
                  <a:lnTo>
                    <a:pt x="312" y="579"/>
                  </a:lnTo>
                  <a:lnTo>
                    <a:pt x="289" y="593"/>
                  </a:lnTo>
                  <a:lnTo>
                    <a:pt x="263" y="604"/>
                  </a:lnTo>
                  <a:lnTo>
                    <a:pt x="231" y="616"/>
                  </a:lnTo>
                  <a:lnTo>
                    <a:pt x="196" y="623"/>
                  </a:lnTo>
                  <a:lnTo>
                    <a:pt x="152" y="632"/>
                  </a:lnTo>
                  <a:lnTo>
                    <a:pt x="0" y="632"/>
                  </a:lnTo>
                  <a:close/>
                </a:path>
              </a:pathLst>
            </a:custGeom>
            <a:solidFill>
              <a:srgbClr val="666666"/>
            </a:solidFill>
            <a:ln w="9525">
              <a:noFill/>
              <a:round/>
            </a:ln>
          </p:spPr>
          <p:txBody>
            <a:bodyPr/>
            <a:lstStyle/>
            <a:p>
              <a:endParaRPr lang="en-US"/>
            </a:p>
          </p:txBody>
        </p:sp>
        <p:sp>
          <p:nvSpPr>
            <p:cNvPr id="417883" name="Freeform 91"/>
            <p:cNvSpPr/>
            <p:nvPr/>
          </p:nvSpPr>
          <p:spPr bwMode="auto">
            <a:xfrm>
              <a:off x="2455" y="1515"/>
              <a:ext cx="401" cy="391"/>
            </a:xfrm>
            <a:custGeom>
              <a:avLst/>
              <a:gdLst/>
              <a:ahLst/>
              <a:cxnLst>
                <a:cxn ang="0">
                  <a:pos x="324" y="78"/>
                </a:cxn>
                <a:cxn ang="0">
                  <a:pos x="236" y="78"/>
                </a:cxn>
                <a:cxn ang="0">
                  <a:pos x="153" y="67"/>
                </a:cxn>
                <a:cxn ang="0">
                  <a:pos x="84" y="48"/>
                </a:cxn>
                <a:cxn ang="0">
                  <a:pos x="31" y="32"/>
                </a:cxn>
                <a:cxn ang="0">
                  <a:pos x="19" y="27"/>
                </a:cxn>
                <a:cxn ang="0">
                  <a:pos x="10" y="18"/>
                </a:cxn>
                <a:cxn ang="0">
                  <a:pos x="5" y="9"/>
                </a:cxn>
                <a:cxn ang="0">
                  <a:pos x="0" y="0"/>
                </a:cxn>
                <a:cxn ang="0">
                  <a:pos x="3" y="43"/>
                </a:cxn>
                <a:cxn ang="0">
                  <a:pos x="7" y="85"/>
                </a:cxn>
                <a:cxn ang="0">
                  <a:pos x="12" y="129"/>
                </a:cxn>
                <a:cxn ang="0">
                  <a:pos x="17" y="171"/>
                </a:cxn>
                <a:cxn ang="0">
                  <a:pos x="28" y="180"/>
                </a:cxn>
                <a:cxn ang="0">
                  <a:pos x="40" y="192"/>
                </a:cxn>
                <a:cxn ang="0">
                  <a:pos x="49" y="201"/>
                </a:cxn>
                <a:cxn ang="0">
                  <a:pos x="58" y="215"/>
                </a:cxn>
                <a:cxn ang="0">
                  <a:pos x="63" y="219"/>
                </a:cxn>
                <a:cxn ang="0">
                  <a:pos x="63" y="224"/>
                </a:cxn>
                <a:cxn ang="0">
                  <a:pos x="61" y="229"/>
                </a:cxn>
                <a:cxn ang="0">
                  <a:pos x="56" y="231"/>
                </a:cxn>
                <a:cxn ang="0">
                  <a:pos x="68" y="236"/>
                </a:cxn>
                <a:cxn ang="0">
                  <a:pos x="79" y="240"/>
                </a:cxn>
                <a:cxn ang="0">
                  <a:pos x="88" y="247"/>
                </a:cxn>
                <a:cxn ang="0">
                  <a:pos x="95" y="254"/>
                </a:cxn>
                <a:cxn ang="0">
                  <a:pos x="98" y="259"/>
                </a:cxn>
                <a:cxn ang="0">
                  <a:pos x="98" y="266"/>
                </a:cxn>
                <a:cxn ang="0">
                  <a:pos x="95" y="270"/>
                </a:cxn>
                <a:cxn ang="0">
                  <a:pos x="91" y="273"/>
                </a:cxn>
                <a:cxn ang="0">
                  <a:pos x="100" y="275"/>
                </a:cxn>
                <a:cxn ang="0">
                  <a:pos x="105" y="277"/>
                </a:cxn>
                <a:cxn ang="0">
                  <a:pos x="109" y="277"/>
                </a:cxn>
                <a:cxn ang="0">
                  <a:pos x="118" y="280"/>
                </a:cxn>
                <a:cxn ang="0">
                  <a:pos x="128" y="284"/>
                </a:cxn>
                <a:cxn ang="0">
                  <a:pos x="135" y="293"/>
                </a:cxn>
                <a:cxn ang="0">
                  <a:pos x="139" y="321"/>
                </a:cxn>
                <a:cxn ang="0">
                  <a:pos x="139" y="356"/>
                </a:cxn>
                <a:cxn ang="0">
                  <a:pos x="139" y="391"/>
                </a:cxn>
                <a:cxn ang="0">
                  <a:pos x="218" y="391"/>
                </a:cxn>
                <a:cxn ang="0">
                  <a:pos x="287" y="388"/>
                </a:cxn>
                <a:cxn ang="0">
                  <a:pos x="348" y="377"/>
                </a:cxn>
                <a:cxn ang="0">
                  <a:pos x="401" y="358"/>
                </a:cxn>
              </a:cxnLst>
              <a:rect l="0" t="0" r="r" b="b"/>
              <a:pathLst>
                <a:path w="401" h="391">
                  <a:moveTo>
                    <a:pt x="401" y="358"/>
                  </a:moveTo>
                  <a:lnTo>
                    <a:pt x="324" y="78"/>
                  </a:lnTo>
                  <a:lnTo>
                    <a:pt x="280" y="81"/>
                  </a:lnTo>
                  <a:lnTo>
                    <a:pt x="236" y="78"/>
                  </a:lnTo>
                  <a:lnTo>
                    <a:pt x="195" y="74"/>
                  </a:lnTo>
                  <a:lnTo>
                    <a:pt x="153" y="67"/>
                  </a:lnTo>
                  <a:lnTo>
                    <a:pt x="116" y="57"/>
                  </a:lnTo>
                  <a:lnTo>
                    <a:pt x="84" y="48"/>
                  </a:lnTo>
                  <a:lnTo>
                    <a:pt x="54" y="39"/>
                  </a:lnTo>
                  <a:lnTo>
                    <a:pt x="31" y="32"/>
                  </a:lnTo>
                  <a:lnTo>
                    <a:pt x="24" y="30"/>
                  </a:lnTo>
                  <a:lnTo>
                    <a:pt x="19" y="27"/>
                  </a:lnTo>
                  <a:lnTo>
                    <a:pt x="14" y="23"/>
                  </a:lnTo>
                  <a:lnTo>
                    <a:pt x="10" y="18"/>
                  </a:lnTo>
                  <a:lnTo>
                    <a:pt x="7" y="13"/>
                  </a:lnTo>
                  <a:lnTo>
                    <a:pt x="5" y="9"/>
                  </a:lnTo>
                  <a:lnTo>
                    <a:pt x="0" y="4"/>
                  </a:lnTo>
                  <a:lnTo>
                    <a:pt x="0" y="0"/>
                  </a:lnTo>
                  <a:lnTo>
                    <a:pt x="3" y="20"/>
                  </a:lnTo>
                  <a:lnTo>
                    <a:pt x="3" y="43"/>
                  </a:lnTo>
                  <a:lnTo>
                    <a:pt x="5" y="64"/>
                  </a:lnTo>
                  <a:lnTo>
                    <a:pt x="7" y="85"/>
                  </a:lnTo>
                  <a:lnTo>
                    <a:pt x="10" y="106"/>
                  </a:lnTo>
                  <a:lnTo>
                    <a:pt x="12" y="129"/>
                  </a:lnTo>
                  <a:lnTo>
                    <a:pt x="14" y="150"/>
                  </a:lnTo>
                  <a:lnTo>
                    <a:pt x="17" y="171"/>
                  </a:lnTo>
                  <a:lnTo>
                    <a:pt x="24" y="175"/>
                  </a:lnTo>
                  <a:lnTo>
                    <a:pt x="28" y="180"/>
                  </a:lnTo>
                  <a:lnTo>
                    <a:pt x="33" y="187"/>
                  </a:lnTo>
                  <a:lnTo>
                    <a:pt x="40" y="192"/>
                  </a:lnTo>
                  <a:lnTo>
                    <a:pt x="44" y="196"/>
                  </a:lnTo>
                  <a:lnTo>
                    <a:pt x="49" y="201"/>
                  </a:lnTo>
                  <a:lnTo>
                    <a:pt x="54" y="208"/>
                  </a:lnTo>
                  <a:lnTo>
                    <a:pt x="58" y="215"/>
                  </a:lnTo>
                  <a:lnTo>
                    <a:pt x="61" y="217"/>
                  </a:lnTo>
                  <a:lnTo>
                    <a:pt x="63" y="219"/>
                  </a:lnTo>
                  <a:lnTo>
                    <a:pt x="63" y="222"/>
                  </a:lnTo>
                  <a:lnTo>
                    <a:pt x="63" y="224"/>
                  </a:lnTo>
                  <a:lnTo>
                    <a:pt x="61" y="226"/>
                  </a:lnTo>
                  <a:lnTo>
                    <a:pt x="61" y="229"/>
                  </a:lnTo>
                  <a:lnTo>
                    <a:pt x="58" y="231"/>
                  </a:lnTo>
                  <a:lnTo>
                    <a:pt x="56" y="231"/>
                  </a:lnTo>
                  <a:lnTo>
                    <a:pt x="61" y="233"/>
                  </a:lnTo>
                  <a:lnTo>
                    <a:pt x="68" y="236"/>
                  </a:lnTo>
                  <a:lnTo>
                    <a:pt x="72" y="238"/>
                  </a:lnTo>
                  <a:lnTo>
                    <a:pt x="79" y="240"/>
                  </a:lnTo>
                  <a:lnTo>
                    <a:pt x="84" y="245"/>
                  </a:lnTo>
                  <a:lnTo>
                    <a:pt x="88" y="247"/>
                  </a:lnTo>
                  <a:lnTo>
                    <a:pt x="93" y="249"/>
                  </a:lnTo>
                  <a:lnTo>
                    <a:pt x="95" y="254"/>
                  </a:lnTo>
                  <a:lnTo>
                    <a:pt x="98" y="256"/>
                  </a:lnTo>
                  <a:lnTo>
                    <a:pt x="98" y="259"/>
                  </a:lnTo>
                  <a:lnTo>
                    <a:pt x="98" y="263"/>
                  </a:lnTo>
                  <a:lnTo>
                    <a:pt x="98" y="266"/>
                  </a:lnTo>
                  <a:lnTo>
                    <a:pt x="95" y="268"/>
                  </a:lnTo>
                  <a:lnTo>
                    <a:pt x="95" y="270"/>
                  </a:lnTo>
                  <a:lnTo>
                    <a:pt x="93" y="273"/>
                  </a:lnTo>
                  <a:lnTo>
                    <a:pt x="91" y="273"/>
                  </a:lnTo>
                  <a:lnTo>
                    <a:pt x="95" y="275"/>
                  </a:lnTo>
                  <a:lnTo>
                    <a:pt x="100" y="275"/>
                  </a:lnTo>
                  <a:lnTo>
                    <a:pt x="102" y="277"/>
                  </a:lnTo>
                  <a:lnTo>
                    <a:pt x="105" y="277"/>
                  </a:lnTo>
                  <a:lnTo>
                    <a:pt x="107" y="277"/>
                  </a:lnTo>
                  <a:lnTo>
                    <a:pt x="109" y="277"/>
                  </a:lnTo>
                  <a:lnTo>
                    <a:pt x="114" y="280"/>
                  </a:lnTo>
                  <a:lnTo>
                    <a:pt x="118" y="280"/>
                  </a:lnTo>
                  <a:lnTo>
                    <a:pt x="123" y="282"/>
                  </a:lnTo>
                  <a:lnTo>
                    <a:pt x="128" y="284"/>
                  </a:lnTo>
                  <a:lnTo>
                    <a:pt x="132" y="289"/>
                  </a:lnTo>
                  <a:lnTo>
                    <a:pt x="135" y="293"/>
                  </a:lnTo>
                  <a:lnTo>
                    <a:pt x="137" y="307"/>
                  </a:lnTo>
                  <a:lnTo>
                    <a:pt x="139" y="321"/>
                  </a:lnTo>
                  <a:lnTo>
                    <a:pt x="139" y="337"/>
                  </a:lnTo>
                  <a:lnTo>
                    <a:pt x="139" y="356"/>
                  </a:lnTo>
                  <a:lnTo>
                    <a:pt x="139" y="374"/>
                  </a:lnTo>
                  <a:lnTo>
                    <a:pt x="139" y="391"/>
                  </a:lnTo>
                  <a:lnTo>
                    <a:pt x="179" y="391"/>
                  </a:lnTo>
                  <a:lnTo>
                    <a:pt x="218" y="391"/>
                  </a:lnTo>
                  <a:lnTo>
                    <a:pt x="253" y="391"/>
                  </a:lnTo>
                  <a:lnTo>
                    <a:pt x="287" y="388"/>
                  </a:lnTo>
                  <a:lnTo>
                    <a:pt x="320" y="384"/>
                  </a:lnTo>
                  <a:lnTo>
                    <a:pt x="348" y="377"/>
                  </a:lnTo>
                  <a:lnTo>
                    <a:pt x="375" y="370"/>
                  </a:lnTo>
                  <a:lnTo>
                    <a:pt x="401" y="358"/>
                  </a:lnTo>
                  <a:close/>
                </a:path>
              </a:pathLst>
            </a:custGeom>
            <a:solidFill>
              <a:srgbClr val="FFFFFF"/>
            </a:solidFill>
            <a:ln w="9525">
              <a:noFill/>
              <a:round/>
            </a:ln>
          </p:spPr>
          <p:txBody>
            <a:bodyPr/>
            <a:lstStyle/>
            <a:p>
              <a:endParaRPr lang="en-US"/>
            </a:p>
          </p:txBody>
        </p:sp>
        <p:sp>
          <p:nvSpPr>
            <p:cNvPr id="417884" name="Freeform 92"/>
            <p:cNvSpPr/>
            <p:nvPr/>
          </p:nvSpPr>
          <p:spPr bwMode="auto">
            <a:xfrm>
              <a:off x="2777" y="1591"/>
              <a:ext cx="81" cy="282"/>
            </a:xfrm>
            <a:custGeom>
              <a:avLst/>
              <a:gdLst/>
              <a:ahLst/>
              <a:cxnLst>
                <a:cxn ang="0">
                  <a:pos x="2" y="5"/>
                </a:cxn>
                <a:cxn ang="0">
                  <a:pos x="0" y="2"/>
                </a:cxn>
                <a:cxn ang="0">
                  <a:pos x="76" y="282"/>
                </a:cxn>
                <a:cxn ang="0">
                  <a:pos x="81" y="282"/>
                </a:cxn>
                <a:cxn ang="0">
                  <a:pos x="5" y="2"/>
                </a:cxn>
                <a:cxn ang="0">
                  <a:pos x="2" y="0"/>
                </a:cxn>
                <a:cxn ang="0">
                  <a:pos x="5" y="2"/>
                </a:cxn>
                <a:cxn ang="0">
                  <a:pos x="5" y="0"/>
                </a:cxn>
                <a:cxn ang="0">
                  <a:pos x="2" y="0"/>
                </a:cxn>
                <a:cxn ang="0">
                  <a:pos x="0" y="0"/>
                </a:cxn>
                <a:cxn ang="0">
                  <a:pos x="0" y="2"/>
                </a:cxn>
                <a:cxn ang="0">
                  <a:pos x="2" y="5"/>
                </a:cxn>
              </a:cxnLst>
              <a:rect l="0" t="0" r="r" b="b"/>
              <a:pathLst>
                <a:path w="81" h="282">
                  <a:moveTo>
                    <a:pt x="2" y="5"/>
                  </a:moveTo>
                  <a:lnTo>
                    <a:pt x="0" y="2"/>
                  </a:lnTo>
                  <a:lnTo>
                    <a:pt x="76" y="282"/>
                  </a:lnTo>
                  <a:lnTo>
                    <a:pt x="81" y="282"/>
                  </a:lnTo>
                  <a:lnTo>
                    <a:pt x="5" y="2"/>
                  </a:lnTo>
                  <a:lnTo>
                    <a:pt x="2" y="0"/>
                  </a:lnTo>
                  <a:lnTo>
                    <a:pt x="5" y="2"/>
                  </a:lnTo>
                  <a:lnTo>
                    <a:pt x="5" y="0"/>
                  </a:lnTo>
                  <a:lnTo>
                    <a:pt x="2" y="0"/>
                  </a:lnTo>
                  <a:lnTo>
                    <a:pt x="0" y="0"/>
                  </a:lnTo>
                  <a:lnTo>
                    <a:pt x="0" y="2"/>
                  </a:lnTo>
                  <a:lnTo>
                    <a:pt x="2" y="5"/>
                  </a:lnTo>
                  <a:close/>
                </a:path>
              </a:pathLst>
            </a:custGeom>
            <a:solidFill>
              <a:srgbClr val="000000"/>
            </a:solidFill>
            <a:ln w="9525">
              <a:noFill/>
              <a:round/>
            </a:ln>
          </p:spPr>
          <p:txBody>
            <a:bodyPr/>
            <a:lstStyle/>
            <a:p>
              <a:endParaRPr lang="en-US"/>
            </a:p>
          </p:txBody>
        </p:sp>
        <p:sp>
          <p:nvSpPr>
            <p:cNvPr id="417885" name="Freeform 93"/>
            <p:cNvSpPr/>
            <p:nvPr/>
          </p:nvSpPr>
          <p:spPr bwMode="auto">
            <a:xfrm>
              <a:off x="2483" y="1545"/>
              <a:ext cx="296" cy="53"/>
            </a:xfrm>
            <a:custGeom>
              <a:avLst/>
              <a:gdLst/>
              <a:ahLst/>
              <a:cxnLst>
                <a:cxn ang="0">
                  <a:pos x="0" y="4"/>
                </a:cxn>
                <a:cxn ang="0">
                  <a:pos x="26" y="11"/>
                </a:cxn>
                <a:cxn ang="0">
                  <a:pos x="56" y="20"/>
                </a:cxn>
                <a:cxn ang="0">
                  <a:pos x="88" y="30"/>
                </a:cxn>
                <a:cxn ang="0">
                  <a:pos x="125" y="39"/>
                </a:cxn>
                <a:cxn ang="0">
                  <a:pos x="165" y="46"/>
                </a:cxn>
                <a:cxn ang="0">
                  <a:pos x="208" y="51"/>
                </a:cxn>
                <a:cxn ang="0">
                  <a:pos x="252" y="53"/>
                </a:cxn>
                <a:cxn ang="0">
                  <a:pos x="296" y="51"/>
                </a:cxn>
                <a:cxn ang="0">
                  <a:pos x="296" y="46"/>
                </a:cxn>
                <a:cxn ang="0">
                  <a:pos x="252" y="48"/>
                </a:cxn>
                <a:cxn ang="0">
                  <a:pos x="208" y="46"/>
                </a:cxn>
                <a:cxn ang="0">
                  <a:pos x="167" y="41"/>
                </a:cxn>
                <a:cxn ang="0">
                  <a:pos x="127" y="34"/>
                </a:cxn>
                <a:cxn ang="0">
                  <a:pos x="90" y="27"/>
                </a:cxn>
                <a:cxn ang="0">
                  <a:pos x="56" y="18"/>
                </a:cxn>
                <a:cxn ang="0">
                  <a:pos x="28" y="9"/>
                </a:cxn>
                <a:cxn ang="0">
                  <a:pos x="3" y="0"/>
                </a:cxn>
                <a:cxn ang="0">
                  <a:pos x="0" y="4"/>
                </a:cxn>
              </a:cxnLst>
              <a:rect l="0" t="0" r="r" b="b"/>
              <a:pathLst>
                <a:path w="296" h="53">
                  <a:moveTo>
                    <a:pt x="0" y="4"/>
                  </a:moveTo>
                  <a:lnTo>
                    <a:pt x="26" y="11"/>
                  </a:lnTo>
                  <a:lnTo>
                    <a:pt x="56" y="20"/>
                  </a:lnTo>
                  <a:lnTo>
                    <a:pt x="88" y="30"/>
                  </a:lnTo>
                  <a:lnTo>
                    <a:pt x="125" y="39"/>
                  </a:lnTo>
                  <a:lnTo>
                    <a:pt x="165" y="46"/>
                  </a:lnTo>
                  <a:lnTo>
                    <a:pt x="208" y="51"/>
                  </a:lnTo>
                  <a:lnTo>
                    <a:pt x="252" y="53"/>
                  </a:lnTo>
                  <a:lnTo>
                    <a:pt x="296" y="51"/>
                  </a:lnTo>
                  <a:lnTo>
                    <a:pt x="296" y="46"/>
                  </a:lnTo>
                  <a:lnTo>
                    <a:pt x="252" y="48"/>
                  </a:lnTo>
                  <a:lnTo>
                    <a:pt x="208" y="46"/>
                  </a:lnTo>
                  <a:lnTo>
                    <a:pt x="167" y="41"/>
                  </a:lnTo>
                  <a:lnTo>
                    <a:pt x="127" y="34"/>
                  </a:lnTo>
                  <a:lnTo>
                    <a:pt x="90" y="27"/>
                  </a:lnTo>
                  <a:lnTo>
                    <a:pt x="56" y="18"/>
                  </a:lnTo>
                  <a:lnTo>
                    <a:pt x="28" y="9"/>
                  </a:lnTo>
                  <a:lnTo>
                    <a:pt x="3" y="0"/>
                  </a:lnTo>
                  <a:lnTo>
                    <a:pt x="0" y="4"/>
                  </a:lnTo>
                  <a:close/>
                </a:path>
              </a:pathLst>
            </a:custGeom>
            <a:solidFill>
              <a:srgbClr val="000000"/>
            </a:solidFill>
            <a:ln w="9525">
              <a:noFill/>
              <a:round/>
            </a:ln>
          </p:spPr>
          <p:txBody>
            <a:bodyPr/>
            <a:lstStyle/>
            <a:p>
              <a:endParaRPr lang="en-US"/>
            </a:p>
          </p:txBody>
        </p:sp>
        <p:sp>
          <p:nvSpPr>
            <p:cNvPr id="417886" name="Freeform 94"/>
            <p:cNvSpPr/>
            <p:nvPr/>
          </p:nvSpPr>
          <p:spPr bwMode="auto">
            <a:xfrm>
              <a:off x="2453" y="1512"/>
              <a:ext cx="33" cy="37"/>
            </a:xfrm>
            <a:custGeom>
              <a:avLst/>
              <a:gdLst/>
              <a:ahLst/>
              <a:cxnLst>
                <a:cxn ang="0">
                  <a:pos x="5" y="3"/>
                </a:cxn>
                <a:cxn ang="0">
                  <a:pos x="0" y="3"/>
                </a:cxn>
                <a:cxn ang="0">
                  <a:pos x="2" y="7"/>
                </a:cxn>
                <a:cxn ang="0">
                  <a:pos x="5" y="14"/>
                </a:cxn>
                <a:cxn ang="0">
                  <a:pos x="7" y="19"/>
                </a:cxn>
                <a:cxn ang="0">
                  <a:pos x="12" y="23"/>
                </a:cxn>
                <a:cxn ang="0">
                  <a:pos x="16" y="28"/>
                </a:cxn>
                <a:cxn ang="0">
                  <a:pos x="21" y="30"/>
                </a:cxn>
                <a:cxn ang="0">
                  <a:pos x="26" y="35"/>
                </a:cxn>
                <a:cxn ang="0">
                  <a:pos x="30" y="37"/>
                </a:cxn>
                <a:cxn ang="0">
                  <a:pos x="33" y="33"/>
                </a:cxn>
                <a:cxn ang="0">
                  <a:pos x="28" y="30"/>
                </a:cxn>
                <a:cxn ang="0">
                  <a:pos x="23" y="28"/>
                </a:cxn>
                <a:cxn ang="0">
                  <a:pos x="19" y="23"/>
                </a:cxn>
                <a:cxn ang="0">
                  <a:pos x="14" y="21"/>
                </a:cxn>
                <a:cxn ang="0">
                  <a:pos x="12" y="16"/>
                </a:cxn>
                <a:cxn ang="0">
                  <a:pos x="7" y="12"/>
                </a:cxn>
                <a:cxn ang="0">
                  <a:pos x="5" y="7"/>
                </a:cxn>
                <a:cxn ang="0">
                  <a:pos x="5" y="3"/>
                </a:cxn>
                <a:cxn ang="0">
                  <a:pos x="0" y="3"/>
                </a:cxn>
                <a:cxn ang="0">
                  <a:pos x="5" y="3"/>
                </a:cxn>
                <a:cxn ang="0">
                  <a:pos x="2" y="0"/>
                </a:cxn>
                <a:cxn ang="0">
                  <a:pos x="0" y="0"/>
                </a:cxn>
                <a:cxn ang="0">
                  <a:pos x="0" y="3"/>
                </a:cxn>
                <a:cxn ang="0">
                  <a:pos x="5" y="3"/>
                </a:cxn>
              </a:cxnLst>
              <a:rect l="0" t="0" r="r" b="b"/>
              <a:pathLst>
                <a:path w="33" h="37">
                  <a:moveTo>
                    <a:pt x="5" y="3"/>
                  </a:moveTo>
                  <a:lnTo>
                    <a:pt x="0" y="3"/>
                  </a:lnTo>
                  <a:lnTo>
                    <a:pt x="2" y="7"/>
                  </a:lnTo>
                  <a:lnTo>
                    <a:pt x="5" y="14"/>
                  </a:lnTo>
                  <a:lnTo>
                    <a:pt x="7" y="19"/>
                  </a:lnTo>
                  <a:lnTo>
                    <a:pt x="12" y="23"/>
                  </a:lnTo>
                  <a:lnTo>
                    <a:pt x="16" y="28"/>
                  </a:lnTo>
                  <a:lnTo>
                    <a:pt x="21" y="30"/>
                  </a:lnTo>
                  <a:lnTo>
                    <a:pt x="26" y="35"/>
                  </a:lnTo>
                  <a:lnTo>
                    <a:pt x="30" y="37"/>
                  </a:lnTo>
                  <a:lnTo>
                    <a:pt x="33" y="33"/>
                  </a:lnTo>
                  <a:lnTo>
                    <a:pt x="28" y="30"/>
                  </a:lnTo>
                  <a:lnTo>
                    <a:pt x="23" y="28"/>
                  </a:lnTo>
                  <a:lnTo>
                    <a:pt x="19" y="23"/>
                  </a:lnTo>
                  <a:lnTo>
                    <a:pt x="14" y="21"/>
                  </a:lnTo>
                  <a:lnTo>
                    <a:pt x="12" y="16"/>
                  </a:lnTo>
                  <a:lnTo>
                    <a:pt x="7" y="12"/>
                  </a:lnTo>
                  <a:lnTo>
                    <a:pt x="5" y="7"/>
                  </a:lnTo>
                  <a:lnTo>
                    <a:pt x="5" y="3"/>
                  </a:lnTo>
                  <a:lnTo>
                    <a:pt x="0" y="3"/>
                  </a:lnTo>
                  <a:lnTo>
                    <a:pt x="5" y="3"/>
                  </a:lnTo>
                  <a:lnTo>
                    <a:pt x="2" y="0"/>
                  </a:lnTo>
                  <a:lnTo>
                    <a:pt x="0" y="0"/>
                  </a:lnTo>
                  <a:lnTo>
                    <a:pt x="0" y="3"/>
                  </a:lnTo>
                  <a:lnTo>
                    <a:pt x="5" y="3"/>
                  </a:lnTo>
                  <a:close/>
                </a:path>
              </a:pathLst>
            </a:custGeom>
            <a:solidFill>
              <a:srgbClr val="000000"/>
            </a:solidFill>
            <a:ln w="9525">
              <a:noFill/>
              <a:round/>
            </a:ln>
          </p:spPr>
          <p:txBody>
            <a:bodyPr/>
            <a:lstStyle/>
            <a:p>
              <a:endParaRPr lang="en-US"/>
            </a:p>
          </p:txBody>
        </p:sp>
        <p:sp>
          <p:nvSpPr>
            <p:cNvPr id="417887" name="Freeform 95"/>
            <p:cNvSpPr/>
            <p:nvPr/>
          </p:nvSpPr>
          <p:spPr bwMode="auto">
            <a:xfrm>
              <a:off x="2453" y="1515"/>
              <a:ext cx="21" cy="173"/>
            </a:xfrm>
            <a:custGeom>
              <a:avLst/>
              <a:gdLst/>
              <a:ahLst/>
              <a:cxnLst>
                <a:cxn ang="0">
                  <a:pos x="21" y="171"/>
                </a:cxn>
                <a:cxn ang="0">
                  <a:pos x="19" y="150"/>
                </a:cxn>
                <a:cxn ang="0">
                  <a:pos x="16" y="129"/>
                </a:cxn>
                <a:cxn ang="0">
                  <a:pos x="14" y="106"/>
                </a:cxn>
                <a:cxn ang="0">
                  <a:pos x="12" y="85"/>
                </a:cxn>
                <a:cxn ang="0">
                  <a:pos x="9" y="64"/>
                </a:cxn>
                <a:cxn ang="0">
                  <a:pos x="7" y="41"/>
                </a:cxn>
                <a:cxn ang="0">
                  <a:pos x="5" y="20"/>
                </a:cxn>
                <a:cxn ang="0">
                  <a:pos x="5" y="0"/>
                </a:cxn>
                <a:cxn ang="0">
                  <a:pos x="0" y="0"/>
                </a:cxn>
                <a:cxn ang="0">
                  <a:pos x="2" y="20"/>
                </a:cxn>
                <a:cxn ang="0">
                  <a:pos x="5" y="43"/>
                </a:cxn>
                <a:cxn ang="0">
                  <a:pos x="5" y="64"/>
                </a:cxn>
                <a:cxn ang="0">
                  <a:pos x="7" y="85"/>
                </a:cxn>
                <a:cxn ang="0">
                  <a:pos x="9" y="108"/>
                </a:cxn>
                <a:cxn ang="0">
                  <a:pos x="12" y="129"/>
                </a:cxn>
                <a:cxn ang="0">
                  <a:pos x="14" y="150"/>
                </a:cxn>
                <a:cxn ang="0">
                  <a:pos x="16" y="171"/>
                </a:cxn>
                <a:cxn ang="0">
                  <a:pos x="19" y="173"/>
                </a:cxn>
                <a:cxn ang="0">
                  <a:pos x="16" y="171"/>
                </a:cxn>
                <a:cxn ang="0">
                  <a:pos x="16" y="173"/>
                </a:cxn>
                <a:cxn ang="0">
                  <a:pos x="19" y="173"/>
                </a:cxn>
                <a:cxn ang="0">
                  <a:pos x="21" y="173"/>
                </a:cxn>
                <a:cxn ang="0">
                  <a:pos x="21" y="171"/>
                </a:cxn>
              </a:cxnLst>
              <a:rect l="0" t="0" r="r" b="b"/>
              <a:pathLst>
                <a:path w="21" h="173">
                  <a:moveTo>
                    <a:pt x="21" y="171"/>
                  </a:moveTo>
                  <a:lnTo>
                    <a:pt x="19" y="150"/>
                  </a:lnTo>
                  <a:lnTo>
                    <a:pt x="16" y="129"/>
                  </a:lnTo>
                  <a:lnTo>
                    <a:pt x="14" y="106"/>
                  </a:lnTo>
                  <a:lnTo>
                    <a:pt x="12" y="85"/>
                  </a:lnTo>
                  <a:lnTo>
                    <a:pt x="9" y="64"/>
                  </a:lnTo>
                  <a:lnTo>
                    <a:pt x="7" y="41"/>
                  </a:lnTo>
                  <a:lnTo>
                    <a:pt x="5" y="20"/>
                  </a:lnTo>
                  <a:lnTo>
                    <a:pt x="5" y="0"/>
                  </a:lnTo>
                  <a:lnTo>
                    <a:pt x="0" y="0"/>
                  </a:lnTo>
                  <a:lnTo>
                    <a:pt x="2" y="20"/>
                  </a:lnTo>
                  <a:lnTo>
                    <a:pt x="5" y="43"/>
                  </a:lnTo>
                  <a:lnTo>
                    <a:pt x="5" y="64"/>
                  </a:lnTo>
                  <a:lnTo>
                    <a:pt x="7" y="85"/>
                  </a:lnTo>
                  <a:lnTo>
                    <a:pt x="9" y="108"/>
                  </a:lnTo>
                  <a:lnTo>
                    <a:pt x="12" y="129"/>
                  </a:lnTo>
                  <a:lnTo>
                    <a:pt x="14" y="150"/>
                  </a:lnTo>
                  <a:lnTo>
                    <a:pt x="16" y="171"/>
                  </a:lnTo>
                  <a:lnTo>
                    <a:pt x="19" y="173"/>
                  </a:lnTo>
                  <a:lnTo>
                    <a:pt x="16" y="171"/>
                  </a:lnTo>
                  <a:lnTo>
                    <a:pt x="16" y="173"/>
                  </a:lnTo>
                  <a:lnTo>
                    <a:pt x="19" y="173"/>
                  </a:lnTo>
                  <a:lnTo>
                    <a:pt x="21" y="173"/>
                  </a:lnTo>
                  <a:lnTo>
                    <a:pt x="21" y="171"/>
                  </a:lnTo>
                  <a:close/>
                </a:path>
              </a:pathLst>
            </a:custGeom>
            <a:solidFill>
              <a:srgbClr val="000000"/>
            </a:solidFill>
            <a:ln w="9525">
              <a:noFill/>
              <a:round/>
            </a:ln>
          </p:spPr>
          <p:txBody>
            <a:bodyPr/>
            <a:lstStyle/>
            <a:p>
              <a:endParaRPr lang="en-US"/>
            </a:p>
          </p:txBody>
        </p:sp>
        <p:sp>
          <p:nvSpPr>
            <p:cNvPr id="417888" name="Freeform 96"/>
            <p:cNvSpPr/>
            <p:nvPr/>
          </p:nvSpPr>
          <p:spPr bwMode="auto">
            <a:xfrm>
              <a:off x="2472" y="1686"/>
              <a:ext cx="44" cy="46"/>
            </a:xfrm>
            <a:custGeom>
              <a:avLst/>
              <a:gdLst/>
              <a:ahLst/>
              <a:cxnLst>
                <a:cxn ang="0">
                  <a:pos x="44" y="41"/>
                </a:cxn>
                <a:cxn ang="0">
                  <a:pos x="39" y="35"/>
                </a:cxn>
                <a:cxn ang="0">
                  <a:pos x="34" y="30"/>
                </a:cxn>
                <a:cxn ang="0">
                  <a:pos x="27" y="23"/>
                </a:cxn>
                <a:cxn ang="0">
                  <a:pos x="23" y="18"/>
                </a:cxn>
                <a:cxn ang="0">
                  <a:pos x="18" y="14"/>
                </a:cxn>
                <a:cxn ang="0">
                  <a:pos x="14" y="9"/>
                </a:cxn>
                <a:cxn ang="0">
                  <a:pos x="7" y="4"/>
                </a:cxn>
                <a:cxn ang="0">
                  <a:pos x="2" y="0"/>
                </a:cxn>
                <a:cxn ang="0">
                  <a:pos x="0" y="2"/>
                </a:cxn>
                <a:cxn ang="0">
                  <a:pos x="4" y="7"/>
                </a:cxn>
                <a:cxn ang="0">
                  <a:pos x="9" y="11"/>
                </a:cxn>
                <a:cxn ang="0">
                  <a:pos x="16" y="16"/>
                </a:cxn>
                <a:cxn ang="0">
                  <a:pos x="20" y="21"/>
                </a:cxn>
                <a:cxn ang="0">
                  <a:pos x="25" y="28"/>
                </a:cxn>
                <a:cxn ang="0">
                  <a:pos x="30" y="32"/>
                </a:cxn>
                <a:cxn ang="0">
                  <a:pos x="37" y="39"/>
                </a:cxn>
                <a:cxn ang="0">
                  <a:pos x="41" y="44"/>
                </a:cxn>
                <a:cxn ang="0">
                  <a:pos x="41" y="46"/>
                </a:cxn>
                <a:cxn ang="0">
                  <a:pos x="44" y="46"/>
                </a:cxn>
                <a:cxn ang="0">
                  <a:pos x="44" y="44"/>
                </a:cxn>
                <a:cxn ang="0">
                  <a:pos x="44" y="41"/>
                </a:cxn>
              </a:cxnLst>
              <a:rect l="0" t="0" r="r" b="b"/>
              <a:pathLst>
                <a:path w="44" h="46">
                  <a:moveTo>
                    <a:pt x="44" y="41"/>
                  </a:moveTo>
                  <a:lnTo>
                    <a:pt x="39" y="35"/>
                  </a:lnTo>
                  <a:lnTo>
                    <a:pt x="34" y="30"/>
                  </a:lnTo>
                  <a:lnTo>
                    <a:pt x="27" y="23"/>
                  </a:lnTo>
                  <a:lnTo>
                    <a:pt x="23" y="18"/>
                  </a:lnTo>
                  <a:lnTo>
                    <a:pt x="18" y="14"/>
                  </a:lnTo>
                  <a:lnTo>
                    <a:pt x="14" y="9"/>
                  </a:lnTo>
                  <a:lnTo>
                    <a:pt x="7" y="4"/>
                  </a:lnTo>
                  <a:lnTo>
                    <a:pt x="2" y="0"/>
                  </a:lnTo>
                  <a:lnTo>
                    <a:pt x="0" y="2"/>
                  </a:lnTo>
                  <a:lnTo>
                    <a:pt x="4" y="7"/>
                  </a:lnTo>
                  <a:lnTo>
                    <a:pt x="9" y="11"/>
                  </a:lnTo>
                  <a:lnTo>
                    <a:pt x="16" y="16"/>
                  </a:lnTo>
                  <a:lnTo>
                    <a:pt x="20" y="21"/>
                  </a:lnTo>
                  <a:lnTo>
                    <a:pt x="25" y="28"/>
                  </a:lnTo>
                  <a:lnTo>
                    <a:pt x="30" y="32"/>
                  </a:lnTo>
                  <a:lnTo>
                    <a:pt x="37" y="39"/>
                  </a:lnTo>
                  <a:lnTo>
                    <a:pt x="41" y="44"/>
                  </a:lnTo>
                  <a:lnTo>
                    <a:pt x="41" y="46"/>
                  </a:lnTo>
                  <a:lnTo>
                    <a:pt x="44" y="46"/>
                  </a:lnTo>
                  <a:lnTo>
                    <a:pt x="44" y="44"/>
                  </a:lnTo>
                  <a:lnTo>
                    <a:pt x="44" y="41"/>
                  </a:lnTo>
                  <a:close/>
                </a:path>
              </a:pathLst>
            </a:custGeom>
            <a:solidFill>
              <a:srgbClr val="000000"/>
            </a:solidFill>
            <a:ln w="9525">
              <a:noFill/>
              <a:round/>
            </a:ln>
          </p:spPr>
          <p:txBody>
            <a:bodyPr/>
            <a:lstStyle/>
            <a:p>
              <a:endParaRPr lang="en-US"/>
            </a:p>
          </p:txBody>
        </p:sp>
        <p:sp>
          <p:nvSpPr>
            <p:cNvPr id="417889" name="Freeform 97"/>
            <p:cNvSpPr/>
            <p:nvPr/>
          </p:nvSpPr>
          <p:spPr bwMode="auto">
            <a:xfrm>
              <a:off x="2509" y="1727"/>
              <a:ext cx="11" cy="21"/>
            </a:xfrm>
            <a:custGeom>
              <a:avLst/>
              <a:gdLst/>
              <a:ahLst/>
              <a:cxnLst>
                <a:cxn ang="0">
                  <a:pos x="2" y="17"/>
                </a:cxn>
                <a:cxn ang="0">
                  <a:pos x="2" y="21"/>
                </a:cxn>
                <a:cxn ang="0">
                  <a:pos x="4" y="19"/>
                </a:cxn>
                <a:cxn ang="0">
                  <a:pos x="7" y="17"/>
                </a:cxn>
                <a:cxn ang="0">
                  <a:pos x="9" y="17"/>
                </a:cxn>
                <a:cxn ang="0">
                  <a:pos x="9" y="12"/>
                </a:cxn>
                <a:cxn ang="0">
                  <a:pos x="11" y="10"/>
                </a:cxn>
                <a:cxn ang="0">
                  <a:pos x="9" y="7"/>
                </a:cxn>
                <a:cxn ang="0">
                  <a:pos x="9" y="5"/>
                </a:cxn>
                <a:cxn ang="0">
                  <a:pos x="7" y="0"/>
                </a:cxn>
                <a:cxn ang="0">
                  <a:pos x="4" y="3"/>
                </a:cxn>
                <a:cxn ang="0">
                  <a:pos x="4" y="5"/>
                </a:cxn>
                <a:cxn ang="0">
                  <a:pos x="7" y="7"/>
                </a:cxn>
                <a:cxn ang="0">
                  <a:pos x="7" y="10"/>
                </a:cxn>
                <a:cxn ang="0">
                  <a:pos x="7" y="12"/>
                </a:cxn>
                <a:cxn ang="0">
                  <a:pos x="4" y="14"/>
                </a:cxn>
                <a:cxn ang="0">
                  <a:pos x="2" y="17"/>
                </a:cxn>
                <a:cxn ang="0">
                  <a:pos x="0" y="21"/>
                </a:cxn>
                <a:cxn ang="0">
                  <a:pos x="2" y="17"/>
                </a:cxn>
                <a:cxn ang="0">
                  <a:pos x="0" y="17"/>
                </a:cxn>
                <a:cxn ang="0">
                  <a:pos x="0" y="19"/>
                </a:cxn>
                <a:cxn ang="0">
                  <a:pos x="0" y="21"/>
                </a:cxn>
                <a:cxn ang="0">
                  <a:pos x="2" y="21"/>
                </a:cxn>
                <a:cxn ang="0">
                  <a:pos x="2" y="17"/>
                </a:cxn>
              </a:cxnLst>
              <a:rect l="0" t="0" r="r" b="b"/>
              <a:pathLst>
                <a:path w="11" h="21">
                  <a:moveTo>
                    <a:pt x="2" y="17"/>
                  </a:moveTo>
                  <a:lnTo>
                    <a:pt x="2" y="21"/>
                  </a:lnTo>
                  <a:lnTo>
                    <a:pt x="4" y="19"/>
                  </a:lnTo>
                  <a:lnTo>
                    <a:pt x="7" y="17"/>
                  </a:lnTo>
                  <a:lnTo>
                    <a:pt x="9" y="17"/>
                  </a:lnTo>
                  <a:lnTo>
                    <a:pt x="9" y="12"/>
                  </a:lnTo>
                  <a:lnTo>
                    <a:pt x="11" y="10"/>
                  </a:lnTo>
                  <a:lnTo>
                    <a:pt x="9" y="7"/>
                  </a:lnTo>
                  <a:lnTo>
                    <a:pt x="9" y="5"/>
                  </a:lnTo>
                  <a:lnTo>
                    <a:pt x="7" y="0"/>
                  </a:lnTo>
                  <a:lnTo>
                    <a:pt x="4" y="3"/>
                  </a:lnTo>
                  <a:lnTo>
                    <a:pt x="4" y="5"/>
                  </a:lnTo>
                  <a:lnTo>
                    <a:pt x="7" y="7"/>
                  </a:lnTo>
                  <a:lnTo>
                    <a:pt x="7" y="10"/>
                  </a:lnTo>
                  <a:lnTo>
                    <a:pt x="7" y="12"/>
                  </a:lnTo>
                  <a:lnTo>
                    <a:pt x="4" y="14"/>
                  </a:lnTo>
                  <a:lnTo>
                    <a:pt x="2" y="17"/>
                  </a:lnTo>
                  <a:lnTo>
                    <a:pt x="0" y="21"/>
                  </a:lnTo>
                  <a:lnTo>
                    <a:pt x="2" y="17"/>
                  </a:lnTo>
                  <a:lnTo>
                    <a:pt x="0" y="17"/>
                  </a:lnTo>
                  <a:lnTo>
                    <a:pt x="0" y="19"/>
                  </a:lnTo>
                  <a:lnTo>
                    <a:pt x="0" y="21"/>
                  </a:lnTo>
                  <a:lnTo>
                    <a:pt x="2" y="21"/>
                  </a:lnTo>
                  <a:lnTo>
                    <a:pt x="2" y="17"/>
                  </a:lnTo>
                  <a:close/>
                </a:path>
              </a:pathLst>
            </a:custGeom>
            <a:solidFill>
              <a:srgbClr val="000000"/>
            </a:solidFill>
            <a:ln w="9525">
              <a:noFill/>
              <a:round/>
            </a:ln>
          </p:spPr>
          <p:txBody>
            <a:bodyPr/>
            <a:lstStyle/>
            <a:p>
              <a:endParaRPr lang="en-US"/>
            </a:p>
          </p:txBody>
        </p:sp>
        <p:sp>
          <p:nvSpPr>
            <p:cNvPr id="417890" name="Freeform 98"/>
            <p:cNvSpPr/>
            <p:nvPr/>
          </p:nvSpPr>
          <p:spPr bwMode="auto">
            <a:xfrm>
              <a:off x="2509" y="1744"/>
              <a:ext cx="44" cy="27"/>
            </a:xfrm>
            <a:custGeom>
              <a:avLst/>
              <a:gdLst/>
              <a:ahLst/>
              <a:cxnLst>
                <a:cxn ang="0">
                  <a:pos x="44" y="23"/>
                </a:cxn>
                <a:cxn ang="0">
                  <a:pos x="39" y="18"/>
                </a:cxn>
                <a:cxn ang="0">
                  <a:pos x="34" y="16"/>
                </a:cxn>
                <a:cxn ang="0">
                  <a:pos x="30" y="14"/>
                </a:cxn>
                <a:cxn ang="0">
                  <a:pos x="25" y="11"/>
                </a:cxn>
                <a:cxn ang="0">
                  <a:pos x="21" y="9"/>
                </a:cxn>
                <a:cxn ang="0">
                  <a:pos x="14" y="4"/>
                </a:cxn>
                <a:cxn ang="0">
                  <a:pos x="9" y="2"/>
                </a:cxn>
                <a:cxn ang="0">
                  <a:pos x="2" y="0"/>
                </a:cxn>
                <a:cxn ang="0">
                  <a:pos x="0" y="4"/>
                </a:cxn>
                <a:cxn ang="0">
                  <a:pos x="7" y="7"/>
                </a:cxn>
                <a:cxn ang="0">
                  <a:pos x="11" y="9"/>
                </a:cxn>
                <a:cxn ang="0">
                  <a:pos x="18" y="11"/>
                </a:cxn>
                <a:cxn ang="0">
                  <a:pos x="23" y="14"/>
                </a:cxn>
                <a:cxn ang="0">
                  <a:pos x="27" y="16"/>
                </a:cxn>
                <a:cxn ang="0">
                  <a:pos x="32" y="20"/>
                </a:cxn>
                <a:cxn ang="0">
                  <a:pos x="37" y="23"/>
                </a:cxn>
                <a:cxn ang="0">
                  <a:pos x="41" y="25"/>
                </a:cxn>
                <a:cxn ang="0">
                  <a:pos x="41" y="27"/>
                </a:cxn>
                <a:cxn ang="0">
                  <a:pos x="44" y="27"/>
                </a:cxn>
                <a:cxn ang="0">
                  <a:pos x="44" y="25"/>
                </a:cxn>
                <a:cxn ang="0">
                  <a:pos x="44" y="23"/>
                </a:cxn>
              </a:cxnLst>
              <a:rect l="0" t="0" r="r" b="b"/>
              <a:pathLst>
                <a:path w="44" h="27">
                  <a:moveTo>
                    <a:pt x="44" y="23"/>
                  </a:moveTo>
                  <a:lnTo>
                    <a:pt x="39" y="18"/>
                  </a:lnTo>
                  <a:lnTo>
                    <a:pt x="34" y="16"/>
                  </a:lnTo>
                  <a:lnTo>
                    <a:pt x="30" y="14"/>
                  </a:lnTo>
                  <a:lnTo>
                    <a:pt x="25" y="11"/>
                  </a:lnTo>
                  <a:lnTo>
                    <a:pt x="21" y="9"/>
                  </a:lnTo>
                  <a:lnTo>
                    <a:pt x="14" y="4"/>
                  </a:lnTo>
                  <a:lnTo>
                    <a:pt x="9" y="2"/>
                  </a:lnTo>
                  <a:lnTo>
                    <a:pt x="2" y="0"/>
                  </a:lnTo>
                  <a:lnTo>
                    <a:pt x="0" y="4"/>
                  </a:lnTo>
                  <a:lnTo>
                    <a:pt x="7" y="7"/>
                  </a:lnTo>
                  <a:lnTo>
                    <a:pt x="11" y="9"/>
                  </a:lnTo>
                  <a:lnTo>
                    <a:pt x="18" y="11"/>
                  </a:lnTo>
                  <a:lnTo>
                    <a:pt x="23" y="14"/>
                  </a:lnTo>
                  <a:lnTo>
                    <a:pt x="27" y="16"/>
                  </a:lnTo>
                  <a:lnTo>
                    <a:pt x="32" y="20"/>
                  </a:lnTo>
                  <a:lnTo>
                    <a:pt x="37" y="23"/>
                  </a:lnTo>
                  <a:lnTo>
                    <a:pt x="41" y="25"/>
                  </a:lnTo>
                  <a:lnTo>
                    <a:pt x="41" y="27"/>
                  </a:lnTo>
                  <a:lnTo>
                    <a:pt x="44" y="27"/>
                  </a:lnTo>
                  <a:lnTo>
                    <a:pt x="44" y="25"/>
                  </a:lnTo>
                  <a:lnTo>
                    <a:pt x="44" y="23"/>
                  </a:lnTo>
                  <a:close/>
                </a:path>
              </a:pathLst>
            </a:custGeom>
            <a:solidFill>
              <a:srgbClr val="000000"/>
            </a:solidFill>
            <a:ln w="9525">
              <a:noFill/>
              <a:round/>
            </a:ln>
          </p:spPr>
          <p:txBody>
            <a:bodyPr/>
            <a:lstStyle/>
            <a:p>
              <a:endParaRPr lang="en-US"/>
            </a:p>
          </p:txBody>
        </p:sp>
        <p:sp>
          <p:nvSpPr>
            <p:cNvPr id="417891" name="Freeform 99"/>
            <p:cNvSpPr/>
            <p:nvPr/>
          </p:nvSpPr>
          <p:spPr bwMode="auto">
            <a:xfrm>
              <a:off x="2543" y="1767"/>
              <a:ext cx="12" cy="23"/>
            </a:xfrm>
            <a:custGeom>
              <a:avLst/>
              <a:gdLst/>
              <a:ahLst/>
              <a:cxnLst>
                <a:cxn ang="0">
                  <a:pos x="3" y="18"/>
                </a:cxn>
                <a:cxn ang="0">
                  <a:pos x="5" y="23"/>
                </a:cxn>
                <a:cxn ang="0">
                  <a:pos x="7" y="21"/>
                </a:cxn>
                <a:cxn ang="0">
                  <a:pos x="7" y="18"/>
                </a:cxn>
                <a:cxn ang="0">
                  <a:pos x="10" y="16"/>
                </a:cxn>
                <a:cxn ang="0">
                  <a:pos x="10" y="14"/>
                </a:cxn>
                <a:cxn ang="0">
                  <a:pos x="12" y="11"/>
                </a:cxn>
                <a:cxn ang="0">
                  <a:pos x="12" y="7"/>
                </a:cxn>
                <a:cxn ang="0">
                  <a:pos x="12" y="4"/>
                </a:cxn>
                <a:cxn ang="0">
                  <a:pos x="10" y="0"/>
                </a:cxn>
                <a:cxn ang="0">
                  <a:pos x="7" y="2"/>
                </a:cxn>
                <a:cxn ang="0">
                  <a:pos x="7" y="4"/>
                </a:cxn>
                <a:cxn ang="0">
                  <a:pos x="7" y="7"/>
                </a:cxn>
                <a:cxn ang="0">
                  <a:pos x="7" y="11"/>
                </a:cxn>
                <a:cxn ang="0">
                  <a:pos x="7" y="14"/>
                </a:cxn>
                <a:cxn ang="0">
                  <a:pos x="5" y="14"/>
                </a:cxn>
                <a:cxn ang="0">
                  <a:pos x="5" y="16"/>
                </a:cxn>
                <a:cxn ang="0">
                  <a:pos x="3" y="18"/>
                </a:cxn>
                <a:cxn ang="0">
                  <a:pos x="3" y="23"/>
                </a:cxn>
                <a:cxn ang="0">
                  <a:pos x="3" y="18"/>
                </a:cxn>
                <a:cxn ang="0">
                  <a:pos x="0" y="21"/>
                </a:cxn>
                <a:cxn ang="0">
                  <a:pos x="0" y="23"/>
                </a:cxn>
                <a:cxn ang="0">
                  <a:pos x="3" y="23"/>
                </a:cxn>
                <a:cxn ang="0">
                  <a:pos x="5" y="23"/>
                </a:cxn>
                <a:cxn ang="0">
                  <a:pos x="3" y="18"/>
                </a:cxn>
              </a:cxnLst>
              <a:rect l="0" t="0" r="r" b="b"/>
              <a:pathLst>
                <a:path w="12" h="23">
                  <a:moveTo>
                    <a:pt x="3" y="18"/>
                  </a:moveTo>
                  <a:lnTo>
                    <a:pt x="5" y="23"/>
                  </a:lnTo>
                  <a:lnTo>
                    <a:pt x="7" y="21"/>
                  </a:lnTo>
                  <a:lnTo>
                    <a:pt x="7" y="18"/>
                  </a:lnTo>
                  <a:lnTo>
                    <a:pt x="10" y="16"/>
                  </a:lnTo>
                  <a:lnTo>
                    <a:pt x="10" y="14"/>
                  </a:lnTo>
                  <a:lnTo>
                    <a:pt x="12" y="11"/>
                  </a:lnTo>
                  <a:lnTo>
                    <a:pt x="12" y="7"/>
                  </a:lnTo>
                  <a:lnTo>
                    <a:pt x="12" y="4"/>
                  </a:lnTo>
                  <a:lnTo>
                    <a:pt x="10" y="0"/>
                  </a:lnTo>
                  <a:lnTo>
                    <a:pt x="7" y="2"/>
                  </a:lnTo>
                  <a:lnTo>
                    <a:pt x="7" y="4"/>
                  </a:lnTo>
                  <a:lnTo>
                    <a:pt x="7" y="7"/>
                  </a:lnTo>
                  <a:lnTo>
                    <a:pt x="7" y="11"/>
                  </a:lnTo>
                  <a:lnTo>
                    <a:pt x="7" y="14"/>
                  </a:lnTo>
                  <a:lnTo>
                    <a:pt x="5" y="14"/>
                  </a:lnTo>
                  <a:lnTo>
                    <a:pt x="5" y="16"/>
                  </a:lnTo>
                  <a:lnTo>
                    <a:pt x="3" y="18"/>
                  </a:lnTo>
                  <a:lnTo>
                    <a:pt x="3" y="23"/>
                  </a:lnTo>
                  <a:lnTo>
                    <a:pt x="3" y="18"/>
                  </a:lnTo>
                  <a:lnTo>
                    <a:pt x="0" y="21"/>
                  </a:lnTo>
                  <a:lnTo>
                    <a:pt x="0" y="23"/>
                  </a:lnTo>
                  <a:lnTo>
                    <a:pt x="3" y="23"/>
                  </a:lnTo>
                  <a:lnTo>
                    <a:pt x="5" y="23"/>
                  </a:lnTo>
                  <a:lnTo>
                    <a:pt x="3" y="18"/>
                  </a:lnTo>
                  <a:close/>
                </a:path>
              </a:pathLst>
            </a:custGeom>
            <a:solidFill>
              <a:srgbClr val="000000"/>
            </a:solidFill>
            <a:ln w="9525">
              <a:noFill/>
              <a:round/>
            </a:ln>
          </p:spPr>
          <p:txBody>
            <a:bodyPr/>
            <a:lstStyle/>
            <a:p>
              <a:endParaRPr lang="en-US"/>
            </a:p>
          </p:txBody>
        </p:sp>
        <p:sp>
          <p:nvSpPr>
            <p:cNvPr id="417892" name="Freeform 100"/>
            <p:cNvSpPr/>
            <p:nvPr/>
          </p:nvSpPr>
          <p:spPr bwMode="auto">
            <a:xfrm>
              <a:off x="2546" y="1785"/>
              <a:ext cx="30" cy="12"/>
            </a:xfrm>
            <a:custGeom>
              <a:avLst/>
              <a:gdLst/>
              <a:ahLst/>
              <a:cxnLst>
                <a:cxn ang="0">
                  <a:pos x="27" y="7"/>
                </a:cxn>
                <a:cxn ang="0">
                  <a:pos x="23" y="7"/>
                </a:cxn>
                <a:cxn ang="0">
                  <a:pos x="18" y="5"/>
                </a:cxn>
                <a:cxn ang="0">
                  <a:pos x="16" y="5"/>
                </a:cxn>
                <a:cxn ang="0">
                  <a:pos x="14" y="5"/>
                </a:cxn>
                <a:cxn ang="0">
                  <a:pos x="11" y="5"/>
                </a:cxn>
                <a:cxn ang="0">
                  <a:pos x="9" y="5"/>
                </a:cxn>
                <a:cxn ang="0">
                  <a:pos x="7" y="3"/>
                </a:cxn>
                <a:cxn ang="0">
                  <a:pos x="0" y="0"/>
                </a:cxn>
                <a:cxn ang="0">
                  <a:pos x="0" y="5"/>
                </a:cxn>
                <a:cxn ang="0">
                  <a:pos x="4" y="7"/>
                </a:cxn>
                <a:cxn ang="0">
                  <a:pos x="9" y="7"/>
                </a:cxn>
                <a:cxn ang="0">
                  <a:pos x="11" y="10"/>
                </a:cxn>
                <a:cxn ang="0">
                  <a:pos x="14" y="10"/>
                </a:cxn>
                <a:cxn ang="0">
                  <a:pos x="16" y="10"/>
                </a:cxn>
                <a:cxn ang="0">
                  <a:pos x="18" y="10"/>
                </a:cxn>
                <a:cxn ang="0">
                  <a:pos x="21" y="12"/>
                </a:cxn>
                <a:cxn ang="0">
                  <a:pos x="27" y="12"/>
                </a:cxn>
                <a:cxn ang="0">
                  <a:pos x="30" y="12"/>
                </a:cxn>
                <a:cxn ang="0">
                  <a:pos x="30" y="10"/>
                </a:cxn>
                <a:cxn ang="0">
                  <a:pos x="27" y="10"/>
                </a:cxn>
                <a:cxn ang="0">
                  <a:pos x="27" y="7"/>
                </a:cxn>
              </a:cxnLst>
              <a:rect l="0" t="0" r="r" b="b"/>
              <a:pathLst>
                <a:path w="30" h="12">
                  <a:moveTo>
                    <a:pt x="27" y="7"/>
                  </a:moveTo>
                  <a:lnTo>
                    <a:pt x="23" y="7"/>
                  </a:lnTo>
                  <a:lnTo>
                    <a:pt x="18" y="5"/>
                  </a:lnTo>
                  <a:lnTo>
                    <a:pt x="16" y="5"/>
                  </a:lnTo>
                  <a:lnTo>
                    <a:pt x="14" y="5"/>
                  </a:lnTo>
                  <a:lnTo>
                    <a:pt x="11" y="5"/>
                  </a:lnTo>
                  <a:lnTo>
                    <a:pt x="9" y="5"/>
                  </a:lnTo>
                  <a:lnTo>
                    <a:pt x="7" y="3"/>
                  </a:lnTo>
                  <a:lnTo>
                    <a:pt x="0" y="0"/>
                  </a:lnTo>
                  <a:lnTo>
                    <a:pt x="0" y="5"/>
                  </a:lnTo>
                  <a:lnTo>
                    <a:pt x="4" y="7"/>
                  </a:lnTo>
                  <a:lnTo>
                    <a:pt x="9" y="7"/>
                  </a:lnTo>
                  <a:lnTo>
                    <a:pt x="11" y="10"/>
                  </a:lnTo>
                  <a:lnTo>
                    <a:pt x="14" y="10"/>
                  </a:lnTo>
                  <a:lnTo>
                    <a:pt x="16" y="10"/>
                  </a:lnTo>
                  <a:lnTo>
                    <a:pt x="18" y="10"/>
                  </a:lnTo>
                  <a:lnTo>
                    <a:pt x="21" y="12"/>
                  </a:lnTo>
                  <a:lnTo>
                    <a:pt x="27" y="12"/>
                  </a:lnTo>
                  <a:lnTo>
                    <a:pt x="30" y="12"/>
                  </a:lnTo>
                  <a:lnTo>
                    <a:pt x="30" y="10"/>
                  </a:lnTo>
                  <a:lnTo>
                    <a:pt x="27" y="10"/>
                  </a:lnTo>
                  <a:lnTo>
                    <a:pt x="27" y="7"/>
                  </a:lnTo>
                  <a:close/>
                </a:path>
              </a:pathLst>
            </a:custGeom>
            <a:solidFill>
              <a:srgbClr val="000000"/>
            </a:solidFill>
            <a:ln w="9525">
              <a:noFill/>
              <a:round/>
            </a:ln>
          </p:spPr>
          <p:txBody>
            <a:bodyPr/>
            <a:lstStyle/>
            <a:p>
              <a:endParaRPr lang="en-US"/>
            </a:p>
          </p:txBody>
        </p:sp>
        <p:sp>
          <p:nvSpPr>
            <p:cNvPr id="417893" name="Freeform 101"/>
            <p:cNvSpPr/>
            <p:nvPr/>
          </p:nvSpPr>
          <p:spPr bwMode="auto">
            <a:xfrm>
              <a:off x="2573" y="1792"/>
              <a:ext cx="24" cy="116"/>
            </a:xfrm>
            <a:custGeom>
              <a:avLst/>
              <a:gdLst/>
              <a:ahLst/>
              <a:cxnLst>
                <a:cxn ang="0">
                  <a:pos x="21" y="111"/>
                </a:cxn>
                <a:cxn ang="0">
                  <a:pos x="24" y="114"/>
                </a:cxn>
                <a:cxn ang="0">
                  <a:pos x="24" y="97"/>
                </a:cxn>
                <a:cxn ang="0">
                  <a:pos x="24" y="79"/>
                </a:cxn>
                <a:cxn ang="0">
                  <a:pos x="24" y="60"/>
                </a:cxn>
                <a:cxn ang="0">
                  <a:pos x="24" y="44"/>
                </a:cxn>
                <a:cxn ang="0">
                  <a:pos x="21" y="28"/>
                </a:cxn>
                <a:cxn ang="0">
                  <a:pos x="19" y="16"/>
                </a:cxn>
                <a:cxn ang="0">
                  <a:pos x="14" y="12"/>
                </a:cxn>
                <a:cxn ang="0">
                  <a:pos x="12" y="7"/>
                </a:cxn>
                <a:cxn ang="0">
                  <a:pos x="5" y="3"/>
                </a:cxn>
                <a:cxn ang="0">
                  <a:pos x="0" y="0"/>
                </a:cxn>
                <a:cxn ang="0">
                  <a:pos x="0" y="5"/>
                </a:cxn>
                <a:cxn ang="0">
                  <a:pos x="5" y="7"/>
                </a:cxn>
                <a:cxn ang="0">
                  <a:pos x="7" y="10"/>
                </a:cxn>
                <a:cxn ang="0">
                  <a:pos x="12" y="14"/>
                </a:cxn>
                <a:cxn ang="0">
                  <a:pos x="14" y="19"/>
                </a:cxn>
                <a:cxn ang="0">
                  <a:pos x="19" y="30"/>
                </a:cxn>
                <a:cxn ang="0">
                  <a:pos x="19" y="44"/>
                </a:cxn>
                <a:cxn ang="0">
                  <a:pos x="21" y="60"/>
                </a:cxn>
                <a:cxn ang="0">
                  <a:pos x="19" y="79"/>
                </a:cxn>
                <a:cxn ang="0">
                  <a:pos x="19" y="95"/>
                </a:cxn>
                <a:cxn ang="0">
                  <a:pos x="19" y="114"/>
                </a:cxn>
                <a:cxn ang="0">
                  <a:pos x="21" y="116"/>
                </a:cxn>
                <a:cxn ang="0">
                  <a:pos x="19" y="114"/>
                </a:cxn>
                <a:cxn ang="0">
                  <a:pos x="19" y="116"/>
                </a:cxn>
                <a:cxn ang="0">
                  <a:pos x="21" y="116"/>
                </a:cxn>
                <a:cxn ang="0">
                  <a:pos x="24" y="116"/>
                </a:cxn>
                <a:cxn ang="0">
                  <a:pos x="24" y="114"/>
                </a:cxn>
                <a:cxn ang="0">
                  <a:pos x="21" y="111"/>
                </a:cxn>
              </a:cxnLst>
              <a:rect l="0" t="0" r="r" b="b"/>
              <a:pathLst>
                <a:path w="24" h="116">
                  <a:moveTo>
                    <a:pt x="21" y="111"/>
                  </a:moveTo>
                  <a:lnTo>
                    <a:pt x="24" y="114"/>
                  </a:lnTo>
                  <a:lnTo>
                    <a:pt x="24" y="97"/>
                  </a:lnTo>
                  <a:lnTo>
                    <a:pt x="24" y="79"/>
                  </a:lnTo>
                  <a:lnTo>
                    <a:pt x="24" y="60"/>
                  </a:lnTo>
                  <a:lnTo>
                    <a:pt x="24" y="44"/>
                  </a:lnTo>
                  <a:lnTo>
                    <a:pt x="21" y="28"/>
                  </a:lnTo>
                  <a:lnTo>
                    <a:pt x="19" y="16"/>
                  </a:lnTo>
                  <a:lnTo>
                    <a:pt x="14" y="12"/>
                  </a:lnTo>
                  <a:lnTo>
                    <a:pt x="12" y="7"/>
                  </a:lnTo>
                  <a:lnTo>
                    <a:pt x="5" y="3"/>
                  </a:lnTo>
                  <a:lnTo>
                    <a:pt x="0" y="0"/>
                  </a:lnTo>
                  <a:lnTo>
                    <a:pt x="0" y="5"/>
                  </a:lnTo>
                  <a:lnTo>
                    <a:pt x="5" y="7"/>
                  </a:lnTo>
                  <a:lnTo>
                    <a:pt x="7" y="10"/>
                  </a:lnTo>
                  <a:lnTo>
                    <a:pt x="12" y="14"/>
                  </a:lnTo>
                  <a:lnTo>
                    <a:pt x="14" y="19"/>
                  </a:lnTo>
                  <a:lnTo>
                    <a:pt x="19" y="30"/>
                  </a:lnTo>
                  <a:lnTo>
                    <a:pt x="19" y="44"/>
                  </a:lnTo>
                  <a:lnTo>
                    <a:pt x="21" y="60"/>
                  </a:lnTo>
                  <a:lnTo>
                    <a:pt x="19" y="79"/>
                  </a:lnTo>
                  <a:lnTo>
                    <a:pt x="19" y="95"/>
                  </a:lnTo>
                  <a:lnTo>
                    <a:pt x="19" y="114"/>
                  </a:lnTo>
                  <a:lnTo>
                    <a:pt x="21" y="116"/>
                  </a:lnTo>
                  <a:lnTo>
                    <a:pt x="19" y="114"/>
                  </a:lnTo>
                  <a:lnTo>
                    <a:pt x="19" y="116"/>
                  </a:lnTo>
                  <a:lnTo>
                    <a:pt x="21" y="116"/>
                  </a:lnTo>
                  <a:lnTo>
                    <a:pt x="24" y="116"/>
                  </a:lnTo>
                  <a:lnTo>
                    <a:pt x="24" y="114"/>
                  </a:lnTo>
                  <a:lnTo>
                    <a:pt x="21" y="111"/>
                  </a:lnTo>
                  <a:close/>
                </a:path>
              </a:pathLst>
            </a:custGeom>
            <a:solidFill>
              <a:srgbClr val="000000"/>
            </a:solidFill>
            <a:ln w="9525">
              <a:noFill/>
              <a:round/>
            </a:ln>
          </p:spPr>
          <p:txBody>
            <a:bodyPr/>
            <a:lstStyle/>
            <a:p>
              <a:endParaRPr lang="en-US"/>
            </a:p>
          </p:txBody>
        </p:sp>
        <p:sp>
          <p:nvSpPr>
            <p:cNvPr id="417894" name="Freeform 102"/>
            <p:cNvSpPr/>
            <p:nvPr/>
          </p:nvSpPr>
          <p:spPr bwMode="auto">
            <a:xfrm>
              <a:off x="2594" y="1871"/>
              <a:ext cx="264" cy="37"/>
            </a:xfrm>
            <a:custGeom>
              <a:avLst/>
              <a:gdLst/>
              <a:ahLst/>
              <a:cxnLst>
                <a:cxn ang="0">
                  <a:pos x="259" y="2"/>
                </a:cxn>
                <a:cxn ang="0">
                  <a:pos x="262" y="0"/>
                </a:cxn>
                <a:cxn ang="0">
                  <a:pos x="236" y="12"/>
                </a:cxn>
                <a:cxn ang="0">
                  <a:pos x="209" y="21"/>
                </a:cxn>
                <a:cxn ang="0">
                  <a:pos x="181" y="25"/>
                </a:cxn>
                <a:cxn ang="0">
                  <a:pos x="148" y="30"/>
                </a:cxn>
                <a:cxn ang="0">
                  <a:pos x="114" y="32"/>
                </a:cxn>
                <a:cxn ang="0">
                  <a:pos x="79" y="32"/>
                </a:cxn>
                <a:cxn ang="0">
                  <a:pos x="40" y="32"/>
                </a:cxn>
                <a:cxn ang="0">
                  <a:pos x="0" y="32"/>
                </a:cxn>
                <a:cxn ang="0">
                  <a:pos x="0" y="37"/>
                </a:cxn>
                <a:cxn ang="0">
                  <a:pos x="40" y="37"/>
                </a:cxn>
                <a:cxn ang="0">
                  <a:pos x="79" y="37"/>
                </a:cxn>
                <a:cxn ang="0">
                  <a:pos x="116" y="37"/>
                </a:cxn>
                <a:cxn ang="0">
                  <a:pos x="148" y="35"/>
                </a:cxn>
                <a:cxn ang="0">
                  <a:pos x="181" y="30"/>
                </a:cxn>
                <a:cxn ang="0">
                  <a:pos x="211" y="23"/>
                </a:cxn>
                <a:cxn ang="0">
                  <a:pos x="239" y="16"/>
                </a:cxn>
                <a:cxn ang="0">
                  <a:pos x="264" y="5"/>
                </a:cxn>
                <a:cxn ang="0">
                  <a:pos x="264" y="2"/>
                </a:cxn>
                <a:cxn ang="0">
                  <a:pos x="264" y="5"/>
                </a:cxn>
                <a:cxn ang="0">
                  <a:pos x="264" y="2"/>
                </a:cxn>
                <a:cxn ang="0">
                  <a:pos x="264" y="0"/>
                </a:cxn>
                <a:cxn ang="0">
                  <a:pos x="262" y="0"/>
                </a:cxn>
                <a:cxn ang="0">
                  <a:pos x="259" y="2"/>
                </a:cxn>
              </a:cxnLst>
              <a:rect l="0" t="0" r="r" b="b"/>
              <a:pathLst>
                <a:path w="264" h="37">
                  <a:moveTo>
                    <a:pt x="259" y="2"/>
                  </a:moveTo>
                  <a:lnTo>
                    <a:pt x="262" y="0"/>
                  </a:lnTo>
                  <a:lnTo>
                    <a:pt x="236" y="12"/>
                  </a:lnTo>
                  <a:lnTo>
                    <a:pt x="209" y="21"/>
                  </a:lnTo>
                  <a:lnTo>
                    <a:pt x="181" y="25"/>
                  </a:lnTo>
                  <a:lnTo>
                    <a:pt x="148" y="30"/>
                  </a:lnTo>
                  <a:lnTo>
                    <a:pt x="114" y="32"/>
                  </a:lnTo>
                  <a:lnTo>
                    <a:pt x="79" y="32"/>
                  </a:lnTo>
                  <a:lnTo>
                    <a:pt x="40" y="32"/>
                  </a:lnTo>
                  <a:lnTo>
                    <a:pt x="0" y="32"/>
                  </a:lnTo>
                  <a:lnTo>
                    <a:pt x="0" y="37"/>
                  </a:lnTo>
                  <a:lnTo>
                    <a:pt x="40" y="37"/>
                  </a:lnTo>
                  <a:lnTo>
                    <a:pt x="79" y="37"/>
                  </a:lnTo>
                  <a:lnTo>
                    <a:pt x="116" y="37"/>
                  </a:lnTo>
                  <a:lnTo>
                    <a:pt x="148" y="35"/>
                  </a:lnTo>
                  <a:lnTo>
                    <a:pt x="181" y="30"/>
                  </a:lnTo>
                  <a:lnTo>
                    <a:pt x="211" y="23"/>
                  </a:lnTo>
                  <a:lnTo>
                    <a:pt x="239" y="16"/>
                  </a:lnTo>
                  <a:lnTo>
                    <a:pt x="264" y="5"/>
                  </a:lnTo>
                  <a:lnTo>
                    <a:pt x="264" y="2"/>
                  </a:lnTo>
                  <a:lnTo>
                    <a:pt x="264" y="5"/>
                  </a:lnTo>
                  <a:lnTo>
                    <a:pt x="264" y="2"/>
                  </a:lnTo>
                  <a:lnTo>
                    <a:pt x="264" y="0"/>
                  </a:lnTo>
                  <a:lnTo>
                    <a:pt x="262" y="0"/>
                  </a:lnTo>
                  <a:lnTo>
                    <a:pt x="259" y="2"/>
                  </a:lnTo>
                  <a:close/>
                </a:path>
              </a:pathLst>
            </a:custGeom>
            <a:solidFill>
              <a:srgbClr val="000000"/>
            </a:solidFill>
            <a:ln w="9525">
              <a:noFill/>
              <a:round/>
            </a:ln>
          </p:spPr>
          <p:txBody>
            <a:bodyPr/>
            <a:lstStyle/>
            <a:p>
              <a:endParaRPr lang="en-US"/>
            </a:p>
          </p:txBody>
        </p:sp>
        <p:sp>
          <p:nvSpPr>
            <p:cNvPr id="417895" name="Freeform 103"/>
            <p:cNvSpPr/>
            <p:nvPr/>
          </p:nvSpPr>
          <p:spPr bwMode="auto">
            <a:xfrm>
              <a:off x="720" y="1903"/>
              <a:ext cx="442" cy="364"/>
            </a:xfrm>
            <a:custGeom>
              <a:avLst/>
              <a:gdLst/>
              <a:ahLst/>
              <a:cxnLst>
                <a:cxn ang="0">
                  <a:pos x="435" y="213"/>
                </a:cxn>
                <a:cxn ang="0">
                  <a:pos x="423" y="211"/>
                </a:cxn>
                <a:cxn ang="0">
                  <a:pos x="412" y="209"/>
                </a:cxn>
                <a:cxn ang="0">
                  <a:pos x="400" y="206"/>
                </a:cxn>
                <a:cxn ang="0">
                  <a:pos x="391" y="204"/>
                </a:cxn>
                <a:cxn ang="0">
                  <a:pos x="377" y="199"/>
                </a:cxn>
                <a:cxn ang="0">
                  <a:pos x="363" y="192"/>
                </a:cxn>
                <a:cxn ang="0">
                  <a:pos x="352" y="179"/>
                </a:cxn>
                <a:cxn ang="0">
                  <a:pos x="342" y="160"/>
                </a:cxn>
                <a:cxn ang="0">
                  <a:pos x="331" y="144"/>
                </a:cxn>
                <a:cxn ang="0">
                  <a:pos x="322" y="130"/>
                </a:cxn>
                <a:cxn ang="0">
                  <a:pos x="315" y="123"/>
                </a:cxn>
                <a:cxn ang="0">
                  <a:pos x="310" y="111"/>
                </a:cxn>
                <a:cxn ang="0">
                  <a:pos x="310" y="91"/>
                </a:cxn>
                <a:cxn ang="0">
                  <a:pos x="310" y="70"/>
                </a:cxn>
                <a:cxn ang="0">
                  <a:pos x="305" y="51"/>
                </a:cxn>
                <a:cxn ang="0">
                  <a:pos x="301" y="42"/>
                </a:cxn>
                <a:cxn ang="0">
                  <a:pos x="298" y="33"/>
                </a:cxn>
                <a:cxn ang="0">
                  <a:pos x="296" y="26"/>
                </a:cxn>
                <a:cxn ang="0">
                  <a:pos x="294" y="17"/>
                </a:cxn>
                <a:cxn ang="0">
                  <a:pos x="294" y="12"/>
                </a:cxn>
                <a:cxn ang="0">
                  <a:pos x="292" y="7"/>
                </a:cxn>
                <a:cxn ang="0">
                  <a:pos x="292" y="3"/>
                </a:cxn>
                <a:cxn ang="0">
                  <a:pos x="0" y="21"/>
                </a:cxn>
                <a:cxn ang="0">
                  <a:pos x="49" y="359"/>
                </a:cxn>
                <a:cxn ang="0">
                  <a:pos x="148" y="355"/>
                </a:cxn>
                <a:cxn ang="0">
                  <a:pos x="248" y="348"/>
                </a:cxn>
                <a:cxn ang="0">
                  <a:pos x="345" y="341"/>
                </a:cxn>
                <a:cxn ang="0">
                  <a:pos x="398" y="322"/>
                </a:cxn>
                <a:cxn ang="0">
                  <a:pos x="407" y="292"/>
                </a:cxn>
                <a:cxn ang="0">
                  <a:pos x="419" y="260"/>
                </a:cxn>
                <a:cxn ang="0">
                  <a:pos x="435" y="230"/>
                </a:cxn>
              </a:cxnLst>
              <a:rect l="0" t="0" r="r" b="b"/>
              <a:pathLst>
                <a:path w="442" h="364">
                  <a:moveTo>
                    <a:pt x="442" y="216"/>
                  </a:moveTo>
                  <a:lnTo>
                    <a:pt x="435" y="213"/>
                  </a:lnTo>
                  <a:lnTo>
                    <a:pt x="430" y="213"/>
                  </a:lnTo>
                  <a:lnTo>
                    <a:pt x="423" y="211"/>
                  </a:lnTo>
                  <a:lnTo>
                    <a:pt x="419" y="211"/>
                  </a:lnTo>
                  <a:lnTo>
                    <a:pt x="412" y="209"/>
                  </a:lnTo>
                  <a:lnTo>
                    <a:pt x="407" y="209"/>
                  </a:lnTo>
                  <a:lnTo>
                    <a:pt x="400" y="206"/>
                  </a:lnTo>
                  <a:lnTo>
                    <a:pt x="396" y="206"/>
                  </a:lnTo>
                  <a:lnTo>
                    <a:pt x="391" y="204"/>
                  </a:lnTo>
                  <a:lnTo>
                    <a:pt x="384" y="202"/>
                  </a:lnTo>
                  <a:lnTo>
                    <a:pt x="377" y="199"/>
                  </a:lnTo>
                  <a:lnTo>
                    <a:pt x="370" y="197"/>
                  </a:lnTo>
                  <a:lnTo>
                    <a:pt x="363" y="192"/>
                  </a:lnTo>
                  <a:lnTo>
                    <a:pt x="359" y="186"/>
                  </a:lnTo>
                  <a:lnTo>
                    <a:pt x="352" y="179"/>
                  </a:lnTo>
                  <a:lnTo>
                    <a:pt x="347" y="169"/>
                  </a:lnTo>
                  <a:lnTo>
                    <a:pt x="342" y="160"/>
                  </a:lnTo>
                  <a:lnTo>
                    <a:pt x="336" y="151"/>
                  </a:lnTo>
                  <a:lnTo>
                    <a:pt x="331" y="144"/>
                  </a:lnTo>
                  <a:lnTo>
                    <a:pt x="326" y="137"/>
                  </a:lnTo>
                  <a:lnTo>
                    <a:pt x="322" y="130"/>
                  </a:lnTo>
                  <a:lnTo>
                    <a:pt x="319" y="125"/>
                  </a:lnTo>
                  <a:lnTo>
                    <a:pt x="315" y="123"/>
                  </a:lnTo>
                  <a:lnTo>
                    <a:pt x="315" y="118"/>
                  </a:lnTo>
                  <a:lnTo>
                    <a:pt x="310" y="111"/>
                  </a:lnTo>
                  <a:lnTo>
                    <a:pt x="310" y="100"/>
                  </a:lnTo>
                  <a:lnTo>
                    <a:pt x="310" y="91"/>
                  </a:lnTo>
                  <a:lnTo>
                    <a:pt x="310" y="79"/>
                  </a:lnTo>
                  <a:lnTo>
                    <a:pt x="310" y="70"/>
                  </a:lnTo>
                  <a:lnTo>
                    <a:pt x="308" y="61"/>
                  </a:lnTo>
                  <a:lnTo>
                    <a:pt x="305" y="51"/>
                  </a:lnTo>
                  <a:lnTo>
                    <a:pt x="303" y="44"/>
                  </a:lnTo>
                  <a:lnTo>
                    <a:pt x="301" y="42"/>
                  </a:lnTo>
                  <a:lnTo>
                    <a:pt x="301" y="37"/>
                  </a:lnTo>
                  <a:lnTo>
                    <a:pt x="298" y="33"/>
                  </a:lnTo>
                  <a:lnTo>
                    <a:pt x="298" y="30"/>
                  </a:lnTo>
                  <a:lnTo>
                    <a:pt x="296" y="26"/>
                  </a:lnTo>
                  <a:lnTo>
                    <a:pt x="296" y="21"/>
                  </a:lnTo>
                  <a:lnTo>
                    <a:pt x="294" y="17"/>
                  </a:lnTo>
                  <a:lnTo>
                    <a:pt x="294" y="14"/>
                  </a:lnTo>
                  <a:lnTo>
                    <a:pt x="294" y="12"/>
                  </a:lnTo>
                  <a:lnTo>
                    <a:pt x="294" y="10"/>
                  </a:lnTo>
                  <a:lnTo>
                    <a:pt x="292" y="7"/>
                  </a:lnTo>
                  <a:lnTo>
                    <a:pt x="292" y="5"/>
                  </a:lnTo>
                  <a:lnTo>
                    <a:pt x="292" y="3"/>
                  </a:lnTo>
                  <a:lnTo>
                    <a:pt x="289" y="0"/>
                  </a:lnTo>
                  <a:lnTo>
                    <a:pt x="0" y="21"/>
                  </a:lnTo>
                  <a:lnTo>
                    <a:pt x="0" y="364"/>
                  </a:lnTo>
                  <a:lnTo>
                    <a:pt x="49" y="359"/>
                  </a:lnTo>
                  <a:lnTo>
                    <a:pt x="99" y="357"/>
                  </a:lnTo>
                  <a:lnTo>
                    <a:pt x="148" y="355"/>
                  </a:lnTo>
                  <a:lnTo>
                    <a:pt x="197" y="350"/>
                  </a:lnTo>
                  <a:lnTo>
                    <a:pt x="248" y="348"/>
                  </a:lnTo>
                  <a:lnTo>
                    <a:pt x="296" y="345"/>
                  </a:lnTo>
                  <a:lnTo>
                    <a:pt x="345" y="341"/>
                  </a:lnTo>
                  <a:lnTo>
                    <a:pt x="396" y="338"/>
                  </a:lnTo>
                  <a:lnTo>
                    <a:pt x="398" y="322"/>
                  </a:lnTo>
                  <a:lnTo>
                    <a:pt x="403" y="306"/>
                  </a:lnTo>
                  <a:lnTo>
                    <a:pt x="407" y="292"/>
                  </a:lnTo>
                  <a:lnTo>
                    <a:pt x="414" y="276"/>
                  </a:lnTo>
                  <a:lnTo>
                    <a:pt x="419" y="260"/>
                  </a:lnTo>
                  <a:lnTo>
                    <a:pt x="426" y="246"/>
                  </a:lnTo>
                  <a:lnTo>
                    <a:pt x="435" y="230"/>
                  </a:lnTo>
                  <a:lnTo>
                    <a:pt x="442" y="216"/>
                  </a:lnTo>
                </a:path>
              </a:pathLst>
            </a:custGeom>
            <a:noFill/>
            <a:ln w="0">
              <a:solidFill>
                <a:srgbClr val="000000"/>
              </a:solidFill>
              <a:prstDash val="solid"/>
              <a:round/>
            </a:ln>
          </p:spPr>
          <p:txBody>
            <a:bodyPr/>
            <a:lstStyle/>
            <a:p>
              <a:endParaRPr lang="en-US"/>
            </a:p>
          </p:txBody>
        </p:sp>
      </p:grpSp>
      <p:sp>
        <p:nvSpPr>
          <p:cNvPr id="417896" name="AutoShape 104"/>
          <p:cNvSpPr>
            <a:spLocks noChangeArrowheads="1"/>
          </p:cNvSpPr>
          <p:nvPr/>
        </p:nvSpPr>
        <p:spPr bwMode="auto">
          <a:xfrm>
            <a:off x="5461000" y="2247900"/>
            <a:ext cx="2984500" cy="1152525"/>
          </a:xfrm>
          <a:prstGeom prst="wedgeRectCallout">
            <a:avLst>
              <a:gd name="adj1" fmla="val -80157"/>
              <a:gd name="adj2" fmla="val 24519"/>
            </a:avLst>
          </a:prstGeom>
          <a:solidFill>
            <a:srgbClr val="00CCFF"/>
          </a:solidFill>
          <a:ln w="9525">
            <a:solidFill>
              <a:schemeClr val="tx1"/>
            </a:solidFill>
            <a:miter lim="800000"/>
          </a:ln>
          <a:effectLst/>
        </p:spPr>
        <p:txBody>
          <a:bodyPr lIns="107950" tIns="53975" rIns="107950" bIns="53975"/>
          <a:lstStyle/>
          <a:p>
            <a:pPr algn="ctr"/>
            <a:endParaRPr lang="zh-CN" altLang="en-US">
              <a:ea typeface="宋体" panose="02010600030101010101" pitchFamily="2" charset="-122"/>
            </a:endParaRPr>
          </a:p>
        </p:txBody>
      </p:sp>
      <p:sp>
        <p:nvSpPr>
          <p:cNvPr id="417897" name="Text Box 105"/>
          <p:cNvSpPr txBox="1">
            <a:spLocks noChangeArrowheads="1"/>
          </p:cNvSpPr>
          <p:nvPr/>
        </p:nvSpPr>
        <p:spPr bwMode="auto">
          <a:xfrm>
            <a:off x="5511800" y="2286000"/>
            <a:ext cx="2895600" cy="1032334"/>
          </a:xfrm>
          <a:prstGeom prst="rect">
            <a:avLst/>
          </a:prstGeom>
          <a:noFill/>
          <a:ln w="9525">
            <a:noFill/>
            <a:miter lim="800000"/>
          </a:ln>
          <a:effectLst/>
        </p:spPr>
        <p:txBody>
          <a:bodyPr lIns="107950" tIns="53975" rIns="107950" bIns="53975">
            <a:spAutoFit/>
          </a:bodyPr>
          <a:lstStyle/>
          <a:p>
            <a:r>
              <a:rPr lang="en-US" altLang="zh-CN" sz="1200" dirty="0">
                <a:solidFill>
                  <a:schemeClr val="bg1"/>
                </a:solidFill>
                <a:ea typeface="宋体" panose="02010600030101010101" pitchFamily="2" charset="-122"/>
              </a:rPr>
              <a:t>Oh no!  I found a group of classes that has persistent data.  How am I supposed to design these things if I don’t even know what database we are going to be using?</a:t>
            </a:r>
            <a:endParaRPr lang="en-US" altLang="zh-CN" sz="1200" dirty="0">
              <a:solidFill>
                <a:schemeClr val="bg1"/>
              </a:solidFill>
              <a:ea typeface="宋体" panose="02010600030101010101" pitchFamily="2" charset="-122"/>
            </a:endParaRPr>
          </a:p>
        </p:txBody>
      </p:sp>
      <p:sp>
        <p:nvSpPr>
          <p:cNvPr id="417898" name="AutoShape 106"/>
          <p:cNvSpPr>
            <a:spLocks noChangeArrowheads="1"/>
          </p:cNvSpPr>
          <p:nvPr/>
        </p:nvSpPr>
        <p:spPr bwMode="auto">
          <a:xfrm>
            <a:off x="5829300" y="4076700"/>
            <a:ext cx="2628900" cy="1044575"/>
          </a:xfrm>
          <a:prstGeom prst="wedgeRectCallout">
            <a:avLst>
              <a:gd name="adj1" fmla="val -87681"/>
              <a:gd name="adj2" fmla="val -9727"/>
            </a:avLst>
          </a:prstGeom>
          <a:solidFill>
            <a:srgbClr val="00CCFF"/>
          </a:solidFill>
          <a:ln w="9525">
            <a:solidFill>
              <a:schemeClr val="tx1"/>
            </a:solidFill>
            <a:miter lim="800000"/>
          </a:ln>
          <a:effectLst/>
        </p:spPr>
        <p:txBody>
          <a:bodyPr lIns="107950" tIns="53975" rIns="107950" bIns="53975"/>
          <a:lstStyle/>
          <a:p>
            <a:pPr algn="ctr"/>
            <a:endParaRPr lang="zh-CN" altLang="en-US">
              <a:ea typeface="宋体" panose="02010600030101010101" pitchFamily="2" charset="-122"/>
            </a:endParaRPr>
          </a:p>
        </p:txBody>
      </p:sp>
      <p:sp>
        <p:nvSpPr>
          <p:cNvPr id="417899" name="Text Box 107"/>
          <p:cNvSpPr txBox="1">
            <a:spLocks noChangeArrowheads="1"/>
          </p:cNvSpPr>
          <p:nvPr/>
        </p:nvSpPr>
        <p:spPr bwMode="auto">
          <a:xfrm>
            <a:off x="5880100" y="4092575"/>
            <a:ext cx="2578100" cy="1032334"/>
          </a:xfrm>
          <a:prstGeom prst="rect">
            <a:avLst/>
          </a:prstGeom>
          <a:noFill/>
          <a:ln w="9525">
            <a:noFill/>
            <a:miter lim="800000"/>
          </a:ln>
          <a:effectLst/>
        </p:spPr>
        <p:txBody>
          <a:bodyPr lIns="107950" tIns="53975" rIns="107950" bIns="53975">
            <a:spAutoFit/>
          </a:bodyPr>
          <a:lstStyle/>
          <a:p>
            <a:r>
              <a:rPr lang="en-US" altLang="zh-CN" sz="1200" dirty="0">
                <a:solidFill>
                  <a:schemeClr val="bg1"/>
                </a:solidFill>
                <a:ea typeface="宋体" panose="02010600030101010101" pitchFamily="2" charset="-122"/>
              </a:rPr>
              <a:t>That is why we have a persistence analysis mechanism.  We don’t know enough yet, so we can bookmark it and come back to it later.</a:t>
            </a:r>
            <a:endParaRPr lang="en-US" altLang="zh-CN" sz="1200" dirty="0">
              <a:solidFill>
                <a:schemeClr val="bg1"/>
              </a:solidFill>
              <a:ea typeface="宋体" panose="02010600030101010101" pitchFamily="2" charset="-122"/>
            </a:endParaRPr>
          </a:p>
        </p:txBody>
      </p:sp>
      <p:sp>
        <p:nvSpPr>
          <p:cNvPr id="417900" name="Rectangle 108"/>
          <p:cNvSpPr>
            <a:spLocks noChangeArrowheads="1"/>
          </p:cNvSpPr>
          <p:nvPr/>
        </p:nvSpPr>
        <p:spPr bwMode="auto">
          <a:xfrm>
            <a:off x="609600" y="966490"/>
            <a:ext cx="8001000" cy="1022350"/>
          </a:xfrm>
          <a:prstGeom prst="rect">
            <a:avLst/>
          </a:prstGeom>
          <a:noFill/>
          <a:ln w="9525">
            <a:noFill/>
            <a:miter lim="800000"/>
          </a:ln>
          <a:effectLst/>
        </p:spPr>
        <p:txBody>
          <a:bodyPr lIns="107950" tIns="53975" rIns="107950" bIns="53975">
            <a:spAutoFit/>
          </a:bodyPr>
          <a:lstStyle/>
          <a:p>
            <a:r>
              <a:rPr lang="en-US" altLang="zh-CN" sz="2000" dirty="0">
                <a:ea typeface="宋体" panose="02010600030101010101" pitchFamily="2" charset="-122"/>
              </a:rPr>
              <a:t>Analysis mechanisms are used during analysis to reduce the complexity of analysis and to improve its consistency by providing designers with a shorthand representation for complex behavior.</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idx="1"/>
          </p:nvPr>
        </p:nvSpPr>
        <p:spPr/>
        <p:txBody>
          <a:bodyPr/>
          <a:lstStyle/>
          <a:p>
            <a:pPr>
              <a:lnSpc>
                <a:spcPct val="70000"/>
              </a:lnSpc>
            </a:pPr>
            <a:r>
              <a:rPr lang="en-US" altLang="zh-CN" sz="2800">
                <a:ea typeface="宋体" panose="02010600030101010101" pitchFamily="2" charset="-122"/>
              </a:rPr>
              <a:t>Persistency</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Communication (IPC and RPC)</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Message routing </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Distribution</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Transaction management </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Process control and synchronization (resource contention)</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Information exchange, format conversion</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Security </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Error detection / handling / reporting</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Redundancy </a:t>
            </a:r>
            <a:endParaRPr lang="en-US" altLang="zh-CN" sz="2800">
              <a:ea typeface="宋体" panose="02010600030101010101" pitchFamily="2" charset="-122"/>
            </a:endParaRPr>
          </a:p>
          <a:p>
            <a:pPr>
              <a:lnSpc>
                <a:spcPct val="70000"/>
              </a:lnSpc>
            </a:pPr>
            <a:r>
              <a:rPr lang="en-US" altLang="zh-CN" sz="2800">
                <a:ea typeface="宋体" panose="02010600030101010101" pitchFamily="2" charset="-122"/>
              </a:rPr>
              <a:t>Legacy Interface</a:t>
            </a:r>
            <a:endParaRPr lang="en-US" altLang="zh-CN" sz="2800">
              <a:ea typeface="宋体" panose="02010600030101010101" pitchFamily="2" charset="-122"/>
            </a:endParaRPr>
          </a:p>
        </p:txBody>
      </p:sp>
      <p:sp>
        <p:nvSpPr>
          <p:cNvPr id="368642" name="Rectangle 2"/>
          <p:cNvSpPr>
            <a:spLocks noGrp="1" noChangeArrowheads="1"/>
          </p:cNvSpPr>
          <p:nvPr>
            <p:ph type="title"/>
          </p:nvPr>
        </p:nvSpPr>
        <p:spPr/>
        <p:txBody>
          <a:bodyPr/>
          <a:lstStyle/>
          <a:p>
            <a:r>
              <a:rPr lang="en-US" altLang="zh-CN">
                <a:ea typeface="宋体" panose="02010600030101010101" pitchFamily="2" charset="-122"/>
              </a:rPr>
              <a:t>Sample Analysis Mechanisms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idx="1"/>
          </p:nvPr>
        </p:nvSpPr>
        <p:spPr/>
        <p:txBody>
          <a:bodyPr>
            <a:normAutofit lnSpcReduction="10000"/>
          </a:bodyPr>
          <a:lstStyle/>
          <a:p>
            <a:pPr>
              <a:lnSpc>
                <a:spcPct val="70000"/>
              </a:lnSpc>
            </a:pPr>
            <a:r>
              <a:rPr lang="en-US" altLang="zh-CN" sz="3000" dirty="0">
                <a:ea typeface="宋体" panose="02010600030101010101" pitchFamily="2" charset="-122"/>
              </a:rPr>
              <a:t>Persistency mechanism</a:t>
            </a:r>
            <a:endParaRPr lang="en-US" altLang="zh-CN" sz="30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Granularity</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Volume</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Duration</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Access mechanism</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Access frequency (creation/deletion, update, read)</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Reliability</a:t>
            </a:r>
            <a:endParaRPr lang="en-US" altLang="zh-CN" sz="2500" dirty="0">
              <a:ea typeface="宋体" panose="02010600030101010101" pitchFamily="2" charset="-122"/>
            </a:endParaRPr>
          </a:p>
          <a:p>
            <a:pPr>
              <a:lnSpc>
                <a:spcPct val="70000"/>
              </a:lnSpc>
            </a:pPr>
            <a:r>
              <a:rPr lang="en-US" altLang="zh-CN" sz="3000" dirty="0">
                <a:ea typeface="宋体" panose="02010600030101010101" pitchFamily="2" charset="-122"/>
              </a:rPr>
              <a:t>Inter-process Communication mechanism</a:t>
            </a:r>
            <a:endParaRPr lang="en-US" altLang="zh-CN" sz="30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Latency</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Synchronicity</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Message size</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Protocol</a:t>
            </a:r>
            <a:endParaRPr lang="en-US" altLang="zh-CN" sz="2500" dirty="0">
              <a:ea typeface="宋体" panose="02010600030101010101" pitchFamily="2" charset="-122"/>
            </a:endParaRPr>
          </a:p>
        </p:txBody>
      </p:sp>
      <p:sp>
        <p:nvSpPr>
          <p:cNvPr id="370690"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Examples of Analysis Mechanism Characteristics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noChangeArrowheads="1"/>
          </p:cNvSpPr>
          <p:nvPr>
            <p:ph idx="1"/>
          </p:nvPr>
        </p:nvSpPr>
        <p:spPr/>
        <p:txBody>
          <a:bodyPr/>
          <a:lstStyle/>
          <a:p>
            <a:pPr>
              <a:lnSpc>
                <a:spcPct val="70000"/>
              </a:lnSpc>
            </a:pPr>
            <a:r>
              <a:rPr lang="en-US" altLang="zh-CN" sz="3000">
                <a:ea typeface="宋体" panose="02010600030101010101" pitchFamily="2" charset="-122"/>
              </a:rPr>
              <a:t>Legacy interface mechanism</a:t>
            </a:r>
            <a:endParaRPr lang="en-US" altLang="zh-CN" sz="3000">
              <a:ea typeface="宋体" panose="02010600030101010101" pitchFamily="2" charset="-122"/>
            </a:endParaRPr>
          </a:p>
          <a:p>
            <a:pPr marL="798830" lvl="1" indent="-342900">
              <a:lnSpc>
                <a:spcPct val="77000"/>
              </a:lnSpc>
            </a:pPr>
            <a:r>
              <a:rPr lang="en-US" altLang="zh-CN">
                <a:ea typeface="宋体" panose="02010600030101010101" pitchFamily="2" charset="-122"/>
              </a:rPr>
              <a:t>Latency</a:t>
            </a:r>
            <a:endParaRPr lang="en-US" altLang="zh-CN">
              <a:ea typeface="宋体" panose="02010600030101010101" pitchFamily="2" charset="-122"/>
            </a:endParaRPr>
          </a:p>
          <a:p>
            <a:pPr marL="798830" lvl="1" indent="-342900">
              <a:lnSpc>
                <a:spcPct val="77000"/>
              </a:lnSpc>
            </a:pPr>
            <a:r>
              <a:rPr lang="en-US" altLang="zh-CN">
                <a:ea typeface="宋体" panose="02010600030101010101" pitchFamily="2" charset="-122"/>
              </a:rPr>
              <a:t>Duration</a:t>
            </a:r>
            <a:endParaRPr lang="en-US" altLang="zh-CN">
              <a:ea typeface="宋体" panose="02010600030101010101" pitchFamily="2" charset="-122"/>
            </a:endParaRPr>
          </a:p>
          <a:p>
            <a:pPr marL="798830" lvl="1" indent="-342900">
              <a:lnSpc>
                <a:spcPct val="77000"/>
              </a:lnSpc>
            </a:pPr>
            <a:r>
              <a:rPr lang="en-US" altLang="zh-CN">
                <a:ea typeface="宋体" panose="02010600030101010101" pitchFamily="2" charset="-122"/>
              </a:rPr>
              <a:t>Access mechanism</a:t>
            </a:r>
            <a:endParaRPr lang="en-US" altLang="zh-CN">
              <a:ea typeface="宋体" panose="02010600030101010101" pitchFamily="2" charset="-122"/>
            </a:endParaRPr>
          </a:p>
          <a:p>
            <a:pPr marL="798830" lvl="1" indent="-342900">
              <a:lnSpc>
                <a:spcPct val="77000"/>
              </a:lnSpc>
            </a:pPr>
            <a:r>
              <a:rPr lang="en-US" altLang="zh-CN">
                <a:ea typeface="宋体" panose="02010600030101010101" pitchFamily="2" charset="-122"/>
              </a:rPr>
              <a:t>Access frequency</a:t>
            </a:r>
            <a:endParaRPr lang="en-US" altLang="zh-CN">
              <a:ea typeface="宋体" panose="02010600030101010101" pitchFamily="2" charset="-122"/>
            </a:endParaRPr>
          </a:p>
          <a:p>
            <a:pPr>
              <a:lnSpc>
                <a:spcPct val="70000"/>
              </a:lnSpc>
            </a:pPr>
            <a:r>
              <a:rPr lang="en-US" altLang="zh-CN" sz="3000">
                <a:ea typeface="宋体" panose="02010600030101010101" pitchFamily="2" charset="-122"/>
              </a:rPr>
              <a:t>Security mechanism</a:t>
            </a:r>
            <a:endParaRPr lang="en-US" altLang="zh-CN" sz="3000">
              <a:ea typeface="宋体" panose="02010600030101010101" pitchFamily="2" charset="-122"/>
            </a:endParaRPr>
          </a:p>
          <a:p>
            <a:pPr marL="798830" lvl="1" indent="-342900">
              <a:lnSpc>
                <a:spcPct val="77000"/>
              </a:lnSpc>
            </a:pPr>
            <a:r>
              <a:rPr lang="en-US" altLang="zh-CN">
                <a:ea typeface="宋体" panose="02010600030101010101" pitchFamily="2" charset="-122"/>
              </a:rPr>
              <a:t>Data granularity</a:t>
            </a:r>
            <a:endParaRPr lang="en-US" altLang="zh-CN">
              <a:ea typeface="宋体" panose="02010600030101010101" pitchFamily="2" charset="-122"/>
            </a:endParaRPr>
          </a:p>
          <a:p>
            <a:pPr marL="798830" lvl="1" indent="-342900">
              <a:lnSpc>
                <a:spcPct val="77000"/>
              </a:lnSpc>
            </a:pPr>
            <a:r>
              <a:rPr lang="en-US" altLang="zh-CN">
                <a:ea typeface="宋体" panose="02010600030101010101" pitchFamily="2" charset="-122"/>
              </a:rPr>
              <a:t>User granularity </a:t>
            </a:r>
            <a:endParaRPr lang="en-US" altLang="zh-CN">
              <a:ea typeface="宋体" panose="02010600030101010101" pitchFamily="2" charset="-122"/>
            </a:endParaRPr>
          </a:p>
          <a:p>
            <a:pPr marL="798830" lvl="1" indent="-342900">
              <a:lnSpc>
                <a:spcPct val="77000"/>
              </a:lnSpc>
            </a:pPr>
            <a:r>
              <a:rPr lang="en-US" altLang="zh-CN">
                <a:ea typeface="宋体" panose="02010600030101010101" pitchFamily="2" charset="-122"/>
              </a:rPr>
              <a:t>Security rules</a:t>
            </a:r>
            <a:endParaRPr lang="en-US" altLang="zh-CN">
              <a:ea typeface="宋体" panose="02010600030101010101" pitchFamily="2" charset="-122"/>
            </a:endParaRPr>
          </a:p>
          <a:p>
            <a:pPr marL="798830" lvl="1" indent="-342900">
              <a:lnSpc>
                <a:spcPct val="77000"/>
              </a:lnSpc>
            </a:pPr>
            <a:r>
              <a:rPr lang="en-US" altLang="zh-CN">
                <a:ea typeface="宋体" panose="02010600030101010101" pitchFamily="2" charset="-122"/>
              </a:rPr>
              <a:t>Privilege types</a:t>
            </a:r>
            <a:endParaRPr lang="en-US" altLang="zh-CN">
              <a:ea typeface="宋体" panose="02010600030101010101" pitchFamily="2" charset="-122"/>
            </a:endParaRPr>
          </a:p>
          <a:p>
            <a:pPr>
              <a:lnSpc>
                <a:spcPct val="70000"/>
              </a:lnSpc>
            </a:pPr>
            <a:r>
              <a:rPr lang="en-US" altLang="zh-CN" sz="3100">
                <a:ea typeface="宋体" panose="02010600030101010101" pitchFamily="2" charset="-122"/>
              </a:rPr>
              <a:t>Others</a:t>
            </a:r>
            <a:endParaRPr lang="en-US" altLang="zh-CN" sz="3100">
              <a:ea typeface="宋体" panose="02010600030101010101" pitchFamily="2" charset="-122"/>
            </a:endParaRPr>
          </a:p>
        </p:txBody>
      </p:sp>
      <p:sp>
        <p:nvSpPr>
          <p:cNvPr id="372738" name="Rectangle 2"/>
          <p:cNvSpPr>
            <a:spLocks noGrp="1" noChangeArrowheads="1"/>
          </p:cNvSpPr>
          <p:nvPr>
            <p:ph type="title"/>
          </p:nvPr>
        </p:nvSpPr>
        <p:spPr/>
        <p:txBody>
          <a:bodyPr/>
          <a:lstStyle/>
          <a:p>
            <a:r>
              <a:rPr lang="en-US" altLang="zh-CN" sz="3200">
                <a:ea typeface="宋体" panose="02010600030101010101" pitchFamily="2" charset="-122"/>
              </a:rPr>
              <a:t>Example: Analysis Mechanism Characteristics (continued)</a:t>
            </a:r>
            <a:endParaRPr lang="en-US" altLang="zh-CN" sz="320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a:xfrm>
            <a:off x="357158" y="1357298"/>
            <a:ext cx="4887942" cy="4738702"/>
          </a:xfrm>
        </p:spPr>
        <p:txBody>
          <a:bodyPr/>
          <a:lstStyle/>
          <a:p>
            <a:r>
              <a:rPr lang="en-US" altLang="zh-CN" dirty="0">
                <a:ea typeface="宋体" panose="02010600030101010101" pitchFamily="2" charset="-122"/>
              </a:rPr>
              <a:t>Collect all analysis mechanisms in a list</a:t>
            </a:r>
            <a:endParaRPr lang="en-US" altLang="zh-CN" dirty="0">
              <a:ea typeface="宋体" panose="02010600030101010101" pitchFamily="2" charset="-122"/>
            </a:endParaRPr>
          </a:p>
          <a:p>
            <a:r>
              <a:rPr lang="en-US" altLang="zh-CN" dirty="0">
                <a:ea typeface="宋体" panose="02010600030101010101" pitchFamily="2" charset="-122"/>
              </a:rPr>
              <a:t>Draw a map of classes to analysis mechanisms</a:t>
            </a:r>
            <a:endParaRPr lang="en-US" altLang="zh-CN" dirty="0">
              <a:ea typeface="宋体" panose="02010600030101010101" pitchFamily="2" charset="-122"/>
            </a:endParaRPr>
          </a:p>
          <a:p>
            <a:r>
              <a:rPr lang="en-US" altLang="zh-CN" dirty="0">
                <a:ea typeface="宋体" panose="02010600030101010101" pitchFamily="2" charset="-122"/>
              </a:rPr>
              <a:t>Identify characteristics of analysis mechanisms</a:t>
            </a:r>
            <a:endParaRPr lang="en-US" altLang="zh-CN" dirty="0">
              <a:ea typeface="宋体" panose="02010600030101010101" pitchFamily="2" charset="-122"/>
            </a:endParaRPr>
          </a:p>
          <a:p>
            <a:r>
              <a:rPr lang="en-US" altLang="zh-CN" dirty="0">
                <a:ea typeface="宋体" panose="02010600030101010101" pitchFamily="2" charset="-122"/>
              </a:rPr>
              <a:t>Model using collaborations</a:t>
            </a:r>
            <a:endParaRPr lang="en-US" altLang="zh-CN" dirty="0">
              <a:ea typeface="宋体" panose="02010600030101010101" pitchFamily="2" charset="-122"/>
            </a:endParaRPr>
          </a:p>
        </p:txBody>
      </p:sp>
      <p:sp>
        <p:nvSpPr>
          <p:cNvPr id="419842" name="Rectangle 2"/>
          <p:cNvSpPr>
            <a:spLocks noGrp="1" noChangeArrowheads="1"/>
          </p:cNvSpPr>
          <p:nvPr>
            <p:ph type="title"/>
          </p:nvPr>
        </p:nvSpPr>
        <p:spPr>
          <a:xfrm>
            <a:off x="539552" y="159578"/>
            <a:ext cx="7772400" cy="914400"/>
          </a:xfrm>
        </p:spPr>
        <p:txBody>
          <a:bodyPr>
            <a:normAutofit fontScale="90000"/>
          </a:bodyPr>
          <a:lstStyle/>
          <a:p>
            <a:r>
              <a:rPr lang="en-US" altLang="zh-CN" dirty="0">
                <a:ea typeface="宋体" panose="02010600030101010101" pitchFamily="2" charset="-122"/>
              </a:rPr>
              <a:t>Describing Analysis Mechanisms</a:t>
            </a:r>
            <a:endParaRPr lang="en-US" altLang="zh-CN" dirty="0">
              <a:ea typeface="宋体" panose="02010600030101010101" pitchFamily="2" charset="-122"/>
            </a:endParaRPr>
          </a:p>
        </p:txBody>
      </p:sp>
      <p:sp>
        <p:nvSpPr>
          <p:cNvPr id="419885" name="Text Box 45"/>
          <p:cNvSpPr txBox="1">
            <a:spLocks noChangeArrowheads="1"/>
          </p:cNvSpPr>
          <p:nvPr/>
        </p:nvSpPr>
        <p:spPr bwMode="auto">
          <a:xfrm>
            <a:off x="5397500" y="1054100"/>
            <a:ext cx="1041400" cy="382588"/>
          </a:xfrm>
          <a:prstGeom prst="rect">
            <a:avLst/>
          </a:prstGeom>
          <a:noFill/>
          <a:ln w="9525">
            <a:noFill/>
            <a:miter lim="800000"/>
          </a:ln>
          <a:effectLst/>
        </p:spPr>
        <p:txBody>
          <a:bodyPr lIns="107950" tIns="53975" rIns="107950" bIns="53975">
            <a:spAutoFit/>
          </a:bodyPr>
          <a:lstStyle/>
          <a:p>
            <a:pPr>
              <a:spcBef>
                <a:spcPct val="50000"/>
              </a:spcBef>
            </a:pPr>
            <a:r>
              <a:rPr lang="en-US" altLang="zh-CN" sz="1800" i="1">
                <a:solidFill>
                  <a:srgbClr val="00CCFF"/>
                </a:solidFill>
                <a:ea typeface="宋体" panose="02010600030101010101" pitchFamily="2" charset="-122"/>
              </a:rPr>
              <a:t>Classes</a:t>
            </a:r>
            <a:endParaRPr lang="en-US" altLang="zh-CN" sz="1800" i="1">
              <a:solidFill>
                <a:srgbClr val="00CCFF"/>
              </a:solidFill>
              <a:ea typeface="宋体" panose="02010600030101010101" pitchFamily="2" charset="-122"/>
            </a:endParaRPr>
          </a:p>
        </p:txBody>
      </p:sp>
      <p:sp>
        <p:nvSpPr>
          <p:cNvPr id="419891" name="Text Box 51"/>
          <p:cNvSpPr txBox="1">
            <a:spLocks noChangeArrowheads="1"/>
          </p:cNvSpPr>
          <p:nvPr/>
        </p:nvSpPr>
        <p:spPr bwMode="auto">
          <a:xfrm>
            <a:off x="7620000" y="3825875"/>
            <a:ext cx="876300" cy="3206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400">
                <a:ea typeface="宋体" panose="02010600030101010101" pitchFamily="2" charset="-122"/>
              </a:rPr>
              <a:t>Parsing</a:t>
            </a:r>
            <a:endParaRPr lang="en-US" altLang="zh-CN" sz="1400">
              <a:ea typeface="宋体" panose="02010600030101010101" pitchFamily="2" charset="-122"/>
            </a:endParaRPr>
          </a:p>
        </p:txBody>
      </p:sp>
      <p:sp>
        <p:nvSpPr>
          <p:cNvPr id="419892" name="Text Box 52"/>
          <p:cNvSpPr txBox="1">
            <a:spLocks noChangeArrowheads="1"/>
          </p:cNvSpPr>
          <p:nvPr/>
        </p:nvSpPr>
        <p:spPr bwMode="auto">
          <a:xfrm>
            <a:off x="7315200" y="4686300"/>
            <a:ext cx="1485900" cy="3206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400">
                <a:ea typeface="宋体" panose="02010600030101010101" pitchFamily="2" charset="-122"/>
              </a:rPr>
              <a:t>Authentication</a:t>
            </a:r>
            <a:endParaRPr lang="en-US" altLang="zh-CN" sz="1400">
              <a:ea typeface="宋体" panose="02010600030101010101" pitchFamily="2" charset="-122"/>
            </a:endParaRPr>
          </a:p>
        </p:txBody>
      </p:sp>
      <p:sp>
        <p:nvSpPr>
          <p:cNvPr id="419893" name="Text Box 53"/>
          <p:cNvSpPr txBox="1">
            <a:spLocks noChangeArrowheads="1"/>
          </p:cNvSpPr>
          <p:nvPr/>
        </p:nvSpPr>
        <p:spPr bwMode="auto">
          <a:xfrm>
            <a:off x="7251700" y="2967038"/>
            <a:ext cx="1587500" cy="3206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400">
                <a:ea typeface="宋体" panose="02010600030101010101" pitchFamily="2" charset="-122"/>
              </a:rPr>
              <a:t>Communication</a:t>
            </a:r>
            <a:endParaRPr lang="en-US" altLang="zh-CN" sz="1400">
              <a:ea typeface="宋体" panose="02010600030101010101" pitchFamily="2" charset="-122"/>
            </a:endParaRPr>
          </a:p>
        </p:txBody>
      </p:sp>
      <p:sp>
        <p:nvSpPr>
          <p:cNvPr id="419894" name="Text Box 54"/>
          <p:cNvSpPr txBox="1">
            <a:spLocks noChangeArrowheads="1"/>
          </p:cNvSpPr>
          <p:nvPr/>
        </p:nvSpPr>
        <p:spPr bwMode="auto">
          <a:xfrm>
            <a:off x="7429500" y="2032000"/>
            <a:ext cx="1231900" cy="3206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400">
                <a:ea typeface="宋体" panose="02010600030101010101" pitchFamily="2" charset="-122"/>
              </a:rPr>
              <a:t>Persistency</a:t>
            </a:r>
            <a:endParaRPr lang="en-US" altLang="zh-CN" sz="1400">
              <a:ea typeface="宋体" panose="02010600030101010101" pitchFamily="2" charset="-122"/>
            </a:endParaRPr>
          </a:p>
        </p:txBody>
      </p:sp>
      <p:sp>
        <p:nvSpPr>
          <p:cNvPr id="419895" name="Line 55"/>
          <p:cNvSpPr>
            <a:spLocks noChangeShapeType="1"/>
          </p:cNvSpPr>
          <p:nvPr/>
        </p:nvSpPr>
        <p:spPr bwMode="auto">
          <a:xfrm>
            <a:off x="6794500" y="1117600"/>
            <a:ext cx="0" cy="4572000"/>
          </a:xfrm>
          <a:prstGeom prst="line">
            <a:avLst/>
          </a:prstGeom>
          <a:noFill/>
          <a:ln w="28575">
            <a:solidFill>
              <a:srgbClr val="99FFCC"/>
            </a:solidFill>
            <a:prstDash val="dash"/>
            <a:round/>
          </a:ln>
          <a:effectLst/>
        </p:spPr>
        <p:txBody>
          <a:bodyPr lIns="107950" tIns="53975" rIns="107950" bIns="53975"/>
          <a:lstStyle/>
          <a:p>
            <a:endParaRPr lang="en-US"/>
          </a:p>
        </p:txBody>
      </p:sp>
      <p:sp>
        <p:nvSpPr>
          <p:cNvPr id="419896" name="Text Box 56"/>
          <p:cNvSpPr txBox="1">
            <a:spLocks noChangeArrowheads="1"/>
          </p:cNvSpPr>
          <p:nvPr/>
        </p:nvSpPr>
        <p:spPr bwMode="auto">
          <a:xfrm>
            <a:off x="7124700" y="809625"/>
            <a:ext cx="1562100" cy="65722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800" i="1">
                <a:solidFill>
                  <a:srgbClr val="00CCFF"/>
                </a:solidFill>
                <a:ea typeface="宋体" panose="02010600030101010101" pitchFamily="2" charset="-122"/>
              </a:rPr>
              <a:t>Analysis Mechanisms</a:t>
            </a:r>
            <a:endParaRPr lang="en-US" altLang="zh-CN" sz="1800" i="1">
              <a:solidFill>
                <a:srgbClr val="00CCFF"/>
              </a:solidFill>
              <a:ea typeface="宋体" panose="02010600030101010101" pitchFamily="2" charset="-122"/>
            </a:endParaRPr>
          </a:p>
        </p:txBody>
      </p:sp>
      <p:sp>
        <p:nvSpPr>
          <p:cNvPr id="419897" name="Line 57"/>
          <p:cNvSpPr>
            <a:spLocks noChangeShapeType="1"/>
          </p:cNvSpPr>
          <p:nvPr/>
        </p:nvSpPr>
        <p:spPr bwMode="auto">
          <a:xfrm>
            <a:off x="6343650" y="1765300"/>
            <a:ext cx="877888" cy="280988"/>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898" name="Line 58"/>
          <p:cNvSpPr>
            <a:spLocks noChangeShapeType="1"/>
          </p:cNvSpPr>
          <p:nvPr/>
        </p:nvSpPr>
        <p:spPr bwMode="auto">
          <a:xfrm flipV="1">
            <a:off x="6337300" y="2109788"/>
            <a:ext cx="884238" cy="385762"/>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899" name="Line 59"/>
          <p:cNvSpPr>
            <a:spLocks noChangeShapeType="1"/>
          </p:cNvSpPr>
          <p:nvPr/>
        </p:nvSpPr>
        <p:spPr bwMode="auto">
          <a:xfrm>
            <a:off x="6337300" y="3130550"/>
            <a:ext cx="882650" cy="1509713"/>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902" name="Line 62"/>
          <p:cNvSpPr>
            <a:spLocks noChangeShapeType="1"/>
          </p:cNvSpPr>
          <p:nvPr/>
        </p:nvSpPr>
        <p:spPr bwMode="auto">
          <a:xfrm flipV="1">
            <a:off x="6337300" y="2236788"/>
            <a:ext cx="881063" cy="881062"/>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903" name="Line 63"/>
          <p:cNvSpPr>
            <a:spLocks noChangeShapeType="1"/>
          </p:cNvSpPr>
          <p:nvPr/>
        </p:nvSpPr>
        <p:spPr bwMode="auto">
          <a:xfrm>
            <a:off x="6337300" y="3111500"/>
            <a:ext cx="889000" cy="0"/>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904" name="Line 64"/>
          <p:cNvSpPr>
            <a:spLocks noChangeShapeType="1"/>
          </p:cNvSpPr>
          <p:nvPr/>
        </p:nvSpPr>
        <p:spPr bwMode="auto">
          <a:xfrm>
            <a:off x="6356350" y="3136900"/>
            <a:ext cx="866775" cy="809625"/>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901" name="Line 61"/>
          <p:cNvSpPr>
            <a:spLocks noChangeShapeType="1"/>
          </p:cNvSpPr>
          <p:nvPr/>
        </p:nvSpPr>
        <p:spPr bwMode="auto">
          <a:xfrm flipV="1">
            <a:off x="6362700" y="3186113"/>
            <a:ext cx="855663" cy="674687"/>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905" name="Line 65"/>
          <p:cNvSpPr>
            <a:spLocks noChangeShapeType="1"/>
          </p:cNvSpPr>
          <p:nvPr/>
        </p:nvSpPr>
        <p:spPr bwMode="auto">
          <a:xfrm flipV="1">
            <a:off x="6343650" y="4852988"/>
            <a:ext cx="871538" cy="347662"/>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906" name="Line 66"/>
          <p:cNvSpPr>
            <a:spLocks noChangeShapeType="1"/>
          </p:cNvSpPr>
          <p:nvPr/>
        </p:nvSpPr>
        <p:spPr bwMode="auto">
          <a:xfrm flipV="1">
            <a:off x="6343650" y="2390775"/>
            <a:ext cx="876300" cy="1463675"/>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907" name="Line 67"/>
          <p:cNvSpPr>
            <a:spLocks noChangeShapeType="1"/>
          </p:cNvSpPr>
          <p:nvPr/>
        </p:nvSpPr>
        <p:spPr bwMode="auto">
          <a:xfrm flipV="1">
            <a:off x="6318250" y="4027488"/>
            <a:ext cx="901700" cy="506412"/>
          </a:xfrm>
          <a:prstGeom prst="line">
            <a:avLst/>
          </a:prstGeom>
          <a:noFill/>
          <a:ln w="19050">
            <a:solidFill>
              <a:schemeClr val="tx1"/>
            </a:solidFill>
            <a:round/>
            <a:tailEnd type="triangle" w="med" len="med"/>
          </a:ln>
          <a:effectLst/>
        </p:spPr>
        <p:txBody>
          <a:bodyPr lIns="107950" tIns="53975" rIns="107950" bIns="53975"/>
          <a:lstStyle/>
          <a:p>
            <a:endParaRPr lang="en-US"/>
          </a:p>
        </p:txBody>
      </p:sp>
      <p:sp>
        <p:nvSpPr>
          <p:cNvPr id="419908" name="Rectangle 68"/>
          <p:cNvSpPr>
            <a:spLocks noChangeArrowheads="1"/>
          </p:cNvSpPr>
          <p:nvPr/>
        </p:nvSpPr>
        <p:spPr bwMode="auto">
          <a:xfrm>
            <a:off x="7226300" y="4648200"/>
            <a:ext cx="1612900" cy="393700"/>
          </a:xfrm>
          <a:prstGeom prst="rect">
            <a:avLst/>
          </a:prstGeom>
          <a:noFill/>
          <a:ln w="9525">
            <a:solidFill>
              <a:schemeClr val="tx1"/>
            </a:solidFill>
            <a:miter lim="800000"/>
          </a:ln>
          <a:effectLst/>
        </p:spPr>
        <p:txBody>
          <a:bodyPr wrap="none" lIns="107950" tIns="53975" rIns="107950" bIns="53975" anchor="ctr"/>
          <a:lstStyle/>
          <a:p>
            <a:endParaRPr lang="en-US"/>
          </a:p>
        </p:txBody>
      </p:sp>
      <p:sp>
        <p:nvSpPr>
          <p:cNvPr id="419909" name="Rectangle 69"/>
          <p:cNvSpPr>
            <a:spLocks noChangeArrowheads="1"/>
          </p:cNvSpPr>
          <p:nvPr/>
        </p:nvSpPr>
        <p:spPr bwMode="auto">
          <a:xfrm>
            <a:off x="7226300" y="3784600"/>
            <a:ext cx="1612900" cy="393700"/>
          </a:xfrm>
          <a:prstGeom prst="rect">
            <a:avLst/>
          </a:prstGeom>
          <a:noFill/>
          <a:ln w="9525">
            <a:solidFill>
              <a:schemeClr val="tx1"/>
            </a:solidFill>
            <a:miter lim="800000"/>
          </a:ln>
          <a:effectLst/>
        </p:spPr>
        <p:txBody>
          <a:bodyPr wrap="none" lIns="107950" tIns="53975" rIns="107950" bIns="53975" anchor="ctr"/>
          <a:lstStyle/>
          <a:p>
            <a:endParaRPr lang="en-US"/>
          </a:p>
        </p:txBody>
      </p:sp>
      <p:sp>
        <p:nvSpPr>
          <p:cNvPr id="419910" name="Rectangle 70"/>
          <p:cNvSpPr>
            <a:spLocks noChangeArrowheads="1"/>
          </p:cNvSpPr>
          <p:nvPr/>
        </p:nvSpPr>
        <p:spPr bwMode="auto">
          <a:xfrm>
            <a:off x="7226300" y="2933700"/>
            <a:ext cx="1612900" cy="393700"/>
          </a:xfrm>
          <a:prstGeom prst="rect">
            <a:avLst/>
          </a:prstGeom>
          <a:noFill/>
          <a:ln w="9525">
            <a:solidFill>
              <a:schemeClr val="tx1"/>
            </a:solidFill>
            <a:miter lim="800000"/>
          </a:ln>
          <a:effectLst/>
        </p:spPr>
        <p:txBody>
          <a:bodyPr wrap="none" lIns="107950" tIns="53975" rIns="107950" bIns="53975" anchor="ctr"/>
          <a:lstStyle/>
          <a:p>
            <a:endParaRPr lang="en-US"/>
          </a:p>
        </p:txBody>
      </p:sp>
      <p:sp>
        <p:nvSpPr>
          <p:cNvPr id="419911" name="Rectangle 71"/>
          <p:cNvSpPr>
            <a:spLocks noChangeArrowheads="1"/>
          </p:cNvSpPr>
          <p:nvPr/>
        </p:nvSpPr>
        <p:spPr bwMode="auto">
          <a:xfrm>
            <a:off x="7226300" y="1993900"/>
            <a:ext cx="1612900" cy="393700"/>
          </a:xfrm>
          <a:prstGeom prst="rect">
            <a:avLst/>
          </a:prstGeom>
          <a:noFill/>
          <a:ln w="9525">
            <a:solidFill>
              <a:schemeClr val="tx1"/>
            </a:solidFill>
            <a:miter lim="800000"/>
          </a:ln>
          <a:effectLst/>
        </p:spPr>
        <p:txBody>
          <a:bodyPr wrap="none" lIns="107950" tIns="53975" rIns="107950" bIns="53975" anchor="ctr"/>
          <a:lstStyle/>
          <a:p>
            <a:endParaRPr lang="en-US"/>
          </a:p>
        </p:txBody>
      </p:sp>
      <p:grpSp>
        <p:nvGrpSpPr>
          <p:cNvPr id="2" name="Group 13"/>
          <p:cNvGrpSpPr/>
          <p:nvPr/>
        </p:nvGrpSpPr>
        <p:grpSpPr bwMode="auto">
          <a:xfrm>
            <a:off x="5438775" y="1504950"/>
            <a:ext cx="957263" cy="587375"/>
            <a:chOff x="2298" y="3084"/>
            <a:chExt cx="699" cy="450"/>
          </a:xfrm>
        </p:grpSpPr>
        <p:sp>
          <p:nvSpPr>
            <p:cNvPr id="419846" name="Rectangle 6"/>
            <p:cNvSpPr>
              <a:spLocks noChangeArrowheads="1"/>
            </p:cNvSpPr>
            <p:nvPr/>
          </p:nvSpPr>
          <p:spPr bwMode="auto">
            <a:xfrm>
              <a:off x="2298" y="3084"/>
              <a:ext cx="698" cy="450"/>
            </a:xfrm>
            <a:prstGeom prst="rect">
              <a:avLst/>
            </a:prstGeom>
            <a:solidFill>
              <a:srgbClr val="FFFFCC"/>
            </a:solidFill>
            <a:ln w="9525">
              <a:solidFill>
                <a:srgbClr val="990033"/>
              </a:solidFill>
              <a:miter lim="800000"/>
            </a:ln>
          </p:spPr>
          <p:txBody>
            <a:bodyPr/>
            <a:lstStyle/>
            <a:p>
              <a:endParaRPr lang="en-US"/>
            </a:p>
          </p:txBody>
        </p:sp>
        <p:sp>
          <p:nvSpPr>
            <p:cNvPr id="419850" name="Line 10"/>
            <p:cNvSpPr>
              <a:spLocks noChangeShapeType="1"/>
            </p:cNvSpPr>
            <p:nvPr/>
          </p:nvSpPr>
          <p:spPr bwMode="auto">
            <a:xfrm>
              <a:off x="2298" y="3339"/>
              <a:ext cx="699" cy="0"/>
            </a:xfrm>
            <a:prstGeom prst="line">
              <a:avLst/>
            </a:prstGeom>
            <a:noFill/>
            <a:ln w="9525">
              <a:solidFill>
                <a:srgbClr val="990033"/>
              </a:solidFill>
              <a:round/>
            </a:ln>
            <a:effectLst/>
          </p:spPr>
          <p:txBody>
            <a:bodyPr lIns="107950" tIns="53975" rIns="107950" bIns="53975"/>
            <a:lstStyle/>
            <a:p>
              <a:endParaRPr lang="en-US"/>
            </a:p>
          </p:txBody>
        </p:sp>
        <p:sp>
          <p:nvSpPr>
            <p:cNvPr id="419852" name="Line 12"/>
            <p:cNvSpPr>
              <a:spLocks noChangeShapeType="1"/>
            </p:cNvSpPr>
            <p:nvPr/>
          </p:nvSpPr>
          <p:spPr bwMode="auto">
            <a:xfrm>
              <a:off x="2298" y="3435"/>
              <a:ext cx="699" cy="0"/>
            </a:xfrm>
            <a:prstGeom prst="line">
              <a:avLst/>
            </a:prstGeom>
            <a:noFill/>
            <a:ln w="9525">
              <a:solidFill>
                <a:srgbClr val="990033"/>
              </a:solidFill>
              <a:round/>
            </a:ln>
            <a:effectLst/>
          </p:spPr>
          <p:txBody>
            <a:bodyPr lIns="107950" tIns="53975" rIns="107950" bIns="53975"/>
            <a:lstStyle/>
            <a:p>
              <a:endParaRPr lang="en-US"/>
            </a:p>
          </p:txBody>
        </p:sp>
      </p:grpSp>
      <p:sp>
        <p:nvSpPr>
          <p:cNvPr id="419847" name="Rectangle 7"/>
          <p:cNvSpPr>
            <a:spLocks noChangeArrowheads="1"/>
          </p:cNvSpPr>
          <p:nvPr/>
        </p:nvSpPr>
        <p:spPr bwMode="auto">
          <a:xfrm>
            <a:off x="5684838" y="1562100"/>
            <a:ext cx="433387"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Flight</a:t>
            </a:r>
            <a:endParaRPr lang="en-US" altLang="zh-CN" sz="1400">
              <a:ea typeface="宋体" panose="02010600030101010101" pitchFamily="2" charset="-122"/>
            </a:endParaRPr>
          </a:p>
        </p:txBody>
      </p:sp>
      <p:grpSp>
        <p:nvGrpSpPr>
          <p:cNvPr id="3" name="Group 16"/>
          <p:cNvGrpSpPr/>
          <p:nvPr/>
        </p:nvGrpSpPr>
        <p:grpSpPr bwMode="auto">
          <a:xfrm>
            <a:off x="5438775" y="2193925"/>
            <a:ext cx="957263" cy="587375"/>
            <a:chOff x="2298" y="3084"/>
            <a:chExt cx="699" cy="450"/>
          </a:xfrm>
        </p:grpSpPr>
        <p:sp>
          <p:nvSpPr>
            <p:cNvPr id="419857" name="Rectangle 17"/>
            <p:cNvSpPr>
              <a:spLocks noChangeArrowheads="1"/>
            </p:cNvSpPr>
            <p:nvPr/>
          </p:nvSpPr>
          <p:spPr bwMode="auto">
            <a:xfrm>
              <a:off x="2298" y="3084"/>
              <a:ext cx="698" cy="450"/>
            </a:xfrm>
            <a:prstGeom prst="rect">
              <a:avLst/>
            </a:prstGeom>
            <a:solidFill>
              <a:srgbClr val="FFFFCC"/>
            </a:solidFill>
            <a:ln w="9525">
              <a:solidFill>
                <a:srgbClr val="990033"/>
              </a:solidFill>
              <a:miter lim="800000"/>
            </a:ln>
          </p:spPr>
          <p:txBody>
            <a:bodyPr/>
            <a:lstStyle/>
            <a:p>
              <a:endParaRPr lang="en-US"/>
            </a:p>
          </p:txBody>
        </p:sp>
        <p:sp>
          <p:nvSpPr>
            <p:cNvPr id="419858" name="Line 18"/>
            <p:cNvSpPr>
              <a:spLocks noChangeShapeType="1"/>
            </p:cNvSpPr>
            <p:nvPr/>
          </p:nvSpPr>
          <p:spPr bwMode="auto">
            <a:xfrm>
              <a:off x="2298" y="3339"/>
              <a:ext cx="699" cy="0"/>
            </a:xfrm>
            <a:prstGeom prst="line">
              <a:avLst/>
            </a:prstGeom>
            <a:noFill/>
            <a:ln w="9525">
              <a:solidFill>
                <a:srgbClr val="990033"/>
              </a:solidFill>
              <a:round/>
            </a:ln>
            <a:effectLst/>
          </p:spPr>
          <p:txBody>
            <a:bodyPr lIns="107950" tIns="53975" rIns="107950" bIns="53975"/>
            <a:lstStyle/>
            <a:p>
              <a:endParaRPr lang="en-US"/>
            </a:p>
          </p:txBody>
        </p:sp>
        <p:sp>
          <p:nvSpPr>
            <p:cNvPr id="419859" name="Line 19"/>
            <p:cNvSpPr>
              <a:spLocks noChangeShapeType="1"/>
            </p:cNvSpPr>
            <p:nvPr/>
          </p:nvSpPr>
          <p:spPr bwMode="auto">
            <a:xfrm>
              <a:off x="2298" y="3435"/>
              <a:ext cx="699" cy="0"/>
            </a:xfrm>
            <a:prstGeom prst="line">
              <a:avLst/>
            </a:prstGeom>
            <a:noFill/>
            <a:ln w="9525">
              <a:solidFill>
                <a:srgbClr val="990033"/>
              </a:solidFill>
              <a:round/>
            </a:ln>
            <a:effectLst/>
          </p:spPr>
          <p:txBody>
            <a:bodyPr lIns="107950" tIns="53975" rIns="107950" bIns="53975"/>
            <a:lstStyle/>
            <a:p>
              <a:endParaRPr lang="en-US"/>
            </a:p>
          </p:txBody>
        </p:sp>
      </p:grpSp>
      <p:sp>
        <p:nvSpPr>
          <p:cNvPr id="419860" name="Rectangle 20"/>
          <p:cNvSpPr>
            <a:spLocks noChangeArrowheads="1"/>
          </p:cNvSpPr>
          <p:nvPr/>
        </p:nvSpPr>
        <p:spPr bwMode="auto">
          <a:xfrm>
            <a:off x="5610225" y="2251075"/>
            <a:ext cx="561975"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Aircraft</a:t>
            </a:r>
            <a:endParaRPr lang="en-US" altLang="zh-CN" sz="1400">
              <a:ea typeface="宋体" panose="02010600030101010101" pitchFamily="2" charset="-122"/>
            </a:endParaRPr>
          </a:p>
        </p:txBody>
      </p:sp>
      <p:grpSp>
        <p:nvGrpSpPr>
          <p:cNvPr id="4" name="Group 22"/>
          <p:cNvGrpSpPr/>
          <p:nvPr/>
        </p:nvGrpSpPr>
        <p:grpSpPr bwMode="auto">
          <a:xfrm>
            <a:off x="5438775" y="2882900"/>
            <a:ext cx="957263" cy="587375"/>
            <a:chOff x="2298" y="3084"/>
            <a:chExt cx="699" cy="450"/>
          </a:xfrm>
        </p:grpSpPr>
        <p:sp>
          <p:nvSpPr>
            <p:cNvPr id="419863" name="Rectangle 23"/>
            <p:cNvSpPr>
              <a:spLocks noChangeArrowheads="1"/>
            </p:cNvSpPr>
            <p:nvPr/>
          </p:nvSpPr>
          <p:spPr bwMode="auto">
            <a:xfrm>
              <a:off x="2298" y="3084"/>
              <a:ext cx="698" cy="450"/>
            </a:xfrm>
            <a:prstGeom prst="rect">
              <a:avLst/>
            </a:prstGeom>
            <a:solidFill>
              <a:srgbClr val="FFFFCC"/>
            </a:solidFill>
            <a:ln w="9525">
              <a:solidFill>
                <a:srgbClr val="990033"/>
              </a:solidFill>
              <a:miter lim="800000"/>
            </a:ln>
          </p:spPr>
          <p:txBody>
            <a:bodyPr/>
            <a:lstStyle/>
            <a:p>
              <a:endParaRPr lang="en-US"/>
            </a:p>
          </p:txBody>
        </p:sp>
        <p:sp>
          <p:nvSpPr>
            <p:cNvPr id="419864" name="Line 24"/>
            <p:cNvSpPr>
              <a:spLocks noChangeShapeType="1"/>
            </p:cNvSpPr>
            <p:nvPr/>
          </p:nvSpPr>
          <p:spPr bwMode="auto">
            <a:xfrm>
              <a:off x="2298" y="3339"/>
              <a:ext cx="699" cy="0"/>
            </a:xfrm>
            <a:prstGeom prst="line">
              <a:avLst/>
            </a:prstGeom>
            <a:noFill/>
            <a:ln w="9525">
              <a:solidFill>
                <a:srgbClr val="990033"/>
              </a:solidFill>
              <a:round/>
            </a:ln>
            <a:effectLst/>
          </p:spPr>
          <p:txBody>
            <a:bodyPr lIns="107950" tIns="53975" rIns="107950" bIns="53975"/>
            <a:lstStyle/>
            <a:p>
              <a:endParaRPr lang="en-US"/>
            </a:p>
          </p:txBody>
        </p:sp>
        <p:sp>
          <p:nvSpPr>
            <p:cNvPr id="419865" name="Line 25"/>
            <p:cNvSpPr>
              <a:spLocks noChangeShapeType="1"/>
            </p:cNvSpPr>
            <p:nvPr/>
          </p:nvSpPr>
          <p:spPr bwMode="auto">
            <a:xfrm>
              <a:off x="2298" y="3435"/>
              <a:ext cx="699" cy="0"/>
            </a:xfrm>
            <a:prstGeom prst="line">
              <a:avLst/>
            </a:prstGeom>
            <a:noFill/>
            <a:ln w="9525">
              <a:solidFill>
                <a:srgbClr val="990033"/>
              </a:solidFill>
              <a:round/>
            </a:ln>
            <a:effectLst/>
          </p:spPr>
          <p:txBody>
            <a:bodyPr lIns="107950" tIns="53975" rIns="107950" bIns="53975"/>
            <a:lstStyle/>
            <a:p>
              <a:endParaRPr lang="en-US"/>
            </a:p>
          </p:txBody>
        </p:sp>
      </p:grpSp>
      <p:sp>
        <p:nvSpPr>
          <p:cNvPr id="419866" name="Rectangle 26"/>
          <p:cNvSpPr>
            <a:spLocks noChangeArrowheads="1"/>
          </p:cNvSpPr>
          <p:nvPr/>
        </p:nvSpPr>
        <p:spPr bwMode="auto">
          <a:xfrm>
            <a:off x="5610225" y="2940050"/>
            <a:ext cx="601663"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Mission</a:t>
            </a:r>
            <a:endParaRPr lang="en-US" altLang="zh-CN" sz="1400">
              <a:ea typeface="宋体" panose="02010600030101010101" pitchFamily="2" charset="-122"/>
            </a:endParaRPr>
          </a:p>
        </p:txBody>
      </p:sp>
      <p:grpSp>
        <p:nvGrpSpPr>
          <p:cNvPr id="5" name="Group 28"/>
          <p:cNvGrpSpPr/>
          <p:nvPr/>
        </p:nvGrpSpPr>
        <p:grpSpPr bwMode="auto">
          <a:xfrm>
            <a:off x="5438775" y="3570288"/>
            <a:ext cx="957263" cy="587375"/>
            <a:chOff x="2298" y="3084"/>
            <a:chExt cx="699" cy="450"/>
          </a:xfrm>
        </p:grpSpPr>
        <p:sp>
          <p:nvSpPr>
            <p:cNvPr id="419869" name="Rectangle 29"/>
            <p:cNvSpPr>
              <a:spLocks noChangeArrowheads="1"/>
            </p:cNvSpPr>
            <p:nvPr/>
          </p:nvSpPr>
          <p:spPr bwMode="auto">
            <a:xfrm>
              <a:off x="2298" y="3084"/>
              <a:ext cx="698" cy="450"/>
            </a:xfrm>
            <a:prstGeom prst="rect">
              <a:avLst/>
            </a:prstGeom>
            <a:solidFill>
              <a:srgbClr val="FFFFCC"/>
            </a:solidFill>
            <a:ln w="9525">
              <a:solidFill>
                <a:srgbClr val="990033"/>
              </a:solidFill>
              <a:miter lim="800000"/>
            </a:ln>
          </p:spPr>
          <p:txBody>
            <a:bodyPr/>
            <a:lstStyle/>
            <a:p>
              <a:endParaRPr lang="en-US"/>
            </a:p>
          </p:txBody>
        </p:sp>
        <p:sp>
          <p:nvSpPr>
            <p:cNvPr id="419870" name="Line 30"/>
            <p:cNvSpPr>
              <a:spLocks noChangeShapeType="1"/>
            </p:cNvSpPr>
            <p:nvPr/>
          </p:nvSpPr>
          <p:spPr bwMode="auto">
            <a:xfrm>
              <a:off x="2298" y="3339"/>
              <a:ext cx="699" cy="0"/>
            </a:xfrm>
            <a:prstGeom prst="line">
              <a:avLst/>
            </a:prstGeom>
            <a:noFill/>
            <a:ln w="9525">
              <a:solidFill>
                <a:srgbClr val="990033"/>
              </a:solidFill>
              <a:round/>
            </a:ln>
            <a:effectLst/>
          </p:spPr>
          <p:txBody>
            <a:bodyPr lIns="107950" tIns="53975" rIns="107950" bIns="53975"/>
            <a:lstStyle/>
            <a:p>
              <a:endParaRPr lang="en-US"/>
            </a:p>
          </p:txBody>
        </p:sp>
        <p:sp>
          <p:nvSpPr>
            <p:cNvPr id="419871" name="Line 31"/>
            <p:cNvSpPr>
              <a:spLocks noChangeShapeType="1"/>
            </p:cNvSpPr>
            <p:nvPr/>
          </p:nvSpPr>
          <p:spPr bwMode="auto">
            <a:xfrm>
              <a:off x="2298" y="3435"/>
              <a:ext cx="699" cy="0"/>
            </a:xfrm>
            <a:prstGeom prst="line">
              <a:avLst/>
            </a:prstGeom>
            <a:noFill/>
            <a:ln w="9525">
              <a:solidFill>
                <a:srgbClr val="990033"/>
              </a:solidFill>
              <a:round/>
            </a:ln>
            <a:effectLst/>
          </p:spPr>
          <p:txBody>
            <a:bodyPr lIns="107950" tIns="53975" rIns="107950" bIns="53975"/>
            <a:lstStyle/>
            <a:p>
              <a:endParaRPr lang="en-US"/>
            </a:p>
          </p:txBody>
        </p:sp>
      </p:grpSp>
      <p:sp>
        <p:nvSpPr>
          <p:cNvPr id="419872" name="Rectangle 32"/>
          <p:cNvSpPr>
            <a:spLocks noChangeArrowheads="1"/>
          </p:cNvSpPr>
          <p:nvPr/>
        </p:nvSpPr>
        <p:spPr bwMode="auto">
          <a:xfrm>
            <a:off x="5546725" y="3627438"/>
            <a:ext cx="739775"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Schedule</a:t>
            </a:r>
            <a:endParaRPr lang="en-US" altLang="zh-CN" sz="1400">
              <a:ea typeface="宋体" panose="02010600030101010101" pitchFamily="2" charset="-122"/>
            </a:endParaRPr>
          </a:p>
        </p:txBody>
      </p:sp>
      <p:grpSp>
        <p:nvGrpSpPr>
          <p:cNvPr id="6" name="Group 34"/>
          <p:cNvGrpSpPr/>
          <p:nvPr/>
        </p:nvGrpSpPr>
        <p:grpSpPr bwMode="auto">
          <a:xfrm>
            <a:off x="5438775" y="4259263"/>
            <a:ext cx="957263" cy="587375"/>
            <a:chOff x="2298" y="3084"/>
            <a:chExt cx="699" cy="450"/>
          </a:xfrm>
        </p:grpSpPr>
        <p:sp>
          <p:nvSpPr>
            <p:cNvPr id="419875" name="Rectangle 35"/>
            <p:cNvSpPr>
              <a:spLocks noChangeArrowheads="1"/>
            </p:cNvSpPr>
            <p:nvPr/>
          </p:nvSpPr>
          <p:spPr bwMode="auto">
            <a:xfrm>
              <a:off x="2298" y="3084"/>
              <a:ext cx="698" cy="450"/>
            </a:xfrm>
            <a:prstGeom prst="rect">
              <a:avLst/>
            </a:prstGeom>
            <a:solidFill>
              <a:srgbClr val="FFFFCC"/>
            </a:solidFill>
            <a:ln w="9525">
              <a:solidFill>
                <a:srgbClr val="990033"/>
              </a:solidFill>
              <a:miter lim="800000"/>
            </a:ln>
          </p:spPr>
          <p:txBody>
            <a:bodyPr/>
            <a:lstStyle/>
            <a:p>
              <a:endParaRPr lang="en-US"/>
            </a:p>
          </p:txBody>
        </p:sp>
        <p:sp>
          <p:nvSpPr>
            <p:cNvPr id="419876" name="Line 36"/>
            <p:cNvSpPr>
              <a:spLocks noChangeShapeType="1"/>
            </p:cNvSpPr>
            <p:nvPr/>
          </p:nvSpPr>
          <p:spPr bwMode="auto">
            <a:xfrm>
              <a:off x="2298" y="3339"/>
              <a:ext cx="699" cy="0"/>
            </a:xfrm>
            <a:prstGeom prst="line">
              <a:avLst/>
            </a:prstGeom>
            <a:noFill/>
            <a:ln w="9525">
              <a:solidFill>
                <a:srgbClr val="990033"/>
              </a:solidFill>
              <a:round/>
            </a:ln>
            <a:effectLst/>
          </p:spPr>
          <p:txBody>
            <a:bodyPr lIns="107950" tIns="53975" rIns="107950" bIns="53975"/>
            <a:lstStyle/>
            <a:p>
              <a:endParaRPr lang="en-US"/>
            </a:p>
          </p:txBody>
        </p:sp>
        <p:sp>
          <p:nvSpPr>
            <p:cNvPr id="419877" name="Line 37"/>
            <p:cNvSpPr>
              <a:spLocks noChangeShapeType="1"/>
            </p:cNvSpPr>
            <p:nvPr/>
          </p:nvSpPr>
          <p:spPr bwMode="auto">
            <a:xfrm>
              <a:off x="2298" y="3435"/>
              <a:ext cx="699" cy="0"/>
            </a:xfrm>
            <a:prstGeom prst="line">
              <a:avLst/>
            </a:prstGeom>
            <a:noFill/>
            <a:ln w="9525">
              <a:solidFill>
                <a:srgbClr val="990033"/>
              </a:solidFill>
              <a:round/>
            </a:ln>
            <a:effectLst/>
          </p:spPr>
          <p:txBody>
            <a:bodyPr lIns="107950" tIns="53975" rIns="107950" bIns="53975"/>
            <a:lstStyle/>
            <a:p>
              <a:endParaRPr lang="en-US"/>
            </a:p>
          </p:txBody>
        </p:sp>
      </p:grpSp>
      <p:sp>
        <p:nvSpPr>
          <p:cNvPr id="419878" name="Rectangle 38"/>
          <p:cNvSpPr>
            <a:spLocks noChangeArrowheads="1"/>
          </p:cNvSpPr>
          <p:nvPr/>
        </p:nvSpPr>
        <p:spPr bwMode="auto">
          <a:xfrm>
            <a:off x="5664200" y="4316413"/>
            <a:ext cx="473075"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Route</a:t>
            </a:r>
            <a:endParaRPr lang="en-US" altLang="zh-CN" sz="1400">
              <a:ea typeface="宋体" panose="02010600030101010101" pitchFamily="2" charset="-122"/>
            </a:endParaRPr>
          </a:p>
        </p:txBody>
      </p:sp>
      <p:grpSp>
        <p:nvGrpSpPr>
          <p:cNvPr id="7" name="Group 40"/>
          <p:cNvGrpSpPr/>
          <p:nvPr/>
        </p:nvGrpSpPr>
        <p:grpSpPr bwMode="auto">
          <a:xfrm>
            <a:off x="5438775" y="4946650"/>
            <a:ext cx="957263" cy="587375"/>
            <a:chOff x="2298" y="3084"/>
            <a:chExt cx="699" cy="450"/>
          </a:xfrm>
        </p:grpSpPr>
        <p:sp>
          <p:nvSpPr>
            <p:cNvPr id="419881" name="Rectangle 41"/>
            <p:cNvSpPr>
              <a:spLocks noChangeArrowheads="1"/>
            </p:cNvSpPr>
            <p:nvPr/>
          </p:nvSpPr>
          <p:spPr bwMode="auto">
            <a:xfrm>
              <a:off x="2298" y="3084"/>
              <a:ext cx="698" cy="450"/>
            </a:xfrm>
            <a:prstGeom prst="rect">
              <a:avLst/>
            </a:prstGeom>
            <a:solidFill>
              <a:srgbClr val="FFFFCC"/>
            </a:solidFill>
            <a:ln w="9525">
              <a:solidFill>
                <a:srgbClr val="990033"/>
              </a:solidFill>
              <a:miter lim="800000"/>
            </a:ln>
          </p:spPr>
          <p:txBody>
            <a:bodyPr/>
            <a:lstStyle/>
            <a:p>
              <a:endParaRPr lang="en-US"/>
            </a:p>
          </p:txBody>
        </p:sp>
        <p:sp>
          <p:nvSpPr>
            <p:cNvPr id="419882" name="Line 42"/>
            <p:cNvSpPr>
              <a:spLocks noChangeShapeType="1"/>
            </p:cNvSpPr>
            <p:nvPr/>
          </p:nvSpPr>
          <p:spPr bwMode="auto">
            <a:xfrm>
              <a:off x="2298" y="3339"/>
              <a:ext cx="699" cy="0"/>
            </a:xfrm>
            <a:prstGeom prst="line">
              <a:avLst/>
            </a:prstGeom>
            <a:noFill/>
            <a:ln w="9525">
              <a:solidFill>
                <a:srgbClr val="990033"/>
              </a:solidFill>
              <a:round/>
            </a:ln>
            <a:effectLst/>
          </p:spPr>
          <p:txBody>
            <a:bodyPr lIns="107950" tIns="53975" rIns="107950" bIns="53975"/>
            <a:lstStyle/>
            <a:p>
              <a:endParaRPr lang="en-US"/>
            </a:p>
          </p:txBody>
        </p:sp>
        <p:sp>
          <p:nvSpPr>
            <p:cNvPr id="419883" name="Line 43"/>
            <p:cNvSpPr>
              <a:spLocks noChangeShapeType="1"/>
            </p:cNvSpPr>
            <p:nvPr/>
          </p:nvSpPr>
          <p:spPr bwMode="auto">
            <a:xfrm>
              <a:off x="2298" y="3435"/>
              <a:ext cx="699" cy="0"/>
            </a:xfrm>
            <a:prstGeom prst="line">
              <a:avLst/>
            </a:prstGeom>
            <a:noFill/>
            <a:ln w="9525">
              <a:solidFill>
                <a:srgbClr val="990033"/>
              </a:solidFill>
              <a:round/>
            </a:ln>
            <a:effectLst/>
          </p:spPr>
          <p:txBody>
            <a:bodyPr lIns="107950" tIns="53975" rIns="107950" bIns="53975"/>
            <a:lstStyle/>
            <a:p>
              <a:endParaRPr lang="en-US"/>
            </a:p>
          </p:txBody>
        </p:sp>
      </p:grpSp>
      <p:sp>
        <p:nvSpPr>
          <p:cNvPr id="419884" name="Rectangle 44"/>
          <p:cNvSpPr>
            <a:spLocks noChangeArrowheads="1"/>
          </p:cNvSpPr>
          <p:nvPr/>
        </p:nvSpPr>
        <p:spPr bwMode="auto">
          <a:xfrm>
            <a:off x="5703888" y="5003800"/>
            <a:ext cx="393700"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Load</a:t>
            </a:r>
            <a:endParaRPr lang="en-US" altLang="zh-CN" sz="140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Course Registration Analysis Mechanisms</a:t>
            </a:r>
            <a:endParaRPr lang="en-US" altLang="zh-CN">
              <a:ea typeface="宋体" panose="02010600030101010101" pitchFamily="2" charset="-122"/>
            </a:endParaRPr>
          </a:p>
        </p:txBody>
      </p:sp>
      <p:grpSp>
        <p:nvGrpSpPr>
          <p:cNvPr id="2" name="Group 131"/>
          <p:cNvGrpSpPr/>
          <p:nvPr/>
        </p:nvGrpSpPr>
        <p:grpSpPr bwMode="auto">
          <a:xfrm>
            <a:off x="674688" y="3993728"/>
            <a:ext cx="3856037" cy="2387600"/>
            <a:chOff x="2832" y="1944"/>
            <a:chExt cx="1632" cy="1011"/>
          </a:xfrm>
        </p:grpSpPr>
        <p:sp>
          <p:nvSpPr>
            <p:cNvPr id="374916" name="Rectangle 132"/>
            <p:cNvSpPr>
              <a:spLocks noChangeArrowheads="1"/>
            </p:cNvSpPr>
            <p:nvPr/>
          </p:nvSpPr>
          <p:spPr bwMode="auto">
            <a:xfrm>
              <a:off x="2832" y="1944"/>
              <a:ext cx="1632" cy="1011"/>
            </a:xfrm>
            <a:prstGeom prst="rect">
              <a:avLst/>
            </a:prstGeom>
            <a:solidFill>
              <a:srgbClr val="BBDDFF"/>
            </a:solidFill>
            <a:ln w="9525">
              <a:noFill/>
              <a:miter lim="800000"/>
            </a:ln>
          </p:spPr>
          <p:txBody>
            <a:bodyPr/>
            <a:lstStyle/>
            <a:p>
              <a:endParaRPr lang="en-US"/>
            </a:p>
          </p:txBody>
        </p:sp>
        <p:sp>
          <p:nvSpPr>
            <p:cNvPr id="374917" name="Rectangle 133"/>
            <p:cNvSpPr>
              <a:spLocks noChangeArrowheads="1"/>
            </p:cNvSpPr>
            <p:nvPr/>
          </p:nvSpPr>
          <p:spPr bwMode="auto">
            <a:xfrm>
              <a:off x="2832" y="1944"/>
              <a:ext cx="1632" cy="1011"/>
            </a:xfrm>
            <a:prstGeom prst="rect">
              <a:avLst/>
            </a:prstGeom>
            <a:solidFill>
              <a:srgbClr val="BBDDFF"/>
            </a:solidFill>
            <a:ln w="12700">
              <a:solidFill>
                <a:srgbClr val="5F5F5F"/>
              </a:solidFill>
              <a:miter lim="800000"/>
            </a:ln>
          </p:spPr>
          <p:txBody>
            <a:bodyPr/>
            <a:lstStyle/>
            <a:p>
              <a:endParaRPr lang="en-US"/>
            </a:p>
          </p:txBody>
        </p:sp>
      </p:grpSp>
      <p:grpSp>
        <p:nvGrpSpPr>
          <p:cNvPr id="3" name="Group 145"/>
          <p:cNvGrpSpPr/>
          <p:nvPr/>
        </p:nvGrpSpPr>
        <p:grpSpPr bwMode="auto">
          <a:xfrm>
            <a:off x="4579938" y="1550566"/>
            <a:ext cx="3856037" cy="2387600"/>
            <a:chOff x="2832" y="1944"/>
            <a:chExt cx="1632" cy="1011"/>
          </a:xfrm>
        </p:grpSpPr>
        <p:sp>
          <p:nvSpPr>
            <p:cNvPr id="374930" name="Rectangle 146"/>
            <p:cNvSpPr>
              <a:spLocks noChangeArrowheads="1"/>
            </p:cNvSpPr>
            <p:nvPr/>
          </p:nvSpPr>
          <p:spPr bwMode="auto">
            <a:xfrm>
              <a:off x="2832" y="1944"/>
              <a:ext cx="1632" cy="1011"/>
            </a:xfrm>
            <a:prstGeom prst="rect">
              <a:avLst/>
            </a:prstGeom>
            <a:solidFill>
              <a:srgbClr val="BBDDFF"/>
            </a:solidFill>
            <a:ln w="9525">
              <a:noFill/>
              <a:miter lim="800000"/>
            </a:ln>
          </p:spPr>
          <p:txBody>
            <a:bodyPr/>
            <a:lstStyle/>
            <a:p>
              <a:endParaRPr lang="en-US"/>
            </a:p>
          </p:txBody>
        </p:sp>
        <p:sp>
          <p:nvSpPr>
            <p:cNvPr id="374931" name="Rectangle 147"/>
            <p:cNvSpPr>
              <a:spLocks noChangeArrowheads="1"/>
            </p:cNvSpPr>
            <p:nvPr/>
          </p:nvSpPr>
          <p:spPr bwMode="auto">
            <a:xfrm>
              <a:off x="2832" y="1944"/>
              <a:ext cx="1632" cy="1011"/>
            </a:xfrm>
            <a:prstGeom prst="rect">
              <a:avLst/>
            </a:prstGeom>
            <a:solidFill>
              <a:srgbClr val="BBDDFF"/>
            </a:solidFill>
            <a:ln w="12700">
              <a:solidFill>
                <a:srgbClr val="5F5F5F"/>
              </a:solidFill>
              <a:miter lim="800000"/>
            </a:ln>
          </p:spPr>
          <p:txBody>
            <a:bodyPr/>
            <a:lstStyle/>
            <a:p>
              <a:endParaRPr lang="en-US"/>
            </a:p>
          </p:txBody>
        </p:sp>
      </p:grpSp>
      <p:grpSp>
        <p:nvGrpSpPr>
          <p:cNvPr id="4" name="Group 148"/>
          <p:cNvGrpSpPr/>
          <p:nvPr/>
        </p:nvGrpSpPr>
        <p:grpSpPr bwMode="auto">
          <a:xfrm>
            <a:off x="674688" y="1550566"/>
            <a:ext cx="3856037" cy="2387600"/>
            <a:chOff x="2832" y="1944"/>
            <a:chExt cx="1632" cy="1011"/>
          </a:xfrm>
        </p:grpSpPr>
        <p:sp>
          <p:nvSpPr>
            <p:cNvPr id="374933" name="Rectangle 149"/>
            <p:cNvSpPr>
              <a:spLocks noChangeArrowheads="1"/>
            </p:cNvSpPr>
            <p:nvPr/>
          </p:nvSpPr>
          <p:spPr bwMode="auto">
            <a:xfrm>
              <a:off x="2832" y="1944"/>
              <a:ext cx="1632" cy="1011"/>
            </a:xfrm>
            <a:prstGeom prst="rect">
              <a:avLst/>
            </a:prstGeom>
            <a:solidFill>
              <a:srgbClr val="BBDDFF"/>
            </a:solidFill>
            <a:ln w="9525">
              <a:noFill/>
              <a:miter lim="800000"/>
            </a:ln>
          </p:spPr>
          <p:txBody>
            <a:bodyPr/>
            <a:lstStyle/>
            <a:p>
              <a:endParaRPr lang="en-US"/>
            </a:p>
          </p:txBody>
        </p:sp>
        <p:sp>
          <p:nvSpPr>
            <p:cNvPr id="374934" name="Rectangle 150"/>
            <p:cNvSpPr>
              <a:spLocks noChangeArrowheads="1"/>
            </p:cNvSpPr>
            <p:nvPr/>
          </p:nvSpPr>
          <p:spPr bwMode="auto">
            <a:xfrm>
              <a:off x="2832" y="1944"/>
              <a:ext cx="1632" cy="1011"/>
            </a:xfrm>
            <a:prstGeom prst="rect">
              <a:avLst/>
            </a:prstGeom>
            <a:solidFill>
              <a:srgbClr val="BBDDFF"/>
            </a:solidFill>
            <a:ln w="12700">
              <a:solidFill>
                <a:srgbClr val="5F5F5F"/>
              </a:solidFill>
              <a:miter lim="800000"/>
            </a:ln>
          </p:spPr>
          <p:txBody>
            <a:bodyPr/>
            <a:lstStyle/>
            <a:p>
              <a:endParaRPr lang="en-US"/>
            </a:p>
          </p:txBody>
        </p:sp>
      </p:grpSp>
      <p:grpSp>
        <p:nvGrpSpPr>
          <p:cNvPr id="5" name="Group 137"/>
          <p:cNvGrpSpPr/>
          <p:nvPr/>
        </p:nvGrpSpPr>
        <p:grpSpPr bwMode="auto">
          <a:xfrm>
            <a:off x="4579938" y="3993728"/>
            <a:ext cx="3856037" cy="2387600"/>
            <a:chOff x="2832" y="1944"/>
            <a:chExt cx="1632" cy="1011"/>
          </a:xfrm>
        </p:grpSpPr>
        <p:sp>
          <p:nvSpPr>
            <p:cNvPr id="374922" name="Rectangle 138"/>
            <p:cNvSpPr>
              <a:spLocks noChangeArrowheads="1"/>
            </p:cNvSpPr>
            <p:nvPr/>
          </p:nvSpPr>
          <p:spPr bwMode="auto">
            <a:xfrm>
              <a:off x="2832" y="1944"/>
              <a:ext cx="1632" cy="1011"/>
            </a:xfrm>
            <a:prstGeom prst="rect">
              <a:avLst/>
            </a:prstGeom>
            <a:solidFill>
              <a:srgbClr val="BBDDFF"/>
            </a:solidFill>
            <a:ln w="9525">
              <a:noFill/>
              <a:miter lim="800000"/>
            </a:ln>
          </p:spPr>
          <p:txBody>
            <a:bodyPr/>
            <a:lstStyle/>
            <a:p>
              <a:endParaRPr lang="en-US"/>
            </a:p>
          </p:txBody>
        </p:sp>
        <p:sp>
          <p:nvSpPr>
            <p:cNvPr id="374923" name="Rectangle 139"/>
            <p:cNvSpPr>
              <a:spLocks noChangeArrowheads="1"/>
            </p:cNvSpPr>
            <p:nvPr/>
          </p:nvSpPr>
          <p:spPr bwMode="auto">
            <a:xfrm>
              <a:off x="2832" y="1944"/>
              <a:ext cx="1632" cy="1011"/>
            </a:xfrm>
            <a:prstGeom prst="rect">
              <a:avLst/>
            </a:prstGeom>
            <a:solidFill>
              <a:srgbClr val="BBDDFF"/>
            </a:solidFill>
            <a:ln w="12700">
              <a:solidFill>
                <a:srgbClr val="5F5F5F"/>
              </a:solidFill>
              <a:miter lim="800000"/>
            </a:ln>
          </p:spPr>
          <p:txBody>
            <a:bodyPr/>
            <a:lstStyle/>
            <a:p>
              <a:endParaRPr lang="en-US"/>
            </a:p>
          </p:txBody>
        </p:sp>
      </p:grpSp>
      <p:sp>
        <p:nvSpPr>
          <p:cNvPr id="374936" name="Rectangle 152"/>
          <p:cNvSpPr>
            <a:spLocks noChangeArrowheads="1"/>
          </p:cNvSpPr>
          <p:nvPr/>
        </p:nvSpPr>
        <p:spPr bwMode="auto">
          <a:xfrm>
            <a:off x="908050" y="4271541"/>
            <a:ext cx="1263650" cy="365125"/>
          </a:xfrm>
          <a:prstGeom prst="rect">
            <a:avLst/>
          </a:prstGeom>
          <a:noFill/>
          <a:ln w="9525">
            <a:noFill/>
            <a:miter lim="800000"/>
          </a:ln>
        </p:spPr>
        <p:txBody>
          <a:bodyPr lIns="0" tIns="0" rIns="0" bIns="0">
            <a:spAutoFit/>
          </a:bodyPr>
          <a:lstStyle/>
          <a:p>
            <a:r>
              <a:rPr lang="en-US" altLang="zh-CN" sz="2400" b="1">
                <a:solidFill>
                  <a:srgbClr val="000000"/>
                </a:solidFill>
                <a:ea typeface="宋体" panose="02010600030101010101" pitchFamily="2" charset="-122"/>
              </a:rPr>
              <a:t>Security</a:t>
            </a:r>
            <a:endParaRPr lang="en-US" altLang="zh-CN" sz="2400">
              <a:ea typeface="宋体" panose="02010600030101010101" pitchFamily="2" charset="-122"/>
            </a:endParaRPr>
          </a:p>
        </p:txBody>
      </p:sp>
      <p:sp>
        <p:nvSpPr>
          <p:cNvPr id="374937" name="Rectangle 153"/>
          <p:cNvSpPr>
            <a:spLocks noChangeArrowheads="1"/>
          </p:cNvSpPr>
          <p:nvPr/>
        </p:nvSpPr>
        <p:spPr bwMode="auto">
          <a:xfrm>
            <a:off x="4821238" y="4271541"/>
            <a:ext cx="2740025" cy="365125"/>
          </a:xfrm>
          <a:prstGeom prst="rect">
            <a:avLst/>
          </a:prstGeom>
          <a:noFill/>
          <a:ln w="9525">
            <a:noFill/>
            <a:miter lim="800000"/>
          </a:ln>
        </p:spPr>
        <p:txBody>
          <a:bodyPr lIns="0" tIns="0" rIns="0" bIns="0">
            <a:spAutoFit/>
          </a:bodyPr>
          <a:lstStyle/>
          <a:p>
            <a:r>
              <a:rPr lang="en-US" altLang="zh-CN" sz="2400" b="1">
                <a:solidFill>
                  <a:srgbClr val="000000"/>
                </a:solidFill>
                <a:ea typeface="宋体" panose="02010600030101010101" pitchFamily="2" charset="-122"/>
              </a:rPr>
              <a:t>Legacy Interface</a:t>
            </a:r>
            <a:endParaRPr lang="en-US" altLang="zh-CN" sz="2400">
              <a:ea typeface="宋体" panose="02010600030101010101" pitchFamily="2" charset="-122"/>
            </a:endParaRPr>
          </a:p>
        </p:txBody>
      </p:sp>
      <p:sp>
        <p:nvSpPr>
          <p:cNvPr id="374938" name="Rectangle 154"/>
          <p:cNvSpPr>
            <a:spLocks noChangeArrowheads="1"/>
          </p:cNvSpPr>
          <p:nvPr/>
        </p:nvSpPr>
        <p:spPr bwMode="auto">
          <a:xfrm>
            <a:off x="908050" y="1858541"/>
            <a:ext cx="1729641" cy="369332"/>
          </a:xfrm>
          <a:prstGeom prst="rect">
            <a:avLst/>
          </a:prstGeom>
          <a:noFill/>
          <a:ln w="9525">
            <a:noFill/>
            <a:miter lim="800000"/>
          </a:ln>
        </p:spPr>
        <p:txBody>
          <a:bodyPr wrap="none" lIns="0" tIns="0" rIns="0" bIns="0">
            <a:spAutoFit/>
          </a:bodyPr>
          <a:lstStyle/>
          <a:p>
            <a:r>
              <a:rPr lang="en-US" altLang="zh-CN" sz="2400" b="1" dirty="0">
                <a:ea typeface="宋体" panose="02010600030101010101" pitchFamily="2" charset="-122"/>
              </a:rPr>
              <a:t>Persistence</a:t>
            </a:r>
            <a:endParaRPr lang="en-US" altLang="zh-CN" sz="2400" dirty="0">
              <a:ea typeface="宋体" panose="02010600030101010101" pitchFamily="2" charset="-122"/>
            </a:endParaRPr>
          </a:p>
        </p:txBody>
      </p:sp>
      <p:sp>
        <p:nvSpPr>
          <p:cNvPr id="374939" name="Rectangle 155"/>
          <p:cNvSpPr>
            <a:spLocks noChangeArrowheads="1"/>
          </p:cNvSpPr>
          <p:nvPr/>
        </p:nvSpPr>
        <p:spPr bwMode="auto">
          <a:xfrm>
            <a:off x="4821238" y="1858541"/>
            <a:ext cx="1708150" cy="365125"/>
          </a:xfrm>
          <a:prstGeom prst="rect">
            <a:avLst/>
          </a:prstGeom>
          <a:noFill/>
          <a:ln w="9525">
            <a:noFill/>
            <a:miter lim="800000"/>
          </a:ln>
        </p:spPr>
        <p:txBody>
          <a:bodyPr wrap="none" lIns="0" tIns="0" rIns="0" bIns="0">
            <a:spAutoFit/>
          </a:bodyPr>
          <a:lstStyle/>
          <a:p>
            <a:r>
              <a:rPr lang="en-US" altLang="zh-CN" sz="2400" b="1">
                <a:solidFill>
                  <a:srgbClr val="000000"/>
                </a:solidFill>
                <a:ea typeface="宋体" panose="02010600030101010101" pitchFamily="2" charset="-122"/>
              </a:rPr>
              <a:t>Distribution</a:t>
            </a:r>
            <a:endParaRPr lang="en-US" altLang="zh-CN" sz="2400">
              <a:ea typeface="宋体" panose="02010600030101010101" pitchFamily="2" charset="-122"/>
            </a:endParaRPr>
          </a:p>
        </p:txBody>
      </p:sp>
      <p:sp>
        <p:nvSpPr>
          <p:cNvPr id="374853" name="AutoShape 69"/>
          <p:cNvSpPr>
            <a:spLocks noChangeArrowheads="1"/>
          </p:cNvSpPr>
          <p:nvPr/>
        </p:nvSpPr>
        <p:spPr bwMode="auto">
          <a:xfrm>
            <a:off x="2393950" y="2342728"/>
            <a:ext cx="1263650" cy="1196975"/>
          </a:xfrm>
          <a:prstGeom prst="can">
            <a:avLst>
              <a:gd name="adj" fmla="val 37148"/>
            </a:avLst>
          </a:prstGeom>
          <a:solidFill>
            <a:srgbClr val="FFFFCC"/>
          </a:solidFill>
          <a:ln w="9525">
            <a:solidFill>
              <a:srgbClr val="990033"/>
            </a:solidFill>
            <a:round/>
          </a:ln>
          <a:effectLst/>
        </p:spPr>
        <p:txBody>
          <a:bodyPr wrap="none" lIns="107950" tIns="53975" rIns="107950" bIns="53975" anchor="ctr"/>
          <a:lstStyle/>
          <a:p>
            <a:endParaRPr lang="en-US"/>
          </a:p>
        </p:txBody>
      </p:sp>
      <p:pic>
        <p:nvPicPr>
          <p:cNvPr id="374904" name="Picture 120" descr="bs01008_"/>
          <p:cNvPicPr>
            <a:picLocks noChangeAspect="1" noChangeArrowheads="1"/>
          </p:cNvPicPr>
          <p:nvPr/>
        </p:nvPicPr>
        <p:blipFill>
          <a:blip r:embed="rId1" cstate="print"/>
          <a:srcRect/>
          <a:stretch>
            <a:fillRect/>
          </a:stretch>
        </p:blipFill>
        <p:spPr bwMode="auto">
          <a:xfrm>
            <a:off x="2636838" y="4701753"/>
            <a:ext cx="776287" cy="1322388"/>
          </a:xfrm>
          <a:prstGeom prst="rect">
            <a:avLst/>
          </a:prstGeom>
          <a:noFill/>
        </p:spPr>
      </p:pic>
      <p:grpSp>
        <p:nvGrpSpPr>
          <p:cNvPr id="6" name="Group 70"/>
          <p:cNvGrpSpPr/>
          <p:nvPr/>
        </p:nvGrpSpPr>
        <p:grpSpPr bwMode="auto">
          <a:xfrm>
            <a:off x="6202363" y="4662066"/>
            <a:ext cx="1474787" cy="1590675"/>
            <a:chOff x="2691" y="2493"/>
            <a:chExt cx="529" cy="642"/>
          </a:xfrm>
        </p:grpSpPr>
        <p:sp>
          <p:nvSpPr>
            <p:cNvPr id="374855" name="Freeform 71"/>
            <p:cNvSpPr/>
            <p:nvPr/>
          </p:nvSpPr>
          <p:spPr bwMode="auto">
            <a:xfrm>
              <a:off x="2691" y="2493"/>
              <a:ext cx="343" cy="642"/>
            </a:xfrm>
            <a:custGeom>
              <a:avLst/>
              <a:gdLst/>
              <a:ahLst/>
              <a:cxnLst>
                <a:cxn ang="0">
                  <a:pos x="16" y="17"/>
                </a:cxn>
                <a:cxn ang="0">
                  <a:pos x="317" y="0"/>
                </a:cxn>
                <a:cxn ang="0">
                  <a:pos x="338" y="10"/>
                </a:cxn>
                <a:cxn ang="0">
                  <a:pos x="332" y="16"/>
                </a:cxn>
                <a:cxn ang="0">
                  <a:pos x="327" y="628"/>
                </a:cxn>
                <a:cxn ang="0">
                  <a:pos x="343" y="632"/>
                </a:cxn>
                <a:cxn ang="0">
                  <a:pos x="311" y="642"/>
                </a:cxn>
                <a:cxn ang="0">
                  <a:pos x="12" y="589"/>
                </a:cxn>
                <a:cxn ang="0">
                  <a:pos x="0" y="587"/>
                </a:cxn>
                <a:cxn ang="0">
                  <a:pos x="0" y="575"/>
                </a:cxn>
                <a:cxn ang="0">
                  <a:pos x="2" y="31"/>
                </a:cxn>
                <a:cxn ang="0">
                  <a:pos x="2" y="18"/>
                </a:cxn>
                <a:cxn ang="0">
                  <a:pos x="16" y="17"/>
                </a:cxn>
              </a:cxnLst>
              <a:rect l="0" t="0" r="r" b="b"/>
              <a:pathLst>
                <a:path w="343" h="642">
                  <a:moveTo>
                    <a:pt x="16" y="17"/>
                  </a:moveTo>
                  <a:lnTo>
                    <a:pt x="317" y="0"/>
                  </a:lnTo>
                  <a:lnTo>
                    <a:pt x="338" y="10"/>
                  </a:lnTo>
                  <a:lnTo>
                    <a:pt x="332" y="16"/>
                  </a:lnTo>
                  <a:lnTo>
                    <a:pt x="327" y="628"/>
                  </a:lnTo>
                  <a:lnTo>
                    <a:pt x="343" y="632"/>
                  </a:lnTo>
                  <a:lnTo>
                    <a:pt x="311" y="642"/>
                  </a:lnTo>
                  <a:lnTo>
                    <a:pt x="12" y="589"/>
                  </a:lnTo>
                  <a:lnTo>
                    <a:pt x="0" y="587"/>
                  </a:lnTo>
                  <a:lnTo>
                    <a:pt x="0" y="575"/>
                  </a:lnTo>
                  <a:lnTo>
                    <a:pt x="2" y="31"/>
                  </a:lnTo>
                  <a:lnTo>
                    <a:pt x="2" y="18"/>
                  </a:lnTo>
                  <a:lnTo>
                    <a:pt x="16" y="17"/>
                  </a:lnTo>
                  <a:close/>
                </a:path>
              </a:pathLst>
            </a:custGeom>
            <a:solidFill>
              <a:schemeClr val="folHlink"/>
            </a:solidFill>
            <a:ln w="9525">
              <a:noFill/>
              <a:round/>
            </a:ln>
          </p:spPr>
          <p:txBody>
            <a:bodyPr/>
            <a:lstStyle/>
            <a:p>
              <a:endParaRPr lang="en-US"/>
            </a:p>
          </p:txBody>
        </p:sp>
        <p:sp>
          <p:nvSpPr>
            <p:cNvPr id="374856" name="Freeform 72"/>
            <p:cNvSpPr/>
            <p:nvPr/>
          </p:nvSpPr>
          <p:spPr bwMode="auto">
            <a:xfrm>
              <a:off x="2705" y="2509"/>
              <a:ext cx="304" cy="612"/>
            </a:xfrm>
            <a:custGeom>
              <a:avLst/>
              <a:gdLst/>
              <a:ahLst/>
              <a:cxnLst>
                <a:cxn ang="0">
                  <a:pos x="3" y="16"/>
                </a:cxn>
                <a:cxn ang="0">
                  <a:pos x="304" y="0"/>
                </a:cxn>
                <a:cxn ang="0">
                  <a:pos x="300" y="612"/>
                </a:cxn>
                <a:cxn ang="0">
                  <a:pos x="0" y="559"/>
                </a:cxn>
                <a:cxn ang="0">
                  <a:pos x="3" y="16"/>
                </a:cxn>
              </a:cxnLst>
              <a:rect l="0" t="0" r="r" b="b"/>
              <a:pathLst>
                <a:path w="304" h="612">
                  <a:moveTo>
                    <a:pt x="3" y="16"/>
                  </a:moveTo>
                  <a:lnTo>
                    <a:pt x="304" y="0"/>
                  </a:lnTo>
                  <a:lnTo>
                    <a:pt x="300" y="612"/>
                  </a:lnTo>
                  <a:lnTo>
                    <a:pt x="0" y="559"/>
                  </a:lnTo>
                  <a:lnTo>
                    <a:pt x="3" y="16"/>
                  </a:lnTo>
                  <a:close/>
                </a:path>
              </a:pathLst>
            </a:custGeom>
            <a:solidFill>
              <a:srgbClr val="6699FF"/>
            </a:solidFill>
            <a:ln w="9525">
              <a:noFill/>
              <a:round/>
            </a:ln>
          </p:spPr>
          <p:txBody>
            <a:bodyPr/>
            <a:lstStyle/>
            <a:p>
              <a:endParaRPr lang="en-US"/>
            </a:p>
          </p:txBody>
        </p:sp>
        <p:sp>
          <p:nvSpPr>
            <p:cNvPr id="374857" name="Freeform 73"/>
            <p:cNvSpPr/>
            <p:nvPr/>
          </p:nvSpPr>
          <p:spPr bwMode="auto">
            <a:xfrm>
              <a:off x="2982" y="2494"/>
              <a:ext cx="238" cy="641"/>
            </a:xfrm>
            <a:custGeom>
              <a:avLst/>
              <a:gdLst/>
              <a:ahLst/>
              <a:cxnLst>
                <a:cxn ang="0">
                  <a:pos x="30" y="0"/>
                </a:cxn>
                <a:cxn ang="0">
                  <a:pos x="227" y="44"/>
                </a:cxn>
                <a:cxn ang="0">
                  <a:pos x="238" y="46"/>
                </a:cxn>
                <a:cxn ang="0">
                  <a:pos x="238" y="58"/>
                </a:cxn>
                <a:cxn ang="0">
                  <a:pos x="228" y="570"/>
                </a:cxn>
                <a:cxn ang="0">
                  <a:pos x="228" y="581"/>
                </a:cxn>
                <a:cxn ang="0">
                  <a:pos x="217" y="583"/>
                </a:cxn>
                <a:cxn ang="0">
                  <a:pos x="26" y="641"/>
                </a:cxn>
                <a:cxn ang="0">
                  <a:pos x="0" y="635"/>
                </a:cxn>
                <a:cxn ang="0">
                  <a:pos x="8" y="627"/>
                </a:cxn>
                <a:cxn ang="0">
                  <a:pos x="12" y="15"/>
                </a:cxn>
                <a:cxn ang="0">
                  <a:pos x="9" y="4"/>
                </a:cxn>
                <a:cxn ang="0">
                  <a:pos x="30" y="0"/>
                </a:cxn>
              </a:cxnLst>
              <a:rect l="0" t="0" r="r" b="b"/>
              <a:pathLst>
                <a:path w="238" h="641">
                  <a:moveTo>
                    <a:pt x="30" y="0"/>
                  </a:moveTo>
                  <a:lnTo>
                    <a:pt x="227" y="44"/>
                  </a:lnTo>
                  <a:lnTo>
                    <a:pt x="238" y="46"/>
                  </a:lnTo>
                  <a:lnTo>
                    <a:pt x="238" y="58"/>
                  </a:lnTo>
                  <a:lnTo>
                    <a:pt x="228" y="570"/>
                  </a:lnTo>
                  <a:lnTo>
                    <a:pt x="228" y="581"/>
                  </a:lnTo>
                  <a:lnTo>
                    <a:pt x="217" y="583"/>
                  </a:lnTo>
                  <a:lnTo>
                    <a:pt x="26" y="641"/>
                  </a:lnTo>
                  <a:lnTo>
                    <a:pt x="0" y="635"/>
                  </a:lnTo>
                  <a:lnTo>
                    <a:pt x="8" y="627"/>
                  </a:lnTo>
                  <a:lnTo>
                    <a:pt x="12" y="15"/>
                  </a:lnTo>
                  <a:lnTo>
                    <a:pt x="9" y="4"/>
                  </a:lnTo>
                  <a:lnTo>
                    <a:pt x="30" y="0"/>
                  </a:lnTo>
                  <a:close/>
                </a:path>
              </a:pathLst>
            </a:custGeom>
            <a:solidFill>
              <a:schemeClr val="folHlink"/>
            </a:solidFill>
            <a:ln w="9525">
              <a:noFill/>
              <a:round/>
            </a:ln>
          </p:spPr>
          <p:txBody>
            <a:bodyPr/>
            <a:lstStyle/>
            <a:p>
              <a:endParaRPr lang="en-US"/>
            </a:p>
          </p:txBody>
        </p:sp>
        <p:sp>
          <p:nvSpPr>
            <p:cNvPr id="374858" name="Freeform 74"/>
            <p:cNvSpPr/>
            <p:nvPr/>
          </p:nvSpPr>
          <p:spPr bwMode="auto">
            <a:xfrm>
              <a:off x="3005" y="2509"/>
              <a:ext cx="200" cy="612"/>
            </a:xfrm>
            <a:custGeom>
              <a:avLst/>
              <a:gdLst/>
              <a:ahLst/>
              <a:cxnLst>
                <a:cxn ang="0">
                  <a:pos x="0" y="612"/>
                </a:cxn>
                <a:cxn ang="0">
                  <a:pos x="45" y="598"/>
                </a:cxn>
                <a:cxn ang="0">
                  <a:pos x="39" y="562"/>
                </a:cxn>
                <a:cxn ang="0">
                  <a:pos x="40" y="500"/>
                </a:cxn>
                <a:cxn ang="0">
                  <a:pos x="45" y="435"/>
                </a:cxn>
                <a:cxn ang="0">
                  <a:pos x="47" y="388"/>
                </a:cxn>
                <a:cxn ang="0">
                  <a:pos x="44" y="359"/>
                </a:cxn>
                <a:cxn ang="0">
                  <a:pos x="38" y="332"/>
                </a:cxn>
                <a:cxn ang="0">
                  <a:pos x="29" y="307"/>
                </a:cxn>
                <a:cxn ang="0">
                  <a:pos x="19" y="280"/>
                </a:cxn>
                <a:cxn ang="0">
                  <a:pos x="14" y="257"/>
                </a:cxn>
                <a:cxn ang="0">
                  <a:pos x="13" y="241"/>
                </a:cxn>
                <a:cxn ang="0">
                  <a:pos x="14" y="230"/>
                </a:cxn>
                <a:cxn ang="0">
                  <a:pos x="15" y="227"/>
                </a:cxn>
                <a:cxn ang="0">
                  <a:pos x="31" y="227"/>
                </a:cxn>
                <a:cxn ang="0">
                  <a:pos x="45" y="228"/>
                </a:cxn>
                <a:cxn ang="0">
                  <a:pos x="59" y="229"/>
                </a:cxn>
                <a:cxn ang="0">
                  <a:pos x="72" y="230"/>
                </a:cxn>
                <a:cxn ang="0">
                  <a:pos x="85" y="232"/>
                </a:cxn>
                <a:cxn ang="0">
                  <a:pos x="98" y="233"/>
                </a:cxn>
                <a:cxn ang="0">
                  <a:pos x="109" y="235"/>
                </a:cxn>
                <a:cxn ang="0">
                  <a:pos x="121" y="237"/>
                </a:cxn>
                <a:cxn ang="0">
                  <a:pos x="131" y="240"/>
                </a:cxn>
                <a:cxn ang="0">
                  <a:pos x="143" y="243"/>
                </a:cxn>
                <a:cxn ang="0">
                  <a:pos x="153" y="246"/>
                </a:cxn>
                <a:cxn ang="0">
                  <a:pos x="162" y="249"/>
                </a:cxn>
                <a:cxn ang="0">
                  <a:pos x="171" y="252"/>
                </a:cxn>
                <a:cxn ang="0">
                  <a:pos x="180" y="255"/>
                </a:cxn>
                <a:cxn ang="0">
                  <a:pos x="188" y="259"/>
                </a:cxn>
                <a:cxn ang="0">
                  <a:pos x="196" y="263"/>
                </a:cxn>
                <a:cxn ang="0">
                  <a:pos x="200" y="43"/>
                </a:cxn>
                <a:cxn ang="0">
                  <a:pos x="4" y="0"/>
                </a:cxn>
                <a:cxn ang="0">
                  <a:pos x="0" y="612"/>
                </a:cxn>
              </a:cxnLst>
              <a:rect l="0" t="0" r="r" b="b"/>
              <a:pathLst>
                <a:path w="200" h="612">
                  <a:moveTo>
                    <a:pt x="0" y="612"/>
                  </a:moveTo>
                  <a:lnTo>
                    <a:pt x="45" y="598"/>
                  </a:lnTo>
                  <a:lnTo>
                    <a:pt x="39" y="562"/>
                  </a:lnTo>
                  <a:lnTo>
                    <a:pt x="40" y="500"/>
                  </a:lnTo>
                  <a:lnTo>
                    <a:pt x="45" y="435"/>
                  </a:lnTo>
                  <a:lnTo>
                    <a:pt x="47" y="388"/>
                  </a:lnTo>
                  <a:lnTo>
                    <a:pt x="44" y="359"/>
                  </a:lnTo>
                  <a:lnTo>
                    <a:pt x="38" y="332"/>
                  </a:lnTo>
                  <a:lnTo>
                    <a:pt x="29" y="307"/>
                  </a:lnTo>
                  <a:lnTo>
                    <a:pt x="19" y="280"/>
                  </a:lnTo>
                  <a:lnTo>
                    <a:pt x="14" y="257"/>
                  </a:lnTo>
                  <a:lnTo>
                    <a:pt x="13" y="241"/>
                  </a:lnTo>
                  <a:lnTo>
                    <a:pt x="14" y="230"/>
                  </a:lnTo>
                  <a:lnTo>
                    <a:pt x="15" y="227"/>
                  </a:lnTo>
                  <a:lnTo>
                    <a:pt x="31" y="227"/>
                  </a:lnTo>
                  <a:lnTo>
                    <a:pt x="45" y="228"/>
                  </a:lnTo>
                  <a:lnTo>
                    <a:pt x="59" y="229"/>
                  </a:lnTo>
                  <a:lnTo>
                    <a:pt x="72" y="230"/>
                  </a:lnTo>
                  <a:lnTo>
                    <a:pt x="85" y="232"/>
                  </a:lnTo>
                  <a:lnTo>
                    <a:pt x="98" y="233"/>
                  </a:lnTo>
                  <a:lnTo>
                    <a:pt x="109" y="235"/>
                  </a:lnTo>
                  <a:lnTo>
                    <a:pt x="121" y="237"/>
                  </a:lnTo>
                  <a:lnTo>
                    <a:pt x="131" y="240"/>
                  </a:lnTo>
                  <a:lnTo>
                    <a:pt x="143" y="243"/>
                  </a:lnTo>
                  <a:lnTo>
                    <a:pt x="153" y="246"/>
                  </a:lnTo>
                  <a:lnTo>
                    <a:pt x="162" y="249"/>
                  </a:lnTo>
                  <a:lnTo>
                    <a:pt x="171" y="252"/>
                  </a:lnTo>
                  <a:lnTo>
                    <a:pt x="180" y="255"/>
                  </a:lnTo>
                  <a:lnTo>
                    <a:pt x="188" y="259"/>
                  </a:lnTo>
                  <a:lnTo>
                    <a:pt x="196" y="263"/>
                  </a:lnTo>
                  <a:lnTo>
                    <a:pt x="200" y="43"/>
                  </a:lnTo>
                  <a:lnTo>
                    <a:pt x="4" y="0"/>
                  </a:lnTo>
                  <a:lnTo>
                    <a:pt x="0" y="612"/>
                  </a:lnTo>
                  <a:close/>
                </a:path>
              </a:pathLst>
            </a:custGeom>
            <a:solidFill>
              <a:srgbClr val="6666CC"/>
            </a:solidFill>
            <a:ln w="9525">
              <a:noFill/>
              <a:round/>
            </a:ln>
          </p:spPr>
          <p:txBody>
            <a:bodyPr/>
            <a:lstStyle/>
            <a:p>
              <a:endParaRPr lang="en-US"/>
            </a:p>
          </p:txBody>
        </p:sp>
        <p:sp>
          <p:nvSpPr>
            <p:cNvPr id="374859" name="Freeform 75"/>
            <p:cNvSpPr/>
            <p:nvPr/>
          </p:nvSpPr>
          <p:spPr bwMode="auto">
            <a:xfrm>
              <a:off x="3018" y="2736"/>
              <a:ext cx="183" cy="371"/>
            </a:xfrm>
            <a:custGeom>
              <a:avLst/>
              <a:gdLst/>
              <a:ahLst/>
              <a:cxnLst>
                <a:cxn ang="0">
                  <a:pos x="6" y="53"/>
                </a:cxn>
                <a:cxn ang="0">
                  <a:pos x="16" y="80"/>
                </a:cxn>
                <a:cxn ang="0">
                  <a:pos x="25" y="105"/>
                </a:cxn>
                <a:cxn ang="0">
                  <a:pos x="31" y="132"/>
                </a:cxn>
                <a:cxn ang="0">
                  <a:pos x="34" y="161"/>
                </a:cxn>
                <a:cxn ang="0">
                  <a:pos x="32" y="208"/>
                </a:cxn>
                <a:cxn ang="0">
                  <a:pos x="27" y="273"/>
                </a:cxn>
                <a:cxn ang="0">
                  <a:pos x="26" y="335"/>
                </a:cxn>
                <a:cxn ang="0">
                  <a:pos x="32" y="371"/>
                </a:cxn>
                <a:cxn ang="0">
                  <a:pos x="177" y="328"/>
                </a:cxn>
                <a:cxn ang="0">
                  <a:pos x="183" y="36"/>
                </a:cxn>
                <a:cxn ang="0">
                  <a:pos x="175" y="32"/>
                </a:cxn>
                <a:cxn ang="0">
                  <a:pos x="167" y="28"/>
                </a:cxn>
                <a:cxn ang="0">
                  <a:pos x="158" y="25"/>
                </a:cxn>
                <a:cxn ang="0">
                  <a:pos x="149" y="22"/>
                </a:cxn>
                <a:cxn ang="0">
                  <a:pos x="140" y="19"/>
                </a:cxn>
                <a:cxn ang="0">
                  <a:pos x="130" y="16"/>
                </a:cxn>
                <a:cxn ang="0">
                  <a:pos x="118" y="13"/>
                </a:cxn>
                <a:cxn ang="0">
                  <a:pos x="108" y="10"/>
                </a:cxn>
                <a:cxn ang="0">
                  <a:pos x="96" y="8"/>
                </a:cxn>
                <a:cxn ang="0">
                  <a:pos x="85" y="6"/>
                </a:cxn>
                <a:cxn ang="0">
                  <a:pos x="72" y="5"/>
                </a:cxn>
                <a:cxn ang="0">
                  <a:pos x="59" y="3"/>
                </a:cxn>
                <a:cxn ang="0">
                  <a:pos x="46" y="2"/>
                </a:cxn>
                <a:cxn ang="0">
                  <a:pos x="32" y="1"/>
                </a:cxn>
                <a:cxn ang="0">
                  <a:pos x="18" y="0"/>
                </a:cxn>
                <a:cxn ang="0">
                  <a:pos x="2" y="0"/>
                </a:cxn>
                <a:cxn ang="0">
                  <a:pos x="1" y="3"/>
                </a:cxn>
                <a:cxn ang="0">
                  <a:pos x="0" y="14"/>
                </a:cxn>
                <a:cxn ang="0">
                  <a:pos x="1" y="30"/>
                </a:cxn>
                <a:cxn ang="0">
                  <a:pos x="6" y="53"/>
                </a:cxn>
              </a:cxnLst>
              <a:rect l="0" t="0" r="r" b="b"/>
              <a:pathLst>
                <a:path w="183" h="371">
                  <a:moveTo>
                    <a:pt x="6" y="53"/>
                  </a:moveTo>
                  <a:lnTo>
                    <a:pt x="16" y="80"/>
                  </a:lnTo>
                  <a:lnTo>
                    <a:pt x="25" y="105"/>
                  </a:lnTo>
                  <a:lnTo>
                    <a:pt x="31" y="132"/>
                  </a:lnTo>
                  <a:lnTo>
                    <a:pt x="34" y="161"/>
                  </a:lnTo>
                  <a:lnTo>
                    <a:pt x="32" y="208"/>
                  </a:lnTo>
                  <a:lnTo>
                    <a:pt x="27" y="273"/>
                  </a:lnTo>
                  <a:lnTo>
                    <a:pt x="26" y="335"/>
                  </a:lnTo>
                  <a:lnTo>
                    <a:pt x="32" y="371"/>
                  </a:lnTo>
                  <a:lnTo>
                    <a:pt x="177" y="328"/>
                  </a:lnTo>
                  <a:lnTo>
                    <a:pt x="183" y="36"/>
                  </a:lnTo>
                  <a:lnTo>
                    <a:pt x="175" y="32"/>
                  </a:lnTo>
                  <a:lnTo>
                    <a:pt x="167" y="28"/>
                  </a:lnTo>
                  <a:lnTo>
                    <a:pt x="158" y="25"/>
                  </a:lnTo>
                  <a:lnTo>
                    <a:pt x="149" y="22"/>
                  </a:lnTo>
                  <a:lnTo>
                    <a:pt x="140" y="19"/>
                  </a:lnTo>
                  <a:lnTo>
                    <a:pt x="130" y="16"/>
                  </a:lnTo>
                  <a:lnTo>
                    <a:pt x="118" y="13"/>
                  </a:lnTo>
                  <a:lnTo>
                    <a:pt x="108" y="10"/>
                  </a:lnTo>
                  <a:lnTo>
                    <a:pt x="96" y="8"/>
                  </a:lnTo>
                  <a:lnTo>
                    <a:pt x="85" y="6"/>
                  </a:lnTo>
                  <a:lnTo>
                    <a:pt x="72" y="5"/>
                  </a:lnTo>
                  <a:lnTo>
                    <a:pt x="59" y="3"/>
                  </a:lnTo>
                  <a:lnTo>
                    <a:pt x="46" y="2"/>
                  </a:lnTo>
                  <a:lnTo>
                    <a:pt x="32" y="1"/>
                  </a:lnTo>
                  <a:lnTo>
                    <a:pt x="18" y="0"/>
                  </a:lnTo>
                  <a:lnTo>
                    <a:pt x="2" y="0"/>
                  </a:lnTo>
                  <a:lnTo>
                    <a:pt x="1" y="3"/>
                  </a:lnTo>
                  <a:lnTo>
                    <a:pt x="0" y="14"/>
                  </a:lnTo>
                  <a:lnTo>
                    <a:pt x="1" y="30"/>
                  </a:lnTo>
                  <a:lnTo>
                    <a:pt x="6" y="53"/>
                  </a:lnTo>
                  <a:close/>
                </a:path>
              </a:pathLst>
            </a:custGeom>
            <a:solidFill>
              <a:srgbClr val="003399"/>
            </a:solidFill>
            <a:ln w="9525">
              <a:noFill/>
              <a:round/>
            </a:ln>
          </p:spPr>
          <p:txBody>
            <a:bodyPr/>
            <a:lstStyle/>
            <a:p>
              <a:endParaRPr lang="en-US"/>
            </a:p>
          </p:txBody>
        </p:sp>
        <p:sp>
          <p:nvSpPr>
            <p:cNvPr id="374860" name="Freeform 76"/>
            <p:cNvSpPr/>
            <p:nvPr/>
          </p:nvSpPr>
          <p:spPr bwMode="auto">
            <a:xfrm>
              <a:off x="2736" y="2565"/>
              <a:ext cx="20" cy="20"/>
            </a:xfrm>
            <a:custGeom>
              <a:avLst/>
              <a:gdLst/>
              <a:ahLst/>
              <a:cxnLst>
                <a:cxn ang="0">
                  <a:pos x="0" y="10"/>
                </a:cxn>
                <a:cxn ang="0">
                  <a:pos x="1" y="14"/>
                </a:cxn>
                <a:cxn ang="0">
                  <a:pos x="3" y="17"/>
                </a:cxn>
                <a:cxn ang="0">
                  <a:pos x="6" y="19"/>
                </a:cxn>
                <a:cxn ang="0">
                  <a:pos x="10" y="20"/>
                </a:cxn>
                <a:cxn ang="0">
                  <a:pos x="14" y="19"/>
                </a:cxn>
                <a:cxn ang="0">
                  <a:pos x="17" y="17"/>
                </a:cxn>
                <a:cxn ang="0">
                  <a:pos x="19" y="14"/>
                </a:cxn>
                <a:cxn ang="0">
                  <a:pos x="20" y="10"/>
                </a:cxn>
                <a:cxn ang="0">
                  <a:pos x="19" y="6"/>
                </a:cxn>
                <a:cxn ang="0">
                  <a:pos x="17" y="3"/>
                </a:cxn>
                <a:cxn ang="0">
                  <a:pos x="14" y="1"/>
                </a:cxn>
                <a:cxn ang="0">
                  <a:pos x="10" y="0"/>
                </a:cxn>
                <a:cxn ang="0">
                  <a:pos x="6" y="1"/>
                </a:cxn>
                <a:cxn ang="0">
                  <a:pos x="3" y="3"/>
                </a:cxn>
                <a:cxn ang="0">
                  <a:pos x="1" y="6"/>
                </a:cxn>
                <a:cxn ang="0">
                  <a:pos x="0" y="10"/>
                </a:cxn>
                <a:cxn ang="0">
                  <a:pos x="0" y="10"/>
                </a:cxn>
              </a:cxnLst>
              <a:rect l="0" t="0" r="r" b="b"/>
              <a:pathLst>
                <a:path w="20" h="20">
                  <a:moveTo>
                    <a:pt x="0" y="10"/>
                  </a:moveTo>
                  <a:lnTo>
                    <a:pt x="1" y="14"/>
                  </a:lnTo>
                  <a:lnTo>
                    <a:pt x="3" y="17"/>
                  </a:lnTo>
                  <a:lnTo>
                    <a:pt x="6" y="19"/>
                  </a:lnTo>
                  <a:lnTo>
                    <a:pt x="10" y="20"/>
                  </a:lnTo>
                  <a:lnTo>
                    <a:pt x="14" y="19"/>
                  </a:lnTo>
                  <a:lnTo>
                    <a:pt x="17" y="17"/>
                  </a:lnTo>
                  <a:lnTo>
                    <a:pt x="19" y="14"/>
                  </a:lnTo>
                  <a:lnTo>
                    <a:pt x="20" y="10"/>
                  </a:lnTo>
                  <a:lnTo>
                    <a:pt x="19" y="6"/>
                  </a:lnTo>
                  <a:lnTo>
                    <a:pt x="17"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61" name="Freeform 77"/>
            <p:cNvSpPr/>
            <p:nvPr/>
          </p:nvSpPr>
          <p:spPr bwMode="auto">
            <a:xfrm>
              <a:off x="2740" y="2630"/>
              <a:ext cx="20" cy="20"/>
            </a:xfrm>
            <a:custGeom>
              <a:avLst/>
              <a:gdLst/>
              <a:ahLst/>
              <a:cxnLst>
                <a:cxn ang="0">
                  <a:pos x="0" y="10"/>
                </a:cxn>
                <a:cxn ang="0">
                  <a:pos x="1" y="14"/>
                </a:cxn>
                <a:cxn ang="0">
                  <a:pos x="3" y="17"/>
                </a:cxn>
                <a:cxn ang="0">
                  <a:pos x="5" y="19"/>
                </a:cxn>
                <a:cxn ang="0">
                  <a:pos x="9" y="20"/>
                </a:cxn>
                <a:cxn ang="0">
                  <a:pos x="13" y="19"/>
                </a:cxn>
                <a:cxn ang="0">
                  <a:pos x="17" y="17"/>
                </a:cxn>
                <a:cxn ang="0">
                  <a:pos x="19" y="14"/>
                </a:cxn>
                <a:cxn ang="0">
                  <a:pos x="20" y="10"/>
                </a:cxn>
                <a:cxn ang="0">
                  <a:pos x="19" y="6"/>
                </a:cxn>
                <a:cxn ang="0">
                  <a:pos x="17" y="3"/>
                </a:cxn>
                <a:cxn ang="0">
                  <a:pos x="13" y="1"/>
                </a:cxn>
                <a:cxn ang="0">
                  <a:pos x="9" y="0"/>
                </a:cxn>
                <a:cxn ang="0">
                  <a:pos x="5" y="1"/>
                </a:cxn>
                <a:cxn ang="0">
                  <a:pos x="3" y="3"/>
                </a:cxn>
                <a:cxn ang="0">
                  <a:pos x="1" y="6"/>
                </a:cxn>
                <a:cxn ang="0">
                  <a:pos x="0" y="10"/>
                </a:cxn>
                <a:cxn ang="0">
                  <a:pos x="0" y="10"/>
                </a:cxn>
              </a:cxnLst>
              <a:rect l="0" t="0" r="r" b="b"/>
              <a:pathLst>
                <a:path w="20" h="20">
                  <a:moveTo>
                    <a:pt x="0" y="10"/>
                  </a:moveTo>
                  <a:lnTo>
                    <a:pt x="1" y="14"/>
                  </a:lnTo>
                  <a:lnTo>
                    <a:pt x="3" y="17"/>
                  </a:lnTo>
                  <a:lnTo>
                    <a:pt x="5" y="19"/>
                  </a:lnTo>
                  <a:lnTo>
                    <a:pt x="9" y="20"/>
                  </a:lnTo>
                  <a:lnTo>
                    <a:pt x="13" y="19"/>
                  </a:lnTo>
                  <a:lnTo>
                    <a:pt x="17" y="17"/>
                  </a:lnTo>
                  <a:lnTo>
                    <a:pt x="19" y="14"/>
                  </a:lnTo>
                  <a:lnTo>
                    <a:pt x="20" y="10"/>
                  </a:lnTo>
                  <a:lnTo>
                    <a:pt x="19" y="6"/>
                  </a:lnTo>
                  <a:lnTo>
                    <a:pt x="17" y="3"/>
                  </a:lnTo>
                  <a:lnTo>
                    <a:pt x="13" y="1"/>
                  </a:lnTo>
                  <a:lnTo>
                    <a:pt x="9" y="0"/>
                  </a:lnTo>
                  <a:lnTo>
                    <a:pt x="5"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62" name="Freeform 78"/>
            <p:cNvSpPr/>
            <p:nvPr/>
          </p:nvSpPr>
          <p:spPr bwMode="auto">
            <a:xfrm>
              <a:off x="2777" y="2631"/>
              <a:ext cx="20" cy="20"/>
            </a:xfrm>
            <a:custGeom>
              <a:avLst/>
              <a:gdLst/>
              <a:ahLst/>
              <a:cxnLst>
                <a:cxn ang="0">
                  <a:pos x="0" y="10"/>
                </a:cxn>
                <a:cxn ang="0">
                  <a:pos x="1" y="14"/>
                </a:cxn>
                <a:cxn ang="0">
                  <a:pos x="3" y="17"/>
                </a:cxn>
                <a:cxn ang="0">
                  <a:pos x="5" y="19"/>
                </a:cxn>
                <a:cxn ang="0">
                  <a:pos x="9" y="20"/>
                </a:cxn>
                <a:cxn ang="0">
                  <a:pos x="13" y="19"/>
                </a:cxn>
                <a:cxn ang="0">
                  <a:pos x="17" y="17"/>
                </a:cxn>
                <a:cxn ang="0">
                  <a:pos x="19" y="14"/>
                </a:cxn>
                <a:cxn ang="0">
                  <a:pos x="20" y="10"/>
                </a:cxn>
                <a:cxn ang="0">
                  <a:pos x="19" y="6"/>
                </a:cxn>
                <a:cxn ang="0">
                  <a:pos x="17" y="3"/>
                </a:cxn>
                <a:cxn ang="0">
                  <a:pos x="13" y="1"/>
                </a:cxn>
                <a:cxn ang="0">
                  <a:pos x="9" y="0"/>
                </a:cxn>
                <a:cxn ang="0">
                  <a:pos x="5" y="1"/>
                </a:cxn>
                <a:cxn ang="0">
                  <a:pos x="3" y="3"/>
                </a:cxn>
                <a:cxn ang="0">
                  <a:pos x="1" y="6"/>
                </a:cxn>
                <a:cxn ang="0">
                  <a:pos x="0" y="10"/>
                </a:cxn>
                <a:cxn ang="0">
                  <a:pos x="0" y="10"/>
                </a:cxn>
              </a:cxnLst>
              <a:rect l="0" t="0" r="r" b="b"/>
              <a:pathLst>
                <a:path w="20" h="20">
                  <a:moveTo>
                    <a:pt x="0" y="10"/>
                  </a:moveTo>
                  <a:lnTo>
                    <a:pt x="1" y="14"/>
                  </a:lnTo>
                  <a:lnTo>
                    <a:pt x="3" y="17"/>
                  </a:lnTo>
                  <a:lnTo>
                    <a:pt x="5" y="19"/>
                  </a:lnTo>
                  <a:lnTo>
                    <a:pt x="9" y="20"/>
                  </a:lnTo>
                  <a:lnTo>
                    <a:pt x="13" y="19"/>
                  </a:lnTo>
                  <a:lnTo>
                    <a:pt x="17" y="17"/>
                  </a:lnTo>
                  <a:lnTo>
                    <a:pt x="19" y="14"/>
                  </a:lnTo>
                  <a:lnTo>
                    <a:pt x="20" y="10"/>
                  </a:lnTo>
                  <a:lnTo>
                    <a:pt x="19" y="6"/>
                  </a:lnTo>
                  <a:lnTo>
                    <a:pt x="17" y="3"/>
                  </a:lnTo>
                  <a:lnTo>
                    <a:pt x="13" y="1"/>
                  </a:lnTo>
                  <a:lnTo>
                    <a:pt x="9" y="0"/>
                  </a:lnTo>
                  <a:lnTo>
                    <a:pt x="5"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63" name="Freeform 79"/>
            <p:cNvSpPr/>
            <p:nvPr/>
          </p:nvSpPr>
          <p:spPr bwMode="auto">
            <a:xfrm>
              <a:off x="2820" y="2631"/>
              <a:ext cx="20" cy="20"/>
            </a:xfrm>
            <a:custGeom>
              <a:avLst/>
              <a:gdLst/>
              <a:ahLst/>
              <a:cxnLst>
                <a:cxn ang="0">
                  <a:pos x="0" y="10"/>
                </a:cxn>
                <a:cxn ang="0">
                  <a:pos x="1" y="14"/>
                </a:cxn>
                <a:cxn ang="0">
                  <a:pos x="3" y="17"/>
                </a:cxn>
                <a:cxn ang="0">
                  <a:pos x="6" y="19"/>
                </a:cxn>
                <a:cxn ang="0">
                  <a:pos x="10" y="20"/>
                </a:cxn>
                <a:cxn ang="0">
                  <a:pos x="14" y="19"/>
                </a:cxn>
                <a:cxn ang="0">
                  <a:pos x="17" y="17"/>
                </a:cxn>
                <a:cxn ang="0">
                  <a:pos x="19" y="14"/>
                </a:cxn>
                <a:cxn ang="0">
                  <a:pos x="20" y="10"/>
                </a:cxn>
                <a:cxn ang="0">
                  <a:pos x="19" y="6"/>
                </a:cxn>
                <a:cxn ang="0">
                  <a:pos x="17" y="3"/>
                </a:cxn>
                <a:cxn ang="0">
                  <a:pos x="14" y="1"/>
                </a:cxn>
                <a:cxn ang="0">
                  <a:pos x="10" y="0"/>
                </a:cxn>
                <a:cxn ang="0">
                  <a:pos x="6" y="1"/>
                </a:cxn>
                <a:cxn ang="0">
                  <a:pos x="3" y="3"/>
                </a:cxn>
                <a:cxn ang="0">
                  <a:pos x="1" y="6"/>
                </a:cxn>
                <a:cxn ang="0">
                  <a:pos x="0" y="10"/>
                </a:cxn>
                <a:cxn ang="0">
                  <a:pos x="0" y="10"/>
                </a:cxn>
              </a:cxnLst>
              <a:rect l="0" t="0" r="r" b="b"/>
              <a:pathLst>
                <a:path w="20" h="20">
                  <a:moveTo>
                    <a:pt x="0" y="10"/>
                  </a:moveTo>
                  <a:lnTo>
                    <a:pt x="1" y="14"/>
                  </a:lnTo>
                  <a:lnTo>
                    <a:pt x="3" y="17"/>
                  </a:lnTo>
                  <a:lnTo>
                    <a:pt x="6" y="19"/>
                  </a:lnTo>
                  <a:lnTo>
                    <a:pt x="10" y="20"/>
                  </a:lnTo>
                  <a:lnTo>
                    <a:pt x="14" y="19"/>
                  </a:lnTo>
                  <a:lnTo>
                    <a:pt x="17" y="17"/>
                  </a:lnTo>
                  <a:lnTo>
                    <a:pt x="19" y="14"/>
                  </a:lnTo>
                  <a:lnTo>
                    <a:pt x="20" y="10"/>
                  </a:lnTo>
                  <a:lnTo>
                    <a:pt x="19" y="6"/>
                  </a:lnTo>
                  <a:lnTo>
                    <a:pt x="17"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64" name="Freeform 80"/>
            <p:cNvSpPr/>
            <p:nvPr/>
          </p:nvSpPr>
          <p:spPr bwMode="auto">
            <a:xfrm>
              <a:off x="2861" y="2631"/>
              <a:ext cx="20" cy="20"/>
            </a:xfrm>
            <a:custGeom>
              <a:avLst/>
              <a:gdLst/>
              <a:ahLst/>
              <a:cxnLst>
                <a:cxn ang="0">
                  <a:pos x="0" y="10"/>
                </a:cxn>
                <a:cxn ang="0">
                  <a:pos x="1" y="14"/>
                </a:cxn>
                <a:cxn ang="0">
                  <a:pos x="3" y="17"/>
                </a:cxn>
                <a:cxn ang="0">
                  <a:pos x="6" y="19"/>
                </a:cxn>
                <a:cxn ang="0">
                  <a:pos x="10" y="20"/>
                </a:cxn>
                <a:cxn ang="0">
                  <a:pos x="14" y="19"/>
                </a:cxn>
                <a:cxn ang="0">
                  <a:pos x="17" y="17"/>
                </a:cxn>
                <a:cxn ang="0">
                  <a:pos x="19" y="14"/>
                </a:cxn>
                <a:cxn ang="0">
                  <a:pos x="20" y="10"/>
                </a:cxn>
                <a:cxn ang="0">
                  <a:pos x="19" y="6"/>
                </a:cxn>
                <a:cxn ang="0">
                  <a:pos x="17" y="3"/>
                </a:cxn>
                <a:cxn ang="0">
                  <a:pos x="14" y="1"/>
                </a:cxn>
                <a:cxn ang="0">
                  <a:pos x="10" y="0"/>
                </a:cxn>
                <a:cxn ang="0">
                  <a:pos x="6" y="1"/>
                </a:cxn>
                <a:cxn ang="0">
                  <a:pos x="3" y="3"/>
                </a:cxn>
                <a:cxn ang="0">
                  <a:pos x="1" y="6"/>
                </a:cxn>
                <a:cxn ang="0">
                  <a:pos x="0" y="10"/>
                </a:cxn>
                <a:cxn ang="0">
                  <a:pos x="0" y="10"/>
                </a:cxn>
              </a:cxnLst>
              <a:rect l="0" t="0" r="r" b="b"/>
              <a:pathLst>
                <a:path w="20" h="20">
                  <a:moveTo>
                    <a:pt x="0" y="10"/>
                  </a:moveTo>
                  <a:lnTo>
                    <a:pt x="1" y="14"/>
                  </a:lnTo>
                  <a:lnTo>
                    <a:pt x="3" y="17"/>
                  </a:lnTo>
                  <a:lnTo>
                    <a:pt x="6" y="19"/>
                  </a:lnTo>
                  <a:lnTo>
                    <a:pt x="10" y="20"/>
                  </a:lnTo>
                  <a:lnTo>
                    <a:pt x="14" y="19"/>
                  </a:lnTo>
                  <a:lnTo>
                    <a:pt x="17" y="17"/>
                  </a:lnTo>
                  <a:lnTo>
                    <a:pt x="19" y="14"/>
                  </a:lnTo>
                  <a:lnTo>
                    <a:pt x="20" y="10"/>
                  </a:lnTo>
                  <a:lnTo>
                    <a:pt x="19" y="6"/>
                  </a:lnTo>
                  <a:lnTo>
                    <a:pt x="17"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65" name="Freeform 81"/>
            <p:cNvSpPr/>
            <p:nvPr/>
          </p:nvSpPr>
          <p:spPr bwMode="auto">
            <a:xfrm>
              <a:off x="2736" y="2721"/>
              <a:ext cx="20" cy="21"/>
            </a:xfrm>
            <a:custGeom>
              <a:avLst/>
              <a:gdLst/>
              <a:ahLst/>
              <a:cxnLst>
                <a:cxn ang="0">
                  <a:pos x="0" y="10"/>
                </a:cxn>
                <a:cxn ang="0">
                  <a:pos x="1" y="15"/>
                </a:cxn>
                <a:cxn ang="0">
                  <a:pos x="3" y="18"/>
                </a:cxn>
                <a:cxn ang="0">
                  <a:pos x="6" y="20"/>
                </a:cxn>
                <a:cxn ang="0">
                  <a:pos x="10" y="21"/>
                </a:cxn>
                <a:cxn ang="0">
                  <a:pos x="14" y="20"/>
                </a:cxn>
                <a:cxn ang="0">
                  <a:pos x="17" y="18"/>
                </a:cxn>
                <a:cxn ang="0">
                  <a:pos x="19" y="15"/>
                </a:cxn>
                <a:cxn ang="0">
                  <a:pos x="20" y="10"/>
                </a:cxn>
                <a:cxn ang="0">
                  <a:pos x="19" y="6"/>
                </a:cxn>
                <a:cxn ang="0">
                  <a:pos x="17" y="3"/>
                </a:cxn>
                <a:cxn ang="0">
                  <a:pos x="14" y="1"/>
                </a:cxn>
                <a:cxn ang="0">
                  <a:pos x="10" y="0"/>
                </a:cxn>
                <a:cxn ang="0">
                  <a:pos x="6" y="1"/>
                </a:cxn>
                <a:cxn ang="0">
                  <a:pos x="3" y="3"/>
                </a:cxn>
                <a:cxn ang="0">
                  <a:pos x="1" y="6"/>
                </a:cxn>
                <a:cxn ang="0">
                  <a:pos x="0" y="10"/>
                </a:cxn>
                <a:cxn ang="0">
                  <a:pos x="0" y="10"/>
                </a:cxn>
              </a:cxnLst>
              <a:rect l="0" t="0" r="r" b="b"/>
              <a:pathLst>
                <a:path w="20" h="21">
                  <a:moveTo>
                    <a:pt x="0" y="10"/>
                  </a:moveTo>
                  <a:lnTo>
                    <a:pt x="1" y="15"/>
                  </a:lnTo>
                  <a:lnTo>
                    <a:pt x="3" y="18"/>
                  </a:lnTo>
                  <a:lnTo>
                    <a:pt x="6" y="20"/>
                  </a:lnTo>
                  <a:lnTo>
                    <a:pt x="10" y="21"/>
                  </a:lnTo>
                  <a:lnTo>
                    <a:pt x="14" y="20"/>
                  </a:lnTo>
                  <a:lnTo>
                    <a:pt x="17" y="18"/>
                  </a:lnTo>
                  <a:lnTo>
                    <a:pt x="19" y="15"/>
                  </a:lnTo>
                  <a:lnTo>
                    <a:pt x="20" y="10"/>
                  </a:lnTo>
                  <a:lnTo>
                    <a:pt x="19" y="6"/>
                  </a:lnTo>
                  <a:lnTo>
                    <a:pt x="17"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66" name="Freeform 82"/>
            <p:cNvSpPr/>
            <p:nvPr/>
          </p:nvSpPr>
          <p:spPr bwMode="auto">
            <a:xfrm>
              <a:off x="2736" y="2775"/>
              <a:ext cx="20" cy="21"/>
            </a:xfrm>
            <a:custGeom>
              <a:avLst/>
              <a:gdLst/>
              <a:ahLst/>
              <a:cxnLst>
                <a:cxn ang="0">
                  <a:pos x="0" y="10"/>
                </a:cxn>
                <a:cxn ang="0">
                  <a:pos x="1" y="14"/>
                </a:cxn>
                <a:cxn ang="0">
                  <a:pos x="3" y="18"/>
                </a:cxn>
                <a:cxn ang="0">
                  <a:pos x="6" y="20"/>
                </a:cxn>
                <a:cxn ang="0">
                  <a:pos x="10" y="21"/>
                </a:cxn>
                <a:cxn ang="0">
                  <a:pos x="14" y="20"/>
                </a:cxn>
                <a:cxn ang="0">
                  <a:pos x="17" y="18"/>
                </a:cxn>
                <a:cxn ang="0">
                  <a:pos x="19" y="14"/>
                </a:cxn>
                <a:cxn ang="0">
                  <a:pos x="20" y="10"/>
                </a:cxn>
                <a:cxn ang="0">
                  <a:pos x="19" y="6"/>
                </a:cxn>
                <a:cxn ang="0">
                  <a:pos x="17" y="3"/>
                </a:cxn>
                <a:cxn ang="0">
                  <a:pos x="14" y="1"/>
                </a:cxn>
                <a:cxn ang="0">
                  <a:pos x="10" y="0"/>
                </a:cxn>
                <a:cxn ang="0">
                  <a:pos x="6" y="1"/>
                </a:cxn>
                <a:cxn ang="0">
                  <a:pos x="3" y="3"/>
                </a:cxn>
                <a:cxn ang="0">
                  <a:pos x="1" y="6"/>
                </a:cxn>
                <a:cxn ang="0">
                  <a:pos x="0" y="10"/>
                </a:cxn>
                <a:cxn ang="0">
                  <a:pos x="0" y="10"/>
                </a:cxn>
              </a:cxnLst>
              <a:rect l="0" t="0" r="r" b="b"/>
              <a:pathLst>
                <a:path w="20" h="21">
                  <a:moveTo>
                    <a:pt x="0" y="10"/>
                  </a:moveTo>
                  <a:lnTo>
                    <a:pt x="1" y="14"/>
                  </a:lnTo>
                  <a:lnTo>
                    <a:pt x="3" y="18"/>
                  </a:lnTo>
                  <a:lnTo>
                    <a:pt x="6" y="20"/>
                  </a:lnTo>
                  <a:lnTo>
                    <a:pt x="10" y="21"/>
                  </a:lnTo>
                  <a:lnTo>
                    <a:pt x="14" y="20"/>
                  </a:lnTo>
                  <a:lnTo>
                    <a:pt x="17" y="18"/>
                  </a:lnTo>
                  <a:lnTo>
                    <a:pt x="19" y="14"/>
                  </a:lnTo>
                  <a:lnTo>
                    <a:pt x="20" y="10"/>
                  </a:lnTo>
                  <a:lnTo>
                    <a:pt x="19" y="6"/>
                  </a:lnTo>
                  <a:lnTo>
                    <a:pt x="17"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67" name="Freeform 83"/>
            <p:cNvSpPr/>
            <p:nvPr/>
          </p:nvSpPr>
          <p:spPr bwMode="auto">
            <a:xfrm>
              <a:off x="2737" y="2835"/>
              <a:ext cx="20" cy="21"/>
            </a:xfrm>
            <a:custGeom>
              <a:avLst/>
              <a:gdLst/>
              <a:ahLst/>
              <a:cxnLst>
                <a:cxn ang="0">
                  <a:pos x="0" y="11"/>
                </a:cxn>
                <a:cxn ang="0">
                  <a:pos x="1" y="15"/>
                </a:cxn>
                <a:cxn ang="0">
                  <a:pos x="3" y="18"/>
                </a:cxn>
                <a:cxn ang="0">
                  <a:pos x="6" y="20"/>
                </a:cxn>
                <a:cxn ang="0">
                  <a:pos x="10" y="21"/>
                </a:cxn>
                <a:cxn ang="0">
                  <a:pos x="14" y="20"/>
                </a:cxn>
                <a:cxn ang="0">
                  <a:pos x="17" y="18"/>
                </a:cxn>
                <a:cxn ang="0">
                  <a:pos x="19" y="15"/>
                </a:cxn>
                <a:cxn ang="0">
                  <a:pos x="20" y="11"/>
                </a:cxn>
                <a:cxn ang="0">
                  <a:pos x="19" y="7"/>
                </a:cxn>
                <a:cxn ang="0">
                  <a:pos x="17" y="3"/>
                </a:cxn>
                <a:cxn ang="0">
                  <a:pos x="14" y="1"/>
                </a:cxn>
                <a:cxn ang="0">
                  <a:pos x="10" y="0"/>
                </a:cxn>
                <a:cxn ang="0">
                  <a:pos x="6" y="1"/>
                </a:cxn>
                <a:cxn ang="0">
                  <a:pos x="3" y="3"/>
                </a:cxn>
                <a:cxn ang="0">
                  <a:pos x="1" y="7"/>
                </a:cxn>
                <a:cxn ang="0">
                  <a:pos x="0" y="11"/>
                </a:cxn>
                <a:cxn ang="0">
                  <a:pos x="0" y="11"/>
                </a:cxn>
              </a:cxnLst>
              <a:rect l="0" t="0" r="r" b="b"/>
              <a:pathLst>
                <a:path w="20" h="21">
                  <a:moveTo>
                    <a:pt x="0" y="11"/>
                  </a:moveTo>
                  <a:lnTo>
                    <a:pt x="1" y="15"/>
                  </a:lnTo>
                  <a:lnTo>
                    <a:pt x="3" y="18"/>
                  </a:lnTo>
                  <a:lnTo>
                    <a:pt x="6" y="20"/>
                  </a:lnTo>
                  <a:lnTo>
                    <a:pt x="10" y="21"/>
                  </a:lnTo>
                  <a:lnTo>
                    <a:pt x="14" y="20"/>
                  </a:lnTo>
                  <a:lnTo>
                    <a:pt x="17" y="18"/>
                  </a:lnTo>
                  <a:lnTo>
                    <a:pt x="19" y="15"/>
                  </a:lnTo>
                  <a:lnTo>
                    <a:pt x="20" y="11"/>
                  </a:lnTo>
                  <a:lnTo>
                    <a:pt x="19" y="7"/>
                  </a:lnTo>
                  <a:lnTo>
                    <a:pt x="17" y="3"/>
                  </a:lnTo>
                  <a:lnTo>
                    <a:pt x="14" y="1"/>
                  </a:lnTo>
                  <a:lnTo>
                    <a:pt x="10" y="0"/>
                  </a:lnTo>
                  <a:lnTo>
                    <a:pt x="6" y="1"/>
                  </a:lnTo>
                  <a:lnTo>
                    <a:pt x="3" y="3"/>
                  </a:lnTo>
                  <a:lnTo>
                    <a:pt x="1" y="7"/>
                  </a:lnTo>
                  <a:lnTo>
                    <a:pt x="0" y="11"/>
                  </a:lnTo>
                  <a:lnTo>
                    <a:pt x="0" y="11"/>
                  </a:lnTo>
                  <a:close/>
                </a:path>
              </a:pathLst>
            </a:custGeom>
            <a:solidFill>
              <a:srgbClr val="FF1C1E"/>
            </a:solidFill>
            <a:ln w="9525">
              <a:noFill/>
              <a:round/>
            </a:ln>
          </p:spPr>
          <p:txBody>
            <a:bodyPr/>
            <a:lstStyle/>
            <a:p>
              <a:endParaRPr lang="en-US"/>
            </a:p>
          </p:txBody>
        </p:sp>
        <p:sp>
          <p:nvSpPr>
            <p:cNvPr id="374868" name="Freeform 84"/>
            <p:cNvSpPr/>
            <p:nvPr/>
          </p:nvSpPr>
          <p:spPr bwMode="auto">
            <a:xfrm>
              <a:off x="2945" y="2936"/>
              <a:ext cx="20" cy="19"/>
            </a:xfrm>
            <a:custGeom>
              <a:avLst/>
              <a:gdLst/>
              <a:ahLst/>
              <a:cxnLst>
                <a:cxn ang="0">
                  <a:pos x="0" y="9"/>
                </a:cxn>
                <a:cxn ang="0">
                  <a:pos x="1" y="13"/>
                </a:cxn>
                <a:cxn ang="0">
                  <a:pos x="3" y="16"/>
                </a:cxn>
                <a:cxn ang="0">
                  <a:pos x="6" y="18"/>
                </a:cxn>
                <a:cxn ang="0">
                  <a:pos x="10" y="19"/>
                </a:cxn>
                <a:cxn ang="0">
                  <a:pos x="14" y="18"/>
                </a:cxn>
                <a:cxn ang="0">
                  <a:pos x="17" y="16"/>
                </a:cxn>
                <a:cxn ang="0">
                  <a:pos x="19" y="13"/>
                </a:cxn>
                <a:cxn ang="0">
                  <a:pos x="20" y="9"/>
                </a:cxn>
                <a:cxn ang="0">
                  <a:pos x="19" y="5"/>
                </a:cxn>
                <a:cxn ang="0">
                  <a:pos x="17" y="3"/>
                </a:cxn>
                <a:cxn ang="0">
                  <a:pos x="14" y="1"/>
                </a:cxn>
                <a:cxn ang="0">
                  <a:pos x="10" y="0"/>
                </a:cxn>
                <a:cxn ang="0">
                  <a:pos x="6" y="1"/>
                </a:cxn>
                <a:cxn ang="0">
                  <a:pos x="3" y="3"/>
                </a:cxn>
                <a:cxn ang="0">
                  <a:pos x="1" y="5"/>
                </a:cxn>
                <a:cxn ang="0">
                  <a:pos x="0" y="9"/>
                </a:cxn>
                <a:cxn ang="0">
                  <a:pos x="0" y="9"/>
                </a:cxn>
              </a:cxnLst>
              <a:rect l="0" t="0" r="r" b="b"/>
              <a:pathLst>
                <a:path w="20" h="19">
                  <a:moveTo>
                    <a:pt x="0" y="9"/>
                  </a:moveTo>
                  <a:lnTo>
                    <a:pt x="1" y="13"/>
                  </a:lnTo>
                  <a:lnTo>
                    <a:pt x="3" y="16"/>
                  </a:lnTo>
                  <a:lnTo>
                    <a:pt x="6" y="18"/>
                  </a:lnTo>
                  <a:lnTo>
                    <a:pt x="10" y="19"/>
                  </a:lnTo>
                  <a:lnTo>
                    <a:pt x="14" y="18"/>
                  </a:lnTo>
                  <a:lnTo>
                    <a:pt x="17" y="16"/>
                  </a:lnTo>
                  <a:lnTo>
                    <a:pt x="19" y="13"/>
                  </a:lnTo>
                  <a:lnTo>
                    <a:pt x="20" y="9"/>
                  </a:lnTo>
                  <a:lnTo>
                    <a:pt x="19" y="5"/>
                  </a:lnTo>
                  <a:lnTo>
                    <a:pt x="17" y="3"/>
                  </a:lnTo>
                  <a:lnTo>
                    <a:pt x="14" y="1"/>
                  </a:lnTo>
                  <a:lnTo>
                    <a:pt x="10" y="0"/>
                  </a:lnTo>
                  <a:lnTo>
                    <a:pt x="6" y="1"/>
                  </a:lnTo>
                  <a:lnTo>
                    <a:pt x="3" y="3"/>
                  </a:lnTo>
                  <a:lnTo>
                    <a:pt x="1" y="5"/>
                  </a:lnTo>
                  <a:lnTo>
                    <a:pt x="0" y="9"/>
                  </a:lnTo>
                  <a:lnTo>
                    <a:pt x="0" y="9"/>
                  </a:lnTo>
                  <a:close/>
                </a:path>
              </a:pathLst>
            </a:custGeom>
            <a:solidFill>
              <a:srgbClr val="FF1C1E"/>
            </a:solidFill>
            <a:ln w="9525">
              <a:noFill/>
              <a:round/>
            </a:ln>
          </p:spPr>
          <p:txBody>
            <a:bodyPr/>
            <a:lstStyle/>
            <a:p>
              <a:endParaRPr lang="en-US"/>
            </a:p>
          </p:txBody>
        </p:sp>
        <p:sp>
          <p:nvSpPr>
            <p:cNvPr id="374869" name="Freeform 85"/>
            <p:cNvSpPr/>
            <p:nvPr/>
          </p:nvSpPr>
          <p:spPr bwMode="auto">
            <a:xfrm>
              <a:off x="2945" y="2981"/>
              <a:ext cx="20" cy="20"/>
            </a:xfrm>
            <a:custGeom>
              <a:avLst/>
              <a:gdLst/>
              <a:ahLst/>
              <a:cxnLst>
                <a:cxn ang="0">
                  <a:pos x="0" y="10"/>
                </a:cxn>
                <a:cxn ang="0">
                  <a:pos x="1" y="14"/>
                </a:cxn>
                <a:cxn ang="0">
                  <a:pos x="3" y="17"/>
                </a:cxn>
                <a:cxn ang="0">
                  <a:pos x="6" y="19"/>
                </a:cxn>
                <a:cxn ang="0">
                  <a:pos x="10" y="20"/>
                </a:cxn>
                <a:cxn ang="0">
                  <a:pos x="14" y="19"/>
                </a:cxn>
                <a:cxn ang="0">
                  <a:pos x="17" y="17"/>
                </a:cxn>
                <a:cxn ang="0">
                  <a:pos x="19" y="14"/>
                </a:cxn>
                <a:cxn ang="0">
                  <a:pos x="20" y="10"/>
                </a:cxn>
                <a:cxn ang="0">
                  <a:pos x="19" y="6"/>
                </a:cxn>
                <a:cxn ang="0">
                  <a:pos x="17" y="3"/>
                </a:cxn>
                <a:cxn ang="0">
                  <a:pos x="14" y="1"/>
                </a:cxn>
                <a:cxn ang="0">
                  <a:pos x="10" y="0"/>
                </a:cxn>
                <a:cxn ang="0">
                  <a:pos x="6" y="1"/>
                </a:cxn>
                <a:cxn ang="0">
                  <a:pos x="3" y="3"/>
                </a:cxn>
                <a:cxn ang="0">
                  <a:pos x="1" y="6"/>
                </a:cxn>
                <a:cxn ang="0">
                  <a:pos x="0" y="10"/>
                </a:cxn>
                <a:cxn ang="0">
                  <a:pos x="0" y="10"/>
                </a:cxn>
              </a:cxnLst>
              <a:rect l="0" t="0" r="r" b="b"/>
              <a:pathLst>
                <a:path w="20" h="20">
                  <a:moveTo>
                    <a:pt x="0" y="10"/>
                  </a:moveTo>
                  <a:lnTo>
                    <a:pt x="1" y="14"/>
                  </a:lnTo>
                  <a:lnTo>
                    <a:pt x="3" y="17"/>
                  </a:lnTo>
                  <a:lnTo>
                    <a:pt x="6" y="19"/>
                  </a:lnTo>
                  <a:lnTo>
                    <a:pt x="10" y="20"/>
                  </a:lnTo>
                  <a:lnTo>
                    <a:pt x="14" y="19"/>
                  </a:lnTo>
                  <a:lnTo>
                    <a:pt x="17" y="17"/>
                  </a:lnTo>
                  <a:lnTo>
                    <a:pt x="19" y="14"/>
                  </a:lnTo>
                  <a:lnTo>
                    <a:pt x="20" y="10"/>
                  </a:lnTo>
                  <a:lnTo>
                    <a:pt x="19" y="6"/>
                  </a:lnTo>
                  <a:lnTo>
                    <a:pt x="17"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70" name="Freeform 86"/>
            <p:cNvSpPr/>
            <p:nvPr/>
          </p:nvSpPr>
          <p:spPr bwMode="auto">
            <a:xfrm>
              <a:off x="2947" y="3027"/>
              <a:ext cx="20" cy="21"/>
            </a:xfrm>
            <a:custGeom>
              <a:avLst/>
              <a:gdLst/>
              <a:ahLst/>
              <a:cxnLst>
                <a:cxn ang="0">
                  <a:pos x="0" y="12"/>
                </a:cxn>
                <a:cxn ang="0">
                  <a:pos x="1" y="16"/>
                </a:cxn>
                <a:cxn ang="0">
                  <a:pos x="3" y="18"/>
                </a:cxn>
                <a:cxn ang="0">
                  <a:pos x="6" y="20"/>
                </a:cxn>
                <a:cxn ang="0">
                  <a:pos x="10" y="21"/>
                </a:cxn>
                <a:cxn ang="0">
                  <a:pos x="14" y="20"/>
                </a:cxn>
                <a:cxn ang="0">
                  <a:pos x="17" y="18"/>
                </a:cxn>
                <a:cxn ang="0">
                  <a:pos x="19" y="16"/>
                </a:cxn>
                <a:cxn ang="0">
                  <a:pos x="20" y="12"/>
                </a:cxn>
                <a:cxn ang="0">
                  <a:pos x="19" y="8"/>
                </a:cxn>
                <a:cxn ang="0">
                  <a:pos x="17" y="3"/>
                </a:cxn>
                <a:cxn ang="0">
                  <a:pos x="14" y="1"/>
                </a:cxn>
                <a:cxn ang="0">
                  <a:pos x="10" y="0"/>
                </a:cxn>
                <a:cxn ang="0">
                  <a:pos x="6" y="1"/>
                </a:cxn>
                <a:cxn ang="0">
                  <a:pos x="3" y="3"/>
                </a:cxn>
                <a:cxn ang="0">
                  <a:pos x="1" y="8"/>
                </a:cxn>
                <a:cxn ang="0">
                  <a:pos x="0" y="12"/>
                </a:cxn>
                <a:cxn ang="0">
                  <a:pos x="0" y="12"/>
                </a:cxn>
              </a:cxnLst>
              <a:rect l="0" t="0" r="r" b="b"/>
              <a:pathLst>
                <a:path w="20" h="21">
                  <a:moveTo>
                    <a:pt x="0" y="12"/>
                  </a:moveTo>
                  <a:lnTo>
                    <a:pt x="1" y="16"/>
                  </a:lnTo>
                  <a:lnTo>
                    <a:pt x="3" y="18"/>
                  </a:lnTo>
                  <a:lnTo>
                    <a:pt x="6" y="20"/>
                  </a:lnTo>
                  <a:lnTo>
                    <a:pt x="10" y="21"/>
                  </a:lnTo>
                  <a:lnTo>
                    <a:pt x="14" y="20"/>
                  </a:lnTo>
                  <a:lnTo>
                    <a:pt x="17" y="18"/>
                  </a:lnTo>
                  <a:lnTo>
                    <a:pt x="19" y="16"/>
                  </a:lnTo>
                  <a:lnTo>
                    <a:pt x="20" y="12"/>
                  </a:lnTo>
                  <a:lnTo>
                    <a:pt x="19" y="8"/>
                  </a:lnTo>
                  <a:lnTo>
                    <a:pt x="17" y="3"/>
                  </a:lnTo>
                  <a:lnTo>
                    <a:pt x="14" y="1"/>
                  </a:lnTo>
                  <a:lnTo>
                    <a:pt x="10" y="0"/>
                  </a:lnTo>
                  <a:lnTo>
                    <a:pt x="6" y="1"/>
                  </a:lnTo>
                  <a:lnTo>
                    <a:pt x="3" y="3"/>
                  </a:lnTo>
                  <a:lnTo>
                    <a:pt x="1" y="8"/>
                  </a:lnTo>
                  <a:lnTo>
                    <a:pt x="0" y="12"/>
                  </a:lnTo>
                  <a:lnTo>
                    <a:pt x="0" y="12"/>
                  </a:lnTo>
                  <a:close/>
                </a:path>
              </a:pathLst>
            </a:custGeom>
            <a:solidFill>
              <a:srgbClr val="FF1C1E"/>
            </a:solidFill>
            <a:ln w="9525">
              <a:noFill/>
              <a:round/>
            </a:ln>
          </p:spPr>
          <p:txBody>
            <a:bodyPr/>
            <a:lstStyle/>
            <a:p>
              <a:endParaRPr lang="en-US"/>
            </a:p>
          </p:txBody>
        </p:sp>
        <p:sp>
          <p:nvSpPr>
            <p:cNvPr id="374871" name="Freeform 87"/>
            <p:cNvSpPr/>
            <p:nvPr/>
          </p:nvSpPr>
          <p:spPr bwMode="auto">
            <a:xfrm>
              <a:off x="2950" y="3073"/>
              <a:ext cx="21" cy="21"/>
            </a:xfrm>
            <a:custGeom>
              <a:avLst/>
              <a:gdLst/>
              <a:ahLst/>
              <a:cxnLst>
                <a:cxn ang="0">
                  <a:pos x="0" y="10"/>
                </a:cxn>
                <a:cxn ang="0">
                  <a:pos x="1" y="14"/>
                </a:cxn>
                <a:cxn ang="0">
                  <a:pos x="2" y="18"/>
                </a:cxn>
                <a:cxn ang="0">
                  <a:pos x="5" y="20"/>
                </a:cxn>
                <a:cxn ang="0">
                  <a:pos x="10" y="21"/>
                </a:cxn>
                <a:cxn ang="0">
                  <a:pos x="14" y="20"/>
                </a:cxn>
                <a:cxn ang="0">
                  <a:pos x="17" y="18"/>
                </a:cxn>
                <a:cxn ang="0">
                  <a:pos x="20" y="14"/>
                </a:cxn>
                <a:cxn ang="0">
                  <a:pos x="21" y="10"/>
                </a:cxn>
                <a:cxn ang="0">
                  <a:pos x="20" y="6"/>
                </a:cxn>
                <a:cxn ang="0">
                  <a:pos x="17" y="3"/>
                </a:cxn>
                <a:cxn ang="0">
                  <a:pos x="14" y="1"/>
                </a:cxn>
                <a:cxn ang="0">
                  <a:pos x="10" y="0"/>
                </a:cxn>
                <a:cxn ang="0">
                  <a:pos x="5" y="1"/>
                </a:cxn>
                <a:cxn ang="0">
                  <a:pos x="2" y="3"/>
                </a:cxn>
                <a:cxn ang="0">
                  <a:pos x="1" y="6"/>
                </a:cxn>
                <a:cxn ang="0">
                  <a:pos x="0" y="10"/>
                </a:cxn>
                <a:cxn ang="0">
                  <a:pos x="0" y="10"/>
                </a:cxn>
              </a:cxnLst>
              <a:rect l="0" t="0" r="r" b="b"/>
              <a:pathLst>
                <a:path w="21" h="21">
                  <a:moveTo>
                    <a:pt x="0" y="10"/>
                  </a:moveTo>
                  <a:lnTo>
                    <a:pt x="1" y="14"/>
                  </a:lnTo>
                  <a:lnTo>
                    <a:pt x="2" y="18"/>
                  </a:lnTo>
                  <a:lnTo>
                    <a:pt x="5" y="20"/>
                  </a:lnTo>
                  <a:lnTo>
                    <a:pt x="10" y="21"/>
                  </a:lnTo>
                  <a:lnTo>
                    <a:pt x="14" y="20"/>
                  </a:lnTo>
                  <a:lnTo>
                    <a:pt x="17" y="18"/>
                  </a:lnTo>
                  <a:lnTo>
                    <a:pt x="20" y="14"/>
                  </a:lnTo>
                  <a:lnTo>
                    <a:pt x="21" y="10"/>
                  </a:lnTo>
                  <a:lnTo>
                    <a:pt x="20" y="6"/>
                  </a:lnTo>
                  <a:lnTo>
                    <a:pt x="17" y="3"/>
                  </a:lnTo>
                  <a:lnTo>
                    <a:pt x="14" y="1"/>
                  </a:lnTo>
                  <a:lnTo>
                    <a:pt x="10" y="0"/>
                  </a:lnTo>
                  <a:lnTo>
                    <a:pt x="5" y="1"/>
                  </a:lnTo>
                  <a:lnTo>
                    <a:pt x="2" y="3"/>
                  </a:lnTo>
                  <a:lnTo>
                    <a:pt x="1" y="6"/>
                  </a:lnTo>
                  <a:lnTo>
                    <a:pt x="0" y="10"/>
                  </a:lnTo>
                  <a:lnTo>
                    <a:pt x="0" y="10"/>
                  </a:lnTo>
                  <a:close/>
                </a:path>
              </a:pathLst>
            </a:custGeom>
            <a:solidFill>
              <a:srgbClr val="FF1C1E"/>
            </a:solidFill>
            <a:ln w="9525">
              <a:noFill/>
              <a:round/>
            </a:ln>
          </p:spPr>
          <p:txBody>
            <a:bodyPr/>
            <a:lstStyle/>
            <a:p>
              <a:endParaRPr lang="en-US"/>
            </a:p>
          </p:txBody>
        </p:sp>
        <p:sp>
          <p:nvSpPr>
            <p:cNvPr id="374872" name="Freeform 88"/>
            <p:cNvSpPr/>
            <p:nvPr/>
          </p:nvSpPr>
          <p:spPr bwMode="auto">
            <a:xfrm>
              <a:off x="2904" y="2924"/>
              <a:ext cx="21" cy="20"/>
            </a:xfrm>
            <a:custGeom>
              <a:avLst/>
              <a:gdLst/>
              <a:ahLst/>
              <a:cxnLst>
                <a:cxn ang="0">
                  <a:pos x="0" y="11"/>
                </a:cxn>
                <a:cxn ang="0">
                  <a:pos x="1" y="15"/>
                </a:cxn>
                <a:cxn ang="0">
                  <a:pos x="3" y="17"/>
                </a:cxn>
                <a:cxn ang="0">
                  <a:pos x="7" y="19"/>
                </a:cxn>
                <a:cxn ang="0">
                  <a:pos x="11" y="20"/>
                </a:cxn>
                <a:cxn ang="0">
                  <a:pos x="15" y="19"/>
                </a:cxn>
                <a:cxn ang="0">
                  <a:pos x="18" y="17"/>
                </a:cxn>
                <a:cxn ang="0">
                  <a:pos x="20" y="15"/>
                </a:cxn>
                <a:cxn ang="0">
                  <a:pos x="21" y="11"/>
                </a:cxn>
                <a:cxn ang="0">
                  <a:pos x="20" y="7"/>
                </a:cxn>
                <a:cxn ang="0">
                  <a:pos x="18" y="3"/>
                </a:cxn>
                <a:cxn ang="0">
                  <a:pos x="15" y="1"/>
                </a:cxn>
                <a:cxn ang="0">
                  <a:pos x="11" y="0"/>
                </a:cxn>
                <a:cxn ang="0">
                  <a:pos x="7" y="1"/>
                </a:cxn>
                <a:cxn ang="0">
                  <a:pos x="3" y="3"/>
                </a:cxn>
                <a:cxn ang="0">
                  <a:pos x="1" y="7"/>
                </a:cxn>
                <a:cxn ang="0">
                  <a:pos x="0" y="11"/>
                </a:cxn>
                <a:cxn ang="0">
                  <a:pos x="0" y="11"/>
                </a:cxn>
              </a:cxnLst>
              <a:rect l="0" t="0" r="r" b="b"/>
              <a:pathLst>
                <a:path w="21" h="20">
                  <a:moveTo>
                    <a:pt x="0" y="11"/>
                  </a:moveTo>
                  <a:lnTo>
                    <a:pt x="1" y="15"/>
                  </a:lnTo>
                  <a:lnTo>
                    <a:pt x="3" y="17"/>
                  </a:lnTo>
                  <a:lnTo>
                    <a:pt x="7" y="19"/>
                  </a:lnTo>
                  <a:lnTo>
                    <a:pt x="11" y="20"/>
                  </a:lnTo>
                  <a:lnTo>
                    <a:pt x="15" y="19"/>
                  </a:lnTo>
                  <a:lnTo>
                    <a:pt x="18" y="17"/>
                  </a:lnTo>
                  <a:lnTo>
                    <a:pt x="20" y="15"/>
                  </a:lnTo>
                  <a:lnTo>
                    <a:pt x="21" y="11"/>
                  </a:lnTo>
                  <a:lnTo>
                    <a:pt x="20" y="7"/>
                  </a:lnTo>
                  <a:lnTo>
                    <a:pt x="18" y="3"/>
                  </a:lnTo>
                  <a:lnTo>
                    <a:pt x="15" y="1"/>
                  </a:lnTo>
                  <a:lnTo>
                    <a:pt x="11" y="0"/>
                  </a:lnTo>
                  <a:lnTo>
                    <a:pt x="7" y="1"/>
                  </a:lnTo>
                  <a:lnTo>
                    <a:pt x="3" y="3"/>
                  </a:lnTo>
                  <a:lnTo>
                    <a:pt x="1" y="7"/>
                  </a:lnTo>
                  <a:lnTo>
                    <a:pt x="0" y="11"/>
                  </a:lnTo>
                  <a:lnTo>
                    <a:pt x="0" y="11"/>
                  </a:lnTo>
                  <a:close/>
                </a:path>
              </a:pathLst>
            </a:custGeom>
            <a:solidFill>
              <a:srgbClr val="FF1C1E"/>
            </a:solidFill>
            <a:ln w="9525">
              <a:noFill/>
              <a:round/>
            </a:ln>
          </p:spPr>
          <p:txBody>
            <a:bodyPr/>
            <a:lstStyle/>
            <a:p>
              <a:endParaRPr lang="en-US"/>
            </a:p>
          </p:txBody>
        </p:sp>
        <p:sp>
          <p:nvSpPr>
            <p:cNvPr id="374873" name="Freeform 89"/>
            <p:cNvSpPr/>
            <p:nvPr/>
          </p:nvSpPr>
          <p:spPr bwMode="auto">
            <a:xfrm>
              <a:off x="2904" y="2969"/>
              <a:ext cx="21" cy="21"/>
            </a:xfrm>
            <a:custGeom>
              <a:avLst/>
              <a:gdLst/>
              <a:ahLst/>
              <a:cxnLst>
                <a:cxn ang="0">
                  <a:pos x="0" y="11"/>
                </a:cxn>
                <a:cxn ang="0">
                  <a:pos x="1" y="15"/>
                </a:cxn>
                <a:cxn ang="0">
                  <a:pos x="3" y="18"/>
                </a:cxn>
                <a:cxn ang="0">
                  <a:pos x="7" y="20"/>
                </a:cxn>
                <a:cxn ang="0">
                  <a:pos x="11" y="21"/>
                </a:cxn>
                <a:cxn ang="0">
                  <a:pos x="15" y="20"/>
                </a:cxn>
                <a:cxn ang="0">
                  <a:pos x="18" y="18"/>
                </a:cxn>
                <a:cxn ang="0">
                  <a:pos x="20" y="15"/>
                </a:cxn>
                <a:cxn ang="0">
                  <a:pos x="21" y="11"/>
                </a:cxn>
                <a:cxn ang="0">
                  <a:pos x="20" y="7"/>
                </a:cxn>
                <a:cxn ang="0">
                  <a:pos x="18" y="4"/>
                </a:cxn>
                <a:cxn ang="0">
                  <a:pos x="15" y="1"/>
                </a:cxn>
                <a:cxn ang="0">
                  <a:pos x="11" y="0"/>
                </a:cxn>
                <a:cxn ang="0">
                  <a:pos x="7" y="1"/>
                </a:cxn>
                <a:cxn ang="0">
                  <a:pos x="3" y="4"/>
                </a:cxn>
                <a:cxn ang="0">
                  <a:pos x="1" y="7"/>
                </a:cxn>
                <a:cxn ang="0">
                  <a:pos x="0" y="11"/>
                </a:cxn>
                <a:cxn ang="0">
                  <a:pos x="0" y="11"/>
                </a:cxn>
              </a:cxnLst>
              <a:rect l="0" t="0" r="r" b="b"/>
              <a:pathLst>
                <a:path w="21" h="21">
                  <a:moveTo>
                    <a:pt x="0" y="11"/>
                  </a:moveTo>
                  <a:lnTo>
                    <a:pt x="1" y="15"/>
                  </a:lnTo>
                  <a:lnTo>
                    <a:pt x="3" y="18"/>
                  </a:lnTo>
                  <a:lnTo>
                    <a:pt x="7" y="20"/>
                  </a:lnTo>
                  <a:lnTo>
                    <a:pt x="11" y="21"/>
                  </a:lnTo>
                  <a:lnTo>
                    <a:pt x="15" y="20"/>
                  </a:lnTo>
                  <a:lnTo>
                    <a:pt x="18" y="18"/>
                  </a:lnTo>
                  <a:lnTo>
                    <a:pt x="20" y="15"/>
                  </a:lnTo>
                  <a:lnTo>
                    <a:pt x="21" y="11"/>
                  </a:lnTo>
                  <a:lnTo>
                    <a:pt x="20" y="7"/>
                  </a:lnTo>
                  <a:lnTo>
                    <a:pt x="18" y="4"/>
                  </a:lnTo>
                  <a:lnTo>
                    <a:pt x="15" y="1"/>
                  </a:lnTo>
                  <a:lnTo>
                    <a:pt x="11" y="0"/>
                  </a:lnTo>
                  <a:lnTo>
                    <a:pt x="7" y="1"/>
                  </a:lnTo>
                  <a:lnTo>
                    <a:pt x="3" y="4"/>
                  </a:lnTo>
                  <a:lnTo>
                    <a:pt x="1" y="7"/>
                  </a:lnTo>
                  <a:lnTo>
                    <a:pt x="0" y="11"/>
                  </a:lnTo>
                  <a:lnTo>
                    <a:pt x="0" y="11"/>
                  </a:lnTo>
                  <a:close/>
                </a:path>
              </a:pathLst>
            </a:custGeom>
            <a:solidFill>
              <a:srgbClr val="FF1C1E"/>
            </a:solidFill>
            <a:ln w="9525">
              <a:noFill/>
              <a:round/>
            </a:ln>
          </p:spPr>
          <p:txBody>
            <a:bodyPr/>
            <a:lstStyle/>
            <a:p>
              <a:endParaRPr lang="en-US"/>
            </a:p>
          </p:txBody>
        </p:sp>
        <p:sp>
          <p:nvSpPr>
            <p:cNvPr id="374874" name="Freeform 90"/>
            <p:cNvSpPr/>
            <p:nvPr/>
          </p:nvSpPr>
          <p:spPr bwMode="auto">
            <a:xfrm>
              <a:off x="2906" y="3016"/>
              <a:ext cx="21" cy="21"/>
            </a:xfrm>
            <a:custGeom>
              <a:avLst/>
              <a:gdLst/>
              <a:ahLst/>
              <a:cxnLst>
                <a:cxn ang="0">
                  <a:pos x="0" y="10"/>
                </a:cxn>
                <a:cxn ang="0">
                  <a:pos x="1" y="14"/>
                </a:cxn>
                <a:cxn ang="0">
                  <a:pos x="3" y="18"/>
                </a:cxn>
                <a:cxn ang="0">
                  <a:pos x="7" y="20"/>
                </a:cxn>
                <a:cxn ang="0">
                  <a:pos x="11" y="21"/>
                </a:cxn>
                <a:cxn ang="0">
                  <a:pos x="15" y="20"/>
                </a:cxn>
                <a:cxn ang="0">
                  <a:pos x="18" y="18"/>
                </a:cxn>
                <a:cxn ang="0">
                  <a:pos x="20" y="14"/>
                </a:cxn>
                <a:cxn ang="0">
                  <a:pos x="21" y="10"/>
                </a:cxn>
                <a:cxn ang="0">
                  <a:pos x="20" y="6"/>
                </a:cxn>
                <a:cxn ang="0">
                  <a:pos x="18" y="3"/>
                </a:cxn>
                <a:cxn ang="0">
                  <a:pos x="15" y="1"/>
                </a:cxn>
                <a:cxn ang="0">
                  <a:pos x="11" y="0"/>
                </a:cxn>
                <a:cxn ang="0">
                  <a:pos x="7" y="1"/>
                </a:cxn>
                <a:cxn ang="0">
                  <a:pos x="3" y="3"/>
                </a:cxn>
                <a:cxn ang="0">
                  <a:pos x="1" y="6"/>
                </a:cxn>
                <a:cxn ang="0">
                  <a:pos x="0" y="10"/>
                </a:cxn>
                <a:cxn ang="0">
                  <a:pos x="0" y="10"/>
                </a:cxn>
              </a:cxnLst>
              <a:rect l="0" t="0" r="r" b="b"/>
              <a:pathLst>
                <a:path w="21" h="21">
                  <a:moveTo>
                    <a:pt x="0" y="10"/>
                  </a:moveTo>
                  <a:lnTo>
                    <a:pt x="1" y="14"/>
                  </a:lnTo>
                  <a:lnTo>
                    <a:pt x="3" y="18"/>
                  </a:lnTo>
                  <a:lnTo>
                    <a:pt x="7" y="20"/>
                  </a:lnTo>
                  <a:lnTo>
                    <a:pt x="11" y="21"/>
                  </a:lnTo>
                  <a:lnTo>
                    <a:pt x="15" y="20"/>
                  </a:lnTo>
                  <a:lnTo>
                    <a:pt x="18" y="18"/>
                  </a:lnTo>
                  <a:lnTo>
                    <a:pt x="20" y="14"/>
                  </a:lnTo>
                  <a:lnTo>
                    <a:pt x="21" y="10"/>
                  </a:lnTo>
                  <a:lnTo>
                    <a:pt x="20" y="6"/>
                  </a:lnTo>
                  <a:lnTo>
                    <a:pt x="18" y="3"/>
                  </a:lnTo>
                  <a:lnTo>
                    <a:pt x="15" y="1"/>
                  </a:lnTo>
                  <a:lnTo>
                    <a:pt x="11" y="0"/>
                  </a:lnTo>
                  <a:lnTo>
                    <a:pt x="7"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75" name="Freeform 91"/>
            <p:cNvSpPr/>
            <p:nvPr/>
          </p:nvSpPr>
          <p:spPr bwMode="auto">
            <a:xfrm>
              <a:off x="2908" y="3061"/>
              <a:ext cx="21" cy="21"/>
            </a:xfrm>
            <a:custGeom>
              <a:avLst/>
              <a:gdLst/>
              <a:ahLst/>
              <a:cxnLst>
                <a:cxn ang="0">
                  <a:pos x="0" y="11"/>
                </a:cxn>
                <a:cxn ang="0">
                  <a:pos x="1" y="15"/>
                </a:cxn>
                <a:cxn ang="0">
                  <a:pos x="4" y="18"/>
                </a:cxn>
                <a:cxn ang="0">
                  <a:pos x="7" y="20"/>
                </a:cxn>
                <a:cxn ang="0">
                  <a:pos x="11" y="21"/>
                </a:cxn>
                <a:cxn ang="0">
                  <a:pos x="15" y="20"/>
                </a:cxn>
                <a:cxn ang="0">
                  <a:pos x="18" y="18"/>
                </a:cxn>
                <a:cxn ang="0">
                  <a:pos x="20" y="15"/>
                </a:cxn>
                <a:cxn ang="0">
                  <a:pos x="21" y="11"/>
                </a:cxn>
                <a:cxn ang="0">
                  <a:pos x="20" y="7"/>
                </a:cxn>
                <a:cxn ang="0">
                  <a:pos x="18" y="3"/>
                </a:cxn>
                <a:cxn ang="0">
                  <a:pos x="15" y="1"/>
                </a:cxn>
                <a:cxn ang="0">
                  <a:pos x="11" y="0"/>
                </a:cxn>
                <a:cxn ang="0">
                  <a:pos x="7" y="1"/>
                </a:cxn>
                <a:cxn ang="0">
                  <a:pos x="4" y="3"/>
                </a:cxn>
                <a:cxn ang="0">
                  <a:pos x="1" y="7"/>
                </a:cxn>
                <a:cxn ang="0">
                  <a:pos x="0" y="11"/>
                </a:cxn>
                <a:cxn ang="0">
                  <a:pos x="0" y="11"/>
                </a:cxn>
              </a:cxnLst>
              <a:rect l="0" t="0" r="r" b="b"/>
              <a:pathLst>
                <a:path w="21" h="21">
                  <a:moveTo>
                    <a:pt x="0" y="11"/>
                  </a:moveTo>
                  <a:lnTo>
                    <a:pt x="1" y="15"/>
                  </a:lnTo>
                  <a:lnTo>
                    <a:pt x="4" y="18"/>
                  </a:lnTo>
                  <a:lnTo>
                    <a:pt x="7" y="20"/>
                  </a:lnTo>
                  <a:lnTo>
                    <a:pt x="11" y="21"/>
                  </a:lnTo>
                  <a:lnTo>
                    <a:pt x="15" y="20"/>
                  </a:lnTo>
                  <a:lnTo>
                    <a:pt x="18" y="18"/>
                  </a:lnTo>
                  <a:lnTo>
                    <a:pt x="20" y="15"/>
                  </a:lnTo>
                  <a:lnTo>
                    <a:pt x="21" y="11"/>
                  </a:lnTo>
                  <a:lnTo>
                    <a:pt x="20" y="7"/>
                  </a:lnTo>
                  <a:lnTo>
                    <a:pt x="18" y="3"/>
                  </a:lnTo>
                  <a:lnTo>
                    <a:pt x="15" y="1"/>
                  </a:lnTo>
                  <a:lnTo>
                    <a:pt x="11" y="0"/>
                  </a:lnTo>
                  <a:lnTo>
                    <a:pt x="7" y="1"/>
                  </a:lnTo>
                  <a:lnTo>
                    <a:pt x="4" y="3"/>
                  </a:lnTo>
                  <a:lnTo>
                    <a:pt x="1" y="7"/>
                  </a:lnTo>
                  <a:lnTo>
                    <a:pt x="0" y="11"/>
                  </a:lnTo>
                  <a:lnTo>
                    <a:pt x="0" y="11"/>
                  </a:lnTo>
                  <a:close/>
                </a:path>
              </a:pathLst>
            </a:custGeom>
            <a:solidFill>
              <a:srgbClr val="FF1C1E"/>
            </a:solidFill>
            <a:ln w="9525">
              <a:noFill/>
              <a:round/>
            </a:ln>
          </p:spPr>
          <p:txBody>
            <a:bodyPr/>
            <a:lstStyle/>
            <a:p>
              <a:endParaRPr lang="en-US"/>
            </a:p>
          </p:txBody>
        </p:sp>
        <p:sp>
          <p:nvSpPr>
            <p:cNvPr id="374876" name="Freeform 92"/>
            <p:cNvSpPr/>
            <p:nvPr/>
          </p:nvSpPr>
          <p:spPr bwMode="auto">
            <a:xfrm>
              <a:off x="2862" y="2920"/>
              <a:ext cx="19" cy="20"/>
            </a:xfrm>
            <a:custGeom>
              <a:avLst/>
              <a:gdLst/>
              <a:ahLst/>
              <a:cxnLst>
                <a:cxn ang="0">
                  <a:pos x="0" y="10"/>
                </a:cxn>
                <a:cxn ang="0">
                  <a:pos x="1" y="14"/>
                </a:cxn>
                <a:cxn ang="0">
                  <a:pos x="3" y="17"/>
                </a:cxn>
                <a:cxn ang="0">
                  <a:pos x="6" y="19"/>
                </a:cxn>
                <a:cxn ang="0">
                  <a:pos x="9" y="20"/>
                </a:cxn>
                <a:cxn ang="0">
                  <a:pos x="13" y="19"/>
                </a:cxn>
                <a:cxn ang="0">
                  <a:pos x="16" y="17"/>
                </a:cxn>
                <a:cxn ang="0">
                  <a:pos x="18" y="14"/>
                </a:cxn>
                <a:cxn ang="0">
                  <a:pos x="19" y="10"/>
                </a:cxn>
                <a:cxn ang="0">
                  <a:pos x="18" y="6"/>
                </a:cxn>
                <a:cxn ang="0">
                  <a:pos x="16" y="3"/>
                </a:cxn>
                <a:cxn ang="0">
                  <a:pos x="13" y="1"/>
                </a:cxn>
                <a:cxn ang="0">
                  <a:pos x="9" y="0"/>
                </a:cxn>
                <a:cxn ang="0">
                  <a:pos x="6" y="1"/>
                </a:cxn>
                <a:cxn ang="0">
                  <a:pos x="3" y="3"/>
                </a:cxn>
                <a:cxn ang="0">
                  <a:pos x="1" y="6"/>
                </a:cxn>
                <a:cxn ang="0">
                  <a:pos x="0" y="10"/>
                </a:cxn>
                <a:cxn ang="0">
                  <a:pos x="0" y="10"/>
                </a:cxn>
              </a:cxnLst>
              <a:rect l="0" t="0" r="r" b="b"/>
              <a:pathLst>
                <a:path w="19" h="20">
                  <a:moveTo>
                    <a:pt x="0" y="10"/>
                  </a:moveTo>
                  <a:lnTo>
                    <a:pt x="1" y="14"/>
                  </a:lnTo>
                  <a:lnTo>
                    <a:pt x="3" y="17"/>
                  </a:lnTo>
                  <a:lnTo>
                    <a:pt x="6" y="19"/>
                  </a:lnTo>
                  <a:lnTo>
                    <a:pt x="9" y="20"/>
                  </a:lnTo>
                  <a:lnTo>
                    <a:pt x="13" y="19"/>
                  </a:lnTo>
                  <a:lnTo>
                    <a:pt x="16" y="17"/>
                  </a:lnTo>
                  <a:lnTo>
                    <a:pt x="18" y="14"/>
                  </a:lnTo>
                  <a:lnTo>
                    <a:pt x="19" y="10"/>
                  </a:lnTo>
                  <a:lnTo>
                    <a:pt x="18" y="6"/>
                  </a:lnTo>
                  <a:lnTo>
                    <a:pt x="16" y="3"/>
                  </a:lnTo>
                  <a:lnTo>
                    <a:pt x="13" y="1"/>
                  </a:lnTo>
                  <a:lnTo>
                    <a:pt x="9"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77" name="Freeform 93"/>
            <p:cNvSpPr/>
            <p:nvPr/>
          </p:nvSpPr>
          <p:spPr bwMode="auto">
            <a:xfrm>
              <a:off x="2862" y="2964"/>
              <a:ext cx="19" cy="21"/>
            </a:xfrm>
            <a:custGeom>
              <a:avLst/>
              <a:gdLst/>
              <a:ahLst/>
              <a:cxnLst>
                <a:cxn ang="0">
                  <a:pos x="0" y="11"/>
                </a:cxn>
                <a:cxn ang="0">
                  <a:pos x="1" y="15"/>
                </a:cxn>
                <a:cxn ang="0">
                  <a:pos x="3" y="18"/>
                </a:cxn>
                <a:cxn ang="0">
                  <a:pos x="6" y="20"/>
                </a:cxn>
                <a:cxn ang="0">
                  <a:pos x="9" y="21"/>
                </a:cxn>
                <a:cxn ang="0">
                  <a:pos x="13" y="20"/>
                </a:cxn>
                <a:cxn ang="0">
                  <a:pos x="16" y="18"/>
                </a:cxn>
                <a:cxn ang="0">
                  <a:pos x="18" y="15"/>
                </a:cxn>
                <a:cxn ang="0">
                  <a:pos x="19" y="11"/>
                </a:cxn>
                <a:cxn ang="0">
                  <a:pos x="18" y="6"/>
                </a:cxn>
                <a:cxn ang="0">
                  <a:pos x="16" y="3"/>
                </a:cxn>
                <a:cxn ang="0">
                  <a:pos x="13" y="1"/>
                </a:cxn>
                <a:cxn ang="0">
                  <a:pos x="9" y="0"/>
                </a:cxn>
                <a:cxn ang="0">
                  <a:pos x="6" y="1"/>
                </a:cxn>
                <a:cxn ang="0">
                  <a:pos x="3" y="3"/>
                </a:cxn>
                <a:cxn ang="0">
                  <a:pos x="1" y="6"/>
                </a:cxn>
                <a:cxn ang="0">
                  <a:pos x="0" y="11"/>
                </a:cxn>
                <a:cxn ang="0">
                  <a:pos x="0" y="11"/>
                </a:cxn>
              </a:cxnLst>
              <a:rect l="0" t="0" r="r" b="b"/>
              <a:pathLst>
                <a:path w="19" h="21">
                  <a:moveTo>
                    <a:pt x="0" y="11"/>
                  </a:moveTo>
                  <a:lnTo>
                    <a:pt x="1" y="15"/>
                  </a:lnTo>
                  <a:lnTo>
                    <a:pt x="3" y="18"/>
                  </a:lnTo>
                  <a:lnTo>
                    <a:pt x="6" y="20"/>
                  </a:lnTo>
                  <a:lnTo>
                    <a:pt x="9" y="21"/>
                  </a:lnTo>
                  <a:lnTo>
                    <a:pt x="13" y="20"/>
                  </a:lnTo>
                  <a:lnTo>
                    <a:pt x="16" y="18"/>
                  </a:lnTo>
                  <a:lnTo>
                    <a:pt x="18" y="15"/>
                  </a:lnTo>
                  <a:lnTo>
                    <a:pt x="19" y="11"/>
                  </a:lnTo>
                  <a:lnTo>
                    <a:pt x="18" y="6"/>
                  </a:lnTo>
                  <a:lnTo>
                    <a:pt x="16" y="3"/>
                  </a:lnTo>
                  <a:lnTo>
                    <a:pt x="13" y="1"/>
                  </a:lnTo>
                  <a:lnTo>
                    <a:pt x="9" y="0"/>
                  </a:lnTo>
                  <a:lnTo>
                    <a:pt x="6" y="1"/>
                  </a:lnTo>
                  <a:lnTo>
                    <a:pt x="3" y="3"/>
                  </a:lnTo>
                  <a:lnTo>
                    <a:pt x="1" y="6"/>
                  </a:lnTo>
                  <a:lnTo>
                    <a:pt x="0" y="11"/>
                  </a:lnTo>
                  <a:lnTo>
                    <a:pt x="0" y="11"/>
                  </a:lnTo>
                  <a:close/>
                </a:path>
              </a:pathLst>
            </a:custGeom>
            <a:solidFill>
              <a:srgbClr val="FF1C1E"/>
            </a:solidFill>
            <a:ln w="9525">
              <a:noFill/>
              <a:round/>
            </a:ln>
          </p:spPr>
          <p:txBody>
            <a:bodyPr/>
            <a:lstStyle/>
            <a:p>
              <a:endParaRPr lang="en-US"/>
            </a:p>
          </p:txBody>
        </p:sp>
        <p:sp>
          <p:nvSpPr>
            <p:cNvPr id="374878" name="Freeform 94"/>
            <p:cNvSpPr/>
            <p:nvPr/>
          </p:nvSpPr>
          <p:spPr bwMode="auto">
            <a:xfrm>
              <a:off x="2864" y="3012"/>
              <a:ext cx="20" cy="21"/>
            </a:xfrm>
            <a:custGeom>
              <a:avLst/>
              <a:gdLst/>
              <a:ahLst/>
              <a:cxnLst>
                <a:cxn ang="0">
                  <a:pos x="0" y="10"/>
                </a:cxn>
                <a:cxn ang="0">
                  <a:pos x="1" y="14"/>
                </a:cxn>
                <a:cxn ang="0">
                  <a:pos x="3" y="17"/>
                </a:cxn>
                <a:cxn ang="0">
                  <a:pos x="6" y="20"/>
                </a:cxn>
                <a:cxn ang="0">
                  <a:pos x="10" y="21"/>
                </a:cxn>
                <a:cxn ang="0">
                  <a:pos x="14" y="20"/>
                </a:cxn>
                <a:cxn ang="0">
                  <a:pos x="17" y="17"/>
                </a:cxn>
                <a:cxn ang="0">
                  <a:pos x="19" y="14"/>
                </a:cxn>
                <a:cxn ang="0">
                  <a:pos x="20" y="10"/>
                </a:cxn>
                <a:cxn ang="0">
                  <a:pos x="19" y="6"/>
                </a:cxn>
                <a:cxn ang="0">
                  <a:pos x="17" y="3"/>
                </a:cxn>
                <a:cxn ang="0">
                  <a:pos x="14" y="1"/>
                </a:cxn>
                <a:cxn ang="0">
                  <a:pos x="10" y="0"/>
                </a:cxn>
                <a:cxn ang="0">
                  <a:pos x="6" y="1"/>
                </a:cxn>
                <a:cxn ang="0">
                  <a:pos x="3" y="3"/>
                </a:cxn>
                <a:cxn ang="0">
                  <a:pos x="1" y="6"/>
                </a:cxn>
                <a:cxn ang="0">
                  <a:pos x="0" y="10"/>
                </a:cxn>
                <a:cxn ang="0">
                  <a:pos x="0" y="10"/>
                </a:cxn>
              </a:cxnLst>
              <a:rect l="0" t="0" r="r" b="b"/>
              <a:pathLst>
                <a:path w="20" h="21">
                  <a:moveTo>
                    <a:pt x="0" y="10"/>
                  </a:moveTo>
                  <a:lnTo>
                    <a:pt x="1" y="14"/>
                  </a:lnTo>
                  <a:lnTo>
                    <a:pt x="3" y="17"/>
                  </a:lnTo>
                  <a:lnTo>
                    <a:pt x="6" y="20"/>
                  </a:lnTo>
                  <a:lnTo>
                    <a:pt x="10" y="21"/>
                  </a:lnTo>
                  <a:lnTo>
                    <a:pt x="14" y="20"/>
                  </a:lnTo>
                  <a:lnTo>
                    <a:pt x="17" y="17"/>
                  </a:lnTo>
                  <a:lnTo>
                    <a:pt x="19" y="14"/>
                  </a:lnTo>
                  <a:lnTo>
                    <a:pt x="20" y="10"/>
                  </a:lnTo>
                  <a:lnTo>
                    <a:pt x="19" y="6"/>
                  </a:lnTo>
                  <a:lnTo>
                    <a:pt x="17"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79" name="Freeform 95"/>
            <p:cNvSpPr/>
            <p:nvPr/>
          </p:nvSpPr>
          <p:spPr bwMode="auto">
            <a:xfrm>
              <a:off x="2867" y="3057"/>
              <a:ext cx="19" cy="20"/>
            </a:xfrm>
            <a:custGeom>
              <a:avLst/>
              <a:gdLst/>
              <a:ahLst/>
              <a:cxnLst>
                <a:cxn ang="0">
                  <a:pos x="0" y="10"/>
                </a:cxn>
                <a:cxn ang="0">
                  <a:pos x="1" y="14"/>
                </a:cxn>
                <a:cxn ang="0">
                  <a:pos x="3" y="17"/>
                </a:cxn>
                <a:cxn ang="0">
                  <a:pos x="5" y="19"/>
                </a:cxn>
                <a:cxn ang="0">
                  <a:pos x="9" y="20"/>
                </a:cxn>
                <a:cxn ang="0">
                  <a:pos x="13" y="19"/>
                </a:cxn>
                <a:cxn ang="0">
                  <a:pos x="16" y="17"/>
                </a:cxn>
                <a:cxn ang="0">
                  <a:pos x="18" y="14"/>
                </a:cxn>
                <a:cxn ang="0">
                  <a:pos x="19" y="10"/>
                </a:cxn>
                <a:cxn ang="0">
                  <a:pos x="18" y="6"/>
                </a:cxn>
                <a:cxn ang="0">
                  <a:pos x="16" y="3"/>
                </a:cxn>
                <a:cxn ang="0">
                  <a:pos x="13" y="1"/>
                </a:cxn>
                <a:cxn ang="0">
                  <a:pos x="9" y="0"/>
                </a:cxn>
                <a:cxn ang="0">
                  <a:pos x="5" y="1"/>
                </a:cxn>
                <a:cxn ang="0">
                  <a:pos x="3" y="3"/>
                </a:cxn>
                <a:cxn ang="0">
                  <a:pos x="1" y="6"/>
                </a:cxn>
                <a:cxn ang="0">
                  <a:pos x="0" y="10"/>
                </a:cxn>
                <a:cxn ang="0">
                  <a:pos x="0" y="10"/>
                </a:cxn>
              </a:cxnLst>
              <a:rect l="0" t="0" r="r" b="b"/>
              <a:pathLst>
                <a:path w="19" h="20">
                  <a:moveTo>
                    <a:pt x="0" y="10"/>
                  </a:moveTo>
                  <a:lnTo>
                    <a:pt x="1" y="14"/>
                  </a:lnTo>
                  <a:lnTo>
                    <a:pt x="3" y="17"/>
                  </a:lnTo>
                  <a:lnTo>
                    <a:pt x="5" y="19"/>
                  </a:lnTo>
                  <a:lnTo>
                    <a:pt x="9" y="20"/>
                  </a:lnTo>
                  <a:lnTo>
                    <a:pt x="13" y="19"/>
                  </a:lnTo>
                  <a:lnTo>
                    <a:pt x="16" y="17"/>
                  </a:lnTo>
                  <a:lnTo>
                    <a:pt x="18" y="14"/>
                  </a:lnTo>
                  <a:lnTo>
                    <a:pt x="19" y="10"/>
                  </a:lnTo>
                  <a:lnTo>
                    <a:pt x="18" y="6"/>
                  </a:lnTo>
                  <a:lnTo>
                    <a:pt x="16" y="3"/>
                  </a:lnTo>
                  <a:lnTo>
                    <a:pt x="13" y="1"/>
                  </a:lnTo>
                  <a:lnTo>
                    <a:pt x="9" y="0"/>
                  </a:lnTo>
                  <a:lnTo>
                    <a:pt x="5"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80" name="Freeform 96"/>
            <p:cNvSpPr/>
            <p:nvPr/>
          </p:nvSpPr>
          <p:spPr bwMode="auto">
            <a:xfrm>
              <a:off x="2821" y="2910"/>
              <a:ext cx="20" cy="21"/>
            </a:xfrm>
            <a:custGeom>
              <a:avLst/>
              <a:gdLst/>
              <a:ahLst/>
              <a:cxnLst>
                <a:cxn ang="0">
                  <a:pos x="0" y="11"/>
                </a:cxn>
                <a:cxn ang="0">
                  <a:pos x="1" y="15"/>
                </a:cxn>
                <a:cxn ang="0">
                  <a:pos x="3" y="18"/>
                </a:cxn>
                <a:cxn ang="0">
                  <a:pos x="6" y="20"/>
                </a:cxn>
                <a:cxn ang="0">
                  <a:pos x="10" y="21"/>
                </a:cxn>
                <a:cxn ang="0">
                  <a:pos x="14" y="20"/>
                </a:cxn>
                <a:cxn ang="0">
                  <a:pos x="17" y="18"/>
                </a:cxn>
                <a:cxn ang="0">
                  <a:pos x="19" y="15"/>
                </a:cxn>
                <a:cxn ang="0">
                  <a:pos x="20" y="11"/>
                </a:cxn>
                <a:cxn ang="0">
                  <a:pos x="19" y="7"/>
                </a:cxn>
                <a:cxn ang="0">
                  <a:pos x="17" y="4"/>
                </a:cxn>
                <a:cxn ang="0">
                  <a:pos x="14" y="1"/>
                </a:cxn>
                <a:cxn ang="0">
                  <a:pos x="10" y="0"/>
                </a:cxn>
                <a:cxn ang="0">
                  <a:pos x="6" y="1"/>
                </a:cxn>
                <a:cxn ang="0">
                  <a:pos x="3" y="4"/>
                </a:cxn>
                <a:cxn ang="0">
                  <a:pos x="1" y="7"/>
                </a:cxn>
                <a:cxn ang="0">
                  <a:pos x="0" y="11"/>
                </a:cxn>
                <a:cxn ang="0">
                  <a:pos x="0" y="11"/>
                </a:cxn>
              </a:cxnLst>
              <a:rect l="0" t="0" r="r" b="b"/>
              <a:pathLst>
                <a:path w="20" h="21">
                  <a:moveTo>
                    <a:pt x="0" y="11"/>
                  </a:moveTo>
                  <a:lnTo>
                    <a:pt x="1" y="15"/>
                  </a:lnTo>
                  <a:lnTo>
                    <a:pt x="3" y="18"/>
                  </a:lnTo>
                  <a:lnTo>
                    <a:pt x="6" y="20"/>
                  </a:lnTo>
                  <a:lnTo>
                    <a:pt x="10" y="21"/>
                  </a:lnTo>
                  <a:lnTo>
                    <a:pt x="14" y="20"/>
                  </a:lnTo>
                  <a:lnTo>
                    <a:pt x="17" y="18"/>
                  </a:lnTo>
                  <a:lnTo>
                    <a:pt x="19" y="15"/>
                  </a:lnTo>
                  <a:lnTo>
                    <a:pt x="20" y="11"/>
                  </a:lnTo>
                  <a:lnTo>
                    <a:pt x="19" y="7"/>
                  </a:lnTo>
                  <a:lnTo>
                    <a:pt x="17" y="4"/>
                  </a:lnTo>
                  <a:lnTo>
                    <a:pt x="14" y="1"/>
                  </a:lnTo>
                  <a:lnTo>
                    <a:pt x="10" y="0"/>
                  </a:lnTo>
                  <a:lnTo>
                    <a:pt x="6" y="1"/>
                  </a:lnTo>
                  <a:lnTo>
                    <a:pt x="3" y="4"/>
                  </a:lnTo>
                  <a:lnTo>
                    <a:pt x="1" y="7"/>
                  </a:lnTo>
                  <a:lnTo>
                    <a:pt x="0" y="11"/>
                  </a:lnTo>
                  <a:lnTo>
                    <a:pt x="0" y="11"/>
                  </a:lnTo>
                  <a:close/>
                </a:path>
              </a:pathLst>
            </a:custGeom>
            <a:solidFill>
              <a:srgbClr val="FF1C1E"/>
            </a:solidFill>
            <a:ln w="9525">
              <a:noFill/>
              <a:round/>
            </a:ln>
          </p:spPr>
          <p:txBody>
            <a:bodyPr/>
            <a:lstStyle/>
            <a:p>
              <a:endParaRPr lang="en-US"/>
            </a:p>
          </p:txBody>
        </p:sp>
        <p:sp>
          <p:nvSpPr>
            <p:cNvPr id="374881" name="Freeform 97"/>
            <p:cNvSpPr/>
            <p:nvPr/>
          </p:nvSpPr>
          <p:spPr bwMode="auto">
            <a:xfrm>
              <a:off x="2821" y="2955"/>
              <a:ext cx="20" cy="22"/>
            </a:xfrm>
            <a:custGeom>
              <a:avLst/>
              <a:gdLst/>
              <a:ahLst/>
              <a:cxnLst>
                <a:cxn ang="0">
                  <a:pos x="0" y="11"/>
                </a:cxn>
                <a:cxn ang="0">
                  <a:pos x="1" y="15"/>
                </a:cxn>
                <a:cxn ang="0">
                  <a:pos x="3" y="19"/>
                </a:cxn>
                <a:cxn ang="0">
                  <a:pos x="6" y="21"/>
                </a:cxn>
                <a:cxn ang="0">
                  <a:pos x="10" y="22"/>
                </a:cxn>
                <a:cxn ang="0">
                  <a:pos x="14" y="21"/>
                </a:cxn>
                <a:cxn ang="0">
                  <a:pos x="17" y="19"/>
                </a:cxn>
                <a:cxn ang="0">
                  <a:pos x="19" y="15"/>
                </a:cxn>
                <a:cxn ang="0">
                  <a:pos x="20" y="11"/>
                </a:cxn>
                <a:cxn ang="0">
                  <a:pos x="19" y="7"/>
                </a:cxn>
                <a:cxn ang="0">
                  <a:pos x="17" y="3"/>
                </a:cxn>
                <a:cxn ang="0">
                  <a:pos x="14" y="1"/>
                </a:cxn>
                <a:cxn ang="0">
                  <a:pos x="10" y="0"/>
                </a:cxn>
                <a:cxn ang="0">
                  <a:pos x="6" y="1"/>
                </a:cxn>
                <a:cxn ang="0">
                  <a:pos x="3" y="3"/>
                </a:cxn>
                <a:cxn ang="0">
                  <a:pos x="1" y="7"/>
                </a:cxn>
                <a:cxn ang="0">
                  <a:pos x="0" y="11"/>
                </a:cxn>
                <a:cxn ang="0">
                  <a:pos x="0" y="11"/>
                </a:cxn>
              </a:cxnLst>
              <a:rect l="0" t="0" r="r" b="b"/>
              <a:pathLst>
                <a:path w="20" h="22">
                  <a:moveTo>
                    <a:pt x="0" y="11"/>
                  </a:moveTo>
                  <a:lnTo>
                    <a:pt x="1" y="15"/>
                  </a:lnTo>
                  <a:lnTo>
                    <a:pt x="3" y="19"/>
                  </a:lnTo>
                  <a:lnTo>
                    <a:pt x="6" y="21"/>
                  </a:lnTo>
                  <a:lnTo>
                    <a:pt x="10" y="22"/>
                  </a:lnTo>
                  <a:lnTo>
                    <a:pt x="14" y="21"/>
                  </a:lnTo>
                  <a:lnTo>
                    <a:pt x="17" y="19"/>
                  </a:lnTo>
                  <a:lnTo>
                    <a:pt x="19" y="15"/>
                  </a:lnTo>
                  <a:lnTo>
                    <a:pt x="20" y="11"/>
                  </a:lnTo>
                  <a:lnTo>
                    <a:pt x="19" y="7"/>
                  </a:lnTo>
                  <a:lnTo>
                    <a:pt x="17" y="3"/>
                  </a:lnTo>
                  <a:lnTo>
                    <a:pt x="14" y="1"/>
                  </a:lnTo>
                  <a:lnTo>
                    <a:pt x="10" y="0"/>
                  </a:lnTo>
                  <a:lnTo>
                    <a:pt x="6" y="1"/>
                  </a:lnTo>
                  <a:lnTo>
                    <a:pt x="3" y="3"/>
                  </a:lnTo>
                  <a:lnTo>
                    <a:pt x="1" y="7"/>
                  </a:lnTo>
                  <a:lnTo>
                    <a:pt x="0" y="11"/>
                  </a:lnTo>
                  <a:lnTo>
                    <a:pt x="0" y="11"/>
                  </a:lnTo>
                  <a:close/>
                </a:path>
              </a:pathLst>
            </a:custGeom>
            <a:solidFill>
              <a:srgbClr val="FF1C1E"/>
            </a:solidFill>
            <a:ln w="9525">
              <a:noFill/>
              <a:round/>
            </a:ln>
          </p:spPr>
          <p:txBody>
            <a:bodyPr/>
            <a:lstStyle/>
            <a:p>
              <a:endParaRPr lang="en-US"/>
            </a:p>
          </p:txBody>
        </p:sp>
        <p:sp>
          <p:nvSpPr>
            <p:cNvPr id="374882" name="Freeform 98"/>
            <p:cNvSpPr/>
            <p:nvPr/>
          </p:nvSpPr>
          <p:spPr bwMode="auto">
            <a:xfrm>
              <a:off x="2823" y="3003"/>
              <a:ext cx="20" cy="19"/>
            </a:xfrm>
            <a:custGeom>
              <a:avLst/>
              <a:gdLst/>
              <a:ahLst/>
              <a:cxnLst>
                <a:cxn ang="0">
                  <a:pos x="0" y="10"/>
                </a:cxn>
                <a:cxn ang="0">
                  <a:pos x="1" y="14"/>
                </a:cxn>
                <a:cxn ang="0">
                  <a:pos x="3" y="17"/>
                </a:cxn>
                <a:cxn ang="0">
                  <a:pos x="6" y="18"/>
                </a:cxn>
                <a:cxn ang="0">
                  <a:pos x="10" y="19"/>
                </a:cxn>
                <a:cxn ang="0">
                  <a:pos x="14" y="18"/>
                </a:cxn>
                <a:cxn ang="0">
                  <a:pos x="17" y="17"/>
                </a:cxn>
                <a:cxn ang="0">
                  <a:pos x="19" y="14"/>
                </a:cxn>
                <a:cxn ang="0">
                  <a:pos x="20" y="10"/>
                </a:cxn>
                <a:cxn ang="0">
                  <a:pos x="19" y="6"/>
                </a:cxn>
                <a:cxn ang="0">
                  <a:pos x="17" y="3"/>
                </a:cxn>
                <a:cxn ang="0">
                  <a:pos x="14" y="1"/>
                </a:cxn>
                <a:cxn ang="0">
                  <a:pos x="10" y="0"/>
                </a:cxn>
                <a:cxn ang="0">
                  <a:pos x="6" y="1"/>
                </a:cxn>
                <a:cxn ang="0">
                  <a:pos x="3" y="3"/>
                </a:cxn>
                <a:cxn ang="0">
                  <a:pos x="1" y="6"/>
                </a:cxn>
                <a:cxn ang="0">
                  <a:pos x="0" y="10"/>
                </a:cxn>
                <a:cxn ang="0">
                  <a:pos x="0" y="10"/>
                </a:cxn>
              </a:cxnLst>
              <a:rect l="0" t="0" r="r" b="b"/>
              <a:pathLst>
                <a:path w="20" h="19">
                  <a:moveTo>
                    <a:pt x="0" y="10"/>
                  </a:moveTo>
                  <a:lnTo>
                    <a:pt x="1" y="14"/>
                  </a:lnTo>
                  <a:lnTo>
                    <a:pt x="3" y="17"/>
                  </a:lnTo>
                  <a:lnTo>
                    <a:pt x="6" y="18"/>
                  </a:lnTo>
                  <a:lnTo>
                    <a:pt x="10" y="19"/>
                  </a:lnTo>
                  <a:lnTo>
                    <a:pt x="14" y="18"/>
                  </a:lnTo>
                  <a:lnTo>
                    <a:pt x="17" y="17"/>
                  </a:lnTo>
                  <a:lnTo>
                    <a:pt x="19" y="14"/>
                  </a:lnTo>
                  <a:lnTo>
                    <a:pt x="20" y="10"/>
                  </a:lnTo>
                  <a:lnTo>
                    <a:pt x="19" y="6"/>
                  </a:lnTo>
                  <a:lnTo>
                    <a:pt x="17"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83" name="Freeform 99"/>
            <p:cNvSpPr/>
            <p:nvPr/>
          </p:nvSpPr>
          <p:spPr bwMode="auto">
            <a:xfrm>
              <a:off x="2825" y="3048"/>
              <a:ext cx="21" cy="20"/>
            </a:xfrm>
            <a:custGeom>
              <a:avLst/>
              <a:gdLst/>
              <a:ahLst/>
              <a:cxnLst>
                <a:cxn ang="0">
                  <a:pos x="0" y="10"/>
                </a:cxn>
                <a:cxn ang="0">
                  <a:pos x="1" y="14"/>
                </a:cxn>
                <a:cxn ang="0">
                  <a:pos x="3" y="17"/>
                </a:cxn>
                <a:cxn ang="0">
                  <a:pos x="6" y="19"/>
                </a:cxn>
                <a:cxn ang="0">
                  <a:pos x="10" y="20"/>
                </a:cxn>
                <a:cxn ang="0">
                  <a:pos x="14" y="19"/>
                </a:cxn>
                <a:cxn ang="0">
                  <a:pos x="18" y="17"/>
                </a:cxn>
                <a:cxn ang="0">
                  <a:pos x="20" y="14"/>
                </a:cxn>
                <a:cxn ang="0">
                  <a:pos x="21" y="10"/>
                </a:cxn>
                <a:cxn ang="0">
                  <a:pos x="20" y="6"/>
                </a:cxn>
                <a:cxn ang="0">
                  <a:pos x="18" y="3"/>
                </a:cxn>
                <a:cxn ang="0">
                  <a:pos x="14" y="1"/>
                </a:cxn>
                <a:cxn ang="0">
                  <a:pos x="10" y="0"/>
                </a:cxn>
                <a:cxn ang="0">
                  <a:pos x="6" y="1"/>
                </a:cxn>
                <a:cxn ang="0">
                  <a:pos x="3" y="3"/>
                </a:cxn>
                <a:cxn ang="0">
                  <a:pos x="1" y="6"/>
                </a:cxn>
                <a:cxn ang="0">
                  <a:pos x="0" y="10"/>
                </a:cxn>
                <a:cxn ang="0">
                  <a:pos x="0" y="10"/>
                </a:cxn>
              </a:cxnLst>
              <a:rect l="0" t="0" r="r" b="b"/>
              <a:pathLst>
                <a:path w="21" h="20">
                  <a:moveTo>
                    <a:pt x="0" y="10"/>
                  </a:moveTo>
                  <a:lnTo>
                    <a:pt x="1" y="14"/>
                  </a:lnTo>
                  <a:lnTo>
                    <a:pt x="3" y="17"/>
                  </a:lnTo>
                  <a:lnTo>
                    <a:pt x="6" y="19"/>
                  </a:lnTo>
                  <a:lnTo>
                    <a:pt x="10" y="20"/>
                  </a:lnTo>
                  <a:lnTo>
                    <a:pt x="14" y="19"/>
                  </a:lnTo>
                  <a:lnTo>
                    <a:pt x="18" y="17"/>
                  </a:lnTo>
                  <a:lnTo>
                    <a:pt x="20" y="14"/>
                  </a:lnTo>
                  <a:lnTo>
                    <a:pt x="21" y="10"/>
                  </a:lnTo>
                  <a:lnTo>
                    <a:pt x="20" y="6"/>
                  </a:lnTo>
                  <a:lnTo>
                    <a:pt x="18"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84" name="Freeform 100"/>
            <p:cNvSpPr/>
            <p:nvPr/>
          </p:nvSpPr>
          <p:spPr bwMode="auto">
            <a:xfrm>
              <a:off x="2777" y="2562"/>
              <a:ext cx="22" cy="20"/>
            </a:xfrm>
            <a:custGeom>
              <a:avLst/>
              <a:gdLst/>
              <a:ahLst/>
              <a:cxnLst>
                <a:cxn ang="0">
                  <a:pos x="0" y="10"/>
                </a:cxn>
                <a:cxn ang="0">
                  <a:pos x="1" y="14"/>
                </a:cxn>
                <a:cxn ang="0">
                  <a:pos x="3" y="17"/>
                </a:cxn>
                <a:cxn ang="0">
                  <a:pos x="6" y="19"/>
                </a:cxn>
                <a:cxn ang="0">
                  <a:pos x="10" y="20"/>
                </a:cxn>
                <a:cxn ang="0">
                  <a:pos x="14" y="19"/>
                </a:cxn>
                <a:cxn ang="0">
                  <a:pos x="19" y="17"/>
                </a:cxn>
                <a:cxn ang="0">
                  <a:pos x="21" y="14"/>
                </a:cxn>
                <a:cxn ang="0">
                  <a:pos x="22" y="10"/>
                </a:cxn>
                <a:cxn ang="0">
                  <a:pos x="21" y="6"/>
                </a:cxn>
                <a:cxn ang="0">
                  <a:pos x="19" y="3"/>
                </a:cxn>
                <a:cxn ang="0">
                  <a:pos x="14" y="1"/>
                </a:cxn>
                <a:cxn ang="0">
                  <a:pos x="10" y="0"/>
                </a:cxn>
                <a:cxn ang="0">
                  <a:pos x="6" y="1"/>
                </a:cxn>
                <a:cxn ang="0">
                  <a:pos x="3" y="3"/>
                </a:cxn>
                <a:cxn ang="0">
                  <a:pos x="1" y="6"/>
                </a:cxn>
                <a:cxn ang="0">
                  <a:pos x="0" y="10"/>
                </a:cxn>
                <a:cxn ang="0">
                  <a:pos x="0" y="10"/>
                </a:cxn>
              </a:cxnLst>
              <a:rect l="0" t="0" r="r" b="b"/>
              <a:pathLst>
                <a:path w="22" h="20">
                  <a:moveTo>
                    <a:pt x="0" y="10"/>
                  </a:moveTo>
                  <a:lnTo>
                    <a:pt x="1" y="14"/>
                  </a:lnTo>
                  <a:lnTo>
                    <a:pt x="3" y="17"/>
                  </a:lnTo>
                  <a:lnTo>
                    <a:pt x="6" y="19"/>
                  </a:lnTo>
                  <a:lnTo>
                    <a:pt x="10" y="20"/>
                  </a:lnTo>
                  <a:lnTo>
                    <a:pt x="14" y="19"/>
                  </a:lnTo>
                  <a:lnTo>
                    <a:pt x="19" y="17"/>
                  </a:lnTo>
                  <a:lnTo>
                    <a:pt x="21" y="14"/>
                  </a:lnTo>
                  <a:lnTo>
                    <a:pt x="22" y="10"/>
                  </a:lnTo>
                  <a:lnTo>
                    <a:pt x="21" y="6"/>
                  </a:lnTo>
                  <a:lnTo>
                    <a:pt x="19"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85" name="Freeform 101"/>
            <p:cNvSpPr/>
            <p:nvPr/>
          </p:nvSpPr>
          <p:spPr bwMode="auto">
            <a:xfrm>
              <a:off x="2819" y="2562"/>
              <a:ext cx="20" cy="20"/>
            </a:xfrm>
            <a:custGeom>
              <a:avLst/>
              <a:gdLst/>
              <a:ahLst/>
              <a:cxnLst>
                <a:cxn ang="0">
                  <a:pos x="0" y="10"/>
                </a:cxn>
                <a:cxn ang="0">
                  <a:pos x="1" y="14"/>
                </a:cxn>
                <a:cxn ang="0">
                  <a:pos x="3" y="17"/>
                </a:cxn>
                <a:cxn ang="0">
                  <a:pos x="6" y="19"/>
                </a:cxn>
                <a:cxn ang="0">
                  <a:pos x="10" y="20"/>
                </a:cxn>
                <a:cxn ang="0">
                  <a:pos x="14" y="19"/>
                </a:cxn>
                <a:cxn ang="0">
                  <a:pos x="17" y="17"/>
                </a:cxn>
                <a:cxn ang="0">
                  <a:pos x="19" y="14"/>
                </a:cxn>
                <a:cxn ang="0">
                  <a:pos x="20" y="10"/>
                </a:cxn>
                <a:cxn ang="0">
                  <a:pos x="19" y="6"/>
                </a:cxn>
                <a:cxn ang="0">
                  <a:pos x="17" y="3"/>
                </a:cxn>
                <a:cxn ang="0">
                  <a:pos x="14" y="1"/>
                </a:cxn>
                <a:cxn ang="0">
                  <a:pos x="10" y="0"/>
                </a:cxn>
                <a:cxn ang="0">
                  <a:pos x="6" y="1"/>
                </a:cxn>
                <a:cxn ang="0">
                  <a:pos x="3" y="3"/>
                </a:cxn>
                <a:cxn ang="0">
                  <a:pos x="1" y="6"/>
                </a:cxn>
                <a:cxn ang="0">
                  <a:pos x="0" y="10"/>
                </a:cxn>
                <a:cxn ang="0">
                  <a:pos x="0" y="10"/>
                </a:cxn>
              </a:cxnLst>
              <a:rect l="0" t="0" r="r" b="b"/>
              <a:pathLst>
                <a:path w="20" h="20">
                  <a:moveTo>
                    <a:pt x="0" y="10"/>
                  </a:moveTo>
                  <a:lnTo>
                    <a:pt x="1" y="14"/>
                  </a:lnTo>
                  <a:lnTo>
                    <a:pt x="3" y="17"/>
                  </a:lnTo>
                  <a:lnTo>
                    <a:pt x="6" y="19"/>
                  </a:lnTo>
                  <a:lnTo>
                    <a:pt x="10" y="20"/>
                  </a:lnTo>
                  <a:lnTo>
                    <a:pt x="14" y="19"/>
                  </a:lnTo>
                  <a:lnTo>
                    <a:pt x="17" y="17"/>
                  </a:lnTo>
                  <a:lnTo>
                    <a:pt x="19" y="14"/>
                  </a:lnTo>
                  <a:lnTo>
                    <a:pt x="20" y="10"/>
                  </a:lnTo>
                  <a:lnTo>
                    <a:pt x="19" y="6"/>
                  </a:lnTo>
                  <a:lnTo>
                    <a:pt x="17" y="3"/>
                  </a:lnTo>
                  <a:lnTo>
                    <a:pt x="14" y="1"/>
                  </a:lnTo>
                  <a:lnTo>
                    <a:pt x="10" y="0"/>
                  </a:lnTo>
                  <a:lnTo>
                    <a:pt x="6" y="1"/>
                  </a:lnTo>
                  <a:lnTo>
                    <a:pt x="3" y="3"/>
                  </a:lnTo>
                  <a:lnTo>
                    <a:pt x="1" y="6"/>
                  </a:lnTo>
                  <a:lnTo>
                    <a:pt x="0" y="10"/>
                  </a:lnTo>
                  <a:lnTo>
                    <a:pt x="0" y="10"/>
                  </a:lnTo>
                  <a:close/>
                </a:path>
              </a:pathLst>
            </a:custGeom>
            <a:solidFill>
              <a:srgbClr val="FF1C1E"/>
            </a:solidFill>
            <a:ln w="9525">
              <a:noFill/>
              <a:round/>
            </a:ln>
          </p:spPr>
          <p:txBody>
            <a:bodyPr/>
            <a:lstStyle/>
            <a:p>
              <a:endParaRPr lang="en-US"/>
            </a:p>
          </p:txBody>
        </p:sp>
        <p:sp>
          <p:nvSpPr>
            <p:cNvPr id="374886" name="Freeform 102"/>
            <p:cNvSpPr/>
            <p:nvPr/>
          </p:nvSpPr>
          <p:spPr bwMode="auto">
            <a:xfrm>
              <a:off x="2859" y="2561"/>
              <a:ext cx="19" cy="19"/>
            </a:xfrm>
            <a:custGeom>
              <a:avLst/>
              <a:gdLst/>
              <a:ahLst/>
              <a:cxnLst>
                <a:cxn ang="0">
                  <a:pos x="0" y="9"/>
                </a:cxn>
                <a:cxn ang="0">
                  <a:pos x="1" y="13"/>
                </a:cxn>
                <a:cxn ang="0">
                  <a:pos x="3" y="16"/>
                </a:cxn>
                <a:cxn ang="0">
                  <a:pos x="6" y="18"/>
                </a:cxn>
                <a:cxn ang="0">
                  <a:pos x="10" y="19"/>
                </a:cxn>
                <a:cxn ang="0">
                  <a:pos x="14" y="18"/>
                </a:cxn>
                <a:cxn ang="0">
                  <a:pos x="16" y="16"/>
                </a:cxn>
                <a:cxn ang="0">
                  <a:pos x="18" y="13"/>
                </a:cxn>
                <a:cxn ang="0">
                  <a:pos x="19" y="9"/>
                </a:cxn>
                <a:cxn ang="0">
                  <a:pos x="18" y="5"/>
                </a:cxn>
                <a:cxn ang="0">
                  <a:pos x="16" y="3"/>
                </a:cxn>
                <a:cxn ang="0">
                  <a:pos x="14" y="1"/>
                </a:cxn>
                <a:cxn ang="0">
                  <a:pos x="10" y="0"/>
                </a:cxn>
                <a:cxn ang="0">
                  <a:pos x="6" y="1"/>
                </a:cxn>
                <a:cxn ang="0">
                  <a:pos x="3" y="3"/>
                </a:cxn>
                <a:cxn ang="0">
                  <a:pos x="1" y="5"/>
                </a:cxn>
                <a:cxn ang="0">
                  <a:pos x="0" y="9"/>
                </a:cxn>
                <a:cxn ang="0">
                  <a:pos x="0" y="9"/>
                </a:cxn>
              </a:cxnLst>
              <a:rect l="0" t="0" r="r" b="b"/>
              <a:pathLst>
                <a:path w="19" h="19">
                  <a:moveTo>
                    <a:pt x="0" y="9"/>
                  </a:moveTo>
                  <a:lnTo>
                    <a:pt x="1" y="13"/>
                  </a:lnTo>
                  <a:lnTo>
                    <a:pt x="3" y="16"/>
                  </a:lnTo>
                  <a:lnTo>
                    <a:pt x="6" y="18"/>
                  </a:lnTo>
                  <a:lnTo>
                    <a:pt x="10" y="19"/>
                  </a:lnTo>
                  <a:lnTo>
                    <a:pt x="14" y="18"/>
                  </a:lnTo>
                  <a:lnTo>
                    <a:pt x="16" y="16"/>
                  </a:lnTo>
                  <a:lnTo>
                    <a:pt x="18" y="13"/>
                  </a:lnTo>
                  <a:lnTo>
                    <a:pt x="19" y="9"/>
                  </a:lnTo>
                  <a:lnTo>
                    <a:pt x="18" y="5"/>
                  </a:lnTo>
                  <a:lnTo>
                    <a:pt x="16" y="3"/>
                  </a:lnTo>
                  <a:lnTo>
                    <a:pt x="14" y="1"/>
                  </a:lnTo>
                  <a:lnTo>
                    <a:pt x="10" y="0"/>
                  </a:lnTo>
                  <a:lnTo>
                    <a:pt x="6" y="1"/>
                  </a:lnTo>
                  <a:lnTo>
                    <a:pt x="3" y="3"/>
                  </a:lnTo>
                  <a:lnTo>
                    <a:pt x="1" y="5"/>
                  </a:lnTo>
                  <a:lnTo>
                    <a:pt x="0" y="9"/>
                  </a:lnTo>
                  <a:lnTo>
                    <a:pt x="0" y="9"/>
                  </a:lnTo>
                  <a:close/>
                </a:path>
              </a:pathLst>
            </a:custGeom>
            <a:solidFill>
              <a:srgbClr val="FF1C1E"/>
            </a:solidFill>
            <a:ln w="9525">
              <a:noFill/>
              <a:round/>
            </a:ln>
          </p:spPr>
          <p:txBody>
            <a:bodyPr/>
            <a:lstStyle/>
            <a:p>
              <a:endParaRPr lang="en-US"/>
            </a:p>
          </p:txBody>
        </p:sp>
        <p:sp>
          <p:nvSpPr>
            <p:cNvPr id="374887" name="Freeform 103"/>
            <p:cNvSpPr/>
            <p:nvPr/>
          </p:nvSpPr>
          <p:spPr bwMode="auto">
            <a:xfrm>
              <a:off x="2770" y="2690"/>
              <a:ext cx="193" cy="212"/>
            </a:xfrm>
            <a:custGeom>
              <a:avLst/>
              <a:gdLst/>
              <a:ahLst/>
              <a:cxnLst>
                <a:cxn ang="0">
                  <a:pos x="193" y="14"/>
                </a:cxn>
                <a:cxn ang="0">
                  <a:pos x="193" y="195"/>
                </a:cxn>
                <a:cxn ang="0">
                  <a:pos x="193" y="212"/>
                </a:cxn>
                <a:cxn ang="0">
                  <a:pos x="176" y="210"/>
                </a:cxn>
                <a:cxn ang="0">
                  <a:pos x="14" y="194"/>
                </a:cxn>
                <a:cxn ang="0">
                  <a:pos x="0" y="193"/>
                </a:cxn>
                <a:cxn ang="0">
                  <a:pos x="0" y="180"/>
                </a:cxn>
                <a:cxn ang="0">
                  <a:pos x="0" y="14"/>
                </a:cxn>
                <a:cxn ang="0">
                  <a:pos x="0" y="0"/>
                </a:cxn>
                <a:cxn ang="0">
                  <a:pos x="15" y="0"/>
                </a:cxn>
                <a:cxn ang="0">
                  <a:pos x="178" y="0"/>
                </a:cxn>
                <a:cxn ang="0">
                  <a:pos x="193" y="0"/>
                </a:cxn>
                <a:cxn ang="0">
                  <a:pos x="193" y="14"/>
                </a:cxn>
              </a:cxnLst>
              <a:rect l="0" t="0" r="r" b="b"/>
              <a:pathLst>
                <a:path w="193" h="212">
                  <a:moveTo>
                    <a:pt x="193" y="14"/>
                  </a:moveTo>
                  <a:lnTo>
                    <a:pt x="193" y="195"/>
                  </a:lnTo>
                  <a:lnTo>
                    <a:pt x="193" y="212"/>
                  </a:lnTo>
                  <a:lnTo>
                    <a:pt x="176" y="210"/>
                  </a:lnTo>
                  <a:lnTo>
                    <a:pt x="14" y="194"/>
                  </a:lnTo>
                  <a:lnTo>
                    <a:pt x="0" y="193"/>
                  </a:lnTo>
                  <a:lnTo>
                    <a:pt x="0" y="180"/>
                  </a:lnTo>
                  <a:lnTo>
                    <a:pt x="0" y="14"/>
                  </a:lnTo>
                  <a:lnTo>
                    <a:pt x="0" y="0"/>
                  </a:lnTo>
                  <a:lnTo>
                    <a:pt x="15" y="0"/>
                  </a:lnTo>
                  <a:lnTo>
                    <a:pt x="178" y="0"/>
                  </a:lnTo>
                  <a:lnTo>
                    <a:pt x="193" y="0"/>
                  </a:lnTo>
                  <a:lnTo>
                    <a:pt x="193" y="14"/>
                  </a:lnTo>
                  <a:close/>
                </a:path>
              </a:pathLst>
            </a:custGeom>
            <a:solidFill>
              <a:srgbClr val="000000"/>
            </a:solidFill>
            <a:ln w="9525">
              <a:noFill/>
              <a:round/>
            </a:ln>
          </p:spPr>
          <p:txBody>
            <a:bodyPr/>
            <a:lstStyle/>
            <a:p>
              <a:endParaRPr lang="en-US"/>
            </a:p>
          </p:txBody>
        </p:sp>
        <p:sp>
          <p:nvSpPr>
            <p:cNvPr id="374888" name="Freeform 104"/>
            <p:cNvSpPr/>
            <p:nvPr/>
          </p:nvSpPr>
          <p:spPr bwMode="auto">
            <a:xfrm>
              <a:off x="2785" y="2704"/>
              <a:ext cx="163" cy="181"/>
            </a:xfrm>
            <a:custGeom>
              <a:avLst/>
              <a:gdLst/>
              <a:ahLst/>
              <a:cxnLst>
                <a:cxn ang="0">
                  <a:pos x="0" y="0"/>
                </a:cxn>
                <a:cxn ang="0">
                  <a:pos x="0" y="166"/>
                </a:cxn>
                <a:cxn ang="0">
                  <a:pos x="163" y="181"/>
                </a:cxn>
                <a:cxn ang="0">
                  <a:pos x="163" y="0"/>
                </a:cxn>
                <a:cxn ang="0">
                  <a:pos x="0" y="0"/>
                </a:cxn>
              </a:cxnLst>
              <a:rect l="0" t="0" r="r" b="b"/>
              <a:pathLst>
                <a:path w="163" h="181">
                  <a:moveTo>
                    <a:pt x="0" y="0"/>
                  </a:moveTo>
                  <a:lnTo>
                    <a:pt x="0" y="166"/>
                  </a:lnTo>
                  <a:lnTo>
                    <a:pt x="163" y="181"/>
                  </a:lnTo>
                  <a:lnTo>
                    <a:pt x="163" y="0"/>
                  </a:lnTo>
                  <a:lnTo>
                    <a:pt x="0" y="0"/>
                  </a:lnTo>
                  <a:close/>
                </a:path>
              </a:pathLst>
            </a:custGeom>
            <a:solidFill>
              <a:srgbClr val="00CCFF"/>
            </a:solidFill>
            <a:ln w="9525">
              <a:noFill/>
              <a:round/>
            </a:ln>
          </p:spPr>
          <p:txBody>
            <a:bodyPr/>
            <a:lstStyle/>
            <a:p>
              <a:endParaRPr lang="en-US"/>
            </a:p>
          </p:txBody>
        </p:sp>
        <p:sp>
          <p:nvSpPr>
            <p:cNvPr id="374889" name="Freeform 105"/>
            <p:cNvSpPr/>
            <p:nvPr/>
          </p:nvSpPr>
          <p:spPr bwMode="auto">
            <a:xfrm>
              <a:off x="2802" y="2729"/>
              <a:ext cx="27" cy="118"/>
            </a:xfrm>
            <a:custGeom>
              <a:avLst/>
              <a:gdLst/>
              <a:ahLst/>
              <a:cxnLst>
                <a:cxn ang="0">
                  <a:pos x="7" y="9"/>
                </a:cxn>
                <a:cxn ang="0">
                  <a:pos x="6" y="10"/>
                </a:cxn>
                <a:cxn ang="0">
                  <a:pos x="4" y="15"/>
                </a:cxn>
                <a:cxn ang="0">
                  <a:pos x="1" y="25"/>
                </a:cxn>
                <a:cxn ang="0">
                  <a:pos x="0" y="41"/>
                </a:cxn>
                <a:cxn ang="0">
                  <a:pos x="0" y="61"/>
                </a:cxn>
                <a:cxn ang="0">
                  <a:pos x="0" y="80"/>
                </a:cxn>
                <a:cxn ang="0">
                  <a:pos x="0" y="93"/>
                </a:cxn>
                <a:cxn ang="0">
                  <a:pos x="0" y="98"/>
                </a:cxn>
                <a:cxn ang="0">
                  <a:pos x="0" y="100"/>
                </a:cxn>
                <a:cxn ang="0">
                  <a:pos x="2" y="104"/>
                </a:cxn>
                <a:cxn ang="0">
                  <a:pos x="5" y="109"/>
                </a:cxn>
                <a:cxn ang="0">
                  <a:pos x="11" y="115"/>
                </a:cxn>
                <a:cxn ang="0">
                  <a:pos x="17" y="118"/>
                </a:cxn>
                <a:cxn ang="0">
                  <a:pos x="22" y="118"/>
                </a:cxn>
                <a:cxn ang="0">
                  <a:pos x="26" y="116"/>
                </a:cxn>
                <a:cxn ang="0">
                  <a:pos x="27" y="115"/>
                </a:cxn>
                <a:cxn ang="0">
                  <a:pos x="27" y="102"/>
                </a:cxn>
                <a:cxn ang="0">
                  <a:pos x="16" y="100"/>
                </a:cxn>
                <a:cxn ang="0">
                  <a:pos x="16" y="21"/>
                </a:cxn>
                <a:cxn ang="0">
                  <a:pos x="27" y="19"/>
                </a:cxn>
                <a:cxn ang="0">
                  <a:pos x="27" y="0"/>
                </a:cxn>
                <a:cxn ang="0">
                  <a:pos x="24" y="0"/>
                </a:cxn>
                <a:cxn ang="0">
                  <a:pos x="19" y="0"/>
                </a:cxn>
                <a:cxn ang="0">
                  <a:pos x="12" y="2"/>
                </a:cxn>
                <a:cxn ang="0">
                  <a:pos x="7" y="9"/>
                </a:cxn>
              </a:cxnLst>
              <a:rect l="0" t="0" r="r" b="b"/>
              <a:pathLst>
                <a:path w="27" h="118">
                  <a:moveTo>
                    <a:pt x="7" y="9"/>
                  </a:moveTo>
                  <a:lnTo>
                    <a:pt x="6" y="10"/>
                  </a:lnTo>
                  <a:lnTo>
                    <a:pt x="4" y="15"/>
                  </a:lnTo>
                  <a:lnTo>
                    <a:pt x="1" y="25"/>
                  </a:lnTo>
                  <a:lnTo>
                    <a:pt x="0" y="41"/>
                  </a:lnTo>
                  <a:lnTo>
                    <a:pt x="0" y="61"/>
                  </a:lnTo>
                  <a:lnTo>
                    <a:pt x="0" y="80"/>
                  </a:lnTo>
                  <a:lnTo>
                    <a:pt x="0" y="93"/>
                  </a:lnTo>
                  <a:lnTo>
                    <a:pt x="0" y="98"/>
                  </a:lnTo>
                  <a:lnTo>
                    <a:pt x="0" y="100"/>
                  </a:lnTo>
                  <a:lnTo>
                    <a:pt x="2" y="104"/>
                  </a:lnTo>
                  <a:lnTo>
                    <a:pt x="5" y="109"/>
                  </a:lnTo>
                  <a:lnTo>
                    <a:pt x="11" y="115"/>
                  </a:lnTo>
                  <a:lnTo>
                    <a:pt x="17" y="118"/>
                  </a:lnTo>
                  <a:lnTo>
                    <a:pt x="22" y="118"/>
                  </a:lnTo>
                  <a:lnTo>
                    <a:pt x="26" y="116"/>
                  </a:lnTo>
                  <a:lnTo>
                    <a:pt x="27" y="115"/>
                  </a:lnTo>
                  <a:lnTo>
                    <a:pt x="27" y="102"/>
                  </a:lnTo>
                  <a:lnTo>
                    <a:pt x="16" y="100"/>
                  </a:lnTo>
                  <a:lnTo>
                    <a:pt x="16" y="21"/>
                  </a:lnTo>
                  <a:lnTo>
                    <a:pt x="27" y="19"/>
                  </a:lnTo>
                  <a:lnTo>
                    <a:pt x="27" y="0"/>
                  </a:lnTo>
                  <a:lnTo>
                    <a:pt x="24" y="0"/>
                  </a:lnTo>
                  <a:lnTo>
                    <a:pt x="19" y="0"/>
                  </a:lnTo>
                  <a:lnTo>
                    <a:pt x="12" y="2"/>
                  </a:lnTo>
                  <a:lnTo>
                    <a:pt x="7" y="9"/>
                  </a:lnTo>
                  <a:close/>
                </a:path>
              </a:pathLst>
            </a:custGeom>
            <a:solidFill>
              <a:srgbClr val="000000"/>
            </a:solidFill>
            <a:ln w="9525">
              <a:noFill/>
              <a:round/>
            </a:ln>
          </p:spPr>
          <p:txBody>
            <a:bodyPr/>
            <a:lstStyle/>
            <a:p>
              <a:endParaRPr lang="en-US"/>
            </a:p>
          </p:txBody>
        </p:sp>
        <p:sp>
          <p:nvSpPr>
            <p:cNvPr id="374890" name="Freeform 106"/>
            <p:cNvSpPr/>
            <p:nvPr/>
          </p:nvSpPr>
          <p:spPr bwMode="auto">
            <a:xfrm>
              <a:off x="3029" y="2537"/>
              <a:ext cx="72" cy="23"/>
            </a:xfrm>
            <a:custGeom>
              <a:avLst/>
              <a:gdLst/>
              <a:ahLst/>
              <a:cxnLst>
                <a:cxn ang="0">
                  <a:pos x="0" y="9"/>
                </a:cxn>
                <a:cxn ang="0">
                  <a:pos x="0" y="8"/>
                </a:cxn>
                <a:cxn ang="0">
                  <a:pos x="1" y="7"/>
                </a:cxn>
                <a:cxn ang="0">
                  <a:pos x="2" y="5"/>
                </a:cxn>
                <a:cxn ang="0">
                  <a:pos x="5" y="3"/>
                </a:cxn>
                <a:cxn ang="0">
                  <a:pos x="9" y="1"/>
                </a:cxn>
                <a:cxn ang="0">
                  <a:pos x="16" y="0"/>
                </a:cxn>
                <a:cxn ang="0">
                  <a:pos x="24" y="0"/>
                </a:cxn>
                <a:cxn ang="0">
                  <a:pos x="35" y="2"/>
                </a:cxn>
                <a:cxn ang="0">
                  <a:pos x="46" y="4"/>
                </a:cxn>
                <a:cxn ang="0">
                  <a:pos x="55" y="7"/>
                </a:cxn>
                <a:cxn ang="0">
                  <a:pos x="63" y="9"/>
                </a:cxn>
                <a:cxn ang="0">
                  <a:pos x="68" y="11"/>
                </a:cxn>
                <a:cxn ang="0">
                  <a:pos x="70" y="14"/>
                </a:cxn>
                <a:cxn ang="0">
                  <a:pos x="72" y="16"/>
                </a:cxn>
                <a:cxn ang="0">
                  <a:pos x="72" y="20"/>
                </a:cxn>
                <a:cxn ang="0">
                  <a:pos x="72" y="23"/>
                </a:cxn>
                <a:cxn ang="0">
                  <a:pos x="0" y="9"/>
                </a:cxn>
              </a:cxnLst>
              <a:rect l="0" t="0" r="r" b="b"/>
              <a:pathLst>
                <a:path w="72" h="23">
                  <a:moveTo>
                    <a:pt x="0" y="9"/>
                  </a:moveTo>
                  <a:lnTo>
                    <a:pt x="0" y="8"/>
                  </a:lnTo>
                  <a:lnTo>
                    <a:pt x="1" y="7"/>
                  </a:lnTo>
                  <a:lnTo>
                    <a:pt x="2" y="5"/>
                  </a:lnTo>
                  <a:lnTo>
                    <a:pt x="5" y="3"/>
                  </a:lnTo>
                  <a:lnTo>
                    <a:pt x="9" y="1"/>
                  </a:lnTo>
                  <a:lnTo>
                    <a:pt x="16" y="0"/>
                  </a:lnTo>
                  <a:lnTo>
                    <a:pt x="24" y="0"/>
                  </a:lnTo>
                  <a:lnTo>
                    <a:pt x="35" y="2"/>
                  </a:lnTo>
                  <a:lnTo>
                    <a:pt x="46" y="4"/>
                  </a:lnTo>
                  <a:lnTo>
                    <a:pt x="55" y="7"/>
                  </a:lnTo>
                  <a:lnTo>
                    <a:pt x="63" y="9"/>
                  </a:lnTo>
                  <a:lnTo>
                    <a:pt x="68" y="11"/>
                  </a:lnTo>
                  <a:lnTo>
                    <a:pt x="70" y="14"/>
                  </a:lnTo>
                  <a:lnTo>
                    <a:pt x="72" y="16"/>
                  </a:lnTo>
                  <a:lnTo>
                    <a:pt x="72" y="20"/>
                  </a:lnTo>
                  <a:lnTo>
                    <a:pt x="72" y="23"/>
                  </a:lnTo>
                  <a:lnTo>
                    <a:pt x="0" y="9"/>
                  </a:lnTo>
                  <a:close/>
                </a:path>
              </a:pathLst>
            </a:custGeom>
            <a:solidFill>
              <a:srgbClr val="000000"/>
            </a:solidFill>
            <a:ln w="9525">
              <a:noFill/>
              <a:round/>
            </a:ln>
          </p:spPr>
          <p:txBody>
            <a:bodyPr/>
            <a:lstStyle/>
            <a:p>
              <a:endParaRPr lang="en-US"/>
            </a:p>
          </p:txBody>
        </p:sp>
        <p:sp>
          <p:nvSpPr>
            <p:cNvPr id="374891" name="Freeform 107"/>
            <p:cNvSpPr/>
            <p:nvPr/>
          </p:nvSpPr>
          <p:spPr bwMode="auto">
            <a:xfrm>
              <a:off x="3028" y="2568"/>
              <a:ext cx="72" cy="20"/>
            </a:xfrm>
            <a:custGeom>
              <a:avLst/>
              <a:gdLst/>
              <a:ahLst/>
              <a:cxnLst>
                <a:cxn ang="0">
                  <a:pos x="0" y="10"/>
                </a:cxn>
                <a:cxn ang="0">
                  <a:pos x="0" y="9"/>
                </a:cxn>
                <a:cxn ang="0">
                  <a:pos x="1" y="8"/>
                </a:cxn>
                <a:cxn ang="0">
                  <a:pos x="2" y="6"/>
                </a:cxn>
                <a:cxn ang="0">
                  <a:pos x="4" y="4"/>
                </a:cxn>
                <a:cxn ang="0">
                  <a:pos x="9" y="2"/>
                </a:cxn>
                <a:cxn ang="0">
                  <a:pos x="15" y="0"/>
                </a:cxn>
                <a:cxn ang="0">
                  <a:pos x="23" y="0"/>
                </a:cxn>
                <a:cxn ang="0">
                  <a:pos x="35" y="1"/>
                </a:cxn>
                <a:cxn ang="0">
                  <a:pos x="46" y="3"/>
                </a:cxn>
                <a:cxn ang="0">
                  <a:pos x="55" y="5"/>
                </a:cxn>
                <a:cxn ang="0">
                  <a:pos x="62" y="7"/>
                </a:cxn>
                <a:cxn ang="0">
                  <a:pos x="67" y="9"/>
                </a:cxn>
                <a:cxn ang="0">
                  <a:pos x="70" y="11"/>
                </a:cxn>
                <a:cxn ang="0">
                  <a:pos x="71" y="14"/>
                </a:cxn>
                <a:cxn ang="0">
                  <a:pos x="72" y="17"/>
                </a:cxn>
                <a:cxn ang="0">
                  <a:pos x="72" y="20"/>
                </a:cxn>
                <a:cxn ang="0">
                  <a:pos x="0" y="10"/>
                </a:cxn>
              </a:cxnLst>
              <a:rect l="0" t="0" r="r" b="b"/>
              <a:pathLst>
                <a:path w="72" h="20">
                  <a:moveTo>
                    <a:pt x="0" y="10"/>
                  </a:moveTo>
                  <a:lnTo>
                    <a:pt x="0" y="9"/>
                  </a:lnTo>
                  <a:lnTo>
                    <a:pt x="1" y="8"/>
                  </a:lnTo>
                  <a:lnTo>
                    <a:pt x="2" y="6"/>
                  </a:lnTo>
                  <a:lnTo>
                    <a:pt x="4" y="4"/>
                  </a:lnTo>
                  <a:lnTo>
                    <a:pt x="9" y="2"/>
                  </a:lnTo>
                  <a:lnTo>
                    <a:pt x="15" y="0"/>
                  </a:lnTo>
                  <a:lnTo>
                    <a:pt x="23" y="0"/>
                  </a:lnTo>
                  <a:lnTo>
                    <a:pt x="35" y="1"/>
                  </a:lnTo>
                  <a:lnTo>
                    <a:pt x="46" y="3"/>
                  </a:lnTo>
                  <a:lnTo>
                    <a:pt x="55" y="5"/>
                  </a:lnTo>
                  <a:lnTo>
                    <a:pt x="62" y="7"/>
                  </a:lnTo>
                  <a:lnTo>
                    <a:pt x="67" y="9"/>
                  </a:lnTo>
                  <a:lnTo>
                    <a:pt x="70" y="11"/>
                  </a:lnTo>
                  <a:lnTo>
                    <a:pt x="71" y="14"/>
                  </a:lnTo>
                  <a:lnTo>
                    <a:pt x="72" y="17"/>
                  </a:lnTo>
                  <a:lnTo>
                    <a:pt x="72" y="20"/>
                  </a:lnTo>
                  <a:lnTo>
                    <a:pt x="0" y="10"/>
                  </a:lnTo>
                  <a:close/>
                </a:path>
              </a:pathLst>
            </a:custGeom>
            <a:solidFill>
              <a:srgbClr val="000000"/>
            </a:solidFill>
            <a:ln w="9525">
              <a:noFill/>
              <a:round/>
            </a:ln>
          </p:spPr>
          <p:txBody>
            <a:bodyPr/>
            <a:lstStyle/>
            <a:p>
              <a:endParaRPr lang="en-US"/>
            </a:p>
          </p:txBody>
        </p:sp>
        <p:sp>
          <p:nvSpPr>
            <p:cNvPr id="374892" name="Freeform 108"/>
            <p:cNvSpPr/>
            <p:nvPr/>
          </p:nvSpPr>
          <p:spPr bwMode="auto">
            <a:xfrm>
              <a:off x="3029" y="2595"/>
              <a:ext cx="73" cy="20"/>
            </a:xfrm>
            <a:custGeom>
              <a:avLst/>
              <a:gdLst/>
              <a:ahLst/>
              <a:cxnLst>
                <a:cxn ang="0">
                  <a:pos x="0" y="11"/>
                </a:cxn>
                <a:cxn ang="0">
                  <a:pos x="0" y="10"/>
                </a:cxn>
                <a:cxn ang="0">
                  <a:pos x="1" y="9"/>
                </a:cxn>
                <a:cxn ang="0">
                  <a:pos x="2" y="7"/>
                </a:cxn>
                <a:cxn ang="0">
                  <a:pos x="5" y="4"/>
                </a:cxn>
                <a:cxn ang="0">
                  <a:pos x="9" y="2"/>
                </a:cxn>
                <a:cxn ang="0">
                  <a:pos x="15" y="1"/>
                </a:cxn>
                <a:cxn ang="0">
                  <a:pos x="24" y="0"/>
                </a:cxn>
                <a:cxn ang="0">
                  <a:pos x="35" y="1"/>
                </a:cxn>
                <a:cxn ang="0">
                  <a:pos x="47" y="3"/>
                </a:cxn>
                <a:cxn ang="0">
                  <a:pos x="57" y="5"/>
                </a:cxn>
                <a:cxn ang="0">
                  <a:pos x="64" y="6"/>
                </a:cxn>
                <a:cxn ang="0">
                  <a:pos x="68" y="8"/>
                </a:cxn>
                <a:cxn ang="0">
                  <a:pos x="71" y="10"/>
                </a:cxn>
                <a:cxn ang="0">
                  <a:pos x="73" y="13"/>
                </a:cxn>
                <a:cxn ang="0">
                  <a:pos x="73" y="16"/>
                </a:cxn>
                <a:cxn ang="0">
                  <a:pos x="73" y="20"/>
                </a:cxn>
                <a:cxn ang="0">
                  <a:pos x="0" y="11"/>
                </a:cxn>
              </a:cxnLst>
              <a:rect l="0" t="0" r="r" b="b"/>
              <a:pathLst>
                <a:path w="73" h="20">
                  <a:moveTo>
                    <a:pt x="0" y="11"/>
                  </a:moveTo>
                  <a:lnTo>
                    <a:pt x="0" y="10"/>
                  </a:lnTo>
                  <a:lnTo>
                    <a:pt x="1" y="9"/>
                  </a:lnTo>
                  <a:lnTo>
                    <a:pt x="2" y="7"/>
                  </a:lnTo>
                  <a:lnTo>
                    <a:pt x="5" y="4"/>
                  </a:lnTo>
                  <a:lnTo>
                    <a:pt x="9" y="2"/>
                  </a:lnTo>
                  <a:lnTo>
                    <a:pt x="15" y="1"/>
                  </a:lnTo>
                  <a:lnTo>
                    <a:pt x="24" y="0"/>
                  </a:lnTo>
                  <a:lnTo>
                    <a:pt x="35" y="1"/>
                  </a:lnTo>
                  <a:lnTo>
                    <a:pt x="47" y="3"/>
                  </a:lnTo>
                  <a:lnTo>
                    <a:pt x="57" y="5"/>
                  </a:lnTo>
                  <a:lnTo>
                    <a:pt x="64" y="6"/>
                  </a:lnTo>
                  <a:lnTo>
                    <a:pt x="68" y="8"/>
                  </a:lnTo>
                  <a:lnTo>
                    <a:pt x="71" y="10"/>
                  </a:lnTo>
                  <a:lnTo>
                    <a:pt x="73" y="13"/>
                  </a:lnTo>
                  <a:lnTo>
                    <a:pt x="73" y="16"/>
                  </a:lnTo>
                  <a:lnTo>
                    <a:pt x="73" y="20"/>
                  </a:lnTo>
                  <a:lnTo>
                    <a:pt x="0" y="11"/>
                  </a:lnTo>
                  <a:close/>
                </a:path>
              </a:pathLst>
            </a:custGeom>
            <a:solidFill>
              <a:srgbClr val="000000"/>
            </a:solidFill>
            <a:ln w="9525">
              <a:noFill/>
              <a:round/>
            </a:ln>
          </p:spPr>
          <p:txBody>
            <a:bodyPr/>
            <a:lstStyle/>
            <a:p>
              <a:endParaRPr lang="en-US"/>
            </a:p>
          </p:txBody>
        </p:sp>
        <p:sp>
          <p:nvSpPr>
            <p:cNvPr id="374893" name="Freeform 109"/>
            <p:cNvSpPr/>
            <p:nvPr/>
          </p:nvSpPr>
          <p:spPr bwMode="auto">
            <a:xfrm>
              <a:off x="3028" y="2622"/>
              <a:ext cx="76" cy="18"/>
            </a:xfrm>
            <a:custGeom>
              <a:avLst/>
              <a:gdLst/>
              <a:ahLst/>
              <a:cxnLst>
                <a:cxn ang="0">
                  <a:pos x="0" y="11"/>
                </a:cxn>
                <a:cxn ang="0">
                  <a:pos x="0" y="10"/>
                </a:cxn>
                <a:cxn ang="0">
                  <a:pos x="1" y="9"/>
                </a:cxn>
                <a:cxn ang="0">
                  <a:pos x="2" y="7"/>
                </a:cxn>
                <a:cxn ang="0">
                  <a:pos x="5" y="4"/>
                </a:cxn>
                <a:cxn ang="0">
                  <a:pos x="9" y="2"/>
                </a:cxn>
                <a:cxn ang="0">
                  <a:pos x="16" y="1"/>
                </a:cxn>
                <a:cxn ang="0">
                  <a:pos x="25" y="0"/>
                </a:cxn>
                <a:cxn ang="0">
                  <a:pos x="37" y="1"/>
                </a:cxn>
                <a:cxn ang="0">
                  <a:pos x="49" y="3"/>
                </a:cxn>
                <a:cxn ang="0">
                  <a:pos x="59" y="4"/>
                </a:cxn>
                <a:cxn ang="0">
                  <a:pos x="66" y="6"/>
                </a:cxn>
                <a:cxn ang="0">
                  <a:pos x="71" y="8"/>
                </a:cxn>
                <a:cxn ang="0">
                  <a:pos x="74" y="10"/>
                </a:cxn>
                <a:cxn ang="0">
                  <a:pos x="76" y="12"/>
                </a:cxn>
                <a:cxn ang="0">
                  <a:pos x="76" y="15"/>
                </a:cxn>
                <a:cxn ang="0">
                  <a:pos x="76" y="18"/>
                </a:cxn>
                <a:cxn ang="0">
                  <a:pos x="0" y="11"/>
                </a:cxn>
              </a:cxnLst>
              <a:rect l="0" t="0" r="r" b="b"/>
              <a:pathLst>
                <a:path w="76" h="18">
                  <a:moveTo>
                    <a:pt x="0" y="11"/>
                  </a:moveTo>
                  <a:lnTo>
                    <a:pt x="0" y="10"/>
                  </a:lnTo>
                  <a:lnTo>
                    <a:pt x="1" y="9"/>
                  </a:lnTo>
                  <a:lnTo>
                    <a:pt x="2" y="7"/>
                  </a:lnTo>
                  <a:lnTo>
                    <a:pt x="5" y="4"/>
                  </a:lnTo>
                  <a:lnTo>
                    <a:pt x="9" y="2"/>
                  </a:lnTo>
                  <a:lnTo>
                    <a:pt x="16" y="1"/>
                  </a:lnTo>
                  <a:lnTo>
                    <a:pt x="25" y="0"/>
                  </a:lnTo>
                  <a:lnTo>
                    <a:pt x="37" y="1"/>
                  </a:lnTo>
                  <a:lnTo>
                    <a:pt x="49" y="3"/>
                  </a:lnTo>
                  <a:lnTo>
                    <a:pt x="59" y="4"/>
                  </a:lnTo>
                  <a:lnTo>
                    <a:pt x="66" y="6"/>
                  </a:lnTo>
                  <a:lnTo>
                    <a:pt x="71" y="8"/>
                  </a:lnTo>
                  <a:lnTo>
                    <a:pt x="74" y="10"/>
                  </a:lnTo>
                  <a:lnTo>
                    <a:pt x="76" y="12"/>
                  </a:lnTo>
                  <a:lnTo>
                    <a:pt x="76" y="15"/>
                  </a:lnTo>
                  <a:lnTo>
                    <a:pt x="76" y="18"/>
                  </a:lnTo>
                  <a:lnTo>
                    <a:pt x="0" y="11"/>
                  </a:lnTo>
                  <a:close/>
                </a:path>
              </a:pathLst>
            </a:custGeom>
            <a:solidFill>
              <a:srgbClr val="000000"/>
            </a:solidFill>
            <a:ln w="9525">
              <a:noFill/>
              <a:round/>
            </a:ln>
          </p:spPr>
          <p:txBody>
            <a:bodyPr/>
            <a:lstStyle/>
            <a:p>
              <a:endParaRPr lang="en-US"/>
            </a:p>
          </p:txBody>
        </p:sp>
        <p:sp>
          <p:nvSpPr>
            <p:cNvPr id="374894" name="Freeform 110"/>
            <p:cNvSpPr/>
            <p:nvPr/>
          </p:nvSpPr>
          <p:spPr bwMode="auto">
            <a:xfrm>
              <a:off x="3028" y="2651"/>
              <a:ext cx="76" cy="15"/>
            </a:xfrm>
            <a:custGeom>
              <a:avLst/>
              <a:gdLst/>
              <a:ahLst/>
              <a:cxnLst>
                <a:cxn ang="0">
                  <a:pos x="0" y="12"/>
                </a:cxn>
                <a:cxn ang="0">
                  <a:pos x="0" y="11"/>
                </a:cxn>
                <a:cxn ang="0">
                  <a:pos x="1" y="10"/>
                </a:cxn>
                <a:cxn ang="0">
                  <a:pos x="2" y="8"/>
                </a:cxn>
                <a:cxn ang="0">
                  <a:pos x="5" y="5"/>
                </a:cxn>
                <a:cxn ang="0">
                  <a:pos x="9" y="3"/>
                </a:cxn>
                <a:cxn ang="0">
                  <a:pos x="15" y="1"/>
                </a:cxn>
                <a:cxn ang="0">
                  <a:pos x="24" y="0"/>
                </a:cxn>
                <a:cxn ang="0">
                  <a:pos x="36" y="0"/>
                </a:cxn>
                <a:cxn ang="0">
                  <a:pos x="48" y="1"/>
                </a:cxn>
                <a:cxn ang="0">
                  <a:pos x="58" y="2"/>
                </a:cxn>
                <a:cxn ang="0">
                  <a:pos x="65" y="4"/>
                </a:cxn>
                <a:cxn ang="0">
                  <a:pos x="70" y="5"/>
                </a:cxn>
                <a:cxn ang="0">
                  <a:pos x="74" y="7"/>
                </a:cxn>
                <a:cxn ang="0">
                  <a:pos x="75" y="9"/>
                </a:cxn>
                <a:cxn ang="0">
                  <a:pos x="76" y="12"/>
                </a:cxn>
                <a:cxn ang="0">
                  <a:pos x="76" y="15"/>
                </a:cxn>
                <a:cxn ang="0">
                  <a:pos x="0" y="12"/>
                </a:cxn>
              </a:cxnLst>
              <a:rect l="0" t="0" r="r" b="b"/>
              <a:pathLst>
                <a:path w="76" h="15">
                  <a:moveTo>
                    <a:pt x="0" y="12"/>
                  </a:moveTo>
                  <a:lnTo>
                    <a:pt x="0" y="11"/>
                  </a:lnTo>
                  <a:lnTo>
                    <a:pt x="1" y="10"/>
                  </a:lnTo>
                  <a:lnTo>
                    <a:pt x="2" y="8"/>
                  </a:lnTo>
                  <a:lnTo>
                    <a:pt x="5" y="5"/>
                  </a:lnTo>
                  <a:lnTo>
                    <a:pt x="9" y="3"/>
                  </a:lnTo>
                  <a:lnTo>
                    <a:pt x="15" y="1"/>
                  </a:lnTo>
                  <a:lnTo>
                    <a:pt x="24" y="0"/>
                  </a:lnTo>
                  <a:lnTo>
                    <a:pt x="36" y="0"/>
                  </a:lnTo>
                  <a:lnTo>
                    <a:pt x="48" y="1"/>
                  </a:lnTo>
                  <a:lnTo>
                    <a:pt x="58" y="2"/>
                  </a:lnTo>
                  <a:lnTo>
                    <a:pt x="65" y="4"/>
                  </a:lnTo>
                  <a:lnTo>
                    <a:pt x="70" y="5"/>
                  </a:lnTo>
                  <a:lnTo>
                    <a:pt x="74" y="7"/>
                  </a:lnTo>
                  <a:lnTo>
                    <a:pt x="75" y="9"/>
                  </a:lnTo>
                  <a:lnTo>
                    <a:pt x="76" y="12"/>
                  </a:lnTo>
                  <a:lnTo>
                    <a:pt x="76" y="15"/>
                  </a:lnTo>
                  <a:lnTo>
                    <a:pt x="0" y="12"/>
                  </a:lnTo>
                  <a:close/>
                </a:path>
              </a:pathLst>
            </a:custGeom>
            <a:solidFill>
              <a:srgbClr val="000000"/>
            </a:solidFill>
            <a:ln w="9525">
              <a:noFill/>
              <a:round/>
            </a:ln>
          </p:spPr>
          <p:txBody>
            <a:bodyPr/>
            <a:lstStyle/>
            <a:p>
              <a:endParaRPr lang="en-US"/>
            </a:p>
          </p:txBody>
        </p:sp>
        <p:sp>
          <p:nvSpPr>
            <p:cNvPr id="374895" name="Freeform 111"/>
            <p:cNvSpPr/>
            <p:nvPr/>
          </p:nvSpPr>
          <p:spPr bwMode="auto">
            <a:xfrm>
              <a:off x="3024" y="2676"/>
              <a:ext cx="75" cy="11"/>
            </a:xfrm>
            <a:custGeom>
              <a:avLst/>
              <a:gdLst/>
              <a:ahLst/>
              <a:cxnLst>
                <a:cxn ang="0">
                  <a:pos x="0" y="10"/>
                </a:cxn>
                <a:cxn ang="0">
                  <a:pos x="0" y="10"/>
                </a:cxn>
                <a:cxn ang="0">
                  <a:pos x="1" y="8"/>
                </a:cxn>
                <a:cxn ang="0">
                  <a:pos x="2" y="7"/>
                </a:cxn>
                <a:cxn ang="0">
                  <a:pos x="6" y="5"/>
                </a:cxn>
                <a:cxn ang="0">
                  <a:pos x="10" y="3"/>
                </a:cxn>
                <a:cxn ang="0">
                  <a:pos x="16" y="2"/>
                </a:cxn>
                <a:cxn ang="0">
                  <a:pos x="25" y="0"/>
                </a:cxn>
                <a:cxn ang="0">
                  <a:pos x="36" y="0"/>
                </a:cxn>
                <a:cxn ang="0">
                  <a:pos x="48" y="0"/>
                </a:cxn>
                <a:cxn ang="0">
                  <a:pos x="57" y="1"/>
                </a:cxn>
                <a:cxn ang="0">
                  <a:pos x="65" y="2"/>
                </a:cxn>
                <a:cxn ang="0">
                  <a:pos x="70" y="3"/>
                </a:cxn>
                <a:cxn ang="0">
                  <a:pos x="73" y="4"/>
                </a:cxn>
                <a:cxn ang="0">
                  <a:pos x="74" y="6"/>
                </a:cxn>
                <a:cxn ang="0">
                  <a:pos x="75" y="8"/>
                </a:cxn>
                <a:cxn ang="0">
                  <a:pos x="75" y="11"/>
                </a:cxn>
                <a:cxn ang="0">
                  <a:pos x="0" y="10"/>
                </a:cxn>
              </a:cxnLst>
              <a:rect l="0" t="0" r="r" b="b"/>
              <a:pathLst>
                <a:path w="75" h="11">
                  <a:moveTo>
                    <a:pt x="0" y="10"/>
                  </a:moveTo>
                  <a:lnTo>
                    <a:pt x="0" y="10"/>
                  </a:lnTo>
                  <a:lnTo>
                    <a:pt x="1" y="8"/>
                  </a:lnTo>
                  <a:lnTo>
                    <a:pt x="2" y="7"/>
                  </a:lnTo>
                  <a:lnTo>
                    <a:pt x="6" y="5"/>
                  </a:lnTo>
                  <a:lnTo>
                    <a:pt x="10" y="3"/>
                  </a:lnTo>
                  <a:lnTo>
                    <a:pt x="16" y="2"/>
                  </a:lnTo>
                  <a:lnTo>
                    <a:pt x="25" y="0"/>
                  </a:lnTo>
                  <a:lnTo>
                    <a:pt x="36" y="0"/>
                  </a:lnTo>
                  <a:lnTo>
                    <a:pt x="48" y="0"/>
                  </a:lnTo>
                  <a:lnTo>
                    <a:pt x="57" y="1"/>
                  </a:lnTo>
                  <a:lnTo>
                    <a:pt x="65" y="2"/>
                  </a:lnTo>
                  <a:lnTo>
                    <a:pt x="70" y="3"/>
                  </a:lnTo>
                  <a:lnTo>
                    <a:pt x="73" y="4"/>
                  </a:lnTo>
                  <a:lnTo>
                    <a:pt x="74" y="6"/>
                  </a:lnTo>
                  <a:lnTo>
                    <a:pt x="75" y="8"/>
                  </a:lnTo>
                  <a:lnTo>
                    <a:pt x="75" y="11"/>
                  </a:lnTo>
                  <a:lnTo>
                    <a:pt x="0" y="10"/>
                  </a:lnTo>
                  <a:close/>
                </a:path>
              </a:pathLst>
            </a:custGeom>
            <a:solidFill>
              <a:srgbClr val="000000"/>
            </a:solidFill>
            <a:ln w="9525">
              <a:noFill/>
              <a:round/>
            </a:ln>
          </p:spPr>
          <p:txBody>
            <a:bodyPr/>
            <a:lstStyle/>
            <a:p>
              <a:endParaRPr lang="en-US"/>
            </a:p>
          </p:txBody>
        </p:sp>
        <p:sp>
          <p:nvSpPr>
            <p:cNvPr id="374896" name="Freeform 112"/>
            <p:cNvSpPr/>
            <p:nvPr/>
          </p:nvSpPr>
          <p:spPr bwMode="auto">
            <a:xfrm>
              <a:off x="3121" y="2555"/>
              <a:ext cx="70" cy="20"/>
            </a:xfrm>
            <a:custGeom>
              <a:avLst/>
              <a:gdLst/>
              <a:ahLst/>
              <a:cxnLst>
                <a:cxn ang="0">
                  <a:pos x="0" y="8"/>
                </a:cxn>
                <a:cxn ang="0">
                  <a:pos x="0" y="7"/>
                </a:cxn>
                <a:cxn ang="0">
                  <a:pos x="1" y="6"/>
                </a:cxn>
                <a:cxn ang="0">
                  <a:pos x="2" y="5"/>
                </a:cxn>
                <a:cxn ang="0">
                  <a:pos x="5" y="3"/>
                </a:cxn>
                <a:cxn ang="0">
                  <a:pos x="9" y="1"/>
                </a:cxn>
                <a:cxn ang="0">
                  <a:pos x="16" y="0"/>
                </a:cxn>
                <a:cxn ang="0">
                  <a:pos x="25" y="1"/>
                </a:cxn>
                <a:cxn ang="0">
                  <a:pos x="36" y="2"/>
                </a:cxn>
                <a:cxn ang="0">
                  <a:pos x="47" y="4"/>
                </a:cxn>
                <a:cxn ang="0">
                  <a:pos x="55" y="6"/>
                </a:cxn>
                <a:cxn ang="0">
                  <a:pos x="62" y="8"/>
                </a:cxn>
                <a:cxn ang="0">
                  <a:pos x="66" y="10"/>
                </a:cxn>
                <a:cxn ang="0">
                  <a:pos x="68" y="12"/>
                </a:cxn>
                <a:cxn ang="0">
                  <a:pos x="70" y="15"/>
                </a:cxn>
                <a:cxn ang="0">
                  <a:pos x="70" y="17"/>
                </a:cxn>
                <a:cxn ang="0">
                  <a:pos x="70" y="20"/>
                </a:cxn>
                <a:cxn ang="0">
                  <a:pos x="0" y="8"/>
                </a:cxn>
              </a:cxnLst>
              <a:rect l="0" t="0" r="r" b="b"/>
              <a:pathLst>
                <a:path w="70" h="20">
                  <a:moveTo>
                    <a:pt x="0" y="8"/>
                  </a:moveTo>
                  <a:lnTo>
                    <a:pt x="0" y="7"/>
                  </a:lnTo>
                  <a:lnTo>
                    <a:pt x="1" y="6"/>
                  </a:lnTo>
                  <a:lnTo>
                    <a:pt x="2" y="5"/>
                  </a:lnTo>
                  <a:lnTo>
                    <a:pt x="5" y="3"/>
                  </a:lnTo>
                  <a:lnTo>
                    <a:pt x="9" y="1"/>
                  </a:lnTo>
                  <a:lnTo>
                    <a:pt x="16" y="0"/>
                  </a:lnTo>
                  <a:lnTo>
                    <a:pt x="25" y="1"/>
                  </a:lnTo>
                  <a:lnTo>
                    <a:pt x="36" y="2"/>
                  </a:lnTo>
                  <a:lnTo>
                    <a:pt x="47" y="4"/>
                  </a:lnTo>
                  <a:lnTo>
                    <a:pt x="55" y="6"/>
                  </a:lnTo>
                  <a:lnTo>
                    <a:pt x="62" y="8"/>
                  </a:lnTo>
                  <a:lnTo>
                    <a:pt x="66" y="10"/>
                  </a:lnTo>
                  <a:lnTo>
                    <a:pt x="68" y="12"/>
                  </a:lnTo>
                  <a:lnTo>
                    <a:pt x="70" y="15"/>
                  </a:lnTo>
                  <a:lnTo>
                    <a:pt x="70" y="17"/>
                  </a:lnTo>
                  <a:lnTo>
                    <a:pt x="70" y="20"/>
                  </a:lnTo>
                  <a:lnTo>
                    <a:pt x="0" y="8"/>
                  </a:lnTo>
                  <a:close/>
                </a:path>
              </a:pathLst>
            </a:custGeom>
            <a:solidFill>
              <a:srgbClr val="000000"/>
            </a:solidFill>
            <a:ln w="9525">
              <a:noFill/>
              <a:round/>
            </a:ln>
          </p:spPr>
          <p:txBody>
            <a:bodyPr/>
            <a:lstStyle/>
            <a:p>
              <a:endParaRPr lang="en-US"/>
            </a:p>
          </p:txBody>
        </p:sp>
        <p:sp>
          <p:nvSpPr>
            <p:cNvPr id="374897" name="Freeform 113"/>
            <p:cNvSpPr/>
            <p:nvPr/>
          </p:nvSpPr>
          <p:spPr bwMode="auto">
            <a:xfrm>
              <a:off x="3119" y="2581"/>
              <a:ext cx="71" cy="18"/>
            </a:xfrm>
            <a:custGeom>
              <a:avLst/>
              <a:gdLst/>
              <a:ahLst/>
              <a:cxnLst>
                <a:cxn ang="0">
                  <a:pos x="0" y="9"/>
                </a:cxn>
                <a:cxn ang="0">
                  <a:pos x="0" y="8"/>
                </a:cxn>
                <a:cxn ang="0">
                  <a:pos x="1" y="7"/>
                </a:cxn>
                <a:cxn ang="0">
                  <a:pos x="2" y="5"/>
                </a:cxn>
                <a:cxn ang="0">
                  <a:pos x="5" y="3"/>
                </a:cxn>
                <a:cxn ang="0">
                  <a:pos x="9" y="2"/>
                </a:cxn>
                <a:cxn ang="0">
                  <a:pos x="16" y="1"/>
                </a:cxn>
                <a:cxn ang="0">
                  <a:pos x="24" y="0"/>
                </a:cxn>
                <a:cxn ang="0">
                  <a:pos x="36" y="1"/>
                </a:cxn>
                <a:cxn ang="0">
                  <a:pos x="47" y="3"/>
                </a:cxn>
                <a:cxn ang="0">
                  <a:pos x="56" y="5"/>
                </a:cxn>
                <a:cxn ang="0">
                  <a:pos x="62" y="6"/>
                </a:cxn>
                <a:cxn ang="0">
                  <a:pos x="66" y="8"/>
                </a:cxn>
                <a:cxn ang="0">
                  <a:pos x="69" y="10"/>
                </a:cxn>
                <a:cxn ang="0">
                  <a:pos x="71" y="13"/>
                </a:cxn>
                <a:cxn ang="0">
                  <a:pos x="71" y="15"/>
                </a:cxn>
                <a:cxn ang="0">
                  <a:pos x="71" y="18"/>
                </a:cxn>
                <a:cxn ang="0">
                  <a:pos x="0" y="9"/>
                </a:cxn>
              </a:cxnLst>
              <a:rect l="0" t="0" r="r" b="b"/>
              <a:pathLst>
                <a:path w="71" h="18">
                  <a:moveTo>
                    <a:pt x="0" y="9"/>
                  </a:moveTo>
                  <a:lnTo>
                    <a:pt x="0" y="8"/>
                  </a:lnTo>
                  <a:lnTo>
                    <a:pt x="1" y="7"/>
                  </a:lnTo>
                  <a:lnTo>
                    <a:pt x="2" y="5"/>
                  </a:lnTo>
                  <a:lnTo>
                    <a:pt x="5" y="3"/>
                  </a:lnTo>
                  <a:lnTo>
                    <a:pt x="9" y="2"/>
                  </a:lnTo>
                  <a:lnTo>
                    <a:pt x="16" y="1"/>
                  </a:lnTo>
                  <a:lnTo>
                    <a:pt x="24" y="0"/>
                  </a:lnTo>
                  <a:lnTo>
                    <a:pt x="36" y="1"/>
                  </a:lnTo>
                  <a:lnTo>
                    <a:pt x="47" y="3"/>
                  </a:lnTo>
                  <a:lnTo>
                    <a:pt x="56" y="5"/>
                  </a:lnTo>
                  <a:lnTo>
                    <a:pt x="62" y="6"/>
                  </a:lnTo>
                  <a:lnTo>
                    <a:pt x="66" y="8"/>
                  </a:lnTo>
                  <a:lnTo>
                    <a:pt x="69" y="10"/>
                  </a:lnTo>
                  <a:lnTo>
                    <a:pt x="71" y="13"/>
                  </a:lnTo>
                  <a:lnTo>
                    <a:pt x="71" y="15"/>
                  </a:lnTo>
                  <a:lnTo>
                    <a:pt x="71" y="18"/>
                  </a:lnTo>
                  <a:lnTo>
                    <a:pt x="0" y="9"/>
                  </a:lnTo>
                  <a:close/>
                </a:path>
              </a:pathLst>
            </a:custGeom>
            <a:solidFill>
              <a:srgbClr val="000000"/>
            </a:solidFill>
            <a:ln w="9525">
              <a:noFill/>
              <a:round/>
            </a:ln>
          </p:spPr>
          <p:txBody>
            <a:bodyPr/>
            <a:lstStyle/>
            <a:p>
              <a:endParaRPr lang="en-US"/>
            </a:p>
          </p:txBody>
        </p:sp>
        <p:sp>
          <p:nvSpPr>
            <p:cNvPr id="374898" name="Freeform 114"/>
            <p:cNvSpPr/>
            <p:nvPr/>
          </p:nvSpPr>
          <p:spPr bwMode="auto">
            <a:xfrm>
              <a:off x="3121" y="2606"/>
              <a:ext cx="71" cy="17"/>
            </a:xfrm>
            <a:custGeom>
              <a:avLst/>
              <a:gdLst/>
              <a:ahLst/>
              <a:cxnLst>
                <a:cxn ang="0">
                  <a:pos x="0" y="10"/>
                </a:cxn>
                <a:cxn ang="0">
                  <a:pos x="0" y="9"/>
                </a:cxn>
                <a:cxn ang="0">
                  <a:pos x="1" y="7"/>
                </a:cxn>
                <a:cxn ang="0">
                  <a:pos x="2" y="5"/>
                </a:cxn>
                <a:cxn ang="0">
                  <a:pos x="5" y="3"/>
                </a:cxn>
                <a:cxn ang="0">
                  <a:pos x="9" y="2"/>
                </a:cxn>
                <a:cxn ang="0">
                  <a:pos x="15" y="0"/>
                </a:cxn>
                <a:cxn ang="0">
                  <a:pos x="25" y="0"/>
                </a:cxn>
                <a:cxn ang="0">
                  <a:pos x="36" y="0"/>
                </a:cxn>
                <a:cxn ang="0">
                  <a:pos x="47" y="1"/>
                </a:cxn>
                <a:cxn ang="0">
                  <a:pos x="55" y="3"/>
                </a:cxn>
                <a:cxn ang="0">
                  <a:pos x="62" y="4"/>
                </a:cxn>
                <a:cxn ang="0">
                  <a:pos x="66" y="6"/>
                </a:cxn>
                <a:cxn ang="0">
                  <a:pos x="69" y="9"/>
                </a:cxn>
                <a:cxn ang="0">
                  <a:pos x="70" y="11"/>
                </a:cxn>
                <a:cxn ang="0">
                  <a:pos x="71" y="14"/>
                </a:cxn>
                <a:cxn ang="0">
                  <a:pos x="71" y="17"/>
                </a:cxn>
                <a:cxn ang="0">
                  <a:pos x="0" y="10"/>
                </a:cxn>
              </a:cxnLst>
              <a:rect l="0" t="0" r="r" b="b"/>
              <a:pathLst>
                <a:path w="71" h="17">
                  <a:moveTo>
                    <a:pt x="0" y="10"/>
                  </a:moveTo>
                  <a:lnTo>
                    <a:pt x="0" y="9"/>
                  </a:lnTo>
                  <a:lnTo>
                    <a:pt x="1" y="7"/>
                  </a:lnTo>
                  <a:lnTo>
                    <a:pt x="2" y="5"/>
                  </a:lnTo>
                  <a:lnTo>
                    <a:pt x="5" y="3"/>
                  </a:lnTo>
                  <a:lnTo>
                    <a:pt x="9" y="2"/>
                  </a:lnTo>
                  <a:lnTo>
                    <a:pt x="15" y="0"/>
                  </a:lnTo>
                  <a:lnTo>
                    <a:pt x="25" y="0"/>
                  </a:lnTo>
                  <a:lnTo>
                    <a:pt x="36" y="0"/>
                  </a:lnTo>
                  <a:lnTo>
                    <a:pt x="47" y="1"/>
                  </a:lnTo>
                  <a:lnTo>
                    <a:pt x="55" y="3"/>
                  </a:lnTo>
                  <a:lnTo>
                    <a:pt x="62" y="4"/>
                  </a:lnTo>
                  <a:lnTo>
                    <a:pt x="66" y="6"/>
                  </a:lnTo>
                  <a:lnTo>
                    <a:pt x="69" y="9"/>
                  </a:lnTo>
                  <a:lnTo>
                    <a:pt x="70" y="11"/>
                  </a:lnTo>
                  <a:lnTo>
                    <a:pt x="71" y="14"/>
                  </a:lnTo>
                  <a:lnTo>
                    <a:pt x="71" y="17"/>
                  </a:lnTo>
                  <a:lnTo>
                    <a:pt x="0" y="10"/>
                  </a:lnTo>
                  <a:close/>
                </a:path>
              </a:pathLst>
            </a:custGeom>
            <a:solidFill>
              <a:srgbClr val="000000"/>
            </a:solidFill>
            <a:ln w="9525">
              <a:noFill/>
              <a:round/>
            </a:ln>
          </p:spPr>
          <p:txBody>
            <a:bodyPr/>
            <a:lstStyle/>
            <a:p>
              <a:endParaRPr lang="en-US"/>
            </a:p>
          </p:txBody>
        </p:sp>
        <p:sp>
          <p:nvSpPr>
            <p:cNvPr id="374899" name="Freeform 115"/>
            <p:cNvSpPr/>
            <p:nvPr/>
          </p:nvSpPr>
          <p:spPr bwMode="auto">
            <a:xfrm>
              <a:off x="3120" y="2629"/>
              <a:ext cx="74" cy="15"/>
            </a:xfrm>
            <a:custGeom>
              <a:avLst/>
              <a:gdLst/>
              <a:ahLst/>
              <a:cxnLst>
                <a:cxn ang="0">
                  <a:pos x="0" y="8"/>
                </a:cxn>
                <a:cxn ang="0">
                  <a:pos x="0" y="8"/>
                </a:cxn>
                <a:cxn ang="0">
                  <a:pos x="1" y="6"/>
                </a:cxn>
                <a:cxn ang="0">
                  <a:pos x="2" y="5"/>
                </a:cxn>
                <a:cxn ang="0">
                  <a:pos x="5" y="3"/>
                </a:cxn>
                <a:cxn ang="0">
                  <a:pos x="9" y="1"/>
                </a:cxn>
                <a:cxn ang="0">
                  <a:pos x="16" y="0"/>
                </a:cxn>
                <a:cxn ang="0">
                  <a:pos x="25" y="0"/>
                </a:cxn>
                <a:cxn ang="0">
                  <a:pos x="37" y="1"/>
                </a:cxn>
                <a:cxn ang="0">
                  <a:pos x="48" y="2"/>
                </a:cxn>
                <a:cxn ang="0">
                  <a:pos x="57" y="3"/>
                </a:cxn>
                <a:cxn ang="0">
                  <a:pos x="64" y="5"/>
                </a:cxn>
                <a:cxn ang="0">
                  <a:pos x="69" y="6"/>
                </a:cxn>
                <a:cxn ang="0">
                  <a:pos x="72" y="8"/>
                </a:cxn>
                <a:cxn ang="0">
                  <a:pos x="73" y="10"/>
                </a:cxn>
                <a:cxn ang="0">
                  <a:pos x="74" y="13"/>
                </a:cxn>
                <a:cxn ang="0">
                  <a:pos x="74" y="15"/>
                </a:cxn>
                <a:cxn ang="0">
                  <a:pos x="0" y="8"/>
                </a:cxn>
              </a:cxnLst>
              <a:rect l="0" t="0" r="r" b="b"/>
              <a:pathLst>
                <a:path w="74" h="15">
                  <a:moveTo>
                    <a:pt x="0" y="8"/>
                  </a:moveTo>
                  <a:lnTo>
                    <a:pt x="0" y="8"/>
                  </a:lnTo>
                  <a:lnTo>
                    <a:pt x="1" y="6"/>
                  </a:lnTo>
                  <a:lnTo>
                    <a:pt x="2" y="5"/>
                  </a:lnTo>
                  <a:lnTo>
                    <a:pt x="5" y="3"/>
                  </a:lnTo>
                  <a:lnTo>
                    <a:pt x="9" y="1"/>
                  </a:lnTo>
                  <a:lnTo>
                    <a:pt x="16" y="0"/>
                  </a:lnTo>
                  <a:lnTo>
                    <a:pt x="25" y="0"/>
                  </a:lnTo>
                  <a:lnTo>
                    <a:pt x="37" y="1"/>
                  </a:lnTo>
                  <a:lnTo>
                    <a:pt x="48" y="2"/>
                  </a:lnTo>
                  <a:lnTo>
                    <a:pt x="57" y="3"/>
                  </a:lnTo>
                  <a:lnTo>
                    <a:pt x="64" y="5"/>
                  </a:lnTo>
                  <a:lnTo>
                    <a:pt x="69" y="6"/>
                  </a:lnTo>
                  <a:lnTo>
                    <a:pt x="72" y="8"/>
                  </a:lnTo>
                  <a:lnTo>
                    <a:pt x="73" y="10"/>
                  </a:lnTo>
                  <a:lnTo>
                    <a:pt x="74" y="13"/>
                  </a:lnTo>
                  <a:lnTo>
                    <a:pt x="74" y="15"/>
                  </a:lnTo>
                  <a:lnTo>
                    <a:pt x="0" y="8"/>
                  </a:lnTo>
                  <a:close/>
                </a:path>
              </a:pathLst>
            </a:custGeom>
            <a:solidFill>
              <a:srgbClr val="000000"/>
            </a:solidFill>
            <a:ln w="9525">
              <a:noFill/>
              <a:round/>
            </a:ln>
          </p:spPr>
          <p:txBody>
            <a:bodyPr/>
            <a:lstStyle/>
            <a:p>
              <a:endParaRPr lang="en-US"/>
            </a:p>
          </p:txBody>
        </p:sp>
        <p:sp>
          <p:nvSpPr>
            <p:cNvPr id="374900" name="Freeform 116"/>
            <p:cNvSpPr/>
            <p:nvPr/>
          </p:nvSpPr>
          <p:spPr bwMode="auto">
            <a:xfrm>
              <a:off x="3120" y="2654"/>
              <a:ext cx="74" cy="13"/>
            </a:xfrm>
            <a:custGeom>
              <a:avLst/>
              <a:gdLst/>
              <a:ahLst/>
              <a:cxnLst>
                <a:cxn ang="0">
                  <a:pos x="0" y="9"/>
                </a:cxn>
                <a:cxn ang="0">
                  <a:pos x="0" y="9"/>
                </a:cxn>
                <a:cxn ang="0">
                  <a:pos x="1" y="7"/>
                </a:cxn>
                <a:cxn ang="0">
                  <a:pos x="2" y="6"/>
                </a:cxn>
                <a:cxn ang="0">
                  <a:pos x="5" y="4"/>
                </a:cxn>
                <a:cxn ang="0">
                  <a:pos x="9" y="2"/>
                </a:cxn>
                <a:cxn ang="0">
                  <a:pos x="16" y="1"/>
                </a:cxn>
                <a:cxn ang="0">
                  <a:pos x="25" y="0"/>
                </a:cxn>
                <a:cxn ang="0">
                  <a:pos x="37" y="0"/>
                </a:cxn>
                <a:cxn ang="0">
                  <a:pos x="48" y="1"/>
                </a:cxn>
                <a:cxn ang="0">
                  <a:pos x="57" y="2"/>
                </a:cxn>
                <a:cxn ang="0">
                  <a:pos x="64" y="3"/>
                </a:cxn>
                <a:cxn ang="0">
                  <a:pos x="69" y="4"/>
                </a:cxn>
                <a:cxn ang="0">
                  <a:pos x="72" y="6"/>
                </a:cxn>
                <a:cxn ang="0">
                  <a:pos x="73" y="8"/>
                </a:cxn>
                <a:cxn ang="0">
                  <a:pos x="74" y="10"/>
                </a:cxn>
                <a:cxn ang="0">
                  <a:pos x="74" y="13"/>
                </a:cxn>
                <a:cxn ang="0">
                  <a:pos x="0" y="9"/>
                </a:cxn>
              </a:cxnLst>
              <a:rect l="0" t="0" r="r" b="b"/>
              <a:pathLst>
                <a:path w="74" h="13">
                  <a:moveTo>
                    <a:pt x="0" y="9"/>
                  </a:moveTo>
                  <a:lnTo>
                    <a:pt x="0" y="9"/>
                  </a:lnTo>
                  <a:lnTo>
                    <a:pt x="1" y="7"/>
                  </a:lnTo>
                  <a:lnTo>
                    <a:pt x="2" y="6"/>
                  </a:lnTo>
                  <a:lnTo>
                    <a:pt x="5" y="4"/>
                  </a:lnTo>
                  <a:lnTo>
                    <a:pt x="9" y="2"/>
                  </a:lnTo>
                  <a:lnTo>
                    <a:pt x="16" y="1"/>
                  </a:lnTo>
                  <a:lnTo>
                    <a:pt x="25" y="0"/>
                  </a:lnTo>
                  <a:lnTo>
                    <a:pt x="37" y="0"/>
                  </a:lnTo>
                  <a:lnTo>
                    <a:pt x="48" y="1"/>
                  </a:lnTo>
                  <a:lnTo>
                    <a:pt x="57" y="2"/>
                  </a:lnTo>
                  <a:lnTo>
                    <a:pt x="64" y="3"/>
                  </a:lnTo>
                  <a:lnTo>
                    <a:pt x="69" y="4"/>
                  </a:lnTo>
                  <a:lnTo>
                    <a:pt x="72" y="6"/>
                  </a:lnTo>
                  <a:lnTo>
                    <a:pt x="73" y="8"/>
                  </a:lnTo>
                  <a:lnTo>
                    <a:pt x="74" y="10"/>
                  </a:lnTo>
                  <a:lnTo>
                    <a:pt x="74" y="13"/>
                  </a:lnTo>
                  <a:lnTo>
                    <a:pt x="0" y="9"/>
                  </a:lnTo>
                  <a:close/>
                </a:path>
              </a:pathLst>
            </a:custGeom>
            <a:solidFill>
              <a:srgbClr val="000000"/>
            </a:solidFill>
            <a:ln w="9525">
              <a:noFill/>
              <a:round/>
            </a:ln>
          </p:spPr>
          <p:txBody>
            <a:bodyPr/>
            <a:lstStyle/>
            <a:p>
              <a:endParaRPr lang="en-US"/>
            </a:p>
          </p:txBody>
        </p:sp>
        <p:sp>
          <p:nvSpPr>
            <p:cNvPr id="374901" name="Freeform 117"/>
            <p:cNvSpPr/>
            <p:nvPr/>
          </p:nvSpPr>
          <p:spPr bwMode="auto">
            <a:xfrm>
              <a:off x="3117" y="2676"/>
              <a:ext cx="73" cy="9"/>
            </a:xfrm>
            <a:custGeom>
              <a:avLst/>
              <a:gdLst/>
              <a:ahLst/>
              <a:cxnLst>
                <a:cxn ang="0">
                  <a:pos x="0" y="8"/>
                </a:cxn>
                <a:cxn ang="0">
                  <a:pos x="0" y="8"/>
                </a:cxn>
                <a:cxn ang="0">
                  <a:pos x="1" y="7"/>
                </a:cxn>
                <a:cxn ang="0">
                  <a:pos x="2" y="5"/>
                </a:cxn>
                <a:cxn ang="0">
                  <a:pos x="4" y="4"/>
                </a:cxn>
                <a:cxn ang="0">
                  <a:pos x="8" y="2"/>
                </a:cxn>
                <a:cxn ang="0">
                  <a:pos x="14" y="1"/>
                </a:cxn>
                <a:cxn ang="0">
                  <a:pos x="23" y="0"/>
                </a:cxn>
                <a:cxn ang="0">
                  <a:pos x="35" y="0"/>
                </a:cxn>
                <a:cxn ang="0">
                  <a:pos x="46" y="0"/>
                </a:cxn>
                <a:cxn ang="0">
                  <a:pos x="55" y="1"/>
                </a:cxn>
                <a:cxn ang="0">
                  <a:pos x="62" y="1"/>
                </a:cxn>
                <a:cxn ang="0">
                  <a:pos x="67" y="2"/>
                </a:cxn>
                <a:cxn ang="0">
                  <a:pos x="70" y="4"/>
                </a:cxn>
                <a:cxn ang="0">
                  <a:pos x="72" y="5"/>
                </a:cxn>
                <a:cxn ang="0">
                  <a:pos x="73" y="7"/>
                </a:cxn>
                <a:cxn ang="0">
                  <a:pos x="73" y="9"/>
                </a:cxn>
                <a:cxn ang="0">
                  <a:pos x="0" y="8"/>
                </a:cxn>
              </a:cxnLst>
              <a:rect l="0" t="0" r="r" b="b"/>
              <a:pathLst>
                <a:path w="73" h="9">
                  <a:moveTo>
                    <a:pt x="0" y="8"/>
                  </a:moveTo>
                  <a:lnTo>
                    <a:pt x="0" y="8"/>
                  </a:lnTo>
                  <a:lnTo>
                    <a:pt x="1" y="7"/>
                  </a:lnTo>
                  <a:lnTo>
                    <a:pt x="2" y="5"/>
                  </a:lnTo>
                  <a:lnTo>
                    <a:pt x="4" y="4"/>
                  </a:lnTo>
                  <a:lnTo>
                    <a:pt x="8" y="2"/>
                  </a:lnTo>
                  <a:lnTo>
                    <a:pt x="14" y="1"/>
                  </a:lnTo>
                  <a:lnTo>
                    <a:pt x="23" y="0"/>
                  </a:lnTo>
                  <a:lnTo>
                    <a:pt x="35" y="0"/>
                  </a:lnTo>
                  <a:lnTo>
                    <a:pt x="46" y="0"/>
                  </a:lnTo>
                  <a:lnTo>
                    <a:pt x="55" y="1"/>
                  </a:lnTo>
                  <a:lnTo>
                    <a:pt x="62" y="1"/>
                  </a:lnTo>
                  <a:lnTo>
                    <a:pt x="67" y="2"/>
                  </a:lnTo>
                  <a:lnTo>
                    <a:pt x="70" y="4"/>
                  </a:lnTo>
                  <a:lnTo>
                    <a:pt x="72" y="5"/>
                  </a:lnTo>
                  <a:lnTo>
                    <a:pt x="73" y="7"/>
                  </a:lnTo>
                  <a:lnTo>
                    <a:pt x="73" y="9"/>
                  </a:lnTo>
                  <a:lnTo>
                    <a:pt x="0" y="8"/>
                  </a:lnTo>
                  <a:close/>
                </a:path>
              </a:pathLst>
            </a:custGeom>
            <a:solidFill>
              <a:srgbClr val="000000"/>
            </a:solidFill>
            <a:ln w="9525">
              <a:noFill/>
              <a:round/>
            </a:ln>
          </p:spPr>
          <p:txBody>
            <a:bodyPr/>
            <a:lstStyle/>
            <a:p>
              <a:endParaRPr lang="en-US"/>
            </a:p>
          </p:txBody>
        </p:sp>
        <p:sp>
          <p:nvSpPr>
            <p:cNvPr id="374902" name="Freeform 118"/>
            <p:cNvSpPr/>
            <p:nvPr/>
          </p:nvSpPr>
          <p:spPr bwMode="auto">
            <a:xfrm>
              <a:off x="3121" y="2861"/>
              <a:ext cx="26" cy="22"/>
            </a:xfrm>
            <a:custGeom>
              <a:avLst/>
              <a:gdLst/>
              <a:ahLst/>
              <a:cxnLst>
                <a:cxn ang="0">
                  <a:pos x="19" y="19"/>
                </a:cxn>
                <a:cxn ang="0">
                  <a:pos x="17" y="21"/>
                </a:cxn>
                <a:cxn ang="0">
                  <a:pos x="15" y="21"/>
                </a:cxn>
                <a:cxn ang="0">
                  <a:pos x="13" y="22"/>
                </a:cxn>
                <a:cxn ang="0">
                  <a:pos x="11" y="22"/>
                </a:cxn>
                <a:cxn ang="0">
                  <a:pos x="7" y="22"/>
                </a:cxn>
                <a:cxn ang="0">
                  <a:pos x="3" y="20"/>
                </a:cxn>
                <a:cxn ang="0">
                  <a:pos x="1" y="17"/>
                </a:cxn>
                <a:cxn ang="0">
                  <a:pos x="0" y="14"/>
                </a:cxn>
                <a:cxn ang="0">
                  <a:pos x="0" y="10"/>
                </a:cxn>
                <a:cxn ang="0">
                  <a:pos x="2" y="7"/>
                </a:cxn>
                <a:cxn ang="0">
                  <a:pos x="5" y="4"/>
                </a:cxn>
                <a:cxn ang="0">
                  <a:pos x="8" y="3"/>
                </a:cxn>
                <a:cxn ang="0">
                  <a:pos x="9" y="2"/>
                </a:cxn>
                <a:cxn ang="0">
                  <a:pos x="11" y="2"/>
                </a:cxn>
                <a:cxn ang="0">
                  <a:pos x="12" y="2"/>
                </a:cxn>
                <a:cxn ang="0">
                  <a:pos x="13" y="2"/>
                </a:cxn>
                <a:cxn ang="0">
                  <a:pos x="12" y="1"/>
                </a:cxn>
                <a:cxn ang="0">
                  <a:pos x="12" y="1"/>
                </a:cxn>
                <a:cxn ang="0">
                  <a:pos x="11" y="1"/>
                </a:cxn>
                <a:cxn ang="0">
                  <a:pos x="10" y="1"/>
                </a:cxn>
                <a:cxn ang="0">
                  <a:pos x="14" y="0"/>
                </a:cxn>
                <a:cxn ang="0">
                  <a:pos x="18" y="1"/>
                </a:cxn>
                <a:cxn ang="0">
                  <a:pos x="22" y="2"/>
                </a:cxn>
                <a:cxn ang="0">
                  <a:pos x="25" y="5"/>
                </a:cxn>
                <a:cxn ang="0">
                  <a:pos x="26" y="9"/>
                </a:cxn>
                <a:cxn ang="0">
                  <a:pos x="25" y="13"/>
                </a:cxn>
                <a:cxn ang="0">
                  <a:pos x="22" y="16"/>
                </a:cxn>
                <a:cxn ang="0">
                  <a:pos x="19" y="19"/>
                </a:cxn>
                <a:cxn ang="0">
                  <a:pos x="19" y="19"/>
                </a:cxn>
              </a:cxnLst>
              <a:rect l="0" t="0" r="r" b="b"/>
              <a:pathLst>
                <a:path w="26" h="22">
                  <a:moveTo>
                    <a:pt x="19" y="19"/>
                  </a:moveTo>
                  <a:lnTo>
                    <a:pt x="17" y="21"/>
                  </a:lnTo>
                  <a:lnTo>
                    <a:pt x="15" y="21"/>
                  </a:lnTo>
                  <a:lnTo>
                    <a:pt x="13" y="22"/>
                  </a:lnTo>
                  <a:lnTo>
                    <a:pt x="11" y="22"/>
                  </a:lnTo>
                  <a:lnTo>
                    <a:pt x="7" y="22"/>
                  </a:lnTo>
                  <a:lnTo>
                    <a:pt x="3" y="20"/>
                  </a:lnTo>
                  <a:lnTo>
                    <a:pt x="1" y="17"/>
                  </a:lnTo>
                  <a:lnTo>
                    <a:pt x="0" y="14"/>
                  </a:lnTo>
                  <a:lnTo>
                    <a:pt x="0" y="10"/>
                  </a:lnTo>
                  <a:lnTo>
                    <a:pt x="2" y="7"/>
                  </a:lnTo>
                  <a:lnTo>
                    <a:pt x="5" y="4"/>
                  </a:lnTo>
                  <a:lnTo>
                    <a:pt x="8" y="3"/>
                  </a:lnTo>
                  <a:lnTo>
                    <a:pt x="9" y="2"/>
                  </a:lnTo>
                  <a:lnTo>
                    <a:pt x="11" y="2"/>
                  </a:lnTo>
                  <a:lnTo>
                    <a:pt x="12" y="2"/>
                  </a:lnTo>
                  <a:lnTo>
                    <a:pt x="13" y="2"/>
                  </a:lnTo>
                  <a:lnTo>
                    <a:pt x="12" y="1"/>
                  </a:lnTo>
                  <a:lnTo>
                    <a:pt x="12" y="1"/>
                  </a:lnTo>
                  <a:lnTo>
                    <a:pt x="11" y="1"/>
                  </a:lnTo>
                  <a:lnTo>
                    <a:pt x="10" y="1"/>
                  </a:lnTo>
                  <a:lnTo>
                    <a:pt x="14" y="0"/>
                  </a:lnTo>
                  <a:lnTo>
                    <a:pt x="18" y="1"/>
                  </a:lnTo>
                  <a:lnTo>
                    <a:pt x="22" y="2"/>
                  </a:lnTo>
                  <a:lnTo>
                    <a:pt x="25" y="5"/>
                  </a:lnTo>
                  <a:lnTo>
                    <a:pt x="26" y="9"/>
                  </a:lnTo>
                  <a:lnTo>
                    <a:pt x="25" y="13"/>
                  </a:lnTo>
                  <a:lnTo>
                    <a:pt x="22" y="16"/>
                  </a:lnTo>
                  <a:lnTo>
                    <a:pt x="19" y="19"/>
                  </a:lnTo>
                  <a:lnTo>
                    <a:pt x="19" y="19"/>
                  </a:lnTo>
                  <a:close/>
                </a:path>
              </a:pathLst>
            </a:custGeom>
            <a:solidFill>
              <a:srgbClr val="000000"/>
            </a:solidFill>
            <a:ln w="9525">
              <a:noFill/>
              <a:round/>
            </a:ln>
          </p:spPr>
          <p:txBody>
            <a:bodyPr/>
            <a:lstStyle/>
            <a:p>
              <a:endParaRPr lang="en-US"/>
            </a:p>
          </p:txBody>
        </p:sp>
        <p:sp>
          <p:nvSpPr>
            <p:cNvPr id="374903" name="Freeform 119"/>
            <p:cNvSpPr/>
            <p:nvPr/>
          </p:nvSpPr>
          <p:spPr bwMode="auto">
            <a:xfrm>
              <a:off x="2722" y="2893"/>
              <a:ext cx="27" cy="25"/>
            </a:xfrm>
            <a:custGeom>
              <a:avLst/>
              <a:gdLst/>
              <a:ahLst/>
              <a:cxnLst>
                <a:cxn ang="0">
                  <a:pos x="18" y="23"/>
                </a:cxn>
                <a:cxn ang="0">
                  <a:pos x="20" y="22"/>
                </a:cxn>
                <a:cxn ang="0">
                  <a:pos x="22" y="20"/>
                </a:cxn>
                <a:cxn ang="0">
                  <a:pos x="23" y="18"/>
                </a:cxn>
                <a:cxn ang="0">
                  <a:pos x="25" y="16"/>
                </a:cxn>
                <a:cxn ang="0">
                  <a:pos x="27" y="12"/>
                </a:cxn>
                <a:cxn ang="0">
                  <a:pos x="27" y="8"/>
                </a:cxn>
                <a:cxn ang="0">
                  <a:pos x="25" y="5"/>
                </a:cxn>
                <a:cxn ang="0">
                  <a:pos x="22" y="2"/>
                </a:cxn>
                <a:cxn ang="0">
                  <a:pos x="19" y="0"/>
                </a:cxn>
                <a:cxn ang="0">
                  <a:pos x="15" y="0"/>
                </a:cxn>
                <a:cxn ang="0">
                  <a:pos x="10" y="2"/>
                </a:cxn>
                <a:cxn ang="0">
                  <a:pos x="7" y="4"/>
                </a:cxn>
                <a:cxn ang="0">
                  <a:pos x="7" y="5"/>
                </a:cxn>
                <a:cxn ang="0">
                  <a:pos x="6" y="7"/>
                </a:cxn>
                <a:cxn ang="0">
                  <a:pos x="6" y="8"/>
                </a:cxn>
                <a:cxn ang="0">
                  <a:pos x="5" y="9"/>
                </a:cxn>
                <a:cxn ang="0">
                  <a:pos x="5" y="8"/>
                </a:cxn>
                <a:cxn ang="0">
                  <a:pos x="5" y="7"/>
                </a:cxn>
                <a:cxn ang="0">
                  <a:pos x="5" y="7"/>
                </a:cxn>
                <a:cxn ang="0">
                  <a:pos x="4" y="6"/>
                </a:cxn>
                <a:cxn ang="0">
                  <a:pos x="2" y="9"/>
                </a:cxn>
                <a:cxn ang="0">
                  <a:pos x="0" y="13"/>
                </a:cxn>
                <a:cxn ang="0">
                  <a:pos x="0" y="17"/>
                </a:cxn>
                <a:cxn ang="0">
                  <a:pos x="2" y="21"/>
                </a:cxn>
                <a:cxn ang="0">
                  <a:pos x="5" y="24"/>
                </a:cxn>
                <a:cxn ang="0">
                  <a:pos x="9" y="25"/>
                </a:cxn>
                <a:cxn ang="0">
                  <a:pos x="14" y="25"/>
                </a:cxn>
                <a:cxn ang="0">
                  <a:pos x="18" y="23"/>
                </a:cxn>
                <a:cxn ang="0">
                  <a:pos x="18" y="23"/>
                </a:cxn>
              </a:cxnLst>
              <a:rect l="0" t="0" r="r" b="b"/>
              <a:pathLst>
                <a:path w="27" h="25">
                  <a:moveTo>
                    <a:pt x="18" y="23"/>
                  </a:moveTo>
                  <a:lnTo>
                    <a:pt x="20" y="22"/>
                  </a:lnTo>
                  <a:lnTo>
                    <a:pt x="22" y="20"/>
                  </a:lnTo>
                  <a:lnTo>
                    <a:pt x="23" y="18"/>
                  </a:lnTo>
                  <a:lnTo>
                    <a:pt x="25" y="16"/>
                  </a:lnTo>
                  <a:lnTo>
                    <a:pt x="27" y="12"/>
                  </a:lnTo>
                  <a:lnTo>
                    <a:pt x="27" y="8"/>
                  </a:lnTo>
                  <a:lnTo>
                    <a:pt x="25" y="5"/>
                  </a:lnTo>
                  <a:lnTo>
                    <a:pt x="22" y="2"/>
                  </a:lnTo>
                  <a:lnTo>
                    <a:pt x="19" y="0"/>
                  </a:lnTo>
                  <a:lnTo>
                    <a:pt x="15" y="0"/>
                  </a:lnTo>
                  <a:lnTo>
                    <a:pt x="10" y="2"/>
                  </a:lnTo>
                  <a:lnTo>
                    <a:pt x="7" y="4"/>
                  </a:lnTo>
                  <a:lnTo>
                    <a:pt x="7" y="5"/>
                  </a:lnTo>
                  <a:lnTo>
                    <a:pt x="6" y="7"/>
                  </a:lnTo>
                  <a:lnTo>
                    <a:pt x="6" y="8"/>
                  </a:lnTo>
                  <a:lnTo>
                    <a:pt x="5" y="9"/>
                  </a:lnTo>
                  <a:lnTo>
                    <a:pt x="5" y="8"/>
                  </a:lnTo>
                  <a:lnTo>
                    <a:pt x="5" y="7"/>
                  </a:lnTo>
                  <a:lnTo>
                    <a:pt x="5" y="7"/>
                  </a:lnTo>
                  <a:lnTo>
                    <a:pt x="4" y="6"/>
                  </a:lnTo>
                  <a:lnTo>
                    <a:pt x="2" y="9"/>
                  </a:lnTo>
                  <a:lnTo>
                    <a:pt x="0" y="13"/>
                  </a:lnTo>
                  <a:lnTo>
                    <a:pt x="0" y="17"/>
                  </a:lnTo>
                  <a:lnTo>
                    <a:pt x="2" y="21"/>
                  </a:lnTo>
                  <a:lnTo>
                    <a:pt x="5" y="24"/>
                  </a:lnTo>
                  <a:lnTo>
                    <a:pt x="9" y="25"/>
                  </a:lnTo>
                  <a:lnTo>
                    <a:pt x="14" y="25"/>
                  </a:lnTo>
                  <a:lnTo>
                    <a:pt x="18" y="23"/>
                  </a:lnTo>
                  <a:lnTo>
                    <a:pt x="18" y="23"/>
                  </a:lnTo>
                  <a:close/>
                </a:path>
              </a:pathLst>
            </a:custGeom>
            <a:solidFill>
              <a:srgbClr val="000000"/>
            </a:solidFill>
            <a:ln w="9525">
              <a:noFill/>
              <a:round/>
            </a:ln>
          </p:spPr>
          <p:txBody>
            <a:bodyPr/>
            <a:lstStyle/>
            <a:p>
              <a:endParaRPr lang="en-US"/>
            </a:p>
          </p:txBody>
        </p:sp>
      </p:grpSp>
      <p:sp>
        <p:nvSpPr>
          <p:cNvPr id="374940" name="AutoShape 156"/>
          <p:cNvSpPr>
            <a:spLocks noChangeArrowheads="1"/>
          </p:cNvSpPr>
          <p:nvPr/>
        </p:nvSpPr>
        <p:spPr bwMode="auto">
          <a:xfrm>
            <a:off x="5581650" y="2387178"/>
            <a:ext cx="2486025" cy="1114425"/>
          </a:xfrm>
          <a:prstGeom prst="roundRect">
            <a:avLst>
              <a:gd name="adj" fmla="val 16667"/>
            </a:avLst>
          </a:prstGeom>
          <a:solidFill>
            <a:schemeClr val="tx1"/>
          </a:solidFill>
          <a:ln w="3175">
            <a:solidFill>
              <a:schemeClr val="bg2"/>
            </a:solidFill>
            <a:round/>
          </a:ln>
          <a:effectLst/>
        </p:spPr>
        <p:txBody>
          <a:bodyPr wrap="none" lIns="107950" tIns="53975" rIns="107950" bIns="53975" anchor="ctr"/>
          <a:lstStyle/>
          <a:p>
            <a:endParaRPr lang="en-US"/>
          </a:p>
        </p:txBody>
      </p:sp>
      <p:grpSp>
        <p:nvGrpSpPr>
          <p:cNvPr id="7" name="Group 121"/>
          <p:cNvGrpSpPr/>
          <p:nvPr/>
        </p:nvGrpSpPr>
        <p:grpSpPr bwMode="auto">
          <a:xfrm>
            <a:off x="5511800" y="2647528"/>
            <a:ext cx="2652713" cy="782638"/>
            <a:chOff x="2156" y="2770"/>
            <a:chExt cx="2056" cy="662"/>
          </a:xfrm>
        </p:grpSpPr>
        <p:sp>
          <p:nvSpPr>
            <p:cNvPr id="374906" name="Freeform 122"/>
            <p:cNvSpPr/>
            <p:nvPr/>
          </p:nvSpPr>
          <p:spPr bwMode="auto">
            <a:xfrm>
              <a:off x="2820" y="2837"/>
              <a:ext cx="748" cy="515"/>
            </a:xfrm>
            <a:custGeom>
              <a:avLst/>
              <a:gdLst/>
              <a:ahLst/>
              <a:cxnLst>
                <a:cxn ang="0">
                  <a:pos x="0" y="648"/>
                </a:cxn>
                <a:cxn ang="0">
                  <a:pos x="268" y="652"/>
                </a:cxn>
                <a:cxn ang="0">
                  <a:pos x="271" y="646"/>
                </a:cxn>
                <a:cxn ang="0">
                  <a:pos x="279" y="628"/>
                </a:cxn>
                <a:cxn ang="0">
                  <a:pos x="290" y="600"/>
                </a:cxn>
                <a:cxn ang="0">
                  <a:pos x="306" y="564"/>
                </a:cxn>
                <a:cxn ang="0">
                  <a:pos x="325" y="520"/>
                </a:cxn>
                <a:cxn ang="0">
                  <a:pos x="347" y="472"/>
                </a:cxn>
                <a:cxn ang="0">
                  <a:pos x="371" y="419"/>
                </a:cxn>
                <a:cxn ang="0">
                  <a:pos x="396" y="364"/>
                </a:cxn>
                <a:cxn ang="0">
                  <a:pos x="423" y="307"/>
                </a:cxn>
                <a:cxn ang="0">
                  <a:pos x="449" y="251"/>
                </a:cxn>
                <a:cxn ang="0">
                  <a:pos x="476" y="195"/>
                </a:cxn>
                <a:cxn ang="0">
                  <a:pos x="502" y="145"/>
                </a:cxn>
                <a:cxn ang="0">
                  <a:pos x="528" y="97"/>
                </a:cxn>
                <a:cxn ang="0">
                  <a:pos x="552" y="57"/>
                </a:cxn>
                <a:cxn ang="0">
                  <a:pos x="573" y="24"/>
                </a:cxn>
                <a:cxn ang="0">
                  <a:pos x="591" y="0"/>
                </a:cxn>
                <a:cxn ang="0">
                  <a:pos x="889" y="9"/>
                </a:cxn>
                <a:cxn ang="0">
                  <a:pos x="893" y="13"/>
                </a:cxn>
                <a:cxn ang="0">
                  <a:pos x="902" y="28"/>
                </a:cxn>
                <a:cxn ang="0">
                  <a:pos x="917" y="50"/>
                </a:cxn>
                <a:cxn ang="0">
                  <a:pos x="936" y="80"/>
                </a:cxn>
                <a:cxn ang="0">
                  <a:pos x="960" y="116"/>
                </a:cxn>
                <a:cxn ang="0">
                  <a:pos x="986" y="157"/>
                </a:cxn>
                <a:cxn ang="0">
                  <a:pos x="1014" y="202"/>
                </a:cxn>
                <a:cxn ang="0">
                  <a:pos x="1044" y="252"/>
                </a:cxn>
                <a:cxn ang="0">
                  <a:pos x="1074" y="303"/>
                </a:cxn>
                <a:cxn ang="0">
                  <a:pos x="1103" y="356"/>
                </a:cxn>
                <a:cxn ang="0">
                  <a:pos x="1133" y="409"/>
                </a:cxn>
                <a:cxn ang="0">
                  <a:pos x="1160" y="462"/>
                </a:cxn>
                <a:cxn ang="0">
                  <a:pos x="1185" y="512"/>
                </a:cxn>
                <a:cxn ang="0">
                  <a:pos x="1206" y="561"/>
                </a:cxn>
                <a:cxn ang="0">
                  <a:pos x="1223" y="606"/>
                </a:cxn>
                <a:cxn ang="0">
                  <a:pos x="1236" y="646"/>
                </a:cxn>
                <a:cxn ang="0">
                  <a:pos x="1496" y="648"/>
                </a:cxn>
                <a:cxn ang="0">
                  <a:pos x="730" y="1030"/>
                </a:cxn>
                <a:cxn ang="0">
                  <a:pos x="0" y="648"/>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chemeClr val="folHlink"/>
            </a:solidFill>
            <a:ln w="9525">
              <a:noFill/>
              <a:round/>
            </a:ln>
          </p:spPr>
          <p:txBody>
            <a:bodyPr/>
            <a:lstStyle/>
            <a:p>
              <a:endParaRPr lang="en-US"/>
            </a:p>
          </p:txBody>
        </p:sp>
        <p:sp>
          <p:nvSpPr>
            <p:cNvPr id="374907" name="Freeform 123"/>
            <p:cNvSpPr/>
            <p:nvPr/>
          </p:nvSpPr>
          <p:spPr bwMode="auto">
            <a:xfrm>
              <a:off x="3180" y="3340"/>
              <a:ext cx="10" cy="3"/>
            </a:xfrm>
            <a:custGeom>
              <a:avLst/>
              <a:gdLst/>
              <a:ahLst/>
              <a:cxnLst>
                <a:cxn ang="0">
                  <a:pos x="0" y="4"/>
                </a:cxn>
                <a:cxn ang="0">
                  <a:pos x="21" y="5"/>
                </a:cxn>
                <a:cxn ang="0">
                  <a:pos x="10" y="0"/>
                </a:cxn>
                <a:cxn ang="0">
                  <a:pos x="0" y="4"/>
                </a:cxn>
              </a:cxnLst>
              <a:rect l="0" t="0" r="r" b="b"/>
              <a:pathLst>
                <a:path w="21" h="5">
                  <a:moveTo>
                    <a:pt x="0" y="4"/>
                  </a:moveTo>
                  <a:lnTo>
                    <a:pt x="21" y="5"/>
                  </a:lnTo>
                  <a:lnTo>
                    <a:pt x="10" y="0"/>
                  </a:lnTo>
                  <a:lnTo>
                    <a:pt x="0" y="4"/>
                  </a:lnTo>
                  <a:close/>
                </a:path>
              </a:pathLst>
            </a:custGeom>
            <a:solidFill>
              <a:srgbClr val="AD7C5B"/>
            </a:solidFill>
            <a:ln w="9525">
              <a:noFill/>
              <a:round/>
            </a:ln>
          </p:spPr>
          <p:txBody>
            <a:bodyPr/>
            <a:lstStyle/>
            <a:p>
              <a:endParaRPr lang="en-US"/>
            </a:p>
          </p:txBody>
        </p:sp>
        <p:sp>
          <p:nvSpPr>
            <p:cNvPr id="374908" name="Freeform 124"/>
            <p:cNvSpPr/>
            <p:nvPr/>
          </p:nvSpPr>
          <p:spPr bwMode="auto">
            <a:xfrm>
              <a:off x="2867" y="2849"/>
              <a:ext cx="654" cy="491"/>
            </a:xfrm>
            <a:custGeom>
              <a:avLst/>
              <a:gdLst/>
              <a:ahLst/>
              <a:cxnLst>
                <a:cxn ang="0">
                  <a:pos x="1126" y="645"/>
                </a:cxn>
                <a:cxn ang="0">
                  <a:pos x="1121" y="629"/>
                </a:cxn>
                <a:cxn ang="0">
                  <a:pos x="1111" y="593"/>
                </a:cxn>
                <a:cxn ang="0">
                  <a:pos x="1096" y="553"/>
                </a:cxn>
                <a:cxn ang="0">
                  <a:pos x="1077" y="510"/>
                </a:cxn>
                <a:cxn ang="0">
                  <a:pos x="1055" y="465"/>
                </a:cxn>
                <a:cxn ang="0">
                  <a:pos x="1031" y="418"/>
                </a:cxn>
                <a:cxn ang="0">
                  <a:pos x="1006" y="370"/>
                </a:cxn>
                <a:cxn ang="0">
                  <a:pos x="979" y="322"/>
                </a:cxn>
                <a:cxn ang="0">
                  <a:pos x="952" y="275"/>
                </a:cxn>
                <a:cxn ang="0">
                  <a:pos x="924" y="229"/>
                </a:cxn>
                <a:cxn ang="0">
                  <a:pos x="898" y="185"/>
                </a:cxn>
                <a:cxn ang="0">
                  <a:pos x="871" y="144"/>
                </a:cxn>
                <a:cxn ang="0">
                  <a:pos x="848" y="106"/>
                </a:cxn>
                <a:cxn ang="0">
                  <a:pos x="826" y="73"/>
                </a:cxn>
                <a:cxn ang="0">
                  <a:pos x="809" y="46"/>
                </a:cxn>
                <a:cxn ang="0">
                  <a:pos x="794" y="23"/>
                </a:cxn>
                <a:cxn ang="0">
                  <a:pos x="784" y="8"/>
                </a:cxn>
                <a:cxn ang="0">
                  <a:pos x="507" y="0"/>
                </a:cxn>
                <a:cxn ang="0">
                  <a:pos x="489" y="26"/>
                </a:cxn>
                <a:cxn ang="0">
                  <a:pos x="468" y="59"/>
                </a:cxn>
                <a:cxn ang="0">
                  <a:pos x="445" y="101"/>
                </a:cxn>
                <a:cxn ang="0">
                  <a:pos x="421" y="147"/>
                </a:cxn>
                <a:cxn ang="0">
                  <a:pos x="395" y="198"/>
                </a:cxn>
                <a:cxn ang="0">
                  <a:pos x="370" y="251"/>
                </a:cxn>
                <a:cxn ang="0">
                  <a:pos x="344" y="305"/>
                </a:cxn>
                <a:cxn ang="0">
                  <a:pos x="319" y="359"/>
                </a:cxn>
                <a:cxn ang="0">
                  <a:pos x="294" y="413"/>
                </a:cxn>
                <a:cxn ang="0">
                  <a:pos x="272" y="464"/>
                </a:cxn>
                <a:cxn ang="0">
                  <a:pos x="251" y="510"/>
                </a:cxn>
                <a:cxn ang="0">
                  <a:pos x="233" y="552"/>
                </a:cxn>
                <a:cxn ang="0">
                  <a:pos x="218" y="586"/>
                </a:cxn>
                <a:cxn ang="0">
                  <a:pos x="207" y="613"/>
                </a:cxn>
                <a:cxn ang="0">
                  <a:pos x="200" y="630"/>
                </a:cxn>
                <a:cxn ang="0">
                  <a:pos x="196" y="637"/>
                </a:cxn>
                <a:cxn ang="0">
                  <a:pos x="190" y="651"/>
                </a:cxn>
                <a:cxn ang="0">
                  <a:pos x="0" y="650"/>
                </a:cxn>
                <a:cxn ang="0">
                  <a:pos x="637" y="982"/>
                </a:cxn>
                <a:cxn ang="0">
                  <a:pos x="1310" y="647"/>
                </a:cxn>
                <a:cxn ang="0">
                  <a:pos x="1126" y="645"/>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CCFF"/>
            </a:solidFill>
            <a:ln w="9525">
              <a:noFill/>
              <a:round/>
            </a:ln>
          </p:spPr>
          <p:txBody>
            <a:bodyPr/>
            <a:lstStyle/>
            <a:p>
              <a:endParaRPr lang="en-US"/>
            </a:p>
          </p:txBody>
        </p:sp>
        <p:sp>
          <p:nvSpPr>
            <p:cNvPr id="374909" name="Freeform 125"/>
            <p:cNvSpPr/>
            <p:nvPr/>
          </p:nvSpPr>
          <p:spPr bwMode="auto">
            <a:xfrm>
              <a:off x="2156" y="2770"/>
              <a:ext cx="919" cy="498"/>
            </a:xfrm>
            <a:custGeom>
              <a:avLst/>
              <a:gdLst/>
              <a:ahLst/>
              <a:cxnLst>
                <a:cxn ang="0">
                  <a:pos x="222" y="403"/>
                </a:cxn>
                <a:cxn ang="0">
                  <a:pos x="213" y="412"/>
                </a:cxn>
                <a:cxn ang="0">
                  <a:pos x="191" y="438"/>
                </a:cxn>
                <a:cxn ang="0">
                  <a:pos x="158" y="478"/>
                </a:cxn>
                <a:cxn ang="0">
                  <a:pos x="120" y="528"/>
                </a:cxn>
                <a:cxn ang="0">
                  <a:pos x="79" y="586"/>
                </a:cxn>
                <a:cxn ang="0">
                  <a:pos x="44" y="650"/>
                </a:cxn>
                <a:cxn ang="0">
                  <a:pos x="16" y="715"/>
                </a:cxn>
                <a:cxn ang="0">
                  <a:pos x="0" y="781"/>
                </a:cxn>
                <a:cxn ang="0">
                  <a:pos x="9" y="996"/>
                </a:cxn>
                <a:cxn ang="0">
                  <a:pos x="18" y="994"/>
                </a:cxn>
                <a:cxn ang="0">
                  <a:pos x="45" y="992"/>
                </a:cxn>
                <a:cxn ang="0">
                  <a:pos x="86" y="987"/>
                </a:cxn>
                <a:cxn ang="0">
                  <a:pos x="141" y="982"/>
                </a:cxn>
                <a:cxn ang="0">
                  <a:pos x="205" y="975"/>
                </a:cxn>
                <a:cxn ang="0">
                  <a:pos x="280" y="968"/>
                </a:cxn>
                <a:cxn ang="0">
                  <a:pos x="361" y="960"/>
                </a:cxn>
                <a:cxn ang="0">
                  <a:pos x="446" y="952"/>
                </a:cxn>
                <a:cxn ang="0">
                  <a:pos x="534" y="945"/>
                </a:cxn>
                <a:cxn ang="0">
                  <a:pos x="623" y="937"/>
                </a:cxn>
                <a:cxn ang="0">
                  <a:pos x="711" y="930"/>
                </a:cxn>
                <a:cxn ang="0">
                  <a:pos x="795" y="924"/>
                </a:cxn>
                <a:cxn ang="0">
                  <a:pos x="873" y="921"/>
                </a:cxn>
                <a:cxn ang="0">
                  <a:pos x="944" y="917"/>
                </a:cxn>
                <a:cxn ang="0">
                  <a:pos x="1007" y="916"/>
                </a:cxn>
                <a:cxn ang="0">
                  <a:pos x="1056" y="917"/>
                </a:cxn>
                <a:cxn ang="0">
                  <a:pos x="1024" y="691"/>
                </a:cxn>
                <a:cxn ang="0">
                  <a:pos x="1029" y="687"/>
                </a:cxn>
                <a:cxn ang="0">
                  <a:pos x="1041" y="673"/>
                </a:cxn>
                <a:cxn ang="0">
                  <a:pos x="1062" y="652"/>
                </a:cxn>
                <a:cxn ang="0">
                  <a:pos x="1091" y="624"/>
                </a:cxn>
                <a:cxn ang="0">
                  <a:pos x="1125" y="590"/>
                </a:cxn>
                <a:cxn ang="0">
                  <a:pos x="1168" y="551"/>
                </a:cxn>
                <a:cxn ang="0">
                  <a:pos x="1215" y="508"/>
                </a:cxn>
                <a:cxn ang="0">
                  <a:pos x="1269" y="462"/>
                </a:cxn>
                <a:cxn ang="0">
                  <a:pos x="1327" y="413"/>
                </a:cxn>
                <a:cxn ang="0">
                  <a:pos x="1390" y="364"/>
                </a:cxn>
                <a:cxn ang="0">
                  <a:pos x="1457" y="314"/>
                </a:cxn>
                <a:cxn ang="0">
                  <a:pos x="1528" y="265"/>
                </a:cxn>
                <a:cxn ang="0">
                  <a:pos x="1602" y="216"/>
                </a:cxn>
                <a:cxn ang="0">
                  <a:pos x="1679" y="170"/>
                </a:cxn>
                <a:cxn ang="0">
                  <a:pos x="1758" y="129"/>
                </a:cxn>
                <a:cxn ang="0">
                  <a:pos x="1838" y="91"/>
                </a:cxn>
                <a:cxn ang="0">
                  <a:pos x="1836" y="0"/>
                </a:cxn>
                <a:cxn ang="0">
                  <a:pos x="1820" y="2"/>
                </a:cxn>
                <a:cxn ang="0">
                  <a:pos x="1788" y="8"/>
                </a:cxn>
                <a:cxn ang="0">
                  <a:pos x="1742" y="15"/>
                </a:cxn>
                <a:cxn ang="0">
                  <a:pos x="1681" y="26"/>
                </a:cxn>
                <a:cxn ang="0">
                  <a:pos x="1608" y="40"/>
                </a:cxn>
                <a:cxn ang="0">
                  <a:pos x="1523" y="57"/>
                </a:cxn>
                <a:cxn ang="0">
                  <a:pos x="1427" y="78"/>
                </a:cxn>
                <a:cxn ang="0">
                  <a:pos x="1322" y="103"/>
                </a:cxn>
                <a:cxn ang="0">
                  <a:pos x="1207" y="132"/>
                </a:cxn>
                <a:cxn ang="0">
                  <a:pos x="1085" y="167"/>
                </a:cxn>
                <a:cxn ang="0">
                  <a:pos x="955" y="205"/>
                </a:cxn>
                <a:cxn ang="0">
                  <a:pos x="820" y="247"/>
                </a:cxn>
                <a:cxn ang="0">
                  <a:pos x="680" y="296"/>
                </a:cxn>
                <a:cxn ang="0">
                  <a:pos x="534" y="349"/>
                </a:cxn>
                <a:cxn ang="0">
                  <a:pos x="386" y="408"/>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782"/>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chemeClr val="folHlink"/>
            </a:solidFill>
            <a:ln w="9525">
              <a:noFill/>
              <a:round/>
            </a:ln>
          </p:spPr>
          <p:txBody>
            <a:bodyPr/>
            <a:lstStyle/>
            <a:p>
              <a:endParaRPr lang="en-US"/>
            </a:p>
          </p:txBody>
        </p:sp>
        <p:sp>
          <p:nvSpPr>
            <p:cNvPr id="374910" name="Freeform 126"/>
            <p:cNvSpPr/>
            <p:nvPr/>
          </p:nvSpPr>
          <p:spPr bwMode="auto">
            <a:xfrm>
              <a:off x="2165" y="2779"/>
              <a:ext cx="901" cy="378"/>
            </a:xfrm>
            <a:custGeom>
              <a:avLst/>
              <a:gdLst/>
              <a:ahLst/>
              <a:cxnLst>
                <a:cxn ang="0">
                  <a:pos x="214" y="407"/>
                </a:cxn>
                <a:cxn ang="0">
                  <a:pos x="204" y="417"/>
                </a:cxn>
                <a:cxn ang="0">
                  <a:pos x="180" y="447"/>
                </a:cxn>
                <a:cxn ang="0">
                  <a:pos x="146" y="490"/>
                </a:cxn>
                <a:cxn ang="0">
                  <a:pos x="108" y="542"/>
                </a:cxn>
                <a:cxn ang="0">
                  <a:pos x="68" y="599"/>
                </a:cxn>
                <a:cxn ang="0">
                  <a:pos x="34" y="657"/>
                </a:cxn>
                <a:cxn ang="0">
                  <a:pos x="10" y="710"/>
                </a:cxn>
                <a:cxn ang="0">
                  <a:pos x="0" y="755"/>
                </a:cxn>
                <a:cxn ang="0">
                  <a:pos x="840" y="619"/>
                </a:cxn>
                <a:cxn ang="0">
                  <a:pos x="846" y="614"/>
                </a:cxn>
                <a:cxn ang="0">
                  <a:pos x="863" y="601"/>
                </a:cxn>
                <a:cxn ang="0">
                  <a:pos x="890" y="579"/>
                </a:cxn>
                <a:cxn ang="0">
                  <a:pos x="926" y="550"/>
                </a:cxn>
                <a:cxn ang="0">
                  <a:pos x="971" y="515"/>
                </a:cxn>
                <a:cxn ang="0">
                  <a:pos x="1024" y="475"/>
                </a:cxn>
                <a:cxn ang="0">
                  <a:pos x="1083" y="432"/>
                </a:cxn>
                <a:cxn ang="0">
                  <a:pos x="1150" y="386"/>
                </a:cxn>
                <a:cxn ang="0">
                  <a:pos x="1221" y="338"/>
                </a:cxn>
                <a:cxn ang="0">
                  <a:pos x="1296" y="289"/>
                </a:cxn>
                <a:cxn ang="0">
                  <a:pos x="1376" y="241"/>
                </a:cxn>
                <a:cxn ang="0">
                  <a:pos x="1459" y="195"/>
                </a:cxn>
                <a:cxn ang="0">
                  <a:pos x="1544" y="150"/>
                </a:cxn>
                <a:cxn ang="0">
                  <a:pos x="1629" y="110"/>
                </a:cxn>
                <a:cxn ang="0">
                  <a:pos x="1715" y="74"/>
                </a:cxn>
                <a:cxn ang="0">
                  <a:pos x="1802" y="43"/>
                </a:cxn>
                <a:cxn ang="0">
                  <a:pos x="1800" y="0"/>
                </a:cxn>
                <a:cxn ang="0">
                  <a:pos x="1785" y="2"/>
                </a:cxn>
                <a:cxn ang="0">
                  <a:pos x="1756" y="7"/>
                </a:cxn>
                <a:cxn ang="0">
                  <a:pos x="1712" y="14"/>
                </a:cxn>
                <a:cxn ang="0">
                  <a:pos x="1657" y="24"/>
                </a:cxn>
                <a:cxn ang="0">
                  <a:pos x="1588" y="37"/>
                </a:cxn>
                <a:cxn ang="0">
                  <a:pos x="1508" y="54"/>
                </a:cxn>
                <a:cxn ang="0">
                  <a:pos x="1417" y="74"/>
                </a:cxn>
                <a:cxn ang="0">
                  <a:pos x="1316" y="99"/>
                </a:cxn>
                <a:cxn ang="0">
                  <a:pos x="1204" y="127"/>
                </a:cxn>
                <a:cxn ang="0">
                  <a:pos x="1084" y="160"/>
                </a:cxn>
                <a:cxn ang="0">
                  <a:pos x="956" y="198"/>
                </a:cxn>
                <a:cxn ang="0">
                  <a:pos x="819" y="241"/>
                </a:cxn>
                <a:cxn ang="0">
                  <a:pos x="677" y="289"/>
                </a:cxn>
                <a:cxn ang="0">
                  <a:pos x="528" y="344"/>
                </a:cxn>
                <a:cxn ang="0">
                  <a:pos x="372" y="404"/>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CCFF"/>
            </a:solidFill>
            <a:ln w="9525">
              <a:noFill/>
              <a:round/>
            </a:ln>
          </p:spPr>
          <p:txBody>
            <a:bodyPr/>
            <a:lstStyle/>
            <a:p>
              <a:endParaRPr lang="en-US"/>
            </a:p>
          </p:txBody>
        </p:sp>
        <p:sp>
          <p:nvSpPr>
            <p:cNvPr id="374911" name="Freeform 127"/>
            <p:cNvSpPr/>
            <p:nvPr/>
          </p:nvSpPr>
          <p:spPr bwMode="auto">
            <a:xfrm>
              <a:off x="3293" y="2770"/>
              <a:ext cx="919" cy="498"/>
            </a:xfrm>
            <a:custGeom>
              <a:avLst/>
              <a:gdLst/>
              <a:ahLst/>
              <a:cxnLst>
                <a:cxn ang="0">
                  <a:pos x="1616" y="403"/>
                </a:cxn>
                <a:cxn ang="0">
                  <a:pos x="1624" y="412"/>
                </a:cxn>
                <a:cxn ang="0">
                  <a:pos x="1647" y="438"/>
                </a:cxn>
                <a:cxn ang="0">
                  <a:pos x="1680" y="478"/>
                </a:cxn>
                <a:cxn ang="0">
                  <a:pos x="1718" y="528"/>
                </a:cxn>
                <a:cxn ang="0">
                  <a:pos x="1757" y="586"/>
                </a:cxn>
                <a:cxn ang="0">
                  <a:pos x="1793" y="650"/>
                </a:cxn>
                <a:cxn ang="0">
                  <a:pos x="1822" y="715"/>
                </a:cxn>
                <a:cxn ang="0">
                  <a:pos x="1838" y="781"/>
                </a:cxn>
                <a:cxn ang="0">
                  <a:pos x="1829" y="996"/>
                </a:cxn>
                <a:cxn ang="0">
                  <a:pos x="1820" y="994"/>
                </a:cxn>
                <a:cxn ang="0">
                  <a:pos x="1793" y="992"/>
                </a:cxn>
                <a:cxn ang="0">
                  <a:pos x="1752" y="987"/>
                </a:cxn>
                <a:cxn ang="0">
                  <a:pos x="1697" y="982"/>
                </a:cxn>
                <a:cxn ang="0">
                  <a:pos x="1633" y="975"/>
                </a:cxn>
                <a:cxn ang="0">
                  <a:pos x="1558" y="968"/>
                </a:cxn>
                <a:cxn ang="0">
                  <a:pos x="1477" y="960"/>
                </a:cxn>
                <a:cxn ang="0">
                  <a:pos x="1392" y="952"/>
                </a:cxn>
                <a:cxn ang="0">
                  <a:pos x="1304" y="945"/>
                </a:cxn>
                <a:cxn ang="0">
                  <a:pos x="1215" y="937"/>
                </a:cxn>
                <a:cxn ang="0">
                  <a:pos x="1127" y="930"/>
                </a:cxn>
                <a:cxn ang="0">
                  <a:pos x="1043" y="924"/>
                </a:cxn>
                <a:cxn ang="0">
                  <a:pos x="965" y="921"/>
                </a:cxn>
                <a:cxn ang="0">
                  <a:pos x="894" y="917"/>
                </a:cxn>
                <a:cxn ang="0">
                  <a:pos x="831" y="916"/>
                </a:cxn>
                <a:cxn ang="0">
                  <a:pos x="782" y="917"/>
                </a:cxn>
                <a:cxn ang="0">
                  <a:pos x="813" y="691"/>
                </a:cxn>
                <a:cxn ang="0">
                  <a:pos x="808" y="687"/>
                </a:cxn>
                <a:cxn ang="0">
                  <a:pos x="796" y="673"/>
                </a:cxn>
                <a:cxn ang="0">
                  <a:pos x="775" y="652"/>
                </a:cxn>
                <a:cxn ang="0">
                  <a:pos x="747" y="624"/>
                </a:cxn>
                <a:cxn ang="0">
                  <a:pos x="712" y="590"/>
                </a:cxn>
                <a:cxn ang="0">
                  <a:pos x="670" y="551"/>
                </a:cxn>
                <a:cxn ang="0">
                  <a:pos x="622" y="508"/>
                </a:cxn>
                <a:cxn ang="0">
                  <a:pos x="569" y="462"/>
                </a:cxn>
                <a:cxn ang="0">
                  <a:pos x="510" y="413"/>
                </a:cxn>
                <a:cxn ang="0">
                  <a:pos x="448" y="364"/>
                </a:cxn>
                <a:cxn ang="0">
                  <a:pos x="380" y="314"/>
                </a:cxn>
                <a:cxn ang="0">
                  <a:pos x="310" y="265"/>
                </a:cxn>
                <a:cxn ang="0">
                  <a:pos x="236" y="216"/>
                </a:cxn>
                <a:cxn ang="0">
                  <a:pos x="159" y="170"/>
                </a:cxn>
                <a:cxn ang="0">
                  <a:pos x="80" y="129"/>
                </a:cxn>
                <a:cxn ang="0">
                  <a:pos x="0" y="91"/>
                </a:cxn>
                <a:cxn ang="0">
                  <a:pos x="2" y="0"/>
                </a:cxn>
                <a:cxn ang="0">
                  <a:pos x="18" y="2"/>
                </a:cxn>
                <a:cxn ang="0">
                  <a:pos x="50" y="8"/>
                </a:cxn>
                <a:cxn ang="0">
                  <a:pos x="96" y="15"/>
                </a:cxn>
                <a:cxn ang="0">
                  <a:pos x="157" y="26"/>
                </a:cxn>
                <a:cxn ang="0">
                  <a:pos x="230" y="40"/>
                </a:cxn>
                <a:cxn ang="0">
                  <a:pos x="315" y="57"/>
                </a:cxn>
                <a:cxn ang="0">
                  <a:pos x="411" y="78"/>
                </a:cxn>
                <a:cxn ang="0">
                  <a:pos x="516" y="103"/>
                </a:cxn>
                <a:cxn ang="0">
                  <a:pos x="631" y="132"/>
                </a:cxn>
                <a:cxn ang="0">
                  <a:pos x="753" y="167"/>
                </a:cxn>
                <a:cxn ang="0">
                  <a:pos x="882" y="205"/>
                </a:cxn>
                <a:cxn ang="0">
                  <a:pos x="1018" y="247"/>
                </a:cxn>
                <a:cxn ang="0">
                  <a:pos x="1158" y="296"/>
                </a:cxn>
                <a:cxn ang="0">
                  <a:pos x="1302" y="349"/>
                </a:cxn>
                <a:cxn ang="0">
                  <a:pos x="1451" y="408"/>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782"/>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chemeClr val="folHlink"/>
            </a:solidFill>
            <a:ln w="9525">
              <a:noFill/>
              <a:round/>
            </a:ln>
          </p:spPr>
          <p:txBody>
            <a:bodyPr/>
            <a:lstStyle/>
            <a:p>
              <a:endParaRPr lang="en-US"/>
            </a:p>
          </p:txBody>
        </p:sp>
        <p:sp>
          <p:nvSpPr>
            <p:cNvPr id="374912" name="Freeform 128"/>
            <p:cNvSpPr/>
            <p:nvPr/>
          </p:nvSpPr>
          <p:spPr bwMode="auto">
            <a:xfrm>
              <a:off x="3302" y="2779"/>
              <a:ext cx="901" cy="378"/>
            </a:xfrm>
            <a:custGeom>
              <a:avLst/>
              <a:gdLst/>
              <a:ahLst/>
              <a:cxnLst>
                <a:cxn ang="0">
                  <a:pos x="1588" y="407"/>
                </a:cxn>
                <a:cxn ang="0">
                  <a:pos x="1598" y="417"/>
                </a:cxn>
                <a:cxn ang="0">
                  <a:pos x="1622" y="447"/>
                </a:cxn>
                <a:cxn ang="0">
                  <a:pos x="1656" y="490"/>
                </a:cxn>
                <a:cxn ang="0">
                  <a:pos x="1696" y="542"/>
                </a:cxn>
                <a:cxn ang="0">
                  <a:pos x="1734" y="599"/>
                </a:cxn>
                <a:cxn ang="0">
                  <a:pos x="1768" y="657"/>
                </a:cxn>
                <a:cxn ang="0">
                  <a:pos x="1792" y="710"/>
                </a:cxn>
                <a:cxn ang="0">
                  <a:pos x="1802" y="755"/>
                </a:cxn>
                <a:cxn ang="0">
                  <a:pos x="962" y="619"/>
                </a:cxn>
                <a:cxn ang="0">
                  <a:pos x="956" y="614"/>
                </a:cxn>
                <a:cxn ang="0">
                  <a:pos x="939" y="601"/>
                </a:cxn>
                <a:cxn ang="0">
                  <a:pos x="912" y="579"/>
                </a:cxn>
                <a:cxn ang="0">
                  <a:pos x="876" y="550"/>
                </a:cxn>
                <a:cxn ang="0">
                  <a:pos x="831" y="515"/>
                </a:cxn>
                <a:cxn ang="0">
                  <a:pos x="778" y="475"/>
                </a:cxn>
                <a:cxn ang="0">
                  <a:pos x="719" y="432"/>
                </a:cxn>
                <a:cxn ang="0">
                  <a:pos x="652" y="386"/>
                </a:cxn>
                <a:cxn ang="0">
                  <a:pos x="581" y="338"/>
                </a:cxn>
                <a:cxn ang="0">
                  <a:pos x="506" y="289"/>
                </a:cxn>
                <a:cxn ang="0">
                  <a:pos x="426" y="241"/>
                </a:cxn>
                <a:cxn ang="0">
                  <a:pos x="343" y="195"/>
                </a:cxn>
                <a:cxn ang="0">
                  <a:pos x="258" y="150"/>
                </a:cxn>
                <a:cxn ang="0">
                  <a:pos x="173" y="110"/>
                </a:cxn>
                <a:cxn ang="0">
                  <a:pos x="87" y="74"/>
                </a:cxn>
                <a:cxn ang="0">
                  <a:pos x="0" y="43"/>
                </a:cxn>
                <a:cxn ang="0">
                  <a:pos x="2" y="0"/>
                </a:cxn>
                <a:cxn ang="0">
                  <a:pos x="17" y="2"/>
                </a:cxn>
                <a:cxn ang="0">
                  <a:pos x="46" y="7"/>
                </a:cxn>
                <a:cxn ang="0">
                  <a:pos x="90" y="14"/>
                </a:cxn>
                <a:cxn ang="0">
                  <a:pos x="145" y="24"/>
                </a:cxn>
                <a:cxn ang="0">
                  <a:pos x="214" y="37"/>
                </a:cxn>
                <a:cxn ang="0">
                  <a:pos x="294" y="54"/>
                </a:cxn>
                <a:cxn ang="0">
                  <a:pos x="385" y="74"/>
                </a:cxn>
                <a:cxn ang="0">
                  <a:pos x="486" y="99"/>
                </a:cxn>
                <a:cxn ang="0">
                  <a:pos x="597" y="127"/>
                </a:cxn>
                <a:cxn ang="0">
                  <a:pos x="718" y="160"/>
                </a:cxn>
                <a:cxn ang="0">
                  <a:pos x="846" y="198"/>
                </a:cxn>
                <a:cxn ang="0">
                  <a:pos x="981" y="241"/>
                </a:cxn>
                <a:cxn ang="0">
                  <a:pos x="1124" y="289"/>
                </a:cxn>
                <a:cxn ang="0">
                  <a:pos x="1274" y="344"/>
                </a:cxn>
                <a:cxn ang="0">
                  <a:pos x="1428" y="404"/>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CCFF"/>
            </a:solidFill>
            <a:ln w="9525">
              <a:noFill/>
              <a:round/>
            </a:ln>
          </p:spPr>
          <p:txBody>
            <a:bodyPr/>
            <a:lstStyle/>
            <a:p>
              <a:endParaRPr lang="en-US"/>
            </a:p>
          </p:txBody>
        </p:sp>
        <p:sp>
          <p:nvSpPr>
            <p:cNvPr id="374913" name="Freeform 129"/>
            <p:cNvSpPr/>
            <p:nvPr/>
          </p:nvSpPr>
          <p:spPr bwMode="auto">
            <a:xfrm>
              <a:off x="2820" y="3162"/>
              <a:ext cx="748" cy="270"/>
            </a:xfrm>
            <a:custGeom>
              <a:avLst/>
              <a:gdLst/>
              <a:ahLst/>
              <a:cxnLst>
                <a:cxn ang="0">
                  <a:pos x="0" y="0"/>
                </a:cxn>
                <a:cxn ang="0">
                  <a:pos x="0" y="227"/>
                </a:cxn>
                <a:cxn ang="0">
                  <a:pos x="744" y="541"/>
                </a:cxn>
                <a:cxn ang="0">
                  <a:pos x="1496" y="231"/>
                </a:cxn>
                <a:cxn ang="0">
                  <a:pos x="1496" y="0"/>
                </a:cxn>
                <a:cxn ang="0">
                  <a:pos x="753" y="312"/>
                </a:cxn>
                <a:cxn ang="0">
                  <a:pos x="0" y="0"/>
                </a:cxn>
              </a:cxnLst>
              <a:rect l="0" t="0" r="r" b="b"/>
              <a:pathLst>
                <a:path w="1496" h="541">
                  <a:moveTo>
                    <a:pt x="0" y="0"/>
                  </a:moveTo>
                  <a:lnTo>
                    <a:pt x="0" y="227"/>
                  </a:lnTo>
                  <a:lnTo>
                    <a:pt x="744" y="541"/>
                  </a:lnTo>
                  <a:lnTo>
                    <a:pt x="1496" y="231"/>
                  </a:lnTo>
                  <a:lnTo>
                    <a:pt x="1496" y="0"/>
                  </a:lnTo>
                  <a:lnTo>
                    <a:pt x="753" y="312"/>
                  </a:lnTo>
                  <a:lnTo>
                    <a:pt x="0" y="0"/>
                  </a:lnTo>
                  <a:close/>
                </a:path>
              </a:pathLst>
            </a:custGeom>
            <a:solidFill>
              <a:schemeClr val="folHlink"/>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8" name="Rectangle 6"/>
          <p:cNvSpPr>
            <a:spLocks noGrp="1" noChangeArrowheads="1"/>
          </p:cNvSpPr>
          <p:nvPr>
            <p:ph idx="1"/>
          </p:nvPr>
        </p:nvSpPr>
        <p:spPr>
          <a:noFill/>
        </p:spPr>
        <p:txBody>
          <a:bodyPr/>
          <a:lstStyle/>
          <a:p>
            <a:r>
              <a:rPr lang="en-US" altLang="zh-CN">
                <a:solidFill>
                  <a:schemeClr val="folHlink"/>
                </a:solidFill>
                <a:ea typeface="宋体" panose="02010600030101010101" pitchFamily="2" charset="-122"/>
              </a:rPr>
              <a:t>Key Concepts</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Define the High-Level Organization of the model</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Identify Analysis mechanisms</a:t>
            </a:r>
            <a:endParaRPr lang="en-US" altLang="zh-CN">
              <a:solidFill>
                <a:schemeClr val="folHlink"/>
              </a:solidFill>
              <a:ea typeface="宋体" panose="02010600030101010101" pitchFamily="2" charset="-122"/>
            </a:endParaRPr>
          </a:p>
          <a:p>
            <a:r>
              <a:rPr lang="en-US" altLang="zh-CN">
                <a:ea typeface="宋体" panose="02010600030101010101" pitchFamily="2" charset="-122"/>
              </a:rPr>
              <a:t>Identify Key Abstractions</a:t>
            </a:r>
            <a:endParaRPr lang="en-US" altLang="zh-CN">
              <a:ea typeface="宋体" panose="02010600030101010101" pitchFamily="2" charset="-122"/>
            </a:endParaRPr>
          </a:p>
          <a:p>
            <a:r>
              <a:rPr lang="en-US" altLang="zh-CN">
                <a:solidFill>
                  <a:schemeClr val="folHlink"/>
                </a:solidFill>
                <a:ea typeface="宋体" panose="02010600030101010101" pitchFamily="2" charset="-122"/>
              </a:rPr>
              <a:t>Create Use-Case Realizations</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Checkpoints</a:t>
            </a:r>
            <a:endParaRPr lang="en-US" altLang="zh-CN">
              <a:solidFill>
                <a:schemeClr val="folHlink"/>
              </a:solidFill>
              <a:ea typeface="宋体" panose="02010600030101010101" pitchFamily="2" charset="-122"/>
            </a:endParaRPr>
          </a:p>
        </p:txBody>
      </p:sp>
      <p:sp>
        <p:nvSpPr>
          <p:cNvPr id="376835" name="Rectangle 3"/>
          <p:cNvSpPr>
            <a:spLocks noGrp="1" noChangeArrowheads="1"/>
          </p:cNvSpPr>
          <p:nvPr>
            <p:ph type="title"/>
          </p:nvPr>
        </p:nvSpPr>
        <p:spPr/>
        <p:txBody>
          <a:bodyPr/>
          <a:lstStyle/>
          <a:p>
            <a:r>
              <a:rPr lang="en-US" altLang="zh-CN" dirty="0">
                <a:ea typeface="宋体" panose="02010600030101010101" pitchFamily="2" charset="-122"/>
              </a:rPr>
              <a:t>Architectural Analysis Steps</a:t>
            </a:r>
            <a:endParaRPr lang="en-US" altLang="zh-CN" dirty="0">
              <a:ea typeface="宋体" panose="02010600030101010101" pitchFamily="2" charset="-122"/>
            </a:endParaRPr>
          </a:p>
        </p:txBody>
      </p:sp>
      <p:sp>
        <p:nvSpPr>
          <p:cNvPr id="376839" name="AutoShape 7"/>
          <p:cNvSpPr>
            <a:spLocks noChangeArrowheads="1"/>
          </p:cNvSpPr>
          <p:nvPr/>
        </p:nvSpPr>
        <p:spPr bwMode="auto">
          <a:xfrm>
            <a:off x="290485" y="3336032"/>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2" name="Group 9"/>
          <p:cNvGrpSpPr/>
          <p:nvPr/>
        </p:nvGrpSpPr>
        <p:grpSpPr bwMode="auto">
          <a:xfrm rot="860499">
            <a:off x="6516688" y="4262438"/>
            <a:ext cx="2282825" cy="1644650"/>
            <a:chOff x="3721" y="1980"/>
            <a:chExt cx="1806" cy="1301"/>
          </a:xfrm>
        </p:grpSpPr>
        <p:sp>
          <p:nvSpPr>
            <p:cNvPr id="376842" name="Freeform 10"/>
            <p:cNvSpPr/>
            <p:nvPr/>
          </p:nvSpPr>
          <p:spPr bwMode="auto">
            <a:xfrm>
              <a:off x="3766" y="2357"/>
              <a:ext cx="74" cy="157"/>
            </a:xfrm>
            <a:custGeom>
              <a:avLst/>
              <a:gdLst/>
              <a:ahLst/>
              <a:cxnLst>
                <a:cxn ang="0">
                  <a:pos x="62" y="0"/>
                </a:cxn>
                <a:cxn ang="0">
                  <a:pos x="59" y="2"/>
                </a:cxn>
                <a:cxn ang="0">
                  <a:pos x="49" y="11"/>
                </a:cxn>
                <a:cxn ang="0">
                  <a:pos x="37" y="24"/>
                </a:cxn>
                <a:cxn ang="0">
                  <a:pos x="24" y="43"/>
                </a:cxn>
                <a:cxn ang="0">
                  <a:pos x="11" y="66"/>
                </a:cxn>
                <a:cxn ang="0">
                  <a:pos x="3" y="93"/>
                </a:cxn>
                <a:cxn ang="0">
                  <a:pos x="0" y="123"/>
                </a:cxn>
                <a:cxn ang="0">
                  <a:pos x="6" y="157"/>
                </a:cxn>
                <a:cxn ang="0">
                  <a:pos x="40" y="128"/>
                </a:cxn>
                <a:cxn ang="0">
                  <a:pos x="39" y="126"/>
                </a:cxn>
                <a:cxn ang="0">
                  <a:pos x="37" y="119"/>
                </a:cxn>
                <a:cxn ang="0">
                  <a:pos x="34" y="108"/>
                </a:cxn>
                <a:cxn ang="0">
                  <a:pos x="34" y="94"/>
                </a:cxn>
                <a:cxn ang="0">
                  <a:pos x="37" y="79"/>
                </a:cxn>
                <a:cxn ang="0">
                  <a:pos x="44" y="64"/>
                </a:cxn>
                <a:cxn ang="0">
                  <a:pos x="55" y="47"/>
                </a:cxn>
                <a:cxn ang="0">
                  <a:pos x="74" y="32"/>
                </a:cxn>
                <a:cxn ang="0">
                  <a:pos x="62" y="0"/>
                </a:cxn>
              </a:cxnLst>
              <a:rect l="0" t="0" r="r" b="b"/>
              <a:pathLst>
                <a:path w="74" h="157">
                  <a:moveTo>
                    <a:pt x="62" y="0"/>
                  </a:moveTo>
                  <a:lnTo>
                    <a:pt x="59" y="2"/>
                  </a:lnTo>
                  <a:lnTo>
                    <a:pt x="49" y="11"/>
                  </a:lnTo>
                  <a:lnTo>
                    <a:pt x="37" y="24"/>
                  </a:lnTo>
                  <a:lnTo>
                    <a:pt x="24" y="43"/>
                  </a:lnTo>
                  <a:lnTo>
                    <a:pt x="11" y="66"/>
                  </a:lnTo>
                  <a:lnTo>
                    <a:pt x="3" y="93"/>
                  </a:lnTo>
                  <a:lnTo>
                    <a:pt x="0" y="123"/>
                  </a:lnTo>
                  <a:lnTo>
                    <a:pt x="6" y="157"/>
                  </a:lnTo>
                  <a:lnTo>
                    <a:pt x="40" y="128"/>
                  </a:lnTo>
                  <a:lnTo>
                    <a:pt x="39" y="126"/>
                  </a:lnTo>
                  <a:lnTo>
                    <a:pt x="37" y="119"/>
                  </a:lnTo>
                  <a:lnTo>
                    <a:pt x="34" y="108"/>
                  </a:lnTo>
                  <a:lnTo>
                    <a:pt x="34" y="94"/>
                  </a:lnTo>
                  <a:lnTo>
                    <a:pt x="37" y="79"/>
                  </a:lnTo>
                  <a:lnTo>
                    <a:pt x="44" y="64"/>
                  </a:lnTo>
                  <a:lnTo>
                    <a:pt x="55" y="47"/>
                  </a:lnTo>
                  <a:lnTo>
                    <a:pt x="74" y="32"/>
                  </a:lnTo>
                  <a:lnTo>
                    <a:pt x="62" y="0"/>
                  </a:lnTo>
                  <a:close/>
                </a:path>
              </a:pathLst>
            </a:custGeom>
            <a:solidFill>
              <a:srgbClr val="FFFFFF"/>
            </a:solidFill>
            <a:ln w="9525">
              <a:noFill/>
              <a:round/>
            </a:ln>
          </p:spPr>
          <p:txBody>
            <a:bodyPr/>
            <a:lstStyle/>
            <a:p>
              <a:endParaRPr lang="en-US"/>
            </a:p>
          </p:txBody>
        </p:sp>
        <p:sp>
          <p:nvSpPr>
            <p:cNvPr id="376843" name="Freeform 11"/>
            <p:cNvSpPr/>
            <p:nvPr/>
          </p:nvSpPr>
          <p:spPr bwMode="auto">
            <a:xfrm>
              <a:off x="3798" y="2396"/>
              <a:ext cx="33" cy="107"/>
            </a:xfrm>
            <a:custGeom>
              <a:avLst/>
              <a:gdLst/>
              <a:ahLst/>
              <a:cxnLst>
                <a:cxn ang="0">
                  <a:pos x="33" y="0"/>
                </a:cxn>
                <a:cxn ang="0">
                  <a:pos x="31" y="1"/>
                </a:cxn>
                <a:cxn ang="0">
                  <a:pos x="27" y="6"/>
                </a:cxn>
                <a:cxn ang="0">
                  <a:pos x="21" y="14"/>
                </a:cxn>
                <a:cxn ang="0">
                  <a:pos x="16" y="25"/>
                </a:cxn>
                <a:cxn ang="0">
                  <a:pos x="10" y="40"/>
                </a:cxn>
                <a:cxn ang="0">
                  <a:pos x="8" y="58"/>
                </a:cxn>
                <a:cxn ang="0">
                  <a:pos x="8" y="80"/>
                </a:cxn>
                <a:cxn ang="0">
                  <a:pos x="13" y="107"/>
                </a:cxn>
                <a:cxn ang="0">
                  <a:pos x="12" y="104"/>
                </a:cxn>
                <a:cxn ang="0">
                  <a:pos x="7" y="98"/>
                </a:cxn>
                <a:cxn ang="0">
                  <a:pos x="3" y="88"/>
                </a:cxn>
                <a:cxn ang="0">
                  <a:pos x="0" y="75"/>
                </a:cxn>
                <a:cxn ang="0">
                  <a:pos x="0" y="59"/>
                </a:cxn>
                <a:cxn ang="0">
                  <a:pos x="3" y="41"/>
                </a:cxn>
                <a:cxn ang="0">
                  <a:pos x="14" y="21"/>
                </a:cxn>
                <a:cxn ang="0">
                  <a:pos x="33" y="0"/>
                </a:cxn>
              </a:cxnLst>
              <a:rect l="0" t="0" r="r" b="b"/>
              <a:pathLst>
                <a:path w="33" h="107">
                  <a:moveTo>
                    <a:pt x="33" y="0"/>
                  </a:moveTo>
                  <a:lnTo>
                    <a:pt x="31" y="1"/>
                  </a:lnTo>
                  <a:lnTo>
                    <a:pt x="27" y="6"/>
                  </a:lnTo>
                  <a:lnTo>
                    <a:pt x="21" y="14"/>
                  </a:lnTo>
                  <a:lnTo>
                    <a:pt x="16" y="25"/>
                  </a:lnTo>
                  <a:lnTo>
                    <a:pt x="10" y="40"/>
                  </a:lnTo>
                  <a:lnTo>
                    <a:pt x="8" y="58"/>
                  </a:lnTo>
                  <a:lnTo>
                    <a:pt x="8" y="80"/>
                  </a:lnTo>
                  <a:lnTo>
                    <a:pt x="13" y="107"/>
                  </a:lnTo>
                  <a:lnTo>
                    <a:pt x="12" y="104"/>
                  </a:lnTo>
                  <a:lnTo>
                    <a:pt x="7" y="98"/>
                  </a:lnTo>
                  <a:lnTo>
                    <a:pt x="3" y="88"/>
                  </a:lnTo>
                  <a:lnTo>
                    <a:pt x="0" y="75"/>
                  </a:lnTo>
                  <a:lnTo>
                    <a:pt x="0" y="59"/>
                  </a:lnTo>
                  <a:lnTo>
                    <a:pt x="3" y="41"/>
                  </a:lnTo>
                  <a:lnTo>
                    <a:pt x="14" y="21"/>
                  </a:lnTo>
                  <a:lnTo>
                    <a:pt x="33" y="0"/>
                  </a:lnTo>
                  <a:close/>
                </a:path>
              </a:pathLst>
            </a:custGeom>
            <a:solidFill>
              <a:schemeClr val="folHlink"/>
            </a:solidFill>
            <a:ln w="9525">
              <a:noFill/>
              <a:round/>
            </a:ln>
          </p:spPr>
          <p:txBody>
            <a:bodyPr/>
            <a:lstStyle/>
            <a:p>
              <a:endParaRPr lang="en-US"/>
            </a:p>
          </p:txBody>
        </p:sp>
        <p:sp>
          <p:nvSpPr>
            <p:cNvPr id="376844" name="Freeform 12"/>
            <p:cNvSpPr/>
            <p:nvPr/>
          </p:nvSpPr>
          <p:spPr bwMode="auto">
            <a:xfrm>
              <a:off x="3758" y="2366"/>
              <a:ext cx="57" cy="174"/>
            </a:xfrm>
            <a:custGeom>
              <a:avLst/>
              <a:gdLst/>
              <a:ahLst/>
              <a:cxnLst>
                <a:cxn ang="0">
                  <a:pos x="57" y="0"/>
                </a:cxn>
                <a:cxn ang="0">
                  <a:pos x="53" y="5"/>
                </a:cxn>
                <a:cxn ang="0">
                  <a:pos x="42" y="17"/>
                </a:cxn>
                <a:cxn ang="0">
                  <a:pos x="28" y="36"/>
                </a:cxn>
                <a:cxn ang="0">
                  <a:pos x="14" y="61"/>
                </a:cxn>
                <a:cxn ang="0">
                  <a:pos x="4" y="88"/>
                </a:cxn>
                <a:cxn ang="0">
                  <a:pos x="0" y="117"/>
                </a:cxn>
                <a:cxn ang="0">
                  <a:pos x="6" y="146"/>
                </a:cxn>
                <a:cxn ang="0">
                  <a:pos x="27" y="174"/>
                </a:cxn>
                <a:cxn ang="0">
                  <a:pos x="25" y="171"/>
                </a:cxn>
                <a:cxn ang="0">
                  <a:pos x="21" y="161"/>
                </a:cxn>
                <a:cxn ang="0">
                  <a:pos x="15" y="146"/>
                </a:cxn>
                <a:cxn ang="0">
                  <a:pos x="13" y="125"/>
                </a:cxn>
                <a:cxn ang="0">
                  <a:pos x="13" y="100"/>
                </a:cxn>
                <a:cxn ang="0">
                  <a:pos x="19" y="70"/>
                </a:cxn>
                <a:cxn ang="0">
                  <a:pos x="33" y="37"/>
                </a:cxn>
                <a:cxn ang="0">
                  <a:pos x="57" y="0"/>
                </a:cxn>
              </a:cxnLst>
              <a:rect l="0" t="0" r="r" b="b"/>
              <a:pathLst>
                <a:path w="57" h="174">
                  <a:moveTo>
                    <a:pt x="57" y="0"/>
                  </a:moveTo>
                  <a:lnTo>
                    <a:pt x="53" y="5"/>
                  </a:lnTo>
                  <a:lnTo>
                    <a:pt x="42" y="17"/>
                  </a:lnTo>
                  <a:lnTo>
                    <a:pt x="28" y="36"/>
                  </a:lnTo>
                  <a:lnTo>
                    <a:pt x="14" y="61"/>
                  </a:lnTo>
                  <a:lnTo>
                    <a:pt x="4" y="88"/>
                  </a:lnTo>
                  <a:lnTo>
                    <a:pt x="0" y="117"/>
                  </a:lnTo>
                  <a:lnTo>
                    <a:pt x="6" y="146"/>
                  </a:lnTo>
                  <a:lnTo>
                    <a:pt x="27" y="174"/>
                  </a:lnTo>
                  <a:lnTo>
                    <a:pt x="25" y="171"/>
                  </a:lnTo>
                  <a:lnTo>
                    <a:pt x="21" y="161"/>
                  </a:lnTo>
                  <a:lnTo>
                    <a:pt x="15" y="146"/>
                  </a:lnTo>
                  <a:lnTo>
                    <a:pt x="13" y="125"/>
                  </a:lnTo>
                  <a:lnTo>
                    <a:pt x="13" y="100"/>
                  </a:lnTo>
                  <a:lnTo>
                    <a:pt x="19" y="70"/>
                  </a:lnTo>
                  <a:lnTo>
                    <a:pt x="33" y="37"/>
                  </a:lnTo>
                  <a:lnTo>
                    <a:pt x="57" y="0"/>
                  </a:lnTo>
                  <a:close/>
                </a:path>
              </a:pathLst>
            </a:custGeom>
            <a:solidFill>
              <a:schemeClr val="folHlink"/>
            </a:solidFill>
            <a:ln w="9525">
              <a:noFill/>
              <a:round/>
            </a:ln>
          </p:spPr>
          <p:txBody>
            <a:bodyPr/>
            <a:lstStyle/>
            <a:p>
              <a:endParaRPr lang="en-US"/>
            </a:p>
          </p:txBody>
        </p:sp>
        <p:sp>
          <p:nvSpPr>
            <p:cNvPr id="376845" name="Freeform 13"/>
            <p:cNvSpPr/>
            <p:nvPr/>
          </p:nvSpPr>
          <p:spPr bwMode="auto">
            <a:xfrm>
              <a:off x="3721" y="2476"/>
              <a:ext cx="701" cy="791"/>
            </a:xfrm>
            <a:custGeom>
              <a:avLst/>
              <a:gdLst/>
              <a:ahLst/>
              <a:cxnLst>
                <a:cxn ang="0">
                  <a:pos x="613" y="197"/>
                </a:cxn>
                <a:cxn ang="0">
                  <a:pos x="618" y="203"/>
                </a:cxn>
                <a:cxn ang="0">
                  <a:pos x="631" y="220"/>
                </a:cxn>
                <a:cxn ang="0">
                  <a:pos x="647" y="245"/>
                </a:cxn>
                <a:cxn ang="0">
                  <a:pos x="666" y="279"/>
                </a:cxn>
                <a:cxn ang="0">
                  <a:pos x="684" y="318"/>
                </a:cxn>
                <a:cxn ang="0">
                  <a:pos x="696" y="361"/>
                </a:cxn>
                <a:cxn ang="0">
                  <a:pos x="701" y="408"/>
                </a:cxn>
                <a:cxn ang="0">
                  <a:pos x="696" y="455"/>
                </a:cxn>
                <a:cxn ang="0">
                  <a:pos x="696" y="462"/>
                </a:cxn>
                <a:cxn ang="0">
                  <a:pos x="694" y="483"/>
                </a:cxn>
                <a:cxn ang="0">
                  <a:pos x="689" y="514"/>
                </a:cxn>
                <a:cxn ang="0">
                  <a:pos x="677" y="554"/>
                </a:cxn>
                <a:cxn ang="0">
                  <a:pos x="657" y="598"/>
                </a:cxn>
                <a:cxn ang="0">
                  <a:pos x="624" y="646"/>
                </a:cxn>
                <a:cxn ang="0">
                  <a:pos x="579" y="694"/>
                </a:cxn>
                <a:cxn ang="0">
                  <a:pos x="519" y="741"/>
                </a:cxn>
                <a:cxn ang="0">
                  <a:pos x="518" y="742"/>
                </a:cxn>
                <a:cxn ang="0">
                  <a:pos x="512" y="745"/>
                </a:cxn>
                <a:cxn ang="0">
                  <a:pos x="504" y="747"/>
                </a:cxn>
                <a:cxn ang="0">
                  <a:pos x="493" y="752"/>
                </a:cxn>
                <a:cxn ang="0">
                  <a:pos x="480" y="756"/>
                </a:cxn>
                <a:cxn ang="0">
                  <a:pos x="464" y="762"/>
                </a:cxn>
                <a:cxn ang="0">
                  <a:pos x="445" y="768"/>
                </a:cxn>
                <a:cxn ang="0">
                  <a:pos x="425" y="774"/>
                </a:cxn>
                <a:cxn ang="0">
                  <a:pos x="403" y="778"/>
                </a:cxn>
                <a:cxn ang="0">
                  <a:pos x="378" y="783"/>
                </a:cxn>
                <a:cxn ang="0">
                  <a:pos x="354" y="787"/>
                </a:cxn>
                <a:cxn ang="0">
                  <a:pos x="327" y="790"/>
                </a:cxn>
                <a:cxn ang="0">
                  <a:pos x="299" y="791"/>
                </a:cxn>
                <a:cxn ang="0">
                  <a:pos x="271" y="791"/>
                </a:cxn>
                <a:cxn ang="0">
                  <a:pos x="242" y="789"/>
                </a:cxn>
                <a:cxn ang="0">
                  <a:pos x="211" y="786"/>
                </a:cxn>
                <a:cxn ang="0">
                  <a:pos x="34" y="692"/>
                </a:cxn>
                <a:cxn ang="0">
                  <a:pos x="22" y="657"/>
                </a:cxn>
                <a:cxn ang="0">
                  <a:pos x="0" y="174"/>
                </a:cxn>
                <a:cxn ang="0">
                  <a:pos x="0" y="169"/>
                </a:cxn>
                <a:cxn ang="0">
                  <a:pos x="2" y="156"/>
                </a:cxn>
                <a:cxn ang="0">
                  <a:pos x="6" y="138"/>
                </a:cxn>
                <a:cxn ang="0">
                  <a:pos x="10" y="116"/>
                </a:cxn>
                <a:cxn ang="0">
                  <a:pos x="17" y="92"/>
                </a:cxn>
                <a:cxn ang="0">
                  <a:pos x="25" y="70"/>
                </a:cxn>
                <a:cxn ang="0">
                  <a:pos x="36" y="51"/>
                </a:cxn>
                <a:cxn ang="0">
                  <a:pos x="49" y="38"/>
                </a:cxn>
                <a:cxn ang="0">
                  <a:pos x="52" y="36"/>
                </a:cxn>
                <a:cxn ang="0">
                  <a:pos x="62" y="28"/>
                </a:cxn>
                <a:cxn ang="0">
                  <a:pos x="76" y="18"/>
                </a:cxn>
                <a:cxn ang="0">
                  <a:pos x="96" y="9"/>
                </a:cxn>
                <a:cxn ang="0">
                  <a:pos x="118" y="2"/>
                </a:cxn>
                <a:cxn ang="0">
                  <a:pos x="145" y="0"/>
                </a:cxn>
                <a:cxn ang="0">
                  <a:pos x="174" y="3"/>
                </a:cxn>
                <a:cxn ang="0">
                  <a:pos x="204" y="15"/>
                </a:cxn>
                <a:cxn ang="0">
                  <a:pos x="613" y="197"/>
                </a:cxn>
              </a:cxnLst>
              <a:rect l="0" t="0" r="r" b="b"/>
              <a:pathLst>
                <a:path w="701" h="791">
                  <a:moveTo>
                    <a:pt x="613" y="197"/>
                  </a:moveTo>
                  <a:lnTo>
                    <a:pt x="618" y="203"/>
                  </a:lnTo>
                  <a:lnTo>
                    <a:pt x="631" y="220"/>
                  </a:lnTo>
                  <a:lnTo>
                    <a:pt x="647" y="245"/>
                  </a:lnTo>
                  <a:lnTo>
                    <a:pt x="666" y="279"/>
                  </a:lnTo>
                  <a:lnTo>
                    <a:pt x="684" y="318"/>
                  </a:lnTo>
                  <a:lnTo>
                    <a:pt x="696" y="361"/>
                  </a:lnTo>
                  <a:lnTo>
                    <a:pt x="701" y="408"/>
                  </a:lnTo>
                  <a:lnTo>
                    <a:pt x="696" y="455"/>
                  </a:lnTo>
                  <a:lnTo>
                    <a:pt x="696" y="462"/>
                  </a:lnTo>
                  <a:lnTo>
                    <a:pt x="694" y="483"/>
                  </a:lnTo>
                  <a:lnTo>
                    <a:pt x="689" y="514"/>
                  </a:lnTo>
                  <a:lnTo>
                    <a:pt x="677" y="554"/>
                  </a:lnTo>
                  <a:lnTo>
                    <a:pt x="657" y="598"/>
                  </a:lnTo>
                  <a:lnTo>
                    <a:pt x="624" y="646"/>
                  </a:lnTo>
                  <a:lnTo>
                    <a:pt x="579" y="694"/>
                  </a:lnTo>
                  <a:lnTo>
                    <a:pt x="519" y="741"/>
                  </a:lnTo>
                  <a:lnTo>
                    <a:pt x="518" y="742"/>
                  </a:lnTo>
                  <a:lnTo>
                    <a:pt x="512" y="745"/>
                  </a:lnTo>
                  <a:lnTo>
                    <a:pt x="504" y="747"/>
                  </a:lnTo>
                  <a:lnTo>
                    <a:pt x="493" y="752"/>
                  </a:lnTo>
                  <a:lnTo>
                    <a:pt x="480" y="756"/>
                  </a:lnTo>
                  <a:lnTo>
                    <a:pt x="464" y="762"/>
                  </a:lnTo>
                  <a:lnTo>
                    <a:pt x="445" y="768"/>
                  </a:lnTo>
                  <a:lnTo>
                    <a:pt x="425" y="774"/>
                  </a:lnTo>
                  <a:lnTo>
                    <a:pt x="403" y="778"/>
                  </a:lnTo>
                  <a:lnTo>
                    <a:pt x="378" y="783"/>
                  </a:lnTo>
                  <a:lnTo>
                    <a:pt x="354" y="787"/>
                  </a:lnTo>
                  <a:lnTo>
                    <a:pt x="327" y="790"/>
                  </a:lnTo>
                  <a:lnTo>
                    <a:pt x="299" y="791"/>
                  </a:lnTo>
                  <a:lnTo>
                    <a:pt x="271" y="791"/>
                  </a:lnTo>
                  <a:lnTo>
                    <a:pt x="242" y="789"/>
                  </a:lnTo>
                  <a:lnTo>
                    <a:pt x="211" y="786"/>
                  </a:lnTo>
                  <a:lnTo>
                    <a:pt x="34" y="692"/>
                  </a:lnTo>
                  <a:lnTo>
                    <a:pt x="22" y="657"/>
                  </a:lnTo>
                  <a:lnTo>
                    <a:pt x="0" y="174"/>
                  </a:lnTo>
                  <a:lnTo>
                    <a:pt x="0" y="169"/>
                  </a:lnTo>
                  <a:lnTo>
                    <a:pt x="2" y="156"/>
                  </a:lnTo>
                  <a:lnTo>
                    <a:pt x="6" y="138"/>
                  </a:lnTo>
                  <a:lnTo>
                    <a:pt x="10" y="116"/>
                  </a:lnTo>
                  <a:lnTo>
                    <a:pt x="17" y="92"/>
                  </a:lnTo>
                  <a:lnTo>
                    <a:pt x="25" y="70"/>
                  </a:lnTo>
                  <a:lnTo>
                    <a:pt x="36" y="51"/>
                  </a:lnTo>
                  <a:lnTo>
                    <a:pt x="49" y="38"/>
                  </a:lnTo>
                  <a:lnTo>
                    <a:pt x="52" y="36"/>
                  </a:lnTo>
                  <a:lnTo>
                    <a:pt x="62" y="28"/>
                  </a:lnTo>
                  <a:lnTo>
                    <a:pt x="76" y="18"/>
                  </a:lnTo>
                  <a:lnTo>
                    <a:pt x="96" y="9"/>
                  </a:lnTo>
                  <a:lnTo>
                    <a:pt x="118" y="2"/>
                  </a:lnTo>
                  <a:lnTo>
                    <a:pt x="145" y="0"/>
                  </a:lnTo>
                  <a:lnTo>
                    <a:pt x="174" y="3"/>
                  </a:lnTo>
                  <a:lnTo>
                    <a:pt x="204" y="15"/>
                  </a:lnTo>
                  <a:lnTo>
                    <a:pt x="613" y="197"/>
                  </a:lnTo>
                  <a:close/>
                </a:path>
              </a:pathLst>
            </a:custGeom>
            <a:solidFill>
              <a:srgbClr val="FFFFFF"/>
            </a:solidFill>
            <a:ln w="9525">
              <a:noFill/>
              <a:round/>
            </a:ln>
          </p:spPr>
          <p:txBody>
            <a:bodyPr/>
            <a:lstStyle/>
            <a:p>
              <a:endParaRPr lang="en-US"/>
            </a:p>
          </p:txBody>
        </p:sp>
        <p:sp>
          <p:nvSpPr>
            <p:cNvPr id="376846" name="Freeform 14"/>
            <p:cNvSpPr/>
            <p:nvPr/>
          </p:nvSpPr>
          <p:spPr bwMode="auto">
            <a:xfrm>
              <a:off x="3755" y="2496"/>
              <a:ext cx="627" cy="678"/>
            </a:xfrm>
            <a:custGeom>
              <a:avLst/>
              <a:gdLst/>
              <a:ahLst/>
              <a:cxnLst>
                <a:cxn ang="0">
                  <a:pos x="160" y="2"/>
                </a:cxn>
                <a:cxn ang="0">
                  <a:pos x="125" y="0"/>
                </a:cxn>
                <a:cxn ang="0">
                  <a:pos x="71" y="10"/>
                </a:cxn>
                <a:cxn ang="0">
                  <a:pos x="18" y="46"/>
                </a:cxn>
                <a:cxn ang="0">
                  <a:pos x="2" y="94"/>
                </a:cxn>
                <a:cxn ang="0">
                  <a:pos x="14" y="195"/>
                </a:cxn>
                <a:cxn ang="0">
                  <a:pos x="32" y="335"/>
                </a:cxn>
                <a:cxn ang="0">
                  <a:pos x="49" y="451"/>
                </a:cxn>
                <a:cxn ang="0">
                  <a:pos x="59" y="488"/>
                </a:cxn>
                <a:cxn ang="0">
                  <a:pos x="67" y="512"/>
                </a:cxn>
                <a:cxn ang="0">
                  <a:pos x="80" y="540"/>
                </a:cxn>
                <a:cxn ang="0">
                  <a:pos x="98" y="571"/>
                </a:cxn>
                <a:cxn ang="0">
                  <a:pos x="124" y="603"/>
                </a:cxn>
                <a:cxn ang="0">
                  <a:pos x="157" y="631"/>
                </a:cxn>
                <a:cxn ang="0">
                  <a:pos x="203" y="656"/>
                </a:cxn>
                <a:cxn ang="0">
                  <a:pos x="261" y="671"/>
                </a:cxn>
                <a:cxn ang="0">
                  <a:pos x="330" y="678"/>
                </a:cxn>
                <a:cxn ang="0">
                  <a:pos x="395" y="674"/>
                </a:cxn>
                <a:cxn ang="0">
                  <a:pos x="450" y="665"/>
                </a:cxn>
                <a:cxn ang="0">
                  <a:pos x="498" y="650"/>
                </a:cxn>
                <a:cxn ang="0">
                  <a:pos x="537" y="629"/>
                </a:cxn>
                <a:cxn ang="0">
                  <a:pos x="570" y="604"/>
                </a:cxn>
                <a:cxn ang="0">
                  <a:pos x="595" y="577"/>
                </a:cxn>
                <a:cxn ang="0">
                  <a:pos x="611" y="549"/>
                </a:cxn>
                <a:cxn ang="0">
                  <a:pos x="624" y="501"/>
                </a:cxn>
                <a:cxn ang="0">
                  <a:pos x="625" y="409"/>
                </a:cxn>
                <a:cxn ang="0">
                  <a:pos x="604" y="307"/>
                </a:cxn>
                <a:cxn ang="0">
                  <a:pos x="564" y="223"/>
                </a:cxn>
                <a:cxn ang="0">
                  <a:pos x="520" y="186"/>
                </a:cxn>
                <a:cxn ang="0">
                  <a:pos x="473" y="159"/>
                </a:cxn>
                <a:cxn ang="0">
                  <a:pos x="416" y="127"/>
                </a:cxn>
                <a:cxn ang="0">
                  <a:pos x="353" y="96"/>
                </a:cxn>
                <a:cxn ang="0">
                  <a:pos x="291" y="64"/>
                </a:cxn>
                <a:cxn ang="0">
                  <a:pos x="236" y="37"/>
                </a:cxn>
                <a:cxn ang="0">
                  <a:pos x="194" y="16"/>
                </a:cxn>
                <a:cxn ang="0">
                  <a:pos x="169" y="4"/>
                </a:cxn>
              </a:cxnLst>
              <a:rect l="0" t="0" r="r" b="b"/>
              <a:pathLst>
                <a:path w="627" h="678">
                  <a:moveTo>
                    <a:pt x="166" y="3"/>
                  </a:moveTo>
                  <a:lnTo>
                    <a:pt x="160" y="2"/>
                  </a:lnTo>
                  <a:lnTo>
                    <a:pt x="146" y="1"/>
                  </a:lnTo>
                  <a:lnTo>
                    <a:pt x="125" y="0"/>
                  </a:lnTo>
                  <a:lnTo>
                    <a:pt x="99" y="2"/>
                  </a:lnTo>
                  <a:lnTo>
                    <a:pt x="71" y="10"/>
                  </a:lnTo>
                  <a:lnTo>
                    <a:pt x="43" y="24"/>
                  </a:lnTo>
                  <a:lnTo>
                    <a:pt x="18" y="46"/>
                  </a:lnTo>
                  <a:lnTo>
                    <a:pt x="0" y="79"/>
                  </a:lnTo>
                  <a:lnTo>
                    <a:pt x="2" y="94"/>
                  </a:lnTo>
                  <a:lnTo>
                    <a:pt x="7" y="136"/>
                  </a:lnTo>
                  <a:lnTo>
                    <a:pt x="14" y="195"/>
                  </a:lnTo>
                  <a:lnTo>
                    <a:pt x="23" y="264"/>
                  </a:lnTo>
                  <a:lnTo>
                    <a:pt x="32" y="335"/>
                  </a:lnTo>
                  <a:lnTo>
                    <a:pt x="41" y="401"/>
                  </a:lnTo>
                  <a:lnTo>
                    <a:pt x="49" y="451"/>
                  </a:lnTo>
                  <a:lnTo>
                    <a:pt x="56" y="480"/>
                  </a:lnTo>
                  <a:lnTo>
                    <a:pt x="59" y="488"/>
                  </a:lnTo>
                  <a:lnTo>
                    <a:pt x="63" y="499"/>
                  </a:lnTo>
                  <a:lnTo>
                    <a:pt x="67" y="512"/>
                  </a:lnTo>
                  <a:lnTo>
                    <a:pt x="73" y="526"/>
                  </a:lnTo>
                  <a:lnTo>
                    <a:pt x="80" y="540"/>
                  </a:lnTo>
                  <a:lnTo>
                    <a:pt x="88" y="555"/>
                  </a:lnTo>
                  <a:lnTo>
                    <a:pt x="98" y="571"/>
                  </a:lnTo>
                  <a:lnTo>
                    <a:pt x="109" y="587"/>
                  </a:lnTo>
                  <a:lnTo>
                    <a:pt x="124" y="603"/>
                  </a:lnTo>
                  <a:lnTo>
                    <a:pt x="139" y="617"/>
                  </a:lnTo>
                  <a:lnTo>
                    <a:pt x="157" y="631"/>
                  </a:lnTo>
                  <a:lnTo>
                    <a:pt x="178" y="644"/>
                  </a:lnTo>
                  <a:lnTo>
                    <a:pt x="203" y="656"/>
                  </a:lnTo>
                  <a:lnTo>
                    <a:pt x="230" y="664"/>
                  </a:lnTo>
                  <a:lnTo>
                    <a:pt x="261" y="671"/>
                  </a:lnTo>
                  <a:lnTo>
                    <a:pt x="295" y="675"/>
                  </a:lnTo>
                  <a:lnTo>
                    <a:pt x="330" y="678"/>
                  </a:lnTo>
                  <a:lnTo>
                    <a:pt x="363" y="677"/>
                  </a:lnTo>
                  <a:lnTo>
                    <a:pt x="395" y="674"/>
                  </a:lnTo>
                  <a:lnTo>
                    <a:pt x="423" y="671"/>
                  </a:lnTo>
                  <a:lnTo>
                    <a:pt x="450" y="665"/>
                  </a:lnTo>
                  <a:lnTo>
                    <a:pt x="475" y="658"/>
                  </a:lnTo>
                  <a:lnTo>
                    <a:pt x="498" y="650"/>
                  </a:lnTo>
                  <a:lnTo>
                    <a:pt x="519" y="639"/>
                  </a:lnTo>
                  <a:lnTo>
                    <a:pt x="537" y="629"/>
                  </a:lnTo>
                  <a:lnTo>
                    <a:pt x="555" y="617"/>
                  </a:lnTo>
                  <a:lnTo>
                    <a:pt x="570" y="604"/>
                  </a:lnTo>
                  <a:lnTo>
                    <a:pt x="583" y="591"/>
                  </a:lnTo>
                  <a:lnTo>
                    <a:pt x="595" y="577"/>
                  </a:lnTo>
                  <a:lnTo>
                    <a:pt x="604" y="563"/>
                  </a:lnTo>
                  <a:lnTo>
                    <a:pt x="611" y="549"/>
                  </a:lnTo>
                  <a:lnTo>
                    <a:pt x="617" y="535"/>
                  </a:lnTo>
                  <a:lnTo>
                    <a:pt x="624" y="501"/>
                  </a:lnTo>
                  <a:lnTo>
                    <a:pt x="627" y="458"/>
                  </a:lnTo>
                  <a:lnTo>
                    <a:pt x="625" y="409"/>
                  </a:lnTo>
                  <a:lnTo>
                    <a:pt x="617" y="357"/>
                  </a:lnTo>
                  <a:lnTo>
                    <a:pt x="604" y="307"/>
                  </a:lnTo>
                  <a:lnTo>
                    <a:pt x="588" y="260"/>
                  </a:lnTo>
                  <a:lnTo>
                    <a:pt x="564" y="223"/>
                  </a:lnTo>
                  <a:lnTo>
                    <a:pt x="537" y="196"/>
                  </a:lnTo>
                  <a:lnTo>
                    <a:pt x="520" y="186"/>
                  </a:lnTo>
                  <a:lnTo>
                    <a:pt x="499" y="173"/>
                  </a:lnTo>
                  <a:lnTo>
                    <a:pt x="473" y="159"/>
                  </a:lnTo>
                  <a:lnTo>
                    <a:pt x="446" y="143"/>
                  </a:lnTo>
                  <a:lnTo>
                    <a:pt x="416" y="127"/>
                  </a:lnTo>
                  <a:lnTo>
                    <a:pt x="385" y="112"/>
                  </a:lnTo>
                  <a:lnTo>
                    <a:pt x="353" y="96"/>
                  </a:lnTo>
                  <a:lnTo>
                    <a:pt x="322" y="79"/>
                  </a:lnTo>
                  <a:lnTo>
                    <a:pt x="291" y="64"/>
                  </a:lnTo>
                  <a:lnTo>
                    <a:pt x="263" y="50"/>
                  </a:lnTo>
                  <a:lnTo>
                    <a:pt x="236" y="37"/>
                  </a:lnTo>
                  <a:lnTo>
                    <a:pt x="212" y="25"/>
                  </a:lnTo>
                  <a:lnTo>
                    <a:pt x="194" y="16"/>
                  </a:lnTo>
                  <a:lnTo>
                    <a:pt x="178" y="9"/>
                  </a:lnTo>
                  <a:lnTo>
                    <a:pt x="169" y="4"/>
                  </a:lnTo>
                  <a:lnTo>
                    <a:pt x="166" y="3"/>
                  </a:lnTo>
                  <a:close/>
                </a:path>
              </a:pathLst>
            </a:custGeom>
            <a:solidFill>
              <a:srgbClr val="0000FF"/>
            </a:solidFill>
            <a:ln w="9525">
              <a:noFill/>
              <a:round/>
            </a:ln>
          </p:spPr>
          <p:txBody>
            <a:bodyPr/>
            <a:lstStyle/>
            <a:p>
              <a:endParaRPr lang="en-US"/>
            </a:p>
          </p:txBody>
        </p:sp>
        <p:sp>
          <p:nvSpPr>
            <p:cNvPr id="376847" name="Freeform 15"/>
            <p:cNvSpPr/>
            <p:nvPr/>
          </p:nvSpPr>
          <p:spPr bwMode="auto">
            <a:xfrm>
              <a:off x="3834" y="2649"/>
              <a:ext cx="485" cy="482"/>
            </a:xfrm>
            <a:custGeom>
              <a:avLst/>
              <a:gdLst/>
              <a:ahLst/>
              <a:cxnLst>
                <a:cxn ang="0">
                  <a:pos x="445" y="104"/>
                </a:cxn>
                <a:cxn ang="0">
                  <a:pos x="461" y="132"/>
                </a:cxn>
                <a:cxn ang="0">
                  <a:pos x="478" y="183"/>
                </a:cxn>
                <a:cxn ang="0">
                  <a:pos x="485" y="251"/>
                </a:cxn>
                <a:cxn ang="0">
                  <a:pos x="478" y="294"/>
                </a:cxn>
                <a:cxn ang="0">
                  <a:pos x="466" y="328"/>
                </a:cxn>
                <a:cxn ang="0">
                  <a:pos x="435" y="381"/>
                </a:cxn>
                <a:cxn ang="0">
                  <a:pos x="379" y="438"/>
                </a:cxn>
                <a:cxn ang="0">
                  <a:pos x="338" y="463"/>
                </a:cxn>
                <a:cxn ang="0">
                  <a:pos x="332" y="466"/>
                </a:cxn>
                <a:cxn ang="0">
                  <a:pos x="318" y="472"/>
                </a:cxn>
                <a:cxn ang="0">
                  <a:pos x="299" y="478"/>
                </a:cxn>
                <a:cxn ang="0">
                  <a:pos x="275" y="482"/>
                </a:cxn>
                <a:cxn ang="0">
                  <a:pos x="244" y="482"/>
                </a:cxn>
                <a:cxn ang="0">
                  <a:pos x="209" y="477"/>
                </a:cxn>
                <a:cxn ang="0">
                  <a:pos x="168" y="465"/>
                </a:cxn>
                <a:cxn ang="0">
                  <a:pos x="143" y="455"/>
                </a:cxn>
                <a:cxn ang="0">
                  <a:pos x="109" y="434"/>
                </a:cxn>
                <a:cxn ang="0">
                  <a:pos x="61" y="393"/>
                </a:cxn>
                <a:cxn ang="0">
                  <a:pos x="19" y="333"/>
                </a:cxn>
                <a:cxn ang="0">
                  <a:pos x="6" y="294"/>
                </a:cxn>
                <a:cxn ang="0">
                  <a:pos x="1" y="275"/>
                </a:cxn>
                <a:cxn ang="0">
                  <a:pos x="0" y="238"/>
                </a:cxn>
                <a:cxn ang="0">
                  <a:pos x="9" y="186"/>
                </a:cxn>
                <a:cxn ang="0">
                  <a:pos x="23" y="149"/>
                </a:cxn>
                <a:cxn ang="0">
                  <a:pos x="47" y="114"/>
                </a:cxn>
                <a:cxn ang="0">
                  <a:pos x="91" y="65"/>
                </a:cxn>
                <a:cxn ang="0">
                  <a:pos x="157" y="21"/>
                </a:cxn>
                <a:cxn ang="0">
                  <a:pos x="201" y="4"/>
                </a:cxn>
                <a:cxn ang="0">
                  <a:pos x="225" y="1"/>
                </a:cxn>
                <a:cxn ang="0">
                  <a:pos x="267" y="1"/>
                </a:cxn>
                <a:cxn ang="0">
                  <a:pos x="322" y="13"/>
                </a:cxn>
                <a:cxn ang="0">
                  <a:pos x="357" y="28"/>
                </a:cxn>
                <a:cxn ang="0">
                  <a:pos x="380" y="47"/>
                </a:cxn>
                <a:cxn ang="0">
                  <a:pos x="412" y="72"/>
                </a:cxn>
                <a:cxn ang="0">
                  <a:pos x="437" y="95"/>
                </a:cxn>
              </a:cxnLst>
              <a:rect l="0" t="0" r="r" b="b"/>
              <a:pathLst>
                <a:path w="485" h="482">
                  <a:moveTo>
                    <a:pt x="443" y="100"/>
                  </a:moveTo>
                  <a:lnTo>
                    <a:pt x="445" y="104"/>
                  </a:lnTo>
                  <a:lnTo>
                    <a:pt x="452" y="116"/>
                  </a:lnTo>
                  <a:lnTo>
                    <a:pt x="461" y="132"/>
                  </a:lnTo>
                  <a:lnTo>
                    <a:pt x="470" y="155"/>
                  </a:lnTo>
                  <a:lnTo>
                    <a:pt x="478" y="183"/>
                  </a:lnTo>
                  <a:lnTo>
                    <a:pt x="484" y="215"/>
                  </a:lnTo>
                  <a:lnTo>
                    <a:pt x="485" y="251"/>
                  </a:lnTo>
                  <a:lnTo>
                    <a:pt x="479" y="290"/>
                  </a:lnTo>
                  <a:lnTo>
                    <a:pt x="478" y="294"/>
                  </a:lnTo>
                  <a:lnTo>
                    <a:pt x="474" y="309"/>
                  </a:lnTo>
                  <a:lnTo>
                    <a:pt x="466" y="328"/>
                  </a:lnTo>
                  <a:lnTo>
                    <a:pt x="454" y="353"/>
                  </a:lnTo>
                  <a:lnTo>
                    <a:pt x="435" y="381"/>
                  </a:lnTo>
                  <a:lnTo>
                    <a:pt x="410" y="410"/>
                  </a:lnTo>
                  <a:lnTo>
                    <a:pt x="379" y="438"/>
                  </a:lnTo>
                  <a:lnTo>
                    <a:pt x="339" y="463"/>
                  </a:lnTo>
                  <a:lnTo>
                    <a:pt x="338" y="463"/>
                  </a:lnTo>
                  <a:lnTo>
                    <a:pt x="336" y="465"/>
                  </a:lnTo>
                  <a:lnTo>
                    <a:pt x="332" y="466"/>
                  </a:lnTo>
                  <a:lnTo>
                    <a:pt x="326" y="470"/>
                  </a:lnTo>
                  <a:lnTo>
                    <a:pt x="318" y="472"/>
                  </a:lnTo>
                  <a:lnTo>
                    <a:pt x="310" y="475"/>
                  </a:lnTo>
                  <a:lnTo>
                    <a:pt x="299" y="478"/>
                  </a:lnTo>
                  <a:lnTo>
                    <a:pt x="288" y="479"/>
                  </a:lnTo>
                  <a:lnTo>
                    <a:pt x="275" y="482"/>
                  </a:lnTo>
                  <a:lnTo>
                    <a:pt x="260" y="482"/>
                  </a:lnTo>
                  <a:lnTo>
                    <a:pt x="244" y="482"/>
                  </a:lnTo>
                  <a:lnTo>
                    <a:pt x="227" y="480"/>
                  </a:lnTo>
                  <a:lnTo>
                    <a:pt x="209" y="477"/>
                  </a:lnTo>
                  <a:lnTo>
                    <a:pt x="189" y="472"/>
                  </a:lnTo>
                  <a:lnTo>
                    <a:pt x="168" y="465"/>
                  </a:lnTo>
                  <a:lnTo>
                    <a:pt x="147" y="457"/>
                  </a:lnTo>
                  <a:lnTo>
                    <a:pt x="143" y="455"/>
                  </a:lnTo>
                  <a:lnTo>
                    <a:pt x="129" y="446"/>
                  </a:lnTo>
                  <a:lnTo>
                    <a:pt x="109" y="434"/>
                  </a:lnTo>
                  <a:lnTo>
                    <a:pt x="85" y="415"/>
                  </a:lnTo>
                  <a:lnTo>
                    <a:pt x="61" y="393"/>
                  </a:lnTo>
                  <a:lnTo>
                    <a:pt x="37" y="366"/>
                  </a:lnTo>
                  <a:lnTo>
                    <a:pt x="19" y="333"/>
                  </a:lnTo>
                  <a:lnTo>
                    <a:pt x="7" y="297"/>
                  </a:lnTo>
                  <a:lnTo>
                    <a:pt x="6" y="294"/>
                  </a:lnTo>
                  <a:lnTo>
                    <a:pt x="4" y="287"/>
                  </a:lnTo>
                  <a:lnTo>
                    <a:pt x="1" y="275"/>
                  </a:lnTo>
                  <a:lnTo>
                    <a:pt x="0" y="258"/>
                  </a:lnTo>
                  <a:lnTo>
                    <a:pt x="0" y="238"/>
                  </a:lnTo>
                  <a:lnTo>
                    <a:pt x="2" y="214"/>
                  </a:lnTo>
                  <a:lnTo>
                    <a:pt x="9" y="186"/>
                  </a:lnTo>
                  <a:lnTo>
                    <a:pt x="21" y="154"/>
                  </a:lnTo>
                  <a:lnTo>
                    <a:pt x="23" y="149"/>
                  </a:lnTo>
                  <a:lnTo>
                    <a:pt x="33" y="135"/>
                  </a:lnTo>
                  <a:lnTo>
                    <a:pt x="47" y="114"/>
                  </a:lnTo>
                  <a:lnTo>
                    <a:pt x="67" y="91"/>
                  </a:lnTo>
                  <a:lnTo>
                    <a:pt x="91" y="65"/>
                  </a:lnTo>
                  <a:lnTo>
                    <a:pt x="122" y="41"/>
                  </a:lnTo>
                  <a:lnTo>
                    <a:pt x="157" y="21"/>
                  </a:lnTo>
                  <a:lnTo>
                    <a:pt x="198" y="6"/>
                  </a:lnTo>
                  <a:lnTo>
                    <a:pt x="201" y="4"/>
                  </a:lnTo>
                  <a:lnTo>
                    <a:pt x="210" y="3"/>
                  </a:lnTo>
                  <a:lnTo>
                    <a:pt x="225" y="1"/>
                  </a:lnTo>
                  <a:lnTo>
                    <a:pt x="243" y="0"/>
                  </a:lnTo>
                  <a:lnTo>
                    <a:pt x="267" y="1"/>
                  </a:lnTo>
                  <a:lnTo>
                    <a:pt x="292" y="4"/>
                  </a:lnTo>
                  <a:lnTo>
                    <a:pt x="322" y="13"/>
                  </a:lnTo>
                  <a:lnTo>
                    <a:pt x="353" y="26"/>
                  </a:lnTo>
                  <a:lnTo>
                    <a:pt x="357" y="28"/>
                  </a:lnTo>
                  <a:lnTo>
                    <a:pt x="366" y="36"/>
                  </a:lnTo>
                  <a:lnTo>
                    <a:pt x="380" y="47"/>
                  </a:lnTo>
                  <a:lnTo>
                    <a:pt x="396" y="59"/>
                  </a:lnTo>
                  <a:lnTo>
                    <a:pt x="412" y="72"/>
                  </a:lnTo>
                  <a:lnTo>
                    <a:pt x="427" y="85"/>
                  </a:lnTo>
                  <a:lnTo>
                    <a:pt x="437" y="95"/>
                  </a:lnTo>
                  <a:lnTo>
                    <a:pt x="443" y="100"/>
                  </a:lnTo>
                  <a:close/>
                </a:path>
              </a:pathLst>
            </a:custGeom>
            <a:solidFill>
              <a:srgbClr val="FFFFFF"/>
            </a:solidFill>
            <a:ln w="9525">
              <a:noFill/>
              <a:round/>
            </a:ln>
          </p:spPr>
          <p:txBody>
            <a:bodyPr/>
            <a:lstStyle/>
            <a:p>
              <a:endParaRPr lang="en-US"/>
            </a:p>
          </p:txBody>
        </p:sp>
        <p:sp>
          <p:nvSpPr>
            <p:cNvPr id="376848" name="Freeform 16"/>
            <p:cNvSpPr/>
            <p:nvPr/>
          </p:nvSpPr>
          <p:spPr bwMode="auto">
            <a:xfrm>
              <a:off x="3917" y="2742"/>
              <a:ext cx="274" cy="270"/>
            </a:xfrm>
            <a:custGeom>
              <a:avLst/>
              <a:gdLst/>
              <a:ahLst/>
              <a:cxnLst>
                <a:cxn ang="0">
                  <a:pos x="274" y="266"/>
                </a:cxn>
                <a:cxn ang="0">
                  <a:pos x="271" y="262"/>
                </a:cxn>
                <a:cxn ang="0">
                  <a:pos x="263" y="253"/>
                </a:cxn>
                <a:cxn ang="0">
                  <a:pos x="253" y="239"/>
                </a:cxn>
                <a:cxn ang="0">
                  <a:pos x="241" y="223"/>
                </a:cxn>
                <a:cxn ang="0">
                  <a:pos x="228" y="206"/>
                </a:cxn>
                <a:cxn ang="0">
                  <a:pos x="216" y="191"/>
                </a:cxn>
                <a:cxn ang="0">
                  <a:pos x="207" y="178"/>
                </a:cxn>
                <a:cxn ang="0">
                  <a:pos x="201" y="171"/>
                </a:cxn>
                <a:cxn ang="0">
                  <a:pos x="210" y="0"/>
                </a:cxn>
                <a:cxn ang="0">
                  <a:pos x="0" y="162"/>
                </a:cxn>
                <a:cxn ang="0">
                  <a:pos x="178" y="183"/>
                </a:cxn>
                <a:cxn ang="0">
                  <a:pos x="254" y="270"/>
                </a:cxn>
                <a:cxn ang="0">
                  <a:pos x="274" y="266"/>
                </a:cxn>
              </a:cxnLst>
              <a:rect l="0" t="0" r="r" b="b"/>
              <a:pathLst>
                <a:path w="274" h="270">
                  <a:moveTo>
                    <a:pt x="274" y="266"/>
                  </a:moveTo>
                  <a:lnTo>
                    <a:pt x="271" y="262"/>
                  </a:lnTo>
                  <a:lnTo>
                    <a:pt x="263" y="253"/>
                  </a:lnTo>
                  <a:lnTo>
                    <a:pt x="253" y="239"/>
                  </a:lnTo>
                  <a:lnTo>
                    <a:pt x="241" y="223"/>
                  </a:lnTo>
                  <a:lnTo>
                    <a:pt x="228" y="206"/>
                  </a:lnTo>
                  <a:lnTo>
                    <a:pt x="216" y="191"/>
                  </a:lnTo>
                  <a:lnTo>
                    <a:pt x="207" y="178"/>
                  </a:lnTo>
                  <a:lnTo>
                    <a:pt x="201" y="171"/>
                  </a:lnTo>
                  <a:lnTo>
                    <a:pt x="210" y="0"/>
                  </a:lnTo>
                  <a:lnTo>
                    <a:pt x="0" y="162"/>
                  </a:lnTo>
                  <a:lnTo>
                    <a:pt x="178" y="183"/>
                  </a:lnTo>
                  <a:lnTo>
                    <a:pt x="254" y="270"/>
                  </a:lnTo>
                  <a:lnTo>
                    <a:pt x="274" y="266"/>
                  </a:lnTo>
                  <a:close/>
                </a:path>
              </a:pathLst>
            </a:custGeom>
            <a:solidFill>
              <a:srgbClr val="FFFFFF"/>
            </a:solidFill>
            <a:ln w="9525">
              <a:noFill/>
              <a:round/>
            </a:ln>
          </p:spPr>
          <p:txBody>
            <a:bodyPr/>
            <a:lstStyle/>
            <a:p>
              <a:endParaRPr lang="en-US"/>
            </a:p>
          </p:txBody>
        </p:sp>
        <p:sp>
          <p:nvSpPr>
            <p:cNvPr id="376849" name="Freeform 17"/>
            <p:cNvSpPr/>
            <p:nvPr/>
          </p:nvSpPr>
          <p:spPr bwMode="auto">
            <a:xfrm>
              <a:off x="3983" y="2872"/>
              <a:ext cx="42" cy="29"/>
            </a:xfrm>
            <a:custGeom>
              <a:avLst/>
              <a:gdLst/>
              <a:ahLst/>
              <a:cxnLst>
                <a:cxn ang="0">
                  <a:pos x="31" y="29"/>
                </a:cxn>
                <a:cxn ang="0">
                  <a:pos x="35" y="26"/>
                </a:cxn>
                <a:cxn ang="0">
                  <a:pos x="42" y="17"/>
                </a:cxn>
                <a:cxn ang="0">
                  <a:pos x="42" y="7"/>
                </a:cxn>
                <a:cxn ang="0">
                  <a:pos x="30" y="0"/>
                </a:cxn>
                <a:cxn ang="0">
                  <a:pos x="25" y="0"/>
                </a:cxn>
                <a:cxn ang="0">
                  <a:pos x="14" y="0"/>
                </a:cxn>
                <a:cxn ang="0">
                  <a:pos x="3" y="4"/>
                </a:cxn>
                <a:cxn ang="0">
                  <a:pos x="0" y="11"/>
                </a:cxn>
                <a:cxn ang="0">
                  <a:pos x="2" y="19"/>
                </a:cxn>
                <a:cxn ang="0">
                  <a:pos x="7" y="25"/>
                </a:cxn>
                <a:cxn ang="0">
                  <a:pos x="15" y="28"/>
                </a:cxn>
                <a:cxn ang="0">
                  <a:pos x="31" y="29"/>
                </a:cxn>
              </a:cxnLst>
              <a:rect l="0" t="0" r="r" b="b"/>
              <a:pathLst>
                <a:path w="42" h="29">
                  <a:moveTo>
                    <a:pt x="31" y="29"/>
                  </a:moveTo>
                  <a:lnTo>
                    <a:pt x="35" y="26"/>
                  </a:lnTo>
                  <a:lnTo>
                    <a:pt x="42" y="17"/>
                  </a:lnTo>
                  <a:lnTo>
                    <a:pt x="42" y="7"/>
                  </a:lnTo>
                  <a:lnTo>
                    <a:pt x="30" y="0"/>
                  </a:lnTo>
                  <a:lnTo>
                    <a:pt x="25" y="0"/>
                  </a:lnTo>
                  <a:lnTo>
                    <a:pt x="14" y="0"/>
                  </a:lnTo>
                  <a:lnTo>
                    <a:pt x="3" y="4"/>
                  </a:lnTo>
                  <a:lnTo>
                    <a:pt x="0" y="11"/>
                  </a:lnTo>
                  <a:lnTo>
                    <a:pt x="2" y="19"/>
                  </a:lnTo>
                  <a:lnTo>
                    <a:pt x="7" y="25"/>
                  </a:lnTo>
                  <a:lnTo>
                    <a:pt x="15" y="28"/>
                  </a:lnTo>
                  <a:lnTo>
                    <a:pt x="31" y="29"/>
                  </a:lnTo>
                  <a:close/>
                </a:path>
              </a:pathLst>
            </a:custGeom>
            <a:solidFill>
              <a:srgbClr val="00FF00"/>
            </a:solidFill>
            <a:ln w="9525">
              <a:noFill/>
              <a:round/>
            </a:ln>
          </p:spPr>
          <p:txBody>
            <a:bodyPr/>
            <a:lstStyle/>
            <a:p>
              <a:endParaRPr lang="en-US"/>
            </a:p>
          </p:txBody>
        </p:sp>
        <p:sp>
          <p:nvSpPr>
            <p:cNvPr id="376850" name="Freeform 18"/>
            <p:cNvSpPr/>
            <p:nvPr/>
          </p:nvSpPr>
          <p:spPr bwMode="auto">
            <a:xfrm>
              <a:off x="3848" y="2666"/>
              <a:ext cx="455" cy="466"/>
            </a:xfrm>
            <a:custGeom>
              <a:avLst/>
              <a:gdLst/>
              <a:ahLst/>
              <a:cxnLst>
                <a:cxn ang="0">
                  <a:pos x="336" y="65"/>
                </a:cxn>
                <a:cxn ang="0">
                  <a:pos x="297" y="42"/>
                </a:cxn>
                <a:cxn ang="0">
                  <a:pos x="255" y="30"/>
                </a:cxn>
                <a:cxn ang="0">
                  <a:pos x="232" y="31"/>
                </a:cxn>
                <a:cxn ang="0">
                  <a:pos x="229" y="31"/>
                </a:cxn>
                <a:cxn ang="0">
                  <a:pos x="214" y="33"/>
                </a:cxn>
                <a:cxn ang="0">
                  <a:pos x="173" y="42"/>
                </a:cxn>
                <a:cxn ang="0">
                  <a:pos x="118" y="74"/>
                </a:cxn>
                <a:cxn ang="0">
                  <a:pos x="61" y="141"/>
                </a:cxn>
                <a:cxn ang="0">
                  <a:pos x="32" y="233"/>
                </a:cxn>
                <a:cxn ang="0">
                  <a:pos x="74" y="344"/>
                </a:cxn>
                <a:cxn ang="0">
                  <a:pos x="140" y="399"/>
                </a:cxn>
                <a:cxn ang="0">
                  <a:pos x="202" y="420"/>
                </a:cxn>
                <a:cxn ang="0">
                  <a:pos x="236" y="425"/>
                </a:cxn>
                <a:cxn ang="0">
                  <a:pos x="255" y="421"/>
                </a:cxn>
                <a:cxn ang="0">
                  <a:pos x="310" y="408"/>
                </a:cxn>
                <a:cxn ang="0">
                  <a:pos x="392" y="339"/>
                </a:cxn>
                <a:cxn ang="0">
                  <a:pos x="426" y="214"/>
                </a:cxn>
                <a:cxn ang="0">
                  <a:pos x="409" y="145"/>
                </a:cxn>
                <a:cxn ang="0">
                  <a:pos x="380" y="99"/>
                </a:cxn>
                <a:cxn ang="0">
                  <a:pos x="352" y="73"/>
                </a:cxn>
                <a:cxn ang="0">
                  <a:pos x="340" y="51"/>
                </a:cxn>
                <a:cxn ang="0">
                  <a:pos x="341" y="39"/>
                </a:cxn>
                <a:cxn ang="0">
                  <a:pos x="364" y="47"/>
                </a:cxn>
                <a:cxn ang="0">
                  <a:pos x="398" y="79"/>
                </a:cxn>
                <a:cxn ang="0">
                  <a:pos x="436" y="137"/>
                </a:cxn>
                <a:cxn ang="0">
                  <a:pos x="455" y="210"/>
                </a:cxn>
                <a:cxn ang="0">
                  <a:pos x="444" y="304"/>
                </a:cxn>
                <a:cxn ang="0">
                  <a:pos x="410" y="376"/>
                </a:cxn>
                <a:cxn ang="0">
                  <a:pos x="361" y="425"/>
                </a:cxn>
                <a:cxn ang="0">
                  <a:pos x="326" y="446"/>
                </a:cxn>
                <a:cxn ang="0">
                  <a:pos x="288" y="460"/>
                </a:cxn>
                <a:cxn ang="0">
                  <a:pos x="248" y="466"/>
                </a:cxn>
                <a:cxn ang="0">
                  <a:pos x="207" y="463"/>
                </a:cxn>
                <a:cxn ang="0">
                  <a:pos x="165" y="456"/>
                </a:cxn>
                <a:cxn ang="0">
                  <a:pos x="110" y="426"/>
                </a:cxn>
                <a:cxn ang="0">
                  <a:pos x="22" y="331"/>
                </a:cxn>
                <a:cxn ang="0">
                  <a:pos x="9" y="172"/>
                </a:cxn>
                <a:cxn ang="0">
                  <a:pos x="89" y="56"/>
                </a:cxn>
                <a:cxn ang="0">
                  <a:pos x="171" y="7"/>
                </a:cxn>
                <a:cxn ang="0">
                  <a:pos x="188" y="2"/>
                </a:cxn>
                <a:cxn ang="0">
                  <a:pos x="213" y="0"/>
                </a:cxn>
                <a:cxn ang="0">
                  <a:pos x="250" y="2"/>
                </a:cxn>
                <a:cxn ang="0">
                  <a:pos x="297" y="12"/>
                </a:cxn>
                <a:cxn ang="0">
                  <a:pos x="345" y="35"/>
                </a:cxn>
                <a:cxn ang="0">
                  <a:pos x="346" y="72"/>
                </a:cxn>
              </a:cxnLst>
              <a:rect l="0" t="0" r="r" b="b"/>
              <a:pathLst>
                <a:path w="455" h="466">
                  <a:moveTo>
                    <a:pt x="346" y="72"/>
                  </a:moveTo>
                  <a:lnTo>
                    <a:pt x="344" y="69"/>
                  </a:lnTo>
                  <a:lnTo>
                    <a:pt x="336" y="65"/>
                  </a:lnTo>
                  <a:lnTo>
                    <a:pt x="325" y="59"/>
                  </a:lnTo>
                  <a:lnTo>
                    <a:pt x="311" y="51"/>
                  </a:lnTo>
                  <a:lnTo>
                    <a:pt x="297" y="42"/>
                  </a:lnTo>
                  <a:lnTo>
                    <a:pt x="282" y="37"/>
                  </a:lnTo>
                  <a:lnTo>
                    <a:pt x="268" y="32"/>
                  </a:lnTo>
                  <a:lnTo>
                    <a:pt x="255" y="30"/>
                  </a:lnTo>
                  <a:lnTo>
                    <a:pt x="243" y="31"/>
                  </a:lnTo>
                  <a:lnTo>
                    <a:pt x="235" y="31"/>
                  </a:lnTo>
                  <a:lnTo>
                    <a:pt x="232" y="31"/>
                  </a:lnTo>
                  <a:lnTo>
                    <a:pt x="230" y="31"/>
                  </a:lnTo>
                  <a:lnTo>
                    <a:pt x="229" y="31"/>
                  </a:lnTo>
                  <a:lnTo>
                    <a:pt x="229" y="31"/>
                  </a:lnTo>
                  <a:lnTo>
                    <a:pt x="227" y="31"/>
                  </a:lnTo>
                  <a:lnTo>
                    <a:pt x="222" y="32"/>
                  </a:lnTo>
                  <a:lnTo>
                    <a:pt x="214" y="33"/>
                  </a:lnTo>
                  <a:lnTo>
                    <a:pt x="204" y="34"/>
                  </a:lnTo>
                  <a:lnTo>
                    <a:pt x="189" y="38"/>
                  </a:lnTo>
                  <a:lnTo>
                    <a:pt x="173" y="42"/>
                  </a:lnTo>
                  <a:lnTo>
                    <a:pt x="156" y="51"/>
                  </a:lnTo>
                  <a:lnTo>
                    <a:pt x="138" y="60"/>
                  </a:lnTo>
                  <a:lnTo>
                    <a:pt x="118" y="74"/>
                  </a:lnTo>
                  <a:lnTo>
                    <a:pt x="99" y="92"/>
                  </a:lnTo>
                  <a:lnTo>
                    <a:pt x="80" y="115"/>
                  </a:lnTo>
                  <a:lnTo>
                    <a:pt x="61" y="141"/>
                  </a:lnTo>
                  <a:lnTo>
                    <a:pt x="46" y="169"/>
                  </a:lnTo>
                  <a:lnTo>
                    <a:pt x="36" y="199"/>
                  </a:lnTo>
                  <a:lnTo>
                    <a:pt x="32" y="233"/>
                  </a:lnTo>
                  <a:lnTo>
                    <a:pt x="36" y="268"/>
                  </a:lnTo>
                  <a:lnTo>
                    <a:pt x="49" y="306"/>
                  </a:lnTo>
                  <a:lnTo>
                    <a:pt x="74" y="344"/>
                  </a:lnTo>
                  <a:lnTo>
                    <a:pt x="95" y="366"/>
                  </a:lnTo>
                  <a:lnTo>
                    <a:pt x="117" y="385"/>
                  </a:lnTo>
                  <a:lnTo>
                    <a:pt x="140" y="399"/>
                  </a:lnTo>
                  <a:lnTo>
                    <a:pt x="163" y="408"/>
                  </a:lnTo>
                  <a:lnTo>
                    <a:pt x="184" y="415"/>
                  </a:lnTo>
                  <a:lnTo>
                    <a:pt x="202" y="420"/>
                  </a:lnTo>
                  <a:lnTo>
                    <a:pt x="216" y="424"/>
                  </a:lnTo>
                  <a:lnTo>
                    <a:pt x="226" y="425"/>
                  </a:lnTo>
                  <a:lnTo>
                    <a:pt x="236" y="425"/>
                  </a:lnTo>
                  <a:lnTo>
                    <a:pt x="242" y="424"/>
                  </a:lnTo>
                  <a:lnTo>
                    <a:pt x="248" y="422"/>
                  </a:lnTo>
                  <a:lnTo>
                    <a:pt x="255" y="421"/>
                  </a:lnTo>
                  <a:lnTo>
                    <a:pt x="265" y="420"/>
                  </a:lnTo>
                  <a:lnTo>
                    <a:pt x="284" y="417"/>
                  </a:lnTo>
                  <a:lnTo>
                    <a:pt x="310" y="408"/>
                  </a:lnTo>
                  <a:lnTo>
                    <a:pt x="338" y="393"/>
                  </a:lnTo>
                  <a:lnTo>
                    <a:pt x="366" y="371"/>
                  </a:lnTo>
                  <a:lnTo>
                    <a:pt x="392" y="339"/>
                  </a:lnTo>
                  <a:lnTo>
                    <a:pt x="413" y="296"/>
                  </a:lnTo>
                  <a:lnTo>
                    <a:pt x="424" y="240"/>
                  </a:lnTo>
                  <a:lnTo>
                    <a:pt x="426" y="214"/>
                  </a:lnTo>
                  <a:lnTo>
                    <a:pt x="422" y="189"/>
                  </a:lnTo>
                  <a:lnTo>
                    <a:pt x="416" y="166"/>
                  </a:lnTo>
                  <a:lnTo>
                    <a:pt x="409" y="145"/>
                  </a:lnTo>
                  <a:lnTo>
                    <a:pt x="400" y="127"/>
                  </a:lnTo>
                  <a:lnTo>
                    <a:pt x="389" y="110"/>
                  </a:lnTo>
                  <a:lnTo>
                    <a:pt x="380" y="99"/>
                  </a:lnTo>
                  <a:lnTo>
                    <a:pt x="372" y="89"/>
                  </a:lnTo>
                  <a:lnTo>
                    <a:pt x="360" y="79"/>
                  </a:lnTo>
                  <a:lnTo>
                    <a:pt x="352" y="73"/>
                  </a:lnTo>
                  <a:lnTo>
                    <a:pt x="347" y="67"/>
                  </a:lnTo>
                  <a:lnTo>
                    <a:pt x="343" y="56"/>
                  </a:lnTo>
                  <a:lnTo>
                    <a:pt x="340" y="51"/>
                  </a:lnTo>
                  <a:lnTo>
                    <a:pt x="339" y="45"/>
                  </a:lnTo>
                  <a:lnTo>
                    <a:pt x="339" y="41"/>
                  </a:lnTo>
                  <a:lnTo>
                    <a:pt x="341" y="39"/>
                  </a:lnTo>
                  <a:lnTo>
                    <a:pt x="346" y="38"/>
                  </a:lnTo>
                  <a:lnTo>
                    <a:pt x="353" y="41"/>
                  </a:lnTo>
                  <a:lnTo>
                    <a:pt x="364" y="47"/>
                  </a:lnTo>
                  <a:lnTo>
                    <a:pt x="377" y="56"/>
                  </a:lnTo>
                  <a:lnTo>
                    <a:pt x="386" y="66"/>
                  </a:lnTo>
                  <a:lnTo>
                    <a:pt x="398" y="79"/>
                  </a:lnTo>
                  <a:lnTo>
                    <a:pt x="410" y="96"/>
                  </a:lnTo>
                  <a:lnTo>
                    <a:pt x="423" y="115"/>
                  </a:lnTo>
                  <a:lnTo>
                    <a:pt x="436" y="137"/>
                  </a:lnTo>
                  <a:lnTo>
                    <a:pt x="445" y="161"/>
                  </a:lnTo>
                  <a:lnTo>
                    <a:pt x="452" y="185"/>
                  </a:lnTo>
                  <a:lnTo>
                    <a:pt x="455" y="210"/>
                  </a:lnTo>
                  <a:lnTo>
                    <a:pt x="454" y="245"/>
                  </a:lnTo>
                  <a:lnTo>
                    <a:pt x="450" y="276"/>
                  </a:lnTo>
                  <a:lnTo>
                    <a:pt x="444" y="304"/>
                  </a:lnTo>
                  <a:lnTo>
                    <a:pt x="436" y="330"/>
                  </a:lnTo>
                  <a:lnTo>
                    <a:pt x="426" y="355"/>
                  </a:lnTo>
                  <a:lnTo>
                    <a:pt x="410" y="376"/>
                  </a:lnTo>
                  <a:lnTo>
                    <a:pt x="394" y="397"/>
                  </a:lnTo>
                  <a:lnTo>
                    <a:pt x="373" y="415"/>
                  </a:lnTo>
                  <a:lnTo>
                    <a:pt x="361" y="425"/>
                  </a:lnTo>
                  <a:lnTo>
                    <a:pt x="350" y="433"/>
                  </a:lnTo>
                  <a:lnTo>
                    <a:pt x="338" y="440"/>
                  </a:lnTo>
                  <a:lnTo>
                    <a:pt x="326" y="446"/>
                  </a:lnTo>
                  <a:lnTo>
                    <a:pt x="313" y="452"/>
                  </a:lnTo>
                  <a:lnTo>
                    <a:pt x="301" y="456"/>
                  </a:lnTo>
                  <a:lnTo>
                    <a:pt x="288" y="460"/>
                  </a:lnTo>
                  <a:lnTo>
                    <a:pt x="275" y="462"/>
                  </a:lnTo>
                  <a:lnTo>
                    <a:pt x="262" y="465"/>
                  </a:lnTo>
                  <a:lnTo>
                    <a:pt x="248" y="466"/>
                  </a:lnTo>
                  <a:lnTo>
                    <a:pt x="234" y="466"/>
                  </a:lnTo>
                  <a:lnTo>
                    <a:pt x="221" y="465"/>
                  </a:lnTo>
                  <a:lnTo>
                    <a:pt x="207" y="463"/>
                  </a:lnTo>
                  <a:lnTo>
                    <a:pt x="193" y="462"/>
                  </a:lnTo>
                  <a:lnTo>
                    <a:pt x="179" y="460"/>
                  </a:lnTo>
                  <a:lnTo>
                    <a:pt x="165" y="456"/>
                  </a:lnTo>
                  <a:lnTo>
                    <a:pt x="158" y="453"/>
                  </a:lnTo>
                  <a:lnTo>
                    <a:pt x="138" y="444"/>
                  </a:lnTo>
                  <a:lnTo>
                    <a:pt x="110" y="426"/>
                  </a:lnTo>
                  <a:lnTo>
                    <a:pt x="80" y="401"/>
                  </a:lnTo>
                  <a:lnTo>
                    <a:pt x="48" y="370"/>
                  </a:lnTo>
                  <a:lnTo>
                    <a:pt x="22" y="331"/>
                  </a:lnTo>
                  <a:lnTo>
                    <a:pt x="5" y="283"/>
                  </a:lnTo>
                  <a:lnTo>
                    <a:pt x="0" y="228"/>
                  </a:lnTo>
                  <a:lnTo>
                    <a:pt x="9" y="172"/>
                  </a:lnTo>
                  <a:lnTo>
                    <a:pt x="29" y="125"/>
                  </a:lnTo>
                  <a:lnTo>
                    <a:pt x="57" y="87"/>
                  </a:lnTo>
                  <a:lnTo>
                    <a:pt x="89" y="56"/>
                  </a:lnTo>
                  <a:lnTo>
                    <a:pt x="121" y="34"/>
                  </a:lnTo>
                  <a:lnTo>
                    <a:pt x="149" y="18"/>
                  </a:lnTo>
                  <a:lnTo>
                    <a:pt x="171" y="7"/>
                  </a:lnTo>
                  <a:lnTo>
                    <a:pt x="184" y="3"/>
                  </a:lnTo>
                  <a:lnTo>
                    <a:pt x="185" y="3"/>
                  </a:lnTo>
                  <a:lnTo>
                    <a:pt x="188" y="2"/>
                  </a:lnTo>
                  <a:lnTo>
                    <a:pt x="194" y="2"/>
                  </a:lnTo>
                  <a:lnTo>
                    <a:pt x="202" y="0"/>
                  </a:lnTo>
                  <a:lnTo>
                    <a:pt x="213" y="0"/>
                  </a:lnTo>
                  <a:lnTo>
                    <a:pt x="223" y="0"/>
                  </a:lnTo>
                  <a:lnTo>
                    <a:pt x="236" y="0"/>
                  </a:lnTo>
                  <a:lnTo>
                    <a:pt x="250" y="2"/>
                  </a:lnTo>
                  <a:lnTo>
                    <a:pt x="265" y="4"/>
                  </a:lnTo>
                  <a:lnTo>
                    <a:pt x="281" y="7"/>
                  </a:lnTo>
                  <a:lnTo>
                    <a:pt x="297" y="12"/>
                  </a:lnTo>
                  <a:lnTo>
                    <a:pt x="313" y="18"/>
                  </a:lnTo>
                  <a:lnTo>
                    <a:pt x="329" y="26"/>
                  </a:lnTo>
                  <a:lnTo>
                    <a:pt x="345" y="35"/>
                  </a:lnTo>
                  <a:lnTo>
                    <a:pt x="360" y="46"/>
                  </a:lnTo>
                  <a:lnTo>
                    <a:pt x="375" y="60"/>
                  </a:lnTo>
                  <a:lnTo>
                    <a:pt x="346" y="72"/>
                  </a:lnTo>
                  <a:close/>
                </a:path>
              </a:pathLst>
            </a:custGeom>
            <a:solidFill>
              <a:srgbClr val="FF0000"/>
            </a:solidFill>
            <a:ln w="9525">
              <a:noFill/>
              <a:round/>
            </a:ln>
          </p:spPr>
          <p:txBody>
            <a:bodyPr/>
            <a:lstStyle/>
            <a:p>
              <a:endParaRPr lang="en-US"/>
            </a:p>
          </p:txBody>
        </p:sp>
        <p:sp>
          <p:nvSpPr>
            <p:cNvPr id="376851" name="Freeform 19"/>
            <p:cNvSpPr/>
            <p:nvPr/>
          </p:nvSpPr>
          <p:spPr bwMode="auto">
            <a:xfrm>
              <a:off x="4008" y="2526"/>
              <a:ext cx="425" cy="612"/>
            </a:xfrm>
            <a:custGeom>
              <a:avLst/>
              <a:gdLst/>
              <a:ahLst/>
              <a:cxnLst>
                <a:cxn ang="0">
                  <a:pos x="0" y="0"/>
                </a:cxn>
                <a:cxn ang="0">
                  <a:pos x="3" y="1"/>
                </a:cxn>
                <a:cxn ang="0">
                  <a:pos x="11" y="6"/>
                </a:cxn>
                <a:cxn ang="0">
                  <a:pos x="24" y="12"/>
                </a:cxn>
                <a:cxn ang="0">
                  <a:pos x="41" y="20"/>
                </a:cxn>
                <a:cxn ang="0">
                  <a:pos x="61" y="30"/>
                </a:cxn>
                <a:cxn ang="0">
                  <a:pos x="83" y="41"/>
                </a:cxn>
                <a:cxn ang="0">
                  <a:pos x="108" y="54"/>
                </a:cxn>
                <a:cxn ang="0">
                  <a:pos x="135" y="67"/>
                </a:cxn>
                <a:cxn ang="0">
                  <a:pos x="160" y="80"/>
                </a:cxn>
                <a:cxn ang="0">
                  <a:pos x="186" y="92"/>
                </a:cxn>
                <a:cxn ang="0">
                  <a:pos x="212" y="105"/>
                </a:cxn>
                <a:cxn ang="0">
                  <a:pos x="236" y="117"/>
                </a:cxn>
                <a:cxn ang="0">
                  <a:pos x="257" y="127"/>
                </a:cxn>
                <a:cxn ang="0">
                  <a:pos x="276" y="137"/>
                </a:cxn>
                <a:cxn ang="0">
                  <a:pos x="291" y="145"/>
                </a:cxn>
                <a:cxn ang="0">
                  <a:pos x="303" y="151"/>
                </a:cxn>
                <a:cxn ang="0">
                  <a:pos x="336" y="179"/>
                </a:cxn>
                <a:cxn ang="0">
                  <a:pos x="365" y="226"/>
                </a:cxn>
                <a:cxn ang="0">
                  <a:pos x="386" y="284"/>
                </a:cxn>
                <a:cxn ang="0">
                  <a:pos x="400" y="352"/>
                </a:cxn>
                <a:cxn ang="0">
                  <a:pos x="402" y="423"/>
                </a:cxn>
                <a:cxn ang="0">
                  <a:pos x="393" y="493"/>
                </a:cxn>
                <a:cxn ang="0">
                  <a:pos x="367" y="558"/>
                </a:cxn>
                <a:cxn ang="0">
                  <a:pos x="326" y="612"/>
                </a:cxn>
                <a:cxn ang="0">
                  <a:pos x="329" y="609"/>
                </a:cxn>
                <a:cxn ang="0">
                  <a:pos x="335" y="602"/>
                </a:cxn>
                <a:cxn ang="0">
                  <a:pos x="345" y="592"/>
                </a:cxn>
                <a:cxn ang="0">
                  <a:pos x="357" y="576"/>
                </a:cxn>
                <a:cxn ang="0">
                  <a:pos x="370" y="557"/>
                </a:cxn>
                <a:cxn ang="0">
                  <a:pos x="383" y="534"/>
                </a:cxn>
                <a:cxn ang="0">
                  <a:pos x="397" y="508"/>
                </a:cxn>
                <a:cxn ang="0">
                  <a:pos x="408" y="478"/>
                </a:cxn>
                <a:cxn ang="0">
                  <a:pos x="416" y="446"/>
                </a:cxn>
                <a:cxn ang="0">
                  <a:pos x="423" y="409"/>
                </a:cxn>
                <a:cxn ang="0">
                  <a:pos x="425" y="371"/>
                </a:cxn>
                <a:cxn ang="0">
                  <a:pos x="422" y="330"/>
                </a:cxn>
                <a:cxn ang="0">
                  <a:pos x="413" y="285"/>
                </a:cxn>
                <a:cxn ang="0">
                  <a:pos x="398" y="240"/>
                </a:cxn>
                <a:cxn ang="0">
                  <a:pos x="374" y="192"/>
                </a:cxn>
                <a:cxn ang="0">
                  <a:pos x="342" y="143"/>
                </a:cxn>
                <a:cxn ang="0">
                  <a:pos x="0" y="0"/>
                </a:cxn>
              </a:cxnLst>
              <a:rect l="0" t="0" r="r" b="b"/>
              <a:pathLst>
                <a:path w="425" h="612">
                  <a:moveTo>
                    <a:pt x="0" y="0"/>
                  </a:moveTo>
                  <a:lnTo>
                    <a:pt x="3" y="1"/>
                  </a:lnTo>
                  <a:lnTo>
                    <a:pt x="11" y="6"/>
                  </a:lnTo>
                  <a:lnTo>
                    <a:pt x="24" y="12"/>
                  </a:lnTo>
                  <a:lnTo>
                    <a:pt x="41" y="20"/>
                  </a:lnTo>
                  <a:lnTo>
                    <a:pt x="61" y="30"/>
                  </a:lnTo>
                  <a:lnTo>
                    <a:pt x="83" y="41"/>
                  </a:lnTo>
                  <a:lnTo>
                    <a:pt x="108" y="54"/>
                  </a:lnTo>
                  <a:lnTo>
                    <a:pt x="135" y="67"/>
                  </a:lnTo>
                  <a:lnTo>
                    <a:pt x="160" y="80"/>
                  </a:lnTo>
                  <a:lnTo>
                    <a:pt x="186" y="92"/>
                  </a:lnTo>
                  <a:lnTo>
                    <a:pt x="212" y="105"/>
                  </a:lnTo>
                  <a:lnTo>
                    <a:pt x="236" y="117"/>
                  </a:lnTo>
                  <a:lnTo>
                    <a:pt x="257" y="127"/>
                  </a:lnTo>
                  <a:lnTo>
                    <a:pt x="276" y="137"/>
                  </a:lnTo>
                  <a:lnTo>
                    <a:pt x="291" y="145"/>
                  </a:lnTo>
                  <a:lnTo>
                    <a:pt x="303" y="151"/>
                  </a:lnTo>
                  <a:lnTo>
                    <a:pt x="336" y="179"/>
                  </a:lnTo>
                  <a:lnTo>
                    <a:pt x="365" y="226"/>
                  </a:lnTo>
                  <a:lnTo>
                    <a:pt x="386" y="284"/>
                  </a:lnTo>
                  <a:lnTo>
                    <a:pt x="400" y="352"/>
                  </a:lnTo>
                  <a:lnTo>
                    <a:pt x="402" y="423"/>
                  </a:lnTo>
                  <a:lnTo>
                    <a:pt x="393" y="493"/>
                  </a:lnTo>
                  <a:lnTo>
                    <a:pt x="367" y="558"/>
                  </a:lnTo>
                  <a:lnTo>
                    <a:pt x="326" y="612"/>
                  </a:lnTo>
                  <a:lnTo>
                    <a:pt x="329" y="609"/>
                  </a:lnTo>
                  <a:lnTo>
                    <a:pt x="335" y="602"/>
                  </a:lnTo>
                  <a:lnTo>
                    <a:pt x="345" y="592"/>
                  </a:lnTo>
                  <a:lnTo>
                    <a:pt x="357" y="576"/>
                  </a:lnTo>
                  <a:lnTo>
                    <a:pt x="370" y="557"/>
                  </a:lnTo>
                  <a:lnTo>
                    <a:pt x="383" y="534"/>
                  </a:lnTo>
                  <a:lnTo>
                    <a:pt x="397" y="508"/>
                  </a:lnTo>
                  <a:lnTo>
                    <a:pt x="408" y="478"/>
                  </a:lnTo>
                  <a:lnTo>
                    <a:pt x="416" y="446"/>
                  </a:lnTo>
                  <a:lnTo>
                    <a:pt x="423" y="409"/>
                  </a:lnTo>
                  <a:lnTo>
                    <a:pt x="425" y="371"/>
                  </a:lnTo>
                  <a:lnTo>
                    <a:pt x="422" y="330"/>
                  </a:lnTo>
                  <a:lnTo>
                    <a:pt x="413" y="285"/>
                  </a:lnTo>
                  <a:lnTo>
                    <a:pt x="398" y="240"/>
                  </a:lnTo>
                  <a:lnTo>
                    <a:pt x="374" y="192"/>
                  </a:lnTo>
                  <a:lnTo>
                    <a:pt x="342" y="143"/>
                  </a:lnTo>
                  <a:lnTo>
                    <a:pt x="0" y="0"/>
                  </a:lnTo>
                  <a:close/>
                </a:path>
              </a:pathLst>
            </a:custGeom>
            <a:solidFill>
              <a:schemeClr val="folHlink"/>
            </a:solidFill>
            <a:ln w="9525">
              <a:noFill/>
              <a:round/>
            </a:ln>
          </p:spPr>
          <p:txBody>
            <a:bodyPr/>
            <a:lstStyle/>
            <a:p>
              <a:endParaRPr lang="en-US"/>
            </a:p>
          </p:txBody>
        </p:sp>
        <p:sp>
          <p:nvSpPr>
            <p:cNvPr id="376852" name="Freeform 20"/>
            <p:cNvSpPr/>
            <p:nvPr/>
          </p:nvSpPr>
          <p:spPr bwMode="auto">
            <a:xfrm>
              <a:off x="3736" y="2476"/>
              <a:ext cx="135" cy="140"/>
            </a:xfrm>
            <a:custGeom>
              <a:avLst/>
              <a:gdLst/>
              <a:ahLst/>
              <a:cxnLst>
                <a:cxn ang="0">
                  <a:pos x="135" y="3"/>
                </a:cxn>
                <a:cxn ang="0">
                  <a:pos x="130" y="2"/>
                </a:cxn>
                <a:cxn ang="0">
                  <a:pos x="114" y="0"/>
                </a:cxn>
                <a:cxn ang="0">
                  <a:pos x="93" y="1"/>
                </a:cxn>
                <a:cxn ang="0">
                  <a:pos x="69" y="7"/>
                </a:cxn>
                <a:cxn ang="0">
                  <a:pos x="44" y="21"/>
                </a:cxn>
                <a:cxn ang="0">
                  <a:pos x="22" y="45"/>
                </a:cxn>
                <a:cxn ang="0">
                  <a:pos x="7" y="84"/>
                </a:cxn>
                <a:cxn ang="0">
                  <a:pos x="0" y="140"/>
                </a:cxn>
                <a:cxn ang="0">
                  <a:pos x="1" y="134"/>
                </a:cxn>
                <a:cxn ang="0">
                  <a:pos x="5" y="117"/>
                </a:cxn>
                <a:cxn ang="0">
                  <a:pos x="12" y="94"/>
                </a:cxn>
                <a:cxn ang="0">
                  <a:pos x="24" y="68"/>
                </a:cxn>
                <a:cxn ang="0">
                  <a:pos x="41" y="42"/>
                </a:cxn>
                <a:cxn ang="0">
                  <a:pos x="65" y="20"/>
                </a:cxn>
                <a:cxn ang="0">
                  <a:pos x="96" y="6"/>
                </a:cxn>
                <a:cxn ang="0">
                  <a:pos x="135" y="3"/>
                </a:cxn>
              </a:cxnLst>
              <a:rect l="0" t="0" r="r" b="b"/>
              <a:pathLst>
                <a:path w="135" h="140">
                  <a:moveTo>
                    <a:pt x="135" y="3"/>
                  </a:moveTo>
                  <a:lnTo>
                    <a:pt x="130" y="2"/>
                  </a:lnTo>
                  <a:lnTo>
                    <a:pt x="114" y="0"/>
                  </a:lnTo>
                  <a:lnTo>
                    <a:pt x="93" y="1"/>
                  </a:lnTo>
                  <a:lnTo>
                    <a:pt x="69" y="7"/>
                  </a:lnTo>
                  <a:lnTo>
                    <a:pt x="44" y="21"/>
                  </a:lnTo>
                  <a:lnTo>
                    <a:pt x="22" y="45"/>
                  </a:lnTo>
                  <a:lnTo>
                    <a:pt x="7" y="84"/>
                  </a:lnTo>
                  <a:lnTo>
                    <a:pt x="0" y="140"/>
                  </a:lnTo>
                  <a:lnTo>
                    <a:pt x="1" y="134"/>
                  </a:lnTo>
                  <a:lnTo>
                    <a:pt x="5" y="117"/>
                  </a:lnTo>
                  <a:lnTo>
                    <a:pt x="12" y="94"/>
                  </a:lnTo>
                  <a:lnTo>
                    <a:pt x="24" y="68"/>
                  </a:lnTo>
                  <a:lnTo>
                    <a:pt x="41" y="42"/>
                  </a:lnTo>
                  <a:lnTo>
                    <a:pt x="65" y="20"/>
                  </a:lnTo>
                  <a:lnTo>
                    <a:pt x="96" y="6"/>
                  </a:lnTo>
                  <a:lnTo>
                    <a:pt x="135" y="3"/>
                  </a:lnTo>
                  <a:close/>
                </a:path>
              </a:pathLst>
            </a:custGeom>
            <a:solidFill>
              <a:schemeClr val="folHlink"/>
            </a:solidFill>
            <a:ln w="9525">
              <a:noFill/>
              <a:round/>
            </a:ln>
          </p:spPr>
          <p:txBody>
            <a:bodyPr/>
            <a:lstStyle/>
            <a:p>
              <a:endParaRPr lang="en-US"/>
            </a:p>
          </p:txBody>
        </p:sp>
        <p:sp>
          <p:nvSpPr>
            <p:cNvPr id="376853" name="Freeform 21"/>
            <p:cNvSpPr/>
            <p:nvPr/>
          </p:nvSpPr>
          <p:spPr bwMode="auto">
            <a:xfrm>
              <a:off x="3736" y="2646"/>
              <a:ext cx="563" cy="573"/>
            </a:xfrm>
            <a:custGeom>
              <a:avLst/>
              <a:gdLst/>
              <a:ahLst/>
              <a:cxnLst>
                <a:cxn ang="0">
                  <a:pos x="0" y="0"/>
                </a:cxn>
                <a:cxn ang="0">
                  <a:pos x="49" y="438"/>
                </a:cxn>
                <a:cxn ang="0">
                  <a:pos x="50" y="440"/>
                </a:cxn>
                <a:cxn ang="0">
                  <a:pos x="55" y="448"/>
                </a:cxn>
                <a:cxn ang="0">
                  <a:pos x="64" y="460"/>
                </a:cxn>
                <a:cxn ang="0">
                  <a:pos x="76" y="474"/>
                </a:cxn>
                <a:cxn ang="0">
                  <a:pos x="91" y="489"/>
                </a:cxn>
                <a:cxn ang="0">
                  <a:pos x="111" y="507"/>
                </a:cxn>
                <a:cxn ang="0">
                  <a:pos x="134" y="524"/>
                </a:cxn>
                <a:cxn ang="0">
                  <a:pos x="162" y="540"/>
                </a:cxn>
                <a:cxn ang="0">
                  <a:pos x="195" y="554"/>
                </a:cxn>
                <a:cxn ang="0">
                  <a:pos x="233" y="565"/>
                </a:cxn>
                <a:cxn ang="0">
                  <a:pos x="275" y="572"/>
                </a:cxn>
                <a:cxn ang="0">
                  <a:pos x="321" y="573"/>
                </a:cxn>
                <a:cxn ang="0">
                  <a:pos x="374" y="570"/>
                </a:cxn>
                <a:cxn ang="0">
                  <a:pos x="431" y="559"/>
                </a:cxn>
                <a:cxn ang="0">
                  <a:pos x="494" y="541"/>
                </a:cxn>
                <a:cxn ang="0">
                  <a:pos x="563" y="514"/>
                </a:cxn>
                <a:cxn ang="0">
                  <a:pos x="560" y="515"/>
                </a:cxn>
                <a:cxn ang="0">
                  <a:pos x="548" y="518"/>
                </a:cxn>
                <a:cxn ang="0">
                  <a:pos x="531" y="524"/>
                </a:cxn>
                <a:cxn ang="0">
                  <a:pos x="507" y="531"/>
                </a:cxn>
                <a:cxn ang="0">
                  <a:pos x="479" y="537"/>
                </a:cxn>
                <a:cxn ang="0">
                  <a:pos x="446" y="544"/>
                </a:cxn>
                <a:cxn ang="0">
                  <a:pos x="411" y="549"/>
                </a:cxn>
                <a:cxn ang="0">
                  <a:pos x="373" y="552"/>
                </a:cxn>
                <a:cxn ang="0">
                  <a:pos x="333" y="552"/>
                </a:cxn>
                <a:cxn ang="0">
                  <a:pos x="292" y="550"/>
                </a:cxn>
                <a:cxn ang="0">
                  <a:pos x="251" y="543"/>
                </a:cxn>
                <a:cxn ang="0">
                  <a:pos x="211" y="531"/>
                </a:cxn>
                <a:cxn ang="0">
                  <a:pos x="173" y="514"/>
                </a:cxn>
                <a:cxn ang="0">
                  <a:pos x="135" y="490"/>
                </a:cxn>
                <a:cxn ang="0">
                  <a:pos x="102" y="460"/>
                </a:cxn>
                <a:cxn ang="0">
                  <a:pos x="72" y="423"/>
                </a:cxn>
                <a:cxn ang="0">
                  <a:pos x="0" y="0"/>
                </a:cxn>
              </a:cxnLst>
              <a:rect l="0" t="0" r="r" b="b"/>
              <a:pathLst>
                <a:path w="563" h="573">
                  <a:moveTo>
                    <a:pt x="0" y="0"/>
                  </a:moveTo>
                  <a:lnTo>
                    <a:pt x="49" y="438"/>
                  </a:lnTo>
                  <a:lnTo>
                    <a:pt x="50" y="440"/>
                  </a:lnTo>
                  <a:lnTo>
                    <a:pt x="55" y="448"/>
                  </a:lnTo>
                  <a:lnTo>
                    <a:pt x="64" y="460"/>
                  </a:lnTo>
                  <a:lnTo>
                    <a:pt x="76" y="474"/>
                  </a:lnTo>
                  <a:lnTo>
                    <a:pt x="91" y="489"/>
                  </a:lnTo>
                  <a:lnTo>
                    <a:pt x="111" y="507"/>
                  </a:lnTo>
                  <a:lnTo>
                    <a:pt x="134" y="524"/>
                  </a:lnTo>
                  <a:lnTo>
                    <a:pt x="162" y="540"/>
                  </a:lnTo>
                  <a:lnTo>
                    <a:pt x="195" y="554"/>
                  </a:lnTo>
                  <a:lnTo>
                    <a:pt x="233" y="565"/>
                  </a:lnTo>
                  <a:lnTo>
                    <a:pt x="275" y="572"/>
                  </a:lnTo>
                  <a:lnTo>
                    <a:pt x="321" y="573"/>
                  </a:lnTo>
                  <a:lnTo>
                    <a:pt x="374" y="570"/>
                  </a:lnTo>
                  <a:lnTo>
                    <a:pt x="431" y="559"/>
                  </a:lnTo>
                  <a:lnTo>
                    <a:pt x="494" y="541"/>
                  </a:lnTo>
                  <a:lnTo>
                    <a:pt x="563" y="514"/>
                  </a:lnTo>
                  <a:lnTo>
                    <a:pt x="560" y="515"/>
                  </a:lnTo>
                  <a:lnTo>
                    <a:pt x="548" y="518"/>
                  </a:lnTo>
                  <a:lnTo>
                    <a:pt x="531" y="524"/>
                  </a:lnTo>
                  <a:lnTo>
                    <a:pt x="507" y="531"/>
                  </a:lnTo>
                  <a:lnTo>
                    <a:pt x="479" y="537"/>
                  </a:lnTo>
                  <a:lnTo>
                    <a:pt x="446" y="544"/>
                  </a:lnTo>
                  <a:lnTo>
                    <a:pt x="411" y="549"/>
                  </a:lnTo>
                  <a:lnTo>
                    <a:pt x="373" y="552"/>
                  </a:lnTo>
                  <a:lnTo>
                    <a:pt x="333" y="552"/>
                  </a:lnTo>
                  <a:lnTo>
                    <a:pt x="292" y="550"/>
                  </a:lnTo>
                  <a:lnTo>
                    <a:pt x="251" y="543"/>
                  </a:lnTo>
                  <a:lnTo>
                    <a:pt x="211" y="531"/>
                  </a:lnTo>
                  <a:lnTo>
                    <a:pt x="173" y="514"/>
                  </a:lnTo>
                  <a:lnTo>
                    <a:pt x="135" y="490"/>
                  </a:lnTo>
                  <a:lnTo>
                    <a:pt x="102" y="460"/>
                  </a:lnTo>
                  <a:lnTo>
                    <a:pt x="72" y="423"/>
                  </a:lnTo>
                  <a:lnTo>
                    <a:pt x="0" y="0"/>
                  </a:lnTo>
                  <a:close/>
                </a:path>
              </a:pathLst>
            </a:custGeom>
            <a:solidFill>
              <a:srgbClr val="000000"/>
            </a:solidFill>
            <a:ln w="9525">
              <a:noFill/>
              <a:round/>
            </a:ln>
          </p:spPr>
          <p:txBody>
            <a:bodyPr/>
            <a:lstStyle/>
            <a:p>
              <a:endParaRPr lang="en-US"/>
            </a:p>
          </p:txBody>
        </p:sp>
        <p:sp>
          <p:nvSpPr>
            <p:cNvPr id="376854" name="Freeform 22"/>
            <p:cNvSpPr/>
            <p:nvPr/>
          </p:nvSpPr>
          <p:spPr bwMode="auto">
            <a:xfrm>
              <a:off x="3835" y="2651"/>
              <a:ext cx="199" cy="222"/>
            </a:xfrm>
            <a:custGeom>
              <a:avLst/>
              <a:gdLst/>
              <a:ahLst/>
              <a:cxnLst>
                <a:cxn ang="0">
                  <a:pos x="199" y="0"/>
                </a:cxn>
                <a:cxn ang="0">
                  <a:pos x="197" y="0"/>
                </a:cxn>
                <a:cxn ang="0">
                  <a:pos x="191" y="2"/>
                </a:cxn>
                <a:cxn ang="0">
                  <a:pos x="183" y="5"/>
                </a:cxn>
                <a:cxn ang="0">
                  <a:pos x="170" y="8"/>
                </a:cxn>
                <a:cxn ang="0">
                  <a:pos x="156" y="13"/>
                </a:cxn>
                <a:cxn ang="0">
                  <a:pos x="141" y="20"/>
                </a:cxn>
                <a:cxn ang="0">
                  <a:pos x="123" y="29"/>
                </a:cxn>
                <a:cxn ang="0">
                  <a:pos x="105" y="40"/>
                </a:cxn>
                <a:cxn ang="0">
                  <a:pos x="88" y="53"/>
                </a:cxn>
                <a:cxn ang="0">
                  <a:pos x="70" y="69"/>
                </a:cxn>
                <a:cxn ang="0">
                  <a:pos x="54" y="87"/>
                </a:cxn>
                <a:cxn ang="0">
                  <a:pos x="38" y="108"/>
                </a:cxn>
                <a:cxn ang="0">
                  <a:pos x="25" y="131"/>
                </a:cxn>
                <a:cxn ang="0">
                  <a:pos x="13" y="158"/>
                </a:cxn>
                <a:cxn ang="0">
                  <a:pos x="5" y="188"/>
                </a:cxn>
                <a:cxn ang="0">
                  <a:pos x="0" y="222"/>
                </a:cxn>
                <a:cxn ang="0">
                  <a:pos x="0" y="220"/>
                </a:cxn>
                <a:cxn ang="0">
                  <a:pos x="3" y="214"/>
                </a:cxn>
                <a:cxn ang="0">
                  <a:pos x="5" y="206"/>
                </a:cxn>
                <a:cxn ang="0">
                  <a:pos x="10" y="194"/>
                </a:cxn>
                <a:cxn ang="0">
                  <a:pos x="15" y="180"/>
                </a:cxn>
                <a:cxn ang="0">
                  <a:pos x="22" y="164"/>
                </a:cxn>
                <a:cxn ang="0">
                  <a:pos x="32" y="147"/>
                </a:cxn>
                <a:cxn ang="0">
                  <a:pos x="42" y="129"/>
                </a:cxn>
                <a:cxn ang="0">
                  <a:pos x="54" y="110"/>
                </a:cxn>
                <a:cxn ang="0">
                  <a:pos x="69" y="91"/>
                </a:cxn>
                <a:cxn ang="0">
                  <a:pos x="86" y="73"/>
                </a:cxn>
                <a:cxn ang="0">
                  <a:pos x="103" y="55"/>
                </a:cxn>
                <a:cxn ang="0">
                  <a:pos x="124" y="38"/>
                </a:cxn>
                <a:cxn ang="0">
                  <a:pos x="146" y="24"/>
                </a:cxn>
                <a:cxn ang="0">
                  <a:pos x="172" y="11"/>
                </a:cxn>
                <a:cxn ang="0">
                  <a:pos x="199" y="0"/>
                </a:cxn>
              </a:cxnLst>
              <a:rect l="0" t="0" r="r" b="b"/>
              <a:pathLst>
                <a:path w="199" h="222">
                  <a:moveTo>
                    <a:pt x="199" y="0"/>
                  </a:moveTo>
                  <a:lnTo>
                    <a:pt x="197" y="0"/>
                  </a:lnTo>
                  <a:lnTo>
                    <a:pt x="191" y="2"/>
                  </a:lnTo>
                  <a:lnTo>
                    <a:pt x="183" y="5"/>
                  </a:lnTo>
                  <a:lnTo>
                    <a:pt x="170" y="8"/>
                  </a:lnTo>
                  <a:lnTo>
                    <a:pt x="156" y="13"/>
                  </a:lnTo>
                  <a:lnTo>
                    <a:pt x="141" y="20"/>
                  </a:lnTo>
                  <a:lnTo>
                    <a:pt x="123" y="29"/>
                  </a:lnTo>
                  <a:lnTo>
                    <a:pt x="105" y="40"/>
                  </a:lnTo>
                  <a:lnTo>
                    <a:pt x="88" y="53"/>
                  </a:lnTo>
                  <a:lnTo>
                    <a:pt x="70" y="69"/>
                  </a:lnTo>
                  <a:lnTo>
                    <a:pt x="54" y="87"/>
                  </a:lnTo>
                  <a:lnTo>
                    <a:pt x="38" y="108"/>
                  </a:lnTo>
                  <a:lnTo>
                    <a:pt x="25" y="131"/>
                  </a:lnTo>
                  <a:lnTo>
                    <a:pt x="13" y="158"/>
                  </a:lnTo>
                  <a:lnTo>
                    <a:pt x="5" y="188"/>
                  </a:lnTo>
                  <a:lnTo>
                    <a:pt x="0" y="222"/>
                  </a:lnTo>
                  <a:lnTo>
                    <a:pt x="0" y="220"/>
                  </a:lnTo>
                  <a:lnTo>
                    <a:pt x="3" y="214"/>
                  </a:lnTo>
                  <a:lnTo>
                    <a:pt x="5" y="206"/>
                  </a:lnTo>
                  <a:lnTo>
                    <a:pt x="10" y="194"/>
                  </a:lnTo>
                  <a:lnTo>
                    <a:pt x="15" y="180"/>
                  </a:lnTo>
                  <a:lnTo>
                    <a:pt x="22" y="164"/>
                  </a:lnTo>
                  <a:lnTo>
                    <a:pt x="32" y="147"/>
                  </a:lnTo>
                  <a:lnTo>
                    <a:pt x="42" y="129"/>
                  </a:lnTo>
                  <a:lnTo>
                    <a:pt x="54" y="110"/>
                  </a:lnTo>
                  <a:lnTo>
                    <a:pt x="69" y="91"/>
                  </a:lnTo>
                  <a:lnTo>
                    <a:pt x="86" y="73"/>
                  </a:lnTo>
                  <a:lnTo>
                    <a:pt x="103" y="55"/>
                  </a:lnTo>
                  <a:lnTo>
                    <a:pt x="124" y="38"/>
                  </a:lnTo>
                  <a:lnTo>
                    <a:pt x="146" y="24"/>
                  </a:lnTo>
                  <a:lnTo>
                    <a:pt x="172" y="11"/>
                  </a:lnTo>
                  <a:lnTo>
                    <a:pt x="199" y="0"/>
                  </a:lnTo>
                  <a:close/>
                </a:path>
              </a:pathLst>
            </a:custGeom>
            <a:solidFill>
              <a:srgbClr val="000000"/>
            </a:solidFill>
            <a:ln w="9525">
              <a:noFill/>
              <a:round/>
            </a:ln>
          </p:spPr>
          <p:txBody>
            <a:bodyPr/>
            <a:lstStyle/>
            <a:p>
              <a:endParaRPr lang="en-US"/>
            </a:p>
          </p:txBody>
        </p:sp>
        <p:sp>
          <p:nvSpPr>
            <p:cNvPr id="376855" name="Freeform 23"/>
            <p:cNvSpPr/>
            <p:nvPr/>
          </p:nvSpPr>
          <p:spPr bwMode="auto">
            <a:xfrm>
              <a:off x="3833" y="2911"/>
              <a:ext cx="228" cy="221"/>
            </a:xfrm>
            <a:custGeom>
              <a:avLst/>
              <a:gdLst/>
              <a:ahLst/>
              <a:cxnLst>
                <a:cxn ang="0">
                  <a:pos x="0" y="0"/>
                </a:cxn>
                <a:cxn ang="0">
                  <a:pos x="0" y="2"/>
                </a:cxn>
                <a:cxn ang="0">
                  <a:pos x="1" y="9"/>
                </a:cxn>
                <a:cxn ang="0">
                  <a:pos x="2" y="18"/>
                </a:cxn>
                <a:cxn ang="0">
                  <a:pos x="5" y="31"/>
                </a:cxn>
                <a:cxn ang="0">
                  <a:pos x="8" y="48"/>
                </a:cxn>
                <a:cxn ang="0">
                  <a:pos x="14" y="65"/>
                </a:cxn>
                <a:cxn ang="0">
                  <a:pos x="21" y="84"/>
                </a:cxn>
                <a:cxn ang="0">
                  <a:pos x="30" y="104"/>
                </a:cxn>
                <a:cxn ang="0">
                  <a:pos x="43" y="124"/>
                </a:cxn>
                <a:cxn ang="0">
                  <a:pos x="58" y="144"/>
                </a:cxn>
                <a:cxn ang="0">
                  <a:pos x="77" y="162"/>
                </a:cxn>
                <a:cxn ang="0">
                  <a:pos x="98" y="179"/>
                </a:cxn>
                <a:cxn ang="0">
                  <a:pos x="124" y="194"/>
                </a:cxn>
                <a:cxn ang="0">
                  <a:pos x="154" y="207"/>
                </a:cxn>
                <a:cxn ang="0">
                  <a:pos x="188" y="215"/>
                </a:cxn>
                <a:cxn ang="0">
                  <a:pos x="228" y="221"/>
                </a:cxn>
                <a:cxn ang="0">
                  <a:pos x="226" y="221"/>
                </a:cxn>
                <a:cxn ang="0">
                  <a:pos x="220" y="220"/>
                </a:cxn>
                <a:cxn ang="0">
                  <a:pos x="211" y="217"/>
                </a:cxn>
                <a:cxn ang="0">
                  <a:pos x="200" y="214"/>
                </a:cxn>
                <a:cxn ang="0">
                  <a:pos x="186" y="208"/>
                </a:cxn>
                <a:cxn ang="0">
                  <a:pos x="169" y="201"/>
                </a:cxn>
                <a:cxn ang="0">
                  <a:pos x="152" y="193"/>
                </a:cxn>
                <a:cxn ang="0">
                  <a:pos x="133" y="182"/>
                </a:cxn>
                <a:cxn ang="0">
                  <a:pos x="114" y="169"/>
                </a:cxn>
                <a:cxn ang="0">
                  <a:pos x="95" y="154"/>
                </a:cxn>
                <a:cxn ang="0">
                  <a:pos x="76" y="137"/>
                </a:cxn>
                <a:cxn ang="0">
                  <a:pos x="57" y="115"/>
                </a:cxn>
                <a:cxn ang="0">
                  <a:pos x="41" y="91"/>
                </a:cxn>
                <a:cxn ang="0">
                  <a:pos x="24" y="64"/>
                </a:cxn>
                <a:cxn ang="0">
                  <a:pos x="12" y="34"/>
                </a:cxn>
                <a:cxn ang="0">
                  <a:pos x="0" y="0"/>
                </a:cxn>
              </a:cxnLst>
              <a:rect l="0" t="0" r="r" b="b"/>
              <a:pathLst>
                <a:path w="228" h="221">
                  <a:moveTo>
                    <a:pt x="0" y="0"/>
                  </a:moveTo>
                  <a:lnTo>
                    <a:pt x="0" y="2"/>
                  </a:lnTo>
                  <a:lnTo>
                    <a:pt x="1" y="9"/>
                  </a:lnTo>
                  <a:lnTo>
                    <a:pt x="2" y="18"/>
                  </a:lnTo>
                  <a:lnTo>
                    <a:pt x="5" y="31"/>
                  </a:lnTo>
                  <a:lnTo>
                    <a:pt x="8" y="48"/>
                  </a:lnTo>
                  <a:lnTo>
                    <a:pt x="14" y="65"/>
                  </a:lnTo>
                  <a:lnTo>
                    <a:pt x="21" y="84"/>
                  </a:lnTo>
                  <a:lnTo>
                    <a:pt x="30" y="104"/>
                  </a:lnTo>
                  <a:lnTo>
                    <a:pt x="43" y="124"/>
                  </a:lnTo>
                  <a:lnTo>
                    <a:pt x="58" y="144"/>
                  </a:lnTo>
                  <a:lnTo>
                    <a:pt x="77" y="162"/>
                  </a:lnTo>
                  <a:lnTo>
                    <a:pt x="98" y="179"/>
                  </a:lnTo>
                  <a:lnTo>
                    <a:pt x="124" y="194"/>
                  </a:lnTo>
                  <a:lnTo>
                    <a:pt x="154" y="207"/>
                  </a:lnTo>
                  <a:lnTo>
                    <a:pt x="188" y="215"/>
                  </a:lnTo>
                  <a:lnTo>
                    <a:pt x="228" y="221"/>
                  </a:lnTo>
                  <a:lnTo>
                    <a:pt x="226" y="221"/>
                  </a:lnTo>
                  <a:lnTo>
                    <a:pt x="220" y="220"/>
                  </a:lnTo>
                  <a:lnTo>
                    <a:pt x="211" y="217"/>
                  </a:lnTo>
                  <a:lnTo>
                    <a:pt x="200" y="214"/>
                  </a:lnTo>
                  <a:lnTo>
                    <a:pt x="186" y="208"/>
                  </a:lnTo>
                  <a:lnTo>
                    <a:pt x="169" y="201"/>
                  </a:lnTo>
                  <a:lnTo>
                    <a:pt x="152" y="193"/>
                  </a:lnTo>
                  <a:lnTo>
                    <a:pt x="133" y="182"/>
                  </a:lnTo>
                  <a:lnTo>
                    <a:pt x="114" y="169"/>
                  </a:lnTo>
                  <a:lnTo>
                    <a:pt x="95" y="154"/>
                  </a:lnTo>
                  <a:lnTo>
                    <a:pt x="76" y="137"/>
                  </a:lnTo>
                  <a:lnTo>
                    <a:pt x="57" y="115"/>
                  </a:lnTo>
                  <a:lnTo>
                    <a:pt x="41" y="91"/>
                  </a:lnTo>
                  <a:lnTo>
                    <a:pt x="24" y="64"/>
                  </a:lnTo>
                  <a:lnTo>
                    <a:pt x="12" y="34"/>
                  </a:lnTo>
                  <a:lnTo>
                    <a:pt x="0" y="0"/>
                  </a:lnTo>
                  <a:close/>
                </a:path>
              </a:pathLst>
            </a:custGeom>
            <a:solidFill>
              <a:srgbClr val="000000"/>
            </a:solidFill>
            <a:ln w="9525">
              <a:noFill/>
              <a:round/>
            </a:ln>
          </p:spPr>
          <p:txBody>
            <a:bodyPr/>
            <a:lstStyle/>
            <a:p>
              <a:endParaRPr lang="en-US"/>
            </a:p>
          </p:txBody>
        </p:sp>
        <p:sp>
          <p:nvSpPr>
            <p:cNvPr id="376856" name="Freeform 24"/>
            <p:cNvSpPr/>
            <p:nvPr/>
          </p:nvSpPr>
          <p:spPr bwMode="auto">
            <a:xfrm>
              <a:off x="4112" y="2905"/>
              <a:ext cx="206" cy="227"/>
            </a:xfrm>
            <a:custGeom>
              <a:avLst/>
              <a:gdLst/>
              <a:ahLst/>
              <a:cxnLst>
                <a:cxn ang="0">
                  <a:pos x="0" y="227"/>
                </a:cxn>
                <a:cxn ang="0">
                  <a:pos x="3" y="227"/>
                </a:cxn>
                <a:cxn ang="0">
                  <a:pos x="7" y="224"/>
                </a:cxn>
                <a:cxn ang="0">
                  <a:pos x="17" y="222"/>
                </a:cxn>
                <a:cxn ang="0">
                  <a:pos x="27" y="217"/>
                </a:cxn>
                <a:cxn ang="0">
                  <a:pos x="41" y="212"/>
                </a:cxn>
                <a:cxn ang="0">
                  <a:pos x="56" y="203"/>
                </a:cxn>
                <a:cxn ang="0">
                  <a:pos x="73" y="194"/>
                </a:cxn>
                <a:cxn ang="0">
                  <a:pos x="90" y="182"/>
                </a:cxn>
                <a:cxn ang="0">
                  <a:pos x="108" y="168"/>
                </a:cxn>
                <a:cxn ang="0">
                  <a:pos x="125" y="152"/>
                </a:cxn>
                <a:cxn ang="0">
                  <a:pos x="143" y="134"/>
                </a:cxn>
                <a:cxn ang="0">
                  <a:pos x="159" y="113"/>
                </a:cxn>
                <a:cxn ang="0">
                  <a:pos x="174" y="89"/>
                </a:cxn>
                <a:cxn ang="0">
                  <a:pos x="187" y="62"/>
                </a:cxn>
                <a:cxn ang="0">
                  <a:pos x="198" y="33"/>
                </a:cxn>
                <a:cxn ang="0">
                  <a:pos x="206" y="0"/>
                </a:cxn>
                <a:cxn ang="0">
                  <a:pos x="206" y="2"/>
                </a:cxn>
                <a:cxn ang="0">
                  <a:pos x="206" y="9"/>
                </a:cxn>
                <a:cxn ang="0">
                  <a:pos x="206" y="19"/>
                </a:cxn>
                <a:cxn ang="0">
                  <a:pos x="204" y="33"/>
                </a:cxn>
                <a:cxn ang="0">
                  <a:pos x="201" y="48"/>
                </a:cxn>
                <a:cxn ang="0">
                  <a:pos x="198" y="65"/>
                </a:cxn>
                <a:cxn ang="0">
                  <a:pos x="192" y="85"/>
                </a:cxn>
                <a:cxn ang="0">
                  <a:pos x="184" y="105"/>
                </a:cxn>
                <a:cxn ang="0">
                  <a:pos x="173" y="125"/>
                </a:cxn>
                <a:cxn ang="0">
                  <a:pos x="160" y="145"/>
                </a:cxn>
                <a:cxn ang="0">
                  <a:pos x="143" y="165"/>
                </a:cxn>
                <a:cxn ang="0">
                  <a:pos x="123" y="182"/>
                </a:cxn>
                <a:cxn ang="0">
                  <a:pos x="100" y="197"/>
                </a:cxn>
                <a:cxn ang="0">
                  <a:pos x="70" y="210"/>
                </a:cxn>
                <a:cxn ang="0">
                  <a:pos x="38" y="221"/>
                </a:cxn>
                <a:cxn ang="0">
                  <a:pos x="0" y="227"/>
                </a:cxn>
              </a:cxnLst>
              <a:rect l="0" t="0" r="r" b="b"/>
              <a:pathLst>
                <a:path w="206" h="227">
                  <a:moveTo>
                    <a:pt x="0" y="227"/>
                  </a:moveTo>
                  <a:lnTo>
                    <a:pt x="3" y="227"/>
                  </a:lnTo>
                  <a:lnTo>
                    <a:pt x="7" y="224"/>
                  </a:lnTo>
                  <a:lnTo>
                    <a:pt x="17" y="222"/>
                  </a:lnTo>
                  <a:lnTo>
                    <a:pt x="27" y="217"/>
                  </a:lnTo>
                  <a:lnTo>
                    <a:pt x="41" y="212"/>
                  </a:lnTo>
                  <a:lnTo>
                    <a:pt x="56" y="203"/>
                  </a:lnTo>
                  <a:lnTo>
                    <a:pt x="73" y="194"/>
                  </a:lnTo>
                  <a:lnTo>
                    <a:pt x="90" y="182"/>
                  </a:lnTo>
                  <a:lnTo>
                    <a:pt x="108" y="168"/>
                  </a:lnTo>
                  <a:lnTo>
                    <a:pt x="125" y="152"/>
                  </a:lnTo>
                  <a:lnTo>
                    <a:pt x="143" y="134"/>
                  </a:lnTo>
                  <a:lnTo>
                    <a:pt x="159" y="113"/>
                  </a:lnTo>
                  <a:lnTo>
                    <a:pt x="174" y="89"/>
                  </a:lnTo>
                  <a:lnTo>
                    <a:pt x="187" y="62"/>
                  </a:lnTo>
                  <a:lnTo>
                    <a:pt x="198" y="33"/>
                  </a:lnTo>
                  <a:lnTo>
                    <a:pt x="206" y="0"/>
                  </a:lnTo>
                  <a:lnTo>
                    <a:pt x="206" y="2"/>
                  </a:lnTo>
                  <a:lnTo>
                    <a:pt x="206" y="9"/>
                  </a:lnTo>
                  <a:lnTo>
                    <a:pt x="206" y="19"/>
                  </a:lnTo>
                  <a:lnTo>
                    <a:pt x="204" y="33"/>
                  </a:lnTo>
                  <a:lnTo>
                    <a:pt x="201" y="48"/>
                  </a:lnTo>
                  <a:lnTo>
                    <a:pt x="198" y="65"/>
                  </a:lnTo>
                  <a:lnTo>
                    <a:pt x="192" y="85"/>
                  </a:lnTo>
                  <a:lnTo>
                    <a:pt x="184" y="105"/>
                  </a:lnTo>
                  <a:lnTo>
                    <a:pt x="173" y="125"/>
                  </a:lnTo>
                  <a:lnTo>
                    <a:pt x="160" y="145"/>
                  </a:lnTo>
                  <a:lnTo>
                    <a:pt x="143" y="165"/>
                  </a:lnTo>
                  <a:lnTo>
                    <a:pt x="123" y="182"/>
                  </a:lnTo>
                  <a:lnTo>
                    <a:pt x="100" y="197"/>
                  </a:lnTo>
                  <a:lnTo>
                    <a:pt x="70" y="210"/>
                  </a:lnTo>
                  <a:lnTo>
                    <a:pt x="38" y="221"/>
                  </a:lnTo>
                  <a:lnTo>
                    <a:pt x="0" y="227"/>
                  </a:lnTo>
                  <a:close/>
                </a:path>
              </a:pathLst>
            </a:custGeom>
            <a:solidFill>
              <a:srgbClr val="000000"/>
            </a:solidFill>
            <a:ln w="9525">
              <a:noFill/>
              <a:round/>
            </a:ln>
          </p:spPr>
          <p:txBody>
            <a:bodyPr/>
            <a:lstStyle/>
            <a:p>
              <a:endParaRPr lang="en-US"/>
            </a:p>
          </p:txBody>
        </p:sp>
        <p:sp>
          <p:nvSpPr>
            <p:cNvPr id="376857" name="Freeform 25"/>
            <p:cNvSpPr/>
            <p:nvPr/>
          </p:nvSpPr>
          <p:spPr bwMode="auto">
            <a:xfrm>
              <a:off x="4084" y="2645"/>
              <a:ext cx="226" cy="170"/>
            </a:xfrm>
            <a:custGeom>
              <a:avLst/>
              <a:gdLst/>
              <a:ahLst/>
              <a:cxnLst>
                <a:cxn ang="0">
                  <a:pos x="226" y="170"/>
                </a:cxn>
                <a:cxn ang="0">
                  <a:pos x="225" y="169"/>
                </a:cxn>
                <a:cxn ang="0">
                  <a:pos x="224" y="164"/>
                </a:cxn>
                <a:cxn ang="0">
                  <a:pos x="220" y="158"/>
                </a:cxn>
                <a:cxn ang="0">
                  <a:pos x="215" y="149"/>
                </a:cxn>
                <a:cxn ang="0">
                  <a:pos x="208" y="139"/>
                </a:cxn>
                <a:cxn ang="0">
                  <a:pos x="200" y="128"/>
                </a:cxn>
                <a:cxn ang="0">
                  <a:pos x="191" y="115"/>
                </a:cxn>
                <a:cxn ang="0">
                  <a:pos x="178" y="101"/>
                </a:cxn>
                <a:cxn ang="0">
                  <a:pos x="164" y="87"/>
                </a:cxn>
                <a:cxn ang="0">
                  <a:pos x="149" y="73"/>
                </a:cxn>
                <a:cxn ang="0">
                  <a:pos x="130" y="59"/>
                </a:cxn>
                <a:cxn ang="0">
                  <a:pos x="109" y="45"/>
                </a:cxn>
                <a:cxn ang="0">
                  <a:pos x="86" y="32"/>
                </a:cxn>
                <a:cxn ang="0">
                  <a:pos x="60" y="20"/>
                </a:cxn>
                <a:cxn ang="0">
                  <a:pos x="32" y="10"/>
                </a:cxn>
                <a:cxn ang="0">
                  <a:pos x="0" y="1"/>
                </a:cxn>
                <a:cxn ang="0">
                  <a:pos x="3" y="1"/>
                </a:cxn>
                <a:cxn ang="0">
                  <a:pos x="7" y="1"/>
                </a:cxn>
                <a:cxn ang="0">
                  <a:pos x="15" y="0"/>
                </a:cxn>
                <a:cxn ang="0">
                  <a:pos x="27" y="1"/>
                </a:cxn>
                <a:cxn ang="0">
                  <a:pos x="40" y="3"/>
                </a:cxn>
                <a:cxn ang="0">
                  <a:pos x="55" y="5"/>
                </a:cxn>
                <a:cxn ang="0">
                  <a:pos x="72" y="8"/>
                </a:cxn>
                <a:cxn ang="0">
                  <a:pos x="90" y="14"/>
                </a:cxn>
                <a:cxn ang="0">
                  <a:pos x="108" y="23"/>
                </a:cxn>
                <a:cxn ang="0">
                  <a:pos x="128" y="33"/>
                </a:cxn>
                <a:cxn ang="0">
                  <a:pos x="146" y="46"/>
                </a:cxn>
                <a:cxn ang="0">
                  <a:pos x="164" y="63"/>
                </a:cxn>
                <a:cxn ang="0">
                  <a:pos x="183" y="83"/>
                </a:cxn>
                <a:cxn ang="0">
                  <a:pos x="198" y="108"/>
                </a:cxn>
                <a:cxn ang="0">
                  <a:pos x="213" y="137"/>
                </a:cxn>
                <a:cxn ang="0">
                  <a:pos x="226" y="170"/>
                </a:cxn>
              </a:cxnLst>
              <a:rect l="0" t="0" r="r" b="b"/>
              <a:pathLst>
                <a:path w="226" h="170">
                  <a:moveTo>
                    <a:pt x="226" y="170"/>
                  </a:moveTo>
                  <a:lnTo>
                    <a:pt x="225" y="169"/>
                  </a:lnTo>
                  <a:lnTo>
                    <a:pt x="224" y="164"/>
                  </a:lnTo>
                  <a:lnTo>
                    <a:pt x="220" y="158"/>
                  </a:lnTo>
                  <a:lnTo>
                    <a:pt x="215" y="149"/>
                  </a:lnTo>
                  <a:lnTo>
                    <a:pt x="208" y="139"/>
                  </a:lnTo>
                  <a:lnTo>
                    <a:pt x="200" y="128"/>
                  </a:lnTo>
                  <a:lnTo>
                    <a:pt x="191" y="115"/>
                  </a:lnTo>
                  <a:lnTo>
                    <a:pt x="178" y="101"/>
                  </a:lnTo>
                  <a:lnTo>
                    <a:pt x="164" y="87"/>
                  </a:lnTo>
                  <a:lnTo>
                    <a:pt x="149" y="73"/>
                  </a:lnTo>
                  <a:lnTo>
                    <a:pt x="130" y="59"/>
                  </a:lnTo>
                  <a:lnTo>
                    <a:pt x="109" y="45"/>
                  </a:lnTo>
                  <a:lnTo>
                    <a:pt x="86" y="32"/>
                  </a:lnTo>
                  <a:lnTo>
                    <a:pt x="60" y="20"/>
                  </a:lnTo>
                  <a:lnTo>
                    <a:pt x="32" y="10"/>
                  </a:lnTo>
                  <a:lnTo>
                    <a:pt x="0" y="1"/>
                  </a:lnTo>
                  <a:lnTo>
                    <a:pt x="3" y="1"/>
                  </a:lnTo>
                  <a:lnTo>
                    <a:pt x="7" y="1"/>
                  </a:lnTo>
                  <a:lnTo>
                    <a:pt x="15" y="0"/>
                  </a:lnTo>
                  <a:lnTo>
                    <a:pt x="27" y="1"/>
                  </a:lnTo>
                  <a:lnTo>
                    <a:pt x="40" y="3"/>
                  </a:lnTo>
                  <a:lnTo>
                    <a:pt x="55" y="5"/>
                  </a:lnTo>
                  <a:lnTo>
                    <a:pt x="72" y="8"/>
                  </a:lnTo>
                  <a:lnTo>
                    <a:pt x="90" y="14"/>
                  </a:lnTo>
                  <a:lnTo>
                    <a:pt x="108" y="23"/>
                  </a:lnTo>
                  <a:lnTo>
                    <a:pt x="128" y="33"/>
                  </a:lnTo>
                  <a:lnTo>
                    <a:pt x="146" y="46"/>
                  </a:lnTo>
                  <a:lnTo>
                    <a:pt x="164" y="63"/>
                  </a:lnTo>
                  <a:lnTo>
                    <a:pt x="183" y="83"/>
                  </a:lnTo>
                  <a:lnTo>
                    <a:pt x="198" y="108"/>
                  </a:lnTo>
                  <a:lnTo>
                    <a:pt x="213" y="137"/>
                  </a:lnTo>
                  <a:lnTo>
                    <a:pt x="226" y="170"/>
                  </a:lnTo>
                  <a:close/>
                </a:path>
              </a:pathLst>
            </a:custGeom>
            <a:solidFill>
              <a:srgbClr val="000000"/>
            </a:solidFill>
            <a:ln w="9525">
              <a:noFill/>
              <a:round/>
            </a:ln>
          </p:spPr>
          <p:txBody>
            <a:bodyPr/>
            <a:lstStyle/>
            <a:p>
              <a:endParaRPr lang="en-US"/>
            </a:p>
          </p:txBody>
        </p:sp>
        <p:sp>
          <p:nvSpPr>
            <p:cNvPr id="376858" name="Freeform 26"/>
            <p:cNvSpPr/>
            <p:nvPr/>
          </p:nvSpPr>
          <p:spPr bwMode="auto">
            <a:xfrm>
              <a:off x="3881" y="2704"/>
              <a:ext cx="162" cy="176"/>
            </a:xfrm>
            <a:custGeom>
              <a:avLst/>
              <a:gdLst/>
              <a:ahLst/>
              <a:cxnLst>
                <a:cxn ang="0">
                  <a:pos x="162" y="0"/>
                </a:cxn>
                <a:cxn ang="0">
                  <a:pos x="156" y="1"/>
                </a:cxn>
                <a:cxn ang="0">
                  <a:pos x="139" y="6"/>
                </a:cxn>
                <a:cxn ang="0">
                  <a:pos x="114" y="15"/>
                </a:cxn>
                <a:cxn ang="0">
                  <a:pos x="86" y="30"/>
                </a:cxn>
                <a:cxn ang="0">
                  <a:pos x="57" y="54"/>
                </a:cxn>
                <a:cxn ang="0">
                  <a:pos x="31" y="84"/>
                </a:cxn>
                <a:cxn ang="0">
                  <a:pos x="10" y="125"/>
                </a:cxn>
                <a:cxn ang="0">
                  <a:pos x="0" y="176"/>
                </a:cxn>
                <a:cxn ang="0">
                  <a:pos x="2" y="170"/>
                </a:cxn>
                <a:cxn ang="0">
                  <a:pos x="8" y="154"/>
                </a:cxn>
                <a:cxn ang="0">
                  <a:pos x="19" y="131"/>
                </a:cxn>
                <a:cxn ang="0">
                  <a:pos x="35" y="102"/>
                </a:cxn>
                <a:cxn ang="0">
                  <a:pos x="57" y="72"/>
                </a:cxn>
                <a:cxn ang="0">
                  <a:pos x="85" y="43"/>
                </a:cxn>
                <a:cxn ang="0">
                  <a:pos x="120" y="18"/>
                </a:cxn>
                <a:cxn ang="0">
                  <a:pos x="162" y="0"/>
                </a:cxn>
              </a:cxnLst>
              <a:rect l="0" t="0" r="r" b="b"/>
              <a:pathLst>
                <a:path w="162" h="176">
                  <a:moveTo>
                    <a:pt x="162" y="0"/>
                  </a:moveTo>
                  <a:lnTo>
                    <a:pt x="156" y="1"/>
                  </a:lnTo>
                  <a:lnTo>
                    <a:pt x="139" y="6"/>
                  </a:lnTo>
                  <a:lnTo>
                    <a:pt x="114" y="15"/>
                  </a:lnTo>
                  <a:lnTo>
                    <a:pt x="86" y="30"/>
                  </a:lnTo>
                  <a:lnTo>
                    <a:pt x="57" y="54"/>
                  </a:lnTo>
                  <a:lnTo>
                    <a:pt x="31" y="84"/>
                  </a:lnTo>
                  <a:lnTo>
                    <a:pt x="10" y="125"/>
                  </a:lnTo>
                  <a:lnTo>
                    <a:pt x="0" y="176"/>
                  </a:lnTo>
                  <a:lnTo>
                    <a:pt x="2" y="170"/>
                  </a:lnTo>
                  <a:lnTo>
                    <a:pt x="8" y="154"/>
                  </a:lnTo>
                  <a:lnTo>
                    <a:pt x="19" y="131"/>
                  </a:lnTo>
                  <a:lnTo>
                    <a:pt x="35" y="102"/>
                  </a:lnTo>
                  <a:lnTo>
                    <a:pt x="57" y="72"/>
                  </a:lnTo>
                  <a:lnTo>
                    <a:pt x="85" y="43"/>
                  </a:lnTo>
                  <a:lnTo>
                    <a:pt x="120" y="18"/>
                  </a:lnTo>
                  <a:lnTo>
                    <a:pt x="162" y="0"/>
                  </a:lnTo>
                  <a:close/>
                </a:path>
              </a:pathLst>
            </a:custGeom>
            <a:solidFill>
              <a:srgbClr val="000000"/>
            </a:solidFill>
            <a:ln w="9525">
              <a:noFill/>
              <a:round/>
            </a:ln>
          </p:spPr>
          <p:txBody>
            <a:bodyPr/>
            <a:lstStyle/>
            <a:p>
              <a:endParaRPr lang="en-US"/>
            </a:p>
          </p:txBody>
        </p:sp>
        <p:sp>
          <p:nvSpPr>
            <p:cNvPr id="376859" name="Freeform 27"/>
            <p:cNvSpPr/>
            <p:nvPr/>
          </p:nvSpPr>
          <p:spPr bwMode="auto">
            <a:xfrm>
              <a:off x="3880" y="2911"/>
              <a:ext cx="184" cy="179"/>
            </a:xfrm>
            <a:custGeom>
              <a:avLst/>
              <a:gdLst/>
              <a:ahLst/>
              <a:cxnLst>
                <a:cxn ang="0">
                  <a:pos x="0" y="0"/>
                </a:cxn>
                <a:cxn ang="0">
                  <a:pos x="0" y="7"/>
                </a:cxn>
                <a:cxn ang="0">
                  <a:pos x="3" y="25"/>
                </a:cxn>
                <a:cxn ang="0">
                  <a:pos x="10" y="52"/>
                </a:cxn>
                <a:cxn ang="0">
                  <a:pos x="24" y="83"/>
                </a:cxn>
                <a:cxn ang="0">
                  <a:pos x="46" y="114"/>
                </a:cxn>
                <a:cxn ang="0">
                  <a:pos x="79" y="144"/>
                </a:cxn>
                <a:cxn ang="0">
                  <a:pos x="125" y="166"/>
                </a:cxn>
                <a:cxn ang="0">
                  <a:pos x="184" y="179"/>
                </a:cxn>
                <a:cxn ang="0">
                  <a:pos x="179" y="177"/>
                </a:cxn>
                <a:cxn ang="0">
                  <a:pos x="162" y="173"/>
                </a:cxn>
                <a:cxn ang="0">
                  <a:pos x="138" y="162"/>
                </a:cxn>
                <a:cxn ang="0">
                  <a:pos x="108" y="147"/>
                </a:cxn>
                <a:cxn ang="0">
                  <a:pos x="77" y="124"/>
                </a:cxn>
                <a:cxn ang="0">
                  <a:pos x="46" y="93"/>
                </a:cxn>
                <a:cxn ang="0">
                  <a:pos x="20" y="51"/>
                </a:cxn>
                <a:cxn ang="0">
                  <a:pos x="0" y="0"/>
                </a:cxn>
              </a:cxnLst>
              <a:rect l="0" t="0" r="r" b="b"/>
              <a:pathLst>
                <a:path w="184" h="179">
                  <a:moveTo>
                    <a:pt x="0" y="0"/>
                  </a:moveTo>
                  <a:lnTo>
                    <a:pt x="0" y="7"/>
                  </a:lnTo>
                  <a:lnTo>
                    <a:pt x="3" y="25"/>
                  </a:lnTo>
                  <a:lnTo>
                    <a:pt x="10" y="52"/>
                  </a:lnTo>
                  <a:lnTo>
                    <a:pt x="24" y="83"/>
                  </a:lnTo>
                  <a:lnTo>
                    <a:pt x="46" y="114"/>
                  </a:lnTo>
                  <a:lnTo>
                    <a:pt x="79" y="144"/>
                  </a:lnTo>
                  <a:lnTo>
                    <a:pt x="125" y="166"/>
                  </a:lnTo>
                  <a:lnTo>
                    <a:pt x="184" y="179"/>
                  </a:lnTo>
                  <a:lnTo>
                    <a:pt x="179" y="177"/>
                  </a:lnTo>
                  <a:lnTo>
                    <a:pt x="162" y="173"/>
                  </a:lnTo>
                  <a:lnTo>
                    <a:pt x="138" y="162"/>
                  </a:lnTo>
                  <a:lnTo>
                    <a:pt x="108" y="147"/>
                  </a:lnTo>
                  <a:lnTo>
                    <a:pt x="77" y="124"/>
                  </a:lnTo>
                  <a:lnTo>
                    <a:pt x="46" y="93"/>
                  </a:lnTo>
                  <a:lnTo>
                    <a:pt x="20" y="51"/>
                  </a:lnTo>
                  <a:lnTo>
                    <a:pt x="0" y="0"/>
                  </a:lnTo>
                  <a:close/>
                </a:path>
              </a:pathLst>
            </a:custGeom>
            <a:solidFill>
              <a:srgbClr val="000000"/>
            </a:solidFill>
            <a:ln w="9525">
              <a:noFill/>
              <a:round/>
            </a:ln>
          </p:spPr>
          <p:txBody>
            <a:bodyPr/>
            <a:lstStyle/>
            <a:p>
              <a:endParaRPr lang="en-US"/>
            </a:p>
          </p:txBody>
        </p:sp>
        <p:sp>
          <p:nvSpPr>
            <p:cNvPr id="376860" name="Freeform 28"/>
            <p:cNvSpPr/>
            <p:nvPr/>
          </p:nvSpPr>
          <p:spPr bwMode="auto">
            <a:xfrm>
              <a:off x="4105" y="2905"/>
              <a:ext cx="167" cy="183"/>
            </a:xfrm>
            <a:custGeom>
              <a:avLst/>
              <a:gdLst/>
              <a:ahLst/>
              <a:cxnLst>
                <a:cxn ang="0">
                  <a:pos x="0" y="183"/>
                </a:cxn>
                <a:cxn ang="0">
                  <a:pos x="6" y="181"/>
                </a:cxn>
                <a:cxn ang="0">
                  <a:pos x="22" y="175"/>
                </a:cxn>
                <a:cxn ang="0">
                  <a:pos x="46" y="165"/>
                </a:cxn>
                <a:cxn ang="0">
                  <a:pos x="74" y="147"/>
                </a:cxn>
                <a:cxn ang="0">
                  <a:pos x="102" y="123"/>
                </a:cxn>
                <a:cxn ang="0">
                  <a:pos x="130" y="91"/>
                </a:cxn>
                <a:cxn ang="0">
                  <a:pos x="152" y="50"/>
                </a:cxn>
                <a:cxn ang="0">
                  <a:pos x="167" y="0"/>
                </a:cxn>
                <a:cxn ang="0">
                  <a:pos x="167" y="7"/>
                </a:cxn>
                <a:cxn ang="0">
                  <a:pos x="166" y="26"/>
                </a:cxn>
                <a:cxn ang="0">
                  <a:pos x="160" y="53"/>
                </a:cxn>
                <a:cxn ang="0">
                  <a:pos x="150" y="84"/>
                </a:cxn>
                <a:cxn ang="0">
                  <a:pos x="130" y="117"/>
                </a:cxn>
                <a:cxn ang="0">
                  <a:pos x="101" y="147"/>
                </a:cxn>
                <a:cxn ang="0">
                  <a:pos x="58" y="171"/>
                </a:cxn>
                <a:cxn ang="0">
                  <a:pos x="0" y="183"/>
                </a:cxn>
              </a:cxnLst>
              <a:rect l="0" t="0" r="r" b="b"/>
              <a:pathLst>
                <a:path w="167" h="183">
                  <a:moveTo>
                    <a:pt x="0" y="183"/>
                  </a:moveTo>
                  <a:lnTo>
                    <a:pt x="6" y="181"/>
                  </a:lnTo>
                  <a:lnTo>
                    <a:pt x="22" y="175"/>
                  </a:lnTo>
                  <a:lnTo>
                    <a:pt x="46" y="165"/>
                  </a:lnTo>
                  <a:lnTo>
                    <a:pt x="74" y="147"/>
                  </a:lnTo>
                  <a:lnTo>
                    <a:pt x="102" y="123"/>
                  </a:lnTo>
                  <a:lnTo>
                    <a:pt x="130" y="91"/>
                  </a:lnTo>
                  <a:lnTo>
                    <a:pt x="152" y="50"/>
                  </a:lnTo>
                  <a:lnTo>
                    <a:pt x="167" y="0"/>
                  </a:lnTo>
                  <a:lnTo>
                    <a:pt x="167" y="7"/>
                  </a:lnTo>
                  <a:lnTo>
                    <a:pt x="166" y="26"/>
                  </a:lnTo>
                  <a:lnTo>
                    <a:pt x="160" y="53"/>
                  </a:lnTo>
                  <a:lnTo>
                    <a:pt x="150" y="84"/>
                  </a:lnTo>
                  <a:lnTo>
                    <a:pt x="130" y="117"/>
                  </a:lnTo>
                  <a:lnTo>
                    <a:pt x="101" y="147"/>
                  </a:lnTo>
                  <a:lnTo>
                    <a:pt x="58" y="171"/>
                  </a:lnTo>
                  <a:lnTo>
                    <a:pt x="0" y="183"/>
                  </a:lnTo>
                  <a:close/>
                </a:path>
              </a:pathLst>
            </a:custGeom>
            <a:solidFill>
              <a:srgbClr val="000000"/>
            </a:solidFill>
            <a:ln w="9525">
              <a:noFill/>
              <a:round/>
            </a:ln>
          </p:spPr>
          <p:txBody>
            <a:bodyPr/>
            <a:lstStyle/>
            <a:p>
              <a:endParaRPr lang="en-US"/>
            </a:p>
          </p:txBody>
        </p:sp>
        <p:sp>
          <p:nvSpPr>
            <p:cNvPr id="376861" name="Freeform 29"/>
            <p:cNvSpPr/>
            <p:nvPr/>
          </p:nvSpPr>
          <p:spPr bwMode="auto">
            <a:xfrm>
              <a:off x="4083" y="2697"/>
              <a:ext cx="182" cy="137"/>
            </a:xfrm>
            <a:custGeom>
              <a:avLst/>
              <a:gdLst/>
              <a:ahLst/>
              <a:cxnLst>
                <a:cxn ang="0">
                  <a:pos x="182" y="137"/>
                </a:cxn>
                <a:cxn ang="0">
                  <a:pos x="180" y="132"/>
                </a:cxn>
                <a:cxn ang="0">
                  <a:pos x="174" y="120"/>
                </a:cxn>
                <a:cxn ang="0">
                  <a:pos x="163" y="101"/>
                </a:cxn>
                <a:cxn ang="0">
                  <a:pos x="144" y="80"/>
                </a:cxn>
                <a:cxn ang="0">
                  <a:pos x="120" y="57"/>
                </a:cxn>
                <a:cxn ang="0">
                  <a:pos x="88" y="35"/>
                </a:cxn>
                <a:cxn ang="0">
                  <a:pos x="48" y="15"/>
                </a:cxn>
                <a:cxn ang="0">
                  <a:pos x="0" y="0"/>
                </a:cxn>
                <a:cxn ang="0">
                  <a:pos x="6" y="0"/>
                </a:cxn>
                <a:cxn ang="0">
                  <a:pos x="21" y="0"/>
                </a:cxn>
                <a:cxn ang="0">
                  <a:pos x="44" y="2"/>
                </a:cxn>
                <a:cxn ang="0">
                  <a:pos x="73" y="10"/>
                </a:cxn>
                <a:cxn ang="0">
                  <a:pos x="103" y="25"/>
                </a:cxn>
                <a:cxn ang="0">
                  <a:pos x="133" y="50"/>
                </a:cxn>
                <a:cxn ang="0">
                  <a:pos x="160" y="86"/>
                </a:cxn>
                <a:cxn ang="0">
                  <a:pos x="182" y="137"/>
                </a:cxn>
              </a:cxnLst>
              <a:rect l="0" t="0" r="r" b="b"/>
              <a:pathLst>
                <a:path w="182" h="137">
                  <a:moveTo>
                    <a:pt x="182" y="137"/>
                  </a:moveTo>
                  <a:lnTo>
                    <a:pt x="180" y="132"/>
                  </a:lnTo>
                  <a:lnTo>
                    <a:pt x="174" y="120"/>
                  </a:lnTo>
                  <a:lnTo>
                    <a:pt x="163" y="101"/>
                  </a:lnTo>
                  <a:lnTo>
                    <a:pt x="144" y="80"/>
                  </a:lnTo>
                  <a:lnTo>
                    <a:pt x="120" y="57"/>
                  </a:lnTo>
                  <a:lnTo>
                    <a:pt x="88" y="35"/>
                  </a:lnTo>
                  <a:lnTo>
                    <a:pt x="48" y="15"/>
                  </a:lnTo>
                  <a:lnTo>
                    <a:pt x="0" y="0"/>
                  </a:lnTo>
                  <a:lnTo>
                    <a:pt x="6" y="0"/>
                  </a:lnTo>
                  <a:lnTo>
                    <a:pt x="21" y="0"/>
                  </a:lnTo>
                  <a:lnTo>
                    <a:pt x="44" y="2"/>
                  </a:lnTo>
                  <a:lnTo>
                    <a:pt x="73" y="10"/>
                  </a:lnTo>
                  <a:lnTo>
                    <a:pt x="103" y="25"/>
                  </a:lnTo>
                  <a:lnTo>
                    <a:pt x="133" y="50"/>
                  </a:lnTo>
                  <a:lnTo>
                    <a:pt x="160" y="86"/>
                  </a:lnTo>
                  <a:lnTo>
                    <a:pt x="182" y="137"/>
                  </a:lnTo>
                  <a:close/>
                </a:path>
              </a:pathLst>
            </a:custGeom>
            <a:solidFill>
              <a:srgbClr val="000000"/>
            </a:solidFill>
            <a:ln w="9525">
              <a:noFill/>
              <a:round/>
            </a:ln>
          </p:spPr>
          <p:txBody>
            <a:bodyPr/>
            <a:lstStyle/>
            <a:p>
              <a:endParaRPr lang="en-US"/>
            </a:p>
          </p:txBody>
        </p:sp>
        <p:sp>
          <p:nvSpPr>
            <p:cNvPr id="376862" name="Freeform 30"/>
            <p:cNvSpPr/>
            <p:nvPr/>
          </p:nvSpPr>
          <p:spPr bwMode="auto">
            <a:xfrm>
              <a:off x="3938" y="2733"/>
              <a:ext cx="197" cy="185"/>
            </a:xfrm>
            <a:custGeom>
              <a:avLst/>
              <a:gdLst/>
              <a:ahLst/>
              <a:cxnLst>
                <a:cxn ang="0">
                  <a:pos x="0" y="153"/>
                </a:cxn>
                <a:cxn ang="0">
                  <a:pos x="197" y="0"/>
                </a:cxn>
                <a:cxn ang="0">
                  <a:pos x="197" y="15"/>
                </a:cxn>
                <a:cxn ang="0">
                  <a:pos x="195" y="56"/>
                </a:cxn>
                <a:cxn ang="0">
                  <a:pos x="191" y="115"/>
                </a:cxn>
                <a:cxn ang="0">
                  <a:pos x="179" y="185"/>
                </a:cxn>
                <a:cxn ang="0">
                  <a:pos x="180" y="165"/>
                </a:cxn>
                <a:cxn ang="0">
                  <a:pos x="181" y="118"/>
                </a:cxn>
                <a:cxn ang="0">
                  <a:pos x="182" y="64"/>
                </a:cxn>
                <a:cxn ang="0">
                  <a:pos x="181" y="21"/>
                </a:cxn>
                <a:cxn ang="0">
                  <a:pos x="0" y="153"/>
                </a:cxn>
              </a:cxnLst>
              <a:rect l="0" t="0" r="r" b="b"/>
              <a:pathLst>
                <a:path w="197" h="185">
                  <a:moveTo>
                    <a:pt x="0" y="153"/>
                  </a:moveTo>
                  <a:lnTo>
                    <a:pt x="197" y="0"/>
                  </a:lnTo>
                  <a:lnTo>
                    <a:pt x="197" y="15"/>
                  </a:lnTo>
                  <a:lnTo>
                    <a:pt x="195" y="56"/>
                  </a:lnTo>
                  <a:lnTo>
                    <a:pt x="191" y="115"/>
                  </a:lnTo>
                  <a:lnTo>
                    <a:pt x="179" y="185"/>
                  </a:lnTo>
                  <a:lnTo>
                    <a:pt x="180" y="165"/>
                  </a:lnTo>
                  <a:lnTo>
                    <a:pt x="181" y="118"/>
                  </a:lnTo>
                  <a:lnTo>
                    <a:pt x="182" y="64"/>
                  </a:lnTo>
                  <a:lnTo>
                    <a:pt x="181" y="21"/>
                  </a:lnTo>
                  <a:lnTo>
                    <a:pt x="0" y="153"/>
                  </a:lnTo>
                  <a:close/>
                </a:path>
              </a:pathLst>
            </a:custGeom>
            <a:solidFill>
              <a:srgbClr val="000000"/>
            </a:solidFill>
            <a:ln w="9525">
              <a:noFill/>
              <a:round/>
            </a:ln>
          </p:spPr>
          <p:txBody>
            <a:bodyPr/>
            <a:lstStyle/>
            <a:p>
              <a:endParaRPr lang="en-US"/>
            </a:p>
          </p:txBody>
        </p:sp>
        <p:sp>
          <p:nvSpPr>
            <p:cNvPr id="376863" name="Freeform 31"/>
            <p:cNvSpPr/>
            <p:nvPr/>
          </p:nvSpPr>
          <p:spPr bwMode="auto">
            <a:xfrm>
              <a:off x="3917" y="2903"/>
              <a:ext cx="177" cy="25"/>
            </a:xfrm>
            <a:custGeom>
              <a:avLst/>
              <a:gdLst/>
              <a:ahLst/>
              <a:cxnLst>
                <a:cxn ang="0">
                  <a:pos x="0" y="0"/>
                </a:cxn>
                <a:cxn ang="0">
                  <a:pos x="4" y="0"/>
                </a:cxn>
                <a:cxn ang="0">
                  <a:pos x="14" y="1"/>
                </a:cxn>
                <a:cxn ang="0">
                  <a:pos x="30" y="3"/>
                </a:cxn>
                <a:cxn ang="0">
                  <a:pos x="52" y="5"/>
                </a:cxn>
                <a:cxn ang="0">
                  <a:pos x="78" y="9"/>
                </a:cxn>
                <a:cxn ang="0">
                  <a:pos x="108" y="12"/>
                </a:cxn>
                <a:cxn ang="0">
                  <a:pos x="142" y="17"/>
                </a:cxn>
                <a:cxn ang="0">
                  <a:pos x="177" y="23"/>
                </a:cxn>
                <a:cxn ang="0">
                  <a:pos x="173" y="23"/>
                </a:cxn>
                <a:cxn ang="0">
                  <a:pos x="161" y="25"/>
                </a:cxn>
                <a:cxn ang="0">
                  <a:pos x="144" y="25"/>
                </a:cxn>
                <a:cxn ang="0">
                  <a:pos x="120" y="25"/>
                </a:cxn>
                <a:cxn ang="0">
                  <a:pos x="94" y="24"/>
                </a:cxn>
                <a:cxn ang="0">
                  <a:pos x="64" y="19"/>
                </a:cxn>
                <a:cxn ang="0">
                  <a:pos x="33" y="11"/>
                </a:cxn>
                <a:cxn ang="0">
                  <a:pos x="0" y="0"/>
                </a:cxn>
              </a:cxnLst>
              <a:rect l="0" t="0" r="r" b="b"/>
              <a:pathLst>
                <a:path w="177" h="25">
                  <a:moveTo>
                    <a:pt x="0" y="0"/>
                  </a:moveTo>
                  <a:lnTo>
                    <a:pt x="4" y="0"/>
                  </a:lnTo>
                  <a:lnTo>
                    <a:pt x="14" y="1"/>
                  </a:lnTo>
                  <a:lnTo>
                    <a:pt x="30" y="3"/>
                  </a:lnTo>
                  <a:lnTo>
                    <a:pt x="52" y="5"/>
                  </a:lnTo>
                  <a:lnTo>
                    <a:pt x="78" y="9"/>
                  </a:lnTo>
                  <a:lnTo>
                    <a:pt x="108" y="12"/>
                  </a:lnTo>
                  <a:lnTo>
                    <a:pt x="142" y="17"/>
                  </a:lnTo>
                  <a:lnTo>
                    <a:pt x="177" y="23"/>
                  </a:lnTo>
                  <a:lnTo>
                    <a:pt x="173" y="23"/>
                  </a:lnTo>
                  <a:lnTo>
                    <a:pt x="161" y="25"/>
                  </a:lnTo>
                  <a:lnTo>
                    <a:pt x="144" y="25"/>
                  </a:lnTo>
                  <a:lnTo>
                    <a:pt x="120" y="25"/>
                  </a:lnTo>
                  <a:lnTo>
                    <a:pt x="94" y="24"/>
                  </a:lnTo>
                  <a:lnTo>
                    <a:pt x="64" y="19"/>
                  </a:lnTo>
                  <a:lnTo>
                    <a:pt x="33" y="11"/>
                  </a:lnTo>
                  <a:lnTo>
                    <a:pt x="0" y="0"/>
                  </a:lnTo>
                  <a:close/>
                </a:path>
              </a:pathLst>
            </a:custGeom>
            <a:solidFill>
              <a:srgbClr val="000000"/>
            </a:solidFill>
            <a:ln w="9525">
              <a:noFill/>
              <a:round/>
            </a:ln>
          </p:spPr>
          <p:txBody>
            <a:bodyPr/>
            <a:lstStyle/>
            <a:p>
              <a:endParaRPr lang="en-US"/>
            </a:p>
          </p:txBody>
        </p:sp>
        <p:sp>
          <p:nvSpPr>
            <p:cNvPr id="376864" name="Freeform 32"/>
            <p:cNvSpPr/>
            <p:nvPr/>
          </p:nvSpPr>
          <p:spPr bwMode="auto">
            <a:xfrm>
              <a:off x="4122" y="2959"/>
              <a:ext cx="96" cy="92"/>
            </a:xfrm>
            <a:custGeom>
              <a:avLst/>
              <a:gdLst/>
              <a:ahLst/>
              <a:cxnLst>
                <a:cxn ang="0">
                  <a:pos x="0" y="0"/>
                </a:cxn>
                <a:cxn ang="0">
                  <a:pos x="2" y="2"/>
                </a:cxn>
                <a:cxn ang="0">
                  <a:pos x="7" y="7"/>
                </a:cxn>
                <a:cxn ang="0">
                  <a:pos x="14" y="15"/>
                </a:cxn>
                <a:cxn ang="0">
                  <a:pos x="22" y="25"/>
                </a:cxn>
                <a:cxn ang="0">
                  <a:pos x="30" y="36"/>
                </a:cxn>
                <a:cxn ang="0">
                  <a:pos x="37" y="46"/>
                </a:cxn>
                <a:cxn ang="0">
                  <a:pos x="41" y="56"/>
                </a:cxn>
                <a:cxn ang="0">
                  <a:pos x="41" y="64"/>
                </a:cxn>
                <a:cxn ang="0">
                  <a:pos x="36" y="76"/>
                </a:cxn>
                <a:cxn ang="0">
                  <a:pos x="30" y="85"/>
                </a:cxn>
                <a:cxn ang="0">
                  <a:pos x="25" y="90"/>
                </a:cxn>
                <a:cxn ang="0">
                  <a:pos x="23" y="92"/>
                </a:cxn>
                <a:cxn ang="0">
                  <a:pos x="96" y="34"/>
                </a:cxn>
                <a:cxn ang="0">
                  <a:pos x="53" y="50"/>
                </a:cxn>
                <a:cxn ang="0">
                  <a:pos x="0" y="0"/>
                </a:cxn>
              </a:cxnLst>
              <a:rect l="0" t="0" r="r" b="b"/>
              <a:pathLst>
                <a:path w="96" h="92">
                  <a:moveTo>
                    <a:pt x="0" y="0"/>
                  </a:moveTo>
                  <a:lnTo>
                    <a:pt x="2" y="2"/>
                  </a:lnTo>
                  <a:lnTo>
                    <a:pt x="7" y="7"/>
                  </a:lnTo>
                  <a:lnTo>
                    <a:pt x="14" y="15"/>
                  </a:lnTo>
                  <a:lnTo>
                    <a:pt x="22" y="25"/>
                  </a:lnTo>
                  <a:lnTo>
                    <a:pt x="30" y="36"/>
                  </a:lnTo>
                  <a:lnTo>
                    <a:pt x="37" y="46"/>
                  </a:lnTo>
                  <a:lnTo>
                    <a:pt x="41" y="56"/>
                  </a:lnTo>
                  <a:lnTo>
                    <a:pt x="41" y="64"/>
                  </a:lnTo>
                  <a:lnTo>
                    <a:pt x="36" y="76"/>
                  </a:lnTo>
                  <a:lnTo>
                    <a:pt x="30" y="85"/>
                  </a:lnTo>
                  <a:lnTo>
                    <a:pt x="25" y="90"/>
                  </a:lnTo>
                  <a:lnTo>
                    <a:pt x="23" y="92"/>
                  </a:lnTo>
                  <a:lnTo>
                    <a:pt x="96" y="34"/>
                  </a:lnTo>
                  <a:lnTo>
                    <a:pt x="53" y="50"/>
                  </a:lnTo>
                  <a:lnTo>
                    <a:pt x="0" y="0"/>
                  </a:lnTo>
                  <a:close/>
                </a:path>
              </a:pathLst>
            </a:custGeom>
            <a:solidFill>
              <a:srgbClr val="000000"/>
            </a:solidFill>
            <a:ln w="9525">
              <a:noFill/>
              <a:round/>
            </a:ln>
          </p:spPr>
          <p:txBody>
            <a:bodyPr/>
            <a:lstStyle/>
            <a:p>
              <a:endParaRPr lang="en-US"/>
            </a:p>
          </p:txBody>
        </p:sp>
        <p:sp>
          <p:nvSpPr>
            <p:cNvPr id="376865" name="Freeform 33"/>
            <p:cNvSpPr/>
            <p:nvPr/>
          </p:nvSpPr>
          <p:spPr bwMode="auto">
            <a:xfrm>
              <a:off x="4131" y="2931"/>
              <a:ext cx="51" cy="66"/>
            </a:xfrm>
            <a:custGeom>
              <a:avLst/>
              <a:gdLst/>
              <a:ahLst/>
              <a:cxnLst>
                <a:cxn ang="0">
                  <a:pos x="0" y="0"/>
                </a:cxn>
                <a:cxn ang="0">
                  <a:pos x="1" y="2"/>
                </a:cxn>
                <a:cxn ang="0">
                  <a:pos x="6" y="8"/>
                </a:cxn>
                <a:cxn ang="0">
                  <a:pos x="13" y="16"/>
                </a:cxn>
                <a:cxn ang="0">
                  <a:pos x="21" y="27"/>
                </a:cxn>
                <a:cxn ang="0">
                  <a:pos x="29" y="37"/>
                </a:cxn>
                <a:cxn ang="0">
                  <a:pos x="37" y="49"/>
                </a:cxn>
                <a:cxn ang="0">
                  <a:pos x="46" y="58"/>
                </a:cxn>
                <a:cxn ang="0">
                  <a:pos x="51" y="66"/>
                </a:cxn>
                <a:cxn ang="0">
                  <a:pos x="50" y="64"/>
                </a:cxn>
                <a:cxn ang="0">
                  <a:pos x="48" y="58"/>
                </a:cxn>
                <a:cxn ang="0">
                  <a:pos x="44" y="50"/>
                </a:cxn>
                <a:cxn ang="0">
                  <a:pos x="39" y="39"/>
                </a:cxn>
                <a:cxn ang="0">
                  <a:pos x="32" y="29"/>
                </a:cxn>
                <a:cxn ang="0">
                  <a:pos x="23" y="17"/>
                </a:cxn>
                <a:cxn ang="0">
                  <a:pos x="13" y="8"/>
                </a:cxn>
                <a:cxn ang="0">
                  <a:pos x="0" y="0"/>
                </a:cxn>
              </a:cxnLst>
              <a:rect l="0" t="0" r="r" b="b"/>
              <a:pathLst>
                <a:path w="51" h="66">
                  <a:moveTo>
                    <a:pt x="0" y="0"/>
                  </a:moveTo>
                  <a:lnTo>
                    <a:pt x="1" y="2"/>
                  </a:lnTo>
                  <a:lnTo>
                    <a:pt x="6" y="8"/>
                  </a:lnTo>
                  <a:lnTo>
                    <a:pt x="13" y="16"/>
                  </a:lnTo>
                  <a:lnTo>
                    <a:pt x="21" y="27"/>
                  </a:lnTo>
                  <a:lnTo>
                    <a:pt x="29" y="37"/>
                  </a:lnTo>
                  <a:lnTo>
                    <a:pt x="37" y="49"/>
                  </a:lnTo>
                  <a:lnTo>
                    <a:pt x="46" y="58"/>
                  </a:lnTo>
                  <a:lnTo>
                    <a:pt x="51" y="66"/>
                  </a:lnTo>
                  <a:lnTo>
                    <a:pt x="50" y="64"/>
                  </a:lnTo>
                  <a:lnTo>
                    <a:pt x="48" y="58"/>
                  </a:lnTo>
                  <a:lnTo>
                    <a:pt x="44" y="50"/>
                  </a:lnTo>
                  <a:lnTo>
                    <a:pt x="39" y="39"/>
                  </a:lnTo>
                  <a:lnTo>
                    <a:pt x="32" y="29"/>
                  </a:lnTo>
                  <a:lnTo>
                    <a:pt x="23" y="17"/>
                  </a:lnTo>
                  <a:lnTo>
                    <a:pt x="13" y="8"/>
                  </a:lnTo>
                  <a:lnTo>
                    <a:pt x="0" y="0"/>
                  </a:lnTo>
                  <a:close/>
                </a:path>
              </a:pathLst>
            </a:custGeom>
            <a:solidFill>
              <a:srgbClr val="000000"/>
            </a:solidFill>
            <a:ln w="9525">
              <a:noFill/>
              <a:round/>
            </a:ln>
          </p:spPr>
          <p:txBody>
            <a:bodyPr/>
            <a:lstStyle/>
            <a:p>
              <a:endParaRPr lang="en-US"/>
            </a:p>
          </p:txBody>
        </p:sp>
        <p:sp>
          <p:nvSpPr>
            <p:cNvPr id="376866" name="Freeform 34"/>
            <p:cNvSpPr/>
            <p:nvPr/>
          </p:nvSpPr>
          <p:spPr bwMode="auto">
            <a:xfrm>
              <a:off x="3907" y="2855"/>
              <a:ext cx="121" cy="30"/>
            </a:xfrm>
            <a:custGeom>
              <a:avLst/>
              <a:gdLst/>
              <a:ahLst/>
              <a:cxnLst>
                <a:cxn ang="0">
                  <a:pos x="0" y="0"/>
                </a:cxn>
                <a:cxn ang="0">
                  <a:pos x="76" y="18"/>
                </a:cxn>
                <a:cxn ang="0">
                  <a:pos x="77" y="17"/>
                </a:cxn>
                <a:cxn ang="0">
                  <a:pos x="81" y="15"/>
                </a:cxn>
                <a:cxn ang="0">
                  <a:pos x="87" y="11"/>
                </a:cxn>
                <a:cxn ang="0">
                  <a:pos x="94" y="9"/>
                </a:cxn>
                <a:cxn ang="0">
                  <a:pos x="101" y="8"/>
                </a:cxn>
                <a:cxn ang="0">
                  <a:pos x="109" y="9"/>
                </a:cxn>
                <a:cxn ang="0">
                  <a:pos x="115" y="14"/>
                </a:cxn>
                <a:cxn ang="0">
                  <a:pos x="121" y="23"/>
                </a:cxn>
                <a:cxn ang="0">
                  <a:pos x="120" y="23"/>
                </a:cxn>
                <a:cxn ang="0">
                  <a:pos x="115" y="22"/>
                </a:cxn>
                <a:cxn ang="0">
                  <a:pos x="109" y="21"/>
                </a:cxn>
                <a:cxn ang="0">
                  <a:pos x="104" y="19"/>
                </a:cxn>
                <a:cxn ang="0">
                  <a:pos x="95" y="19"/>
                </a:cxn>
                <a:cxn ang="0">
                  <a:pos x="90" y="21"/>
                </a:cxn>
                <a:cxn ang="0">
                  <a:pos x="84" y="24"/>
                </a:cxn>
                <a:cxn ang="0">
                  <a:pos x="79" y="30"/>
                </a:cxn>
                <a:cxn ang="0">
                  <a:pos x="0" y="0"/>
                </a:cxn>
              </a:cxnLst>
              <a:rect l="0" t="0" r="r" b="b"/>
              <a:pathLst>
                <a:path w="121" h="30">
                  <a:moveTo>
                    <a:pt x="0" y="0"/>
                  </a:moveTo>
                  <a:lnTo>
                    <a:pt x="76" y="18"/>
                  </a:lnTo>
                  <a:lnTo>
                    <a:pt x="77" y="17"/>
                  </a:lnTo>
                  <a:lnTo>
                    <a:pt x="81" y="15"/>
                  </a:lnTo>
                  <a:lnTo>
                    <a:pt x="87" y="11"/>
                  </a:lnTo>
                  <a:lnTo>
                    <a:pt x="94" y="9"/>
                  </a:lnTo>
                  <a:lnTo>
                    <a:pt x="101" y="8"/>
                  </a:lnTo>
                  <a:lnTo>
                    <a:pt x="109" y="9"/>
                  </a:lnTo>
                  <a:lnTo>
                    <a:pt x="115" y="14"/>
                  </a:lnTo>
                  <a:lnTo>
                    <a:pt x="121" y="23"/>
                  </a:lnTo>
                  <a:lnTo>
                    <a:pt x="120" y="23"/>
                  </a:lnTo>
                  <a:lnTo>
                    <a:pt x="115" y="22"/>
                  </a:lnTo>
                  <a:lnTo>
                    <a:pt x="109" y="21"/>
                  </a:lnTo>
                  <a:lnTo>
                    <a:pt x="104" y="19"/>
                  </a:lnTo>
                  <a:lnTo>
                    <a:pt x="95" y="19"/>
                  </a:lnTo>
                  <a:lnTo>
                    <a:pt x="90" y="21"/>
                  </a:lnTo>
                  <a:lnTo>
                    <a:pt x="84" y="24"/>
                  </a:lnTo>
                  <a:lnTo>
                    <a:pt x="79" y="30"/>
                  </a:lnTo>
                  <a:lnTo>
                    <a:pt x="0" y="0"/>
                  </a:lnTo>
                  <a:close/>
                </a:path>
              </a:pathLst>
            </a:custGeom>
            <a:solidFill>
              <a:srgbClr val="000000"/>
            </a:solidFill>
            <a:ln w="9525">
              <a:noFill/>
              <a:round/>
            </a:ln>
          </p:spPr>
          <p:txBody>
            <a:bodyPr/>
            <a:lstStyle/>
            <a:p>
              <a:endParaRPr lang="en-US"/>
            </a:p>
          </p:txBody>
        </p:sp>
        <p:sp>
          <p:nvSpPr>
            <p:cNvPr id="376867" name="Freeform 35"/>
            <p:cNvSpPr/>
            <p:nvPr/>
          </p:nvSpPr>
          <p:spPr bwMode="auto">
            <a:xfrm>
              <a:off x="3983" y="2893"/>
              <a:ext cx="49" cy="13"/>
            </a:xfrm>
            <a:custGeom>
              <a:avLst/>
              <a:gdLst/>
              <a:ahLst/>
              <a:cxnLst>
                <a:cxn ang="0">
                  <a:pos x="0" y="0"/>
                </a:cxn>
                <a:cxn ang="0">
                  <a:pos x="1" y="1"/>
                </a:cxn>
                <a:cxn ang="0">
                  <a:pos x="4" y="5"/>
                </a:cxn>
                <a:cxn ang="0">
                  <a:pos x="10" y="8"/>
                </a:cxn>
                <a:cxn ang="0">
                  <a:pos x="17" y="12"/>
                </a:cxn>
                <a:cxn ang="0">
                  <a:pos x="25" y="13"/>
                </a:cxn>
                <a:cxn ang="0">
                  <a:pos x="33" y="13"/>
                </a:cxn>
                <a:cxn ang="0">
                  <a:pos x="42" y="8"/>
                </a:cxn>
                <a:cxn ang="0">
                  <a:pos x="49" y="0"/>
                </a:cxn>
                <a:cxn ang="0">
                  <a:pos x="47" y="0"/>
                </a:cxn>
                <a:cxn ang="0">
                  <a:pos x="43" y="1"/>
                </a:cxn>
                <a:cxn ang="0">
                  <a:pos x="36" y="3"/>
                </a:cxn>
                <a:cxn ang="0">
                  <a:pos x="29" y="4"/>
                </a:cxn>
                <a:cxn ang="0">
                  <a:pos x="21" y="5"/>
                </a:cxn>
                <a:cxn ang="0">
                  <a:pos x="12" y="5"/>
                </a:cxn>
                <a:cxn ang="0">
                  <a:pos x="5" y="4"/>
                </a:cxn>
                <a:cxn ang="0">
                  <a:pos x="0" y="0"/>
                </a:cxn>
              </a:cxnLst>
              <a:rect l="0" t="0" r="r" b="b"/>
              <a:pathLst>
                <a:path w="49" h="13">
                  <a:moveTo>
                    <a:pt x="0" y="0"/>
                  </a:moveTo>
                  <a:lnTo>
                    <a:pt x="1" y="1"/>
                  </a:lnTo>
                  <a:lnTo>
                    <a:pt x="4" y="5"/>
                  </a:lnTo>
                  <a:lnTo>
                    <a:pt x="10" y="8"/>
                  </a:lnTo>
                  <a:lnTo>
                    <a:pt x="17" y="12"/>
                  </a:lnTo>
                  <a:lnTo>
                    <a:pt x="25" y="13"/>
                  </a:lnTo>
                  <a:lnTo>
                    <a:pt x="33" y="13"/>
                  </a:lnTo>
                  <a:lnTo>
                    <a:pt x="42" y="8"/>
                  </a:lnTo>
                  <a:lnTo>
                    <a:pt x="49" y="0"/>
                  </a:lnTo>
                  <a:lnTo>
                    <a:pt x="47" y="0"/>
                  </a:lnTo>
                  <a:lnTo>
                    <a:pt x="43" y="1"/>
                  </a:lnTo>
                  <a:lnTo>
                    <a:pt x="36" y="3"/>
                  </a:lnTo>
                  <a:lnTo>
                    <a:pt x="29" y="4"/>
                  </a:lnTo>
                  <a:lnTo>
                    <a:pt x="21" y="5"/>
                  </a:lnTo>
                  <a:lnTo>
                    <a:pt x="12" y="5"/>
                  </a:lnTo>
                  <a:lnTo>
                    <a:pt x="5" y="4"/>
                  </a:lnTo>
                  <a:lnTo>
                    <a:pt x="0" y="0"/>
                  </a:lnTo>
                  <a:close/>
                </a:path>
              </a:pathLst>
            </a:custGeom>
            <a:solidFill>
              <a:srgbClr val="000000"/>
            </a:solidFill>
            <a:ln w="9525">
              <a:noFill/>
              <a:round/>
            </a:ln>
          </p:spPr>
          <p:txBody>
            <a:bodyPr/>
            <a:lstStyle/>
            <a:p>
              <a:endParaRPr lang="en-US"/>
            </a:p>
          </p:txBody>
        </p:sp>
        <p:sp>
          <p:nvSpPr>
            <p:cNvPr id="376868" name="Freeform 36"/>
            <p:cNvSpPr/>
            <p:nvPr/>
          </p:nvSpPr>
          <p:spPr bwMode="auto">
            <a:xfrm>
              <a:off x="4064" y="2680"/>
              <a:ext cx="45" cy="426"/>
            </a:xfrm>
            <a:custGeom>
              <a:avLst/>
              <a:gdLst/>
              <a:ahLst/>
              <a:cxnLst>
                <a:cxn ang="0">
                  <a:pos x="0" y="20"/>
                </a:cxn>
                <a:cxn ang="0">
                  <a:pos x="3" y="426"/>
                </a:cxn>
                <a:cxn ang="0">
                  <a:pos x="45" y="422"/>
                </a:cxn>
                <a:cxn ang="0">
                  <a:pos x="42" y="4"/>
                </a:cxn>
                <a:cxn ang="0">
                  <a:pos x="0" y="0"/>
                </a:cxn>
                <a:cxn ang="0">
                  <a:pos x="0" y="20"/>
                </a:cxn>
              </a:cxnLst>
              <a:rect l="0" t="0" r="r" b="b"/>
              <a:pathLst>
                <a:path w="45" h="426">
                  <a:moveTo>
                    <a:pt x="0" y="20"/>
                  </a:moveTo>
                  <a:lnTo>
                    <a:pt x="3" y="426"/>
                  </a:lnTo>
                  <a:lnTo>
                    <a:pt x="45" y="422"/>
                  </a:lnTo>
                  <a:lnTo>
                    <a:pt x="42" y="4"/>
                  </a:lnTo>
                  <a:lnTo>
                    <a:pt x="0" y="0"/>
                  </a:lnTo>
                  <a:lnTo>
                    <a:pt x="0" y="20"/>
                  </a:lnTo>
                  <a:close/>
                </a:path>
              </a:pathLst>
            </a:custGeom>
            <a:solidFill>
              <a:srgbClr val="FF0000"/>
            </a:solidFill>
            <a:ln w="9525">
              <a:noFill/>
              <a:round/>
            </a:ln>
          </p:spPr>
          <p:txBody>
            <a:bodyPr/>
            <a:lstStyle/>
            <a:p>
              <a:endParaRPr lang="en-US"/>
            </a:p>
          </p:txBody>
        </p:sp>
        <p:sp>
          <p:nvSpPr>
            <p:cNvPr id="376869" name="Freeform 37"/>
            <p:cNvSpPr/>
            <p:nvPr/>
          </p:nvSpPr>
          <p:spPr bwMode="auto">
            <a:xfrm>
              <a:off x="4061" y="2726"/>
              <a:ext cx="13" cy="336"/>
            </a:xfrm>
            <a:custGeom>
              <a:avLst/>
              <a:gdLst/>
              <a:ahLst/>
              <a:cxnLst>
                <a:cxn ang="0">
                  <a:pos x="3" y="0"/>
                </a:cxn>
                <a:cxn ang="0">
                  <a:pos x="2" y="49"/>
                </a:cxn>
                <a:cxn ang="0">
                  <a:pos x="0" y="159"/>
                </a:cxn>
                <a:cxn ang="0">
                  <a:pos x="0" y="272"/>
                </a:cxn>
                <a:cxn ang="0">
                  <a:pos x="9" y="336"/>
                </a:cxn>
                <a:cxn ang="0">
                  <a:pos x="10" y="286"/>
                </a:cxn>
                <a:cxn ang="0">
                  <a:pos x="13" y="178"/>
                </a:cxn>
                <a:cxn ang="0">
                  <a:pos x="12" y="63"/>
                </a:cxn>
                <a:cxn ang="0">
                  <a:pos x="3" y="0"/>
                </a:cxn>
              </a:cxnLst>
              <a:rect l="0" t="0" r="r" b="b"/>
              <a:pathLst>
                <a:path w="13" h="336">
                  <a:moveTo>
                    <a:pt x="3" y="0"/>
                  </a:moveTo>
                  <a:lnTo>
                    <a:pt x="2" y="49"/>
                  </a:lnTo>
                  <a:lnTo>
                    <a:pt x="0" y="159"/>
                  </a:lnTo>
                  <a:lnTo>
                    <a:pt x="0" y="272"/>
                  </a:lnTo>
                  <a:lnTo>
                    <a:pt x="9" y="336"/>
                  </a:lnTo>
                  <a:lnTo>
                    <a:pt x="10" y="286"/>
                  </a:lnTo>
                  <a:lnTo>
                    <a:pt x="13" y="178"/>
                  </a:lnTo>
                  <a:lnTo>
                    <a:pt x="12" y="63"/>
                  </a:lnTo>
                  <a:lnTo>
                    <a:pt x="3" y="0"/>
                  </a:lnTo>
                  <a:close/>
                </a:path>
              </a:pathLst>
            </a:custGeom>
            <a:solidFill>
              <a:srgbClr val="000000"/>
            </a:solidFill>
            <a:ln w="9525">
              <a:noFill/>
              <a:round/>
            </a:ln>
          </p:spPr>
          <p:txBody>
            <a:bodyPr/>
            <a:lstStyle/>
            <a:p>
              <a:endParaRPr lang="en-US"/>
            </a:p>
          </p:txBody>
        </p:sp>
        <p:sp>
          <p:nvSpPr>
            <p:cNvPr id="376870" name="Freeform 38"/>
            <p:cNvSpPr/>
            <p:nvPr/>
          </p:nvSpPr>
          <p:spPr bwMode="auto">
            <a:xfrm>
              <a:off x="4102" y="2731"/>
              <a:ext cx="11" cy="336"/>
            </a:xfrm>
            <a:custGeom>
              <a:avLst/>
              <a:gdLst/>
              <a:ahLst/>
              <a:cxnLst>
                <a:cxn ang="0">
                  <a:pos x="2" y="0"/>
                </a:cxn>
                <a:cxn ang="0">
                  <a:pos x="1" y="50"/>
                </a:cxn>
                <a:cxn ang="0">
                  <a:pos x="0" y="162"/>
                </a:cxn>
                <a:cxn ang="0">
                  <a:pos x="2" y="278"/>
                </a:cxn>
                <a:cxn ang="0">
                  <a:pos x="8" y="336"/>
                </a:cxn>
                <a:cxn ang="0">
                  <a:pos x="9" y="286"/>
                </a:cxn>
                <a:cxn ang="0">
                  <a:pos x="11" y="175"/>
                </a:cxn>
                <a:cxn ang="0">
                  <a:pos x="10" y="60"/>
                </a:cxn>
                <a:cxn ang="0">
                  <a:pos x="2" y="0"/>
                </a:cxn>
              </a:cxnLst>
              <a:rect l="0" t="0" r="r" b="b"/>
              <a:pathLst>
                <a:path w="11" h="336">
                  <a:moveTo>
                    <a:pt x="2" y="0"/>
                  </a:moveTo>
                  <a:lnTo>
                    <a:pt x="1" y="50"/>
                  </a:lnTo>
                  <a:lnTo>
                    <a:pt x="0" y="162"/>
                  </a:lnTo>
                  <a:lnTo>
                    <a:pt x="2" y="278"/>
                  </a:lnTo>
                  <a:lnTo>
                    <a:pt x="8" y="336"/>
                  </a:lnTo>
                  <a:lnTo>
                    <a:pt x="9" y="286"/>
                  </a:lnTo>
                  <a:lnTo>
                    <a:pt x="11" y="175"/>
                  </a:lnTo>
                  <a:lnTo>
                    <a:pt x="10" y="60"/>
                  </a:lnTo>
                  <a:lnTo>
                    <a:pt x="2" y="0"/>
                  </a:lnTo>
                  <a:close/>
                </a:path>
              </a:pathLst>
            </a:custGeom>
            <a:solidFill>
              <a:srgbClr val="000000"/>
            </a:solidFill>
            <a:ln w="9525">
              <a:noFill/>
              <a:round/>
            </a:ln>
          </p:spPr>
          <p:txBody>
            <a:bodyPr/>
            <a:lstStyle/>
            <a:p>
              <a:endParaRPr lang="en-US"/>
            </a:p>
          </p:txBody>
        </p:sp>
        <p:sp>
          <p:nvSpPr>
            <p:cNvPr id="376871" name="Freeform 39"/>
            <p:cNvSpPr/>
            <p:nvPr/>
          </p:nvSpPr>
          <p:spPr bwMode="auto">
            <a:xfrm>
              <a:off x="3728" y="2665"/>
              <a:ext cx="546" cy="581"/>
            </a:xfrm>
            <a:custGeom>
              <a:avLst/>
              <a:gdLst/>
              <a:ahLst/>
              <a:cxnLst>
                <a:cxn ang="0">
                  <a:pos x="0" y="0"/>
                </a:cxn>
                <a:cxn ang="0">
                  <a:pos x="1" y="18"/>
                </a:cxn>
                <a:cxn ang="0">
                  <a:pos x="4" y="66"/>
                </a:cxn>
                <a:cxn ang="0">
                  <a:pos x="9" y="133"/>
                </a:cxn>
                <a:cxn ang="0">
                  <a:pos x="16" y="213"/>
                </a:cxn>
                <a:cxn ang="0">
                  <a:pos x="25" y="295"/>
                </a:cxn>
                <a:cxn ang="0">
                  <a:pos x="37" y="371"/>
                </a:cxn>
                <a:cxn ang="0">
                  <a:pos x="50" y="432"/>
                </a:cxn>
                <a:cxn ang="0">
                  <a:pos x="64" y="468"/>
                </a:cxn>
                <a:cxn ang="0">
                  <a:pos x="65" y="470"/>
                </a:cxn>
                <a:cxn ang="0">
                  <a:pos x="70" y="475"/>
                </a:cxn>
                <a:cxn ang="0">
                  <a:pos x="78" y="484"/>
                </a:cxn>
                <a:cxn ang="0">
                  <a:pos x="90" y="495"/>
                </a:cxn>
                <a:cxn ang="0">
                  <a:pos x="106" y="506"/>
                </a:cxn>
                <a:cxn ang="0">
                  <a:pos x="125" y="519"/>
                </a:cxn>
                <a:cxn ang="0">
                  <a:pos x="147" y="531"/>
                </a:cxn>
                <a:cxn ang="0">
                  <a:pos x="174" y="543"/>
                </a:cxn>
                <a:cxn ang="0">
                  <a:pos x="205" y="553"/>
                </a:cxn>
                <a:cxn ang="0">
                  <a:pos x="241" y="561"/>
                </a:cxn>
                <a:cxn ang="0">
                  <a:pos x="279" y="566"/>
                </a:cxn>
                <a:cxn ang="0">
                  <a:pos x="324" y="567"/>
                </a:cxn>
                <a:cxn ang="0">
                  <a:pos x="371" y="565"/>
                </a:cxn>
                <a:cxn ang="0">
                  <a:pos x="425" y="557"/>
                </a:cxn>
                <a:cxn ang="0">
                  <a:pos x="482" y="543"/>
                </a:cxn>
                <a:cxn ang="0">
                  <a:pos x="546" y="522"/>
                </a:cxn>
                <a:cxn ang="0">
                  <a:pos x="542" y="523"/>
                </a:cxn>
                <a:cxn ang="0">
                  <a:pos x="533" y="528"/>
                </a:cxn>
                <a:cxn ang="0">
                  <a:pos x="516" y="533"/>
                </a:cxn>
                <a:cxn ang="0">
                  <a:pos x="495" y="542"/>
                </a:cxn>
                <a:cxn ang="0">
                  <a:pos x="470" y="550"/>
                </a:cxn>
                <a:cxn ang="0">
                  <a:pos x="440" y="559"/>
                </a:cxn>
                <a:cxn ang="0">
                  <a:pos x="407" y="567"/>
                </a:cxn>
                <a:cxn ang="0">
                  <a:pos x="369" y="573"/>
                </a:cxn>
                <a:cxn ang="0">
                  <a:pos x="329" y="579"/>
                </a:cxn>
                <a:cxn ang="0">
                  <a:pos x="287" y="581"/>
                </a:cxn>
                <a:cxn ang="0">
                  <a:pos x="243" y="580"/>
                </a:cxn>
                <a:cxn ang="0">
                  <a:pos x="198" y="575"/>
                </a:cxn>
                <a:cxn ang="0">
                  <a:pos x="153" y="567"/>
                </a:cxn>
                <a:cxn ang="0">
                  <a:pos x="107" y="553"/>
                </a:cxn>
                <a:cxn ang="0">
                  <a:pos x="63" y="533"/>
                </a:cxn>
                <a:cxn ang="0">
                  <a:pos x="18" y="506"/>
                </a:cxn>
                <a:cxn ang="0">
                  <a:pos x="0" y="0"/>
                </a:cxn>
              </a:cxnLst>
              <a:rect l="0" t="0" r="r" b="b"/>
              <a:pathLst>
                <a:path w="546" h="581">
                  <a:moveTo>
                    <a:pt x="0" y="0"/>
                  </a:moveTo>
                  <a:lnTo>
                    <a:pt x="1" y="18"/>
                  </a:lnTo>
                  <a:lnTo>
                    <a:pt x="4" y="66"/>
                  </a:lnTo>
                  <a:lnTo>
                    <a:pt x="9" y="133"/>
                  </a:lnTo>
                  <a:lnTo>
                    <a:pt x="16" y="213"/>
                  </a:lnTo>
                  <a:lnTo>
                    <a:pt x="25" y="295"/>
                  </a:lnTo>
                  <a:lnTo>
                    <a:pt x="37" y="371"/>
                  </a:lnTo>
                  <a:lnTo>
                    <a:pt x="50" y="432"/>
                  </a:lnTo>
                  <a:lnTo>
                    <a:pt x="64" y="468"/>
                  </a:lnTo>
                  <a:lnTo>
                    <a:pt x="65" y="470"/>
                  </a:lnTo>
                  <a:lnTo>
                    <a:pt x="70" y="475"/>
                  </a:lnTo>
                  <a:lnTo>
                    <a:pt x="78" y="484"/>
                  </a:lnTo>
                  <a:lnTo>
                    <a:pt x="90" y="495"/>
                  </a:lnTo>
                  <a:lnTo>
                    <a:pt x="106" y="506"/>
                  </a:lnTo>
                  <a:lnTo>
                    <a:pt x="125" y="519"/>
                  </a:lnTo>
                  <a:lnTo>
                    <a:pt x="147" y="531"/>
                  </a:lnTo>
                  <a:lnTo>
                    <a:pt x="174" y="543"/>
                  </a:lnTo>
                  <a:lnTo>
                    <a:pt x="205" y="553"/>
                  </a:lnTo>
                  <a:lnTo>
                    <a:pt x="241" y="561"/>
                  </a:lnTo>
                  <a:lnTo>
                    <a:pt x="279" y="566"/>
                  </a:lnTo>
                  <a:lnTo>
                    <a:pt x="324" y="567"/>
                  </a:lnTo>
                  <a:lnTo>
                    <a:pt x="371" y="565"/>
                  </a:lnTo>
                  <a:lnTo>
                    <a:pt x="425" y="557"/>
                  </a:lnTo>
                  <a:lnTo>
                    <a:pt x="482" y="543"/>
                  </a:lnTo>
                  <a:lnTo>
                    <a:pt x="546" y="522"/>
                  </a:lnTo>
                  <a:lnTo>
                    <a:pt x="542" y="523"/>
                  </a:lnTo>
                  <a:lnTo>
                    <a:pt x="533" y="528"/>
                  </a:lnTo>
                  <a:lnTo>
                    <a:pt x="516" y="533"/>
                  </a:lnTo>
                  <a:lnTo>
                    <a:pt x="495" y="542"/>
                  </a:lnTo>
                  <a:lnTo>
                    <a:pt x="470" y="550"/>
                  </a:lnTo>
                  <a:lnTo>
                    <a:pt x="440" y="559"/>
                  </a:lnTo>
                  <a:lnTo>
                    <a:pt x="407" y="567"/>
                  </a:lnTo>
                  <a:lnTo>
                    <a:pt x="369" y="573"/>
                  </a:lnTo>
                  <a:lnTo>
                    <a:pt x="329" y="579"/>
                  </a:lnTo>
                  <a:lnTo>
                    <a:pt x="287" y="581"/>
                  </a:lnTo>
                  <a:lnTo>
                    <a:pt x="243" y="580"/>
                  </a:lnTo>
                  <a:lnTo>
                    <a:pt x="198" y="575"/>
                  </a:lnTo>
                  <a:lnTo>
                    <a:pt x="153" y="567"/>
                  </a:lnTo>
                  <a:lnTo>
                    <a:pt x="107" y="553"/>
                  </a:lnTo>
                  <a:lnTo>
                    <a:pt x="63" y="533"/>
                  </a:lnTo>
                  <a:lnTo>
                    <a:pt x="18" y="506"/>
                  </a:lnTo>
                  <a:lnTo>
                    <a:pt x="0" y="0"/>
                  </a:lnTo>
                  <a:close/>
                </a:path>
              </a:pathLst>
            </a:custGeom>
            <a:solidFill>
              <a:srgbClr val="0000D1"/>
            </a:solidFill>
            <a:ln w="9525">
              <a:noFill/>
              <a:round/>
            </a:ln>
          </p:spPr>
          <p:txBody>
            <a:bodyPr/>
            <a:lstStyle/>
            <a:p>
              <a:endParaRPr lang="en-US"/>
            </a:p>
          </p:txBody>
        </p:sp>
        <p:sp>
          <p:nvSpPr>
            <p:cNvPr id="376872" name="Freeform 40"/>
            <p:cNvSpPr/>
            <p:nvPr/>
          </p:nvSpPr>
          <p:spPr bwMode="auto">
            <a:xfrm>
              <a:off x="3743" y="3118"/>
              <a:ext cx="556" cy="163"/>
            </a:xfrm>
            <a:custGeom>
              <a:avLst/>
              <a:gdLst/>
              <a:ahLst/>
              <a:cxnLst>
                <a:cxn ang="0">
                  <a:pos x="30" y="0"/>
                </a:cxn>
                <a:cxn ang="0">
                  <a:pos x="30" y="53"/>
                </a:cxn>
                <a:cxn ang="0">
                  <a:pos x="31" y="56"/>
                </a:cxn>
                <a:cxn ang="0">
                  <a:pos x="36" y="62"/>
                </a:cxn>
                <a:cxn ang="0">
                  <a:pos x="44" y="70"/>
                </a:cxn>
                <a:cxn ang="0">
                  <a:pos x="55" y="80"/>
                </a:cxn>
                <a:cxn ang="0">
                  <a:pos x="70" y="93"/>
                </a:cxn>
                <a:cxn ang="0">
                  <a:pos x="89" y="105"/>
                </a:cxn>
                <a:cxn ang="0">
                  <a:pos x="112" y="117"/>
                </a:cxn>
                <a:cxn ang="0">
                  <a:pos x="140" y="127"/>
                </a:cxn>
                <a:cxn ang="0">
                  <a:pos x="173" y="136"/>
                </a:cxn>
                <a:cxn ang="0">
                  <a:pos x="210" y="142"/>
                </a:cxn>
                <a:cxn ang="0">
                  <a:pos x="254" y="144"/>
                </a:cxn>
                <a:cxn ang="0">
                  <a:pos x="301" y="141"/>
                </a:cxn>
                <a:cxn ang="0">
                  <a:pos x="356" y="133"/>
                </a:cxn>
                <a:cxn ang="0">
                  <a:pos x="416" y="119"/>
                </a:cxn>
                <a:cxn ang="0">
                  <a:pos x="483" y="98"/>
                </a:cxn>
                <a:cxn ang="0">
                  <a:pos x="556" y="69"/>
                </a:cxn>
                <a:cxn ang="0">
                  <a:pos x="553" y="71"/>
                </a:cxn>
                <a:cxn ang="0">
                  <a:pos x="541" y="78"/>
                </a:cxn>
                <a:cxn ang="0">
                  <a:pos x="522" y="87"/>
                </a:cxn>
                <a:cxn ang="0">
                  <a:pos x="498" y="100"/>
                </a:cxn>
                <a:cxn ang="0">
                  <a:pos x="467" y="113"/>
                </a:cxn>
                <a:cxn ang="0">
                  <a:pos x="434" y="127"/>
                </a:cxn>
                <a:cxn ang="0">
                  <a:pos x="395" y="140"/>
                </a:cxn>
                <a:cxn ang="0">
                  <a:pos x="354" y="151"/>
                </a:cxn>
                <a:cxn ang="0">
                  <a:pos x="310" y="160"/>
                </a:cxn>
                <a:cxn ang="0">
                  <a:pos x="264" y="163"/>
                </a:cxn>
                <a:cxn ang="0">
                  <a:pos x="218" y="163"/>
                </a:cxn>
                <a:cxn ang="0">
                  <a:pos x="172" y="158"/>
                </a:cxn>
                <a:cxn ang="0">
                  <a:pos x="126" y="146"/>
                </a:cxn>
                <a:cxn ang="0">
                  <a:pos x="82" y="125"/>
                </a:cxn>
                <a:cxn ang="0">
                  <a:pos x="40" y="96"/>
                </a:cxn>
                <a:cxn ang="0">
                  <a:pos x="0" y="57"/>
                </a:cxn>
                <a:cxn ang="0">
                  <a:pos x="30" y="0"/>
                </a:cxn>
              </a:cxnLst>
              <a:rect l="0" t="0" r="r" b="b"/>
              <a:pathLst>
                <a:path w="556" h="163">
                  <a:moveTo>
                    <a:pt x="30" y="0"/>
                  </a:moveTo>
                  <a:lnTo>
                    <a:pt x="30" y="53"/>
                  </a:lnTo>
                  <a:lnTo>
                    <a:pt x="31" y="56"/>
                  </a:lnTo>
                  <a:lnTo>
                    <a:pt x="36" y="62"/>
                  </a:lnTo>
                  <a:lnTo>
                    <a:pt x="44" y="70"/>
                  </a:lnTo>
                  <a:lnTo>
                    <a:pt x="55" y="80"/>
                  </a:lnTo>
                  <a:lnTo>
                    <a:pt x="70" y="93"/>
                  </a:lnTo>
                  <a:lnTo>
                    <a:pt x="89" y="105"/>
                  </a:lnTo>
                  <a:lnTo>
                    <a:pt x="112" y="117"/>
                  </a:lnTo>
                  <a:lnTo>
                    <a:pt x="140" y="127"/>
                  </a:lnTo>
                  <a:lnTo>
                    <a:pt x="173" y="136"/>
                  </a:lnTo>
                  <a:lnTo>
                    <a:pt x="210" y="142"/>
                  </a:lnTo>
                  <a:lnTo>
                    <a:pt x="254" y="144"/>
                  </a:lnTo>
                  <a:lnTo>
                    <a:pt x="301" y="141"/>
                  </a:lnTo>
                  <a:lnTo>
                    <a:pt x="356" y="133"/>
                  </a:lnTo>
                  <a:lnTo>
                    <a:pt x="416" y="119"/>
                  </a:lnTo>
                  <a:lnTo>
                    <a:pt x="483" y="98"/>
                  </a:lnTo>
                  <a:lnTo>
                    <a:pt x="556" y="69"/>
                  </a:lnTo>
                  <a:lnTo>
                    <a:pt x="553" y="71"/>
                  </a:lnTo>
                  <a:lnTo>
                    <a:pt x="541" y="78"/>
                  </a:lnTo>
                  <a:lnTo>
                    <a:pt x="522" y="87"/>
                  </a:lnTo>
                  <a:lnTo>
                    <a:pt x="498" y="100"/>
                  </a:lnTo>
                  <a:lnTo>
                    <a:pt x="467" y="113"/>
                  </a:lnTo>
                  <a:lnTo>
                    <a:pt x="434" y="127"/>
                  </a:lnTo>
                  <a:lnTo>
                    <a:pt x="395" y="140"/>
                  </a:lnTo>
                  <a:lnTo>
                    <a:pt x="354" y="151"/>
                  </a:lnTo>
                  <a:lnTo>
                    <a:pt x="310" y="160"/>
                  </a:lnTo>
                  <a:lnTo>
                    <a:pt x="264" y="163"/>
                  </a:lnTo>
                  <a:lnTo>
                    <a:pt x="218" y="163"/>
                  </a:lnTo>
                  <a:lnTo>
                    <a:pt x="172" y="158"/>
                  </a:lnTo>
                  <a:lnTo>
                    <a:pt x="126" y="146"/>
                  </a:lnTo>
                  <a:lnTo>
                    <a:pt x="82" y="125"/>
                  </a:lnTo>
                  <a:lnTo>
                    <a:pt x="40" y="96"/>
                  </a:lnTo>
                  <a:lnTo>
                    <a:pt x="0" y="57"/>
                  </a:lnTo>
                  <a:lnTo>
                    <a:pt x="30" y="0"/>
                  </a:lnTo>
                  <a:close/>
                </a:path>
              </a:pathLst>
            </a:custGeom>
            <a:solidFill>
              <a:schemeClr val="folHlink"/>
            </a:solidFill>
            <a:ln w="9525">
              <a:noFill/>
              <a:round/>
            </a:ln>
          </p:spPr>
          <p:txBody>
            <a:bodyPr/>
            <a:lstStyle/>
            <a:p>
              <a:endParaRPr lang="en-US"/>
            </a:p>
          </p:txBody>
        </p:sp>
        <p:sp>
          <p:nvSpPr>
            <p:cNvPr id="376873" name="Freeform 41"/>
            <p:cNvSpPr/>
            <p:nvPr/>
          </p:nvSpPr>
          <p:spPr bwMode="auto">
            <a:xfrm>
              <a:off x="3721" y="2650"/>
              <a:ext cx="25" cy="483"/>
            </a:xfrm>
            <a:custGeom>
              <a:avLst/>
              <a:gdLst/>
              <a:ahLst/>
              <a:cxnLst>
                <a:cxn ang="0">
                  <a:pos x="0" y="0"/>
                </a:cxn>
                <a:cxn ang="0">
                  <a:pos x="2" y="69"/>
                </a:cxn>
                <a:cxn ang="0">
                  <a:pos x="9" y="223"/>
                </a:cxn>
                <a:cxn ang="0">
                  <a:pos x="17" y="387"/>
                </a:cxn>
                <a:cxn ang="0">
                  <a:pos x="25" y="483"/>
                </a:cxn>
                <a:cxn ang="0">
                  <a:pos x="23" y="415"/>
                </a:cxn>
                <a:cxn ang="0">
                  <a:pos x="18" y="263"/>
                </a:cxn>
                <a:cxn ang="0">
                  <a:pos x="10" y="99"/>
                </a:cxn>
                <a:cxn ang="0">
                  <a:pos x="0" y="0"/>
                </a:cxn>
              </a:cxnLst>
              <a:rect l="0" t="0" r="r" b="b"/>
              <a:pathLst>
                <a:path w="25" h="483">
                  <a:moveTo>
                    <a:pt x="0" y="0"/>
                  </a:moveTo>
                  <a:lnTo>
                    <a:pt x="2" y="69"/>
                  </a:lnTo>
                  <a:lnTo>
                    <a:pt x="9" y="223"/>
                  </a:lnTo>
                  <a:lnTo>
                    <a:pt x="17" y="387"/>
                  </a:lnTo>
                  <a:lnTo>
                    <a:pt x="25" y="483"/>
                  </a:lnTo>
                  <a:lnTo>
                    <a:pt x="23" y="415"/>
                  </a:lnTo>
                  <a:lnTo>
                    <a:pt x="18" y="263"/>
                  </a:lnTo>
                  <a:lnTo>
                    <a:pt x="10" y="99"/>
                  </a:lnTo>
                  <a:lnTo>
                    <a:pt x="0" y="0"/>
                  </a:lnTo>
                  <a:close/>
                </a:path>
              </a:pathLst>
            </a:custGeom>
            <a:solidFill>
              <a:srgbClr val="000000"/>
            </a:solidFill>
            <a:ln w="9525">
              <a:noFill/>
              <a:round/>
            </a:ln>
          </p:spPr>
          <p:txBody>
            <a:bodyPr/>
            <a:lstStyle/>
            <a:p>
              <a:endParaRPr lang="en-US"/>
            </a:p>
          </p:txBody>
        </p:sp>
        <p:sp>
          <p:nvSpPr>
            <p:cNvPr id="376874" name="Freeform 42"/>
            <p:cNvSpPr/>
            <p:nvPr/>
          </p:nvSpPr>
          <p:spPr bwMode="auto">
            <a:xfrm>
              <a:off x="4041" y="2228"/>
              <a:ext cx="1479" cy="379"/>
            </a:xfrm>
            <a:custGeom>
              <a:avLst/>
              <a:gdLst/>
              <a:ahLst/>
              <a:cxnLst>
                <a:cxn ang="0">
                  <a:pos x="323" y="291"/>
                </a:cxn>
                <a:cxn ang="0">
                  <a:pos x="355" y="290"/>
                </a:cxn>
                <a:cxn ang="0">
                  <a:pos x="392" y="286"/>
                </a:cxn>
                <a:cxn ang="0">
                  <a:pos x="428" y="282"/>
                </a:cxn>
                <a:cxn ang="0">
                  <a:pos x="463" y="276"/>
                </a:cxn>
                <a:cxn ang="0">
                  <a:pos x="493" y="270"/>
                </a:cxn>
                <a:cxn ang="0">
                  <a:pos x="516" y="266"/>
                </a:cxn>
                <a:cxn ang="0">
                  <a:pos x="528" y="263"/>
                </a:cxn>
                <a:cxn ang="0">
                  <a:pos x="807" y="316"/>
                </a:cxn>
                <a:cxn ang="0">
                  <a:pos x="1105" y="360"/>
                </a:cxn>
                <a:cxn ang="0">
                  <a:pos x="1433" y="379"/>
                </a:cxn>
                <a:cxn ang="0">
                  <a:pos x="1441" y="379"/>
                </a:cxn>
                <a:cxn ang="0">
                  <a:pos x="1459" y="373"/>
                </a:cxn>
                <a:cxn ang="0">
                  <a:pos x="1474" y="348"/>
                </a:cxn>
                <a:cxn ang="0">
                  <a:pos x="1479" y="296"/>
                </a:cxn>
                <a:cxn ang="0">
                  <a:pos x="1473" y="286"/>
                </a:cxn>
                <a:cxn ang="0">
                  <a:pos x="1455" y="265"/>
                </a:cxn>
                <a:cxn ang="0">
                  <a:pos x="1421" y="244"/>
                </a:cxn>
                <a:cxn ang="0">
                  <a:pos x="1372" y="234"/>
                </a:cxn>
                <a:cxn ang="0">
                  <a:pos x="634" y="137"/>
                </a:cxn>
                <a:cxn ang="0">
                  <a:pos x="470" y="100"/>
                </a:cxn>
                <a:cxn ang="0">
                  <a:pos x="451" y="86"/>
                </a:cxn>
                <a:cxn ang="0">
                  <a:pos x="418" y="65"/>
                </a:cxn>
                <a:cxn ang="0">
                  <a:pos x="373" y="48"/>
                </a:cxn>
                <a:cxn ang="0">
                  <a:pos x="341" y="41"/>
                </a:cxn>
                <a:cxn ang="0">
                  <a:pos x="314" y="34"/>
                </a:cxn>
                <a:cxn ang="0">
                  <a:pos x="272" y="23"/>
                </a:cxn>
                <a:cxn ang="0">
                  <a:pos x="233" y="16"/>
                </a:cxn>
                <a:cxn ang="0">
                  <a:pos x="119" y="0"/>
                </a:cxn>
                <a:cxn ang="0">
                  <a:pos x="99" y="2"/>
                </a:cxn>
                <a:cxn ang="0">
                  <a:pos x="56" y="17"/>
                </a:cxn>
                <a:cxn ang="0">
                  <a:pos x="15" y="50"/>
                </a:cxn>
                <a:cxn ang="0">
                  <a:pos x="0" y="112"/>
                </a:cxn>
                <a:cxn ang="0">
                  <a:pos x="11" y="154"/>
                </a:cxn>
                <a:cxn ang="0">
                  <a:pos x="29" y="185"/>
                </a:cxn>
                <a:cxn ang="0">
                  <a:pos x="47" y="203"/>
                </a:cxn>
                <a:cxn ang="0">
                  <a:pos x="55" y="210"/>
                </a:cxn>
                <a:cxn ang="0">
                  <a:pos x="131" y="257"/>
                </a:cxn>
                <a:cxn ang="0">
                  <a:pos x="164" y="265"/>
                </a:cxn>
                <a:cxn ang="0">
                  <a:pos x="217" y="277"/>
                </a:cxn>
                <a:cxn ang="0">
                  <a:pos x="278" y="286"/>
                </a:cxn>
              </a:cxnLst>
              <a:rect l="0" t="0" r="r" b="b"/>
              <a:pathLst>
                <a:path w="1479" h="379">
                  <a:moveTo>
                    <a:pt x="307" y="290"/>
                  </a:moveTo>
                  <a:lnTo>
                    <a:pt x="323" y="291"/>
                  </a:lnTo>
                  <a:lnTo>
                    <a:pt x="338" y="290"/>
                  </a:lnTo>
                  <a:lnTo>
                    <a:pt x="355" y="290"/>
                  </a:lnTo>
                  <a:lnTo>
                    <a:pt x="373" y="289"/>
                  </a:lnTo>
                  <a:lnTo>
                    <a:pt x="392" y="286"/>
                  </a:lnTo>
                  <a:lnTo>
                    <a:pt x="410" y="284"/>
                  </a:lnTo>
                  <a:lnTo>
                    <a:pt x="428" y="282"/>
                  </a:lnTo>
                  <a:lnTo>
                    <a:pt x="447" y="278"/>
                  </a:lnTo>
                  <a:lnTo>
                    <a:pt x="463" y="276"/>
                  </a:lnTo>
                  <a:lnTo>
                    <a:pt x="478" y="273"/>
                  </a:lnTo>
                  <a:lnTo>
                    <a:pt x="493" y="270"/>
                  </a:lnTo>
                  <a:lnTo>
                    <a:pt x="505" y="268"/>
                  </a:lnTo>
                  <a:lnTo>
                    <a:pt x="516" y="266"/>
                  </a:lnTo>
                  <a:lnTo>
                    <a:pt x="523" y="264"/>
                  </a:lnTo>
                  <a:lnTo>
                    <a:pt x="528" y="263"/>
                  </a:lnTo>
                  <a:lnTo>
                    <a:pt x="530" y="263"/>
                  </a:lnTo>
                  <a:lnTo>
                    <a:pt x="807" y="316"/>
                  </a:lnTo>
                  <a:lnTo>
                    <a:pt x="906" y="291"/>
                  </a:lnTo>
                  <a:lnTo>
                    <a:pt x="1105" y="360"/>
                  </a:lnTo>
                  <a:lnTo>
                    <a:pt x="1250" y="339"/>
                  </a:lnTo>
                  <a:lnTo>
                    <a:pt x="1433" y="379"/>
                  </a:lnTo>
                  <a:lnTo>
                    <a:pt x="1435" y="379"/>
                  </a:lnTo>
                  <a:lnTo>
                    <a:pt x="1441" y="379"/>
                  </a:lnTo>
                  <a:lnTo>
                    <a:pt x="1450" y="378"/>
                  </a:lnTo>
                  <a:lnTo>
                    <a:pt x="1459" y="373"/>
                  </a:lnTo>
                  <a:lnTo>
                    <a:pt x="1467" y="364"/>
                  </a:lnTo>
                  <a:lnTo>
                    <a:pt x="1474" y="348"/>
                  </a:lnTo>
                  <a:lnTo>
                    <a:pt x="1479" y="326"/>
                  </a:lnTo>
                  <a:lnTo>
                    <a:pt x="1479" y="296"/>
                  </a:lnTo>
                  <a:lnTo>
                    <a:pt x="1478" y="293"/>
                  </a:lnTo>
                  <a:lnTo>
                    <a:pt x="1473" y="286"/>
                  </a:lnTo>
                  <a:lnTo>
                    <a:pt x="1466" y="277"/>
                  </a:lnTo>
                  <a:lnTo>
                    <a:pt x="1455" y="265"/>
                  </a:lnTo>
                  <a:lnTo>
                    <a:pt x="1440" y="255"/>
                  </a:lnTo>
                  <a:lnTo>
                    <a:pt x="1421" y="244"/>
                  </a:lnTo>
                  <a:lnTo>
                    <a:pt x="1399" y="237"/>
                  </a:lnTo>
                  <a:lnTo>
                    <a:pt x="1372" y="234"/>
                  </a:lnTo>
                  <a:lnTo>
                    <a:pt x="1127" y="201"/>
                  </a:lnTo>
                  <a:lnTo>
                    <a:pt x="634" y="137"/>
                  </a:lnTo>
                  <a:lnTo>
                    <a:pt x="472" y="103"/>
                  </a:lnTo>
                  <a:lnTo>
                    <a:pt x="470" y="100"/>
                  </a:lnTo>
                  <a:lnTo>
                    <a:pt x="463" y="95"/>
                  </a:lnTo>
                  <a:lnTo>
                    <a:pt x="451" y="86"/>
                  </a:lnTo>
                  <a:lnTo>
                    <a:pt x="437" y="76"/>
                  </a:lnTo>
                  <a:lnTo>
                    <a:pt x="418" y="65"/>
                  </a:lnTo>
                  <a:lnTo>
                    <a:pt x="396" y="56"/>
                  </a:lnTo>
                  <a:lnTo>
                    <a:pt x="373" y="48"/>
                  </a:lnTo>
                  <a:lnTo>
                    <a:pt x="346" y="42"/>
                  </a:lnTo>
                  <a:lnTo>
                    <a:pt x="341" y="41"/>
                  </a:lnTo>
                  <a:lnTo>
                    <a:pt x="331" y="37"/>
                  </a:lnTo>
                  <a:lnTo>
                    <a:pt x="314" y="34"/>
                  </a:lnTo>
                  <a:lnTo>
                    <a:pt x="295" y="28"/>
                  </a:lnTo>
                  <a:lnTo>
                    <a:pt x="272" y="23"/>
                  </a:lnTo>
                  <a:lnTo>
                    <a:pt x="251" y="20"/>
                  </a:lnTo>
                  <a:lnTo>
                    <a:pt x="233" y="16"/>
                  </a:lnTo>
                  <a:lnTo>
                    <a:pt x="217" y="16"/>
                  </a:lnTo>
                  <a:lnTo>
                    <a:pt x="119" y="0"/>
                  </a:lnTo>
                  <a:lnTo>
                    <a:pt x="113" y="0"/>
                  </a:lnTo>
                  <a:lnTo>
                    <a:pt x="99" y="2"/>
                  </a:lnTo>
                  <a:lnTo>
                    <a:pt x="79" y="8"/>
                  </a:lnTo>
                  <a:lnTo>
                    <a:pt x="56" y="17"/>
                  </a:lnTo>
                  <a:lnTo>
                    <a:pt x="34" y="31"/>
                  </a:lnTo>
                  <a:lnTo>
                    <a:pt x="15" y="50"/>
                  </a:lnTo>
                  <a:lnTo>
                    <a:pt x="2" y="77"/>
                  </a:lnTo>
                  <a:lnTo>
                    <a:pt x="0" y="112"/>
                  </a:lnTo>
                  <a:lnTo>
                    <a:pt x="3" y="134"/>
                  </a:lnTo>
                  <a:lnTo>
                    <a:pt x="11" y="154"/>
                  </a:lnTo>
                  <a:lnTo>
                    <a:pt x="20" y="171"/>
                  </a:lnTo>
                  <a:lnTo>
                    <a:pt x="29" y="185"/>
                  </a:lnTo>
                  <a:lnTo>
                    <a:pt x="39" y="196"/>
                  </a:lnTo>
                  <a:lnTo>
                    <a:pt x="47" y="203"/>
                  </a:lnTo>
                  <a:lnTo>
                    <a:pt x="53" y="209"/>
                  </a:lnTo>
                  <a:lnTo>
                    <a:pt x="55" y="210"/>
                  </a:lnTo>
                  <a:lnTo>
                    <a:pt x="126" y="256"/>
                  </a:lnTo>
                  <a:lnTo>
                    <a:pt x="131" y="257"/>
                  </a:lnTo>
                  <a:lnTo>
                    <a:pt x="144" y="261"/>
                  </a:lnTo>
                  <a:lnTo>
                    <a:pt x="164" y="265"/>
                  </a:lnTo>
                  <a:lnTo>
                    <a:pt x="189" y="271"/>
                  </a:lnTo>
                  <a:lnTo>
                    <a:pt x="217" y="277"/>
                  </a:lnTo>
                  <a:lnTo>
                    <a:pt x="248" y="282"/>
                  </a:lnTo>
                  <a:lnTo>
                    <a:pt x="278" y="286"/>
                  </a:lnTo>
                  <a:lnTo>
                    <a:pt x="307" y="290"/>
                  </a:lnTo>
                  <a:close/>
                </a:path>
              </a:pathLst>
            </a:custGeom>
            <a:solidFill>
              <a:srgbClr val="FFFFFF"/>
            </a:solidFill>
            <a:ln w="9525">
              <a:noFill/>
              <a:round/>
            </a:ln>
          </p:spPr>
          <p:txBody>
            <a:bodyPr/>
            <a:lstStyle/>
            <a:p>
              <a:endParaRPr lang="en-US"/>
            </a:p>
          </p:txBody>
        </p:sp>
        <p:sp>
          <p:nvSpPr>
            <p:cNvPr id="376875" name="Freeform 43"/>
            <p:cNvSpPr/>
            <p:nvPr/>
          </p:nvSpPr>
          <p:spPr bwMode="auto">
            <a:xfrm>
              <a:off x="4049" y="2311"/>
              <a:ext cx="1429" cy="291"/>
            </a:xfrm>
            <a:custGeom>
              <a:avLst/>
              <a:gdLst/>
              <a:ahLst/>
              <a:cxnLst>
                <a:cxn ang="0">
                  <a:pos x="1385" y="256"/>
                </a:cxn>
                <a:cxn ang="0">
                  <a:pos x="1418" y="262"/>
                </a:cxn>
                <a:cxn ang="0">
                  <a:pos x="1424" y="278"/>
                </a:cxn>
                <a:cxn ang="0">
                  <a:pos x="1397" y="291"/>
                </a:cxn>
                <a:cxn ang="0">
                  <a:pos x="1377" y="290"/>
                </a:cxn>
                <a:cxn ang="0">
                  <a:pos x="1242" y="254"/>
                </a:cxn>
                <a:cxn ang="0">
                  <a:pos x="1088" y="276"/>
                </a:cxn>
                <a:cxn ang="0">
                  <a:pos x="1053" y="263"/>
                </a:cxn>
                <a:cxn ang="0">
                  <a:pos x="1003" y="244"/>
                </a:cxn>
                <a:cxn ang="0">
                  <a:pos x="952" y="226"/>
                </a:cxn>
                <a:cxn ang="0">
                  <a:pos x="911" y="213"/>
                </a:cxn>
                <a:cxn ang="0">
                  <a:pos x="889" y="212"/>
                </a:cxn>
                <a:cxn ang="0">
                  <a:pos x="842" y="222"/>
                </a:cxn>
                <a:cxn ang="0">
                  <a:pos x="802" y="233"/>
                </a:cxn>
                <a:cxn ang="0">
                  <a:pos x="789" y="231"/>
                </a:cxn>
                <a:cxn ang="0">
                  <a:pos x="745" y="223"/>
                </a:cxn>
                <a:cxn ang="0">
                  <a:pos x="683" y="212"/>
                </a:cxn>
                <a:cxn ang="0">
                  <a:pos x="617" y="198"/>
                </a:cxn>
                <a:cxn ang="0">
                  <a:pos x="568" y="187"/>
                </a:cxn>
                <a:cxn ang="0">
                  <a:pos x="545" y="179"/>
                </a:cxn>
                <a:cxn ang="0">
                  <a:pos x="527" y="171"/>
                </a:cxn>
                <a:cxn ang="0">
                  <a:pos x="509" y="168"/>
                </a:cxn>
                <a:cxn ang="0">
                  <a:pos x="481" y="175"/>
                </a:cxn>
                <a:cxn ang="0">
                  <a:pos x="416" y="185"/>
                </a:cxn>
                <a:cxn ang="0">
                  <a:pos x="325" y="190"/>
                </a:cxn>
                <a:cxn ang="0">
                  <a:pos x="222" y="183"/>
                </a:cxn>
                <a:cxn ang="0">
                  <a:pos x="125" y="159"/>
                </a:cxn>
                <a:cxn ang="0">
                  <a:pos x="67" y="125"/>
                </a:cxn>
                <a:cxn ang="0">
                  <a:pos x="28" y="91"/>
                </a:cxn>
                <a:cxn ang="0">
                  <a:pos x="0" y="27"/>
                </a:cxn>
                <a:cxn ang="0">
                  <a:pos x="6" y="15"/>
                </a:cxn>
                <a:cxn ang="0">
                  <a:pos x="33" y="72"/>
                </a:cxn>
                <a:cxn ang="0">
                  <a:pos x="136" y="137"/>
                </a:cxn>
                <a:cxn ang="0">
                  <a:pos x="163" y="140"/>
                </a:cxn>
                <a:cxn ang="0">
                  <a:pos x="232" y="148"/>
                </a:cxn>
                <a:cxn ang="0">
                  <a:pos x="323" y="155"/>
                </a:cxn>
                <a:cxn ang="0">
                  <a:pos x="420" y="159"/>
                </a:cxn>
                <a:cxn ang="0">
                  <a:pos x="503" y="154"/>
                </a:cxn>
                <a:cxn ang="0">
                  <a:pos x="537" y="154"/>
                </a:cxn>
                <a:cxn ang="0">
                  <a:pos x="581" y="167"/>
                </a:cxn>
                <a:cxn ang="0">
                  <a:pos x="628" y="176"/>
                </a:cxn>
                <a:cxn ang="0">
                  <a:pos x="698" y="187"/>
                </a:cxn>
                <a:cxn ang="0">
                  <a:pos x="783" y="201"/>
                </a:cxn>
                <a:cxn ang="0">
                  <a:pos x="884" y="190"/>
                </a:cxn>
                <a:cxn ang="0">
                  <a:pos x="1375" y="256"/>
                </a:cxn>
              </a:cxnLst>
              <a:rect l="0" t="0" r="r" b="b"/>
              <a:pathLst>
                <a:path w="1429" h="291">
                  <a:moveTo>
                    <a:pt x="1375" y="256"/>
                  </a:moveTo>
                  <a:lnTo>
                    <a:pt x="1378" y="256"/>
                  </a:lnTo>
                  <a:lnTo>
                    <a:pt x="1385" y="256"/>
                  </a:lnTo>
                  <a:lnTo>
                    <a:pt x="1396" y="257"/>
                  </a:lnTo>
                  <a:lnTo>
                    <a:pt x="1408" y="258"/>
                  </a:lnTo>
                  <a:lnTo>
                    <a:pt x="1418" y="262"/>
                  </a:lnTo>
                  <a:lnTo>
                    <a:pt x="1425" y="265"/>
                  </a:lnTo>
                  <a:lnTo>
                    <a:pt x="1429" y="271"/>
                  </a:lnTo>
                  <a:lnTo>
                    <a:pt x="1424" y="278"/>
                  </a:lnTo>
                  <a:lnTo>
                    <a:pt x="1415" y="285"/>
                  </a:lnTo>
                  <a:lnTo>
                    <a:pt x="1406" y="290"/>
                  </a:lnTo>
                  <a:lnTo>
                    <a:pt x="1397" y="291"/>
                  </a:lnTo>
                  <a:lnTo>
                    <a:pt x="1390" y="291"/>
                  </a:lnTo>
                  <a:lnTo>
                    <a:pt x="1383" y="291"/>
                  </a:lnTo>
                  <a:lnTo>
                    <a:pt x="1377" y="290"/>
                  </a:lnTo>
                  <a:lnTo>
                    <a:pt x="1374" y="288"/>
                  </a:lnTo>
                  <a:lnTo>
                    <a:pt x="1373" y="288"/>
                  </a:lnTo>
                  <a:lnTo>
                    <a:pt x="1242" y="254"/>
                  </a:lnTo>
                  <a:lnTo>
                    <a:pt x="1097" y="278"/>
                  </a:lnTo>
                  <a:lnTo>
                    <a:pt x="1094" y="277"/>
                  </a:lnTo>
                  <a:lnTo>
                    <a:pt x="1088" y="276"/>
                  </a:lnTo>
                  <a:lnTo>
                    <a:pt x="1080" y="272"/>
                  </a:lnTo>
                  <a:lnTo>
                    <a:pt x="1067" y="268"/>
                  </a:lnTo>
                  <a:lnTo>
                    <a:pt x="1053" y="263"/>
                  </a:lnTo>
                  <a:lnTo>
                    <a:pt x="1038" y="257"/>
                  </a:lnTo>
                  <a:lnTo>
                    <a:pt x="1021" y="250"/>
                  </a:lnTo>
                  <a:lnTo>
                    <a:pt x="1003" y="244"/>
                  </a:lnTo>
                  <a:lnTo>
                    <a:pt x="986" y="238"/>
                  </a:lnTo>
                  <a:lnTo>
                    <a:pt x="968" y="231"/>
                  </a:lnTo>
                  <a:lnTo>
                    <a:pt x="952" y="226"/>
                  </a:lnTo>
                  <a:lnTo>
                    <a:pt x="935" y="221"/>
                  </a:lnTo>
                  <a:lnTo>
                    <a:pt x="922" y="216"/>
                  </a:lnTo>
                  <a:lnTo>
                    <a:pt x="911" y="213"/>
                  </a:lnTo>
                  <a:lnTo>
                    <a:pt x="903" y="212"/>
                  </a:lnTo>
                  <a:lnTo>
                    <a:pt x="898" y="210"/>
                  </a:lnTo>
                  <a:lnTo>
                    <a:pt x="889" y="212"/>
                  </a:lnTo>
                  <a:lnTo>
                    <a:pt x="875" y="214"/>
                  </a:lnTo>
                  <a:lnTo>
                    <a:pt x="859" y="217"/>
                  </a:lnTo>
                  <a:lnTo>
                    <a:pt x="842" y="222"/>
                  </a:lnTo>
                  <a:lnTo>
                    <a:pt x="825" y="227"/>
                  </a:lnTo>
                  <a:lnTo>
                    <a:pt x="811" y="230"/>
                  </a:lnTo>
                  <a:lnTo>
                    <a:pt x="802" y="233"/>
                  </a:lnTo>
                  <a:lnTo>
                    <a:pt x="799" y="234"/>
                  </a:lnTo>
                  <a:lnTo>
                    <a:pt x="796" y="234"/>
                  </a:lnTo>
                  <a:lnTo>
                    <a:pt x="789" y="231"/>
                  </a:lnTo>
                  <a:lnTo>
                    <a:pt x="778" y="230"/>
                  </a:lnTo>
                  <a:lnTo>
                    <a:pt x="762" y="227"/>
                  </a:lnTo>
                  <a:lnTo>
                    <a:pt x="745" y="223"/>
                  </a:lnTo>
                  <a:lnTo>
                    <a:pt x="725" y="220"/>
                  </a:lnTo>
                  <a:lnTo>
                    <a:pt x="704" y="215"/>
                  </a:lnTo>
                  <a:lnTo>
                    <a:pt x="683" y="212"/>
                  </a:lnTo>
                  <a:lnTo>
                    <a:pt x="659" y="207"/>
                  </a:lnTo>
                  <a:lnTo>
                    <a:pt x="638" y="202"/>
                  </a:lnTo>
                  <a:lnTo>
                    <a:pt x="617" y="198"/>
                  </a:lnTo>
                  <a:lnTo>
                    <a:pt x="599" y="194"/>
                  </a:lnTo>
                  <a:lnTo>
                    <a:pt x="581" y="190"/>
                  </a:lnTo>
                  <a:lnTo>
                    <a:pt x="568" y="187"/>
                  </a:lnTo>
                  <a:lnTo>
                    <a:pt x="558" y="185"/>
                  </a:lnTo>
                  <a:lnTo>
                    <a:pt x="552" y="182"/>
                  </a:lnTo>
                  <a:lnTo>
                    <a:pt x="545" y="179"/>
                  </a:lnTo>
                  <a:lnTo>
                    <a:pt x="538" y="175"/>
                  </a:lnTo>
                  <a:lnTo>
                    <a:pt x="533" y="173"/>
                  </a:lnTo>
                  <a:lnTo>
                    <a:pt x="527" y="171"/>
                  </a:lnTo>
                  <a:lnTo>
                    <a:pt x="522" y="168"/>
                  </a:lnTo>
                  <a:lnTo>
                    <a:pt x="516" y="168"/>
                  </a:lnTo>
                  <a:lnTo>
                    <a:pt x="509" y="168"/>
                  </a:lnTo>
                  <a:lnTo>
                    <a:pt x="500" y="171"/>
                  </a:lnTo>
                  <a:lnTo>
                    <a:pt x="493" y="173"/>
                  </a:lnTo>
                  <a:lnTo>
                    <a:pt x="481" y="175"/>
                  </a:lnTo>
                  <a:lnTo>
                    <a:pt x="463" y="179"/>
                  </a:lnTo>
                  <a:lnTo>
                    <a:pt x="442" y="182"/>
                  </a:lnTo>
                  <a:lnTo>
                    <a:pt x="416" y="185"/>
                  </a:lnTo>
                  <a:lnTo>
                    <a:pt x="388" y="187"/>
                  </a:lnTo>
                  <a:lnTo>
                    <a:pt x="358" y="189"/>
                  </a:lnTo>
                  <a:lnTo>
                    <a:pt x="325" y="190"/>
                  </a:lnTo>
                  <a:lnTo>
                    <a:pt x="291" y="189"/>
                  </a:lnTo>
                  <a:lnTo>
                    <a:pt x="257" y="188"/>
                  </a:lnTo>
                  <a:lnTo>
                    <a:pt x="222" y="183"/>
                  </a:lnTo>
                  <a:lnTo>
                    <a:pt x="188" y="178"/>
                  </a:lnTo>
                  <a:lnTo>
                    <a:pt x="156" y="169"/>
                  </a:lnTo>
                  <a:lnTo>
                    <a:pt x="125" y="159"/>
                  </a:lnTo>
                  <a:lnTo>
                    <a:pt x="96" y="145"/>
                  </a:lnTo>
                  <a:lnTo>
                    <a:pt x="70" y="127"/>
                  </a:lnTo>
                  <a:lnTo>
                    <a:pt x="67" y="125"/>
                  </a:lnTo>
                  <a:lnTo>
                    <a:pt x="56" y="118"/>
                  </a:lnTo>
                  <a:lnTo>
                    <a:pt x="42" y="106"/>
                  </a:lnTo>
                  <a:lnTo>
                    <a:pt x="28" y="91"/>
                  </a:lnTo>
                  <a:lnTo>
                    <a:pt x="14" y="72"/>
                  </a:lnTo>
                  <a:lnTo>
                    <a:pt x="4" y="51"/>
                  </a:lnTo>
                  <a:lnTo>
                    <a:pt x="0" y="27"/>
                  </a:lnTo>
                  <a:lnTo>
                    <a:pt x="5" y="0"/>
                  </a:lnTo>
                  <a:lnTo>
                    <a:pt x="5" y="3"/>
                  </a:lnTo>
                  <a:lnTo>
                    <a:pt x="6" y="15"/>
                  </a:lnTo>
                  <a:lnTo>
                    <a:pt x="10" y="30"/>
                  </a:lnTo>
                  <a:lnTo>
                    <a:pt x="18" y="50"/>
                  </a:lnTo>
                  <a:lnTo>
                    <a:pt x="33" y="72"/>
                  </a:lnTo>
                  <a:lnTo>
                    <a:pt x="56" y="95"/>
                  </a:lnTo>
                  <a:lnTo>
                    <a:pt x="90" y="117"/>
                  </a:lnTo>
                  <a:lnTo>
                    <a:pt x="136" y="137"/>
                  </a:lnTo>
                  <a:lnTo>
                    <a:pt x="139" y="137"/>
                  </a:lnTo>
                  <a:lnTo>
                    <a:pt x="149" y="138"/>
                  </a:lnTo>
                  <a:lnTo>
                    <a:pt x="163" y="140"/>
                  </a:lnTo>
                  <a:lnTo>
                    <a:pt x="181" y="143"/>
                  </a:lnTo>
                  <a:lnTo>
                    <a:pt x="205" y="145"/>
                  </a:lnTo>
                  <a:lnTo>
                    <a:pt x="232" y="148"/>
                  </a:lnTo>
                  <a:lnTo>
                    <a:pt x="260" y="151"/>
                  </a:lnTo>
                  <a:lnTo>
                    <a:pt x="291" y="153"/>
                  </a:lnTo>
                  <a:lnTo>
                    <a:pt x="323" y="155"/>
                  </a:lnTo>
                  <a:lnTo>
                    <a:pt x="356" y="158"/>
                  </a:lnTo>
                  <a:lnTo>
                    <a:pt x="388" y="159"/>
                  </a:lnTo>
                  <a:lnTo>
                    <a:pt x="420" y="159"/>
                  </a:lnTo>
                  <a:lnTo>
                    <a:pt x="450" y="159"/>
                  </a:lnTo>
                  <a:lnTo>
                    <a:pt x="478" y="158"/>
                  </a:lnTo>
                  <a:lnTo>
                    <a:pt x="503" y="154"/>
                  </a:lnTo>
                  <a:lnTo>
                    <a:pt x="525" y="151"/>
                  </a:lnTo>
                  <a:lnTo>
                    <a:pt x="529" y="152"/>
                  </a:lnTo>
                  <a:lnTo>
                    <a:pt x="537" y="154"/>
                  </a:lnTo>
                  <a:lnTo>
                    <a:pt x="550" y="158"/>
                  </a:lnTo>
                  <a:lnTo>
                    <a:pt x="565" y="162"/>
                  </a:lnTo>
                  <a:lnTo>
                    <a:pt x="581" y="167"/>
                  </a:lnTo>
                  <a:lnTo>
                    <a:pt x="599" y="172"/>
                  </a:lnTo>
                  <a:lnTo>
                    <a:pt x="614" y="174"/>
                  </a:lnTo>
                  <a:lnTo>
                    <a:pt x="628" y="176"/>
                  </a:lnTo>
                  <a:lnTo>
                    <a:pt x="644" y="179"/>
                  </a:lnTo>
                  <a:lnTo>
                    <a:pt x="669" y="182"/>
                  </a:lnTo>
                  <a:lnTo>
                    <a:pt x="698" y="187"/>
                  </a:lnTo>
                  <a:lnTo>
                    <a:pt x="730" y="192"/>
                  </a:lnTo>
                  <a:lnTo>
                    <a:pt x="759" y="196"/>
                  </a:lnTo>
                  <a:lnTo>
                    <a:pt x="783" y="201"/>
                  </a:lnTo>
                  <a:lnTo>
                    <a:pt x="801" y="203"/>
                  </a:lnTo>
                  <a:lnTo>
                    <a:pt x="807" y="205"/>
                  </a:lnTo>
                  <a:lnTo>
                    <a:pt x="884" y="190"/>
                  </a:lnTo>
                  <a:lnTo>
                    <a:pt x="1094" y="250"/>
                  </a:lnTo>
                  <a:lnTo>
                    <a:pt x="1244" y="240"/>
                  </a:lnTo>
                  <a:lnTo>
                    <a:pt x="1375" y="256"/>
                  </a:lnTo>
                  <a:close/>
                </a:path>
              </a:pathLst>
            </a:custGeom>
            <a:solidFill>
              <a:srgbClr val="3F3F3F"/>
            </a:solidFill>
            <a:ln w="9525">
              <a:noFill/>
              <a:round/>
            </a:ln>
          </p:spPr>
          <p:txBody>
            <a:bodyPr/>
            <a:lstStyle/>
            <a:p>
              <a:endParaRPr lang="en-US"/>
            </a:p>
          </p:txBody>
        </p:sp>
        <p:sp>
          <p:nvSpPr>
            <p:cNvPr id="376876" name="Freeform 44"/>
            <p:cNvSpPr/>
            <p:nvPr/>
          </p:nvSpPr>
          <p:spPr bwMode="auto">
            <a:xfrm>
              <a:off x="4551" y="2402"/>
              <a:ext cx="955" cy="154"/>
            </a:xfrm>
            <a:custGeom>
              <a:avLst/>
              <a:gdLst/>
              <a:ahLst/>
              <a:cxnLst>
                <a:cxn ang="0">
                  <a:pos x="895" y="114"/>
                </a:cxn>
                <a:cxn ang="0">
                  <a:pos x="911" y="115"/>
                </a:cxn>
                <a:cxn ang="0">
                  <a:pos x="934" y="119"/>
                </a:cxn>
                <a:cxn ang="0">
                  <a:pos x="950" y="129"/>
                </a:cxn>
                <a:cxn ang="0">
                  <a:pos x="952" y="144"/>
                </a:cxn>
                <a:cxn ang="0">
                  <a:pos x="955" y="153"/>
                </a:cxn>
                <a:cxn ang="0">
                  <a:pos x="951" y="154"/>
                </a:cxn>
                <a:cxn ang="0">
                  <a:pos x="937" y="150"/>
                </a:cxn>
                <a:cxn ang="0">
                  <a:pos x="915" y="143"/>
                </a:cxn>
                <a:cxn ang="0">
                  <a:pos x="887" y="135"/>
                </a:cxn>
                <a:cxn ang="0">
                  <a:pos x="852" y="128"/>
                </a:cxn>
                <a:cxn ang="0">
                  <a:pos x="811" y="119"/>
                </a:cxn>
                <a:cxn ang="0">
                  <a:pos x="770" y="112"/>
                </a:cxn>
                <a:cxn ang="0">
                  <a:pos x="731" y="107"/>
                </a:cxn>
                <a:cxn ang="0">
                  <a:pos x="699" y="105"/>
                </a:cxn>
                <a:cxn ang="0">
                  <a:pos x="675" y="108"/>
                </a:cxn>
                <a:cxn ang="0">
                  <a:pos x="657" y="117"/>
                </a:cxn>
                <a:cxn ang="0">
                  <a:pos x="625" y="124"/>
                </a:cxn>
                <a:cxn ang="0">
                  <a:pos x="589" y="123"/>
                </a:cxn>
                <a:cxn ang="0">
                  <a:pos x="555" y="115"/>
                </a:cxn>
                <a:cxn ang="0">
                  <a:pos x="525" y="101"/>
                </a:cxn>
                <a:cxn ang="0">
                  <a:pos x="474" y="85"/>
                </a:cxn>
                <a:cxn ang="0">
                  <a:pos x="419" y="71"/>
                </a:cxn>
                <a:cxn ang="0">
                  <a:pos x="382" y="63"/>
                </a:cxn>
                <a:cxn ang="0">
                  <a:pos x="374" y="63"/>
                </a:cxn>
                <a:cxn ang="0">
                  <a:pos x="360" y="71"/>
                </a:cxn>
                <a:cxn ang="0">
                  <a:pos x="337" y="82"/>
                </a:cxn>
                <a:cxn ang="0">
                  <a:pos x="319" y="89"/>
                </a:cxn>
                <a:cxn ang="0">
                  <a:pos x="309" y="88"/>
                </a:cxn>
                <a:cxn ang="0">
                  <a:pos x="295" y="82"/>
                </a:cxn>
                <a:cxn ang="0">
                  <a:pos x="273" y="73"/>
                </a:cxn>
                <a:cxn ang="0">
                  <a:pos x="243" y="63"/>
                </a:cxn>
                <a:cxn ang="0">
                  <a:pos x="207" y="54"/>
                </a:cxn>
                <a:cxn ang="0">
                  <a:pos x="166" y="46"/>
                </a:cxn>
                <a:cxn ang="0">
                  <a:pos x="122" y="42"/>
                </a:cxn>
                <a:cxn ang="0">
                  <a:pos x="76" y="45"/>
                </a:cxn>
                <a:cxn ang="0">
                  <a:pos x="50" y="48"/>
                </a:cxn>
                <a:cxn ang="0">
                  <a:pos x="32" y="46"/>
                </a:cxn>
                <a:cxn ang="0">
                  <a:pos x="11" y="41"/>
                </a:cxn>
                <a:cxn ang="0">
                  <a:pos x="0" y="31"/>
                </a:cxn>
                <a:cxn ang="0">
                  <a:pos x="9" y="15"/>
                </a:cxn>
                <a:cxn ang="0">
                  <a:pos x="16" y="5"/>
                </a:cxn>
                <a:cxn ang="0">
                  <a:pos x="22" y="0"/>
                </a:cxn>
                <a:cxn ang="0">
                  <a:pos x="35" y="2"/>
                </a:cxn>
                <a:cxn ang="0">
                  <a:pos x="52" y="7"/>
                </a:cxn>
                <a:cxn ang="0">
                  <a:pos x="76" y="12"/>
                </a:cxn>
                <a:cxn ang="0">
                  <a:pos x="114" y="16"/>
                </a:cxn>
                <a:cxn ang="0">
                  <a:pos x="164" y="23"/>
                </a:cxn>
                <a:cxn ang="0">
                  <a:pos x="225" y="32"/>
                </a:cxn>
                <a:cxn ang="0">
                  <a:pos x="294" y="41"/>
                </a:cxn>
                <a:cxn ang="0">
                  <a:pos x="368" y="50"/>
                </a:cxn>
                <a:cxn ang="0">
                  <a:pos x="444" y="60"/>
                </a:cxn>
                <a:cxn ang="0">
                  <a:pos x="522" y="69"/>
                </a:cxn>
                <a:cxn ang="0">
                  <a:pos x="598" y="78"/>
                </a:cxn>
                <a:cxn ang="0">
                  <a:pos x="669" y="87"/>
                </a:cxn>
                <a:cxn ang="0">
                  <a:pos x="736" y="95"/>
                </a:cxn>
                <a:cxn ang="0">
                  <a:pos x="793" y="102"/>
                </a:cxn>
                <a:cxn ang="0">
                  <a:pos x="839" y="108"/>
                </a:cxn>
                <a:cxn ang="0">
                  <a:pos x="873" y="111"/>
                </a:cxn>
                <a:cxn ang="0">
                  <a:pos x="890" y="114"/>
                </a:cxn>
              </a:cxnLst>
              <a:rect l="0" t="0" r="r" b="b"/>
              <a:pathLst>
                <a:path w="955" h="154">
                  <a:moveTo>
                    <a:pt x="893" y="114"/>
                  </a:moveTo>
                  <a:lnTo>
                    <a:pt x="895" y="114"/>
                  </a:lnTo>
                  <a:lnTo>
                    <a:pt x="902" y="114"/>
                  </a:lnTo>
                  <a:lnTo>
                    <a:pt x="911" y="115"/>
                  </a:lnTo>
                  <a:lnTo>
                    <a:pt x="923" y="116"/>
                  </a:lnTo>
                  <a:lnTo>
                    <a:pt x="934" y="119"/>
                  </a:lnTo>
                  <a:lnTo>
                    <a:pt x="943" y="123"/>
                  </a:lnTo>
                  <a:lnTo>
                    <a:pt x="950" y="129"/>
                  </a:lnTo>
                  <a:lnTo>
                    <a:pt x="952" y="137"/>
                  </a:lnTo>
                  <a:lnTo>
                    <a:pt x="952" y="144"/>
                  </a:lnTo>
                  <a:lnTo>
                    <a:pt x="954" y="150"/>
                  </a:lnTo>
                  <a:lnTo>
                    <a:pt x="955" y="153"/>
                  </a:lnTo>
                  <a:lnTo>
                    <a:pt x="955" y="154"/>
                  </a:lnTo>
                  <a:lnTo>
                    <a:pt x="951" y="154"/>
                  </a:lnTo>
                  <a:lnTo>
                    <a:pt x="947" y="153"/>
                  </a:lnTo>
                  <a:lnTo>
                    <a:pt x="937" y="150"/>
                  </a:lnTo>
                  <a:lnTo>
                    <a:pt x="924" y="145"/>
                  </a:lnTo>
                  <a:lnTo>
                    <a:pt x="915" y="143"/>
                  </a:lnTo>
                  <a:lnTo>
                    <a:pt x="902" y="139"/>
                  </a:lnTo>
                  <a:lnTo>
                    <a:pt x="887" y="135"/>
                  </a:lnTo>
                  <a:lnTo>
                    <a:pt x="871" y="131"/>
                  </a:lnTo>
                  <a:lnTo>
                    <a:pt x="852" y="128"/>
                  </a:lnTo>
                  <a:lnTo>
                    <a:pt x="832" y="123"/>
                  </a:lnTo>
                  <a:lnTo>
                    <a:pt x="811" y="119"/>
                  </a:lnTo>
                  <a:lnTo>
                    <a:pt x="791" y="115"/>
                  </a:lnTo>
                  <a:lnTo>
                    <a:pt x="770" y="112"/>
                  </a:lnTo>
                  <a:lnTo>
                    <a:pt x="750" y="109"/>
                  </a:lnTo>
                  <a:lnTo>
                    <a:pt x="731" y="107"/>
                  </a:lnTo>
                  <a:lnTo>
                    <a:pt x="714" y="105"/>
                  </a:lnTo>
                  <a:lnTo>
                    <a:pt x="699" y="105"/>
                  </a:lnTo>
                  <a:lnTo>
                    <a:pt x="686" y="105"/>
                  </a:lnTo>
                  <a:lnTo>
                    <a:pt x="675" y="108"/>
                  </a:lnTo>
                  <a:lnTo>
                    <a:pt x="668" y="110"/>
                  </a:lnTo>
                  <a:lnTo>
                    <a:pt x="657" y="117"/>
                  </a:lnTo>
                  <a:lnTo>
                    <a:pt x="641" y="122"/>
                  </a:lnTo>
                  <a:lnTo>
                    <a:pt x="625" y="124"/>
                  </a:lnTo>
                  <a:lnTo>
                    <a:pt x="606" y="124"/>
                  </a:lnTo>
                  <a:lnTo>
                    <a:pt x="589" y="123"/>
                  </a:lnTo>
                  <a:lnTo>
                    <a:pt x="571" y="119"/>
                  </a:lnTo>
                  <a:lnTo>
                    <a:pt x="555" y="115"/>
                  </a:lnTo>
                  <a:lnTo>
                    <a:pt x="541" y="108"/>
                  </a:lnTo>
                  <a:lnTo>
                    <a:pt x="525" y="101"/>
                  </a:lnTo>
                  <a:lnTo>
                    <a:pt x="501" y="92"/>
                  </a:lnTo>
                  <a:lnTo>
                    <a:pt x="474" y="85"/>
                  </a:lnTo>
                  <a:lnTo>
                    <a:pt x="446" y="77"/>
                  </a:lnTo>
                  <a:lnTo>
                    <a:pt x="419" y="71"/>
                  </a:lnTo>
                  <a:lnTo>
                    <a:pt x="397" y="67"/>
                  </a:lnTo>
                  <a:lnTo>
                    <a:pt x="382" y="63"/>
                  </a:lnTo>
                  <a:lnTo>
                    <a:pt x="376" y="62"/>
                  </a:lnTo>
                  <a:lnTo>
                    <a:pt x="374" y="63"/>
                  </a:lnTo>
                  <a:lnTo>
                    <a:pt x="368" y="67"/>
                  </a:lnTo>
                  <a:lnTo>
                    <a:pt x="360" y="71"/>
                  </a:lnTo>
                  <a:lnTo>
                    <a:pt x="349" y="76"/>
                  </a:lnTo>
                  <a:lnTo>
                    <a:pt x="337" y="82"/>
                  </a:lnTo>
                  <a:lnTo>
                    <a:pt x="328" y="85"/>
                  </a:lnTo>
                  <a:lnTo>
                    <a:pt x="319" y="89"/>
                  </a:lnTo>
                  <a:lnTo>
                    <a:pt x="313" y="89"/>
                  </a:lnTo>
                  <a:lnTo>
                    <a:pt x="309" y="88"/>
                  </a:lnTo>
                  <a:lnTo>
                    <a:pt x="304" y="85"/>
                  </a:lnTo>
                  <a:lnTo>
                    <a:pt x="295" y="82"/>
                  </a:lnTo>
                  <a:lnTo>
                    <a:pt x="285" y="77"/>
                  </a:lnTo>
                  <a:lnTo>
                    <a:pt x="273" y="73"/>
                  </a:lnTo>
                  <a:lnTo>
                    <a:pt x="259" y="68"/>
                  </a:lnTo>
                  <a:lnTo>
                    <a:pt x="243" y="63"/>
                  </a:lnTo>
                  <a:lnTo>
                    <a:pt x="225" y="57"/>
                  </a:lnTo>
                  <a:lnTo>
                    <a:pt x="207" y="54"/>
                  </a:lnTo>
                  <a:lnTo>
                    <a:pt x="187" y="49"/>
                  </a:lnTo>
                  <a:lnTo>
                    <a:pt x="166" y="46"/>
                  </a:lnTo>
                  <a:lnTo>
                    <a:pt x="145" y="43"/>
                  </a:lnTo>
                  <a:lnTo>
                    <a:pt x="122" y="42"/>
                  </a:lnTo>
                  <a:lnTo>
                    <a:pt x="99" y="42"/>
                  </a:lnTo>
                  <a:lnTo>
                    <a:pt x="76" y="45"/>
                  </a:lnTo>
                  <a:lnTo>
                    <a:pt x="52" y="48"/>
                  </a:lnTo>
                  <a:lnTo>
                    <a:pt x="50" y="48"/>
                  </a:lnTo>
                  <a:lnTo>
                    <a:pt x="42" y="47"/>
                  </a:lnTo>
                  <a:lnTo>
                    <a:pt x="32" y="46"/>
                  </a:lnTo>
                  <a:lnTo>
                    <a:pt x="21" y="45"/>
                  </a:lnTo>
                  <a:lnTo>
                    <a:pt x="11" y="41"/>
                  </a:lnTo>
                  <a:lnTo>
                    <a:pt x="3" y="36"/>
                  </a:lnTo>
                  <a:lnTo>
                    <a:pt x="0" y="31"/>
                  </a:lnTo>
                  <a:lnTo>
                    <a:pt x="3" y="23"/>
                  </a:lnTo>
                  <a:lnTo>
                    <a:pt x="9" y="15"/>
                  </a:lnTo>
                  <a:lnTo>
                    <a:pt x="13" y="9"/>
                  </a:lnTo>
                  <a:lnTo>
                    <a:pt x="16" y="5"/>
                  </a:lnTo>
                  <a:lnTo>
                    <a:pt x="18" y="1"/>
                  </a:lnTo>
                  <a:lnTo>
                    <a:pt x="22" y="0"/>
                  </a:lnTo>
                  <a:lnTo>
                    <a:pt x="27" y="0"/>
                  </a:lnTo>
                  <a:lnTo>
                    <a:pt x="35" y="2"/>
                  </a:lnTo>
                  <a:lnTo>
                    <a:pt x="46" y="6"/>
                  </a:lnTo>
                  <a:lnTo>
                    <a:pt x="52" y="7"/>
                  </a:lnTo>
                  <a:lnTo>
                    <a:pt x="62" y="9"/>
                  </a:lnTo>
                  <a:lnTo>
                    <a:pt x="76" y="12"/>
                  </a:lnTo>
                  <a:lnTo>
                    <a:pt x="93" y="14"/>
                  </a:lnTo>
                  <a:lnTo>
                    <a:pt x="114" y="16"/>
                  </a:lnTo>
                  <a:lnTo>
                    <a:pt x="138" y="20"/>
                  </a:lnTo>
                  <a:lnTo>
                    <a:pt x="164" y="23"/>
                  </a:lnTo>
                  <a:lnTo>
                    <a:pt x="194" y="28"/>
                  </a:lnTo>
                  <a:lnTo>
                    <a:pt x="225" y="32"/>
                  </a:lnTo>
                  <a:lnTo>
                    <a:pt x="259" y="36"/>
                  </a:lnTo>
                  <a:lnTo>
                    <a:pt x="294" y="41"/>
                  </a:lnTo>
                  <a:lnTo>
                    <a:pt x="330" y="46"/>
                  </a:lnTo>
                  <a:lnTo>
                    <a:pt x="368" y="50"/>
                  </a:lnTo>
                  <a:lnTo>
                    <a:pt x="405" y="55"/>
                  </a:lnTo>
                  <a:lnTo>
                    <a:pt x="444" y="60"/>
                  </a:lnTo>
                  <a:lnTo>
                    <a:pt x="484" y="64"/>
                  </a:lnTo>
                  <a:lnTo>
                    <a:pt x="522" y="69"/>
                  </a:lnTo>
                  <a:lnTo>
                    <a:pt x="561" y="74"/>
                  </a:lnTo>
                  <a:lnTo>
                    <a:pt x="598" y="78"/>
                  </a:lnTo>
                  <a:lnTo>
                    <a:pt x="634" y="83"/>
                  </a:lnTo>
                  <a:lnTo>
                    <a:pt x="669" y="87"/>
                  </a:lnTo>
                  <a:lnTo>
                    <a:pt x="703" y="91"/>
                  </a:lnTo>
                  <a:lnTo>
                    <a:pt x="736" y="95"/>
                  </a:lnTo>
                  <a:lnTo>
                    <a:pt x="765" y="98"/>
                  </a:lnTo>
                  <a:lnTo>
                    <a:pt x="793" y="102"/>
                  </a:lnTo>
                  <a:lnTo>
                    <a:pt x="818" y="104"/>
                  </a:lnTo>
                  <a:lnTo>
                    <a:pt x="839" y="108"/>
                  </a:lnTo>
                  <a:lnTo>
                    <a:pt x="858" y="109"/>
                  </a:lnTo>
                  <a:lnTo>
                    <a:pt x="873" y="111"/>
                  </a:lnTo>
                  <a:lnTo>
                    <a:pt x="883" y="112"/>
                  </a:lnTo>
                  <a:lnTo>
                    <a:pt x="890" y="114"/>
                  </a:lnTo>
                  <a:lnTo>
                    <a:pt x="893" y="114"/>
                  </a:lnTo>
                  <a:close/>
                </a:path>
              </a:pathLst>
            </a:custGeom>
            <a:solidFill>
              <a:srgbClr val="BFBFBF"/>
            </a:solidFill>
            <a:ln w="9525">
              <a:noFill/>
              <a:round/>
            </a:ln>
          </p:spPr>
          <p:txBody>
            <a:bodyPr/>
            <a:lstStyle/>
            <a:p>
              <a:endParaRPr lang="en-US"/>
            </a:p>
          </p:txBody>
        </p:sp>
        <p:sp>
          <p:nvSpPr>
            <p:cNvPr id="376877" name="Freeform 45"/>
            <p:cNvSpPr/>
            <p:nvPr/>
          </p:nvSpPr>
          <p:spPr bwMode="auto">
            <a:xfrm>
              <a:off x="4558" y="2354"/>
              <a:ext cx="899" cy="147"/>
            </a:xfrm>
            <a:custGeom>
              <a:avLst/>
              <a:gdLst/>
              <a:ahLst/>
              <a:cxnLst>
                <a:cxn ang="0">
                  <a:pos x="42" y="0"/>
                </a:cxn>
                <a:cxn ang="0">
                  <a:pos x="24" y="4"/>
                </a:cxn>
                <a:cxn ang="0">
                  <a:pos x="4" y="10"/>
                </a:cxn>
                <a:cxn ang="0">
                  <a:pos x="1" y="19"/>
                </a:cxn>
                <a:cxn ang="0">
                  <a:pos x="16" y="27"/>
                </a:cxn>
                <a:cxn ang="0">
                  <a:pos x="42" y="32"/>
                </a:cxn>
                <a:cxn ang="0">
                  <a:pos x="82" y="39"/>
                </a:cxn>
                <a:cxn ang="0">
                  <a:pos x="134" y="47"/>
                </a:cxn>
                <a:cxn ang="0">
                  <a:pos x="197" y="56"/>
                </a:cxn>
                <a:cxn ang="0">
                  <a:pos x="267" y="66"/>
                </a:cxn>
                <a:cxn ang="0">
                  <a:pos x="343" y="76"/>
                </a:cxn>
                <a:cxn ang="0">
                  <a:pos x="423" y="88"/>
                </a:cxn>
                <a:cxn ang="0">
                  <a:pos x="503" y="98"/>
                </a:cxn>
                <a:cxn ang="0">
                  <a:pos x="582" y="109"/>
                </a:cxn>
                <a:cxn ang="0">
                  <a:pos x="655" y="118"/>
                </a:cxn>
                <a:cxn ang="0">
                  <a:pos x="724" y="126"/>
                </a:cxn>
                <a:cxn ang="0">
                  <a:pos x="783" y="135"/>
                </a:cxn>
                <a:cxn ang="0">
                  <a:pos x="831" y="140"/>
                </a:cxn>
                <a:cxn ang="0">
                  <a:pos x="865" y="145"/>
                </a:cxn>
                <a:cxn ang="0">
                  <a:pos x="883" y="147"/>
                </a:cxn>
                <a:cxn ang="0">
                  <a:pos x="890" y="145"/>
                </a:cxn>
                <a:cxn ang="0">
                  <a:pos x="899" y="129"/>
                </a:cxn>
                <a:cxn ang="0">
                  <a:pos x="883" y="118"/>
                </a:cxn>
                <a:cxn ang="0">
                  <a:pos x="861" y="114"/>
                </a:cxn>
                <a:cxn ang="0">
                  <a:pos x="825" y="108"/>
                </a:cxn>
                <a:cxn ang="0">
                  <a:pos x="775" y="100"/>
                </a:cxn>
                <a:cxn ang="0">
                  <a:pos x="715" y="91"/>
                </a:cxn>
                <a:cxn ang="0">
                  <a:pos x="647" y="82"/>
                </a:cxn>
                <a:cxn ang="0">
                  <a:pos x="574" y="71"/>
                </a:cxn>
                <a:cxn ang="0">
                  <a:pos x="496" y="61"/>
                </a:cxn>
                <a:cxn ang="0">
                  <a:pos x="418" y="50"/>
                </a:cxn>
                <a:cxn ang="0">
                  <a:pos x="342" y="40"/>
                </a:cxn>
                <a:cxn ang="0">
                  <a:pos x="270" y="31"/>
                </a:cxn>
                <a:cxn ang="0">
                  <a:pos x="203" y="21"/>
                </a:cxn>
                <a:cxn ang="0">
                  <a:pos x="146" y="13"/>
                </a:cxn>
                <a:cxn ang="0">
                  <a:pos x="99" y="7"/>
                </a:cxn>
                <a:cxn ang="0">
                  <a:pos x="65" y="3"/>
                </a:cxn>
                <a:cxn ang="0">
                  <a:pos x="48" y="0"/>
                </a:cxn>
              </a:cxnLst>
              <a:rect l="0" t="0" r="r" b="b"/>
              <a:pathLst>
                <a:path w="899" h="147">
                  <a:moveTo>
                    <a:pt x="45" y="0"/>
                  </a:moveTo>
                  <a:lnTo>
                    <a:pt x="42" y="0"/>
                  </a:lnTo>
                  <a:lnTo>
                    <a:pt x="35" y="1"/>
                  </a:lnTo>
                  <a:lnTo>
                    <a:pt x="24" y="4"/>
                  </a:lnTo>
                  <a:lnTo>
                    <a:pt x="14" y="6"/>
                  </a:lnTo>
                  <a:lnTo>
                    <a:pt x="4" y="10"/>
                  </a:lnTo>
                  <a:lnTo>
                    <a:pt x="0" y="14"/>
                  </a:lnTo>
                  <a:lnTo>
                    <a:pt x="1" y="19"/>
                  </a:lnTo>
                  <a:lnTo>
                    <a:pt x="10" y="25"/>
                  </a:lnTo>
                  <a:lnTo>
                    <a:pt x="16" y="27"/>
                  </a:lnTo>
                  <a:lnTo>
                    <a:pt x="27" y="29"/>
                  </a:lnTo>
                  <a:lnTo>
                    <a:pt x="42" y="32"/>
                  </a:lnTo>
                  <a:lnTo>
                    <a:pt x="59" y="35"/>
                  </a:lnTo>
                  <a:lnTo>
                    <a:pt x="82" y="39"/>
                  </a:lnTo>
                  <a:lnTo>
                    <a:pt x="106" y="42"/>
                  </a:lnTo>
                  <a:lnTo>
                    <a:pt x="134" y="47"/>
                  </a:lnTo>
                  <a:lnTo>
                    <a:pt x="164" y="52"/>
                  </a:lnTo>
                  <a:lnTo>
                    <a:pt x="197" y="56"/>
                  </a:lnTo>
                  <a:lnTo>
                    <a:pt x="231" y="61"/>
                  </a:lnTo>
                  <a:lnTo>
                    <a:pt x="267" y="66"/>
                  </a:lnTo>
                  <a:lnTo>
                    <a:pt x="305" y="71"/>
                  </a:lnTo>
                  <a:lnTo>
                    <a:pt x="343" y="76"/>
                  </a:lnTo>
                  <a:lnTo>
                    <a:pt x="383" y="82"/>
                  </a:lnTo>
                  <a:lnTo>
                    <a:pt x="423" y="88"/>
                  </a:lnTo>
                  <a:lnTo>
                    <a:pt x="464" y="93"/>
                  </a:lnTo>
                  <a:lnTo>
                    <a:pt x="503" y="98"/>
                  </a:lnTo>
                  <a:lnTo>
                    <a:pt x="543" y="103"/>
                  </a:lnTo>
                  <a:lnTo>
                    <a:pt x="582" y="109"/>
                  </a:lnTo>
                  <a:lnTo>
                    <a:pt x="619" y="114"/>
                  </a:lnTo>
                  <a:lnTo>
                    <a:pt x="655" y="118"/>
                  </a:lnTo>
                  <a:lnTo>
                    <a:pt x="691" y="123"/>
                  </a:lnTo>
                  <a:lnTo>
                    <a:pt x="724" y="126"/>
                  </a:lnTo>
                  <a:lnTo>
                    <a:pt x="755" y="131"/>
                  </a:lnTo>
                  <a:lnTo>
                    <a:pt x="783" y="135"/>
                  </a:lnTo>
                  <a:lnTo>
                    <a:pt x="809" y="138"/>
                  </a:lnTo>
                  <a:lnTo>
                    <a:pt x="831" y="140"/>
                  </a:lnTo>
                  <a:lnTo>
                    <a:pt x="850" y="143"/>
                  </a:lnTo>
                  <a:lnTo>
                    <a:pt x="865" y="145"/>
                  </a:lnTo>
                  <a:lnTo>
                    <a:pt x="876" y="146"/>
                  </a:lnTo>
                  <a:lnTo>
                    <a:pt x="883" y="147"/>
                  </a:lnTo>
                  <a:lnTo>
                    <a:pt x="886" y="147"/>
                  </a:lnTo>
                  <a:lnTo>
                    <a:pt x="890" y="145"/>
                  </a:lnTo>
                  <a:lnTo>
                    <a:pt x="897" y="138"/>
                  </a:lnTo>
                  <a:lnTo>
                    <a:pt x="899" y="129"/>
                  </a:lnTo>
                  <a:lnTo>
                    <a:pt x="888" y="119"/>
                  </a:lnTo>
                  <a:lnTo>
                    <a:pt x="883" y="118"/>
                  </a:lnTo>
                  <a:lnTo>
                    <a:pt x="874" y="116"/>
                  </a:lnTo>
                  <a:lnTo>
                    <a:pt x="861" y="114"/>
                  </a:lnTo>
                  <a:lnTo>
                    <a:pt x="845" y="111"/>
                  </a:lnTo>
                  <a:lnTo>
                    <a:pt x="825" y="108"/>
                  </a:lnTo>
                  <a:lnTo>
                    <a:pt x="802" y="104"/>
                  </a:lnTo>
                  <a:lnTo>
                    <a:pt x="775" y="100"/>
                  </a:lnTo>
                  <a:lnTo>
                    <a:pt x="745" y="96"/>
                  </a:lnTo>
                  <a:lnTo>
                    <a:pt x="715" y="91"/>
                  </a:lnTo>
                  <a:lnTo>
                    <a:pt x="681" y="87"/>
                  </a:lnTo>
                  <a:lnTo>
                    <a:pt x="647" y="82"/>
                  </a:lnTo>
                  <a:lnTo>
                    <a:pt x="611" y="76"/>
                  </a:lnTo>
                  <a:lnTo>
                    <a:pt x="574" y="71"/>
                  </a:lnTo>
                  <a:lnTo>
                    <a:pt x="535" y="66"/>
                  </a:lnTo>
                  <a:lnTo>
                    <a:pt x="496" y="61"/>
                  </a:lnTo>
                  <a:lnTo>
                    <a:pt x="458" y="55"/>
                  </a:lnTo>
                  <a:lnTo>
                    <a:pt x="418" y="50"/>
                  </a:lnTo>
                  <a:lnTo>
                    <a:pt x="380" y="45"/>
                  </a:lnTo>
                  <a:lnTo>
                    <a:pt x="342" y="40"/>
                  </a:lnTo>
                  <a:lnTo>
                    <a:pt x="306" y="35"/>
                  </a:lnTo>
                  <a:lnTo>
                    <a:pt x="270" y="31"/>
                  </a:lnTo>
                  <a:lnTo>
                    <a:pt x="236" y="26"/>
                  </a:lnTo>
                  <a:lnTo>
                    <a:pt x="203" y="21"/>
                  </a:lnTo>
                  <a:lnTo>
                    <a:pt x="174" y="18"/>
                  </a:lnTo>
                  <a:lnTo>
                    <a:pt x="146" y="13"/>
                  </a:lnTo>
                  <a:lnTo>
                    <a:pt x="121" y="11"/>
                  </a:lnTo>
                  <a:lnTo>
                    <a:pt x="99" y="7"/>
                  </a:lnTo>
                  <a:lnTo>
                    <a:pt x="80" y="5"/>
                  </a:lnTo>
                  <a:lnTo>
                    <a:pt x="65" y="3"/>
                  </a:lnTo>
                  <a:lnTo>
                    <a:pt x="55" y="1"/>
                  </a:lnTo>
                  <a:lnTo>
                    <a:pt x="48" y="0"/>
                  </a:lnTo>
                  <a:lnTo>
                    <a:pt x="45" y="0"/>
                  </a:lnTo>
                  <a:close/>
                </a:path>
              </a:pathLst>
            </a:custGeom>
            <a:solidFill>
              <a:srgbClr val="BFBFBF"/>
            </a:solidFill>
            <a:ln w="9525">
              <a:noFill/>
              <a:round/>
            </a:ln>
          </p:spPr>
          <p:txBody>
            <a:bodyPr/>
            <a:lstStyle/>
            <a:p>
              <a:endParaRPr lang="en-US"/>
            </a:p>
          </p:txBody>
        </p:sp>
        <p:sp>
          <p:nvSpPr>
            <p:cNvPr id="376878" name="Freeform 46"/>
            <p:cNvSpPr/>
            <p:nvPr/>
          </p:nvSpPr>
          <p:spPr bwMode="auto">
            <a:xfrm>
              <a:off x="4196" y="2332"/>
              <a:ext cx="69" cy="21"/>
            </a:xfrm>
            <a:custGeom>
              <a:avLst/>
              <a:gdLst/>
              <a:ahLst/>
              <a:cxnLst>
                <a:cxn ang="0">
                  <a:pos x="69" y="7"/>
                </a:cxn>
                <a:cxn ang="0">
                  <a:pos x="68" y="8"/>
                </a:cxn>
                <a:cxn ang="0">
                  <a:pos x="64" y="9"/>
                </a:cxn>
                <a:cxn ang="0">
                  <a:pos x="57" y="12"/>
                </a:cxn>
                <a:cxn ang="0">
                  <a:pos x="47" y="14"/>
                </a:cxn>
                <a:cxn ang="0">
                  <a:pos x="37" y="14"/>
                </a:cxn>
                <a:cxn ang="0">
                  <a:pos x="25" y="13"/>
                </a:cxn>
                <a:cxn ang="0">
                  <a:pos x="13" y="8"/>
                </a:cxn>
                <a:cxn ang="0">
                  <a:pos x="0" y="0"/>
                </a:cxn>
                <a:cxn ang="0">
                  <a:pos x="3" y="1"/>
                </a:cxn>
                <a:cxn ang="0">
                  <a:pos x="9" y="6"/>
                </a:cxn>
                <a:cxn ang="0">
                  <a:pos x="17" y="12"/>
                </a:cxn>
                <a:cxn ang="0">
                  <a:pos x="27" y="16"/>
                </a:cxn>
                <a:cxn ang="0">
                  <a:pos x="38" y="20"/>
                </a:cxn>
                <a:cxn ang="0">
                  <a:pos x="50" y="21"/>
                </a:cxn>
                <a:cxn ang="0">
                  <a:pos x="60" y="16"/>
                </a:cxn>
                <a:cxn ang="0">
                  <a:pos x="69" y="7"/>
                </a:cxn>
              </a:cxnLst>
              <a:rect l="0" t="0" r="r" b="b"/>
              <a:pathLst>
                <a:path w="69" h="21">
                  <a:moveTo>
                    <a:pt x="69" y="7"/>
                  </a:moveTo>
                  <a:lnTo>
                    <a:pt x="68" y="8"/>
                  </a:lnTo>
                  <a:lnTo>
                    <a:pt x="64" y="9"/>
                  </a:lnTo>
                  <a:lnTo>
                    <a:pt x="57" y="12"/>
                  </a:lnTo>
                  <a:lnTo>
                    <a:pt x="47" y="14"/>
                  </a:lnTo>
                  <a:lnTo>
                    <a:pt x="37" y="14"/>
                  </a:lnTo>
                  <a:lnTo>
                    <a:pt x="25" y="13"/>
                  </a:lnTo>
                  <a:lnTo>
                    <a:pt x="13" y="8"/>
                  </a:lnTo>
                  <a:lnTo>
                    <a:pt x="0" y="0"/>
                  </a:lnTo>
                  <a:lnTo>
                    <a:pt x="3" y="1"/>
                  </a:lnTo>
                  <a:lnTo>
                    <a:pt x="9" y="6"/>
                  </a:lnTo>
                  <a:lnTo>
                    <a:pt x="17" y="12"/>
                  </a:lnTo>
                  <a:lnTo>
                    <a:pt x="27" y="16"/>
                  </a:lnTo>
                  <a:lnTo>
                    <a:pt x="38" y="20"/>
                  </a:lnTo>
                  <a:lnTo>
                    <a:pt x="50" y="21"/>
                  </a:lnTo>
                  <a:lnTo>
                    <a:pt x="60" y="16"/>
                  </a:lnTo>
                  <a:lnTo>
                    <a:pt x="69" y="7"/>
                  </a:lnTo>
                  <a:close/>
                </a:path>
              </a:pathLst>
            </a:custGeom>
            <a:solidFill>
              <a:srgbClr val="000000"/>
            </a:solidFill>
            <a:ln w="9525">
              <a:noFill/>
              <a:round/>
            </a:ln>
          </p:spPr>
          <p:txBody>
            <a:bodyPr/>
            <a:lstStyle/>
            <a:p>
              <a:endParaRPr lang="en-US"/>
            </a:p>
          </p:txBody>
        </p:sp>
        <p:sp>
          <p:nvSpPr>
            <p:cNvPr id="376879" name="Freeform 47"/>
            <p:cNvSpPr/>
            <p:nvPr/>
          </p:nvSpPr>
          <p:spPr bwMode="auto">
            <a:xfrm>
              <a:off x="4547" y="2338"/>
              <a:ext cx="832" cy="117"/>
            </a:xfrm>
            <a:custGeom>
              <a:avLst/>
              <a:gdLst/>
              <a:ahLst/>
              <a:cxnLst>
                <a:cxn ang="0">
                  <a:pos x="0" y="0"/>
                </a:cxn>
                <a:cxn ang="0">
                  <a:pos x="832" y="117"/>
                </a:cxn>
                <a:cxn ang="0">
                  <a:pos x="831" y="117"/>
                </a:cxn>
                <a:cxn ang="0">
                  <a:pos x="827" y="117"/>
                </a:cxn>
                <a:cxn ang="0">
                  <a:pos x="820" y="116"/>
                </a:cxn>
                <a:cxn ang="0">
                  <a:pos x="810" y="116"/>
                </a:cxn>
                <a:cxn ang="0">
                  <a:pos x="799" y="116"/>
                </a:cxn>
                <a:cxn ang="0">
                  <a:pos x="785" y="114"/>
                </a:cxn>
                <a:cxn ang="0">
                  <a:pos x="768" y="113"/>
                </a:cxn>
                <a:cxn ang="0">
                  <a:pos x="749" y="112"/>
                </a:cxn>
                <a:cxn ang="0">
                  <a:pos x="728" y="111"/>
                </a:cxn>
                <a:cxn ang="0">
                  <a:pos x="706" y="109"/>
                </a:cxn>
                <a:cxn ang="0">
                  <a:pos x="683" y="107"/>
                </a:cxn>
                <a:cxn ang="0">
                  <a:pos x="657" y="105"/>
                </a:cxn>
                <a:cxn ang="0">
                  <a:pos x="629" y="103"/>
                </a:cxn>
                <a:cxn ang="0">
                  <a:pos x="601" y="100"/>
                </a:cxn>
                <a:cxn ang="0">
                  <a:pos x="572" y="97"/>
                </a:cxn>
                <a:cxn ang="0">
                  <a:pos x="541" y="95"/>
                </a:cxn>
                <a:cxn ang="0">
                  <a:pos x="509" y="91"/>
                </a:cxn>
                <a:cxn ang="0">
                  <a:pos x="477" y="87"/>
                </a:cxn>
                <a:cxn ang="0">
                  <a:pos x="443" y="83"/>
                </a:cxn>
                <a:cxn ang="0">
                  <a:pos x="409" y="79"/>
                </a:cxn>
                <a:cxn ang="0">
                  <a:pos x="375" y="75"/>
                </a:cxn>
                <a:cxn ang="0">
                  <a:pos x="340" y="70"/>
                </a:cxn>
                <a:cxn ang="0">
                  <a:pos x="305" y="64"/>
                </a:cxn>
                <a:cxn ang="0">
                  <a:pos x="270" y="58"/>
                </a:cxn>
                <a:cxn ang="0">
                  <a:pos x="235" y="52"/>
                </a:cxn>
                <a:cxn ang="0">
                  <a:pos x="200" y="47"/>
                </a:cxn>
                <a:cxn ang="0">
                  <a:pos x="165" y="40"/>
                </a:cxn>
                <a:cxn ang="0">
                  <a:pos x="131" y="33"/>
                </a:cxn>
                <a:cxn ang="0">
                  <a:pos x="97" y="24"/>
                </a:cxn>
                <a:cxn ang="0">
                  <a:pos x="64" y="17"/>
                </a:cxn>
                <a:cxn ang="0">
                  <a:pos x="32" y="9"/>
                </a:cxn>
                <a:cxn ang="0">
                  <a:pos x="0" y="0"/>
                </a:cxn>
              </a:cxnLst>
              <a:rect l="0" t="0" r="r" b="b"/>
              <a:pathLst>
                <a:path w="832" h="117">
                  <a:moveTo>
                    <a:pt x="0" y="0"/>
                  </a:moveTo>
                  <a:lnTo>
                    <a:pt x="832" y="117"/>
                  </a:lnTo>
                  <a:lnTo>
                    <a:pt x="831" y="117"/>
                  </a:lnTo>
                  <a:lnTo>
                    <a:pt x="827" y="117"/>
                  </a:lnTo>
                  <a:lnTo>
                    <a:pt x="820" y="116"/>
                  </a:lnTo>
                  <a:lnTo>
                    <a:pt x="810" y="116"/>
                  </a:lnTo>
                  <a:lnTo>
                    <a:pt x="799" y="116"/>
                  </a:lnTo>
                  <a:lnTo>
                    <a:pt x="785" y="114"/>
                  </a:lnTo>
                  <a:lnTo>
                    <a:pt x="768" y="113"/>
                  </a:lnTo>
                  <a:lnTo>
                    <a:pt x="749" y="112"/>
                  </a:lnTo>
                  <a:lnTo>
                    <a:pt x="728" y="111"/>
                  </a:lnTo>
                  <a:lnTo>
                    <a:pt x="706" y="109"/>
                  </a:lnTo>
                  <a:lnTo>
                    <a:pt x="683" y="107"/>
                  </a:lnTo>
                  <a:lnTo>
                    <a:pt x="657" y="105"/>
                  </a:lnTo>
                  <a:lnTo>
                    <a:pt x="629" y="103"/>
                  </a:lnTo>
                  <a:lnTo>
                    <a:pt x="601" y="100"/>
                  </a:lnTo>
                  <a:lnTo>
                    <a:pt x="572" y="97"/>
                  </a:lnTo>
                  <a:lnTo>
                    <a:pt x="541" y="95"/>
                  </a:lnTo>
                  <a:lnTo>
                    <a:pt x="509" y="91"/>
                  </a:lnTo>
                  <a:lnTo>
                    <a:pt x="477" y="87"/>
                  </a:lnTo>
                  <a:lnTo>
                    <a:pt x="443" y="83"/>
                  </a:lnTo>
                  <a:lnTo>
                    <a:pt x="409" y="79"/>
                  </a:lnTo>
                  <a:lnTo>
                    <a:pt x="375" y="75"/>
                  </a:lnTo>
                  <a:lnTo>
                    <a:pt x="340" y="70"/>
                  </a:lnTo>
                  <a:lnTo>
                    <a:pt x="305" y="64"/>
                  </a:lnTo>
                  <a:lnTo>
                    <a:pt x="270" y="58"/>
                  </a:lnTo>
                  <a:lnTo>
                    <a:pt x="235" y="52"/>
                  </a:lnTo>
                  <a:lnTo>
                    <a:pt x="200" y="47"/>
                  </a:lnTo>
                  <a:lnTo>
                    <a:pt x="165" y="40"/>
                  </a:lnTo>
                  <a:lnTo>
                    <a:pt x="131" y="33"/>
                  </a:lnTo>
                  <a:lnTo>
                    <a:pt x="97" y="24"/>
                  </a:lnTo>
                  <a:lnTo>
                    <a:pt x="64" y="17"/>
                  </a:lnTo>
                  <a:lnTo>
                    <a:pt x="32" y="9"/>
                  </a:lnTo>
                  <a:lnTo>
                    <a:pt x="0" y="0"/>
                  </a:lnTo>
                  <a:close/>
                </a:path>
              </a:pathLst>
            </a:custGeom>
            <a:solidFill>
              <a:schemeClr val="folHlink"/>
            </a:solidFill>
            <a:ln w="9525">
              <a:noFill/>
              <a:round/>
            </a:ln>
          </p:spPr>
          <p:txBody>
            <a:bodyPr/>
            <a:lstStyle/>
            <a:p>
              <a:endParaRPr lang="en-US"/>
            </a:p>
          </p:txBody>
        </p:sp>
        <p:sp>
          <p:nvSpPr>
            <p:cNvPr id="376880" name="Freeform 48"/>
            <p:cNvSpPr/>
            <p:nvPr/>
          </p:nvSpPr>
          <p:spPr bwMode="auto">
            <a:xfrm>
              <a:off x="4636" y="2456"/>
              <a:ext cx="221" cy="42"/>
            </a:xfrm>
            <a:custGeom>
              <a:avLst/>
              <a:gdLst/>
              <a:ahLst/>
              <a:cxnLst>
                <a:cxn ang="0">
                  <a:pos x="0" y="6"/>
                </a:cxn>
                <a:cxn ang="0">
                  <a:pos x="221" y="42"/>
                </a:cxn>
                <a:cxn ang="0">
                  <a:pos x="220" y="41"/>
                </a:cxn>
                <a:cxn ang="0">
                  <a:pos x="215" y="40"/>
                </a:cxn>
                <a:cxn ang="0">
                  <a:pos x="207" y="36"/>
                </a:cxn>
                <a:cxn ang="0">
                  <a:pos x="198" y="33"/>
                </a:cxn>
                <a:cxn ang="0">
                  <a:pos x="186" y="28"/>
                </a:cxn>
                <a:cxn ang="0">
                  <a:pos x="172" y="23"/>
                </a:cxn>
                <a:cxn ang="0">
                  <a:pos x="157" y="19"/>
                </a:cxn>
                <a:cxn ang="0">
                  <a:pos x="140" y="14"/>
                </a:cxn>
                <a:cxn ang="0">
                  <a:pos x="123" y="9"/>
                </a:cxn>
                <a:cxn ang="0">
                  <a:pos x="104" y="6"/>
                </a:cxn>
                <a:cxn ang="0">
                  <a:pos x="86" y="2"/>
                </a:cxn>
                <a:cxn ang="0">
                  <a:pos x="68" y="1"/>
                </a:cxn>
                <a:cxn ang="0">
                  <a:pos x="49" y="0"/>
                </a:cxn>
                <a:cxn ang="0">
                  <a:pos x="32" y="0"/>
                </a:cxn>
                <a:cxn ang="0">
                  <a:pos x="15" y="2"/>
                </a:cxn>
                <a:cxn ang="0">
                  <a:pos x="0" y="6"/>
                </a:cxn>
              </a:cxnLst>
              <a:rect l="0" t="0" r="r" b="b"/>
              <a:pathLst>
                <a:path w="221" h="42">
                  <a:moveTo>
                    <a:pt x="0" y="6"/>
                  </a:moveTo>
                  <a:lnTo>
                    <a:pt x="221" y="42"/>
                  </a:lnTo>
                  <a:lnTo>
                    <a:pt x="220" y="41"/>
                  </a:lnTo>
                  <a:lnTo>
                    <a:pt x="215" y="40"/>
                  </a:lnTo>
                  <a:lnTo>
                    <a:pt x="207" y="36"/>
                  </a:lnTo>
                  <a:lnTo>
                    <a:pt x="198" y="33"/>
                  </a:lnTo>
                  <a:lnTo>
                    <a:pt x="186" y="28"/>
                  </a:lnTo>
                  <a:lnTo>
                    <a:pt x="172" y="23"/>
                  </a:lnTo>
                  <a:lnTo>
                    <a:pt x="157" y="19"/>
                  </a:lnTo>
                  <a:lnTo>
                    <a:pt x="140" y="14"/>
                  </a:lnTo>
                  <a:lnTo>
                    <a:pt x="123" y="9"/>
                  </a:lnTo>
                  <a:lnTo>
                    <a:pt x="104" y="6"/>
                  </a:lnTo>
                  <a:lnTo>
                    <a:pt x="86" y="2"/>
                  </a:lnTo>
                  <a:lnTo>
                    <a:pt x="68" y="1"/>
                  </a:lnTo>
                  <a:lnTo>
                    <a:pt x="49" y="0"/>
                  </a:lnTo>
                  <a:lnTo>
                    <a:pt x="32" y="0"/>
                  </a:lnTo>
                  <a:lnTo>
                    <a:pt x="15" y="2"/>
                  </a:lnTo>
                  <a:lnTo>
                    <a:pt x="0" y="6"/>
                  </a:lnTo>
                  <a:close/>
                </a:path>
              </a:pathLst>
            </a:custGeom>
            <a:solidFill>
              <a:srgbClr val="000000"/>
            </a:solidFill>
            <a:ln w="9525">
              <a:noFill/>
              <a:round/>
            </a:ln>
          </p:spPr>
          <p:txBody>
            <a:bodyPr/>
            <a:lstStyle/>
            <a:p>
              <a:endParaRPr lang="en-US"/>
            </a:p>
          </p:txBody>
        </p:sp>
        <p:sp>
          <p:nvSpPr>
            <p:cNvPr id="376881" name="Freeform 49"/>
            <p:cNvSpPr/>
            <p:nvPr/>
          </p:nvSpPr>
          <p:spPr bwMode="auto">
            <a:xfrm>
              <a:off x="4887" y="2477"/>
              <a:ext cx="263" cy="64"/>
            </a:xfrm>
            <a:custGeom>
              <a:avLst/>
              <a:gdLst/>
              <a:ahLst/>
              <a:cxnLst>
                <a:cxn ang="0">
                  <a:pos x="0" y="16"/>
                </a:cxn>
                <a:cxn ang="0">
                  <a:pos x="46" y="0"/>
                </a:cxn>
                <a:cxn ang="0">
                  <a:pos x="263" y="64"/>
                </a:cxn>
                <a:cxn ang="0">
                  <a:pos x="48" y="12"/>
                </a:cxn>
                <a:cxn ang="0">
                  <a:pos x="0" y="16"/>
                </a:cxn>
              </a:cxnLst>
              <a:rect l="0" t="0" r="r" b="b"/>
              <a:pathLst>
                <a:path w="263" h="64">
                  <a:moveTo>
                    <a:pt x="0" y="16"/>
                  </a:moveTo>
                  <a:lnTo>
                    <a:pt x="46" y="0"/>
                  </a:lnTo>
                  <a:lnTo>
                    <a:pt x="263" y="64"/>
                  </a:lnTo>
                  <a:lnTo>
                    <a:pt x="48" y="12"/>
                  </a:lnTo>
                  <a:lnTo>
                    <a:pt x="0" y="16"/>
                  </a:lnTo>
                  <a:close/>
                </a:path>
              </a:pathLst>
            </a:custGeom>
            <a:solidFill>
              <a:srgbClr val="000000"/>
            </a:solidFill>
            <a:ln w="9525">
              <a:noFill/>
              <a:round/>
            </a:ln>
          </p:spPr>
          <p:txBody>
            <a:bodyPr/>
            <a:lstStyle/>
            <a:p>
              <a:endParaRPr lang="en-US"/>
            </a:p>
          </p:txBody>
        </p:sp>
        <p:sp>
          <p:nvSpPr>
            <p:cNvPr id="376882" name="Freeform 50"/>
            <p:cNvSpPr/>
            <p:nvPr/>
          </p:nvSpPr>
          <p:spPr bwMode="auto">
            <a:xfrm>
              <a:off x="5168" y="2520"/>
              <a:ext cx="291" cy="33"/>
            </a:xfrm>
            <a:custGeom>
              <a:avLst/>
              <a:gdLst/>
              <a:ahLst/>
              <a:cxnLst>
                <a:cxn ang="0">
                  <a:pos x="0" y="20"/>
                </a:cxn>
                <a:cxn ang="0">
                  <a:pos x="105" y="0"/>
                </a:cxn>
                <a:cxn ang="0">
                  <a:pos x="291" y="33"/>
                </a:cxn>
                <a:cxn ang="0">
                  <a:pos x="100" y="18"/>
                </a:cxn>
                <a:cxn ang="0">
                  <a:pos x="0" y="20"/>
                </a:cxn>
              </a:cxnLst>
              <a:rect l="0" t="0" r="r" b="b"/>
              <a:pathLst>
                <a:path w="291" h="33">
                  <a:moveTo>
                    <a:pt x="0" y="20"/>
                  </a:moveTo>
                  <a:lnTo>
                    <a:pt x="105" y="0"/>
                  </a:lnTo>
                  <a:lnTo>
                    <a:pt x="291" y="33"/>
                  </a:lnTo>
                  <a:lnTo>
                    <a:pt x="100" y="18"/>
                  </a:lnTo>
                  <a:lnTo>
                    <a:pt x="0" y="20"/>
                  </a:lnTo>
                  <a:close/>
                </a:path>
              </a:pathLst>
            </a:custGeom>
            <a:solidFill>
              <a:srgbClr val="000000"/>
            </a:solidFill>
            <a:ln w="9525">
              <a:noFill/>
              <a:round/>
            </a:ln>
          </p:spPr>
          <p:txBody>
            <a:bodyPr/>
            <a:lstStyle/>
            <a:p>
              <a:endParaRPr lang="en-US"/>
            </a:p>
          </p:txBody>
        </p:sp>
        <p:sp>
          <p:nvSpPr>
            <p:cNvPr id="376883" name="Freeform 51"/>
            <p:cNvSpPr/>
            <p:nvPr/>
          </p:nvSpPr>
          <p:spPr bwMode="auto">
            <a:xfrm>
              <a:off x="4617" y="2501"/>
              <a:ext cx="328" cy="53"/>
            </a:xfrm>
            <a:custGeom>
              <a:avLst/>
              <a:gdLst/>
              <a:ahLst/>
              <a:cxnLst>
                <a:cxn ang="0">
                  <a:pos x="14" y="0"/>
                </a:cxn>
                <a:cxn ang="0">
                  <a:pos x="240" y="38"/>
                </a:cxn>
                <a:cxn ang="0">
                  <a:pos x="328" y="19"/>
                </a:cxn>
                <a:cxn ang="0">
                  <a:pos x="229" y="53"/>
                </a:cxn>
                <a:cxn ang="0">
                  <a:pos x="0" y="9"/>
                </a:cxn>
                <a:cxn ang="0">
                  <a:pos x="14" y="0"/>
                </a:cxn>
              </a:cxnLst>
              <a:rect l="0" t="0" r="r" b="b"/>
              <a:pathLst>
                <a:path w="328" h="53">
                  <a:moveTo>
                    <a:pt x="14" y="0"/>
                  </a:moveTo>
                  <a:lnTo>
                    <a:pt x="240" y="38"/>
                  </a:lnTo>
                  <a:lnTo>
                    <a:pt x="328" y="19"/>
                  </a:lnTo>
                  <a:lnTo>
                    <a:pt x="229" y="53"/>
                  </a:lnTo>
                  <a:lnTo>
                    <a:pt x="0" y="9"/>
                  </a:lnTo>
                  <a:lnTo>
                    <a:pt x="14" y="0"/>
                  </a:lnTo>
                  <a:close/>
                </a:path>
              </a:pathLst>
            </a:custGeom>
            <a:solidFill>
              <a:schemeClr val="folHlink"/>
            </a:solidFill>
            <a:ln w="9525">
              <a:noFill/>
              <a:round/>
            </a:ln>
          </p:spPr>
          <p:txBody>
            <a:bodyPr/>
            <a:lstStyle/>
            <a:p>
              <a:endParaRPr lang="en-US"/>
            </a:p>
          </p:txBody>
        </p:sp>
        <p:sp>
          <p:nvSpPr>
            <p:cNvPr id="376884" name="Freeform 52"/>
            <p:cNvSpPr/>
            <p:nvPr/>
          </p:nvSpPr>
          <p:spPr bwMode="auto">
            <a:xfrm>
              <a:off x="4977" y="2530"/>
              <a:ext cx="301" cy="70"/>
            </a:xfrm>
            <a:custGeom>
              <a:avLst/>
              <a:gdLst/>
              <a:ahLst/>
              <a:cxnLst>
                <a:cxn ang="0">
                  <a:pos x="0" y="0"/>
                </a:cxn>
                <a:cxn ang="0">
                  <a:pos x="180" y="53"/>
                </a:cxn>
                <a:cxn ang="0">
                  <a:pos x="301" y="39"/>
                </a:cxn>
                <a:cxn ang="0">
                  <a:pos x="170" y="70"/>
                </a:cxn>
                <a:cxn ang="0">
                  <a:pos x="0" y="0"/>
                </a:cxn>
              </a:cxnLst>
              <a:rect l="0" t="0" r="r" b="b"/>
              <a:pathLst>
                <a:path w="301" h="70">
                  <a:moveTo>
                    <a:pt x="0" y="0"/>
                  </a:moveTo>
                  <a:lnTo>
                    <a:pt x="180" y="53"/>
                  </a:lnTo>
                  <a:lnTo>
                    <a:pt x="301" y="39"/>
                  </a:lnTo>
                  <a:lnTo>
                    <a:pt x="170" y="70"/>
                  </a:lnTo>
                  <a:lnTo>
                    <a:pt x="0" y="0"/>
                  </a:lnTo>
                  <a:close/>
                </a:path>
              </a:pathLst>
            </a:custGeom>
            <a:solidFill>
              <a:schemeClr val="folHlink"/>
            </a:solidFill>
            <a:ln w="9525">
              <a:noFill/>
              <a:round/>
            </a:ln>
          </p:spPr>
          <p:txBody>
            <a:bodyPr/>
            <a:lstStyle/>
            <a:p>
              <a:endParaRPr lang="en-US"/>
            </a:p>
          </p:txBody>
        </p:sp>
        <p:sp>
          <p:nvSpPr>
            <p:cNvPr id="376885" name="Freeform 53"/>
            <p:cNvSpPr/>
            <p:nvPr/>
          </p:nvSpPr>
          <p:spPr bwMode="auto">
            <a:xfrm>
              <a:off x="5318" y="2561"/>
              <a:ext cx="198" cy="55"/>
            </a:xfrm>
            <a:custGeom>
              <a:avLst/>
              <a:gdLst/>
              <a:ahLst/>
              <a:cxnLst>
                <a:cxn ang="0">
                  <a:pos x="0" y="13"/>
                </a:cxn>
                <a:cxn ang="0">
                  <a:pos x="163" y="39"/>
                </a:cxn>
                <a:cxn ang="0">
                  <a:pos x="165" y="39"/>
                </a:cxn>
                <a:cxn ang="0">
                  <a:pos x="169" y="36"/>
                </a:cxn>
                <a:cxn ang="0">
                  <a:pos x="175" y="34"/>
                </a:cxn>
                <a:cxn ang="0">
                  <a:pos x="181" y="29"/>
                </a:cxn>
                <a:cxn ang="0">
                  <a:pos x="184" y="25"/>
                </a:cxn>
                <a:cxn ang="0">
                  <a:pos x="184" y="18"/>
                </a:cxn>
                <a:cxn ang="0">
                  <a:pos x="180" y="9"/>
                </a:cxn>
                <a:cxn ang="0">
                  <a:pos x="169" y="0"/>
                </a:cxn>
                <a:cxn ang="0">
                  <a:pos x="171" y="1"/>
                </a:cxn>
                <a:cxn ang="0">
                  <a:pos x="178" y="6"/>
                </a:cxn>
                <a:cxn ang="0">
                  <a:pos x="188" y="13"/>
                </a:cxn>
                <a:cxn ang="0">
                  <a:pos x="195" y="20"/>
                </a:cxn>
                <a:cxn ang="0">
                  <a:pos x="198" y="29"/>
                </a:cxn>
                <a:cxn ang="0">
                  <a:pos x="195" y="39"/>
                </a:cxn>
                <a:cxn ang="0">
                  <a:pos x="182" y="47"/>
                </a:cxn>
                <a:cxn ang="0">
                  <a:pos x="158" y="55"/>
                </a:cxn>
                <a:cxn ang="0">
                  <a:pos x="0" y="13"/>
                </a:cxn>
              </a:cxnLst>
              <a:rect l="0" t="0" r="r" b="b"/>
              <a:pathLst>
                <a:path w="198" h="55">
                  <a:moveTo>
                    <a:pt x="0" y="13"/>
                  </a:moveTo>
                  <a:lnTo>
                    <a:pt x="163" y="39"/>
                  </a:lnTo>
                  <a:lnTo>
                    <a:pt x="165" y="39"/>
                  </a:lnTo>
                  <a:lnTo>
                    <a:pt x="169" y="36"/>
                  </a:lnTo>
                  <a:lnTo>
                    <a:pt x="175" y="34"/>
                  </a:lnTo>
                  <a:lnTo>
                    <a:pt x="181" y="29"/>
                  </a:lnTo>
                  <a:lnTo>
                    <a:pt x="184" y="25"/>
                  </a:lnTo>
                  <a:lnTo>
                    <a:pt x="184" y="18"/>
                  </a:lnTo>
                  <a:lnTo>
                    <a:pt x="180" y="9"/>
                  </a:lnTo>
                  <a:lnTo>
                    <a:pt x="169" y="0"/>
                  </a:lnTo>
                  <a:lnTo>
                    <a:pt x="171" y="1"/>
                  </a:lnTo>
                  <a:lnTo>
                    <a:pt x="178" y="6"/>
                  </a:lnTo>
                  <a:lnTo>
                    <a:pt x="188" y="13"/>
                  </a:lnTo>
                  <a:lnTo>
                    <a:pt x="195" y="20"/>
                  </a:lnTo>
                  <a:lnTo>
                    <a:pt x="198" y="29"/>
                  </a:lnTo>
                  <a:lnTo>
                    <a:pt x="195" y="39"/>
                  </a:lnTo>
                  <a:lnTo>
                    <a:pt x="182" y="47"/>
                  </a:lnTo>
                  <a:lnTo>
                    <a:pt x="158" y="55"/>
                  </a:lnTo>
                  <a:lnTo>
                    <a:pt x="0" y="13"/>
                  </a:lnTo>
                  <a:close/>
                </a:path>
              </a:pathLst>
            </a:custGeom>
            <a:solidFill>
              <a:schemeClr val="folHlink"/>
            </a:solidFill>
            <a:ln w="9525">
              <a:noFill/>
              <a:round/>
            </a:ln>
          </p:spPr>
          <p:txBody>
            <a:bodyPr/>
            <a:lstStyle/>
            <a:p>
              <a:endParaRPr lang="en-US"/>
            </a:p>
          </p:txBody>
        </p:sp>
        <p:sp>
          <p:nvSpPr>
            <p:cNvPr id="376886" name="Freeform 54"/>
            <p:cNvSpPr/>
            <p:nvPr/>
          </p:nvSpPr>
          <p:spPr bwMode="auto">
            <a:xfrm>
              <a:off x="5424" y="2462"/>
              <a:ext cx="103" cy="113"/>
            </a:xfrm>
            <a:custGeom>
              <a:avLst/>
              <a:gdLst/>
              <a:ahLst/>
              <a:cxnLst>
                <a:cxn ang="0">
                  <a:pos x="0" y="0"/>
                </a:cxn>
                <a:cxn ang="0">
                  <a:pos x="5" y="1"/>
                </a:cxn>
                <a:cxn ang="0">
                  <a:pos x="17" y="4"/>
                </a:cxn>
                <a:cxn ang="0">
                  <a:pos x="35" y="10"/>
                </a:cxn>
                <a:cxn ang="0">
                  <a:pos x="54" y="21"/>
                </a:cxn>
                <a:cxn ang="0">
                  <a:pos x="72" y="35"/>
                </a:cxn>
                <a:cxn ang="0">
                  <a:pos x="88" y="55"/>
                </a:cxn>
                <a:cxn ang="0">
                  <a:pos x="95" y="80"/>
                </a:cxn>
                <a:cxn ang="0">
                  <a:pos x="93" y="113"/>
                </a:cxn>
                <a:cxn ang="0">
                  <a:pos x="96" y="110"/>
                </a:cxn>
                <a:cxn ang="0">
                  <a:pos x="99" y="99"/>
                </a:cxn>
                <a:cxn ang="0">
                  <a:pos x="103" y="84"/>
                </a:cxn>
                <a:cxn ang="0">
                  <a:pos x="102" y="66"/>
                </a:cxn>
                <a:cxn ang="0">
                  <a:pos x="93" y="48"/>
                </a:cxn>
                <a:cxn ang="0">
                  <a:pos x="76" y="29"/>
                </a:cxn>
                <a:cxn ang="0">
                  <a:pos x="45" y="13"/>
                </a:cxn>
                <a:cxn ang="0">
                  <a:pos x="0" y="0"/>
                </a:cxn>
              </a:cxnLst>
              <a:rect l="0" t="0" r="r" b="b"/>
              <a:pathLst>
                <a:path w="103" h="113">
                  <a:moveTo>
                    <a:pt x="0" y="0"/>
                  </a:moveTo>
                  <a:lnTo>
                    <a:pt x="5" y="1"/>
                  </a:lnTo>
                  <a:lnTo>
                    <a:pt x="17" y="4"/>
                  </a:lnTo>
                  <a:lnTo>
                    <a:pt x="35" y="10"/>
                  </a:lnTo>
                  <a:lnTo>
                    <a:pt x="54" y="21"/>
                  </a:lnTo>
                  <a:lnTo>
                    <a:pt x="72" y="35"/>
                  </a:lnTo>
                  <a:lnTo>
                    <a:pt x="88" y="55"/>
                  </a:lnTo>
                  <a:lnTo>
                    <a:pt x="95" y="80"/>
                  </a:lnTo>
                  <a:lnTo>
                    <a:pt x="93" y="113"/>
                  </a:lnTo>
                  <a:lnTo>
                    <a:pt x="96" y="110"/>
                  </a:lnTo>
                  <a:lnTo>
                    <a:pt x="99" y="99"/>
                  </a:lnTo>
                  <a:lnTo>
                    <a:pt x="103" y="84"/>
                  </a:lnTo>
                  <a:lnTo>
                    <a:pt x="102" y="66"/>
                  </a:lnTo>
                  <a:lnTo>
                    <a:pt x="93" y="48"/>
                  </a:lnTo>
                  <a:lnTo>
                    <a:pt x="76" y="29"/>
                  </a:lnTo>
                  <a:lnTo>
                    <a:pt x="45" y="13"/>
                  </a:lnTo>
                  <a:lnTo>
                    <a:pt x="0" y="0"/>
                  </a:lnTo>
                  <a:close/>
                </a:path>
              </a:pathLst>
            </a:custGeom>
            <a:solidFill>
              <a:schemeClr val="folHlink"/>
            </a:solidFill>
            <a:ln w="9525">
              <a:noFill/>
              <a:round/>
            </a:ln>
          </p:spPr>
          <p:txBody>
            <a:bodyPr/>
            <a:lstStyle/>
            <a:p>
              <a:endParaRPr lang="en-US"/>
            </a:p>
          </p:txBody>
        </p:sp>
        <p:sp>
          <p:nvSpPr>
            <p:cNvPr id="376887" name="Freeform 55"/>
            <p:cNvSpPr/>
            <p:nvPr/>
          </p:nvSpPr>
          <p:spPr bwMode="auto">
            <a:xfrm>
              <a:off x="4088" y="2311"/>
              <a:ext cx="465" cy="129"/>
            </a:xfrm>
            <a:custGeom>
              <a:avLst/>
              <a:gdLst/>
              <a:ahLst/>
              <a:cxnLst>
                <a:cxn ang="0">
                  <a:pos x="454" y="103"/>
                </a:cxn>
                <a:cxn ang="0">
                  <a:pos x="451" y="104"/>
                </a:cxn>
                <a:cxn ang="0">
                  <a:pos x="443" y="106"/>
                </a:cxn>
                <a:cxn ang="0">
                  <a:pos x="428" y="109"/>
                </a:cxn>
                <a:cxn ang="0">
                  <a:pos x="409" y="112"/>
                </a:cxn>
                <a:cxn ang="0">
                  <a:pos x="387" y="117"/>
                </a:cxn>
                <a:cxn ang="0">
                  <a:pos x="360" y="120"/>
                </a:cxn>
                <a:cxn ang="0">
                  <a:pos x="332" y="124"/>
                </a:cxn>
                <a:cxn ang="0">
                  <a:pos x="300" y="126"/>
                </a:cxn>
                <a:cxn ang="0">
                  <a:pos x="267" y="129"/>
                </a:cxn>
                <a:cxn ang="0">
                  <a:pos x="234" y="129"/>
                </a:cxn>
                <a:cxn ang="0">
                  <a:pos x="200" y="126"/>
                </a:cxn>
                <a:cxn ang="0">
                  <a:pos x="167" y="122"/>
                </a:cxn>
                <a:cxn ang="0">
                  <a:pos x="134" y="114"/>
                </a:cxn>
                <a:cxn ang="0">
                  <a:pos x="103" y="104"/>
                </a:cxn>
                <a:cxn ang="0">
                  <a:pos x="73" y="91"/>
                </a:cxn>
                <a:cxn ang="0">
                  <a:pos x="48" y="74"/>
                </a:cxn>
                <a:cxn ang="0">
                  <a:pos x="18" y="48"/>
                </a:cxn>
                <a:cxn ang="0">
                  <a:pos x="3" y="29"/>
                </a:cxn>
                <a:cxn ang="0">
                  <a:pos x="0" y="16"/>
                </a:cxn>
                <a:cxn ang="0">
                  <a:pos x="3" y="8"/>
                </a:cxn>
                <a:cxn ang="0">
                  <a:pos x="13" y="3"/>
                </a:cxn>
                <a:cxn ang="0">
                  <a:pos x="25" y="1"/>
                </a:cxn>
                <a:cxn ang="0">
                  <a:pos x="37" y="0"/>
                </a:cxn>
                <a:cxn ang="0">
                  <a:pos x="45" y="0"/>
                </a:cxn>
                <a:cxn ang="0">
                  <a:pos x="52" y="3"/>
                </a:cxn>
                <a:cxn ang="0">
                  <a:pos x="61" y="13"/>
                </a:cxn>
                <a:cxn ang="0">
                  <a:pos x="70" y="26"/>
                </a:cxn>
                <a:cxn ang="0">
                  <a:pos x="84" y="38"/>
                </a:cxn>
                <a:cxn ang="0">
                  <a:pos x="100" y="50"/>
                </a:cxn>
                <a:cxn ang="0">
                  <a:pos x="122" y="58"/>
                </a:cxn>
                <a:cxn ang="0">
                  <a:pos x="148" y="60"/>
                </a:cxn>
                <a:cxn ang="0">
                  <a:pos x="181" y="51"/>
                </a:cxn>
                <a:cxn ang="0">
                  <a:pos x="201" y="46"/>
                </a:cxn>
                <a:cxn ang="0">
                  <a:pos x="220" y="41"/>
                </a:cxn>
                <a:cxn ang="0">
                  <a:pos x="237" y="38"/>
                </a:cxn>
                <a:cxn ang="0">
                  <a:pos x="253" y="37"/>
                </a:cxn>
                <a:cxn ang="0">
                  <a:pos x="270" y="38"/>
                </a:cxn>
                <a:cxn ang="0">
                  <a:pos x="285" y="40"/>
                </a:cxn>
                <a:cxn ang="0">
                  <a:pos x="300" y="43"/>
                </a:cxn>
                <a:cxn ang="0">
                  <a:pos x="315" y="46"/>
                </a:cxn>
                <a:cxn ang="0">
                  <a:pos x="322" y="47"/>
                </a:cxn>
                <a:cxn ang="0">
                  <a:pos x="333" y="47"/>
                </a:cxn>
                <a:cxn ang="0">
                  <a:pos x="345" y="47"/>
                </a:cxn>
                <a:cxn ang="0">
                  <a:pos x="359" y="46"/>
                </a:cxn>
                <a:cxn ang="0">
                  <a:pos x="373" y="46"/>
                </a:cxn>
                <a:cxn ang="0">
                  <a:pos x="388" y="44"/>
                </a:cxn>
                <a:cxn ang="0">
                  <a:pos x="403" y="44"/>
                </a:cxn>
                <a:cxn ang="0">
                  <a:pos x="417" y="46"/>
                </a:cxn>
                <a:cxn ang="0">
                  <a:pos x="430" y="48"/>
                </a:cxn>
                <a:cxn ang="0">
                  <a:pos x="443" y="50"/>
                </a:cxn>
                <a:cxn ang="0">
                  <a:pos x="452" y="54"/>
                </a:cxn>
                <a:cxn ang="0">
                  <a:pos x="459" y="60"/>
                </a:cxn>
                <a:cxn ang="0">
                  <a:pos x="464" y="68"/>
                </a:cxn>
                <a:cxn ang="0">
                  <a:pos x="465" y="77"/>
                </a:cxn>
                <a:cxn ang="0">
                  <a:pos x="461" y="89"/>
                </a:cxn>
                <a:cxn ang="0">
                  <a:pos x="454" y="103"/>
                </a:cxn>
              </a:cxnLst>
              <a:rect l="0" t="0" r="r" b="b"/>
              <a:pathLst>
                <a:path w="465" h="129">
                  <a:moveTo>
                    <a:pt x="454" y="103"/>
                  </a:moveTo>
                  <a:lnTo>
                    <a:pt x="451" y="104"/>
                  </a:lnTo>
                  <a:lnTo>
                    <a:pt x="443" y="106"/>
                  </a:lnTo>
                  <a:lnTo>
                    <a:pt x="428" y="109"/>
                  </a:lnTo>
                  <a:lnTo>
                    <a:pt x="409" y="112"/>
                  </a:lnTo>
                  <a:lnTo>
                    <a:pt x="387" y="117"/>
                  </a:lnTo>
                  <a:lnTo>
                    <a:pt x="360" y="120"/>
                  </a:lnTo>
                  <a:lnTo>
                    <a:pt x="332" y="124"/>
                  </a:lnTo>
                  <a:lnTo>
                    <a:pt x="300" y="126"/>
                  </a:lnTo>
                  <a:lnTo>
                    <a:pt x="267" y="129"/>
                  </a:lnTo>
                  <a:lnTo>
                    <a:pt x="234" y="129"/>
                  </a:lnTo>
                  <a:lnTo>
                    <a:pt x="200" y="126"/>
                  </a:lnTo>
                  <a:lnTo>
                    <a:pt x="167" y="122"/>
                  </a:lnTo>
                  <a:lnTo>
                    <a:pt x="134" y="114"/>
                  </a:lnTo>
                  <a:lnTo>
                    <a:pt x="103" y="104"/>
                  </a:lnTo>
                  <a:lnTo>
                    <a:pt x="73" y="91"/>
                  </a:lnTo>
                  <a:lnTo>
                    <a:pt x="48" y="74"/>
                  </a:lnTo>
                  <a:lnTo>
                    <a:pt x="18" y="48"/>
                  </a:lnTo>
                  <a:lnTo>
                    <a:pt x="3" y="29"/>
                  </a:lnTo>
                  <a:lnTo>
                    <a:pt x="0" y="16"/>
                  </a:lnTo>
                  <a:lnTo>
                    <a:pt x="3" y="8"/>
                  </a:lnTo>
                  <a:lnTo>
                    <a:pt x="13" y="3"/>
                  </a:lnTo>
                  <a:lnTo>
                    <a:pt x="25" y="1"/>
                  </a:lnTo>
                  <a:lnTo>
                    <a:pt x="37" y="0"/>
                  </a:lnTo>
                  <a:lnTo>
                    <a:pt x="45" y="0"/>
                  </a:lnTo>
                  <a:lnTo>
                    <a:pt x="52" y="3"/>
                  </a:lnTo>
                  <a:lnTo>
                    <a:pt x="61" y="13"/>
                  </a:lnTo>
                  <a:lnTo>
                    <a:pt x="70" y="26"/>
                  </a:lnTo>
                  <a:lnTo>
                    <a:pt x="84" y="38"/>
                  </a:lnTo>
                  <a:lnTo>
                    <a:pt x="100" y="50"/>
                  </a:lnTo>
                  <a:lnTo>
                    <a:pt x="122" y="58"/>
                  </a:lnTo>
                  <a:lnTo>
                    <a:pt x="148" y="60"/>
                  </a:lnTo>
                  <a:lnTo>
                    <a:pt x="181" y="51"/>
                  </a:lnTo>
                  <a:lnTo>
                    <a:pt x="201" y="46"/>
                  </a:lnTo>
                  <a:lnTo>
                    <a:pt x="220" y="41"/>
                  </a:lnTo>
                  <a:lnTo>
                    <a:pt x="237" y="38"/>
                  </a:lnTo>
                  <a:lnTo>
                    <a:pt x="253" y="37"/>
                  </a:lnTo>
                  <a:lnTo>
                    <a:pt x="270" y="38"/>
                  </a:lnTo>
                  <a:lnTo>
                    <a:pt x="285" y="40"/>
                  </a:lnTo>
                  <a:lnTo>
                    <a:pt x="300" y="43"/>
                  </a:lnTo>
                  <a:lnTo>
                    <a:pt x="315" y="46"/>
                  </a:lnTo>
                  <a:lnTo>
                    <a:pt x="322" y="47"/>
                  </a:lnTo>
                  <a:lnTo>
                    <a:pt x="333" y="47"/>
                  </a:lnTo>
                  <a:lnTo>
                    <a:pt x="345" y="47"/>
                  </a:lnTo>
                  <a:lnTo>
                    <a:pt x="359" y="46"/>
                  </a:lnTo>
                  <a:lnTo>
                    <a:pt x="373" y="46"/>
                  </a:lnTo>
                  <a:lnTo>
                    <a:pt x="388" y="44"/>
                  </a:lnTo>
                  <a:lnTo>
                    <a:pt x="403" y="44"/>
                  </a:lnTo>
                  <a:lnTo>
                    <a:pt x="417" y="46"/>
                  </a:lnTo>
                  <a:lnTo>
                    <a:pt x="430" y="48"/>
                  </a:lnTo>
                  <a:lnTo>
                    <a:pt x="443" y="50"/>
                  </a:lnTo>
                  <a:lnTo>
                    <a:pt x="452" y="54"/>
                  </a:lnTo>
                  <a:lnTo>
                    <a:pt x="459" y="60"/>
                  </a:lnTo>
                  <a:lnTo>
                    <a:pt x="464" y="68"/>
                  </a:lnTo>
                  <a:lnTo>
                    <a:pt x="465" y="77"/>
                  </a:lnTo>
                  <a:lnTo>
                    <a:pt x="461" y="89"/>
                  </a:lnTo>
                  <a:lnTo>
                    <a:pt x="454" y="103"/>
                  </a:lnTo>
                  <a:close/>
                </a:path>
              </a:pathLst>
            </a:custGeom>
            <a:solidFill>
              <a:srgbClr val="7F7F7F"/>
            </a:solidFill>
            <a:ln w="9525">
              <a:noFill/>
              <a:round/>
            </a:ln>
          </p:spPr>
          <p:txBody>
            <a:bodyPr/>
            <a:lstStyle/>
            <a:p>
              <a:endParaRPr lang="en-US"/>
            </a:p>
          </p:txBody>
        </p:sp>
        <p:sp>
          <p:nvSpPr>
            <p:cNvPr id="376888" name="Freeform 56"/>
            <p:cNvSpPr/>
            <p:nvPr/>
          </p:nvSpPr>
          <p:spPr bwMode="auto">
            <a:xfrm>
              <a:off x="4081" y="2366"/>
              <a:ext cx="493" cy="111"/>
            </a:xfrm>
            <a:custGeom>
              <a:avLst/>
              <a:gdLst/>
              <a:ahLst/>
              <a:cxnLst>
                <a:cxn ang="0">
                  <a:pos x="493" y="88"/>
                </a:cxn>
                <a:cxn ang="0">
                  <a:pos x="488" y="89"/>
                </a:cxn>
                <a:cxn ang="0">
                  <a:pos x="476" y="91"/>
                </a:cxn>
                <a:cxn ang="0">
                  <a:pos x="456" y="95"/>
                </a:cxn>
                <a:cxn ang="0">
                  <a:pos x="430" y="99"/>
                </a:cxn>
                <a:cxn ang="0">
                  <a:pos x="398" y="103"/>
                </a:cxn>
                <a:cxn ang="0">
                  <a:pos x="363" y="107"/>
                </a:cxn>
                <a:cxn ang="0">
                  <a:pos x="324" y="110"/>
                </a:cxn>
                <a:cxn ang="0">
                  <a:pos x="284" y="111"/>
                </a:cxn>
                <a:cxn ang="0">
                  <a:pos x="242" y="110"/>
                </a:cxn>
                <a:cxn ang="0">
                  <a:pos x="198" y="106"/>
                </a:cxn>
                <a:cxn ang="0">
                  <a:pos x="158" y="99"/>
                </a:cxn>
                <a:cxn ang="0">
                  <a:pos x="118" y="89"/>
                </a:cxn>
                <a:cxn ang="0">
                  <a:pos x="82" y="75"/>
                </a:cxn>
                <a:cxn ang="0">
                  <a:pos x="49" y="55"/>
                </a:cxn>
                <a:cxn ang="0">
                  <a:pos x="22" y="30"/>
                </a:cxn>
                <a:cxn ang="0">
                  <a:pos x="0" y="0"/>
                </a:cxn>
                <a:cxn ang="0">
                  <a:pos x="1" y="1"/>
                </a:cxn>
                <a:cxn ang="0">
                  <a:pos x="3" y="6"/>
                </a:cxn>
                <a:cxn ang="0">
                  <a:pos x="9" y="13"/>
                </a:cxn>
                <a:cxn ang="0">
                  <a:pos x="17" y="21"/>
                </a:cxn>
                <a:cxn ang="0">
                  <a:pos x="29" y="30"/>
                </a:cxn>
                <a:cxn ang="0">
                  <a:pos x="44" y="41"/>
                </a:cxn>
                <a:cxn ang="0">
                  <a:pos x="64" y="52"/>
                </a:cxn>
                <a:cxn ang="0">
                  <a:pos x="87" y="63"/>
                </a:cxn>
                <a:cxn ang="0">
                  <a:pos x="117" y="74"/>
                </a:cxn>
                <a:cxn ang="0">
                  <a:pos x="151" y="83"/>
                </a:cxn>
                <a:cxn ang="0">
                  <a:pos x="191" y="90"/>
                </a:cxn>
                <a:cxn ang="0">
                  <a:pos x="237" y="96"/>
                </a:cxn>
                <a:cxn ang="0">
                  <a:pos x="291" y="98"/>
                </a:cxn>
                <a:cxn ang="0">
                  <a:pos x="350" y="98"/>
                </a:cxn>
                <a:cxn ang="0">
                  <a:pos x="418" y="95"/>
                </a:cxn>
                <a:cxn ang="0">
                  <a:pos x="493" y="88"/>
                </a:cxn>
              </a:cxnLst>
              <a:rect l="0" t="0" r="r" b="b"/>
              <a:pathLst>
                <a:path w="493" h="111">
                  <a:moveTo>
                    <a:pt x="493" y="88"/>
                  </a:moveTo>
                  <a:lnTo>
                    <a:pt x="488" y="89"/>
                  </a:lnTo>
                  <a:lnTo>
                    <a:pt x="476" y="91"/>
                  </a:lnTo>
                  <a:lnTo>
                    <a:pt x="456" y="95"/>
                  </a:lnTo>
                  <a:lnTo>
                    <a:pt x="430" y="99"/>
                  </a:lnTo>
                  <a:lnTo>
                    <a:pt x="398" y="103"/>
                  </a:lnTo>
                  <a:lnTo>
                    <a:pt x="363" y="107"/>
                  </a:lnTo>
                  <a:lnTo>
                    <a:pt x="324" y="110"/>
                  </a:lnTo>
                  <a:lnTo>
                    <a:pt x="284" y="111"/>
                  </a:lnTo>
                  <a:lnTo>
                    <a:pt x="242" y="110"/>
                  </a:lnTo>
                  <a:lnTo>
                    <a:pt x="198" y="106"/>
                  </a:lnTo>
                  <a:lnTo>
                    <a:pt x="158" y="99"/>
                  </a:lnTo>
                  <a:lnTo>
                    <a:pt x="118" y="89"/>
                  </a:lnTo>
                  <a:lnTo>
                    <a:pt x="82" y="75"/>
                  </a:lnTo>
                  <a:lnTo>
                    <a:pt x="49" y="55"/>
                  </a:lnTo>
                  <a:lnTo>
                    <a:pt x="22" y="30"/>
                  </a:lnTo>
                  <a:lnTo>
                    <a:pt x="0" y="0"/>
                  </a:lnTo>
                  <a:lnTo>
                    <a:pt x="1" y="1"/>
                  </a:lnTo>
                  <a:lnTo>
                    <a:pt x="3" y="6"/>
                  </a:lnTo>
                  <a:lnTo>
                    <a:pt x="9" y="13"/>
                  </a:lnTo>
                  <a:lnTo>
                    <a:pt x="17" y="21"/>
                  </a:lnTo>
                  <a:lnTo>
                    <a:pt x="29" y="30"/>
                  </a:lnTo>
                  <a:lnTo>
                    <a:pt x="44" y="41"/>
                  </a:lnTo>
                  <a:lnTo>
                    <a:pt x="64" y="52"/>
                  </a:lnTo>
                  <a:lnTo>
                    <a:pt x="87" y="63"/>
                  </a:lnTo>
                  <a:lnTo>
                    <a:pt x="117" y="74"/>
                  </a:lnTo>
                  <a:lnTo>
                    <a:pt x="151" y="83"/>
                  </a:lnTo>
                  <a:lnTo>
                    <a:pt x="191" y="90"/>
                  </a:lnTo>
                  <a:lnTo>
                    <a:pt x="237" y="96"/>
                  </a:lnTo>
                  <a:lnTo>
                    <a:pt x="291" y="98"/>
                  </a:lnTo>
                  <a:lnTo>
                    <a:pt x="350" y="98"/>
                  </a:lnTo>
                  <a:lnTo>
                    <a:pt x="418" y="95"/>
                  </a:lnTo>
                  <a:lnTo>
                    <a:pt x="493" y="88"/>
                  </a:lnTo>
                  <a:close/>
                </a:path>
              </a:pathLst>
            </a:custGeom>
            <a:solidFill>
              <a:srgbClr val="000000"/>
            </a:solidFill>
            <a:ln w="9525">
              <a:noFill/>
              <a:round/>
            </a:ln>
          </p:spPr>
          <p:txBody>
            <a:bodyPr/>
            <a:lstStyle/>
            <a:p>
              <a:endParaRPr lang="en-US"/>
            </a:p>
          </p:txBody>
        </p:sp>
        <p:sp>
          <p:nvSpPr>
            <p:cNvPr id="376889" name="Freeform 57"/>
            <p:cNvSpPr/>
            <p:nvPr/>
          </p:nvSpPr>
          <p:spPr bwMode="auto">
            <a:xfrm>
              <a:off x="4059" y="2264"/>
              <a:ext cx="9" cy="68"/>
            </a:xfrm>
            <a:custGeom>
              <a:avLst/>
              <a:gdLst/>
              <a:ahLst/>
              <a:cxnLst>
                <a:cxn ang="0">
                  <a:pos x="9" y="0"/>
                </a:cxn>
                <a:cxn ang="0">
                  <a:pos x="8" y="7"/>
                </a:cxn>
                <a:cxn ang="0">
                  <a:pos x="7" y="24"/>
                </a:cxn>
                <a:cxn ang="0">
                  <a:pos x="5" y="46"/>
                </a:cxn>
                <a:cxn ang="0">
                  <a:pos x="5" y="68"/>
                </a:cxn>
                <a:cxn ang="0">
                  <a:pos x="3" y="60"/>
                </a:cxn>
                <a:cxn ang="0">
                  <a:pos x="0" y="41"/>
                </a:cxn>
                <a:cxn ang="0">
                  <a:pos x="0" y="19"/>
                </a:cxn>
                <a:cxn ang="0">
                  <a:pos x="9" y="0"/>
                </a:cxn>
              </a:cxnLst>
              <a:rect l="0" t="0" r="r" b="b"/>
              <a:pathLst>
                <a:path w="9" h="68">
                  <a:moveTo>
                    <a:pt x="9" y="0"/>
                  </a:moveTo>
                  <a:lnTo>
                    <a:pt x="8" y="7"/>
                  </a:lnTo>
                  <a:lnTo>
                    <a:pt x="7" y="24"/>
                  </a:lnTo>
                  <a:lnTo>
                    <a:pt x="5" y="46"/>
                  </a:lnTo>
                  <a:lnTo>
                    <a:pt x="5" y="68"/>
                  </a:lnTo>
                  <a:lnTo>
                    <a:pt x="3" y="60"/>
                  </a:lnTo>
                  <a:lnTo>
                    <a:pt x="0" y="41"/>
                  </a:lnTo>
                  <a:lnTo>
                    <a:pt x="0" y="19"/>
                  </a:lnTo>
                  <a:lnTo>
                    <a:pt x="9" y="0"/>
                  </a:lnTo>
                  <a:close/>
                </a:path>
              </a:pathLst>
            </a:custGeom>
            <a:solidFill>
              <a:srgbClr val="000000"/>
            </a:solidFill>
            <a:ln w="9525">
              <a:noFill/>
              <a:round/>
            </a:ln>
          </p:spPr>
          <p:txBody>
            <a:bodyPr/>
            <a:lstStyle/>
            <a:p>
              <a:endParaRPr lang="en-US"/>
            </a:p>
          </p:txBody>
        </p:sp>
        <p:sp>
          <p:nvSpPr>
            <p:cNvPr id="376890" name="Freeform 58"/>
            <p:cNvSpPr/>
            <p:nvPr/>
          </p:nvSpPr>
          <p:spPr bwMode="auto">
            <a:xfrm>
              <a:off x="4589" y="2402"/>
              <a:ext cx="926" cy="123"/>
            </a:xfrm>
            <a:custGeom>
              <a:avLst/>
              <a:gdLst/>
              <a:ahLst/>
              <a:cxnLst>
                <a:cxn ang="0">
                  <a:pos x="3" y="0"/>
                </a:cxn>
                <a:cxn ang="0">
                  <a:pos x="24" y="2"/>
                </a:cxn>
                <a:cxn ang="0">
                  <a:pos x="61" y="6"/>
                </a:cxn>
                <a:cxn ang="0">
                  <a:pos x="114" y="11"/>
                </a:cxn>
                <a:cxn ang="0">
                  <a:pos x="178" y="18"/>
                </a:cxn>
                <a:cxn ang="0">
                  <a:pos x="253" y="25"/>
                </a:cxn>
                <a:cxn ang="0">
                  <a:pos x="333" y="33"/>
                </a:cxn>
                <a:cxn ang="0">
                  <a:pos x="419" y="42"/>
                </a:cxn>
                <a:cxn ang="0">
                  <a:pos x="505" y="52"/>
                </a:cxn>
                <a:cxn ang="0">
                  <a:pos x="591" y="61"/>
                </a:cxn>
                <a:cxn ang="0">
                  <a:pos x="671" y="70"/>
                </a:cxn>
                <a:cxn ang="0">
                  <a:pos x="746" y="80"/>
                </a:cxn>
                <a:cxn ang="0">
                  <a:pos x="811" y="88"/>
                </a:cxn>
                <a:cxn ang="0">
                  <a:pos x="864" y="97"/>
                </a:cxn>
                <a:cxn ang="0">
                  <a:pos x="903" y="104"/>
                </a:cxn>
                <a:cxn ang="0">
                  <a:pos x="923" y="111"/>
                </a:cxn>
                <a:cxn ang="0">
                  <a:pos x="923" y="119"/>
                </a:cxn>
                <a:cxn ang="0">
                  <a:pos x="894" y="123"/>
                </a:cxn>
                <a:cxn ang="0">
                  <a:pos x="852" y="119"/>
                </a:cxn>
                <a:cxn ang="0">
                  <a:pos x="814" y="112"/>
                </a:cxn>
                <a:cxn ang="0">
                  <a:pos x="796" y="109"/>
                </a:cxn>
                <a:cxn ang="0">
                  <a:pos x="774" y="107"/>
                </a:cxn>
                <a:cxn ang="0">
                  <a:pos x="738" y="102"/>
                </a:cxn>
                <a:cxn ang="0">
                  <a:pos x="689" y="96"/>
                </a:cxn>
                <a:cxn ang="0">
                  <a:pos x="630" y="89"/>
                </a:cxn>
                <a:cxn ang="0">
                  <a:pos x="564" y="81"/>
                </a:cxn>
                <a:cxn ang="0">
                  <a:pos x="492" y="73"/>
                </a:cxn>
                <a:cxn ang="0">
                  <a:pos x="418" y="63"/>
                </a:cxn>
                <a:cxn ang="0">
                  <a:pos x="343" y="54"/>
                </a:cxn>
                <a:cxn ang="0">
                  <a:pos x="269" y="45"/>
                </a:cxn>
                <a:cxn ang="0">
                  <a:pos x="200" y="35"/>
                </a:cxn>
                <a:cxn ang="0">
                  <a:pos x="137" y="27"/>
                </a:cxn>
                <a:cxn ang="0">
                  <a:pos x="84" y="19"/>
                </a:cxn>
                <a:cxn ang="0">
                  <a:pos x="41" y="12"/>
                </a:cxn>
                <a:cxn ang="0">
                  <a:pos x="13" y="6"/>
                </a:cxn>
                <a:cxn ang="0">
                  <a:pos x="0" y="1"/>
                </a:cxn>
              </a:cxnLst>
              <a:rect l="0" t="0" r="r" b="b"/>
              <a:pathLst>
                <a:path w="926" h="123">
                  <a:moveTo>
                    <a:pt x="0" y="0"/>
                  </a:moveTo>
                  <a:lnTo>
                    <a:pt x="3" y="0"/>
                  </a:lnTo>
                  <a:lnTo>
                    <a:pt x="11" y="1"/>
                  </a:lnTo>
                  <a:lnTo>
                    <a:pt x="24" y="2"/>
                  </a:lnTo>
                  <a:lnTo>
                    <a:pt x="40" y="4"/>
                  </a:lnTo>
                  <a:lnTo>
                    <a:pt x="61" y="6"/>
                  </a:lnTo>
                  <a:lnTo>
                    <a:pt x="86" y="8"/>
                  </a:lnTo>
                  <a:lnTo>
                    <a:pt x="114" y="11"/>
                  </a:lnTo>
                  <a:lnTo>
                    <a:pt x="144" y="14"/>
                  </a:lnTo>
                  <a:lnTo>
                    <a:pt x="178" y="18"/>
                  </a:lnTo>
                  <a:lnTo>
                    <a:pt x="214" y="21"/>
                  </a:lnTo>
                  <a:lnTo>
                    <a:pt x="253" y="25"/>
                  </a:lnTo>
                  <a:lnTo>
                    <a:pt x="292" y="28"/>
                  </a:lnTo>
                  <a:lnTo>
                    <a:pt x="333" y="33"/>
                  </a:lnTo>
                  <a:lnTo>
                    <a:pt x="375" y="38"/>
                  </a:lnTo>
                  <a:lnTo>
                    <a:pt x="419" y="42"/>
                  </a:lnTo>
                  <a:lnTo>
                    <a:pt x="462" y="46"/>
                  </a:lnTo>
                  <a:lnTo>
                    <a:pt x="505" y="52"/>
                  </a:lnTo>
                  <a:lnTo>
                    <a:pt x="548" y="56"/>
                  </a:lnTo>
                  <a:lnTo>
                    <a:pt x="591" y="61"/>
                  </a:lnTo>
                  <a:lnTo>
                    <a:pt x="631" y="66"/>
                  </a:lnTo>
                  <a:lnTo>
                    <a:pt x="671" y="70"/>
                  </a:lnTo>
                  <a:lnTo>
                    <a:pt x="710" y="75"/>
                  </a:lnTo>
                  <a:lnTo>
                    <a:pt x="746" y="80"/>
                  </a:lnTo>
                  <a:lnTo>
                    <a:pt x="780" y="84"/>
                  </a:lnTo>
                  <a:lnTo>
                    <a:pt x="811" y="88"/>
                  </a:lnTo>
                  <a:lnTo>
                    <a:pt x="840" y="92"/>
                  </a:lnTo>
                  <a:lnTo>
                    <a:pt x="864" y="97"/>
                  </a:lnTo>
                  <a:lnTo>
                    <a:pt x="885" y="101"/>
                  </a:lnTo>
                  <a:lnTo>
                    <a:pt x="903" y="104"/>
                  </a:lnTo>
                  <a:lnTo>
                    <a:pt x="916" y="108"/>
                  </a:lnTo>
                  <a:lnTo>
                    <a:pt x="923" y="111"/>
                  </a:lnTo>
                  <a:lnTo>
                    <a:pt x="926" y="114"/>
                  </a:lnTo>
                  <a:lnTo>
                    <a:pt x="923" y="119"/>
                  </a:lnTo>
                  <a:lnTo>
                    <a:pt x="911" y="122"/>
                  </a:lnTo>
                  <a:lnTo>
                    <a:pt x="894" y="123"/>
                  </a:lnTo>
                  <a:lnTo>
                    <a:pt x="875" y="122"/>
                  </a:lnTo>
                  <a:lnTo>
                    <a:pt x="852" y="119"/>
                  </a:lnTo>
                  <a:lnTo>
                    <a:pt x="831" y="116"/>
                  </a:lnTo>
                  <a:lnTo>
                    <a:pt x="814" y="112"/>
                  </a:lnTo>
                  <a:lnTo>
                    <a:pt x="801" y="110"/>
                  </a:lnTo>
                  <a:lnTo>
                    <a:pt x="796" y="109"/>
                  </a:lnTo>
                  <a:lnTo>
                    <a:pt x="787" y="108"/>
                  </a:lnTo>
                  <a:lnTo>
                    <a:pt x="774" y="107"/>
                  </a:lnTo>
                  <a:lnTo>
                    <a:pt x="758" y="104"/>
                  </a:lnTo>
                  <a:lnTo>
                    <a:pt x="738" y="102"/>
                  </a:lnTo>
                  <a:lnTo>
                    <a:pt x="714" y="99"/>
                  </a:lnTo>
                  <a:lnTo>
                    <a:pt x="689" y="96"/>
                  </a:lnTo>
                  <a:lnTo>
                    <a:pt x="661" y="92"/>
                  </a:lnTo>
                  <a:lnTo>
                    <a:pt x="630" y="89"/>
                  </a:lnTo>
                  <a:lnTo>
                    <a:pt x="598" y="85"/>
                  </a:lnTo>
                  <a:lnTo>
                    <a:pt x="564" y="81"/>
                  </a:lnTo>
                  <a:lnTo>
                    <a:pt x="529" y="77"/>
                  </a:lnTo>
                  <a:lnTo>
                    <a:pt x="492" y="73"/>
                  </a:lnTo>
                  <a:lnTo>
                    <a:pt x="455" y="68"/>
                  </a:lnTo>
                  <a:lnTo>
                    <a:pt x="418" y="63"/>
                  </a:lnTo>
                  <a:lnTo>
                    <a:pt x="380" y="59"/>
                  </a:lnTo>
                  <a:lnTo>
                    <a:pt x="343" y="54"/>
                  </a:lnTo>
                  <a:lnTo>
                    <a:pt x="305" y="49"/>
                  </a:lnTo>
                  <a:lnTo>
                    <a:pt x="269" y="45"/>
                  </a:lnTo>
                  <a:lnTo>
                    <a:pt x="234" y="40"/>
                  </a:lnTo>
                  <a:lnTo>
                    <a:pt x="200" y="35"/>
                  </a:lnTo>
                  <a:lnTo>
                    <a:pt x="167" y="31"/>
                  </a:lnTo>
                  <a:lnTo>
                    <a:pt x="137" y="27"/>
                  </a:lnTo>
                  <a:lnTo>
                    <a:pt x="109" y="22"/>
                  </a:lnTo>
                  <a:lnTo>
                    <a:pt x="84" y="19"/>
                  </a:lnTo>
                  <a:lnTo>
                    <a:pt x="61" y="15"/>
                  </a:lnTo>
                  <a:lnTo>
                    <a:pt x="41" y="12"/>
                  </a:lnTo>
                  <a:lnTo>
                    <a:pt x="25" y="8"/>
                  </a:lnTo>
                  <a:lnTo>
                    <a:pt x="13" y="6"/>
                  </a:lnTo>
                  <a:lnTo>
                    <a:pt x="4" y="4"/>
                  </a:lnTo>
                  <a:lnTo>
                    <a:pt x="0" y="1"/>
                  </a:lnTo>
                  <a:lnTo>
                    <a:pt x="0" y="0"/>
                  </a:lnTo>
                  <a:close/>
                </a:path>
              </a:pathLst>
            </a:custGeom>
            <a:solidFill>
              <a:srgbClr val="3F3F3F"/>
            </a:solidFill>
            <a:ln w="9525">
              <a:noFill/>
              <a:round/>
            </a:ln>
          </p:spPr>
          <p:txBody>
            <a:bodyPr/>
            <a:lstStyle/>
            <a:p>
              <a:endParaRPr lang="en-US"/>
            </a:p>
          </p:txBody>
        </p:sp>
        <p:sp>
          <p:nvSpPr>
            <p:cNvPr id="376891" name="Freeform 59"/>
            <p:cNvSpPr/>
            <p:nvPr/>
          </p:nvSpPr>
          <p:spPr bwMode="auto">
            <a:xfrm>
              <a:off x="4601" y="2394"/>
              <a:ext cx="844" cy="102"/>
            </a:xfrm>
            <a:custGeom>
              <a:avLst/>
              <a:gdLst/>
              <a:ahLst/>
              <a:cxnLst>
                <a:cxn ang="0">
                  <a:pos x="2" y="0"/>
                </a:cxn>
                <a:cxn ang="0">
                  <a:pos x="20" y="2"/>
                </a:cxn>
                <a:cxn ang="0">
                  <a:pos x="51" y="6"/>
                </a:cxn>
                <a:cxn ang="0">
                  <a:pos x="97" y="12"/>
                </a:cxn>
                <a:cxn ang="0">
                  <a:pos x="152" y="17"/>
                </a:cxn>
                <a:cxn ang="0">
                  <a:pos x="216" y="26"/>
                </a:cxn>
                <a:cxn ang="0">
                  <a:pos x="286" y="34"/>
                </a:cxn>
                <a:cxn ang="0">
                  <a:pos x="361" y="42"/>
                </a:cxn>
                <a:cxn ang="0">
                  <a:pos x="437" y="51"/>
                </a:cxn>
                <a:cxn ang="0">
                  <a:pos x="513" y="61"/>
                </a:cxn>
                <a:cxn ang="0">
                  <a:pos x="586" y="69"/>
                </a:cxn>
                <a:cxn ang="0">
                  <a:pos x="655" y="77"/>
                </a:cxn>
                <a:cxn ang="0">
                  <a:pos x="715" y="85"/>
                </a:cxn>
                <a:cxn ang="0">
                  <a:pos x="768" y="91"/>
                </a:cxn>
                <a:cxn ang="0">
                  <a:pos x="809" y="97"/>
                </a:cxn>
                <a:cxn ang="0">
                  <a:pos x="836" y="100"/>
                </a:cxn>
                <a:cxn ang="0">
                  <a:pos x="842" y="102"/>
                </a:cxn>
                <a:cxn ang="0">
                  <a:pos x="824" y="99"/>
                </a:cxn>
                <a:cxn ang="0">
                  <a:pos x="791" y="97"/>
                </a:cxn>
                <a:cxn ang="0">
                  <a:pos x="745" y="92"/>
                </a:cxn>
                <a:cxn ang="0">
                  <a:pos x="688" y="86"/>
                </a:cxn>
                <a:cxn ang="0">
                  <a:pos x="623" y="81"/>
                </a:cxn>
                <a:cxn ang="0">
                  <a:pos x="552" y="74"/>
                </a:cxn>
                <a:cxn ang="0">
                  <a:pos x="476" y="65"/>
                </a:cxn>
                <a:cxn ang="0">
                  <a:pos x="399" y="57"/>
                </a:cxn>
                <a:cxn ang="0">
                  <a:pos x="323" y="49"/>
                </a:cxn>
                <a:cxn ang="0">
                  <a:pos x="249" y="40"/>
                </a:cxn>
                <a:cxn ang="0">
                  <a:pos x="180" y="31"/>
                </a:cxn>
                <a:cxn ang="0">
                  <a:pos x="120" y="23"/>
                </a:cxn>
                <a:cxn ang="0">
                  <a:pos x="69" y="16"/>
                </a:cxn>
                <a:cxn ang="0">
                  <a:pos x="30" y="9"/>
                </a:cxn>
                <a:cxn ang="0">
                  <a:pos x="6" y="2"/>
                </a:cxn>
              </a:cxnLst>
              <a:rect l="0" t="0" r="r" b="b"/>
              <a:pathLst>
                <a:path w="844" h="102">
                  <a:moveTo>
                    <a:pt x="0" y="0"/>
                  </a:moveTo>
                  <a:lnTo>
                    <a:pt x="2" y="0"/>
                  </a:lnTo>
                  <a:lnTo>
                    <a:pt x="9" y="1"/>
                  </a:lnTo>
                  <a:lnTo>
                    <a:pt x="20" y="2"/>
                  </a:lnTo>
                  <a:lnTo>
                    <a:pt x="34" y="3"/>
                  </a:lnTo>
                  <a:lnTo>
                    <a:pt x="51" y="6"/>
                  </a:lnTo>
                  <a:lnTo>
                    <a:pt x="72" y="8"/>
                  </a:lnTo>
                  <a:lnTo>
                    <a:pt x="97" y="12"/>
                  </a:lnTo>
                  <a:lnTo>
                    <a:pt x="123" y="14"/>
                  </a:lnTo>
                  <a:lnTo>
                    <a:pt x="152" y="17"/>
                  </a:lnTo>
                  <a:lnTo>
                    <a:pt x="183" y="21"/>
                  </a:lnTo>
                  <a:lnTo>
                    <a:pt x="216" y="26"/>
                  </a:lnTo>
                  <a:lnTo>
                    <a:pt x="250" y="29"/>
                  </a:lnTo>
                  <a:lnTo>
                    <a:pt x="286" y="34"/>
                  </a:lnTo>
                  <a:lnTo>
                    <a:pt x="324" y="37"/>
                  </a:lnTo>
                  <a:lnTo>
                    <a:pt x="361" y="42"/>
                  </a:lnTo>
                  <a:lnTo>
                    <a:pt x="399" y="47"/>
                  </a:lnTo>
                  <a:lnTo>
                    <a:pt x="437" y="51"/>
                  </a:lnTo>
                  <a:lnTo>
                    <a:pt x="475" y="56"/>
                  </a:lnTo>
                  <a:lnTo>
                    <a:pt x="513" y="61"/>
                  </a:lnTo>
                  <a:lnTo>
                    <a:pt x="549" y="65"/>
                  </a:lnTo>
                  <a:lnTo>
                    <a:pt x="586" y="69"/>
                  </a:lnTo>
                  <a:lnTo>
                    <a:pt x="621" y="74"/>
                  </a:lnTo>
                  <a:lnTo>
                    <a:pt x="655" y="77"/>
                  </a:lnTo>
                  <a:lnTo>
                    <a:pt x="686" y="82"/>
                  </a:lnTo>
                  <a:lnTo>
                    <a:pt x="715" y="85"/>
                  </a:lnTo>
                  <a:lnTo>
                    <a:pt x="743" y="89"/>
                  </a:lnTo>
                  <a:lnTo>
                    <a:pt x="768" y="91"/>
                  </a:lnTo>
                  <a:lnTo>
                    <a:pt x="790" y="95"/>
                  </a:lnTo>
                  <a:lnTo>
                    <a:pt x="809" y="97"/>
                  </a:lnTo>
                  <a:lnTo>
                    <a:pt x="824" y="99"/>
                  </a:lnTo>
                  <a:lnTo>
                    <a:pt x="836" y="100"/>
                  </a:lnTo>
                  <a:lnTo>
                    <a:pt x="844" y="102"/>
                  </a:lnTo>
                  <a:lnTo>
                    <a:pt x="842" y="102"/>
                  </a:lnTo>
                  <a:lnTo>
                    <a:pt x="835" y="100"/>
                  </a:lnTo>
                  <a:lnTo>
                    <a:pt x="824" y="99"/>
                  </a:lnTo>
                  <a:lnTo>
                    <a:pt x="809" y="98"/>
                  </a:lnTo>
                  <a:lnTo>
                    <a:pt x="791" y="97"/>
                  </a:lnTo>
                  <a:lnTo>
                    <a:pt x="769" y="95"/>
                  </a:lnTo>
                  <a:lnTo>
                    <a:pt x="745" y="92"/>
                  </a:lnTo>
                  <a:lnTo>
                    <a:pt x="718" y="90"/>
                  </a:lnTo>
                  <a:lnTo>
                    <a:pt x="688" y="86"/>
                  </a:lnTo>
                  <a:lnTo>
                    <a:pt x="657" y="84"/>
                  </a:lnTo>
                  <a:lnTo>
                    <a:pt x="623" y="81"/>
                  </a:lnTo>
                  <a:lnTo>
                    <a:pt x="588" y="77"/>
                  </a:lnTo>
                  <a:lnTo>
                    <a:pt x="552" y="74"/>
                  </a:lnTo>
                  <a:lnTo>
                    <a:pt x="514" y="69"/>
                  </a:lnTo>
                  <a:lnTo>
                    <a:pt x="476" y="65"/>
                  </a:lnTo>
                  <a:lnTo>
                    <a:pt x="437" y="61"/>
                  </a:lnTo>
                  <a:lnTo>
                    <a:pt x="399" y="57"/>
                  </a:lnTo>
                  <a:lnTo>
                    <a:pt x="360" y="53"/>
                  </a:lnTo>
                  <a:lnTo>
                    <a:pt x="323" y="49"/>
                  </a:lnTo>
                  <a:lnTo>
                    <a:pt x="285" y="44"/>
                  </a:lnTo>
                  <a:lnTo>
                    <a:pt x="249" y="40"/>
                  </a:lnTo>
                  <a:lnTo>
                    <a:pt x="214" y="36"/>
                  </a:lnTo>
                  <a:lnTo>
                    <a:pt x="180" y="31"/>
                  </a:lnTo>
                  <a:lnTo>
                    <a:pt x="150" y="28"/>
                  </a:lnTo>
                  <a:lnTo>
                    <a:pt x="120" y="23"/>
                  </a:lnTo>
                  <a:lnTo>
                    <a:pt x="93" y="20"/>
                  </a:lnTo>
                  <a:lnTo>
                    <a:pt x="69" y="16"/>
                  </a:lnTo>
                  <a:lnTo>
                    <a:pt x="48" y="13"/>
                  </a:lnTo>
                  <a:lnTo>
                    <a:pt x="30" y="9"/>
                  </a:lnTo>
                  <a:lnTo>
                    <a:pt x="16" y="6"/>
                  </a:lnTo>
                  <a:lnTo>
                    <a:pt x="6" y="2"/>
                  </a:lnTo>
                  <a:lnTo>
                    <a:pt x="0" y="0"/>
                  </a:lnTo>
                  <a:close/>
                </a:path>
              </a:pathLst>
            </a:custGeom>
            <a:solidFill>
              <a:srgbClr val="000000"/>
            </a:solidFill>
            <a:ln w="9525">
              <a:noFill/>
              <a:round/>
            </a:ln>
          </p:spPr>
          <p:txBody>
            <a:bodyPr/>
            <a:lstStyle/>
            <a:p>
              <a:endParaRPr lang="en-US"/>
            </a:p>
          </p:txBody>
        </p:sp>
        <p:sp>
          <p:nvSpPr>
            <p:cNvPr id="376892" name="Freeform 60"/>
            <p:cNvSpPr/>
            <p:nvPr/>
          </p:nvSpPr>
          <p:spPr bwMode="auto">
            <a:xfrm>
              <a:off x="4040" y="2268"/>
              <a:ext cx="24" cy="98"/>
            </a:xfrm>
            <a:custGeom>
              <a:avLst/>
              <a:gdLst/>
              <a:ahLst/>
              <a:cxnLst>
                <a:cxn ang="0">
                  <a:pos x="6" y="98"/>
                </a:cxn>
                <a:cxn ang="0">
                  <a:pos x="4" y="94"/>
                </a:cxn>
                <a:cxn ang="0">
                  <a:pos x="3" y="87"/>
                </a:cxn>
                <a:cxn ang="0">
                  <a:pos x="1" y="74"/>
                </a:cxn>
                <a:cxn ang="0">
                  <a:pos x="0" y="60"/>
                </a:cxn>
                <a:cxn ang="0">
                  <a:pos x="1" y="44"/>
                </a:cxn>
                <a:cxn ang="0">
                  <a:pos x="4" y="28"/>
                </a:cxn>
                <a:cxn ang="0">
                  <a:pos x="12" y="13"/>
                </a:cxn>
                <a:cxn ang="0">
                  <a:pos x="24" y="0"/>
                </a:cxn>
                <a:cxn ang="0">
                  <a:pos x="21" y="7"/>
                </a:cxn>
                <a:cxn ang="0">
                  <a:pos x="12" y="27"/>
                </a:cxn>
                <a:cxn ang="0">
                  <a:pos x="6" y="58"/>
                </a:cxn>
                <a:cxn ang="0">
                  <a:pos x="6" y="98"/>
                </a:cxn>
              </a:cxnLst>
              <a:rect l="0" t="0" r="r" b="b"/>
              <a:pathLst>
                <a:path w="24" h="98">
                  <a:moveTo>
                    <a:pt x="6" y="98"/>
                  </a:moveTo>
                  <a:lnTo>
                    <a:pt x="4" y="94"/>
                  </a:lnTo>
                  <a:lnTo>
                    <a:pt x="3" y="87"/>
                  </a:lnTo>
                  <a:lnTo>
                    <a:pt x="1" y="74"/>
                  </a:lnTo>
                  <a:lnTo>
                    <a:pt x="0" y="60"/>
                  </a:lnTo>
                  <a:lnTo>
                    <a:pt x="1" y="44"/>
                  </a:lnTo>
                  <a:lnTo>
                    <a:pt x="4" y="28"/>
                  </a:lnTo>
                  <a:lnTo>
                    <a:pt x="12" y="13"/>
                  </a:lnTo>
                  <a:lnTo>
                    <a:pt x="24" y="0"/>
                  </a:lnTo>
                  <a:lnTo>
                    <a:pt x="21" y="7"/>
                  </a:lnTo>
                  <a:lnTo>
                    <a:pt x="12" y="27"/>
                  </a:lnTo>
                  <a:lnTo>
                    <a:pt x="6" y="58"/>
                  </a:lnTo>
                  <a:lnTo>
                    <a:pt x="6" y="98"/>
                  </a:lnTo>
                  <a:close/>
                </a:path>
              </a:pathLst>
            </a:custGeom>
            <a:solidFill>
              <a:schemeClr val="folHlink"/>
            </a:solidFill>
            <a:ln w="9525">
              <a:noFill/>
              <a:round/>
            </a:ln>
          </p:spPr>
          <p:txBody>
            <a:bodyPr/>
            <a:lstStyle/>
            <a:p>
              <a:endParaRPr lang="en-US"/>
            </a:p>
          </p:txBody>
        </p:sp>
        <p:sp>
          <p:nvSpPr>
            <p:cNvPr id="376893" name="Freeform 61"/>
            <p:cNvSpPr/>
            <p:nvPr/>
          </p:nvSpPr>
          <p:spPr bwMode="auto">
            <a:xfrm>
              <a:off x="3994" y="2044"/>
              <a:ext cx="1523" cy="284"/>
            </a:xfrm>
            <a:custGeom>
              <a:avLst/>
              <a:gdLst/>
              <a:ahLst/>
              <a:cxnLst>
                <a:cxn ang="0">
                  <a:pos x="455" y="284"/>
                </a:cxn>
                <a:cxn ang="0">
                  <a:pos x="607" y="225"/>
                </a:cxn>
                <a:cxn ang="0">
                  <a:pos x="865" y="207"/>
                </a:cxn>
                <a:cxn ang="0">
                  <a:pos x="955" y="162"/>
                </a:cxn>
                <a:cxn ang="0">
                  <a:pos x="1166" y="185"/>
                </a:cxn>
                <a:cxn ang="0">
                  <a:pos x="1302" y="134"/>
                </a:cxn>
                <a:cxn ang="0">
                  <a:pos x="1489" y="130"/>
                </a:cxn>
                <a:cxn ang="0">
                  <a:pos x="1492" y="130"/>
                </a:cxn>
                <a:cxn ang="0">
                  <a:pos x="1498" y="129"/>
                </a:cxn>
                <a:cxn ang="0">
                  <a:pos x="1505" y="125"/>
                </a:cxn>
                <a:cxn ang="0">
                  <a:pos x="1513" y="118"/>
                </a:cxn>
                <a:cxn ang="0">
                  <a:pos x="1520" y="108"/>
                </a:cxn>
                <a:cxn ang="0">
                  <a:pos x="1523" y="93"/>
                </a:cxn>
                <a:cxn ang="0">
                  <a:pos x="1522" y="69"/>
                </a:cxn>
                <a:cxn ang="0">
                  <a:pos x="1515" y="40"/>
                </a:cxn>
                <a:cxn ang="0">
                  <a:pos x="1513" y="38"/>
                </a:cxn>
                <a:cxn ang="0">
                  <a:pos x="1508" y="32"/>
                </a:cxn>
                <a:cxn ang="0">
                  <a:pos x="1499" y="25"/>
                </a:cxn>
                <a:cxn ang="0">
                  <a:pos x="1486" y="16"/>
                </a:cxn>
                <a:cxn ang="0">
                  <a:pos x="1470" y="9"/>
                </a:cxn>
                <a:cxn ang="0">
                  <a:pos x="1449" y="3"/>
                </a:cxn>
                <a:cxn ang="0">
                  <a:pos x="1425" y="0"/>
                </a:cxn>
                <a:cxn ang="0">
                  <a:pos x="1398" y="3"/>
                </a:cxn>
                <a:cxn ang="0">
                  <a:pos x="1152" y="26"/>
                </a:cxn>
                <a:cxn ang="0">
                  <a:pos x="657" y="70"/>
                </a:cxn>
                <a:cxn ang="0">
                  <a:pos x="491" y="74"/>
                </a:cxn>
                <a:cxn ang="0">
                  <a:pos x="489" y="73"/>
                </a:cxn>
                <a:cxn ang="0">
                  <a:pos x="481" y="68"/>
                </a:cxn>
                <a:cxn ang="0">
                  <a:pos x="468" y="62"/>
                </a:cxn>
                <a:cxn ang="0">
                  <a:pos x="451" y="56"/>
                </a:cxn>
                <a:cxn ang="0">
                  <a:pos x="430" y="51"/>
                </a:cxn>
                <a:cxn ang="0">
                  <a:pos x="408" y="46"/>
                </a:cxn>
                <a:cxn ang="0">
                  <a:pos x="382" y="42"/>
                </a:cxn>
                <a:cxn ang="0">
                  <a:pos x="356" y="42"/>
                </a:cxn>
                <a:cxn ang="0">
                  <a:pos x="351" y="42"/>
                </a:cxn>
                <a:cxn ang="0">
                  <a:pos x="339" y="41"/>
                </a:cxn>
                <a:cxn ang="0">
                  <a:pos x="323" y="41"/>
                </a:cxn>
                <a:cxn ang="0">
                  <a:pos x="302" y="41"/>
                </a:cxn>
                <a:cxn ang="0">
                  <a:pos x="280" y="41"/>
                </a:cxn>
                <a:cxn ang="0">
                  <a:pos x="259" y="42"/>
                </a:cxn>
                <a:cxn ang="0">
                  <a:pos x="240" y="44"/>
                </a:cxn>
                <a:cxn ang="0">
                  <a:pos x="225" y="46"/>
                </a:cxn>
                <a:cxn ang="0">
                  <a:pos x="125" y="51"/>
                </a:cxn>
                <a:cxn ang="0">
                  <a:pos x="0" y="120"/>
                </a:cxn>
                <a:cxn ang="0">
                  <a:pos x="11" y="185"/>
                </a:cxn>
                <a:cxn ang="0">
                  <a:pos x="242" y="269"/>
                </a:cxn>
                <a:cxn ang="0">
                  <a:pos x="455" y="284"/>
                </a:cxn>
              </a:cxnLst>
              <a:rect l="0" t="0" r="r" b="b"/>
              <a:pathLst>
                <a:path w="1523" h="284">
                  <a:moveTo>
                    <a:pt x="455" y="284"/>
                  </a:moveTo>
                  <a:lnTo>
                    <a:pt x="607" y="225"/>
                  </a:lnTo>
                  <a:lnTo>
                    <a:pt x="865" y="207"/>
                  </a:lnTo>
                  <a:lnTo>
                    <a:pt x="955" y="162"/>
                  </a:lnTo>
                  <a:lnTo>
                    <a:pt x="1166" y="185"/>
                  </a:lnTo>
                  <a:lnTo>
                    <a:pt x="1302" y="134"/>
                  </a:lnTo>
                  <a:lnTo>
                    <a:pt x="1489" y="130"/>
                  </a:lnTo>
                  <a:lnTo>
                    <a:pt x="1492" y="130"/>
                  </a:lnTo>
                  <a:lnTo>
                    <a:pt x="1498" y="129"/>
                  </a:lnTo>
                  <a:lnTo>
                    <a:pt x="1505" y="125"/>
                  </a:lnTo>
                  <a:lnTo>
                    <a:pt x="1513" y="118"/>
                  </a:lnTo>
                  <a:lnTo>
                    <a:pt x="1520" y="108"/>
                  </a:lnTo>
                  <a:lnTo>
                    <a:pt x="1523" y="93"/>
                  </a:lnTo>
                  <a:lnTo>
                    <a:pt x="1522" y="69"/>
                  </a:lnTo>
                  <a:lnTo>
                    <a:pt x="1515" y="40"/>
                  </a:lnTo>
                  <a:lnTo>
                    <a:pt x="1513" y="38"/>
                  </a:lnTo>
                  <a:lnTo>
                    <a:pt x="1508" y="32"/>
                  </a:lnTo>
                  <a:lnTo>
                    <a:pt x="1499" y="25"/>
                  </a:lnTo>
                  <a:lnTo>
                    <a:pt x="1486" y="16"/>
                  </a:lnTo>
                  <a:lnTo>
                    <a:pt x="1470" y="9"/>
                  </a:lnTo>
                  <a:lnTo>
                    <a:pt x="1449" y="3"/>
                  </a:lnTo>
                  <a:lnTo>
                    <a:pt x="1425" y="0"/>
                  </a:lnTo>
                  <a:lnTo>
                    <a:pt x="1398" y="3"/>
                  </a:lnTo>
                  <a:lnTo>
                    <a:pt x="1152" y="26"/>
                  </a:lnTo>
                  <a:lnTo>
                    <a:pt x="657" y="70"/>
                  </a:lnTo>
                  <a:lnTo>
                    <a:pt x="491" y="74"/>
                  </a:lnTo>
                  <a:lnTo>
                    <a:pt x="489" y="73"/>
                  </a:lnTo>
                  <a:lnTo>
                    <a:pt x="481" y="68"/>
                  </a:lnTo>
                  <a:lnTo>
                    <a:pt x="468" y="62"/>
                  </a:lnTo>
                  <a:lnTo>
                    <a:pt x="451" y="56"/>
                  </a:lnTo>
                  <a:lnTo>
                    <a:pt x="430" y="51"/>
                  </a:lnTo>
                  <a:lnTo>
                    <a:pt x="408" y="46"/>
                  </a:lnTo>
                  <a:lnTo>
                    <a:pt x="382" y="42"/>
                  </a:lnTo>
                  <a:lnTo>
                    <a:pt x="356" y="42"/>
                  </a:lnTo>
                  <a:lnTo>
                    <a:pt x="351" y="42"/>
                  </a:lnTo>
                  <a:lnTo>
                    <a:pt x="339" y="41"/>
                  </a:lnTo>
                  <a:lnTo>
                    <a:pt x="323" y="41"/>
                  </a:lnTo>
                  <a:lnTo>
                    <a:pt x="302" y="41"/>
                  </a:lnTo>
                  <a:lnTo>
                    <a:pt x="280" y="41"/>
                  </a:lnTo>
                  <a:lnTo>
                    <a:pt x="259" y="42"/>
                  </a:lnTo>
                  <a:lnTo>
                    <a:pt x="240" y="44"/>
                  </a:lnTo>
                  <a:lnTo>
                    <a:pt x="225" y="46"/>
                  </a:lnTo>
                  <a:lnTo>
                    <a:pt x="125" y="51"/>
                  </a:lnTo>
                  <a:lnTo>
                    <a:pt x="0" y="120"/>
                  </a:lnTo>
                  <a:lnTo>
                    <a:pt x="11" y="185"/>
                  </a:lnTo>
                  <a:lnTo>
                    <a:pt x="242" y="269"/>
                  </a:lnTo>
                  <a:lnTo>
                    <a:pt x="455" y="284"/>
                  </a:lnTo>
                  <a:close/>
                </a:path>
              </a:pathLst>
            </a:custGeom>
            <a:solidFill>
              <a:srgbClr val="FFFFFF"/>
            </a:solidFill>
            <a:ln w="9525">
              <a:noFill/>
              <a:round/>
            </a:ln>
          </p:spPr>
          <p:txBody>
            <a:bodyPr/>
            <a:lstStyle/>
            <a:p>
              <a:endParaRPr lang="en-US"/>
            </a:p>
          </p:txBody>
        </p:sp>
        <p:sp>
          <p:nvSpPr>
            <p:cNvPr id="376894" name="Freeform 62"/>
            <p:cNvSpPr/>
            <p:nvPr/>
          </p:nvSpPr>
          <p:spPr bwMode="auto">
            <a:xfrm>
              <a:off x="4004" y="2138"/>
              <a:ext cx="1476" cy="175"/>
            </a:xfrm>
            <a:custGeom>
              <a:avLst/>
              <a:gdLst/>
              <a:ahLst/>
              <a:cxnLst>
                <a:cxn ang="0">
                  <a:pos x="1450" y="22"/>
                </a:cxn>
                <a:cxn ang="0">
                  <a:pos x="1462" y="17"/>
                </a:cxn>
                <a:cxn ang="0">
                  <a:pos x="1474" y="12"/>
                </a:cxn>
                <a:cxn ang="0">
                  <a:pos x="1474" y="3"/>
                </a:cxn>
                <a:cxn ang="0">
                  <a:pos x="1284" y="14"/>
                </a:cxn>
                <a:cxn ang="0">
                  <a:pos x="935" y="51"/>
                </a:cxn>
                <a:cxn ang="0">
                  <a:pos x="605" y="91"/>
                </a:cxn>
                <a:cxn ang="0">
                  <a:pos x="589" y="92"/>
                </a:cxn>
                <a:cxn ang="0">
                  <a:pos x="550" y="95"/>
                </a:cxn>
                <a:cxn ang="0">
                  <a:pos x="506" y="103"/>
                </a:cxn>
                <a:cxn ang="0">
                  <a:pos x="470" y="117"/>
                </a:cxn>
                <a:cxn ang="0">
                  <a:pos x="446" y="130"/>
                </a:cxn>
                <a:cxn ang="0">
                  <a:pos x="424" y="138"/>
                </a:cxn>
                <a:cxn ang="0">
                  <a:pos x="398" y="141"/>
                </a:cxn>
                <a:cxn ang="0">
                  <a:pos x="365" y="143"/>
                </a:cxn>
                <a:cxn ang="0">
                  <a:pos x="320" y="141"/>
                </a:cxn>
                <a:cxn ang="0">
                  <a:pos x="268" y="137"/>
                </a:cxn>
                <a:cxn ang="0">
                  <a:pos x="222" y="131"/>
                </a:cxn>
                <a:cxn ang="0">
                  <a:pos x="189" y="125"/>
                </a:cxn>
                <a:cxn ang="0">
                  <a:pos x="150" y="107"/>
                </a:cxn>
                <a:cxn ang="0">
                  <a:pos x="91" y="79"/>
                </a:cxn>
                <a:cxn ang="0">
                  <a:pos x="35" y="55"/>
                </a:cxn>
                <a:cxn ang="0">
                  <a:pos x="4" y="51"/>
                </a:cxn>
                <a:cxn ang="0">
                  <a:pos x="2" y="70"/>
                </a:cxn>
                <a:cxn ang="0">
                  <a:pos x="16" y="79"/>
                </a:cxn>
                <a:cxn ang="0">
                  <a:pos x="26" y="83"/>
                </a:cxn>
                <a:cxn ang="0">
                  <a:pos x="49" y="90"/>
                </a:cxn>
                <a:cxn ang="0">
                  <a:pos x="79" y="100"/>
                </a:cxn>
                <a:cxn ang="0">
                  <a:pos x="112" y="112"/>
                </a:cxn>
                <a:cxn ang="0">
                  <a:pos x="146" y="125"/>
                </a:cxn>
                <a:cxn ang="0">
                  <a:pos x="177" y="138"/>
                </a:cxn>
                <a:cxn ang="0">
                  <a:pos x="201" y="148"/>
                </a:cxn>
                <a:cxn ang="0">
                  <a:pos x="215" y="157"/>
                </a:cxn>
                <a:cxn ang="0">
                  <a:pos x="229" y="161"/>
                </a:cxn>
                <a:cxn ang="0">
                  <a:pos x="252" y="165"/>
                </a:cxn>
                <a:cxn ang="0">
                  <a:pos x="282" y="166"/>
                </a:cxn>
                <a:cxn ang="0">
                  <a:pos x="316" y="167"/>
                </a:cxn>
                <a:cxn ang="0">
                  <a:pos x="351" y="167"/>
                </a:cxn>
                <a:cxn ang="0">
                  <a:pos x="384" y="168"/>
                </a:cxn>
                <a:cxn ang="0">
                  <a:pos x="410" y="171"/>
                </a:cxn>
                <a:cxn ang="0">
                  <a:pos x="427" y="175"/>
                </a:cxn>
                <a:cxn ang="0">
                  <a:pos x="858" y="113"/>
                </a:cxn>
                <a:cxn ang="0">
                  <a:pos x="1156" y="91"/>
                </a:cxn>
                <a:cxn ang="0">
                  <a:pos x="1303" y="36"/>
                </a:cxn>
                <a:cxn ang="0">
                  <a:pos x="1344" y="36"/>
                </a:cxn>
                <a:cxn ang="0">
                  <a:pos x="1399" y="34"/>
                </a:cxn>
                <a:cxn ang="0">
                  <a:pos x="1441" y="28"/>
                </a:cxn>
              </a:cxnLst>
              <a:rect l="0" t="0" r="r" b="b"/>
              <a:pathLst>
                <a:path w="1476" h="175">
                  <a:moveTo>
                    <a:pt x="1448" y="22"/>
                  </a:moveTo>
                  <a:lnTo>
                    <a:pt x="1450" y="22"/>
                  </a:lnTo>
                  <a:lnTo>
                    <a:pt x="1455" y="20"/>
                  </a:lnTo>
                  <a:lnTo>
                    <a:pt x="1462" y="17"/>
                  </a:lnTo>
                  <a:lnTo>
                    <a:pt x="1469" y="14"/>
                  </a:lnTo>
                  <a:lnTo>
                    <a:pt x="1474" y="12"/>
                  </a:lnTo>
                  <a:lnTo>
                    <a:pt x="1476" y="7"/>
                  </a:lnTo>
                  <a:lnTo>
                    <a:pt x="1474" y="3"/>
                  </a:lnTo>
                  <a:lnTo>
                    <a:pt x="1465" y="0"/>
                  </a:lnTo>
                  <a:lnTo>
                    <a:pt x="1284" y="14"/>
                  </a:lnTo>
                  <a:lnTo>
                    <a:pt x="1156" y="59"/>
                  </a:lnTo>
                  <a:lnTo>
                    <a:pt x="935" y="51"/>
                  </a:lnTo>
                  <a:lnTo>
                    <a:pt x="858" y="79"/>
                  </a:lnTo>
                  <a:lnTo>
                    <a:pt x="605" y="91"/>
                  </a:lnTo>
                  <a:lnTo>
                    <a:pt x="600" y="91"/>
                  </a:lnTo>
                  <a:lnTo>
                    <a:pt x="589" y="92"/>
                  </a:lnTo>
                  <a:lnTo>
                    <a:pt x="571" y="93"/>
                  </a:lnTo>
                  <a:lnTo>
                    <a:pt x="550" y="95"/>
                  </a:lnTo>
                  <a:lnTo>
                    <a:pt x="528" y="98"/>
                  </a:lnTo>
                  <a:lnTo>
                    <a:pt x="506" y="103"/>
                  </a:lnTo>
                  <a:lnTo>
                    <a:pt x="486" y="109"/>
                  </a:lnTo>
                  <a:lnTo>
                    <a:pt x="470" y="117"/>
                  </a:lnTo>
                  <a:lnTo>
                    <a:pt x="458" y="124"/>
                  </a:lnTo>
                  <a:lnTo>
                    <a:pt x="446" y="130"/>
                  </a:lnTo>
                  <a:lnTo>
                    <a:pt x="436" y="134"/>
                  </a:lnTo>
                  <a:lnTo>
                    <a:pt x="424" y="138"/>
                  </a:lnTo>
                  <a:lnTo>
                    <a:pt x="412" y="140"/>
                  </a:lnTo>
                  <a:lnTo>
                    <a:pt x="398" y="141"/>
                  </a:lnTo>
                  <a:lnTo>
                    <a:pt x="383" y="143"/>
                  </a:lnTo>
                  <a:lnTo>
                    <a:pt x="365" y="143"/>
                  </a:lnTo>
                  <a:lnTo>
                    <a:pt x="344" y="143"/>
                  </a:lnTo>
                  <a:lnTo>
                    <a:pt x="320" y="141"/>
                  </a:lnTo>
                  <a:lnTo>
                    <a:pt x="294" y="139"/>
                  </a:lnTo>
                  <a:lnTo>
                    <a:pt x="268" y="137"/>
                  </a:lnTo>
                  <a:lnTo>
                    <a:pt x="244" y="134"/>
                  </a:lnTo>
                  <a:lnTo>
                    <a:pt x="222" y="131"/>
                  </a:lnTo>
                  <a:lnTo>
                    <a:pt x="203" y="128"/>
                  </a:lnTo>
                  <a:lnTo>
                    <a:pt x="189" y="125"/>
                  </a:lnTo>
                  <a:lnTo>
                    <a:pt x="174" y="119"/>
                  </a:lnTo>
                  <a:lnTo>
                    <a:pt x="150" y="107"/>
                  </a:lnTo>
                  <a:lnTo>
                    <a:pt x="121" y="95"/>
                  </a:lnTo>
                  <a:lnTo>
                    <a:pt x="91" y="79"/>
                  </a:lnTo>
                  <a:lnTo>
                    <a:pt x="60" y="65"/>
                  </a:lnTo>
                  <a:lnTo>
                    <a:pt x="35" y="55"/>
                  </a:lnTo>
                  <a:lnTo>
                    <a:pt x="15" y="50"/>
                  </a:lnTo>
                  <a:lnTo>
                    <a:pt x="4" y="51"/>
                  </a:lnTo>
                  <a:lnTo>
                    <a:pt x="0" y="62"/>
                  </a:lnTo>
                  <a:lnTo>
                    <a:pt x="2" y="70"/>
                  </a:lnTo>
                  <a:lnTo>
                    <a:pt x="8" y="76"/>
                  </a:lnTo>
                  <a:lnTo>
                    <a:pt x="16" y="79"/>
                  </a:lnTo>
                  <a:lnTo>
                    <a:pt x="19" y="81"/>
                  </a:lnTo>
                  <a:lnTo>
                    <a:pt x="26" y="83"/>
                  </a:lnTo>
                  <a:lnTo>
                    <a:pt x="37" y="86"/>
                  </a:lnTo>
                  <a:lnTo>
                    <a:pt x="49" y="90"/>
                  </a:lnTo>
                  <a:lnTo>
                    <a:pt x="63" y="96"/>
                  </a:lnTo>
                  <a:lnTo>
                    <a:pt x="79" y="100"/>
                  </a:lnTo>
                  <a:lnTo>
                    <a:pt x="95" y="106"/>
                  </a:lnTo>
                  <a:lnTo>
                    <a:pt x="112" y="112"/>
                  </a:lnTo>
                  <a:lnTo>
                    <a:pt x="129" y="119"/>
                  </a:lnTo>
                  <a:lnTo>
                    <a:pt x="146" y="125"/>
                  </a:lnTo>
                  <a:lnTo>
                    <a:pt x="162" y="132"/>
                  </a:lnTo>
                  <a:lnTo>
                    <a:pt x="177" y="138"/>
                  </a:lnTo>
                  <a:lnTo>
                    <a:pt x="190" y="144"/>
                  </a:lnTo>
                  <a:lnTo>
                    <a:pt x="201" y="148"/>
                  </a:lnTo>
                  <a:lnTo>
                    <a:pt x="209" y="153"/>
                  </a:lnTo>
                  <a:lnTo>
                    <a:pt x="215" y="157"/>
                  </a:lnTo>
                  <a:lnTo>
                    <a:pt x="221" y="159"/>
                  </a:lnTo>
                  <a:lnTo>
                    <a:pt x="229" y="161"/>
                  </a:lnTo>
                  <a:lnTo>
                    <a:pt x="239" y="164"/>
                  </a:lnTo>
                  <a:lnTo>
                    <a:pt x="252" y="165"/>
                  </a:lnTo>
                  <a:lnTo>
                    <a:pt x="266" y="165"/>
                  </a:lnTo>
                  <a:lnTo>
                    <a:pt x="282" y="166"/>
                  </a:lnTo>
                  <a:lnTo>
                    <a:pt x="299" y="166"/>
                  </a:lnTo>
                  <a:lnTo>
                    <a:pt x="316" y="167"/>
                  </a:lnTo>
                  <a:lnTo>
                    <a:pt x="334" y="167"/>
                  </a:lnTo>
                  <a:lnTo>
                    <a:pt x="351" y="167"/>
                  </a:lnTo>
                  <a:lnTo>
                    <a:pt x="368" y="168"/>
                  </a:lnTo>
                  <a:lnTo>
                    <a:pt x="384" y="168"/>
                  </a:lnTo>
                  <a:lnTo>
                    <a:pt x="398" y="169"/>
                  </a:lnTo>
                  <a:lnTo>
                    <a:pt x="410" y="171"/>
                  </a:lnTo>
                  <a:lnTo>
                    <a:pt x="420" y="173"/>
                  </a:lnTo>
                  <a:lnTo>
                    <a:pt x="427" y="175"/>
                  </a:lnTo>
                  <a:lnTo>
                    <a:pt x="593" y="127"/>
                  </a:lnTo>
                  <a:lnTo>
                    <a:pt x="858" y="113"/>
                  </a:lnTo>
                  <a:lnTo>
                    <a:pt x="945" y="68"/>
                  </a:lnTo>
                  <a:lnTo>
                    <a:pt x="1156" y="91"/>
                  </a:lnTo>
                  <a:lnTo>
                    <a:pt x="1297" y="36"/>
                  </a:lnTo>
                  <a:lnTo>
                    <a:pt x="1303" y="36"/>
                  </a:lnTo>
                  <a:lnTo>
                    <a:pt x="1321" y="36"/>
                  </a:lnTo>
                  <a:lnTo>
                    <a:pt x="1344" y="36"/>
                  </a:lnTo>
                  <a:lnTo>
                    <a:pt x="1372" y="36"/>
                  </a:lnTo>
                  <a:lnTo>
                    <a:pt x="1399" y="34"/>
                  </a:lnTo>
                  <a:lnTo>
                    <a:pt x="1423" y="31"/>
                  </a:lnTo>
                  <a:lnTo>
                    <a:pt x="1441" y="28"/>
                  </a:lnTo>
                  <a:lnTo>
                    <a:pt x="1448" y="22"/>
                  </a:lnTo>
                  <a:close/>
                </a:path>
              </a:pathLst>
            </a:custGeom>
            <a:solidFill>
              <a:srgbClr val="FFBA00"/>
            </a:solidFill>
            <a:ln w="9525">
              <a:noFill/>
              <a:round/>
            </a:ln>
          </p:spPr>
          <p:txBody>
            <a:bodyPr/>
            <a:lstStyle/>
            <a:p>
              <a:endParaRPr lang="en-US"/>
            </a:p>
          </p:txBody>
        </p:sp>
        <p:sp>
          <p:nvSpPr>
            <p:cNvPr id="376895" name="Freeform 63"/>
            <p:cNvSpPr/>
            <p:nvPr/>
          </p:nvSpPr>
          <p:spPr bwMode="auto">
            <a:xfrm>
              <a:off x="4573" y="2078"/>
              <a:ext cx="920" cy="131"/>
            </a:xfrm>
            <a:custGeom>
              <a:avLst/>
              <a:gdLst/>
              <a:ahLst/>
              <a:cxnLst>
                <a:cxn ang="0">
                  <a:pos x="45" y="98"/>
                </a:cxn>
                <a:cxn ang="0">
                  <a:pos x="38" y="93"/>
                </a:cxn>
                <a:cxn ang="0">
                  <a:pos x="27" y="84"/>
                </a:cxn>
                <a:cxn ang="0">
                  <a:pos x="12" y="76"/>
                </a:cxn>
                <a:cxn ang="0">
                  <a:pos x="0" y="74"/>
                </a:cxn>
                <a:cxn ang="0">
                  <a:pos x="5" y="86"/>
                </a:cxn>
                <a:cxn ang="0">
                  <a:pos x="19" y="102"/>
                </a:cxn>
                <a:cxn ang="0">
                  <a:pos x="30" y="115"/>
                </a:cxn>
                <a:cxn ang="0">
                  <a:pos x="35" y="119"/>
                </a:cxn>
                <a:cxn ang="0">
                  <a:pos x="48" y="130"/>
                </a:cxn>
                <a:cxn ang="0">
                  <a:pos x="58" y="130"/>
                </a:cxn>
                <a:cxn ang="0">
                  <a:pos x="72" y="127"/>
                </a:cxn>
                <a:cxn ang="0">
                  <a:pos x="96" y="122"/>
                </a:cxn>
                <a:cxn ang="0">
                  <a:pos x="125" y="116"/>
                </a:cxn>
                <a:cxn ang="0">
                  <a:pos x="159" y="111"/>
                </a:cxn>
                <a:cxn ang="0">
                  <a:pos x="193" y="108"/>
                </a:cxn>
                <a:cxn ang="0">
                  <a:pos x="227" y="108"/>
                </a:cxn>
                <a:cxn ang="0">
                  <a:pos x="256" y="110"/>
                </a:cxn>
                <a:cxn ang="0">
                  <a:pos x="290" y="118"/>
                </a:cxn>
                <a:cxn ang="0">
                  <a:pos x="321" y="114"/>
                </a:cxn>
                <a:cxn ang="0">
                  <a:pos x="341" y="100"/>
                </a:cxn>
                <a:cxn ang="0">
                  <a:pos x="354" y="88"/>
                </a:cxn>
                <a:cxn ang="0">
                  <a:pos x="365" y="86"/>
                </a:cxn>
                <a:cxn ang="0">
                  <a:pos x="382" y="86"/>
                </a:cxn>
                <a:cxn ang="0">
                  <a:pos x="409" y="84"/>
                </a:cxn>
                <a:cxn ang="0">
                  <a:pos x="443" y="84"/>
                </a:cxn>
                <a:cxn ang="0">
                  <a:pos x="478" y="84"/>
                </a:cxn>
                <a:cxn ang="0">
                  <a:pos x="511" y="84"/>
                </a:cxn>
                <a:cxn ang="0">
                  <a:pos x="540" y="86"/>
                </a:cxn>
                <a:cxn ang="0">
                  <a:pos x="559" y="87"/>
                </a:cxn>
                <a:cxn ang="0">
                  <a:pos x="574" y="89"/>
                </a:cxn>
                <a:cxn ang="0">
                  <a:pos x="605" y="84"/>
                </a:cxn>
                <a:cxn ang="0">
                  <a:pos x="643" y="74"/>
                </a:cxn>
                <a:cxn ang="0">
                  <a:pos x="678" y="60"/>
                </a:cxn>
                <a:cxn ang="0">
                  <a:pos x="699" y="48"/>
                </a:cxn>
                <a:cxn ang="0">
                  <a:pos x="719" y="41"/>
                </a:cxn>
                <a:cxn ang="0">
                  <a:pos x="746" y="36"/>
                </a:cxn>
                <a:cxn ang="0">
                  <a:pos x="775" y="34"/>
                </a:cxn>
                <a:cxn ang="0">
                  <a:pos x="805" y="32"/>
                </a:cxn>
                <a:cxn ang="0">
                  <a:pos x="833" y="32"/>
                </a:cxn>
                <a:cxn ang="0">
                  <a:pos x="857" y="33"/>
                </a:cxn>
                <a:cxn ang="0">
                  <a:pos x="874" y="33"/>
                </a:cxn>
                <a:cxn ang="0">
                  <a:pos x="887" y="34"/>
                </a:cxn>
                <a:cxn ang="0">
                  <a:pos x="906" y="31"/>
                </a:cxn>
                <a:cxn ang="0">
                  <a:pos x="919" y="22"/>
                </a:cxn>
                <a:cxn ang="0">
                  <a:pos x="915" y="8"/>
                </a:cxn>
                <a:cxn ang="0">
                  <a:pos x="47" y="100"/>
                </a:cxn>
              </a:cxnLst>
              <a:rect l="0" t="0" r="r" b="b"/>
              <a:pathLst>
                <a:path w="920" h="131">
                  <a:moveTo>
                    <a:pt x="47" y="100"/>
                  </a:moveTo>
                  <a:lnTo>
                    <a:pt x="45" y="98"/>
                  </a:lnTo>
                  <a:lnTo>
                    <a:pt x="43" y="96"/>
                  </a:lnTo>
                  <a:lnTo>
                    <a:pt x="38" y="93"/>
                  </a:lnTo>
                  <a:lnTo>
                    <a:pt x="33" y="89"/>
                  </a:lnTo>
                  <a:lnTo>
                    <a:pt x="27" y="84"/>
                  </a:lnTo>
                  <a:lnTo>
                    <a:pt x="20" y="81"/>
                  </a:lnTo>
                  <a:lnTo>
                    <a:pt x="12" y="76"/>
                  </a:lnTo>
                  <a:lnTo>
                    <a:pt x="5" y="74"/>
                  </a:lnTo>
                  <a:lnTo>
                    <a:pt x="0" y="74"/>
                  </a:lnTo>
                  <a:lnTo>
                    <a:pt x="0" y="79"/>
                  </a:lnTo>
                  <a:lnTo>
                    <a:pt x="5" y="86"/>
                  </a:lnTo>
                  <a:lnTo>
                    <a:pt x="10" y="94"/>
                  </a:lnTo>
                  <a:lnTo>
                    <a:pt x="19" y="102"/>
                  </a:lnTo>
                  <a:lnTo>
                    <a:pt x="26" y="110"/>
                  </a:lnTo>
                  <a:lnTo>
                    <a:pt x="30" y="115"/>
                  </a:lnTo>
                  <a:lnTo>
                    <a:pt x="33" y="117"/>
                  </a:lnTo>
                  <a:lnTo>
                    <a:pt x="35" y="119"/>
                  </a:lnTo>
                  <a:lnTo>
                    <a:pt x="41" y="125"/>
                  </a:lnTo>
                  <a:lnTo>
                    <a:pt x="48" y="130"/>
                  </a:lnTo>
                  <a:lnTo>
                    <a:pt x="55" y="131"/>
                  </a:lnTo>
                  <a:lnTo>
                    <a:pt x="58" y="130"/>
                  </a:lnTo>
                  <a:lnTo>
                    <a:pt x="64" y="129"/>
                  </a:lnTo>
                  <a:lnTo>
                    <a:pt x="72" y="127"/>
                  </a:lnTo>
                  <a:lnTo>
                    <a:pt x="83" y="124"/>
                  </a:lnTo>
                  <a:lnTo>
                    <a:pt x="96" y="122"/>
                  </a:lnTo>
                  <a:lnTo>
                    <a:pt x="110" y="118"/>
                  </a:lnTo>
                  <a:lnTo>
                    <a:pt x="125" y="116"/>
                  </a:lnTo>
                  <a:lnTo>
                    <a:pt x="141" y="114"/>
                  </a:lnTo>
                  <a:lnTo>
                    <a:pt x="159" y="111"/>
                  </a:lnTo>
                  <a:lnTo>
                    <a:pt x="175" y="109"/>
                  </a:lnTo>
                  <a:lnTo>
                    <a:pt x="193" y="108"/>
                  </a:lnTo>
                  <a:lnTo>
                    <a:pt x="210" y="108"/>
                  </a:lnTo>
                  <a:lnTo>
                    <a:pt x="227" y="108"/>
                  </a:lnTo>
                  <a:lnTo>
                    <a:pt x="242" y="109"/>
                  </a:lnTo>
                  <a:lnTo>
                    <a:pt x="256" y="110"/>
                  </a:lnTo>
                  <a:lnTo>
                    <a:pt x="269" y="114"/>
                  </a:lnTo>
                  <a:lnTo>
                    <a:pt x="290" y="118"/>
                  </a:lnTo>
                  <a:lnTo>
                    <a:pt x="307" y="117"/>
                  </a:lnTo>
                  <a:lnTo>
                    <a:pt x="321" y="114"/>
                  </a:lnTo>
                  <a:lnTo>
                    <a:pt x="332" y="107"/>
                  </a:lnTo>
                  <a:lnTo>
                    <a:pt x="341" y="100"/>
                  </a:lnTo>
                  <a:lnTo>
                    <a:pt x="348" y="93"/>
                  </a:lnTo>
                  <a:lnTo>
                    <a:pt x="354" y="88"/>
                  </a:lnTo>
                  <a:lnTo>
                    <a:pt x="360" y="86"/>
                  </a:lnTo>
                  <a:lnTo>
                    <a:pt x="365" y="86"/>
                  </a:lnTo>
                  <a:lnTo>
                    <a:pt x="372" y="86"/>
                  </a:lnTo>
                  <a:lnTo>
                    <a:pt x="382" y="86"/>
                  </a:lnTo>
                  <a:lnTo>
                    <a:pt x="395" y="86"/>
                  </a:lnTo>
                  <a:lnTo>
                    <a:pt x="409" y="84"/>
                  </a:lnTo>
                  <a:lnTo>
                    <a:pt x="425" y="84"/>
                  </a:lnTo>
                  <a:lnTo>
                    <a:pt x="443" y="84"/>
                  </a:lnTo>
                  <a:lnTo>
                    <a:pt x="460" y="84"/>
                  </a:lnTo>
                  <a:lnTo>
                    <a:pt x="478" y="84"/>
                  </a:lnTo>
                  <a:lnTo>
                    <a:pt x="494" y="84"/>
                  </a:lnTo>
                  <a:lnTo>
                    <a:pt x="511" y="84"/>
                  </a:lnTo>
                  <a:lnTo>
                    <a:pt x="526" y="86"/>
                  </a:lnTo>
                  <a:lnTo>
                    <a:pt x="540" y="86"/>
                  </a:lnTo>
                  <a:lnTo>
                    <a:pt x="550" y="86"/>
                  </a:lnTo>
                  <a:lnTo>
                    <a:pt x="559" y="87"/>
                  </a:lnTo>
                  <a:lnTo>
                    <a:pt x="564" y="88"/>
                  </a:lnTo>
                  <a:lnTo>
                    <a:pt x="574" y="89"/>
                  </a:lnTo>
                  <a:lnTo>
                    <a:pt x="588" y="88"/>
                  </a:lnTo>
                  <a:lnTo>
                    <a:pt x="605" y="84"/>
                  </a:lnTo>
                  <a:lnTo>
                    <a:pt x="624" y="80"/>
                  </a:lnTo>
                  <a:lnTo>
                    <a:pt x="643" y="74"/>
                  </a:lnTo>
                  <a:lnTo>
                    <a:pt x="662" y="68"/>
                  </a:lnTo>
                  <a:lnTo>
                    <a:pt x="678" y="60"/>
                  </a:lnTo>
                  <a:lnTo>
                    <a:pt x="692" y="52"/>
                  </a:lnTo>
                  <a:lnTo>
                    <a:pt x="699" y="48"/>
                  </a:lnTo>
                  <a:lnTo>
                    <a:pt x="708" y="43"/>
                  </a:lnTo>
                  <a:lnTo>
                    <a:pt x="719" y="41"/>
                  </a:lnTo>
                  <a:lnTo>
                    <a:pt x="732" y="39"/>
                  </a:lnTo>
                  <a:lnTo>
                    <a:pt x="746" y="36"/>
                  </a:lnTo>
                  <a:lnTo>
                    <a:pt x="760" y="35"/>
                  </a:lnTo>
                  <a:lnTo>
                    <a:pt x="775" y="34"/>
                  </a:lnTo>
                  <a:lnTo>
                    <a:pt x="790" y="33"/>
                  </a:lnTo>
                  <a:lnTo>
                    <a:pt x="805" y="32"/>
                  </a:lnTo>
                  <a:lnTo>
                    <a:pt x="819" y="32"/>
                  </a:lnTo>
                  <a:lnTo>
                    <a:pt x="833" y="32"/>
                  </a:lnTo>
                  <a:lnTo>
                    <a:pt x="846" y="32"/>
                  </a:lnTo>
                  <a:lnTo>
                    <a:pt x="857" y="33"/>
                  </a:lnTo>
                  <a:lnTo>
                    <a:pt x="866" y="33"/>
                  </a:lnTo>
                  <a:lnTo>
                    <a:pt x="874" y="33"/>
                  </a:lnTo>
                  <a:lnTo>
                    <a:pt x="879" y="34"/>
                  </a:lnTo>
                  <a:lnTo>
                    <a:pt x="887" y="34"/>
                  </a:lnTo>
                  <a:lnTo>
                    <a:pt x="898" y="33"/>
                  </a:lnTo>
                  <a:lnTo>
                    <a:pt x="906" y="31"/>
                  </a:lnTo>
                  <a:lnTo>
                    <a:pt x="914" y="27"/>
                  </a:lnTo>
                  <a:lnTo>
                    <a:pt x="919" y="22"/>
                  </a:lnTo>
                  <a:lnTo>
                    <a:pt x="920" y="17"/>
                  </a:lnTo>
                  <a:lnTo>
                    <a:pt x="915" y="8"/>
                  </a:lnTo>
                  <a:lnTo>
                    <a:pt x="905" y="0"/>
                  </a:lnTo>
                  <a:lnTo>
                    <a:pt x="47" y="100"/>
                  </a:lnTo>
                  <a:close/>
                </a:path>
              </a:pathLst>
            </a:custGeom>
            <a:solidFill>
              <a:srgbClr val="FFBA00"/>
            </a:solidFill>
            <a:ln w="9525">
              <a:noFill/>
              <a:round/>
            </a:ln>
          </p:spPr>
          <p:txBody>
            <a:bodyPr/>
            <a:lstStyle/>
            <a:p>
              <a:endParaRPr lang="en-US"/>
            </a:p>
          </p:txBody>
        </p:sp>
        <p:sp>
          <p:nvSpPr>
            <p:cNvPr id="376896" name="Freeform 64"/>
            <p:cNvSpPr/>
            <p:nvPr/>
          </p:nvSpPr>
          <p:spPr bwMode="auto">
            <a:xfrm>
              <a:off x="4595" y="2072"/>
              <a:ext cx="886" cy="106"/>
            </a:xfrm>
            <a:custGeom>
              <a:avLst/>
              <a:gdLst/>
              <a:ahLst/>
              <a:cxnLst>
                <a:cxn ang="0">
                  <a:pos x="1" y="89"/>
                </a:cxn>
                <a:cxn ang="0">
                  <a:pos x="8" y="94"/>
                </a:cxn>
                <a:cxn ang="0">
                  <a:pos x="21" y="100"/>
                </a:cxn>
                <a:cxn ang="0">
                  <a:pos x="39" y="104"/>
                </a:cxn>
                <a:cxn ang="0">
                  <a:pos x="53" y="106"/>
                </a:cxn>
                <a:cxn ang="0">
                  <a:pos x="74" y="103"/>
                </a:cxn>
                <a:cxn ang="0">
                  <a:pos x="109" y="100"/>
                </a:cxn>
                <a:cxn ang="0">
                  <a:pos x="157" y="94"/>
                </a:cxn>
                <a:cxn ang="0">
                  <a:pos x="214" y="88"/>
                </a:cxn>
                <a:cxn ang="0">
                  <a:pos x="278" y="80"/>
                </a:cxn>
                <a:cxn ang="0">
                  <a:pos x="348" y="72"/>
                </a:cxn>
                <a:cxn ang="0">
                  <a:pos x="422" y="64"/>
                </a:cxn>
                <a:cxn ang="0">
                  <a:pos x="496" y="54"/>
                </a:cxn>
                <a:cxn ang="0">
                  <a:pos x="568" y="46"/>
                </a:cxn>
                <a:cxn ang="0">
                  <a:pos x="637" y="38"/>
                </a:cxn>
                <a:cxn ang="0">
                  <a:pos x="700" y="30"/>
                </a:cxn>
                <a:cxn ang="0">
                  <a:pos x="755" y="24"/>
                </a:cxn>
                <a:cxn ang="0">
                  <a:pos x="800" y="18"/>
                </a:cxn>
                <a:cxn ang="0">
                  <a:pos x="832" y="14"/>
                </a:cxn>
                <a:cxn ang="0">
                  <a:pos x="849" y="12"/>
                </a:cxn>
                <a:cxn ang="0">
                  <a:pos x="886" y="4"/>
                </a:cxn>
                <a:cxn ang="0">
                  <a:pos x="879" y="4"/>
                </a:cxn>
                <a:cxn ang="0">
                  <a:pos x="863" y="2"/>
                </a:cxn>
                <a:cxn ang="0">
                  <a:pos x="845" y="0"/>
                </a:cxn>
                <a:cxn ang="0">
                  <a:pos x="832" y="0"/>
                </a:cxn>
                <a:cxn ang="0">
                  <a:pos x="821" y="2"/>
                </a:cxn>
                <a:cxn ang="0">
                  <a:pos x="794" y="4"/>
                </a:cxn>
                <a:cxn ang="0">
                  <a:pos x="752" y="9"/>
                </a:cxn>
                <a:cxn ang="0">
                  <a:pos x="698" y="14"/>
                </a:cxn>
                <a:cxn ang="0">
                  <a:pos x="634" y="20"/>
                </a:cxn>
                <a:cxn ang="0">
                  <a:pos x="564" y="28"/>
                </a:cxn>
                <a:cxn ang="0">
                  <a:pos x="489" y="37"/>
                </a:cxn>
                <a:cxn ang="0">
                  <a:pos x="412" y="44"/>
                </a:cxn>
                <a:cxn ang="0">
                  <a:pos x="334" y="52"/>
                </a:cxn>
                <a:cxn ang="0">
                  <a:pos x="261" y="60"/>
                </a:cxn>
                <a:cxn ang="0">
                  <a:pos x="191" y="68"/>
                </a:cxn>
                <a:cxn ang="0">
                  <a:pos x="129" y="74"/>
                </a:cxn>
                <a:cxn ang="0">
                  <a:pos x="76" y="80"/>
                </a:cxn>
                <a:cxn ang="0">
                  <a:pos x="35" y="85"/>
                </a:cxn>
                <a:cxn ang="0">
                  <a:pos x="9" y="87"/>
                </a:cxn>
                <a:cxn ang="0">
                  <a:pos x="0" y="88"/>
                </a:cxn>
              </a:cxnLst>
              <a:rect l="0" t="0" r="r" b="b"/>
              <a:pathLst>
                <a:path w="886" h="106">
                  <a:moveTo>
                    <a:pt x="0" y="88"/>
                  </a:moveTo>
                  <a:lnTo>
                    <a:pt x="1" y="89"/>
                  </a:lnTo>
                  <a:lnTo>
                    <a:pt x="4" y="90"/>
                  </a:lnTo>
                  <a:lnTo>
                    <a:pt x="8" y="94"/>
                  </a:lnTo>
                  <a:lnTo>
                    <a:pt x="14" y="96"/>
                  </a:lnTo>
                  <a:lnTo>
                    <a:pt x="21" y="100"/>
                  </a:lnTo>
                  <a:lnTo>
                    <a:pt x="29" y="103"/>
                  </a:lnTo>
                  <a:lnTo>
                    <a:pt x="39" y="104"/>
                  </a:lnTo>
                  <a:lnTo>
                    <a:pt x="48" y="106"/>
                  </a:lnTo>
                  <a:lnTo>
                    <a:pt x="53" y="106"/>
                  </a:lnTo>
                  <a:lnTo>
                    <a:pt x="61" y="104"/>
                  </a:lnTo>
                  <a:lnTo>
                    <a:pt x="74" y="103"/>
                  </a:lnTo>
                  <a:lnTo>
                    <a:pt x="90" y="102"/>
                  </a:lnTo>
                  <a:lnTo>
                    <a:pt x="109" y="100"/>
                  </a:lnTo>
                  <a:lnTo>
                    <a:pt x="132" y="97"/>
                  </a:lnTo>
                  <a:lnTo>
                    <a:pt x="157" y="94"/>
                  </a:lnTo>
                  <a:lnTo>
                    <a:pt x="185" y="90"/>
                  </a:lnTo>
                  <a:lnTo>
                    <a:pt x="214" y="88"/>
                  </a:lnTo>
                  <a:lnTo>
                    <a:pt x="246" y="83"/>
                  </a:lnTo>
                  <a:lnTo>
                    <a:pt x="278" y="80"/>
                  </a:lnTo>
                  <a:lnTo>
                    <a:pt x="313" y="76"/>
                  </a:lnTo>
                  <a:lnTo>
                    <a:pt x="348" y="72"/>
                  </a:lnTo>
                  <a:lnTo>
                    <a:pt x="386" y="67"/>
                  </a:lnTo>
                  <a:lnTo>
                    <a:pt x="422" y="64"/>
                  </a:lnTo>
                  <a:lnTo>
                    <a:pt x="459" y="59"/>
                  </a:lnTo>
                  <a:lnTo>
                    <a:pt x="496" y="54"/>
                  </a:lnTo>
                  <a:lnTo>
                    <a:pt x="533" y="51"/>
                  </a:lnTo>
                  <a:lnTo>
                    <a:pt x="568" y="46"/>
                  </a:lnTo>
                  <a:lnTo>
                    <a:pt x="603" y="41"/>
                  </a:lnTo>
                  <a:lnTo>
                    <a:pt x="637" y="38"/>
                  </a:lnTo>
                  <a:lnTo>
                    <a:pt x="670" y="34"/>
                  </a:lnTo>
                  <a:lnTo>
                    <a:pt x="700" y="30"/>
                  </a:lnTo>
                  <a:lnTo>
                    <a:pt x="730" y="26"/>
                  </a:lnTo>
                  <a:lnTo>
                    <a:pt x="755" y="24"/>
                  </a:lnTo>
                  <a:lnTo>
                    <a:pt x="779" y="20"/>
                  </a:lnTo>
                  <a:lnTo>
                    <a:pt x="800" y="18"/>
                  </a:lnTo>
                  <a:lnTo>
                    <a:pt x="817" y="16"/>
                  </a:lnTo>
                  <a:lnTo>
                    <a:pt x="832" y="14"/>
                  </a:lnTo>
                  <a:lnTo>
                    <a:pt x="843" y="13"/>
                  </a:lnTo>
                  <a:lnTo>
                    <a:pt x="849" y="12"/>
                  </a:lnTo>
                  <a:lnTo>
                    <a:pt x="851" y="12"/>
                  </a:lnTo>
                  <a:lnTo>
                    <a:pt x="886" y="4"/>
                  </a:lnTo>
                  <a:lnTo>
                    <a:pt x="884" y="4"/>
                  </a:lnTo>
                  <a:lnTo>
                    <a:pt x="879" y="4"/>
                  </a:lnTo>
                  <a:lnTo>
                    <a:pt x="872" y="3"/>
                  </a:lnTo>
                  <a:lnTo>
                    <a:pt x="863" y="2"/>
                  </a:lnTo>
                  <a:lnTo>
                    <a:pt x="855" y="2"/>
                  </a:lnTo>
                  <a:lnTo>
                    <a:pt x="845" y="0"/>
                  </a:lnTo>
                  <a:lnTo>
                    <a:pt x="838" y="0"/>
                  </a:lnTo>
                  <a:lnTo>
                    <a:pt x="832" y="0"/>
                  </a:lnTo>
                  <a:lnTo>
                    <a:pt x="829" y="0"/>
                  </a:lnTo>
                  <a:lnTo>
                    <a:pt x="821" y="2"/>
                  </a:lnTo>
                  <a:lnTo>
                    <a:pt x="809" y="3"/>
                  </a:lnTo>
                  <a:lnTo>
                    <a:pt x="794" y="4"/>
                  </a:lnTo>
                  <a:lnTo>
                    <a:pt x="774" y="6"/>
                  </a:lnTo>
                  <a:lnTo>
                    <a:pt x="752" y="9"/>
                  </a:lnTo>
                  <a:lnTo>
                    <a:pt x="726" y="11"/>
                  </a:lnTo>
                  <a:lnTo>
                    <a:pt x="698" y="14"/>
                  </a:lnTo>
                  <a:lnTo>
                    <a:pt x="666" y="17"/>
                  </a:lnTo>
                  <a:lnTo>
                    <a:pt x="634" y="20"/>
                  </a:lnTo>
                  <a:lnTo>
                    <a:pt x="600" y="24"/>
                  </a:lnTo>
                  <a:lnTo>
                    <a:pt x="564" y="28"/>
                  </a:lnTo>
                  <a:lnTo>
                    <a:pt x="527" y="32"/>
                  </a:lnTo>
                  <a:lnTo>
                    <a:pt x="489" y="37"/>
                  </a:lnTo>
                  <a:lnTo>
                    <a:pt x="450" y="40"/>
                  </a:lnTo>
                  <a:lnTo>
                    <a:pt x="412" y="44"/>
                  </a:lnTo>
                  <a:lnTo>
                    <a:pt x="373" y="48"/>
                  </a:lnTo>
                  <a:lnTo>
                    <a:pt x="334" y="52"/>
                  </a:lnTo>
                  <a:lnTo>
                    <a:pt x="297" y="57"/>
                  </a:lnTo>
                  <a:lnTo>
                    <a:pt x="261" y="60"/>
                  </a:lnTo>
                  <a:lnTo>
                    <a:pt x="225" y="65"/>
                  </a:lnTo>
                  <a:lnTo>
                    <a:pt x="191" y="68"/>
                  </a:lnTo>
                  <a:lnTo>
                    <a:pt x="159" y="72"/>
                  </a:lnTo>
                  <a:lnTo>
                    <a:pt x="129" y="74"/>
                  </a:lnTo>
                  <a:lnTo>
                    <a:pt x="101" y="78"/>
                  </a:lnTo>
                  <a:lnTo>
                    <a:pt x="76" y="80"/>
                  </a:lnTo>
                  <a:lnTo>
                    <a:pt x="54" y="82"/>
                  </a:lnTo>
                  <a:lnTo>
                    <a:pt x="35" y="85"/>
                  </a:lnTo>
                  <a:lnTo>
                    <a:pt x="20" y="86"/>
                  </a:lnTo>
                  <a:lnTo>
                    <a:pt x="9" y="87"/>
                  </a:lnTo>
                  <a:lnTo>
                    <a:pt x="2" y="88"/>
                  </a:lnTo>
                  <a:lnTo>
                    <a:pt x="0" y="88"/>
                  </a:lnTo>
                  <a:close/>
                </a:path>
              </a:pathLst>
            </a:custGeom>
            <a:solidFill>
              <a:srgbClr val="FF9900"/>
            </a:solidFill>
            <a:ln w="9525">
              <a:noFill/>
              <a:round/>
            </a:ln>
          </p:spPr>
          <p:txBody>
            <a:bodyPr/>
            <a:lstStyle/>
            <a:p>
              <a:endParaRPr lang="en-US"/>
            </a:p>
          </p:txBody>
        </p:sp>
        <p:sp>
          <p:nvSpPr>
            <p:cNvPr id="376897" name="Freeform 65"/>
            <p:cNvSpPr/>
            <p:nvPr/>
          </p:nvSpPr>
          <p:spPr bwMode="auto">
            <a:xfrm>
              <a:off x="4007" y="2171"/>
              <a:ext cx="241" cy="140"/>
            </a:xfrm>
            <a:custGeom>
              <a:avLst/>
              <a:gdLst/>
              <a:ahLst/>
              <a:cxnLst>
                <a:cxn ang="0">
                  <a:pos x="0" y="0"/>
                </a:cxn>
                <a:cxn ang="0">
                  <a:pos x="2" y="0"/>
                </a:cxn>
                <a:cxn ang="0">
                  <a:pos x="7" y="1"/>
                </a:cxn>
                <a:cxn ang="0">
                  <a:pos x="16" y="3"/>
                </a:cxn>
                <a:cxn ang="0">
                  <a:pos x="28" y="5"/>
                </a:cxn>
                <a:cxn ang="0">
                  <a:pos x="41" y="8"/>
                </a:cxn>
                <a:cxn ang="0">
                  <a:pos x="57" y="11"/>
                </a:cxn>
                <a:cxn ang="0">
                  <a:pos x="75" y="16"/>
                </a:cxn>
                <a:cxn ang="0">
                  <a:pos x="94" y="21"/>
                </a:cxn>
                <a:cxn ang="0">
                  <a:pos x="113" y="26"/>
                </a:cxn>
                <a:cxn ang="0">
                  <a:pos x="133" y="32"/>
                </a:cxn>
                <a:cxn ang="0">
                  <a:pos x="153" y="39"/>
                </a:cxn>
                <a:cxn ang="0">
                  <a:pos x="173" y="46"/>
                </a:cxn>
                <a:cxn ang="0">
                  <a:pos x="192" y="55"/>
                </a:cxn>
                <a:cxn ang="0">
                  <a:pos x="211" y="64"/>
                </a:cxn>
                <a:cxn ang="0">
                  <a:pos x="227" y="73"/>
                </a:cxn>
                <a:cxn ang="0">
                  <a:pos x="241" y="83"/>
                </a:cxn>
                <a:cxn ang="0">
                  <a:pos x="234" y="140"/>
                </a:cxn>
                <a:cxn ang="0">
                  <a:pos x="225" y="94"/>
                </a:cxn>
                <a:cxn ang="0">
                  <a:pos x="222" y="93"/>
                </a:cxn>
                <a:cxn ang="0">
                  <a:pos x="218" y="91"/>
                </a:cxn>
                <a:cxn ang="0">
                  <a:pos x="208" y="86"/>
                </a:cxn>
                <a:cxn ang="0">
                  <a:pos x="196" y="80"/>
                </a:cxn>
                <a:cxn ang="0">
                  <a:pos x="182" y="73"/>
                </a:cxn>
                <a:cxn ang="0">
                  <a:pos x="167" y="65"/>
                </a:cxn>
                <a:cxn ang="0">
                  <a:pos x="150" y="57"/>
                </a:cxn>
                <a:cxn ang="0">
                  <a:pos x="132" y="48"/>
                </a:cxn>
                <a:cxn ang="0">
                  <a:pos x="112" y="39"/>
                </a:cxn>
                <a:cxn ang="0">
                  <a:pos x="94" y="31"/>
                </a:cxn>
                <a:cxn ang="0">
                  <a:pos x="75" y="23"/>
                </a:cxn>
                <a:cxn ang="0">
                  <a:pos x="57" y="15"/>
                </a:cxn>
                <a:cxn ang="0">
                  <a:pos x="40" y="9"/>
                </a:cxn>
                <a:cxn ang="0">
                  <a:pos x="25" y="4"/>
                </a:cxn>
                <a:cxn ang="0">
                  <a:pos x="11" y="1"/>
                </a:cxn>
                <a:cxn ang="0">
                  <a:pos x="0" y="0"/>
                </a:cxn>
              </a:cxnLst>
              <a:rect l="0" t="0" r="r" b="b"/>
              <a:pathLst>
                <a:path w="241" h="140">
                  <a:moveTo>
                    <a:pt x="0" y="0"/>
                  </a:moveTo>
                  <a:lnTo>
                    <a:pt x="2" y="0"/>
                  </a:lnTo>
                  <a:lnTo>
                    <a:pt x="7" y="1"/>
                  </a:lnTo>
                  <a:lnTo>
                    <a:pt x="16" y="3"/>
                  </a:lnTo>
                  <a:lnTo>
                    <a:pt x="28" y="5"/>
                  </a:lnTo>
                  <a:lnTo>
                    <a:pt x="41" y="8"/>
                  </a:lnTo>
                  <a:lnTo>
                    <a:pt x="57" y="11"/>
                  </a:lnTo>
                  <a:lnTo>
                    <a:pt x="75" y="16"/>
                  </a:lnTo>
                  <a:lnTo>
                    <a:pt x="94" y="21"/>
                  </a:lnTo>
                  <a:lnTo>
                    <a:pt x="113" y="26"/>
                  </a:lnTo>
                  <a:lnTo>
                    <a:pt x="133" y="32"/>
                  </a:lnTo>
                  <a:lnTo>
                    <a:pt x="153" y="39"/>
                  </a:lnTo>
                  <a:lnTo>
                    <a:pt x="173" y="46"/>
                  </a:lnTo>
                  <a:lnTo>
                    <a:pt x="192" y="55"/>
                  </a:lnTo>
                  <a:lnTo>
                    <a:pt x="211" y="64"/>
                  </a:lnTo>
                  <a:lnTo>
                    <a:pt x="227" y="73"/>
                  </a:lnTo>
                  <a:lnTo>
                    <a:pt x="241" y="83"/>
                  </a:lnTo>
                  <a:lnTo>
                    <a:pt x="234" y="140"/>
                  </a:lnTo>
                  <a:lnTo>
                    <a:pt x="225" y="94"/>
                  </a:lnTo>
                  <a:lnTo>
                    <a:pt x="222" y="93"/>
                  </a:lnTo>
                  <a:lnTo>
                    <a:pt x="218" y="91"/>
                  </a:lnTo>
                  <a:lnTo>
                    <a:pt x="208" y="86"/>
                  </a:lnTo>
                  <a:lnTo>
                    <a:pt x="196" y="80"/>
                  </a:lnTo>
                  <a:lnTo>
                    <a:pt x="182" y="73"/>
                  </a:lnTo>
                  <a:lnTo>
                    <a:pt x="167" y="65"/>
                  </a:lnTo>
                  <a:lnTo>
                    <a:pt x="150" y="57"/>
                  </a:lnTo>
                  <a:lnTo>
                    <a:pt x="132" y="48"/>
                  </a:lnTo>
                  <a:lnTo>
                    <a:pt x="112" y="39"/>
                  </a:lnTo>
                  <a:lnTo>
                    <a:pt x="94" y="31"/>
                  </a:lnTo>
                  <a:lnTo>
                    <a:pt x="75" y="23"/>
                  </a:lnTo>
                  <a:lnTo>
                    <a:pt x="57" y="15"/>
                  </a:lnTo>
                  <a:lnTo>
                    <a:pt x="40" y="9"/>
                  </a:lnTo>
                  <a:lnTo>
                    <a:pt x="25" y="4"/>
                  </a:lnTo>
                  <a:lnTo>
                    <a:pt x="11" y="1"/>
                  </a:lnTo>
                  <a:lnTo>
                    <a:pt x="0" y="0"/>
                  </a:lnTo>
                  <a:close/>
                </a:path>
              </a:pathLst>
            </a:custGeom>
            <a:solidFill>
              <a:srgbClr val="000000"/>
            </a:solidFill>
            <a:ln w="9525">
              <a:noFill/>
              <a:round/>
            </a:ln>
          </p:spPr>
          <p:txBody>
            <a:bodyPr/>
            <a:lstStyle/>
            <a:p>
              <a:endParaRPr lang="en-US"/>
            </a:p>
          </p:txBody>
        </p:sp>
        <p:sp>
          <p:nvSpPr>
            <p:cNvPr id="376898" name="Freeform 66"/>
            <p:cNvSpPr/>
            <p:nvPr/>
          </p:nvSpPr>
          <p:spPr bwMode="auto">
            <a:xfrm>
              <a:off x="3999" y="2222"/>
              <a:ext cx="208" cy="88"/>
            </a:xfrm>
            <a:custGeom>
              <a:avLst/>
              <a:gdLst/>
              <a:ahLst/>
              <a:cxnLst>
                <a:cxn ang="0">
                  <a:pos x="0" y="0"/>
                </a:cxn>
                <a:cxn ang="0">
                  <a:pos x="2" y="1"/>
                </a:cxn>
                <a:cxn ang="0">
                  <a:pos x="8" y="2"/>
                </a:cxn>
                <a:cxn ang="0">
                  <a:pos x="16" y="5"/>
                </a:cxn>
                <a:cxn ang="0">
                  <a:pos x="28" y="8"/>
                </a:cxn>
                <a:cxn ang="0">
                  <a:pos x="42" y="13"/>
                </a:cxn>
                <a:cxn ang="0">
                  <a:pos x="57" y="19"/>
                </a:cxn>
                <a:cxn ang="0">
                  <a:pos x="74" y="25"/>
                </a:cxn>
                <a:cxn ang="0">
                  <a:pos x="92" y="30"/>
                </a:cxn>
                <a:cxn ang="0">
                  <a:pos x="110" y="37"/>
                </a:cxn>
                <a:cxn ang="0">
                  <a:pos x="127" y="44"/>
                </a:cxn>
                <a:cxn ang="0">
                  <a:pos x="145" y="51"/>
                </a:cxn>
                <a:cxn ang="0">
                  <a:pos x="161" y="60"/>
                </a:cxn>
                <a:cxn ang="0">
                  <a:pos x="176" y="67"/>
                </a:cxn>
                <a:cxn ang="0">
                  <a:pos x="189" y="74"/>
                </a:cxn>
                <a:cxn ang="0">
                  <a:pos x="200" y="81"/>
                </a:cxn>
                <a:cxn ang="0">
                  <a:pos x="208" y="88"/>
                </a:cxn>
                <a:cxn ang="0">
                  <a:pos x="206" y="88"/>
                </a:cxn>
                <a:cxn ang="0">
                  <a:pos x="201" y="85"/>
                </a:cxn>
                <a:cxn ang="0">
                  <a:pos x="192" y="84"/>
                </a:cxn>
                <a:cxn ang="0">
                  <a:pos x="180" y="81"/>
                </a:cxn>
                <a:cxn ang="0">
                  <a:pos x="166" y="77"/>
                </a:cxn>
                <a:cxn ang="0">
                  <a:pos x="151" y="73"/>
                </a:cxn>
                <a:cxn ang="0">
                  <a:pos x="134" y="67"/>
                </a:cxn>
                <a:cxn ang="0">
                  <a:pos x="117" y="61"/>
                </a:cxn>
                <a:cxn ang="0">
                  <a:pos x="98" y="55"/>
                </a:cxn>
                <a:cxn ang="0">
                  <a:pos x="81" y="48"/>
                </a:cxn>
                <a:cxn ang="0">
                  <a:pos x="63" y="41"/>
                </a:cxn>
                <a:cxn ang="0">
                  <a:pos x="47" y="34"/>
                </a:cxn>
                <a:cxn ang="0">
                  <a:pos x="31" y="26"/>
                </a:cxn>
                <a:cxn ang="0">
                  <a:pos x="19" y="18"/>
                </a:cxn>
                <a:cxn ang="0">
                  <a:pos x="8" y="8"/>
                </a:cxn>
                <a:cxn ang="0">
                  <a:pos x="0" y="0"/>
                </a:cxn>
              </a:cxnLst>
              <a:rect l="0" t="0" r="r" b="b"/>
              <a:pathLst>
                <a:path w="208" h="88">
                  <a:moveTo>
                    <a:pt x="0" y="0"/>
                  </a:moveTo>
                  <a:lnTo>
                    <a:pt x="2" y="1"/>
                  </a:lnTo>
                  <a:lnTo>
                    <a:pt x="8" y="2"/>
                  </a:lnTo>
                  <a:lnTo>
                    <a:pt x="16" y="5"/>
                  </a:lnTo>
                  <a:lnTo>
                    <a:pt x="28" y="8"/>
                  </a:lnTo>
                  <a:lnTo>
                    <a:pt x="42" y="13"/>
                  </a:lnTo>
                  <a:lnTo>
                    <a:pt x="57" y="19"/>
                  </a:lnTo>
                  <a:lnTo>
                    <a:pt x="74" y="25"/>
                  </a:lnTo>
                  <a:lnTo>
                    <a:pt x="92" y="30"/>
                  </a:lnTo>
                  <a:lnTo>
                    <a:pt x="110" y="37"/>
                  </a:lnTo>
                  <a:lnTo>
                    <a:pt x="127" y="44"/>
                  </a:lnTo>
                  <a:lnTo>
                    <a:pt x="145" y="51"/>
                  </a:lnTo>
                  <a:lnTo>
                    <a:pt x="161" y="60"/>
                  </a:lnTo>
                  <a:lnTo>
                    <a:pt x="176" y="67"/>
                  </a:lnTo>
                  <a:lnTo>
                    <a:pt x="189" y="74"/>
                  </a:lnTo>
                  <a:lnTo>
                    <a:pt x="200" y="81"/>
                  </a:lnTo>
                  <a:lnTo>
                    <a:pt x="208" y="88"/>
                  </a:lnTo>
                  <a:lnTo>
                    <a:pt x="206" y="88"/>
                  </a:lnTo>
                  <a:lnTo>
                    <a:pt x="201" y="85"/>
                  </a:lnTo>
                  <a:lnTo>
                    <a:pt x="192" y="84"/>
                  </a:lnTo>
                  <a:lnTo>
                    <a:pt x="180" y="81"/>
                  </a:lnTo>
                  <a:lnTo>
                    <a:pt x="166" y="77"/>
                  </a:lnTo>
                  <a:lnTo>
                    <a:pt x="151" y="73"/>
                  </a:lnTo>
                  <a:lnTo>
                    <a:pt x="134" y="67"/>
                  </a:lnTo>
                  <a:lnTo>
                    <a:pt x="117" y="61"/>
                  </a:lnTo>
                  <a:lnTo>
                    <a:pt x="98" y="55"/>
                  </a:lnTo>
                  <a:lnTo>
                    <a:pt x="81" y="48"/>
                  </a:lnTo>
                  <a:lnTo>
                    <a:pt x="63" y="41"/>
                  </a:lnTo>
                  <a:lnTo>
                    <a:pt x="47" y="34"/>
                  </a:lnTo>
                  <a:lnTo>
                    <a:pt x="31" y="26"/>
                  </a:lnTo>
                  <a:lnTo>
                    <a:pt x="19" y="18"/>
                  </a:lnTo>
                  <a:lnTo>
                    <a:pt x="8" y="8"/>
                  </a:lnTo>
                  <a:lnTo>
                    <a:pt x="0" y="0"/>
                  </a:lnTo>
                  <a:close/>
                </a:path>
              </a:pathLst>
            </a:custGeom>
            <a:solidFill>
              <a:schemeClr val="folHlink"/>
            </a:solidFill>
            <a:ln w="9525">
              <a:noFill/>
              <a:round/>
            </a:ln>
          </p:spPr>
          <p:txBody>
            <a:bodyPr/>
            <a:lstStyle/>
            <a:p>
              <a:endParaRPr lang="en-US"/>
            </a:p>
          </p:txBody>
        </p:sp>
        <p:sp>
          <p:nvSpPr>
            <p:cNvPr id="376899" name="Freeform 67"/>
            <p:cNvSpPr/>
            <p:nvPr/>
          </p:nvSpPr>
          <p:spPr bwMode="auto">
            <a:xfrm>
              <a:off x="3991" y="2123"/>
              <a:ext cx="80" cy="42"/>
            </a:xfrm>
            <a:custGeom>
              <a:avLst/>
              <a:gdLst/>
              <a:ahLst/>
              <a:cxnLst>
                <a:cxn ang="0">
                  <a:pos x="0" y="42"/>
                </a:cxn>
                <a:cxn ang="0">
                  <a:pos x="2" y="41"/>
                </a:cxn>
                <a:cxn ang="0">
                  <a:pos x="9" y="36"/>
                </a:cxn>
                <a:cxn ang="0">
                  <a:pos x="20" y="30"/>
                </a:cxn>
                <a:cxn ang="0">
                  <a:pos x="31" y="22"/>
                </a:cxn>
                <a:cxn ang="0">
                  <a:pos x="44" y="15"/>
                </a:cxn>
                <a:cxn ang="0">
                  <a:pos x="58" y="8"/>
                </a:cxn>
                <a:cxn ang="0">
                  <a:pos x="70" y="3"/>
                </a:cxn>
                <a:cxn ang="0">
                  <a:pos x="80" y="0"/>
                </a:cxn>
                <a:cxn ang="0">
                  <a:pos x="78" y="2"/>
                </a:cxn>
                <a:cxn ang="0">
                  <a:pos x="73" y="7"/>
                </a:cxn>
                <a:cxn ang="0">
                  <a:pos x="65" y="14"/>
                </a:cxn>
                <a:cxn ang="0">
                  <a:pos x="55" y="21"/>
                </a:cxn>
                <a:cxn ang="0">
                  <a:pos x="43" y="29"/>
                </a:cxn>
                <a:cxn ang="0">
                  <a:pos x="29" y="36"/>
                </a:cxn>
                <a:cxn ang="0">
                  <a:pos x="15" y="41"/>
                </a:cxn>
                <a:cxn ang="0">
                  <a:pos x="0" y="42"/>
                </a:cxn>
              </a:cxnLst>
              <a:rect l="0" t="0" r="r" b="b"/>
              <a:pathLst>
                <a:path w="80" h="42">
                  <a:moveTo>
                    <a:pt x="0" y="42"/>
                  </a:moveTo>
                  <a:lnTo>
                    <a:pt x="2" y="41"/>
                  </a:lnTo>
                  <a:lnTo>
                    <a:pt x="9" y="36"/>
                  </a:lnTo>
                  <a:lnTo>
                    <a:pt x="20" y="30"/>
                  </a:lnTo>
                  <a:lnTo>
                    <a:pt x="31" y="22"/>
                  </a:lnTo>
                  <a:lnTo>
                    <a:pt x="44" y="15"/>
                  </a:lnTo>
                  <a:lnTo>
                    <a:pt x="58" y="8"/>
                  </a:lnTo>
                  <a:lnTo>
                    <a:pt x="70" y="3"/>
                  </a:lnTo>
                  <a:lnTo>
                    <a:pt x="80" y="0"/>
                  </a:lnTo>
                  <a:lnTo>
                    <a:pt x="78" y="2"/>
                  </a:lnTo>
                  <a:lnTo>
                    <a:pt x="73" y="7"/>
                  </a:lnTo>
                  <a:lnTo>
                    <a:pt x="65" y="14"/>
                  </a:lnTo>
                  <a:lnTo>
                    <a:pt x="55" y="21"/>
                  </a:lnTo>
                  <a:lnTo>
                    <a:pt x="43" y="29"/>
                  </a:lnTo>
                  <a:lnTo>
                    <a:pt x="29" y="36"/>
                  </a:lnTo>
                  <a:lnTo>
                    <a:pt x="15" y="41"/>
                  </a:lnTo>
                  <a:lnTo>
                    <a:pt x="0" y="42"/>
                  </a:lnTo>
                  <a:close/>
                </a:path>
              </a:pathLst>
            </a:custGeom>
            <a:solidFill>
              <a:schemeClr val="folHlink"/>
            </a:solidFill>
            <a:ln w="9525">
              <a:noFill/>
              <a:round/>
            </a:ln>
          </p:spPr>
          <p:txBody>
            <a:bodyPr/>
            <a:lstStyle/>
            <a:p>
              <a:endParaRPr lang="en-US"/>
            </a:p>
          </p:txBody>
        </p:sp>
        <p:sp>
          <p:nvSpPr>
            <p:cNvPr id="376900" name="Freeform 68"/>
            <p:cNvSpPr/>
            <p:nvPr/>
          </p:nvSpPr>
          <p:spPr bwMode="auto">
            <a:xfrm>
              <a:off x="4271" y="2248"/>
              <a:ext cx="181" cy="71"/>
            </a:xfrm>
            <a:custGeom>
              <a:avLst/>
              <a:gdLst/>
              <a:ahLst/>
              <a:cxnLst>
                <a:cxn ang="0">
                  <a:pos x="0" y="2"/>
                </a:cxn>
                <a:cxn ang="0">
                  <a:pos x="6" y="2"/>
                </a:cxn>
                <a:cxn ang="0">
                  <a:pos x="24" y="1"/>
                </a:cxn>
                <a:cxn ang="0">
                  <a:pos x="47" y="1"/>
                </a:cxn>
                <a:cxn ang="0">
                  <a:pos x="76" y="0"/>
                </a:cxn>
                <a:cxn ang="0">
                  <a:pos x="105" y="0"/>
                </a:cxn>
                <a:cxn ang="0">
                  <a:pos x="135" y="0"/>
                </a:cxn>
                <a:cxn ang="0">
                  <a:pos x="159" y="1"/>
                </a:cxn>
                <a:cxn ang="0">
                  <a:pos x="177" y="2"/>
                </a:cxn>
                <a:cxn ang="0">
                  <a:pos x="178" y="9"/>
                </a:cxn>
                <a:cxn ang="0">
                  <a:pos x="180" y="25"/>
                </a:cxn>
                <a:cxn ang="0">
                  <a:pos x="181" y="49"/>
                </a:cxn>
                <a:cxn ang="0">
                  <a:pos x="179" y="71"/>
                </a:cxn>
                <a:cxn ang="0">
                  <a:pos x="153" y="18"/>
                </a:cxn>
                <a:cxn ang="0">
                  <a:pos x="150" y="18"/>
                </a:cxn>
                <a:cxn ang="0">
                  <a:pos x="139" y="18"/>
                </a:cxn>
                <a:cxn ang="0">
                  <a:pos x="124" y="18"/>
                </a:cxn>
                <a:cxn ang="0">
                  <a:pos x="104" y="17"/>
                </a:cxn>
                <a:cxn ang="0">
                  <a:pos x="81" y="16"/>
                </a:cxn>
                <a:cxn ang="0">
                  <a:pos x="55" y="13"/>
                </a:cxn>
                <a:cxn ang="0">
                  <a:pos x="28" y="8"/>
                </a:cxn>
                <a:cxn ang="0">
                  <a:pos x="0" y="2"/>
                </a:cxn>
              </a:cxnLst>
              <a:rect l="0" t="0" r="r" b="b"/>
              <a:pathLst>
                <a:path w="181" h="71">
                  <a:moveTo>
                    <a:pt x="0" y="2"/>
                  </a:moveTo>
                  <a:lnTo>
                    <a:pt x="6" y="2"/>
                  </a:lnTo>
                  <a:lnTo>
                    <a:pt x="24" y="1"/>
                  </a:lnTo>
                  <a:lnTo>
                    <a:pt x="47" y="1"/>
                  </a:lnTo>
                  <a:lnTo>
                    <a:pt x="76" y="0"/>
                  </a:lnTo>
                  <a:lnTo>
                    <a:pt x="105" y="0"/>
                  </a:lnTo>
                  <a:lnTo>
                    <a:pt x="135" y="0"/>
                  </a:lnTo>
                  <a:lnTo>
                    <a:pt x="159" y="1"/>
                  </a:lnTo>
                  <a:lnTo>
                    <a:pt x="177" y="2"/>
                  </a:lnTo>
                  <a:lnTo>
                    <a:pt x="178" y="9"/>
                  </a:lnTo>
                  <a:lnTo>
                    <a:pt x="180" y="25"/>
                  </a:lnTo>
                  <a:lnTo>
                    <a:pt x="181" y="49"/>
                  </a:lnTo>
                  <a:lnTo>
                    <a:pt x="179" y="71"/>
                  </a:lnTo>
                  <a:lnTo>
                    <a:pt x="153" y="18"/>
                  </a:lnTo>
                  <a:lnTo>
                    <a:pt x="150" y="18"/>
                  </a:lnTo>
                  <a:lnTo>
                    <a:pt x="139" y="18"/>
                  </a:lnTo>
                  <a:lnTo>
                    <a:pt x="124" y="18"/>
                  </a:lnTo>
                  <a:lnTo>
                    <a:pt x="104" y="17"/>
                  </a:lnTo>
                  <a:lnTo>
                    <a:pt x="81" y="16"/>
                  </a:lnTo>
                  <a:lnTo>
                    <a:pt x="55" y="13"/>
                  </a:lnTo>
                  <a:lnTo>
                    <a:pt x="28" y="8"/>
                  </a:lnTo>
                  <a:lnTo>
                    <a:pt x="0" y="2"/>
                  </a:lnTo>
                  <a:close/>
                </a:path>
              </a:pathLst>
            </a:custGeom>
            <a:solidFill>
              <a:srgbClr val="000000"/>
            </a:solidFill>
            <a:ln w="9525">
              <a:noFill/>
              <a:round/>
            </a:ln>
          </p:spPr>
          <p:txBody>
            <a:bodyPr/>
            <a:lstStyle/>
            <a:p>
              <a:endParaRPr lang="en-US"/>
            </a:p>
          </p:txBody>
        </p:sp>
        <p:sp>
          <p:nvSpPr>
            <p:cNvPr id="376901" name="Freeform 69"/>
            <p:cNvSpPr/>
            <p:nvPr/>
          </p:nvSpPr>
          <p:spPr bwMode="auto">
            <a:xfrm>
              <a:off x="4269" y="2312"/>
              <a:ext cx="164" cy="19"/>
            </a:xfrm>
            <a:custGeom>
              <a:avLst/>
              <a:gdLst/>
              <a:ahLst/>
              <a:cxnLst>
                <a:cxn ang="0">
                  <a:pos x="0" y="0"/>
                </a:cxn>
                <a:cxn ang="0">
                  <a:pos x="6" y="0"/>
                </a:cxn>
                <a:cxn ang="0">
                  <a:pos x="20" y="1"/>
                </a:cxn>
                <a:cxn ang="0">
                  <a:pos x="42" y="2"/>
                </a:cxn>
                <a:cxn ang="0">
                  <a:pos x="68" y="4"/>
                </a:cxn>
                <a:cxn ang="0">
                  <a:pos x="95" y="6"/>
                </a:cxn>
                <a:cxn ang="0">
                  <a:pos x="122" y="9"/>
                </a:cxn>
                <a:cxn ang="0">
                  <a:pos x="146" y="13"/>
                </a:cxn>
                <a:cxn ang="0">
                  <a:pos x="164" y="18"/>
                </a:cxn>
                <a:cxn ang="0">
                  <a:pos x="158" y="18"/>
                </a:cxn>
                <a:cxn ang="0">
                  <a:pos x="141" y="18"/>
                </a:cxn>
                <a:cxn ang="0">
                  <a:pos x="118" y="19"/>
                </a:cxn>
                <a:cxn ang="0">
                  <a:pos x="90" y="18"/>
                </a:cxn>
                <a:cxn ang="0">
                  <a:pos x="62" y="16"/>
                </a:cxn>
                <a:cxn ang="0">
                  <a:pos x="35" y="13"/>
                </a:cxn>
                <a:cxn ang="0">
                  <a:pos x="13" y="7"/>
                </a:cxn>
                <a:cxn ang="0">
                  <a:pos x="0" y="0"/>
                </a:cxn>
              </a:cxnLst>
              <a:rect l="0" t="0" r="r" b="b"/>
              <a:pathLst>
                <a:path w="164" h="19">
                  <a:moveTo>
                    <a:pt x="0" y="0"/>
                  </a:moveTo>
                  <a:lnTo>
                    <a:pt x="6" y="0"/>
                  </a:lnTo>
                  <a:lnTo>
                    <a:pt x="20" y="1"/>
                  </a:lnTo>
                  <a:lnTo>
                    <a:pt x="42" y="2"/>
                  </a:lnTo>
                  <a:lnTo>
                    <a:pt x="68" y="4"/>
                  </a:lnTo>
                  <a:lnTo>
                    <a:pt x="95" y="6"/>
                  </a:lnTo>
                  <a:lnTo>
                    <a:pt x="122" y="9"/>
                  </a:lnTo>
                  <a:lnTo>
                    <a:pt x="146" y="13"/>
                  </a:lnTo>
                  <a:lnTo>
                    <a:pt x="164" y="18"/>
                  </a:lnTo>
                  <a:lnTo>
                    <a:pt x="158" y="18"/>
                  </a:lnTo>
                  <a:lnTo>
                    <a:pt x="141" y="18"/>
                  </a:lnTo>
                  <a:lnTo>
                    <a:pt x="118" y="19"/>
                  </a:lnTo>
                  <a:lnTo>
                    <a:pt x="90" y="18"/>
                  </a:lnTo>
                  <a:lnTo>
                    <a:pt x="62" y="16"/>
                  </a:lnTo>
                  <a:lnTo>
                    <a:pt x="35" y="13"/>
                  </a:lnTo>
                  <a:lnTo>
                    <a:pt x="13" y="7"/>
                  </a:lnTo>
                  <a:lnTo>
                    <a:pt x="0" y="0"/>
                  </a:lnTo>
                  <a:close/>
                </a:path>
              </a:pathLst>
            </a:custGeom>
            <a:solidFill>
              <a:srgbClr val="000000"/>
            </a:solidFill>
            <a:ln w="9525">
              <a:noFill/>
              <a:round/>
            </a:ln>
          </p:spPr>
          <p:txBody>
            <a:bodyPr/>
            <a:lstStyle/>
            <a:p>
              <a:endParaRPr lang="en-US"/>
            </a:p>
          </p:txBody>
        </p:sp>
        <p:sp>
          <p:nvSpPr>
            <p:cNvPr id="376902" name="Freeform 70"/>
            <p:cNvSpPr/>
            <p:nvPr/>
          </p:nvSpPr>
          <p:spPr bwMode="auto">
            <a:xfrm>
              <a:off x="4483" y="2201"/>
              <a:ext cx="126" cy="109"/>
            </a:xfrm>
            <a:custGeom>
              <a:avLst/>
              <a:gdLst/>
              <a:ahLst/>
              <a:cxnLst>
                <a:cxn ang="0">
                  <a:pos x="0" y="28"/>
                </a:cxn>
                <a:cxn ang="0">
                  <a:pos x="3" y="27"/>
                </a:cxn>
                <a:cxn ang="0">
                  <a:pos x="12" y="23"/>
                </a:cxn>
                <a:cxn ang="0">
                  <a:pos x="26" y="19"/>
                </a:cxn>
                <a:cxn ang="0">
                  <a:pos x="43" y="13"/>
                </a:cxn>
                <a:cxn ang="0">
                  <a:pos x="62" y="8"/>
                </a:cxn>
                <a:cxn ang="0">
                  <a:pos x="83" y="4"/>
                </a:cxn>
                <a:cxn ang="0">
                  <a:pos x="104" y="0"/>
                </a:cxn>
                <a:cxn ang="0">
                  <a:pos x="124" y="0"/>
                </a:cxn>
                <a:cxn ang="0">
                  <a:pos x="126" y="74"/>
                </a:cxn>
                <a:cxn ang="0">
                  <a:pos x="8" y="109"/>
                </a:cxn>
                <a:cxn ang="0">
                  <a:pos x="110" y="61"/>
                </a:cxn>
                <a:cxn ang="0">
                  <a:pos x="112" y="16"/>
                </a:cxn>
                <a:cxn ang="0">
                  <a:pos x="0" y="28"/>
                </a:cxn>
              </a:cxnLst>
              <a:rect l="0" t="0" r="r" b="b"/>
              <a:pathLst>
                <a:path w="126" h="109">
                  <a:moveTo>
                    <a:pt x="0" y="28"/>
                  </a:moveTo>
                  <a:lnTo>
                    <a:pt x="3" y="27"/>
                  </a:lnTo>
                  <a:lnTo>
                    <a:pt x="12" y="23"/>
                  </a:lnTo>
                  <a:lnTo>
                    <a:pt x="26" y="19"/>
                  </a:lnTo>
                  <a:lnTo>
                    <a:pt x="43" y="13"/>
                  </a:lnTo>
                  <a:lnTo>
                    <a:pt x="62" y="8"/>
                  </a:lnTo>
                  <a:lnTo>
                    <a:pt x="83" y="4"/>
                  </a:lnTo>
                  <a:lnTo>
                    <a:pt x="104" y="0"/>
                  </a:lnTo>
                  <a:lnTo>
                    <a:pt x="124" y="0"/>
                  </a:lnTo>
                  <a:lnTo>
                    <a:pt x="126" y="74"/>
                  </a:lnTo>
                  <a:lnTo>
                    <a:pt x="8" y="109"/>
                  </a:lnTo>
                  <a:lnTo>
                    <a:pt x="110" y="61"/>
                  </a:lnTo>
                  <a:lnTo>
                    <a:pt x="112" y="16"/>
                  </a:lnTo>
                  <a:lnTo>
                    <a:pt x="0" y="28"/>
                  </a:lnTo>
                  <a:close/>
                </a:path>
              </a:pathLst>
            </a:custGeom>
            <a:solidFill>
              <a:schemeClr val="folHlink"/>
            </a:solidFill>
            <a:ln w="9525">
              <a:noFill/>
              <a:round/>
            </a:ln>
          </p:spPr>
          <p:txBody>
            <a:bodyPr/>
            <a:lstStyle/>
            <a:p>
              <a:endParaRPr lang="en-US"/>
            </a:p>
          </p:txBody>
        </p:sp>
        <p:sp>
          <p:nvSpPr>
            <p:cNvPr id="376903" name="Freeform 71"/>
            <p:cNvSpPr/>
            <p:nvPr/>
          </p:nvSpPr>
          <p:spPr bwMode="auto">
            <a:xfrm>
              <a:off x="4267" y="2078"/>
              <a:ext cx="204" cy="32"/>
            </a:xfrm>
            <a:custGeom>
              <a:avLst/>
              <a:gdLst/>
              <a:ahLst/>
              <a:cxnLst>
                <a:cxn ang="0">
                  <a:pos x="0" y="12"/>
                </a:cxn>
                <a:cxn ang="0">
                  <a:pos x="1" y="12"/>
                </a:cxn>
                <a:cxn ang="0">
                  <a:pos x="5" y="12"/>
                </a:cxn>
                <a:cxn ang="0">
                  <a:pos x="11" y="12"/>
                </a:cxn>
                <a:cxn ang="0">
                  <a:pos x="19" y="12"/>
                </a:cxn>
                <a:cxn ang="0">
                  <a:pos x="30" y="13"/>
                </a:cxn>
                <a:cxn ang="0">
                  <a:pos x="42" y="13"/>
                </a:cxn>
                <a:cxn ang="0">
                  <a:pos x="56" y="13"/>
                </a:cxn>
                <a:cxn ang="0">
                  <a:pos x="70" y="14"/>
                </a:cxn>
                <a:cxn ang="0">
                  <a:pos x="86" y="15"/>
                </a:cxn>
                <a:cxn ang="0">
                  <a:pos x="102" y="17"/>
                </a:cxn>
                <a:cxn ang="0">
                  <a:pos x="119" y="19"/>
                </a:cxn>
                <a:cxn ang="0">
                  <a:pos x="136" y="20"/>
                </a:cxn>
                <a:cxn ang="0">
                  <a:pos x="154" y="22"/>
                </a:cxn>
                <a:cxn ang="0">
                  <a:pos x="171" y="25"/>
                </a:cxn>
                <a:cxn ang="0">
                  <a:pos x="188" y="28"/>
                </a:cxn>
                <a:cxn ang="0">
                  <a:pos x="204" y="32"/>
                </a:cxn>
                <a:cxn ang="0">
                  <a:pos x="203" y="31"/>
                </a:cxn>
                <a:cxn ang="0">
                  <a:pos x="199" y="29"/>
                </a:cxn>
                <a:cxn ang="0">
                  <a:pos x="195" y="27"/>
                </a:cxn>
                <a:cxn ang="0">
                  <a:pos x="188" y="24"/>
                </a:cxn>
                <a:cxn ang="0">
                  <a:pos x="178" y="20"/>
                </a:cxn>
                <a:cxn ang="0">
                  <a:pos x="168" y="15"/>
                </a:cxn>
                <a:cxn ang="0">
                  <a:pos x="156" y="12"/>
                </a:cxn>
                <a:cxn ang="0">
                  <a:pos x="142" y="8"/>
                </a:cxn>
                <a:cxn ang="0">
                  <a:pos x="128" y="5"/>
                </a:cxn>
                <a:cxn ang="0">
                  <a:pos x="112" y="3"/>
                </a:cxn>
                <a:cxn ang="0">
                  <a:pos x="95" y="0"/>
                </a:cxn>
                <a:cxn ang="0">
                  <a:pos x="78" y="0"/>
                </a:cxn>
                <a:cxn ang="0">
                  <a:pos x="59" y="0"/>
                </a:cxn>
                <a:cxn ang="0">
                  <a:pos x="39" y="3"/>
                </a:cxn>
                <a:cxn ang="0">
                  <a:pos x="19" y="6"/>
                </a:cxn>
                <a:cxn ang="0">
                  <a:pos x="0" y="12"/>
                </a:cxn>
              </a:cxnLst>
              <a:rect l="0" t="0" r="r" b="b"/>
              <a:pathLst>
                <a:path w="204" h="32">
                  <a:moveTo>
                    <a:pt x="0" y="12"/>
                  </a:moveTo>
                  <a:lnTo>
                    <a:pt x="1" y="12"/>
                  </a:lnTo>
                  <a:lnTo>
                    <a:pt x="5" y="12"/>
                  </a:lnTo>
                  <a:lnTo>
                    <a:pt x="11" y="12"/>
                  </a:lnTo>
                  <a:lnTo>
                    <a:pt x="19" y="12"/>
                  </a:lnTo>
                  <a:lnTo>
                    <a:pt x="30" y="13"/>
                  </a:lnTo>
                  <a:lnTo>
                    <a:pt x="42" y="13"/>
                  </a:lnTo>
                  <a:lnTo>
                    <a:pt x="56" y="13"/>
                  </a:lnTo>
                  <a:lnTo>
                    <a:pt x="70" y="14"/>
                  </a:lnTo>
                  <a:lnTo>
                    <a:pt x="86" y="15"/>
                  </a:lnTo>
                  <a:lnTo>
                    <a:pt x="102" y="17"/>
                  </a:lnTo>
                  <a:lnTo>
                    <a:pt x="119" y="19"/>
                  </a:lnTo>
                  <a:lnTo>
                    <a:pt x="136" y="20"/>
                  </a:lnTo>
                  <a:lnTo>
                    <a:pt x="154" y="22"/>
                  </a:lnTo>
                  <a:lnTo>
                    <a:pt x="171" y="25"/>
                  </a:lnTo>
                  <a:lnTo>
                    <a:pt x="188" y="28"/>
                  </a:lnTo>
                  <a:lnTo>
                    <a:pt x="204" y="32"/>
                  </a:lnTo>
                  <a:lnTo>
                    <a:pt x="203" y="31"/>
                  </a:lnTo>
                  <a:lnTo>
                    <a:pt x="199" y="29"/>
                  </a:lnTo>
                  <a:lnTo>
                    <a:pt x="195" y="27"/>
                  </a:lnTo>
                  <a:lnTo>
                    <a:pt x="188" y="24"/>
                  </a:lnTo>
                  <a:lnTo>
                    <a:pt x="178" y="20"/>
                  </a:lnTo>
                  <a:lnTo>
                    <a:pt x="168" y="15"/>
                  </a:lnTo>
                  <a:lnTo>
                    <a:pt x="156" y="12"/>
                  </a:lnTo>
                  <a:lnTo>
                    <a:pt x="142" y="8"/>
                  </a:lnTo>
                  <a:lnTo>
                    <a:pt x="128" y="5"/>
                  </a:lnTo>
                  <a:lnTo>
                    <a:pt x="112" y="3"/>
                  </a:lnTo>
                  <a:lnTo>
                    <a:pt x="95" y="0"/>
                  </a:lnTo>
                  <a:lnTo>
                    <a:pt x="78" y="0"/>
                  </a:lnTo>
                  <a:lnTo>
                    <a:pt x="59" y="0"/>
                  </a:lnTo>
                  <a:lnTo>
                    <a:pt x="39" y="3"/>
                  </a:lnTo>
                  <a:lnTo>
                    <a:pt x="19" y="6"/>
                  </a:lnTo>
                  <a:lnTo>
                    <a:pt x="0" y="12"/>
                  </a:lnTo>
                  <a:close/>
                </a:path>
              </a:pathLst>
            </a:custGeom>
            <a:solidFill>
              <a:schemeClr val="folHlink"/>
            </a:solidFill>
            <a:ln w="9525">
              <a:noFill/>
              <a:round/>
            </a:ln>
          </p:spPr>
          <p:txBody>
            <a:bodyPr/>
            <a:lstStyle/>
            <a:p>
              <a:endParaRPr lang="en-US"/>
            </a:p>
          </p:txBody>
        </p:sp>
        <p:sp>
          <p:nvSpPr>
            <p:cNvPr id="376904" name="Freeform 72"/>
            <p:cNvSpPr/>
            <p:nvPr/>
          </p:nvSpPr>
          <p:spPr bwMode="auto">
            <a:xfrm>
              <a:off x="4521" y="2049"/>
              <a:ext cx="837" cy="70"/>
            </a:xfrm>
            <a:custGeom>
              <a:avLst/>
              <a:gdLst/>
              <a:ahLst/>
              <a:cxnLst>
                <a:cxn ang="0">
                  <a:pos x="0" y="68"/>
                </a:cxn>
                <a:cxn ang="0">
                  <a:pos x="837" y="0"/>
                </a:cxn>
                <a:cxn ang="0">
                  <a:pos x="836" y="0"/>
                </a:cxn>
                <a:cxn ang="0">
                  <a:pos x="832" y="1"/>
                </a:cxn>
                <a:cxn ang="0">
                  <a:pos x="825" y="2"/>
                </a:cxn>
                <a:cxn ang="0">
                  <a:pos x="815" y="4"/>
                </a:cxn>
                <a:cxn ang="0">
                  <a:pos x="804" y="6"/>
                </a:cxn>
                <a:cxn ang="0">
                  <a:pos x="789" y="8"/>
                </a:cxn>
                <a:cxn ang="0">
                  <a:pos x="773" y="11"/>
                </a:cxn>
                <a:cxn ang="0">
                  <a:pos x="754" y="13"/>
                </a:cxn>
                <a:cxn ang="0">
                  <a:pos x="735" y="16"/>
                </a:cxn>
                <a:cxn ang="0">
                  <a:pos x="712" y="20"/>
                </a:cxn>
                <a:cxn ang="0">
                  <a:pos x="689" y="23"/>
                </a:cxn>
                <a:cxn ang="0">
                  <a:pos x="663" y="27"/>
                </a:cxn>
                <a:cxn ang="0">
                  <a:pos x="636" y="30"/>
                </a:cxn>
                <a:cxn ang="0">
                  <a:pos x="608" y="34"/>
                </a:cxn>
                <a:cxn ang="0">
                  <a:pos x="578" y="37"/>
                </a:cxn>
                <a:cxn ang="0">
                  <a:pos x="548" y="41"/>
                </a:cxn>
                <a:cxn ang="0">
                  <a:pos x="516" y="44"/>
                </a:cxn>
                <a:cxn ang="0">
                  <a:pos x="483" y="48"/>
                </a:cxn>
                <a:cxn ang="0">
                  <a:pos x="450" y="51"/>
                </a:cxn>
                <a:cxn ang="0">
                  <a:pos x="417" y="55"/>
                </a:cxn>
                <a:cxn ang="0">
                  <a:pos x="382" y="58"/>
                </a:cxn>
                <a:cxn ang="0">
                  <a:pos x="346" y="61"/>
                </a:cxn>
                <a:cxn ang="0">
                  <a:pos x="311" y="63"/>
                </a:cxn>
                <a:cxn ang="0">
                  <a:pos x="276" y="65"/>
                </a:cxn>
                <a:cxn ang="0">
                  <a:pos x="241" y="68"/>
                </a:cxn>
                <a:cxn ang="0">
                  <a:pos x="205" y="69"/>
                </a:cxn>
                <a:cxn ang="0">
                  <a:pos x="170" y="70"/>
                </a:cxn>
                <a:cxn ang="0">
                  <a:pos x="135" y="70"/>
                </a:cxn>
                <a:cxn ang="0">
                  <a:pos x="101" y="70"/>
                </a:cxn>
                <a:cxn ang="0">
                  <a:pos x="66" y="70"/>
                </a:cxn>
                <a:cxn ang="0">
                  <a:pos x="33" y="69"/>
                </a:cxn>
                <a:cxn ang="0">
                  <a:pos x="0" y="68"/>
                </a:cxn>
              </a:cxnLst>
              <a:rect l="0" t="0" r="r" b="b"/>
              <a:pathLst>
                <a:path w="837" h="70">
                  <a:moveTo>
                    <a:pt x="0" y="68"/>
                  </a:moveTo>
                  <a:lnTo>
                    <a:pt x="837" y="0"/>
                  </a:lnTo>
                  <a:lnTo>
                    <a:pt x="836" y="0"/>
                  </a:lnTo>
                  <a:lnTo>
                    <a:pt x="832" y="1"/>
                  </a:lnTo>
                  <a:lnTo>
                    <a:pt x="825" y="2"/>
                  </a:lnTo>
                  <a:lnTo>
                    <a:pt x="815" y="4"/>
                  </a:lnTo>
                  <a:lnTo>
                    <a:pt x="804" y="6"/>
                  </a:lnTo>
                  <a:lnTo>
                    <a:pt x="789" y="8"/>
                  </a:lnTo>
                  <a:lnTo>
                    <a:pt x="773" y="11"/>
                  </a:lnTo>
                  <a:lnTo>
                    <a:pt x="754" y="13"/>
                  </a:lnTo>
                  <a:lnTo>
                    <a:pt x="735" y="16"/>
                  </a:lnTo>
                  <a:lnTo>
                    <a:pt x="712" y="20"/>
                  </a:lnTo>
                  <a:lnTo>
                    <a:pt x="689" y="23"/>
                  </a:lnTo>
                  <a:lnTo>
                    <a:pt x="663" y="27"/>
                  </a:lnTo>
                  <a:lnTo>
                    <a:pt x="636" y="30"/>
                  </a:lnTo>
                  <a:lnTo>
                    <a:pt x="608" y="34"/>
                  </a:lnTo>
                  <a:lnTo>
                    <a:pt x="578" y="37"/>
                  </a:lnTo>
                  <a:lnTo>
                    <a:pt x="548" y="41"/>
                  </a:lnTo>
                  <a:lnTo>
                    <a:pt x="516" y="44"/>
                  </a:lnTo>
                  <a:lnTo>
                    <a:pt x="483" y="48"/>
                  </a:lnTo>
                  <a:lnTo>
                    <a:pt x="450" y="51"/>
                  </a:lnTo>
                  <a:lnTo>
                    <a:pt x="417" y="55"/>
                  </a:lnTo>
                  <a:lnTo>
                    <a:pt x="382" y="58"/>
                  </a:lnTo>
                  <a:lnTo>
                    <a:pt x="346" y="61"/>
                  </a:lnTo>
                  <a:lnTo>
                    <a:pt x="311" y="63"/>
                  </a:lnTo>
                  <a:lnTo>
                    <a:pt x="276" y="65"/>
                  </a:lnTo>
                  <a:lnTo>
                    <a:pt x="241" y="68"/>
                  </a:lnTo>
                  <a:lnTo>
                    <a:pt x="205" y="69"/>
                  </a:lnTo>
                  <a:lnTo>
                    <a:pt x="170" y="70"/>
                  </a:lnTo>
                  <a:lnTo>
                    <a:pt x="135" y="70"/>
                  </a:lnTo>
                  <a:lnTo>
                    <a:pt x="101" y="70"/>
                  </a:lnTo>
                  <a:lnTo>
                    <a:pt x="66" y="70"/>
                  </a:lnTo>
                  <a:lnTo>
                    <a:pt x="33" y="69"/>
                  </a:lnTo>
                  <a:lnTo>
                    <a:pt x="0" y="68"/>
                  </a:lnTo>
                  <a:close/>
                </a:path>
              </a:pathLst>
            </a:custGeom>
            <a:solidFill>
              <a:schemeClr val="folHlink"/>
            </a:solidFill>
            <a:ln w="9525">
              <a:noFill/>
              <a:round/>
            </a:ln>
          </p:spPr>
          <p:txBody>
            <a:bodyPr/>
            <a:lstStyle/>
            <a:p>
              <a:endParaRPr lang="en-US"/>
            </a:p>
          </p:txBody>
        </p:sp>
        <p:sp>
          <p:nvSpPr>
            <p:cNvPr id="376905" name="Freeform 73"/>
            <p:cNvSpPr/>
            <p:nvPr/>
          </p:nvSpPr>
          <p:spPr bwMode="auto">
            <a:xfrm>
              <a:off x="4635" y="2195"/>
              <a:ext cx="222" cy="24"/>
            </a:xfrm>
            <a:custGeom>
              <a:avLst/>
              <a:gdLst/>
              <a:ahLst/>
              <a:cxnLst>
                <a:cxn ang="0">
                  <a:pos x="0" y="24"/>
                </a:cxn>
                <a:cxn ang="0">
                  <a:pos x="222" y="10"/>
                </a:cxn>
                <a:cxn ang="0">
                  <a:pos x="221" y="10"/>
                </a:cxn>
                <a:cxn ang="0">
                  <a:pos x="215" y="8"/>
                </a:cxn>
                <a:cxn ang="0">
                  <a:pos x="208" y="7"/>
                </a:cxn>
                <a:cxn ang="0">
                  <a:pos x="197" y="6"/>
                </a:cxn>
                <a:cxn ang="0">
                  <a:pos x="185" y="5"/>
                </a:cxn>
                <a:cxn ang="0">
                  <a:pos x="169" y="2"/>
                </a:cxn>
                <a:cxn ang="0">
                  <a:pos x="154" y="1"/>
                </a:cxn>
                <a:cxn ang="0">
                  <a:pos x="137" y="0"/>
                </a:cxn>
                <a:cxn ang="0">
                  <a:pos x="119" y="0"/>
                </a:cxn>
                <a:cxn ang="0">
                  <a:pos x="100" y="0"/>
                </a:cxn>
                <a:cxn ang="0">
                  <a:pos x="82" y="1"/>
                </a:cxn>
                <a:cxn ang="0">
                  <a:pos x="64" y="4"/>
                </a:cxn>
                <a:cxn ang="0">
                  <a:pos x="45" y="7"/>
                </a:cxn>
                <a:cxn ang="0">
                  <a:pos x="29" y="11"/>
                </a:cxn>
                <a:cxn ang="0">
                  <a:pos x="14" y="17"/>
                </a:cxn>
                <a:cxn ang="0">
                  <a:pos x="0" y="24"/>
                </a:cxn>
              </a:cxnLst>
              <a:rect l="0" t="0" r="r" b="b"/>
              <a:pathLst>
                <a:path w="222" h="24">
                  <a:moveTo>
                    <a:pt x="0" y="24"/>
                  </a:moveTo>
                  <a:lnTo>
                    <a:pt x="222" y="10"/>
                  </a:lnTo>
                  <a:lnTo>
                    <a:pt x="221" y="10"/>
                  </a:lnTo>
                  <a:lnTo>
                    <a:pt x="215" y="8"/>
                  </a:lnTo>
                  <a:lnTo>
                    <a:pt x="208" y="7"/>
                  </a:lnTo>
                  <a:lnTo>
                    <a:pt x="197" y="6"/>
                  </a:lnTo>
                  <a:lnTo>
                    <a:pt x="185" y="5"/>
                  </a:lnTo>
                  <a:lnTo>
                    <a:pt x="169" y="2"/>
                  </a:lnTo>
                  <a:lnTo>
                    <a:pt x="154" y="1"/>
                  </a:lnTo>
                  <a:lnTo>
                    <a:pt x="137" y="0"/>
                  </a:lnTo>
                  <a:lnTo>
                    <a:pt x="119" y="0"/>
                  </a:lnTo>
                  <a:lnTo>
                    <a:pt x="100" y="0"/>
                  </a:lnTo>
                  <a:lnTo>
                    <a:pt x="82" y="1"/>
                  </a:lnTo>
                  <a:lnTo>
                    <a:pt x="64" y="4"/>
                  </a:lnTo>
                  <a:lnTo>
                    <a:pt x="45" y="7"/>
                  </a:lnTo>
                  <a:lnTo>
                    <a:pt x="29" y="11"/>
                  </a:lnTo>
                  <a:lnTo>
                    <a:pt x="14" y="17"/>
                  </a:lnTo>
                  <a:lnTo>
                    <a:pt x="0" y="24"/>
                  </a:lnTo>
                  <a:close/>
                </a:path>
              </a:pathLst>
            </a:custGeom>
            <a:solidFill>
              <a:srgbClr val="000000"/>
            </a:solidFill>
            <a:ln w="9525">
              <a:noFill/>
              <a:round/>
            </a:ln>
          </p:spPr>
          <p:txBody>
            <a:bodyPr/>
            <a:lstStyle/>
            <a:p>
              <a:endParaRPr lang="en-US"/>
            </a:p>
          </p:txBody>
        </p:sp>
        <p:sp>
          <p:nvSpPr>
            <p:cNvPr id="376906" name="Freeform 74"/>
            <p:cNvSpPr/>
            <p:nvPr/>
          </p:nvSpPr>
          <p:spPr bwMode="auto">
            <a:xfrm>
              <a:off x="4886" y="2168"/>
              <a:ext cx="268" cy="26"/>
            </a:xfrm>
            <a:custGeom>
              <a:avLst/>
              <a:gdLst/>
              <a:ahLst/>
              <a:cxnLst>
                <a:cxn ang="0">
                  <a:pos x="0" y="26"/>
                </a:cxn>
                <a:cxn ang="0">
                  <a:pos x="41" y="0"/>
                </a:cxn>
                <a:cxn ang="0">
                  <a:pos x="268" y="14"/>
                </a:cxn>
                <a:cxn ang="0">
                  <a:pos x="46" y="12"/>
                </a:cxn>
                <a:cxn ang="0">
                  <a:pos x="0" y="26"/>
                </a:cxn>
              </a:cxnLst>
              <a:rect l="0" t="0" r="r" b="b"/>
              <a:pathLst>
                <a:path w="268" h="26">
                  <a:moveTo>
                    <a:pt x="0" y="26"/>
                  </a:moveTo>
                  <a:lnTo>
                    <a:pt x="41" y="0"/>
                  </a:lnTo>
                  <a:lnTo>
                    <a:pt x="268" y="14"/>
                  </a:lnTo>
                  <a:lnTo>
                    <a:pt x="46" y="12"/>
                  </a:lnTo>
                  <a:lnTo>
                    <a:pt x="0" y="26"/>
                  </a:lnTo>
                  <a:close/>
                </a:path>
              </a:pathLst>
            </a:custGeom>
            <a:solidFill>
              <a:srgbClr val="000000"/>
            </a:solidFill>
            <a:ln w="9525">
              <a:noFill/>
              <a:round/>
            </a:ln>
          </p:spPr>
          <p:txBody>
            <a:bodyPr/>
            <a:lstStyle/>
            <a:p>
              <a:endParaRPr lang="en-US"/>
            </a:p>
          </p:txBody>
        </p:sp>
        <p:sp>
          <p:nvSpPr>
            <p:cNvPr id="376907" name="Freeform 75"/>
            <p:cNvSpPr/>
            <p:nvPr/>
          </p:nvSpPr>
          <p:spPr bwMode="auto">
            <a:xfrm>
              <a:off x="5170" y="2126"/>
              <a:ext cx="287" cy="50"/>
            </a:xfrm>
            <a:custGeom>
              <a:avLst/>
              <a:gdLst/>
              <a:ahLst/>
              <a:cxnLst>
                <a:cxn ang="0">
                  <a:pos x="0" y="50"/>
                </a:cxn>
                <a:cxn ang="0">
                  <a:pos x="98" y="1"/>
                </a:cxn>
                <a:cxn ang="0">
                  <a:pos x="287" y="0"/>
                </a:cxn>
                <a:cxn ang="0">
                  <a:pos x="98" y="15"/>
                </a:cxn>
                <a:cxn ang="0">
                  <a:pos x="0" y="50"/>
                </a:cxn>
              </a:cxnLst>
              <a:rect l="0" t="0" r="r" b="b"/>
              <a:pathLst>
                <a:path w="287" h="50">
                  <a:moveTo>
                    <a:pt x="0" y="50"/>
                  </a:moveTo>
                  <a:lnTo>
                    <a:pt x="98" y="1"/>
                  </a:lnTo>
                  <a:lnTo>
                    <a:pt x="287" y="0"/>
                  </a:lnTo>
                  <a:lnTo>
                    <a:pt x="98" y="15"/>
                  </a:lnTo>
                  <a:lnTo>
                    <a:pt x="0" y="50"/>
                  </a:lnTo>
                  <a:close/>
                </a:path>
              </a:pathLst>
            </a:custGeom>
            <a:solidFill>
              <a:srgbClr val="000000"/>
            </a:solidFill>
            <a:ln w="9525">
              <a:noFill/>
              <a:round/>
            </a:ln>
          </p:spPr>
          <p:txBody>
            <a:bodyPr/>
            <a:lstStyle/>
            <a:p>
              <a:endParaRPr lang="en-US"/>
            </a:p>
          </p:txBody>
        </p:sp>
        <p:sp>
          <p:nvSpPr>
            <p:cNvPr id="376908" name="Freeform 76"/>
            <p:cNvSpPr/>
            <p:nvPr/>
          </p:nvSpPr>
          <p:spPr bwMode="auto">
            <a:xfrm>
              <a:off x="4627" y="2208"/>
              <a:ext cx="321" cy="62"/>
            </a:xfrm>
            <a:custGeom>
              <a:avLst/>
              <a:gdLst/>
              <a:ahLst/>
              <a:cxnLst>
                <a:cxn ang="0">
                  <a:pos x="11" y="50"/>
                </a:cxn>
                <a:cxn ang="0">
                  <a:pos x="239" y="37"/>
                </a:cxn>
                <a:cxn ang="0">
                  <a:pos x="321" y="0"/>
                </a:cxn>
                <a:cxn ang="0">
                  <a:pos x="233" y="54"/>
                </a:cxn>
                <a:cxn ang="0">
                  <a:pos x="0" y="62"/>
                </a:cxn>
                <a:cxn ang="0">
                  <a:pos x="11" y="50"/>
                </a:cxn>
              </a:cxnLst>
              <a:rect l="0" t="0" r="r" b="b"/>
              <a:pathLst>
                <a:path w="321" h="62">
                  <a:moveTo>
                    <a:pt x="11" y="50"/>
                  </a:moveTo>
                  <a:lnTo>
                    <a:pt x="239" y="37"/>
                  </a:lnTo>
                  <a:lnTo>
                    <a:pt x="321" y="0"/>
                  </a:lnTo>
                  <a:lnTo>
                    <a:pt x="233" y="54"/>
                  </a:lnTo>
                  <a:lnTo>
                    <a:pt x="0" y="62"/>
                  </a:lnTo>
                  <a:lnTo>
                    <a:pt x="11" y="50"/>
                  </a:lnTo>
                  <a:close/>
                </a:path>
              </a:pathLst>
            </a:custGeom>
            <a:solidFill>
              <a:schemeClr val="folHlink"/>
            </a:solidFill>
            <a:ln w="9525">
              <a:noFill/>
              <a:round/>
            </a:ln>
          </p:spPr>
          <p:txBody>
            <a:bodyPr/>
            <a:lstStyle/>
            <a:p>
              <a:endParaRPr lang="en-US"/>
            </a:p>
          </p:txBody>
        </p:sp>
        <p:sp>
          <p:nvSpPr>
            <p:cNvPr id="376909" name="Freeform 77"/>
            <p:cNvSpPr/>
            <p:nvPr/>
          </p:nvSpPr>
          <p:spPr bwMode="auto">
            <a:xfrm>
              <a:off x="4982" y="2182"/>
              <a:ext cx="303" cy="58"/>
            </a:xfrm>
            <a:custGeom>
              <a:avLst/>
              <a:gdLst/>
              <a:ahLst/>
              <a:cxnLst>
                <a:cxn ang="0">
                  <a:pos x="0" y="27"/>
                </a:cxn>
                <a:cxn ang="0">
                  <a:pos x="187" y="41"/>
                </a:cxn>
                <a:cxn ang="0">
                  <a:pos x="303" y="0"/>
                </a:cxn>
                <a:cxn ang="0">
                  <a:pos x="180" y="58"/>
                </a:cxn>
                <a:cxn ang="0">
                  <a:pos x="0" y="27"/>
                </a:cxn>
              </a:cxnLst>
              <a:rect l="0" t="0" r="r" b="b"/>
              <a:pathLst>
                <a:path w="303" h="58">
                  <a:moveTo>
                    <a:pt x="0" y="27"/>
                  </a:moveTo>
                  <a:lnTo>
                    <a:pt x="187" y="41"/>
                  </a:lnTo>
                  <a:lnTo>
                    <a:pt x="303" y="0"/>
                  </a:lnTo>
                  <a:lnTo>
                    <a:pt x="180" y="58"/>
                  </a:lnTo>
                  <a:lnTo>
                    <a:pt x="0" y="27"/>
                  </a:lnTo>
                  <a:close/>
                </a:path>
              </a:pathLst>
            </a:custGeom>
            <a:solidFill>
              <a:schemeClr val="folHlink"/>
            </a:solidFill>
            <a:ln w="9525">
              <a:noFill/>
              <a:round/>
            </a:ln>
          </p:spPr>
          <p:txBody>
            <a:bodyPr/>
            <a:lstStyle/>
            <a:p>
              <a:endParaRPr lang="en-US"/>
            </a:p>
          </p:txBody>
        </p:sp>
        <p:sp>
          <p:nvSpPr>
            <p:cNvPr id="376910" name="Freeform 78"/>
            <p:cNvSpPr/>
            <p:nvPr/>
          </p:nvSpPr>
          <p:spPr bwMode="auto">
            <a:xfrm>
              <a:off x="5325" y="2127"/>
              <a:ext cx="196" cy="58"/>
            </a:xfrm>
            <a:custGeom>
              <a:avLst/>
              <a:gdLst/>
              <a:ahLst/>
              <a:cxnLst>
                <a:cxn ang="0">
                  <a:pos x="0" y="51"/>
                </a:cxn>
                <a:cxn ang="0">
                  <a:pos x="161" y="45"/>
                </a:cxn>
                <a:cxn ang="0">
                  <a:pos x="162" y="44"/>
                </a:cxn>
                <a:cxn ang="0">
                  <a:pos x="167" y="42"/>
                </a:cxn>
                <a:cxn ang="0">
                  <a:pos x="171" y="39"/>
                </a:cxn>
                <a:cxn ang="0">
                  <a:pos x="176" y="34"/>
                </a:cxn>
                <a:cxn ang="0">
                  <a:pos x="178" y="27"/>
                </a:cxn>
                <a:cxn ang="0">
                  <a:pos x="178" y="20"/>
                </a:cxn>
                <a:cxn ang="0">
                  <a:pos x="173" y="11"/>
                </a:cxn>
                <a:cxn ang="0">
                  <a:pos x="161" y="0"/>
                </a:cxn>
                <a:cxn ang="0">
                  <a:pos x="164" y="2"/>
                </a:cxn>
                <a:cxn ang="0">
                  <a:pos x="171" y="6"/>
                </a:cxn>
                <a:cxn ang="0">
                  <a:pos x="182" y="13"/>
                </a:cxn>
                <a:cxn ang="0">
                  <a:pos x="191" y="21"/>
                </a:cxn>
                <a:cxn ang="0">
                  <a:pos x="196" y="31"/>
                </a:cxn>
                <a:cxn ang="0">
                  <a:pos x="196" y="40"/>
                </a:cxn>
                <a:cxn ang="0">
                  <a:pos x="185" y="49"/>
                </a:cxn>
                <a:cxn ang="0">
                  <a:pos x="164" y="58"/>
                </a:cxn>
                <a:cxn ang="0">
                  <a:pos x="0" y="51"/>
                </a:cxn>
              </a:cxnLst>
              <a:rect l="0" t="0" r="r" b="b"/>
              <a:pathLst>
                <a:path w="196" h="58">
                  <a:moveTo>
                    <a:pt x="0" y="51"/>
                  </a:moveTo>
                  <a:lnTo>
                    <a:pt x="161" y="45"/>
                  </a:lnTo>
                  <a:lnTo>
                    <a:pt x="162" y="44"/>
                  </a:lnTo>
                  <a:lnTo>
                    <a:pt x="167" y="42"/>
                  </a:lnTo>
                  <a:lnTo>
                    <a:pt x="171" y="39"/>
                  </a:lnTo>
                  <a:lnTo>
                    <a:pt x="176" y="34"/>
                  </a:lnTo>
                  <a:lnTo>
                    <a:pt x="178" y="27"/>
                  </a:lnTo>
                  <a:lnTo>
                    <a:pt x="178" y="20"/>
                  </a:lnTo>
                  <a:lnTo>
                    <a:pt x="173" y="11"/>
                  </a:lnTo>
                  <a:lnTo>
                    <a:pt x="161" y="0"/>
                  </a:lnTo>
                  <a:lnTo>
                    <a:pt x="164" y="2"/>
                  </a:lnTo>
                  <a:lnTo>
                    <a:pt x="171" y="6"/>
                  </a:lnTo>
                  <a:lnTo>
                    <a:pt x="182" y="13"/>
                  </a:lnTo>
                  <a:lnTo>
                    <a:pt x="191" y="21"/>
                  </a:lnTo>
                  <a:lnTo>
                    <a:pt x="196" y="31"/>
                  </a:lnTo>
                  <a:lnTo>
                    <a:pt x="196" y="40"/>
                  </a:lnTo>
                  <a:lnTo>
                    <a:pt x="185" y="49"/>
                  </a:lnTo>
                  <a:lnTo>
                    <a:pt x="164" y="58"/>
                  </a:lnTo>
                  <a:lnTo>
                    <a:pt x="0" y="51"/>
                  </a:lnTo>
                  <a:close/>
                </a:path>
              </a:pathLst>
            </a:custGeom>
            <a:solidFill>
              <a:schemeClr val="folHlink"/>
            </a:solidFill>
            <a:ln w="9525">
              <a:noFill/>
              <a:round/>
            </a:ln>
          </p:spPr>
          <p:txBody>
            <a:bodyPr/>
            <a:lstStyle/>
            <a:p>
              <a:endParaRPr lang="en-US"/>
            </a:p>
          </p:txBody>
        </p:sp>
        <p:sp>
          <p:nvSpPr>
            <p:cNvPr id="376911" name="Freeform 79"/>
            <p:cNvSpPr/>
            <p:nvPr/>
          </p:nvSpPr>
          <p:spPr bwMode="auto">
            <a:xfrm>
              <a:off x="5404" y="2044"/>
              <a:ext cx="118" cy="90"/>
            </a:xfrm>
            <a:custGeom>
              <a:avLst/>
              <a:gdLst/>
              <a:ahLst/>
              <a:cxnLst>
                <a:cxn ang="0">
                  <a:pos x="0" y="0"/>
                </a:cxn>
                <a:cxn ang="0">
                  <a:pos x="5" y="0"/>
                </a:cxn>
                <a:cxn ang="0">
                  <a:pos x="18" y="0"/>
                </a:cxn>
                <a:cxn ang="0">
                  <a:pos x="36" y="3"/>
                </a:cxn>
                <a:cxn ang="0">
                  <a:pos x="57" y="9"/>
                </a:cxn>
                <a:cxn ang="0">
                  <a:pos x="78" y="19"/>
                </a:cxn>
                <a:cxn ang="0">
                  <a:pos x="97" y="35"/>
                </a:cxn>
                <a:cxn ang="0">
                  <a:pos x="110" y="59"/>
                </a:cxn>
                <a:cxn ang="0">
                  <a:pos x="116" y="90"/>
                </a:cxn>
                <a:cxn ang="0">
                  <a:pos x="117" y="86"/>
                </a:cxn>
                <a:cxn ang="0">
                  <a:pos x="118" y="75"/>
                </a:cxn>
                <a:cxn ang="0">
                  <a:pos x="118" y="60"/>
                </a:cxn>
                <a:cxn ang="0">
                  <a:pos x="113" y="44"/>
                </a:cxn>
                <a:cxn ang="0">
                  <a:pos x="102" y="26"/>
                </a:cxn>
                <a:cxn ang="0">
                  <a:pos x="81" y="12"/>
                </a:cxn>
                <a:cxn ang="0">
                  <a:pos x="48" y="3"/>
                </a:cxn>
                <a:cxn ang="0">
                  <a:pos x="0" y="0"/>
                </a:cxn>
              </a:cxnLst>
              <a:rect l="0" t="0" r="r" b="b"/>
              <a:pathLst>
                <a:path w="118" h="90">
                  <a:moveTo>
                    <a:pt x="0" y="0"/>
                  </a:moveTo>
                  <a:lnTo>
                    <a:pt x="5" y="0"/>
                  </a:lnTo>
                  <a:lnTo>
                    <a:pt x="18" y="0"/>
                  </a:lnTo>
                  <a:lnTo>
                    <a:pt x="36" y="3"/>
                  </a:lnTo>
                  <a:lnTo>
                    <a:pt x="57" y="9"/>
                  </a:lnTo>
                  <a:lnTo>
                    <a:pt x="78" y="19"/>
                  </a:lnTo>
                  <a:lnTo>
                    <a:pt x="97" y="35"/>
                  </a:lnTo>
                  <a:lnTo>
                    <a:pt x="110" y="59"/>
                  </a:lnTo>
                  <a:lnTo>
                    <a:pt x="116" y="90"/>
                  </a:lnTo>
                  <a:lnTo>
                    <a:pt x="117" y="86"/>
                  </a:lnTo>
                  <a:lnTo>
                    <a:pt x="118" y="75"/>
                  </a:lnTo>
                  <a:lnTo>
                    <a:pt x="118" y="60"/>
                  </a:lnTo>
                  <a:lnTo>
                    <a:pt x="113" y="44"/>
                  </a:lnTo>
                  <a:lnTo>
                    <a:pt x="102" y="26"/>
                  </a:lnTo>
                  <a:lnTo>
                    <a:pt x="81" y="12"/>
                  </a:lnTo>
                  <a:lnTo>
                    <a:pt x="48" y="3"/>
                  </a:lnTo>
                  <a:lnTo>
                    <a:pt x="0" y="0"/>
                  </a:lnTo>
                  <a:close/>
                </a:path>
              </a:pathLst>
            </a:custGeom>
            <a:solidFill>
              <a:schemeClr val="folHlink"/>
            </a:solidFill>
            <a:ln w="9525">
              <a:noFill/>
              <a:round/>
            </a:ln>
          </p:spPr>
          <p:txBody>
            <a:bodyPr/>
            <a:lstStyle/>
            <a:p>
              <a:endParaRPr lang="en-US"/>
            </a:p>
          </p:txBody>
        </p:sp>
        <p:sp>
          <p:nvSpPr>
            <p:cNvPr id="376912" name="Freeform 80"/>
            <p:cNvSpPr/>
            <p:nvPr/>
          </p:nvSpPr>
          <p:spPr bwMode="auto">
            <a:xfrm>
              <a:off x="4067" y="2110"/>
              <a:ext cx="464" cy="117"/>
            </a:xfrm>
            <a:custGeom>
              <a:avLst/>
              <a:gdLst/>
              <a:ahLst/>
              <a:cxnLst>
                <a:cxn ang="0">
                  <a:pos x="461" y="63"/>
                </a:cxn>
                <a:cxn ang="0">
                  <a:pos x="447" y="51"/>
                </a:cxn>
                <a:cxn ang="0">
                  <a:pos x="423" y="35"/>
                </a:cxn>
                <a:cxn ang="0">
                  <a:pos x="395" y="21"/>
                </a:cxn>
                <a:cxn ang="0">
                  <a:pos x="370" y="15"/>
                </a:cxn>
                <a:cxn ang="0">
                  <a:pos x="347" y="11"/>
                </a:cxn>
                <a:cxn ang="0">
                  <a:pos x="316" y="8"/>
                </a:cxn>
                <a:cxn ang="0">
                  <a:pos x="281" y="4"/>
                </a:cxn>
                <a:cxn ang="0">
                  <a:pos x="246" y="1"/>
                </a:cxn>
                <a:cxn ang="0">
                  <a:pos x="211" y="0"/>
                </a:cxn>
                <a:cxn ang="0">
                  <a:pos x="179" y="0"/>
                </a:cxn>
                <a:cxn ang="0">
                  <a:pos x="153" y="1"/>
                </a:cxn>
                <a:cxn ang="0">
                  <a:pos x="124" y="6"/>
                </a:cxn>
                <a:cxn ang="0">
                  <a:pos x="82" y="14"/>
                </a:cxn>
                <a:cxn ang="0">
                  <a:pos x="41" y="24"/>
                </a:cxn>
                <a:cxn ang="0">
                  <a:pos x="10" y="41"/>
                </a:cxn>
                <a:cxn ang="0">
                  <a:pos x="0" y="56"/>
                </a:cxn>
                <a:cxn ang="0">
                  <a:pos x="9" y="65"/>
                </a:cxn>
                <a:cxn ang="0">
                  <a:pos x="31" y="73"/>
                </a:cxn>
                <a:cxn ang="0">
                  <a:pos x="60" y="80"/>
                </a:cxn>
                <a:cxn ang="0">
                  <a:pos x="92" y="86"/>
                </a:cxn>
                <a:cxn ang="0">
                  <a:pos x="125" y="92"/>
                </a:cxn>
                <a:cxn ang="0">
                  <a:pos x="152" y="96"/>
                </a:cxn>
                <a:cxn ang="0">
                  <a:pos x="170" y="100"/>
                </a:cxn>
                <a:cxn ang="0">
                  <a:pos x="183" y="105"/>
                </a:cxn>
                <a:cxn ang="0">
                  <a:pos x="208" y="111"/>
                </a:cxn>
                <a:cxn ang="0">
                  <a:pos x="238" y="114"/>
                </a:cxn>
                <a:cxn ang="0">
                  <a:pos x="271" y="117"/>
                </a:cxn>
                <a:cxn ang="0">
                  <a:pos x="305" y="117"/>
                </a:cxn>
                <a:cxn ang="0">
                  <a:pos x="335" y="117"/>
                </a:cxn>
                <a:cxn ang="0">
                  <a:pos x="359" y="117"/>
                </a:cxn>
                <a:cxn ang="0">
                  <a:pos x="371" y="116"/>
                </a:cxn>
                <a:cxn ang="0">
                  <a:pos x="464" y="64"/>
                </a:cxn>
              </a:cxnLst>
              <a:rect l="0" t="0" r="r" b="b"/>
              <a:pathLst>
                <a:path w="464" h="117">
                  <a:moveTo>
                    <a:pt x="464" y="64"/>
                  </a:moveTo>
                  <a:lnTo>
                    <a:pt x="461" y="63"/>
                  </a:lnTo>
                  <a:lnTo>
                    <a:pt x="456" y="58"/>
                  </a:lnTo>
                  <a:lnTo>
                    <a:pt x="447" y="51"/>
                  </a:lnTo>
                  <a:lnTo>
                    <a:pt x="436" y="43"/>
                  </a:lnTo>
                  <a:lnTo>
                    <a:pt x="423" y="35"/>
                  </a:lnTo>
                  <a:lnTo>
                    <a:pt x="409" y="28"/>
                  </a:lnTo>
                  <a:lnTo>
                    <a:pt x="395" y="21"/>
                  </a:lnTo>
                  <a:lnTo>
                    <a:pt x="380" y="16"/>
                  </a:lnTo>
                  <a:lnTo>
                    <a:pt x="370" y="15"/>
                  </a:lnTo>
                  <a:lnTo>
                    <a:pt x="360" y="13"/>
                  </a:lnTo>
                  <a:lnTo>
                    <a:pt x="347" y="11"/>
                  </a:lnTo>
                  <a:lnTo>
                    <a:pt x="332" y="9"/>
                  </a:lnTo>
                  <a:lnTo>
                    <a:pt x="316" y="8"/>
                  </a:lnTo>
                  <a:lnTo>
                    <a:pt x="299" y="6"/>
                  </a:lnTo>
                  <a:lnTo>
                    <a:pt x="281" y="4"/>
                  </a:lnTo>
                  <a:lnTo>
                    <a:pt x="264" y="2"/>
                  </a:lnTo>
                  <a:lnTo>
                    <a:pt x="246" y="1"/>
                  </a:lnTo>
                  <a:lnTo>
                    <a:pt x="228" y="0"/>
                  </a:lnTo>
                  <a:lnTo>
                    <a:pt x="211" y="0"/>
                  </a:lnTo>
                  <a:lnTo>
                    <a:pt x="195" y="0"/>
                  </a:lnTo>
                  <a:lnTo>
                    <a:pt x="179" y="0"/>
                  </a:lnTo>
                  <a:lnTo>
                    <a:pt x="165" y="0"/>
                  </a:lnTo>
                  <a:lnTo>
                    <a:pt x="153" y="1"/>
                  </a:lnTo>
                  <a:lnTo>
                    <a:pt x="142" y="2"/>
                  </a:lnTo>
                  <a:lnTo>
                    <a:pt x="124" y="6"/>
                  </a:lnTo>
                  <a:lnTo>
                    <a:pt x="103" y="9"/>
                  </a:lnTo>
                  <a:lnTo>
                    <a:pt x="82" y="14"/>
                  </a:lnTo>
                  <a:lnTo>
                    <a:pt x="60" y="19"/>
                  </a:lnTo>
                  <a:lnTo>
                    <a:pt x="41" y="24"/>
                  </a:lnTo>
                  <a:lnTo>
                    <a:pt x="23" y="31"/>
                  </a:lnTo>
                  <a:lnTo>
                    <a:pt x="10" y="41"/>
                  </a:lnTo>
                  <a:lnTo>
                    <a:pt x="1" y="50"/>
                  </a:lnTo>
                  <a:lnTo>
                    <a:pt x="0" y="56"/>
                  </a:lnTo>
                  <a:lnTo>
                    <a:pt x="3" y="61"/>
                  </a:lnTo>
                  <a:lnTo>
                    <a:pt x="9" y="65"/>
                  </a:lnTo>
                  <a:lnTo>
                    <a:pt x="20" y="69"/>
                  </a:lnTo>
                  <a:lnTo>
                    <a:pt x="31" y="73"/>
                  </a:lnTo>
                  <a:lnTo>
                    <a:pt x="45" y="77"/>
                  </a:lnTo>
                  <a:lnTo>
                    <a:pt x="60" y="80"/>
                  </a:lnTo>
                  <a:lnTo>
                    <a:pt x="76" y="84"/>
                  </a:lnTo>
                  <a:lnTo>
                    <a:pt x="92" y="86"/>
                  </a:lnTo>
                  <a:lnTo>
                    <a:pt x="108" y="90"/>
                  </a:lnTo>
                  <a:lnTo>
                    <a:pt x="125" y="92"/>
                  </a:lnTo>
                  <a:lnTo>
                    <a:pt x="139" y="95"/>
                  </a:lnTo>
                  <a:lnTo>
                    <a:pt x="152" y="96"/>
                  </a:lnTo>
                  <a:lnTo>
                    <a:pt x="162" y="98"/>
                  </a:lnTo>
                  <a:lnTo>
                    <a:pt x="170" y="100"/>
                  </a:lnTo>
                  <a:lnTo>
                    <a:pt x="175" y="102"/>
                  </a:lnTo>
                  <a:lnTo>
                    <a:pt x="183" y="105"/>
                  </a:lnTo>
                  <a:lnTo>
                    <a:pt x="194" y="109"/>
                  </a:lnTo>
                  <a:lnTo>
                    <a:pt x="208" y="111"/>
                  </a:lnTo>
                  <a:lnTo>
                    <a:pt x="222" y="113"/>
                  </a:lnTo>
                  <a:lnTo>
                    <a:pt x="238" y="114"/>
                  </a:lnTo>
                  <a:lnTo>
                    <a:pt x="255" y="116"/>
                  </a:lnTo>
                  <a:lnTo>
                    <a:pt x="271" y="117"/>
                  </a:lnTo>
                  <a:lnTo>
                    <a:pt x="288" y="117"/>
                  </a:lnTo>
                  <a:lnTo>
                    <a:pt x="305" y="117"/>
                  </a:lnTo>
                  <a:lnTo>
                    <a:pt x="321" y="117"/>
                  </a:lnTo>
                  <a:lnTo>
                    <a:pt x="335" y="117"/>
                  </a:lnTo>
                  <a:lnTo>
                    <a:pt x="348" y="117"/>
                  </a:lnTo>
                  <a:lnTo>
                    <a:pt x="359" y="117"/>
                  </a:lnTo>
                  <a:lnTo>
                    <a:pt x="367" y="116"/>
                  </a:lnTo>
                  <a:lnTo>
                    <a:pt x="371" y="116"/>
                  </a:lnTo>
                  <a:lnTo>
                    <a:pt x="374" y="116"/>
                  </a:lnTo>
                  <a:lnTo>
                    <a:pt x="464" y="64"/>
                  </a:lnTo>
                  <a:close/>
                </a:path>
              </a:pathLst>
            </a:custGeom>
            <a:solidFill>
              <a:srgbClr val="FF9900"/>
            </a:solidFill>
            <a:ln w="9525">
              <a:noFill/>
              <a:round/>
            </a:ln>
          </p:spPr>
          <p:txBody>
            <a:bodyPr/>
            <a:lstStyle/>
            <a:p>
              <a:endParaRPr lang="en-US"/>
            </a:p>
          </p:txBody>
        </p:sp>
        <p:sp>
          <p:nvSpPr>
            <p:cNvPr id="376913" name="Freeform 81"/>
            <p:cNvSpPr/>
            <p:nvPr/>
          </p:nvSpPr>
          <p:spPr bwMode="auto">
            <a:xfrm>
              <a:off x="4530" y="2053"/>
              <a:ext cx="914" cy="107"/>
            </a:xfrm>
            <a:custGeom>
              <a:avLst/>
              <a:gdLst/>
              <a:ahLst/>
              <a:cxnLst>
                <a:cxn ang="0">
                  <a:pos x="7" y="79"/>
                </a:cxn>
                <a:cxn ang="0">
                  <a:pos x="3" y="83"/>
                </a:cxn>
                <a:cxn ang="0">
                  <a:pos x="0" y="91"/>
                </a:cxn>
                <a:cxn ang="0">
                  <a:pos x="2" y="99"/>
                </a:cxn>
                <a:cxn ang="0">
                  <a:pos x="18" y="102"/>
                </a:cxn>
                <a:cxn ang="0">
                  <a:pos x="30" y="102"/>
                </a:cxn>
                <a:cxn ang="0">
                  <a:pos x="39" y="104"/>
                </a:cxn>
                <a:cxn ang="0">
                  <a:pos x="49" y="104"/>
                </a:cxn>
                <a:cxn ang="0">
                  <a:pos x="57" y="105"/>
                </a:cxn>
                <a:cxn ang="0">
                  <a:pos x="63" y="106"/>
                </a:cxn>
                <a:cxn ang="0">
                  <a:pos x="67" y="106"/>
                </a:cxn>
                <a:cxn ang="0">
                  <a:pos x="70" y="107"/>
                </a:cxn>
                <a:cxn ang="0">
                  <a:pos x="71" y="107"/>
                </a:cxn>
                <a:cxn ang="0">
                  <a:pos x="914" y="17"/>
                </a:cxn>
                <a:cxn ang="0">
                  <a:pos x="913" y="15"/>
                </a:cxn>
                <a:cxn ang="0">
                  <a:pos x="907" y="8"/>
                </a:cxn>
                <a:cxn ang="0">
                  <a:pos x="896" y="2"/>
                </a:cxn>
                <a:cxn ang="0">
                  <a:pos x="880" y="0"/>
                </a:cxn>
                <a:cxn ang="0">
                  <a:pos x="876" y="0"/>
                </a:cxn>
                <a:cxn ang="0">
                  <a:pos x="869" y="1"/>
                </a:cxn>
                <a:cxn ang="0">
                  <a:pos x="860" y="1"/>
                </a:cxn>
                <a:cxn ang="0">
                  <a:pos x="848" y="2"/>
                </a:cxn>
                <a:cxn ang="0">
                  <a:pos x="835" y="4"/>
                </a:cxn>
                <a:cxn ang="0">
                  <a:pos x="819" y="5"/>
                </a:cxn>
                <a:cxn ang="0">
                  <a:pos x="800" y="8"/>
                </a:cxn>
                <a:cxn ang="0">
                  <a:pos x="780" y="10"/>
                </a:cxn>
                <a:cxn ang="0">
                  <a:pos x="758" y="12"/>
                </a:cxn>
                <a:cxn ang="0">
                  <a:pos x="734" y="15"/>
                </a:cxn>
                <a:cxn ang="0">
                  <a:pos x="709" y="17"/>
                </a:cxn>
                <a:cxn ang="0">
                  <a:pos x="681" y="21"/>
                </a:cxn>
                <a:cxn ang="0">
                  <a:pos x="653" y="23"/>
                </a:cxn>
                <a:cxn ang="0">
                  <a:pos x="624" y="26"/>
                </a:cxn>
                <a:cxn ang="0">
                  <a:pos x="592" y="30"/>
                </a:cxn>
                <a:cxn ang="0">
                  <a:pos x="561" y="32"/>
                </a:cxn>
                <a:cxn ang="0">
                  <a:pos x="528" y="36"/>
                </a:cxn>
                <a:cxn ang="0">
                  <a:pos x="494" y="39"/>
                </a:cxn>
                <a:cxn ang="0">
                  <a:pos x="460" y="43"/>
                </a:cxn>
                <a:cxn ang="0">
                  <a:pos x="425" y="46"/>
                </a:cxn>
                <a:cxn ang="0">
                  <a:pos x="390" y="50"/>
                </a:cxn>
                <a:cxn ang="0">
                  <a:pos x="354" y="53"/>
                </a:cxn>
                <a:cxn ang="0">
                  <a:pos x="319" y="56"/>
                </a:cxn>
                <a:cxn ang="0">
                  <a:pos x="283" y="59"/>
                </a:cxn>
                <a:cxn ang="0">
                  <a:pos x="246" y="63"/>
                </a:cxn>
                <a:cxn ang="0">
                  <a:pos x="211" y="65"/>
                </a:cxn>
                <a:cxn ang="0">
                  <a:pos x="175" y="68"/>
                </a:cxn>
                <a:cxn ang="0">
                  <a:pos x="140" y="71"/>
                </a:cxn>
                <a:cxn ang="0">
                  <a:pos x="106" y="73"/>
                </a:cxn>
                <a:cxn ang="0">
                  <a:pos x="72" y="76"/>
                </a:cxn>
                <a:cxn ang="0">
                  <a:pos x="39" y="77"/>
                </a:cxn>
                <a:cxn ang="0">
                  <a:pos x="7" y="79"/>
                </a:cxn>
              </a:cxnLst>
              <a:rect l="0" t="0" r="r" b="b"/>
              <a:pathLst>
                <a:path w="914" h="107">
                  <a:moveTo>
                    <a:pt x="7" y="79"/>
                  </a:moveTo>
                  <a:lnTo>
                    <a:pt x="3" y="83"/>
                  </a:lnTo>
                  <a:lnTo>
                    <a:pt x="0" y="91"/>
                  </a:lnTo>
                  <a:lnTo>
                    <a:pt x="2" y="99"/>
                  </a:lnTo>
                  <a:lnTo>
                    <a:pt x="18" y="102"/>
                  </a:lnTo>
                  <a:lnTo>
                    <a:pt x="30" y="102"/>
                  </a:lnTo>
                  <a:lnTo>
                    <a:pt x="39" y="104"/>
                  </a:lnTo>
                  <a:lnTo>
                    <a:pt x="49" y="104"/>
                  </a:lnTo>
                  <a:lnTo>
                    <a:pt x="57" y="105"/>
                  </a:lnTo>
                  <a:lnTo>
                    <a:pt x="63" y="106"/>
                  </a:lnTo>
                  <a:lnTo>
                    <a:pt x="67" y="106"/>
                  </a:lnTo>
                  <a:lnTo>
                    <a:pt x="70" y="107"/>
                  </a:lnTo>
                  <a:lnTo>
                    <a:pt x="71" y="107"/>
                  </a:lnTo>
                  <a:lnTo>
                    <a:pt x="914" y="17"/>
                  </a:lnTo>
                  <a:lnTo>
                    <a:pt x="913" y="15"/>
                  </a:lnTo>
                  <a:lnTo>
                    <a:pt x="907" y="8"/>
                  </a:lnTo>
                  <a:lnTo>
                    <a:pt x="896" y="2"/>
                  </a:lnTo>
                  <a:lnTo>
                    <a:pt x="880" y="0"/>
                  </a:lnTo>
                  <a:lnTo>
                    <a:pt x="876" y="0"/>
                  </a:lnTo>
                  <a:lnTo>
                    <a:pt x="869" y="1"/>
                  </a:lnTo>
                  <a:lnTo>
                    <a:pt x="860" y="1"/>
                  </a:lnTo>
                  <a:lnTo>
                    <a:pt x="848" y="2"/>
                  </a:lnTo>
                  <a:lnTo>
                    <a:pt x="835" y="4"/>
                  </a:lnTo>
                  <a:lnTo>
                    <a:pt x="819" y="5"/>
                  </a:lnTo>
                  <a:lnTo>
                    <a:pt x="800" y="8"/>
                  </a:lnTo>
                  <a:lnTo>
                    <a:pt x="780" y="10"/>
                  </a:lnTo>
                  <a:lnTo>
                    <a:pt x="758" y="12"/>
                  </a:lnTo>
                  <a:lnTo>
                    <a:pt x="734" y="15"/>
                  </a:lnTo>
                  <a:lnTo>
                    <a:pt x="709" y="17"/>
                  </a:lnTo>
                  <a:lnTo>
                    <a:pt x="681" y="21"/>
                  </a:lnTo>
                  <a:lnTo>
                    <a:pt x="653" y="23"/>
                  </a:lnTo>
                  <a:lnTo>
                    <a:pt x="624" y="26"/>
                  </a:lnTo>
                  <a:lnTo>
                    <a:pt x="592" y="30"/>
                  </a:lnTo>
                  <a:lnTo>
                    <a:pt x="561" y="32"/>
                  </a:lnTo>
                  <a:lnTo>
                    <a:pt x="528" y="36"/>
                  </a:lnTo>
                  <a:lnTo>
                    <a:pt x="494" y="39"/>
                  </a:lnTo>
                  <a:lnTo>
                    <a:pt x="460" y="43"/>
                  </a:lnTo>
                  <a:lnTo>
                    <a:pt x="425" y="46"/>
                  </a:lnTo>
                  <a:lnTo>
                    <a:pt x="390" y="50"/>
                  </a:lnTo>
                  <a:lnTo>
                    <a:pt x="354" y="53"/>
                  </a:lnTo>
                  <a:lnTo>
                    <a:pt x="319" y="56"/>
                  </a:lnTo>
                  <a:lnTo>
                    <a:pt x="283" y="59"/>
                  </a:lnTo>
                  <a:lnTo>
                    <a:pt x="246" y="63"/>
                  </a:lnTo>
                  <a:lnTo>
                    <a:pt x="211" y="65"/>
                  </a:lnTo>
                  <a:lnTo>
                    <a:pt x="175" y="68"/>
                  </a:lnTo>
                  <a:lnTo>
                    <a:pt x="140" y="71"/>
                  </a:lnTo>
                  <a:lnTo>
                    <a:pt x="106" y="73"/>
                  </a:lnTo>
                  <a:lnTo>
                    <a:pt x="72" y="76"/>
                  </a:lnTo>
                  <a:lnTo>
                    <a:pt x="39" y="77"/>
                  </a:lnTo>
                  <a:lnTo>
                    <a:pt x="7" y="79"/>
                  </a:lnTo>
                  <a:close/>
                </a:path>
              </a:pathLst>
            </a:custGeom>
            <a:solidFill>
              <a:srgbClr val="FFD100"/>
            </a:solidFill>
            <a:ln w="9525">
              <a:noFill/>
              <a:round/>
            </a:ln>
          </p:spPr>
          <p:txBody>
            <a:bodyPr/>
            <a:lstStyle/>
            <a:p>
              <a:endParaRPr lang="en-US"/>
            </a:p>
          </p:txBody>
        </p:sp>
        <p:sp>
          <p:nvSpPr>
            <p:cNvPr id="376914" name="Freeform 82"/>
            <p:cNvSpPr/>
            <p:nvPr/>
          </p:nvSpPr>
          <p:spPr bwMode="auto">
            <a:xfrm>
              <a:off x="4586" y="2074"/>
              <a:ext cx="845" cy="88"/>
            </a:xfrm>
            <a:custGeom>
              <a:avLst/>
              <a:gdLst/>
              <a:ahLst/>
              <a:cxnLst>
                <a:cxn ang="0">
                  <a:pos x="2" y="86"/>
                </a:cxn>
                <a:cxn ang="0">
                  <a:pos x="20" y="84"/>
                </a:cxn>
                <a:cxn ang="0">
                  <a:pos x="51" y="80"/>
                </a:cxn>
                <a:cxn ang="0">
                  <a:pos x="97" y="76"/>
                </a:cxn>
                <a:cxn ang="0">
                  <a:pos x="152" y="70"/>
                </a:cxn>
                <a:cxn ang="0">
                  <a:pos x="216" y="63"/>
                </a:cxn>
                <a:cxn ang="0">
                  <a:pos x="286" y="56"/>
                </a:cxn>
                <a:cxn ang="0">
                  <a:pos x="361" y="49"/>
                </a:cxn>
                <a:cxn ang="0">
                  <a:pos x="437" y="40"/>
                </a:cxn>
                <a:cxn ang="0">
                  <a:pos x="513" y="32"/>
                </a:cxn>
                <a:cxn ang="0">
                  <a:pos x="585" y="25"/>
                </a:cxn>
                <a:cxn ang="0">
                  <a:pos x="654" y="18"/>
                </a:cxn>
                <a:cxn ang="0">
                  <a:pos x="716" y="11"/>
                </a:cxn>
                <a:cxn ang="0">
                  <a:pos x="769" y="7"/>
                </a:cxn>
                <a:cxn ang="0">
                  <a:pos x="810" y="3"/>
                </a:cxn>
                <a:cxn ang="0">
                  <a:pos x="837" y="0"/>
                </a:cxn>
                <a:cxn ang="0">
                  <a:pos x="843" y="0"/>
                </a:cxn>
                <a:cxn ang="0">
                  <a:pos x="825" y="2"/>
                </a:cxn>
                <a:cxn ang="0">
                  <a:pos x="792" y="7"/>
                </a:cxn>
                <a:cxn ang="0">
                  <a:pos x="747" y="12"/>
                </a:cxn>
                <a:cxn ang="0">
                  <a:pos x="689" y="19"/>
                </a:cxn>
                <a:cxn ang="0">
                  <a:pos x="624" y="28"/>
                </a:cxn>
                <a:cxn ang="0">
                  <a:pos x="553" y="36"/>
                </a:cxn>
                <a:cxn ang="0">
                  <a:pos x="478" y="45"/>
                </a:cxn>
                <a:cxn ang="0">
                  <a:pos x="401" y="55"/>
                </a:cxn>
                <a:cxn ang="0">
                  <a:pos x="324" y="63"/>
                </a:cxn>
                <a:cxn ang="0">
                  <a:pos x="250" y="71"/>
                </a:cxn>
                <a:cxn ang="0">
                  <a:pos x="182" y="78"/>
                </a:cxn>
                <a:cxn ang="0">
                  <a:pos x="121" y="83"/>
                </a:cxn>
                <a:cxn ang="0">
                  <a:pos x="70" y="86"/>
                </a:cxn>
                <a:cxn ang="0">
                  <a:pos x="31" y="88"/>
                </a:cxn>
                <a:cxn ang="0">
                  <a:pos x="6" y="87"/>
                </a:cxn>
              </a:cxnLst>
              <a:rect l="0" t="0" r="r" b="b"/>
              <a:pathLst>
                <a:path w="845" h="88">
                  <a:moveTo>
                    <a:pt x="0" y="86"/>
                  </a:moveTo>
                  <a:lnTo>
                    <a:pt x="2" y="86"/>
                  </a:lnTo>
                  <a:lnTo>
                    <a:pt x="9" y="85"/>
                  </a:lnTo>
                  <a:lnTo>
                    <a:pt x="20" y="84"/>
                  </a:lnTo>
                  <a:lnTo>
                    <a:pt x="34" y="83"/>
                  </a:lnTo>
                  <a:lnTo>
                    <a:pt x="51" y="80"/>
                  </a:lnTo>
                  <a:lnTo>
                    <a:pt x="72" y="78"/>
                  </a:lnTo>
                  <a:lnTo>
                    <a:pt x="97" y="76"/>
                  </a:lnTo>
                  <a:lnTo>
                    <a:pt x="122" y="73"/>
                  </a:lnTo>
                  <a:lnTo>
                    <a:pt x="152" y="70"/>
                  </a:lnTo>
                  <a:lnTo>
                    <a:pt x="183" y="66"/>
                  </a:lnTo>
                  <a:lnTo>
                    <a:pt x="216" y="63"/>
                  </a:lnTo>
                  <a:lnTo>
                    <a:pt x="251" y="59"/>
                  </a:lnTo>
                  <a:lnTo>
                    <a:pt x="286" y="56"/>
                  </a:lnTo>
                  <a:lnTo>
                    <a:pt x="324" y="52"/>
                  </a:lnTo>
                  <a:lnTo>
                    <a:pt x="361" y="49"/>
                  </a:lnTo>
                  <a:lnTo>
                    <a:pt x="398" y="44"/>
                  </a:lnTo>
                  <a:lnTo>
                    <a:pt x="437" y="40"/>
                  </a:lnTo>
                  <a:lnTo>
                    <a:pt x="475" y="36"/>
                  </a:lnTo>
                  <a:lnTo>
                    <a:pt x="513" y="32"/>
                  </a:lnTo>
                  <a:lnTo>
                    <a:pt x="550" y="29"/>
                  </a:lnTo>
                  <a:lnTo>
                    <a:pt x="585" y="25"/>
                  </a:lnTo>
                  <a:lnTo>
                    <a:pt x="620" y="21"/>
                  </a:lnTo>
                  <a:lnTo>
                    <a:pt x="654" y="18"/>
                  </a:lnTo>
                  <a:lnTo>
                    <a:pt x="686" y="15"/>
                  </a:lnTo>
                  <a:lnTo>
                    <a:pt x="716" y="11"/>
                  </a:lnTo>
                  <a:lnTo>
                    <a:pt x="743" y="9"/>
                  </a:lnTo>
                  <a:lnTo>
                    <a:pt x="769" y="7"/>
                  </a:lnTo>
                  <a:lnTo>
                    <a:pt x="790" y="4"/>
                  </a:lnTo>
                  <a:lnTo>
                    <a:pt x="810" y="3"/>
                  </a:lnTo>
                  <a:lnTo>
                    <a:pt x="825" y="1"/>
                  </a:lnTo>
                  <a:lnTo>
                    <a:pt x="837" y="0"/>
                  </a:lnTo>
                  <a:lnTo>
                    <a:pt x="845" y="0"/>
                  </a:lnTo>
                  <a:lnTo>
                    <a:pt x="843" y="0"/>
                  </a:lnTo>
                  <a:lnTo>
                    <a:pt x="836" y="1"/>
                  </a:lnTo>
                  <a:lnTo>
                    <a:pt x="825" y="2"/>
                  </a:lnTo>
                  <a:lnTo>
                    <a:pt x="810" y="4"/>
                  </a:lnTo>
                  <a:lnTo>
                    <a:pt x="792" y="7"/>
                  </a:lnTo>
                  <a:lnTo>
                    <a:pt x="771" y="9"/>
                  </a:lnTo>
                  <a:lnTo>
                    <a:pt x="747" y="12"/>
                  </a:lnTo>
                  <a:lnTo>
                    <a:pt x="719" y="16"/>
                  </a:lnTo>
                  <a:lnTo>
                    <a:pt x="689" y="19"/>
                  </a:lnTo>
                  <a:lnTo>
                    <a:pt x="658" y="23"/>
                  </a:lnTo>
                  <a:lnTo>
                    <a:pt x="624" y="28"/>
                  </a:lnTo>
                  <a:lnTo>
                    <a:pt x="589" y="32"/>
                  </a:lnTo>
                  <a:lnTo>
                    <a:pt x="553" y="36"/>
                  </a:lnTo>
                  <a:lnTo>
                    <a:pt x="515" y="40"/>
                  </a:lnTo>
                  <a:lnTo>
                    <a:pt x="478" y="45"/>
                  </a:lnTo>
                  <a:lnTo>
                    <a:pt x="439" y="50"/>
                  </a:lnTo>
                  <a:lnTo>
                    <a:pt x="401" y="55"/>
                  </a:lnTo>
                  <a:lnTo>
                    <a:pt x="362" y="59"/>
                  </a:lnTo>
                  <a:lnTo>
                    <a:pt x="324" y="63"/>
                  </a:lnTo>
                  <a:lnTo>
                    <a:pt x="286" y="67"/>
                  </a:lnTo>
                  <a:lnTo>
                    <a:pt x="250" y="71"/>
                  </a:lnTo>
                  <a:lnTo>
                    <a:pt x="216" y="74"/>
                  </a:lnTo>
                  <a:lnTo>
                    <a:pt x="182" y="78"/>
                  </a:lnTo>
                  <a:lnTo>
                    <a:pt x="151" y="80"/>
                  </a:lnTo>
                  <a:lnTo>
                    <a:pt x="121" y="83"/>
                  </a:lnTo>
                  <a:lnTo>
                    <a:pt x="94" y="85"/>
                  </a:lnTo>
                  <a:lnTo>
                    <a:pt x="70" y="86"/>
                  </a:lnTo>
                  <a:lnTo>
                    <a:pt x="49" y="87"/>
                  </a:lnTo>
                  <a:lnTo>
                    <a:pt x="31" y="88"/>
                  </a:lnTo>
                  <a:lnTo>
                    <a:pt x="16" y="88"/>
                  </a:lnTo>
                  <a:lnTo>
                    <a:pt x="6" y="87"/>
                  </a:lnTo>
                  <a:lnTo>
                    <a:pt x="0" y="86"/>
                  </a:lnTo>
                  <a:close/>
                </a:path>
              </a:pathLst>
            </a:custGeom>
            <a:solidFill>
              <a:srgbClr val="000000"/>
            </a:solidFill>
            <a:ln w="9525">
              <a:noFill/>
              <a:round/>
            </a:ln>
          </p:spPr>
          <p:txBody>
            <a:bodyPr/>
            <a:lstStyle/>
            <a:p>
              <a:endParaRPr lang="en-US"/>
            </a:p>
          </p:txBody>
        </p:sp>
        <p:sp>
          <p:nvSpPr>
            <p:cNvPr id="376915" name="Freeform 83"/>
            <p:cNvSpPr/>
            <p:nvPr/>
          </p:nvSpPr>
          <p:spPr bwMode="auto">
            <a:xfrm>
              <a:off x="4177" y="2180"/>
              <a:ext cx="69" cy="20"/>
            </a:xfrm>
            <a:custGeom>
              <a:avLst/>
              <a:gdLst/>
              <a:ahLst/>
              <a:cxnLst>
                <a:cxn ang="0">
                  <a:pos x="69" y="0"/>
                </a:cxn>
                <a:cxn ang="0">
                  <a:pos x="67" y="1"/>
                </a:cxn>
                <a:cxn ang="0">
                  <a:pos x="64" y="3"/>
                </a:cxn>
                <a:cxn ang="0">
                  <a:pos x="57" y="7"/>
                </a:cxn>
                <a:cxn ang="0">
                  <a:pos x="49" y="12"/>
                </a:cxn>
                <a:cxn ang="0">
                  <a:pos x="39" y="14"/>
                </a:cxn>
                <a:cxn ang="0">
                  <a:pos x="28" y="15"/>
                </a:cxn>
                <a:cxn ang="0">
                  <a:pos x="14" y="14"/>
                </a:cxn>
                <a:cxn ang="0">
                  <a:pos x="0" y="9"/>
                </a:cxn>
                <a:cxn ang="0">
                  <a:pos x="2" y="10"/>
                </a:cxn>
                <a:cxn ang="0">
                  <a:pos x="9" y="14"/>
                </a:cxn>
                <a:cxn ang="0">
                  <a:pos x="18" y="16"/>
                </a:cxn>
                <a:cxn ang="0">
                  <a:pos x="29" y="20"/>
                </a:cxn>
                <a:cxn ang="0">
                  <a:pos x="41" y="20"/>
                </a:cxn>
                <a:cxn ang="0">
                  <a:pos x="52" y="19"/>
                </a:cxn>
                <a:cxn ang="0">
                  <a:pos x="62" y="12"/>
                </a:cxn>
                <a:cxn ang="0">
                  <a:pos x="69" y="0"/>
                </a:cxn>
              </a:cxnLst>
              <a:rect l="0" t="0" r="r" b="b"/>
              <a:pathLst>
                <a:path w="69" h="20">
                  <a:moveTo>
                    <a:pt x="69" y="0"/>
                  </a:moveTo>
                  <a:lnTo>
                    <a:pt x="67" y="1"/>
                  </a:lnTo>
                  <a:lnTo>
                    <a:pt x="64" y="3"/>
                  </a:lnTo>
                  <a:lnTo>
                    <a:pt x="57" y="7"/>
                  </a:lnTo>
                  <a:lnTo>
                    <a:pt x="49" y="12"/>
                  </a:lnTo>
                  <a:lnTo>
                    <a:pt x="39" y="14"/>
                  </a:lnTo>
                  <a:lnTo>
                    <a:pt x="28" y="15"/>
                  </a:lnTo>
                  <a:lnTo>
                    <a:pt x="14" y="14"/>
                  </a:lnTo>
                  <a:lnTo>
                    <a:pt x="0" y="9"/>
                  </a:lnTo>
                  <a:lnTo>
                    <a:pt x="2" y="10"/>
                  </a:lnTo>
                  <a:lnTo>
                    <a:pt x="9" y="14"/>
                  </a:lnTo>
                  <a:lnTo>
                    <a:pt x="18" y="16"/>
                  </a:lnTo>
                  <a:lnTo>
                    <a:pt x="29" y="20"/>
                  </a:lnTo>
                  <a:lnTo>
                    <a:pt x="41" y="20"/>
                  </a:lnTo>
                  <a:lnTo>
                    <a:pt x="52" y="19"/>
                  </a:lnTo>
                  <a:lnTo>
                    <a:pt x="62" y="12"/>
                  </a:lnTo>
                  <a:lnTo>
                    <a:pt x="69" y="0"/>
                  </a:lnTo>
                  <a:close/>
                </a:path>
              </a:pathLst>
            </a:custGeom>
            <a:solidFill>
              <a:srgbClr val="000000"/>
            </a:solidFill>
            <a:ln w="9525">
              <a:noFill/>
              <a:round/>
            </a:ln>
          </p:spPr>
          <p:txBody>
            <a:bodyPr/>
            <a:lstStyle/>
            <a:p>
              <a:endParaRPr lang="en-US"/>
            </a:p>
          </p:txBody>
        </p:sp>
        <p:sp>
          <p:nvSpPr>
            <p:cNvPr id="376916" name="Freeform 84"/>
            <p:cNvSpPr/>
            <p:nvPr/>
          </p:nvSpPr>
          <p:spPr bwMode="auto">
            <a:xfrm>
              <a:off x="3814" y="1984"/>
              <a:ext cx="420" cy="494"/>
            </a:xfrm>
            <a:custGeom>
              <a:avLst/>
              <a:gdLst/>
              <a:ahLst/>
              <a:cxnLst>
                <a:cxn ang="0">
                  <a:pos x="385" y="211"/>
                </a:cxn>
                <a:cxn ang="0">
                  <a:pos x="394" y="211"/>
                </a:cxn>
                <a:cxn ang="0">
                  <a:pos x="407" y="209"/>
                </a:cxn>
                <a:cxn ang="0">
                  <a:pos x="418" y="205"/>
                </a:cxn>
                <a:cxn ang="0">
                  <a:pos x="419" y="198"/>
                </a:cxn>
                <a:cxn ang="0">
                  <a:pos x="413" y="175"/>
                </a:cxn>
                <a:cxn ang="0">
                  <a:pos x="402" y="140"/>
                </a:cxn>
                <a:cxn ang="0">
                  <a:pos x="388" y="106"/>
                </a:cxn>
                <a:cxn ang="0">
                  <a:pos x="372" y="79"/>
                </a:cxn>
                <a:cxn ang="0">
                  <a:pos x="338" y="50"/>
                </a:cxn>
                <a:cxn ang="0">
                  <a:pos x="291" y="21"/>
                </a:cxn>
                <a:cxn ang="0">
                  <a:pos x="236" y="2"/>
                </a:cxn>
                <a:cxn ang="0">
                  <a:pos x="179" y="1"/>
                </a:cxn>
                <a:cxn ang="0">
                  <a:pos x="125" y="14"/>
                </a:cxn>
                <a:cxn ang="0">
                  <a:pos x="81" y="33"/>
                </a:cxn>
                <a:cxn ang="0">
                  <a:pos x="50" y="60"/>
                </a:cxn>
                <a:cxn ang="0">
                  <a:pos x="39" y="78"/>
                </a:cxn>
                <a:cxn ang="0">
                  <a:pos x="24" y="106"/>
                </a:cxn>
                <a:cxn ang="0">
                  <a:pos x="7" y="166"/>
                </a:cxn>
                <a:cxn ang="0">
                  <a:pos x="0" y="259"/>
                </a:cxn>
                <a:cxn ang="0">
                  <a:pos x="5" y="323"/>
                </a:cxn>
                <a:cxn ang="0">
                  <a:pos x="10" y="358"/>
                </a:cxn>
                <a:cxn ang="0">
                  <a:pos x="25" y="410"/>
                </a:cxn>
                <a:cxn ang="0">
                  <a:pos x="59" y="459"/>
                </a:cxn>
                <a:cxn ang="0">
                  <a:pos x="86" y="477"/>
                </a:cxn>
                <a:cxn ang="0">
                  <a:pos x="90" y="480"/>
                </a:cxn>
                <a:cxn ang="0">
                  <a:pos x="102" y="485"/>
                </a:cxn>
                <a:cxn ang="0">
                  <a:pos x="119" y="489"/>
                </a:cxn>
                <a:cxn ang="0">
                  <a:pos x="144" y="493"/>
                </a:cxn>
                <a:cxn ang="0">
                  <a:pos x="176" y="494"/>
                </a:cxn>
                <a:cxn ang="0">
                  <a:pos x="216" y="491"/>
                </a:cxn>
                <a:cxn ang="0">
                  <a:pos x="267" y="481"/>
                </a:cxn>
                <a:cxn ang="0">
                  <a:pos x="262" y="430"/>
                </a:cxn>
                <a:cxn ang="0">
                  <a:pos x="257" y="433"/>
                </a:cxn>
                <a:cxn ang="0">
                  <a:pos x="246" y="441"/>
                </a:cxn>
                <a:cxn ang="0">
                  <a:pos x="230" y="449"/>
                </a:cxn>
                <a:cxn ang="0">
                  <a:pos x="218" y="450"/>
                </a:cxn>
                <a:cxn ang="0">
                  <a:pos x="211" y="451"/>
                </a:cxn>
                <a:cxn ang="0">
                  <a:pos x="192" y="452"/>
                </a:cxn>
                <a:cxn ang="0">
                  <a:pos x="167" y="450"/>
                </a:cxn>
                <a:cxn ang="0">
                  <a:pos x="143" y="440"/>
                </a:cxn>
                <a:cxn ang="0">
                  <a:pos x="137" y="436"/>
                </a:cxn>
                <a:cxn ang="0">
                  <a:pos x="122" y="423"/>
                </a:cxn>
                <a:cxn ang="0">
                  <a:pos x="104" y="404"/>
                </a:cxn>
                <a:cxn ang="0">
                  <a:pos x="88" y="382"/>
                </a:cxn>
                <a:cxn ang="0">
                  <a:pos x="75" y="329"/>
                </a:cxn>
                <a:cxn ang="0">
                  <a:pos x="60" y="239"/>
                </a:cxn>
                <a:cxn ang="0">
                  <a:pos x="60" y="225"/>
                </a:cxn>
                <a:cxn ang="0">
                  <a:pos x="65" y="192"/>
                </a:cxn>
                <a:cxn ang="0">
                  <a:pos x="75" y="150"/>
                </a:cxn>
                <a:cxn ang="0">
                  <a:pos x="97" y="111"/>
                </a:cxn>
                <a:cxn ang="0">
                  <a:pos x="104" y="104"/>
                </a:cxn>
                <a:cxn ang="0">
                  <a:pos x="123" y="88"/>
                </a:cxn>
                <a:cxn ang="0">
                  <a:pos x="146" y="73"/>
                </a:cxn>
                <a:cxn ang="0">
                  <a:pos x="169" y="66"/>
                </a:cxn>
                <a:cxn ang="0">
                  <a:pos x="176" y="65"/>
                </a:cxn>
                <a:cxn ang="0">
                  <a:pos x="195" y="63"/>
                </a:cxn>
                <a:cxn ang="0">
                  <a:pos x="225" y="63"/>
                </a:cxn>
                <a:cxn ang="0">
                  <a:pos x="260" y="69"/>
                </a:cxn>
                <a:cxn ang="0">
                  <a:pos x="296" y="83"/>
                </a:cxn>
                <a:cxn ang="0">
                  <a:pos x="331" y="109"/>
                </a:cxn>
                <a:cxn ang="0">
                  <a:pos x="361" y="152"/>
                </a:cxn>
                <a:cxn ang="0">
                  <a:pos x="384" y="211"/>
                </a:cxn>
              </a:cxnLst>
              <a:rect l="0" t="0" r="r" b="b"/>
              <a:pathLst>
                <a:path w="420" h="494">
                  <a:moveTo>
                    <a:pt x="384" y="211"/>
                  </a:moveTo>
                  <a:lnTo>
                    <a:pt x="385" y="211"/>
                  </a:lnTo>
                  <a:lnTo>
                    <a:pt x="389" y="211"/>
                  </a:lnTo>
                  <a:lnTo>
                    <a:pt x="394" y="211"/>
                  </a:lnTo>
                  <a:lnTo>
                    <a:pt x="401" y="210"/>
                  </a:lnTo>
                  <a:lnTo>
                    <a:pt x="407" y="209"/>
                  </a:lnTo>
                  <a:lnTo>
                    <a:pt x="413" y="208"/>
                  </a:lnTo>
                  <a:lnTo>
                    <a:pt x="418" y="205"/>
                  </a:lnTo>
                  <a:lnTo>
                    <a:pt x="420" y="202"/>
                  </a:lnTo>
                  <a:lnTo>
                    <a:pt x="419" y="198"/>
                  </a:lnTo>
                  <a:lnTo>
                    <a:pt x="416" y="189"/>
                  </a:lnTo>
                  <a:lnTo>
                    <a:pt x="413" y="175"/>
                  </a:lnTo>
                  <a:lnTo>
                    <a:pt x="408" y="159"/>
                  </a:lnTo>
                  <a:lnTo>
                    <a:pt x="402" y="140"/>
                  </a:lnTo>
                  <a:lnTo>
                    <a:pt x="395" y="122"/>
                  </a:lnTo>
                  <a:lnTo>
                    <a:pt x="388" y="106"/>
                  </a:lnTo>
                  <a:lnTo>
                    <a:pt x="381" y="92"/>
                  </a:lnTo>
                  <a:lnTo>
                    <a:pt x="372" y="79"/>
                  </a:lnTo>
                  <a:lnTo>
                    <a:pt x="357" y="65"/>
                  </a:lnTo>
                  <a:lnTo>
                    <a:pt x="338" y="50"/>
                  </a:lnTo>
                  <a:lnTo>
                    <a:pt x="316" y="35"/>
                  </a:lnTo>
                  <a:lnTo>
                    <a:pt x="291" y="21"/>
                  </a:lnTo>
                  <a:lnTo>
                    <a:pt x="264" y="10"/>
                  </a:lnTo>
                  <a:lnTo>
                    <a:pt x="236" y="2"/>
                  </a:lnTo>
                  <a:lnTo>
                    <a:pt x="207" y="0"/>
                  </a:lnTo>
                  <a:lnTo>
                    <a:pt x="179" y="1"/>
                  </a:lnTo>
                  <a:lnTo>
                    <a:pt x="151" y="5"/>
                  </a:lnTo>
                  <a:lnTo>
                    <a:pt x="125" y="14"/>
                  </a:lnTo>
                  <a:lnTo>
                    <a:pt x="102" y="23"/>
                  </a:lnTo>
                  <a:lnTo>
                    <a:pt x="81" y="33"/>
                  </a:lnTo>
                  <a:lnTo>
                    <a:pt x="63" y="46"/>
                  </a:lnTo>
                  <a:lnTo>
                    <a:pt x="50" y="60"/>
                  </a:lnTo>
                  <a:lnTo>
                    <a:pt x="41" y="74"/>
                  </a:lnTo>
                  <a:lnTo>
                    <a:pt x="39" y="78"/>
                  </a:lnTo>
                  <a:lnTo>
                    <a:pt x="33" y="88"/>
                  </a:lnTo>
                  <a:lnTo>
                    <a:pt x="24" y="106"/>
                  </a:lnTo>
                  <a:lnTo>
                    <a:pt x="15" y="132"/>
                  </a:lnTo>
                  <a:lnTo>
                    <a:pt x="7" y="166"/>
                  </a:lnTo>
                  <a:lnTo>
                    <a:pt x="1" y="208"/>
                  </a:lnTo>
                  <a:lnTo>
                    <a:pt x="0" y="259"/>
                  </a:lnTo>
                  <a:lnTo>
                    <a:pt x="5" y="319"/>
                  </a:lnTo>
                  <a:lnTo>
                    <a:pt x="5" y="323"/>
                  </a:lnTo>
                  <a:lnTo>
                    <a:pt x="6" y="339"/>
                  </a:lnTo>
                  <a:lnTo>
                    <a:pt x="10" y="358"/>
                  </a:lnTo>
                  <a:lnTo>
                    <a:pt x="15" y="383"/>
                  </a:lnTo>
                  <a:lnTo>
                    <a:pt x="25" y="410"/>
                  </a:lnTo>
                  <a:lnTo>
                    <a:pt x="40" y="436"/>
                  </a:lnTo>
                  <a:lnTo>
                    <a:pt x="59" y="459"/>
                  </a:lnTo>
                  <a:lnTo>
                    <a:pt x="84" y="477"/>
                  </a:lnTo>
                  <a:lnTo>
                    <a:pt x="86" y="477"/>
                  </a:lnTo>
                  <a:lnTo>
                    <a:pt x="87" y="478"/>
                  </a:lnTo>
                  <a:lnTo>
                    <a:pt x="90" y="480"/>
                  </a:lnTo>
                  <a:lnTo>
                    <a:pt x="95" y="482"/>
                  </a:lnTo>
                  <a:lnTo>
                    <a:pt x="102" y="485"/>
                  </a:lnTo>
                  <a:lnTo>
                    <a:pt x="109" y="487"/>
                  </a:lnTo>
                  <a:lnTo>
                    <a:pt x="119" y="489"/>
                  </a:lnTo>
                  <a:lnTo>
                    <a:pt x="130" y="492"/>
                  </a:lnTo>
                  <a:lnTo>
                    <a:pt x="144" y="493"/>
                  </a:lnTo>
                  <a:lnTo>
                    <a:pt x="159" y="494"/>
                  </a:lnTo>
                  <a:lnTo>
                    <a:pt x="176" y="494"/>
                  </a:lnTo>
                  <a:lnTo>
                    <a:pt x="195" y="493"/>
                  </a:lnTo>
                  <a:lnTo>
                    <a:pt x="216" y="491"/>
                  </a:lnTo>
                  <a:lnTo>
                    <a:pt x="241" y="487"/>
                  </a:lnTo>
                  <a:lnTo>
                    <a:pt x="267" y="481"/>
                  </a:lnTo>
                  <a:lnTo>
                    <a:pt x="295" y="474"/>
                  </a:lnTo>
                  <a:lnTo>
                    <a:pt x="262" y="430"/>
                  </a:lnTo>
                  <a:lnTo>
                    <a:pt x="261" y="431"/>
                  </a:lnTo>
                  <a:lnTo>
                    <a:pt x="257" y="433"/>
                  </a:lnTo>
                  <a:lnTo>
                    <a:pt x="252" y="437"/>
                  </a:lnTo>
                  <a:lnTo>
                    <a:pt x="246" y="441"/>
                  </a:lnTo>
                  <a:lnTo>
                    <a:pt x="238" y="445"/>
                  </a:lnTo>
                  <a:lnTo>
                    <a:pt x="230" y="449"/>
                  </a:lnTo>
                  <a:lnTo>
                    <a:pt x="223" y="450"/>
                  </a:lnTo>
                  <a:lnTo>
                    <a:pt x="218" y="450"/>
                  </a:lnTo>
                  <a:lnTo>
                    <a:pt x="215" y="450"/>
                  </a:lnTo>
                  <a:lnTo>
                    <a:pt x="211" y="451"/>
                  </a:lnTo>
                  <a:lnTo>
                    <a:pt x="202" y="452"/>
                  </a:lnTo>
                  <a:lnTo>
                    <a:pt x="192" y="452"/>
                  </a:lnTo>
                  <a:lnTo>
                    <a:pt x="180" y="452"/>
                  </a:lnTo>
                  <a:lnTo>
                    <a:pt x="167" y="450"/>
                  </a:lnTo>
                  <a:lnTo>
                    <a:pt x="155" y="446"/>
                  </a:lnTo>
                  <a:lnTo>
                    <a:pt x="143" y="440"/>
                  </a:lnTo>
                  <a:lnTo>
                    <a:pt x="142" y="439"/>
                  </a:lnTo>
                  <a:lnTo>
                    <a:pt x="137" y="436"/>
                  </a:lnTo>
                  <a:lnTo>
                    <a:pt x="130" y="430"/>
                  </a:lnTo>
                  <a:lnTo>
                    <a:pt x="122" y="423"/>
                  </a:lnTo>
                  <a:lnTo>
                    <a:pt x="112" y="413"/>
                  </a:lnTo>
                  <a:lnTo>
                    <a:pt x="104" y="404"/>
                  </a:lnTo>
                  <a:lnTo>
                    <a:pt x="95" y="394"/>
                  </a:lnTo>
                  <a:lnTo>
                    <a:pt x="88" y="382"/>
                  </a:lnTo>
                  <a:lnTo>
                    <a:pt x="84" y="367"/>
                  </a:lnTo>
                  <a:lnTo>
                    <a:pt x="75" y="329"/>
                  </a:lnTo>
                  <a:lnTo>
                    <a:pt x="66" y="282"/>
                  </a:lnTo>
                  <a:lnTo>
                    <a:pt x="60" y="239"/>
                  </a:lnTo>
                  <a:lnTo>
                    <a:pt x="60" y="236"/>
                  </a:lnTo>
                  <a:lnTo>
                    <a:pt x="60" y="225"/>
                  </a:lnTo>
                  <a:lnTo>
                    <a:pt x="61" y="211"/>
                  </a:lnTo>
                  <a:lnTo>
                    <a:pt x="65" y="192"/>
                  </a:lnTo>
                  <a:lnTo>
                    <a:pt x="68" y="171"/>
                  </a:lnTo>
                  <a:lnTo>
                    <a:pt x="75" y="150"/>
                  </a:lnTo>
                  <a:lnTo>
                    <a:pt x="84" y="129"/>
                  </a:lnTo>
                  <a:lnTo>
                    <a:pt x="97" y="111"/>
                  </a:lnTo>
                  <a:lnTo>
                    <a:pt x="100" y="108"/>
                  </a:lnTo>
                  <a:lnTo>
                    <a:pt x="104" y="104"/>
                  </a:lnTo>
                  <a:lnTo>
                    <a:pt x="112" y="97"/>
                  </a:lnTo>
                  <a:lnTo>
                    <a:pt x="123" y="88"/>
                  </a:lnTo>
                  <a:lnTo>
                    <a:pt x="135" y="80"/>
                  </a:lnTo>
                  <a:lnTo>
                    <a:pt x="146" y="73"/>
                  </a:lnTo>
                  <a:lnTo>
                    <a:pt x="158" y="69"/>
                  </a:lnTo>
                  <a:lnTo>
                    <a:pt x="169" y="66"/>
                  </a:lnTo>
                  <a:lnTo>
                    <a:pt x="171" y="66"/>
                  </a:lnTo>
                  <a:lnTo>
                    <a:pt x="176" y="65"/>
                  </a:lnTo>
                  <a:lnTo>
                    <a:pt x="185" y="64"/>
                  </a:lnTo>
                  <a:lnTo>
                    <a:pt x="195" y="63"/>
                  </a:lnTo>
                  <a:lnTo>
                    <a:pt x="209" y="63"/>
                  </a:lnTo>
                  <a:lnTo>
                    <a:pt x="225" y="63"/>
                  </a:lnTo>
                  <a:lnTo>
                    <a:pt x="242" y="65"/>
                  </a:lnTo>
                  <a:lnTo>
                    <a:pt x="260" y="69"/>
                  </a:lnTo>
                  <a:lnTo>
                    <a:pt x="277" y="74"/>
                  </a:lnTo>
                  <a:lnTo>
                    <a:pt x="296" y="83"/>
                  </a:lnTo>
                  <a:lnTo>
                    <a:pt x="313" y="94"/>
                  </a:lnTo>
                  <a:lnTo>
                    <a:pt x="331" y="109"/>
                  </a:lnTo>
                  <a:lnTo>
                    <a:pt x="347" y="128"/>
                  </a:lnTo>
                  <a:lnTo>
                    <a:pt x="361" y="152"/>
                  </a:lnTo>
                  <a:lnTo>
                    <a:pt x="374" y="178"/>
                  </a:lnTo>
                  <a:lnTo>
                    <a:pt x="384" y="211"/>
                  </a:lnTo>
                  <a:close/>
                </a:path>
              </a:pathLst>
            </a:custGeom>
            <a:solidFill>
              <a:srgbClr val="FFFFFF"/>
            </a:solidFill>
            <a:ln w="9525">
              <a:noFill/>
              <a:round/>
            </a:ln>
          </p:spPr>
          <p:txBody>
            <a:bodyPr/>
            <a:lstStyle/>
            <a:p>
              <a:endParaRPr lang="en-US"/>
            </a:p>
          </p:txBody>
        </p:sp>
        <p:sp>
          <p:nvSpPr>
            <p:cNvPr id="376917" name="Freeform 85"/>
            <p:cNvSpPr/>
            <p:nvPr/>
          </p:nvSpPr>
          <p:spPr bwMode="auto">
            <a:xfrm>
              <a:off x="3897" y="2354"/>
              <a:ext cx="171" cy="87"/>
            </a:xfrm>
            <a:custGeom>
              <a:avLst/>
              <a:gdLst/>
              <a:ahLst/>
              <a:cxnLst>
                <a:cxn ang="0">
                  <a:pos x="0" y="0"/>
                </a:cxn>
                <a:cxn ang="0">
                  <a:pos x="3" y="6"/>
                </a:cxn>
                <a:cxn ang="0">
                  <a:pos x="10" y="21"/>
                </a:cxn>
                <a:cxn ang="0">
                  <a:pos x="21" y="41"/>
                </a:cxn>
                <a:cxn ang="0">
                  <a:pos x="39" y="61"/>
                </a:cxn>
                <a:cxn ang="0">
                  <a:pos x="62" y="79"/>
                </a:cxn>
                <a:cxn ang="0">
                  <a:pos x="91" y="87"/>
                </a:cxn>
                <a:cxn ang="0">
                  <a:pos x="128" y="84"/>
                </a:cxn>
                <a:cxn ang="0">
                  <a:pos x="171" y="64"/>
                </a:cxn>
                <a:cxn ang="0">
                  <a:pos x="166" y="67"/>
                </a:cxn>
                <a:cxn ang="0">
                  <a:pos x="155" y="73"/>
                </a:cxn>
                <a:cxn ang="0">
                  <a:pos x="136" y="79"/>
                </a:cxn>
                <a:cxn ang="0">
                  <a:pos x="112" y="81"/>
                </a:cxn>
                <a:cxn ang="0">
                  <a:pos x="86" y="77"/>
                </a:cxn>
                <a:cxn ang="0">
                  <a:pos x="57" y="64"/>
                </a:cxn>
                <a:cxn ang="0">
                  <a:pos x="28" y="40"/>
                </a:cxn>
                <a:cxn ang="0">
                  <a:pos x="0" y="0"/>
                </a:cxn>
              </a:cxnLst>
              <a:rect l="0" t="0" r="r" b="b"/>
              <a:pathLst>
                <a:path w="171" h="87">
                  <a:moveTo>
                    <a:pt x="0" y="0"/>
                  </a:moveTo>
                  <a:lnTo>
                    <a:pt x="3" y="6"/>
                  </a:lnTo>
                  <a:lnTo>
                    <a:pt x="10" y="21"/>
                  </a:lnTo>
                  <a:lnTo>
                    <a:pt x="21" y="41"/>
                  </a:lnTo>
                  <a:lnTo>
                    <a:pt x="39" y="61"/>
                  </a:lnTo>
                  <a:lnTo>
                    <a:pt x="62" y="79"/>
                  </a:lnTo>
                  <a:lnTo>
                    <a:pt x="91" y="87"/>
                  </a:lnTo>
                  <a:lnTo>
                    <a:pt x="128" y="84"/>
                  </a:lnTo>
                  <a:lnTo>
                    <a:pt x="171" y="64"/>
                  </a:lnTo>
                  <a:lnTo>
                    <a:pt x="166" y="67"/>
                  </a:lnTo>
                  <a:lnTo>
                    <a:pt x="155" y="73"/>
                  </a:lnTo>
                  <a:lnTo>
                    <a:pt x="136" y="79"/>
                  </a:lnTo>
                  <a:lnTo>
                    <a:pt x="112" y="81"/>
                  </a:lnTo>
                  <a:lnTo>
                    <a:pt x="86" y="77"/>
                  </a:lnTo>
                  <a:lnTo>
                    <a:pt x="57" y="64"/>
                  </a:lnTo>
                  <a:lnTo>
                    <a:pt x="28" y="40"/>
                  </a:lnTo>
                  <a:lnTo>
                    <a:pt x="0" y="0"/>
                  </a:lnTo>
                  <a:close/>
                </a:path>
              </a:pathLst>
            </a:custGeom>
            <a:solidFill>
              <a:schemeClr val="folHlink"/>
            </a:solidFill>
            <a:ln w="9525">
              <a:noFill/>
              <a:round/>
            </a:ln>
          </p:spPr>
          <p:txBody>
            <a:bodyPr/>
            <a:lstStyle/>
            <a:p>
              <a:endParaRPr lang="en-US"/>
            </a:p>
          </p:txBody>
        </p:sp>
        <p:sp>
          <p:nvSpPr>
            <p:cNvPr id="376918" name="Freeform 86"/>
            <p:cNvSpPr/>
            <p:nvPr/>
          </p:nvSpPr>
          <p:spPr bwMode="auto">
            <a:xfrm>
              <a:off x="3874" y="2053"/>
              <a:ext cx="102" cy="206"/>
            </a:xfrm>
            <a:custGeom>
              <a:avLst/>
              <a:gdLst/>
              <a:ahLst/>
              <a:cxnLst>
                <a:cxn ang="0">
                  <a:pos x="102" y="0"/>
                </a:cxn>
                <a:cxn ang="0">
                  <a:pos x="97" y="1"/>
                </a:cxn>
                <a:cxn ang="0">
                  <a:pos x="84" y="7"/>
                </a:cxn>
                <a:cxn ang="0">
                  <a:pos x="66" y="18"/>
                </a:cxn>
                <a:cxn ang="0">
                  <a:pos x="45" y="36"/>
                </a:cxn>
                <a:cxn ang="0">
                  <a:pos x="27" y="63"/>
                </a:cxn>
                <a:cxn ang="0">
                  <a:pos x="10" y="99"/>
                </a:cxn>
                <a:cxn ang="0">
                  <a:pos x="1" y="146"/>
                </a:cxn>
                <a:cxn ang="0">
                  <a:pos x="0" y="206"/>
                </a:cxn>
                <a:cxn ang="0">
                  <a:pos x="0" y="199"/>
                </a:cxn>
                <a:cxn ang="0">
                  <a:pos x="1" y="178"/>
                </a:cxn>
                <a:cxn ang="0">
                  <a:pos x="6" y="150"/>
                </a:cxn>
                <a:cxn ang="0">
                  <a:pos x="13" y="115"/>
                </a:cxn>
                <a:cxn ang="0">
                  <a:pos x="24" y="80"/>
                </a:cxn>
                <a:cxn ang="0">
                  <a:pos x="43" y="46"/>
                </a:cxn>
                <a:cxn ang="0">
                  <a:pos x="68" y="18"/>
                </a:cxn>
                <a:cxn ang="0">
                  <a:pos x="102" y="0"/>
                </a:cxn>
              </a:cxnLst>
              <a:rect l="0" t="0" r="r" b="b"/>
              <a:pathLst>
                <a:path w="102" h="206">
                  <a:moveTo>
                    <a:pt x="102" y="0"/>
                  </a:moveTo>
                  <a:lnTo>
                    <a:pt x="97" y="1"/>
                  </a:lnTo>
                  <a:lnTo>
                    <a:pt x="84" y="7"/>
                  </a:lnTo>
                  <a:lnTo>
                    <a:pt x="66" y="18"/>
                  </a:lnTo>
                  <a:lnTo>
                    <a:pt x="45" y="36"/>
                  </a:lnTo>
                  <a:lnTo>
                    <a:pt x="27" y="63"/>
                  </a:lnTo>
                  <a:lnTo>
                    <a:pt x="10" y="99"/>
                  </a:lnTo>
                  <a:lnTo>
                    <a:pt x="1" y="146"/>
                  </a:lnTo>
                  <a:lnTo>
                    <a:pt x="0" y="206"/>
                  </a:lnTo>
                  <a:lnTo>
                    <a:pt x="0" y="199"/>
                  </a:lnTo>
                  <a:lnTo>
                    <a:pt x="1" y="178"/>
                  </a:lnTo>
                  <a:lnTo>
                    <a:pt x="6" y="150"/>
                  </a:lnTo>
                  <a:lnTo>
                    <a:pt x="13" y="115"/>
                  </a:lnTo>
                  <a:lnTo>
                    <a:pt x="24" y="80"/>
                  </a:lnTo>
                  <a:lnTo>
                    <a:pt x="43" y="46"/>
                  </a:lnTo>
                  <a:lnTo>
                    <a:pt x="68" y="18"/>
                  </a:lnTo>
                  <a:lnTo>
                    <a:pt x="102" y="0"/>
                  </a:lnTo>
                  <a:close/>
                </a:path>
              </a:pathLst>
            </a:custGeom>
            <a:solidFill>
              <a:schemeClr val="folHlink"/>
            </a:solidFill>
            <a:ln w="9525">
              <a:noFill/>
              <a:round/>
            </a:ln>
          </p:spPr>
          <p:txBody>
            <a:bodyPr/>
            <a:lstStyle/>
            <a:p>
              <a:endParaRPr lang="en-US"/>
            </a:p>
          </p:txBody>
        </p:sp>
        <p:sp>
          <p:nvSpPr>
            <p:cNvPr id="376919" name="Freeform 87"/>
            <p:cNvSpPr/>
            <p:nvPr/>
          </p:nvSpPr>
          <p:spPr bwMode="auto">
            <a:xfrm>
              <a:off x="3817" y="2262"/>
              <a:ext cx="141" cy="215"/>
            </a:xfrm>
            <a:custGeom>
              <a:avLst/>
              <a:gdLst/>
              <a:ahLst/>
              <a:cxnLst>
                <a:cxn ang="0">
                  <a:pos x="0" y="0"/>
                </a:cxn>
                <a:cxn ang="0">
                  <a:pos x="0" y="9"/>
                </a:cxn>
                <a:cxn ang="0">
                  <a:pos x="0" y="35"/>
                </a:cxn>
                <a:cxn ang="0">
                  <a:pos x="2" y="71"/>
                </a:cxn>
                <a:cxn ang="0">
                  <a:pos x="10" y="112"/>
                </a:cxn>
                <a:cxn ang="0">
                  <a:pos x="26" y="153"/>
                </a:cxn>
                <a:cxn ang="0">
                  <a:pos x="51" y="187"/>
                </a:cxn>
                <a:cxn ang="0">
                  <a:pos x="88" y="210"/>
                </a:cxn>
                <a:cxn ang="0">
                  <a:pos x="141" y="215"/>
                </a:cxn>
                <a:cxn ang="0">
                  <a:pos x="135" y="215"/>
                </a:cxn>
                <a:cxn ang="0">
                  <a:pos x="121" y="211"/>
                </a:cxn>
                <a:cxn ang="0">
                  <a:pos x="100" y="204"/>
                </a:cxn>
                <a:cxn ang="0">
                  <a:pos x="76" y="188"/>
                </a:cxn>
                <a:cxn ang="0">
                  <a:pos x="51" y="163"/>
                </a:cxn>
                <a:cxn ang="0">
                  <a:pos x="28" y="125"/>
                </a:cxn>
                <a:cxn ang="0">
                  <a:pos x="10" y="71"/>
                </a:cxn>
                <a:cxn ang="0">
                  <a:pos x="0" y="0"/>
                </a:cxn>
              </a:cxnLst>
              <a:rect l="0" t="0" r="r" b="b"/>
              <a:pathLst>
                <a:path w="141" h="215">
                  <a:moveTo>
                    <a:pt x="0" y="0"/>
                  </a:moveTo>
                  <a:lnTo>
                    <a:pt x="0" y="9"/>
                  </a:lnTo>
                  <a:lnTo>
                    <a:pt x="0" y="35"/>
                  </a:lnTo>
                  <a:lnTo>
                    <a:pt x="2" y="71"/>
                  </a:lnTo>
                  <a:lnTo>
                    <a:pt x="10" y="112"/>
                  </a:lnTo>
                  <a:lnTo>
                    <a:pt x="26" y="153"/>
                  </a:lnTo>
                  <a:lnTo>
                    <a:pt x="51" y="187"/>
                  </a:lnTo>
                  <a:lnTo>
                    <a:pt x="88" y="210"/>
                  </a:lnTo>
                  <a:lnTo>
                    <a:pt x="141" y="215"/>
                  </a:lnTo>
                  <a:lnTo>
                    <a:pt x="135" y="215"/>
                  </a:lnTo>
                  <a:lnTo>
                    <a:pt x="121" y="211"/>
                  </a:lnTo>
                  <a:lnTo>
                    <a:pt x="100" y="204"/>
                  </a:lnTo>
                  <a:lnTo>
                    <a:pt x="76" y="188"/>
                  </a:lnTo>
                  <a:lnTo>
                    <a:pt x="51" y="163"/>
                  </a:lnTo>
                  <a:lnTo>
                    <a:pt x="28" y="125"/>
                  </a:lnTo>
                  <a:lnTo>
                    <a:pt x="10" y="71"/>
                  </a:lnTo>
                  <a:lnTo>
                    <a:pt x="0" y="0"/>
                  </a:lnTo>
                  <a:close/>
                </a:path>
              </a:pathLst>
            </a:custGeom>
            <a:solidFill>
              <a:schemeClr val="folHlink"/>
            </a:solidFill>
            <a:ln w="9525">
              <a:noFill/>
              <a:round/>
            </a:ln>
          </p:spPr>
          <p:txBody>
            <a:bodyPr/>
            <a:lstStyle/>
            <a:p>
              <a:endParaRPr lang="en-US"/>
            </a:p>
          </p:txBody>
        </p:sp>
        <p:sp>
          <p:nvSpPr>
            <p:cNvPr id="376920" name="Freeform 88"/>
            <p:cNvSpPr/>
            <p:nvPr/>
          </p:nvSpPr>
          <p:spPr bwMode="auto">
            <a:xfrm>
              <a:off x="3815" y="1980"/>
              <a:ext cx="413" cy="234"/>
            </a:xfrm>
            <a:custGeom>
              <a:avLst/>
              <a:gdLst/>
              <a:ahLst/>
              <a:cxnLst>
                <a:cxn ang="0">
                  <a:pos x="413" y="191"/>
                </a:cxn>
                <a:cxn ang="0">
                  <a:pos x="410" y="177"/>
                </a:cxn>
                <a:cxn ang="0">
                  <a:pos x="403" y="152"/>
                </a:cxn>
                <a:cxn ang="0">
                  <a:pos x="390" y="120"/>
                </a:cxn>
                <a:cxn ang="0">
                  <a:pos x="367" y="88"/>
                </a:cxn>
                <a:cxn ang="0">
                  <a:pos x="335" y="56"/>
                </a:cxn>
                <a:cxn ang="0">
                  <a:pos x="290" y="30"/>
                </a:cxn>
                <a:cxn ang="0">
                  <a:pos x="231" y="14"/>
                </a:cxn>
                <a:cxn ang="0">
                  <a:pos x="193" y="12"/>
                </a:cxn>
                <a:cxn ang="0">
                  <a:pos x="178" y="13"/>
                </a:cxn>
                <a:cxn ang="0">
                  <a:pos x="150" y="18"/>
                </a:cxn>
                <a:cxn ang="0">
                  <a:pos x="116" y="29"/>
                </a:cxn>
                <a:cxn ang="0">
                  <a:pos x="80" y="49"/>
                </a:cxn>
                <a:cxn ang="0">
                  <a:pos x="46" y="82"/>
                </a:cxn>
                <a:cxn ang="0">
                  <a:pos x="18" y="129"/>
                </a:cxn>
                <a:cxn ang="0">
                  <a:pos x="3" y="194"/>
                </a:cxn>
                <a:cxn ang="0">
                  <a:pos x="0" y="232"/>
                </a:cxn>
                <a:cxn ang="0">
                  <a:pos x="0" y="212"/>
                </a:cxn>
                <a:cxn ang="0">
                  <a:pos x="3" y="178"/>
                </a:cxn>
                <a:cxn ang="0">
                  <a:pos x="12" y="137"/>
                </a:cxn>
                <a:cxn ang="0">
                  <a:pos x="30" y="92"/>
                </a:cxn>
                <a:cxn ang="0">
                  <a:pos x="59" y="51"/>
                </a:cxn>
                <a:cxn ang="0">
                  <a:pos x="103" y="19"/>
                </a:cxn>
                <a:cxn ang="0">
                  <a:pos x="165" y="1"/>
                </a:cxn>
                <a:cxn ang="0">
                  <a:pos x="206" y="0"/>
                </a:cxn>
                <a:cxn ang="0">
                  <a:pos x="224" y="2"/>
                </a:cxn>
                <a:cxn ang="0">
                  <a:pos x="253" y="7"/>
                </a:cxn>
                <a:cxn ang="0">
                  <a:pos x="289" y="19"/>
                </a:cxn>
                <a:cxn ang="0">
                  <a:pos x="329" y="37"/>
                </a:cxn>
                <a:cxn ang="0">
                  <a:pos x="365" y="67"/>
                </a:cxn>
                <a:cxn ang="0">
                  <a:pos x="394" y="106"/>
                </a:cxn>
                <a:cxn ang="0">
                  <a:pos x="411" y="160"/>
                </a:cxn>
              </a:cxnLst>
              <a:rect l="0" t="0" r="r" b="b"/>
              <a:pathLst>
                <a:path w="413" h="234">
                  <a:moveTo>
                    <a:pt x="413" y="193"/>
                  </a:moveTo>
                  <a:lnTo>
                    <a:pt x="413" y="191"/>
                  </a:lnTo>
                  <a:lnTo>
                    <a:pt x="412" y="186"/>
                  </a:lnTo>
                  <a:lnTo>
                    <a:pt x="410" y="177"/>
                  </a:lnTo>
                  <a:lnTo>
                    <a:pt x="407" y="165"/>
                  </a:lnTo>
                  <a:lnTo>
                    <a:pt x="403" y="152"/>
                  </a:lnTo>
                  <a:lnTo>
                    <a:pt x="397" y="137"/>
                  </a:lnTo>
                  <a:lnTo>
                    <a:pt x="390" y="120"/>
                  </a:lnTo>
                  <a:lnTo>
                    <a:pt x="379" y="104"/>
                  </a:lnTo>
                  <a:lnTo>
                    <a:pt x="367" y="88"/>
                  </a:lnTo>
                  <a:lnTo>
                    <a:pt x="352" y="71"/>
                  </a:lnTo>
                  <a:lnTo>
                    <a:pt x="335" y="56"/>
                  </a:lnTo>
                  <a:lnTo>
                    <a:pt x="314" y="42"/>
                  </a:lnTo>
                  <a:lnTo>
                    <a:pt x="290" y="30"/>
                  </a:lnTo>
                  <a:lnTo>
                    <a:pt x="262" y="21"/>
                  </a:lnTo>
                  <a:lnTo>
                    <a:pt x="231" y="14"/>
                  </a:lnTo>
                  <a:lnTo>
                    <a:pt x="196" y="12"/>
                  </a:lnTo>
                  <a:lnTo>
                    <a:pt x="193" y="12"/>
                  </a:lnTo>
                  <a:lnTo>
                    <a:pt x="187" y="12"/>
                  </a:lnTo>
                  <a:lnTo>
                    <a:pt x="178" y="13"/>
                  </a:lnTo>
                  <a:lnTo>
                    <a:pt x="165" y="14"/>
                  </a:lnTo>
                  <a:lnTo>
                    <a:pt x="150" y="18"/>
                  </a:lnTo>
                  <a:lnTo>
                    <a:pt x="134" y="22"/>
                  </a:lnTo>
                  <a:lnTo>
                    <a:pt x="116" y="29"/>
                  </a:lnTo>
                  <a:lnTo>
                    <a:pt x="99" y="37"/>
                  </a:lnTo>
                  <a:lnTo>
                    <a:pt x="80" y="49"/>
                  </a:lnTo>
                  <a:lnTo>
                    <a:pt x="62" y="64"/>
                  </a:lnTo>
                  <a:lnTo>
                    <a:pt x="46" y="82"/>
                  </a:lnTo>
                  <a:lnTo>
                    <a:pt x="31" y="103"/>
                  </a:lnTo>
                  <a:lnTo>
                    <a:pt x="18" y="129"/>
                  </a:lnTo>
                  <a:lnTo>
                    <a:pt x="9" y="159"/>
                  </a:lnTo>
                  <a:lnTo>
                    <a:pt x="3" y="194"/>
                  </a:lnTo>
                  <a:lnTo>
                    <a:pt x="0" y="234"/>
                  </a:lnTo>
                  <a:lnTo>
                    <a:pt x="0" y="232"/>
                  </a:lnTo>
                  <a:lnTo>
                    <a:pt x="0" y="223"/>
                  </a:lnTo>
                  <a:lnTo>
                    <a:pt x="0" y="212"/>
                  </a:lnTo>
                  <a:lnTo>
                    <a:pt x="2" y="196"/>
                  </a:lnTo>
                  <a:lnTo>
                    <a:pt x="3" y="178"/>
                  </a:lnTo>
                  <a:lnTo>
                    <a:pt x="6" y="158"/>
                  </a:lnTo>
                  <a:lnTo>
                    <a:pt x="12" y="137"/>
                  </a:lnTo>
                  <a:lnTo>
                    <a:pt x="19" y="115"/>
                  </a:lnTo>
                  <a:lnTo>
                    <a:pt x="30" y="92"/>
                  </a:lnTo>
                  <a:lnTo>
                    <a:pt x="42" y="71"/>
                  </a:lnTo>
                  <a:lnTo>
                    <a:pt x="59" y="51"/>
                  </a:lnTo>
                  <a:lnTo>
                    <a:pt x="79" y="34"/>
                  </a:lnTo>
                  <a:lnTo>
                    <a:pt x="103" y="19"/>
                  </a:lnTo>
                  <a:lnTo>
                    <a:pt x="131" y="8"/>
                  </a:lnTo>
                  <a:lnTo>
                    <a:pt x="165" y="1"/>
                  </a:lnTo>
                  <a:lnTo>
                    <a:pt x="204" y="0"/>
                  </a:lnTo>
                  <a:lnTo>
                    <a:pt x="206" y="0"/>
                  </a:lnTo>
                  <a:lnTo>
                    <a:pt x="213" y="1"/>
                  </a:lnTo>
                  <a:lnTo>
                    <a:pt x="224" y="2"/>
                  </a:lnTo>
                  <a:lnTo>
                    <a:pt x="237" y="5"/>
                  </a:lnTo>
                  <a:lnTo>
                    <a:pt x="253" y="7"/>
                  </a:lnTo>
                  <a:lnTo>
                    <a:pt x="270" y="13"/>
                  </a:lnTo>
                  <a:lnTo>
                    <a:pt x="289" y="19"/>
                  </a:lnTo>
                  <a:lnTo>
                    <a:pt x="309" y="27"/>
                  </a:lnTo>
                  <a:lnTo>
                    <a:pt x="329" y="37"/>
                  </a:lnTo>
                  <a:lnTo>
                    <a:pt x="348" y="50"/>
                  </a:lnTo>
                  <a:lnTo>
                    <a:pt x="365" y="67"/>
                  </a:lnTo>
                  <a:lnTo>
                    <a:pt x="381" y="85"/>
                  </a:lnTo>
                  <a:lnTo>
                    <a:pt x="394" y="106"/>
                  </a:lnTo>
                  <a:lnTo>
                    <a:pt x="405" y="132"/>
                  </a:lnTo>
                  <a:lnTo>
                    <a:pt x="411" y="160"/>
                  </a:lnTo>
                  <a:lnTo>
                    <a:pt x="413" y="193"/>
                  </a:lnTo>
                  <a:close/>
                </a:path>
              </a:pathLst>
            </a:custGeom>
            <a:solidFill>
              <a:schemeClr val="folHlink"/>
            </a:solidFill>
            <a:ln w="9525">
              <a:noFill/>
              <a:round/>
            </a:ln>
          </p:spPr>
          <p:txBody>
            <a:bodyPr/>
            <a:lstStyle/>
            <a:p>
              <a:endParaRPr lang="en-US"/>
            </a:p>
          </p:txBody>
        </p:sp>
        <p:sp>
          <p:nvSpPr>
            <p:cNvPr id="376921" name="Freeform 89"/>
            <p:cNvSpPr/>
            <p:nvPr/>
          </p:nvSpPr>
          <p:spPr bwMode="auto">
            <a:xfrm>
              <a:off x="4004" y="2044"/>
              <a:ext cx="192" cy="137"/>
            </a:xfrm>
            <a:custGeom>
              <a:avLst/>
              <a:gdLst/>
              <a:ahLst/>
              <a:cxnLst>
                <a:cxn ang="0">
                  <a:pos x="192" y="137"/>
                </a:cxn>
                <a:cxn ang="0">
                  <a:pos x="192" y="136"/>
                </a:cxn>
                <a:cxn ang="0">
                  <a:pos x="191" y="130"/>
                </a:cxn>
                <a:cxn ang="0">
                  <a:pos x="190" y="123"/>
                </a:cxn>
                <a:cxn ang="0">
                  <a:pos x="187" y="114"/>
                </a:cxn>
                <a:cxn ang="0">
                  <a:pos x="183" y="102"/>
                </a:cxn>
                <a:cxn ang="0">
                  <a:pos x="177" y="89"/>
                </a:cxn>
                <a:cxn ang="0">
                  <a:pos x="170" y="76"/>
                </a:cxn>
                <a:cxn ang="0">
                  <a:pos x="162" y="62"/>
                </a:cxn>
                <a:cxn ang="0">
                  <a:pos x="150" y="49"/>
                </a:cxn>
                <a:cxn ang="0">
                  <a:pos x="138" y="37"/>
                </a:cxn>
                <a:cxn ang="0">
                  <a:pos x="122" y="25"/>
                </a:cxn>
                <a:cxn ang="0">
                  <a:pos x="104" y="16"/>
                </a:cxn>
                <a:cxn ang="0">
                  <a:pos x="83" y="7"/>
                </a:cxn>
                <a:cxn ang="0">
                  <a:pos x="58" y="3"/>
                </a:cxn>
                <a:cxn ang="0">
                  <a:pos x="31" y="0"/>
                </a:cxn>
                <a:cxn ang="0">
                  <a:pos x="0" y="1"/>
                </a:cxn>
                <a:cxn ang="0">
                  <a:pos x="1" y="1"/>
                </a:cxn>
                <a:cxn ang="0">
                  <a:pos x="5" y="1"/>
                </a:cxn>
                <a:cxn ang="0">
                  <a:pos x="12" y="0"/>
                </a:cxn>
                <a:cxn ang="0">
                  <a:pos x="21" y="1"/>
                </a:cxn>
                <a:cxn ang="0">
                  <a:pos x="31" y="3"/>
                </a:cxn>
                <a:cxn ang="0">
                  <a:pos x="44" y="4"/>
                </a:cxn>
                <a:cxn ang="0">
                  <a:pos x="58" y="7"/>
                </a:cxn>
                <a:cxn ang="0">
                  <a:pos x="72" y="12"/>
                </a:cxn>
                <a:cxn ang="0">
                  <a:pos x="87" y="18"/>
                </a:cxn>
                <a:cxn ang="0">
                  <a:pos x="104" y="27"/>
                </a:cxn>
                <a:cxn ang="0">
                  <a:pos x="120" y="38"/>
                </a:cxn>
                <a:cxn ang="0">
                  <a:pos x="135" y="52"/>
                </a:cxn>
                <a:cxn ang="0">
                  <a:pos x="152" y="68"/>
                </a:cxn>
                <a:cxn ang="0">
                  <a:pos x="166" y="87"/>
                </a:cxn>
                <a:cxn ang="0">
                  <a:pos x="180" y="110"/>
                </a:cxn>
                <a:cxn ang="0">
                  <a:pos x="192" y="137"/>
                </a:cxn>
              </a:cxnLst>
              <a:rect l="0" t="0" r="r" b="b"/>
              <a:pathLst>
                <a:path w="192" h="137">
                  <a:moveTo>
                    <a:pt x="192" y="137"/>
                  </a:moveTo>
                  <a:lnTo>
                    <a:pt x="192" y="136"/>
                  </a:lnTo>
                  <a:lnTo>
                    <a:pt x="191" y="130"/>
                  </a:lnTo>
                  <a:lnTo>
                    <a:pt x="190" y="123"/>
                  </a:lnTo>
                  <a:lnTo>
                    <a:pt x="187" y="114"/>
                  </a:lnTo>
                  <a:lnTo>
                    <a:pt x="183" y="102"/>
                  </a:lnTo>
                  <a:lnTo>
                    <a:pt x="177" y="89"/>
                  </a:lnTo>
                  <a:lnTo>
                    <a:pt x="170" y="76"/>
                  </a:lnTo>
                  <a:lnTo>
                    <a:pt x="162" y="62"/>
                  </a:lnTo>
                  <a:lnTo>
                    <a:pt x="150" y="49"/>
                  </a:lnTo>
                  <a:lnTo>
                    <a:pt x="138" y="37"/>
                  </a:lnTo>
                  <a:lnTo>
                    <a:pt x="122" y="25"/>
                  </a:lnTo>
                  <a:lnTo>
                    <a:pt x="104" y="16"/>
                  </a:lnTo>
                  <a:lnTo>
                    <a:pt x="83" y="7"/>
                  </a:lnTo>
                  <a:lnTo>
                    <a:pt x="58" y="3"/>
                  </a:lnTo>
                  <a:lnTo>
                    <a:pt x="31" y="0"/>
                  </a:lnTo>
                  <a:lnTo>
                    <a:pt x="0" y="1"/>
                  </a:lnTo>
                  <a:lnTo>
                    <a:pt x="1" y="1"/>
                  </a:lnTo>
                  <a:lnTo>
                    <a:pt x="5" y="1"/>
                  </a:lnTo>
                  <a:lnTo>
                    <a:pt x="12" y="0"/>
                  </a:lnTo>
                  <a:lnTo>
                    <a:pt x="21" y="1"/>
                  </a:lnTo>
                  <a:lnTo>
                    <a:pt x="31" y="3"/>
                  </a:lnTo>
                  <a:lnTo>
                    <a:pt x="44" y="4"/>
                  </a:lnTo>
                  <a:lnTo>
                    <a:pt x="58" y="7"/>
                  </a:lnTo>
                  <a:lnTo>
                    <a:pt x="72" y="12"/>
                  </a:lnTo>
                  <a:lnTo>
                    <a:pt x="87" y="18"/>
                  </a:lnTo>
                  <a:lnTo>
                    <a:pt x="104" y="27"/>
                  </a:lnTo>
                  <a:lnTo>
                    <a:pt x="120" y="38"/>
                  </a:lnTo>
                  <a:lnTo>
                    <a:pt x="135" y="52"/>
                  </a:lnTo>
                  <a:lnTo>
                    <a:pt x="152" y="68"/>
                  </a:lnTo>
                  <a:lnTo>
                    <a:pt x="166" y="87"/>
                  </a:lnTo>
                  <a:lnTo>
                    <a:pt x="180" y="110"/>
                  </a:lnTo>
                  <a:lnTo>
                    <a:pt x="192" y="137"/>
                  </a:lnTo>
                  <a:close/>
                </a:path>
              </a:pathLst>
            </a:custGeom>
            <a:solidFill>
              <a:schemeClr val="folHlink"/>
            </a:solidFill>
            <a:ln w="9525">
              <a:noFill/>
              <a:round/>
            </a:ln>
          </p:spPr>
          <p:txBody>
            <a:bodyPr/>
            <a:lstStyle/>
            <a:p>
              <a:endParaRPr lang="en-US"/>
            </a:p>
          </p:txBody>
        </p:sp>
        <p:sp>
          <p:nvSpPr>
            <p:cNvPr id="376922" name="Freeform 90"/>
            <p:cNvSpPr/>
            <p:nvPr/>
          </p:nvSpPr>
          <p:spPr bwMode="auto">
            <a:xfrm>
              <a:off x="4054" y="2385"/>
              <a:ext cx="517" cy="136"/>
            </a:xfrm>
            <a:custGeom>
              <a:avLst/>
              <a:gdLst/>
              <a:ahLst/>
              <a:cxnLst>
                <a:cxn ang="0">
                  <a:pos x="517" y="106"/>
                </a:cxn>
                <a:cxn ang="0">
                  <a:pos x="512" y="107"/>
                </a:cxn>
                <a:cxn ang="0">
                  <a:pos x="498" y="111"/>
                </a:cxn>
                <a:cxn ang="0">
                  <a:pos x="477" y="115"/>
                </a:cxn>
                <a:cxn ang="0">
                  <a:pos x="449" y="121"/>
                </a:cxn>
                <a:cxn ang="0">
                  <a:pos x="416" y="126"/>
                </a:cxn>
                <a:cxn ang="0">
                  <a:pos x="379" y="132"/>
                </a:cxn>
                <a:cxn ang="0">
                  <a:pos x="337" y="135"/>
                </a:cxn>
                <a:cxn ang="0">
                  <a:pos x="293" y="136"/>
                </a:cxn>
                <a:cxn ang="0">
                  <a:pos x="249" y="135"/>
                </a:cxn>
                <a:cxn ang="0">
                  <a:pos x="204" y="132"/>
                </a:cxn>
                <a:cxn ang="0">
                  <a:pos x="161" y="124"/>
                </a:cxn>
                <a:cxn ang="0">
                  <a:pos x="120" y="111"/>
                </a:cxn>
                <a:cxn ang="0">
                  <a:pos x="83" y="92"/>
                </a:cxn>
                <a:cxn ang="0">
                  <a:pos x="49" y="69"/>
                </a:cxn>
                <a:cxn ang="0">
                  <a:pos x="21" y="37"/>
                </a:cxn>
                <a:cxn ang="0">
                  <a:pos x="0" y="0"/>
                </a:cxn>
                <a:cxn ang="0">
                  <a:pos x="1" y="2"/>
                </a:cxn>
                <a:cxn ang="0">
                  <a:pos x="6" y="8"/>
                </a:cxn>
                <a:cxn ang="0">
                  <a:pos x="13" y="17"/>
                </a:cxn>
                <a:cxn ang="0">
                  <a:pos x="23" y="29"/>
                </a:cxn>
                <a:cxn ang="0">
                  <a:pos x="37" y="42"/>
                </a:cxn>
                <a:cxn ang="0">
                  <a:pos x="55" y="56"/>
                </a:cxn>
                <a:cxn ang="0">
                  <a:pos x="77" y="71"/>
                </a:cxn>
                <a:cxn ang="0">
                  <a:pos x="104" y="85"/>
                </a:cxn>
                <a:cxn ang="0">
                  <a:pos x="135" y="99"/>
                </a:cxn>
                <a:cxn ang="0">
                  <a:pos x="173" y="111"/>
                </a:cxn>
                <a:cxn ang="0">
                  <a:pos x="215" y="120"/>
                </a:cxn>
                <a:cxn ang="0">
                  <a:pos x="263" y="126"/>
                </a:cxn>
                <a:cxn ang="0">
                  <a:pos x="317" y="128"/>
                </a:cxn>
                <a:cxn ang="0">
                  <a:pos x="376" y="126"/>
                </a:cxn>
                <a:cxn ang="0">
                  <a:pos x="443" y="119"/>
                </a:cxn>
                <a:cxn ang="0">
                  <a:pos x="517" y="106"/>
                </a:cxn>
              </a:cxnLst>
              <a:rect l="0" t="0" r="r" b="b"/>
              <a:pathLst>
                <a:path w="517" h="136">
                  <a:moveTo>
                    <a:pt x="517" y="106"/>
                  </a:moveTo>
                  <a:lnTo>
                    <a:pt x="512" y="107"/>
                  </a:lnTo>
                  <a:lnTo>
                    <a:pt x="498" y="111"/>
                  </a:lnTo>
                  <a:lnTo>
                    <a:pt x="477" y="115"/>
                  </a:lnTo>
                  <a:lnTo>
                    <a:pt x="449" y="121"/>
                  </a:lnTo>
                  <a:lnTo>
                    <a:pt x="416" y="126"/>
                  </a:lnTo>
                  <a:lnTo>
                    <a:pt x="379" y="132"/>
                  </a:lnTo>
                  <a:lnTo>
                    <a:pt x="337" y="135"/>
                  </a:lnTo>
                  <a:lnTo>
                    <a:pt x="293" y="136"/>
                  </a:lnTo>
                  <a:lnTo>
                    <a:pt x="249" y="135"/>
                  </a:lnTo>
                  <a:lnTo>
                    <a:pt x="204" y="132"/>
                  </a:lnTo>
                  <a:lnTo>
                    <a:pt x="161" y="124"/>
                  </a:lnTo>
                  <a:lnTo>
                    <a:pt x="120" y="111"/>
                  </a:lnTo>
                  <a:lnTo>
                    <a:pt x="83" y="92"/>
                  </a:lnTo>
                  <a:lnTo>
                    <a:pt x="49" y="69"/>
                  </a:lnTo>
                  <a:lnTo>
                    <a:pt x="21" y="37"/>
                  </a:lnTo>
                  <a:lnTo>
                    <a:pt x="0" y="0"/>
                  </a:lnTo>
                  <a:lnTo>
                    <a:pt x="1" y="2"/>
                  </a:lnTo>
                  <a:lnTo>
                    <a:pt x="6" y="8"/>
                  </a:lnTo>
                  <a:lnTo>
                    <a:pt x="13" y="17"/>
                  </a:lnTo>
                  <a:lnTo>
                    <a:pt x="23" y="29"/>
                  </a:lnTo>
                  <a:lnTo>
                    <a:pt x="37" y="42"/>
                  </a:lnTo>
                  <a:lnTo>
                    <a:pt x="55" y="56"/>
                  </a:lnTo>
                  <a:lnTo>
                    <a:pt x="77" y="71"/>
                  </a:lnTo>
                  <a:lnTo>
                    <a:pt x="104" y="85"/>
                  </a:lnTo>
                  <a:lnTo>
                    <a:pt x="135" y="99"/>
                  </a:lnTo>
                  <a:lnTo>
                    <a:pt x="173" y="111"/>
                  </a:lnTo>
                  <a:lnTo>
                    <a:pt x="215" y="120"/>
                  </a:lnTo>
                  <a:lnTo>
                    <a:pt x="263" y="126"/>
                  </a:lnTo>
                  <a:lnTo>
                    <a:pt x="317" y="128"/>
                  </a:lnTo>
                  <a:lnTo>
                    <a:pt x="376" y="126"/>
                  </a:lnTo>
                  <a:lnTo>
                    <a:pt x="443" y="119"/>
                  </a:lnTo>
                  <a:lnTo>
                    <a:pt x="517" y="106"/>
                  </a:lnTo>
                  <a:close/>
                </a:path>
              </a:pathLst>
            </a:custGeom>
            <a:solidFill>
              <a:schemeClr val="folHlink"/>
            </a:solidFill>
            <a:ln w="9525">
              <a:noFill/>
              <a:round/>
            </a:ln>
          </p:spPr>
          <p:txBody>
            <a:bodyPr/>
            <a:lstStyle/>
            <a:p>
              <a:endParaRPr lang="en-US"/>
            </a:p>
          </p:txBody>
        </p:sp>
        <p:sp>
          <p:nvSpPr>
            <p:cNvPr id="376923" name="Freeform 91"/>
            <p:cNvSpPr/>
            <p:nvPr/>
          </p:nvSpPr>
          <p:spPr bwMode="auto">
            <a:xfrm>
              <a:off x="3804" y="2348"/>
              <a:ext cx="204" cy="239"/>
            </a:xfrm>
            <a:custGeom>
              <a:avLst/>
              <a:gdLst/>
              <a:ahLst/>
              <a:cxnLst>
                <a:cxn ang="0">
                  <a:pos x="23" y="184"/>
                </a:cxn>
                <a:cxn ang="0">
                  <a:pos x="36" y="194"/>
                </a:cxn>
                <a:cxn ang="0">
                  <a:pos x="58" y="204"/>
                </a:cxn>
                <a:cxn ang="0">
                  <a:pos x="85" y="204"/>
                </a:cxn>
                <a:cxn ang="0">
                  <a:pos x="103" y="196"/>
                </a:cxn>
                <a:cxn ang="0">
                  <a:pos x="118" y="183"/>
                </a:cxn>
                <a:cxn ang="0">
                  <a:pos x="138" y="161"/>
                </a:cxn>
                <a:cxn ang="0">
                  <a:pos x="156" y="134"/>
                </a:cxn>
                <a:cxn ang="0">
                  <a:pos x="165" y="99"/>
                </a:cxn>
                <a:cxn ang="0">
                  <a:pos x="165" y="75"/>
                </a:cxn>
                <a:cxn ang="0">
                  <a:pos x="162" y="72"/>
                </a:cxn>
                <a:cxn ang="0">
                  <a:pos x="147" y="60"/>
                </a:cxn>
                <a:cxn ang="0">
                  <a:pos x="126" y="39"/>
                </a:cxn>
                <a:cxn ang="0">
                  <a:pos x="105" y="14"/>
                </a:cxn>
                <a:cxn ang="0">
                  <a:pos x="100" y="0"/>
                </a:cxn>
                <a:cxn ang="0">
                  <a:pos x="115" y="1"/>
                </a:cxn>
                <a:cxn ang="0">
                  <a:pos x="140" y="9"/>
                </a:cxn>
                <a:cxn ang="0">
                  <a:pos x="170" y="31"/>
                </a:cxn>
                <a:cxn ang="0">
                  <a:pos x="187" y="51"/>
                </a:cxn>
                <a:cxn ang="0">
                  <a:pos x="196" y="68"/>
                </a:cxn>
                <a:cxn ang="0">
                  <a:pos x="204" y="99"/>
                </a:cxn>
                <a:cxn ang="0">
                  <a:pos x="200" y="136"/>
                </a:cxn>
                <a:cxn ang="0">
                  <a:pos x="188" y="158"/>
                </a:cxn>
                <a:cxn ang="0">
                  <a:pos x="175" y="178"/>
                </a:cxn>
                <a:cxn ang="0">
                  <a:pos x="152" y="205"/>
                </a:cxn>
                <a:cxn ang="0">
                  <a:pos x="114" y="229"/>
                </a:cxn>
                <a:cxn ang="0">
                  <a:pos x="87" y="238"/>
                </a:cxn>
                <a:cxn ang="0">
                  <a:pos x="69" y="239"/>
                </a:cxn>
                <a:cxn ang="0">
                  <a:pos x="38" y="235"/>
                </a:cxn>
                <a:cxn ang="0">
                  <a:pos x="10" y="222"/>
                </a:cxn>
                <a:cxn ang="0">
                  <a:pos x="1" y="207"/>
                </a:cxn>
                <a:cxn ang="0">
                  <a:pos x="9" y="191"/>
                </a:cxn>
              </a:cxnLst>
              <a:rect l="0" t="0" r="r" b="b"/>
              <a:pathLst>
                <a:path w="204" h="239">
                  <a:moveTo>
                    <a:pt x="21" y="183"/>
                  </a:moveTo>
                  <a:lnTo>
                    <a:pt x="23" y="184"/>
                  </a:lnTo>
                  <a:lnTo>
                    <a:pt x="28" y="189"/>
                  </a:lnTo>
                  <a:lnTo>
                    <a:pt x="36" y="194"/>
                  </a:lnTo>
                  <a:lnTo>
                    <a:pt x="45" y="199"/>
                  </a:lnTo>
                  <a:lnTo>
                    <a:pt x="58" y="204"/>
                  </a:lnTo>
                  <a:lnTo>
                    <a:pt x="71" y="206"/>
                  </a:lnTo>
                  <a:lnTo>
                    <a:pt x="85" y="204"/>
                  </a:lnTo>
                  <a:lnTo>
                    <a:pt x="100" y="198"/>
                  </a:lnTo>
                  <a:lnTo>
                    <a:pt x="103" y="196"/>
                  </a:lnTo>
                  <a:lnTo>
                    <a:pt x="108" y="191"/>
                  </a:lnTo>
                  <a:lnTo>
                    <a:pt x="118" y="183"/>
                  </a:lnTo>
                  <a:lnTo>
                    <a:pt x="127" y="172"/>
                  </a:lnTo>
                  <a:lnTo>
                    <a:pt x="138" y="161"/>
                  </a:lnTo>
                  <a:lnTo>
                    <a:pt x="148" y="148"/>
                  </a:lnTo>
                  <a:lnTo>
                    <a:pt x="156" y="134"/>
                  </a:lnTo>
                  <a:lnTo>
                    <a:pt x="161" y="121"/>
                  </a:lnTo>
                  <a:lnTo>
                    <a:pt x="165" y="99"/>
                  </a:lnTo>
                  <a:lnTo>
                    <a:pt x="166" y="83"/>
                  </a:lnTo>
                  <a:lnTo>
                    <a:pt x="165" y="75"/>
                  </a:lnTo>
                  <a:lnTo>
                    <a:pt x="165" y="73"/>
                  </a:lnTo>
                  <a:lnTo>
                    <a:pt x="162" y="72"/>
                  </a:lnTo>
                  <a:lnTo>
                    <a:pt x="156" y="67"/>
                  </a:lnTo>
                  <a:lnTo>
                    <a:pt x="147" y="60"/>
                  </a:lnTo>
                  <a:lnTo>
                    <a:pt x="136" y="51"/>
                  </a:lnTo>
                  <a:lnTo>
                    <a:pt x="126" y="39"/>
                  </a:lnTo>
                  <a:lnTo>
                    <a:pt x="114" y="27"/>
                  </a:lnTo>
                  <a:lnTo>
                    <a:pt x="105" y="14"/>
                  </a:lnTo>
                  <a:lnTo>
                    <a:pt x="98" y="0"/>
                  </a:lnTo>
                  <a:lnTo>
                    <a:pt x="100" y="0"/>
                  </a:lnTo>
                  <a:lnTo>
                    <a:pt x="106" y="0"/>
                  </a:lnTo>
                  <a:lnTo>
                    <a:pt x="115" y="1"/>
                  </a:lnTo>
                  <a:lnTo>
                    <a:pt x="127" y="4"/>
                  </a:lnTo>
                  <a:lnTo>
                    <a:pt x="140" y="9"/>
                  </a:lnTo>
                  <a:lnTo>
                    <a:pt x="155" y="18"/>
                  </a:lnTo>
                  <a:lnTo>
                    <a:pt x="170" y="31"/>
                  </a:lnTo>
                  <a:lnTo>
                    <a:pt x="186" y="48"/>
                  </a:lnTo>
                  <a:lnTo>
                    <a:pt x="187" y="51"/>
                  </a:lnTo>
                  <a:lnTo>
                    <a:pt x="191" y="58"/>
                  </a:lnTo>
                  <a:lnTo>
                    <a:pt x="196" y="68"/>
                  </a:lnTo>
                  <a:lnTo>
                    <a:pt x="201" y="82"/>
                  </a:lnTo>
                  <a:lnTo>
                    <a:pt x="204" y="99"/>
                  </a:lnTo>
                  <a:lnTo>
                    <a:pt x="204" y="117"/>
                  </a:lnTo>
                  <a:lnTo>
                    <a:pt x="200" y="136"/>
                  </a:lnTo>
                  <a:lnTo>
                    <a:pt x="189" y="156"/>
                  </a:lnTo>
                  <a:lnTo>
                    <a:pt x="188" y="158"/>
                  </a:lnTo>
                  <a:lnTo>
                    <a:pt x="183" y="166"/>
                  </a:lnTo>
                  <a:lnTo>
                    <a:pt x="175" y="178"/>
                  </a:lnTo>
                  <a:lnTo>
                    <a:pt x="165" y="191"/>
                  </a:lnTo>
                  <a:lnTo>
                    <a:pt x="152" y="205"/>
                  </a:lnTo>
                  <a:lnTo>
                    <a:pt x="134" y="219"/>
                  </a:lnTo>
                  <a:lnTo>
                    <a:pt x="114" y="229"/>
                  </a:lnTo>
                  <a:lnTo>
                    <a:pt x="91" y="238"/>
                  </a:lnTo>
                  <a:lnTo>
                    <a:pt x="87" y="238"/>
                  </a:lnTo>
                  <a:lnTo>
                    <a:pt x="80" y="239"/>
                  </a:lnTo>
                  <a:lnTo>
                    <a:pt x="69" y="239"/>
                  </a:lnTo>
                  <a:lnTo>
                    <a:pt x="55" y="238"/>
                  </a:lnTo>
                  <a:lnTo>
                    <a:pt x="38" y="235"/>
                  </a:lnTo>
                  <a:lnTo>
                    <a:pt x="24" y="231"/>
                  </a:lnTo>
                  <a:lnTo>
                    <a:pt x="10" y="222"/>
                  </a:lnTo>
                  <a:lnTo>
                    <a:pt x="0" y="211"/>
                  </a:lnTo>
                  <a:lnTo>
                    <a:pt x="1" y="207"/>
                  </a:lnTo>
                  <a:lnTo>
                    <a:pt x="3" y="200"/>
                  </a:lnTo>
                  <a:lnTo>
                    <a:pt x="9" y="191"/>
                  </a:lnTo>
                  <a:lnTo>
                    <a:pt x="21" y="183"/>
                  </a:lnTo>
                  <a:close/>
                </a:path>
              </a:pathLst>
            </a:custGeom>
            <a:solidFill>
              <a:srgbClr val="FFFFFF"/>
            </a:solidFill>
            <a:ln w="9525">
              <a:noFill/>
              <a:round/>
            </a:ln>
          </p:spPr>
          <p:txBody>
            <a:bodyPr/>
            <a:lstStyle/>
            <a:p>
              <a:endParaRPr lang="en-US"/>
            </a:p>
          </p:txBody>
        </p:sp>
        <p:sp>
          <p:nvSpPr>
            <p:cNvPr id="376924" name="Freeform 92"/>
            <p:cNvSpPr/>
            <p:nvPr/>
          </p:nvSpPr>
          <p:spPr bwMode="auto">
            <a:xfrm>
              <a:off x="3947" y="2359"/>
              <a:ext cx="68" cy="189"/>
            </a:xfrm>
            <a:custGeom>
              <a:avLst/>
              <a:gdLst/>
              <a:ahLst/>
              <a:cxnLst>
                <a:cxn ang="0">
                  <a:pos x="0" y="0"/>
                </a:cxn>
                <a:cxn ang="0">
                  <a:pos x="6" y="3"/>
                </a:cxn>
                <a:cxn ang="0">
                  <a:pos x="22" y="14"/>
                </a:cxn>
                <a:cxn ang="0">
                  <a:pos x="39" y="29"/>
                </a:cxn>
                <a:cxn ang="0">
                  <a:pos x="57" y="51"/>
                </a:cxn>
                <a:cxn ang="0">
                  <a:pos x="68" y="79"/>
                </a:cxn>
                <a:cxn ang="0">
                  <a:pos x="68" y="111"/>
                </a:cxn>
                <a:cxn ang="0">
                  <a:pos x="52" y="148"/>
                </a:cxn>
                <a:cxn ang="0">
                  <a:pos x="16" y="189"/>
                </a:cxn>
                <a:cxn ang="0">
                  <a:pos x="20" y="185"/>
                </a:cxn>
                <a:cxn ang="0">
                  <a:pos x="30" y="172"/>
                </a:cxn>
                <a:cxn ang="0">
                  <a:pos x="41" y="152"/>
                </a:cxn>
                <a:cxn ang="0">
                  <a:pos x="52" y="127"/>
                </a:cxn>
                <a:cxn ang="0">
                  <a:pos x="57" y="98"/>
                </a:cxn>
                <a:cxn ang="0">
                  <a:pos x="52" y="66"/>
                </a:cxn>
                <a:cxn ang="0">
                  <a:pos x="34" y="33"/>
                </a:cxn>
                <a:cxn ang="0">
                  <a:pos x="0" y="0"/>
                </a:cxn>
              </a:cxnLst>
              <a:rect l="0" t="0" r="r" b="b"/>
              <a:pathLst>
                <a:path w="68" h="189">
                  <a:moveTo>
                    <a:pt x="0" y="0"/>
                  </a:moveTo>
                  <a:lnTo>
                    <a:pt x="6" y="3"/>
                  </a:lnTo>
                  <a:lnTo>
                    <a:pt x="22" y="14"/>
                  </a:lnTo>
                  <a:lnTo>
                    <a:pt x="39" y="29"/>
                  </a:lnTo>
                  <a:lnTo>
                    <a:pt x="57" y="51"/>
                  </a:lnTo>
                  <a:lnTo>
                    <a:pt x="68" y="79"/>
                  </a:lnTo>
                  <a:lnTo>
                    <a:pt x="68" y="111"/>
                  </a:lnTo>
                  <a:lnTo>
                    <a:pt x="52" y="148"/>
                  </a:lnTo>
                  <a:lnTo>
                    <a:pt x="16" y="189"/>
                  </a:lnTo>
                  <a:lnTo>
                    <a:pt x="20" y="185"/>
                  </a:lnTo>
                  <a:lnTo>
                    <a:pt x="30" y="172"/>
                  </a:lnTo>
                  <a:lnTo>
                    <a:pt x="41" y="152"/>
                  </a:lnTo>
                  <a:lnTo>
                    <a:pt x="52" y="127"/>
                  </a:lnTo>
                  <a:lnTo>
                    <a:pt x="57" y="98"/>
                  </a:lnTo>
                  <a:lnTo>
                    <a:pt x="52" y="66"/>
                  </a:lnTo>
                  <a:lnTo>
                    <a:pt x="34" y="33"/>
                  </a:lnTo>
                  <a:lnTo>
                    <a:pt x="0" y="0"/>
                  </a:lnTo>
                  <a:close/>
                </a:path>
              </a:pathLst>
            </a:custGeom>
            <a:solidFill>
              <a:schemeClr val="folHlink"/>
            </a:solidFill>
            <a:ln w="9525">
              <a:noFill/>
              <a:round/>
            </a:ln>
          </p:spPr>
          <p:txBody>
            <a:bodyPr/>
            <a:lstStyle/>
            <a:p>
              <a:endParaRPr lang="en-US"/>
            </a:p>
          </p:txBody>
        </p:sp>
        <p:sp>
          <p:nvSpPr>
            <p:cNvPr id="376925" name="Freeform 93"/>
            <p:cNvSpPr/>
            <p:nvPr/>
          </p:nvSpPr>
          <p:spPr bwMode="auto">
            <a:xfrm>
              <a:off x="3831" y="2469"/>
              <a:ext cx="135" cy="89"/>
            </a:xfrm>
            <a:custGeom>
              <a:avLst/>
              <a:gdLst/>
              <a:ahLst/>
              <a:cxnLst>
                <a:cxn ang="0">
                  <a:pos x="0" y="64"/>
                </a:cxn>
                <a:cxn ang="0">
                  <a:pos x="3" y="66"/>
                </a:cxn>
                <a:cxn ang="0">
                  <a:pos x="11" y="72"/>
                </a:cxn>
                <a:cxn ang="0">
                  <a:pos x="25" y="78"/>
                </a:cxn>
                <a:cxn ang="0">
                  <a:pos x="43" y="80"/>
                </a:cxn>
                <a:cxn ang="0">
                  <a:pos x="64" y="77"/>
                </a:cxn>
                <a:cxn ang="0">
                  <a:pos x="87" y="64"/>
                </a:cxn>
                <a:cxn ang="0">
                  <a:pos x="111" y="40"/>
                </a:cxn>
                <a:cxn ang="0">
                  <a:pos x="135" y="0"/>
                </a:cxn>
                <a:cxn ang="0">
                  <a:pos x="133" y="6"/>
                </a:cxn>
                <a:cxn ang="0">
                  <a:pos x="127" y="22"/>
                </a:cxn>
                <a:cxn ang="0">
                  <a:pos x="116" y="42"/>
                </a:cxn>
                <a:cxn ang="0">
                  <a:pos x="101" y="63"/>
                </a:cxn>
                <a:cxn ang="0">
                  <a:pos x="83" y="80"/>
                </a:cxn>
                <a:cxn ang="0">
                  <a:pos x="59" y="89"/>
                </a:cxn>
                <a:cxn ang="0">
                  <a:pos x="31" y="85"/>
                </a:cxn>
                <a:cxn ang="0">
                  <a:pos x="0" y="64"/>
                </a:cxn>
              </a:cxnLst>
              <a:rect l="0" t="0" r="r" b="b"/>
              <a:pathLst>
                <a:path w="135" h="89">
                  <a:moveTo>
                    <a:pt x="0" y="64"/>
                  </a:moveTo>
                  <a:lnTo>
                    <a:pt x="3" y="66"/>
                  </a:lnTo>
                  <a:lnTo>
                    <a:pt x="11" y="72"/>
                  </a:lnTo>
                  <a:lnTo>
                    <a:pt x="25" y="78"/>
                  </a:lnTo>
                  <a:lnTo>
                    <a:pt x="43" y="80"/>
                  </a:lnTo>
                  <a:lnTo>
                    <a:pt x="64" y="77"/>
                  </a:lnTo>
                  <a:lnTo>
                    <a:pt x="87" y="64"/>
                  </a:lnTo>
                  <a:lnTo>
                    <a:pt x="111" y="40"/>
                  </a:lnTo>
                  <a:lnTo>
                    <a:pt x="135" y="0"/>
                  </a:lnTo>
                  <a:lnTo>
                    <a:pt x="133" y="6"/>
                  </a:lnTo>
                  <a:lnTo>
                    <a:pt x="127" y="22"/>
                  </a:lnTo>
                  <a:lnTo>
                    <a:pt x="116" y="42"/>
                  </a:lnTo>
                  <a:lnTo>
                    <a:pt x="101" y="63"/>
                  </a:lnTo>
                  <a:lnTo>
                    <a:pt x="83" y="80"/>
                  </a:lnTo>
                  <a:lnTo>
                    <a:pt x="59" y="89"/>
                  </a:lnTo>
                  <a:lnTo>
                    <a:pt x="31" y="85"/>
                  </a:lnTo>
                  <a:lnTo>
                    <a:pt x="0" y="64"/>
                  </a:lnTo>
                  <a:close/>
                </a:path>
              </a:pathLst>
            </a:custGeom>
            <a:solidFill>
              <a:srgbClr val="000000"/>
            </a:solidFill>
            <a:ln w="9525">
              <a:noFill/>
              <a:round/>
            </a:ln>
          </p:spPr>
          <p:txBody>
            <a:bodyPr/>
            <a:lstStyle/>
            <a:p>
              <a:endParaRPr lang="en-US"/>
            </a:p>
          </p:txBody>
        </p:sp>
        <p:sp>
          <p:nvSpPr>
            <p:cNvPr id="376926" name="Freeform 94"/>
            <p:cNvSpPr/>
            <p:nvPr/>
          </p:nvSpPr>
          <p:spPr bwMode="auto">
            <a:xfrm>
              <a:off x="3811" y="2563"/>
              <a:ext cx="133" cy="31"/>
            </a:xfrm>
            <a:custGeom>
              <a:avLst/>
              <a:gdLst/>
              <a:ahLst/>
              <a:cxnLst>
                <a:cxn ang="0">
                  <a:pos x="0" y="0"/>
                </a:cxn>
                <a:cxn ang="0">
                  <a:pos x="2" y="3"/>
                </a:cxn>
                <a:cxn ang="0">
                  <a:pos x="9" y="6"/>
                </a:cxn>
                <a:cxn ang="0">
                  <a:pos x="21" y="12"/>
                </a:cxn>
                <a:cxn ang="0">
                  <a:pos x="37" y="18"/>
                </a:cxn>
                <a:cxn ang="0">
                  <a:pos x="56" y="20"/>
                </a:cxn>
                <a:cxn ang="0">
                  <a:pos x="79" y="20"/>
                </a:cxn>
                <a:cxn ang="0">
                  <a:pos x="105" y="16"/>
                </a:cxn>
                <a:cxn ang="0">
                  <a:pos x="133" y="4"/>
                </a:cxn>
                <a:cxn ang="0">
                  <a:pos x="129" y="6"/>
                </a:cxn>
                <a:cxn ang="0">
                  <a:pos x="119" y="13"/>
                </a:cxn>
                <a:cxn ang="0">
                  <a:pos x="103" y="20"/>
                </a:cxn>
                <a:cxn ang="0">
                  <a:pos x="84" y="27"/>
                </a:cxn>
                <a:cxn ang="0">
                  <a:pos x="63" y="31"/>
                </a:cxn>
                <a:cxn ang="0">
                  <a:pos x="41" y="30"/>
                </a:cxn>
                <a:cxn ang="0">
                  <a:pos x="18" y="20"/>
                </a:cxn>
                <a:cxn ang="0">
                  <a:pos x="0" y="0"/>
                </a:cxn>
              </a:cxnLst>
              <a:rect l="0" t="0" r="r" b="b"/>
              <a:pathLst>
                <a:path w="133" h="31">
                  <a:moveTo>
                    <a:pt x="0" y="0"/>
                  </a:moveTo>
                  <a:lnTo>
                    <a:pt x="2" y="3"/>
                  </a:lnTo>
                  <a:lnTo>
                    <a:pt x="9" y="6"/>
                  </a:lnTo>
                  <a:lnTo>
                    <a:pt x="21" y="12"/>
                  </a:lnTo>
                  <a:lnTo>
                    <a:pt x="37" y="18"/>
                  </a:lnTo>
                  <a:lnTo>
                    <a:pt x="56" y="20"/>
                  </a:lnTo>
                  <a:lnTo>
                    <a:pt x="79" y="20"/>
                  </a:lnTo>
                  <a:lnTo>
                    <a:pt x="105" y="16"/>
                  </a:lnTo>
                  <a:lnTo>
                    <a:pt x="133" y="4"/>
                  </a:lnTo>
                  <a:lnTo>
                    <a:pt x="129" y="6"/>
                  </a:lnTo>
                  <a:lnTo>
                    <a:pt x="119" y="13"/>
                  </a:lnTo>
                  <a:lnTo>
                    <a:pt x="103" y="20"/>
                  </a:lnTo>
                  <a:lnTo>
                    <a:pt x="84" y="27"/>
                  </a:lnTo>
                  <a:lnTo>
                    <a:pt x="63" y="31"/>
                  </a:lnTo>
                  <a:lnTo>
                    <a:pt x="41" y="30"/>
                  </a:lnTo>
                  <a:lnTo>
                    <a:pt x="18" y="20"/>
                  </a:lnTo>
                  <a:lnTo>
                    <a:pt x="0" y="0"/>
                  </a:lnTo>
                  <a:close/>
                </a:path>
              </a:pathLst>
            </a:custGeom>
            <a:solidFill>
              <a:srgbClr val="000000"/>
            </a:solidFill>
            <a:ln w="9525">
              <a:noFill/>
              <a:round/>
            </a:ln>
          </p:spPr>
          <p:txBody>
            <a:bodyPr/>
            <a:lstStyle/>
            <a:p>
              <a:endParaRPr lang="en-US"/>
            </a:p>
          </p:txBody>
        </p:sp>
        <p:sp>
          <p:nvSpPr>
            <p:cNvPr id="376927" name="Freeform 95"/>
            <p:cNvSpPr/>
            <p:nvPr/>
          </p:nvSpPr>
          <p:spPr bwMode="auto">
            <a:xfrm>
              <a:off x="3793" y="2521"/>
              <a:ext cx="48" cy="76"/>
            </a:xfrm>
            <a:custGeom>
              <a:avLst/>
              <a:gdLst/>
              <a:ahLst/>
              <a:cxnLst>
                <a:cxn ang="0">
                  <a:pos x="48" y="0"/>
                </a:cxn>
                <a:cxn ang="0">
                  <a:pos x="46" y="2"/>
                </a:cxn>
                <a:cxn ang="0">
                  <a:pos x="39" y="5"/>
                </a:cxn>
                <a:cxn ang="0">
                  <a:pos x="29" y="11"/>
                </a:cxn>
                <a:cxn ang="0">
                  <a:pos x="21" y="20"/>
                </a:cxn>
                <a:cxn ang="0">
                  <a:pos x="15" y="31"/>
                </a:cxn>
                <a:cxn ang="0">
                  <a:pos x="15" y="44"/>
                </a:cxn>
                <a:cxn ang="0">
                  <a:pos x="21" y="59"/>
                </a:cxn>
                <a:cxn ang="0">
                  <a:pos x="38" y="76"/>
                </a:cxn>
                <a:cxn ang="0">
                  <a:pos x="34" y="74"/>
                </a:cxn>
                <a:cxn ang="0">
                  <a:pos x="25" y="68"/>
                </a:cxn>
                <a:cxn ang="0">
                  <a:pos x="14" y="60"/>
                </a:cxn>
                <a:cxn ang="0">
                  <a:pos x="5" y="49"/>
                </a:cxn>
                <a:cxn ang="0">
                  <a:pos x="0" y="38"/>
                </a:cxn>
                <a:cxn ang="0">
                  <a:pos x="4" y="25"/>
                </a:cxn>
                <a:cxn ang="0">
                  <a:pos x="19" y="12"/>
                </a:cxn>
                <a:cxn ang="0">
                  <a:pos x="48" y="0"/>
                </a:cxn>
              </a:cxnLst>
              <a:rect l="0" t="0" r="r" b="b"/>
              <a:pathLst>
                <a:path w="48" h="76">
                  <a:moveTo>
                    <a:pt x="48" y="0"/>
                  </a:moveTo>
                  <a:lnTo>
                    <a:pt x="46" y="2"/>
                  </a:lnTo>
                  <a:lnTo>
                    <a:pt x="39" y="5"/>
                  </a:lnTo>
                  <a:lnTo>
                    <a:pt x="29" y="11"/>
                  </a:lnTo>
                  <a:lnTo>
                    <a:pt x="21" y="20"/>
                  </a:lnTo>
                  <a:lnTo>
                    <a:pt x="15" y="31"/>
                  </a:lnTo>
                  <a:lnTo>
                    <a:pt x="15" y="44"/>
                  </a:lnTo>
                  <a:lnTo>
                    <a:pt x="21" y="59"/>
                  </a:lnTo>
                  <a:lnTo>
                    <a:pt x="38" y="76"/>
                  </a:lnTo>
                  <a:lnTo>
                    <a:pt x="34" y="74"/>
                  </a:lnTo>
                  <a:lnTo>
                    <a:pt x="25" y="68"/>
                  </a:lnTo>
                  <a:lnTo>
                    <a:pt x="14" y="60"/>
                  </a:lnTo>
                  <a:lnTo>
                    <a:pt x="5" y="49"/>
                  </a:lnTo>
                  <a:lnTo>
                    <a:pt x="0" y="38"/>
                  </a:lnTo>
                  <a:lnTo>
                    <a:pt x="4" y="25"/>
                  </a:lnTo>
                  <a:lnTo>
                    <a:pt x="19" y="12"/>
                  </a:lnTo>
                  <a:lnTo>
                    <a:pt x="48" y="0"/>
                  </a:lnTo>
                  <a:close/>
                </a:path>
              </a:pathLst>
            </a:custGeom>
            <a:solidFill>
              <a:srgbClr val="000000"/>
            </a:solidFill>
            <a:ln w="9525">
              <a:noFill/>
              <a:round/>
            </a:ln>
          </p:spPr>
          <p:txBody>
            <a:bodyPr/>
            <a:lstStyle/>
            <a:p>
              <a:endParaRPr lang="en-US"/>
            </a:p>
          </p:txBody>
        </p:sp>
        <p:sp>
          <p:nvSpPr>
            <p:cNvPr id="376928" name="Freeform 96"/>
            <p:cNvSpPr/>
            <p:nvPr/>
          </p:nvSpPr>
          <p:spPr bwMode="auto">
            <a:xfrm>
              <a:off x="3831" y="2005"/>
              <a:ext cx="388" cy="459"/>
            </a:xfrm>
            <a:custGeom>
              <a:avLst/>
              <a:gdLst/>
              <a:ahLst/>
              <a:cxnLst>
                <a:cxn ang="0">
                  <a:pos x="388" y="178"/>
                </a:cxn>
                <a:cxn ang="0">
                  <a:pos x="385" y="163"/>
                </a:cxn>
                <a:cxn ang="0">
                  <a:pos x="378" y="138"/>
                </a:cxn>
                <a:cxn ang="0">
                  <a:pos x="365" y="106"/>
                </a:cxn>
                <a:cxn ang="0">
                  <a:pos x="344" y="71"/>
                </a:cxn>
                <a:cxn ang="0">
                  <a:pos x="313" y="39"/>
                </a:cxn>
                <a:cxn ang="0">
                  <a:pos x="268" y="15"/>
                </a:cxn>
                <a:cxn ang="0">
                  <a:pos x="210" y="1"/>
                </a:cxn>
                <a:cxn ang="0">
                  <a:pos x="168" y="1"/>
                </a:cxn>
                <a:cxn ang="0">
                  <a:pos x="128" y="10"/>
                </a:cxn>
                <a:cxn ang="0">
                  <a:pos x="72" y="39"/>
                </a:cxn>
                <a:cxn ang="0">
                  <a:pos x="23" y="99"/>
                </a:cxn>
                <a:cxn ang="0">
                  <a:pos x="5" y="154"/>
                </a:cxn>
                <a:cxn ang="0">
                  <a:pos x="0" y="226"/>
                </a:cxn>
                <a:cxn ang="0">
                  <a:pos x="11" y="332"/>
                </a:cxn>
                <a:cxn ang="0">
                  <a:pos x="70" y="428"/>
                </a:cxn>
                <a:cxn ang="0">
                  <a:pos x="126" y="459"/>
                </a:cxn>
                <a:cxn ang="0">
                  <a:pos x="127" y="451"/>
                </a:cxn>
                <a:cxn ang="0">
                  <a:pos x="120" y="439"/>
                </a:cxn>
                <a:cxn ang="0">
                  <a:pos x="92" y="426"/>
                </a:cxn>
                <a:cxn ang="0">
                  <a:pos x="55" y="385"/>
                </a:cxn>
                <a:cxn ang="0">
                  <a:pos x="26" y="302"/>
                </a:cxn>
                <a:cxn ang="0">
                  <a:pos x="22" y="232"/>
                </a:cxn>
                <a:cxn ang="0">
                  <a:pos x="25" y="181"/>
                </a:cxn>
                <a:cxn ang="0">
                  <a:pos x="51" y="108"/>
                </a:cxn>
                <a:cxn ang="0">
                  <a:pos x="116" y="44"/>
                </a:cxn>
                <a:cxn ang="0">
                  <a:pos x="174" y="25"/>
                </a:cxn>
                <a:cxn ang="0">
                  <a:pos x="187" y="24"/>
                </a:cxn>
                <a:cxn ang="0">
                  <a:pos x="210" y="25"/>
                </a:cxn>
                <a:cxn ang="0">
                  <a:pos x="242" y="30"/>
                </a:cxn>
                <a:cxn ang="0">
                  <a:pos x="275" y="43"/>
                </a:cxn>
                <a:cxn ang="0">
                  <a:pos x="311" y="64"/>
                </a:cxn>
                <a:cxn ang="0">
                  <a:pos x="343" y="99"/>
                </a:cxn>
                <a:cxn ang="0">
                  <a:pos x="370" y="149"/>
                </a:cxn>
                <a:cxn ang="0">
                  <a:pos x="382" y="182"/>
                </a:cxn>
                <a:cxn ang="0">
                  <a:pos x="385" y="183"/>
                </a:cxn>
              </a:cxnLst>
              <a:rect l="0" t="0" r="r" b="b"/>
              <a:pathLst>
                <a:path w="388" h="459">
                  <a:moveTo>
                    <a:pt x="388" y="181"/>
                  </a:moveTo>
                  <a:lnTo>
                    <a:pt x="388" y="178"/>
                  </a:lnTo>
                  <a:lnTo>
                    <a:pt x="387" y="173"/>
                  </a:lnTo>
                  <a:lnTo>
                    <a:pt x="385" y="163"/>
                  </a:lnTo>
                  <a:lnTo>
                    <a:pt x="383" y="152"/>
                  </a:lnTo>
                  <a:lnTo>
                    <a:pt x="378" y="138"/>
                  </a:lnTo>
                  <a:lnTo>
                    <a:pt x="374" y="122"/>
                  </a:lnTo>
                  <a:lnTo>
                    <a:pt x="365" y="106"/>
                  </a:lnTo>
                  <a:lnTo>
                    <a:pt x="356" y="88"/>
                  </a:lnTo>
                  <a:lnTo>
                    <a:pt x="344" y="71"/>
                  </a:lnTo>
                  <a:lnTo>
                    <a:pt x="330" y="55"/>
                  </a:lnTo>
                  <a:lnTo>
                    <a:pt x="313" y="39"/>
                  </a:lnTo>
                  <a:lnTo>
                    <a:pt x="293" y="26"/>
                  </a:lnTo>
                  <a:lnTo>
                    <a:pt x="268" y="15"/>
                  </a:lnTo>
                  <a:lnTo>
                    <a:pt x="242" y="7"/>
                  </a:lnTo>
                  <a:lnTo>
                    <a:pt x="210" y="1"/>
                  </a:lnTo>
                  <a:lnTo>
                    <a:pt x="174" y="0"/>
                  </a:lnTo>
                  <a:lnTo>
                    <a:pt x="168" y="1"/>
                  </a:lnTo>
                  <a:lnTo>
                    <a:pt x="152" y="3"/>
                  </a:lnTo>
                  <a:lnTo>
                    <a:pt x="128" y="10"/>
                  </a:lnTo>
                  <a:lnTo>
                    <a:pt x="101" y="21"/>
                  </a:lnTo>
                  <a:lnTo>
                    <a:pt x="72" y="39"/>
                  </a:lnTo>
                  <a:lnTo>
                    <a:pt x="45" y="64"/>
                  </a:lnTo>
                  <a:lnTo>
                    <a:pt x="23" y="99"/>
                  </a:lnTo>
                  <a:lnTo>
                    <a:pt x="8" y="143"/>
                  </a:lnTo>
                  <a:lnTo>
                    <a:pt x="5" y="154"/>
                  </a:lnTo>
                  <a:lnTo>
                    <a:pt x="2" y="184"/>
                  </a:lnTo>
                  <a:lnTo>
                    <a:pt x="0" y="226"/>
                  </a:lnTo>
                  <a:lnTo>
                    <a:pt x="2" y="278"/>
                  </a:lnTo>
                  <a:lnTo>
                    <a:pt x="11" y="332"/>
                  </a:lnTo>
                  <a:lnTo>
                    <a:pt x="33" y="383"/>
                  </a:lnTo>
                  <a:lnTo>
                    <a:pt x="70" y="428"/>
                  </a:lnTo>
                  <a:lnTo>
                    <a:pt x="125" y="459"/>
                  </a:lnTo>
                  <a:lnTo>
                    <a:pt x="126" y="459"/>
                  </a:lnTo>
                  <a:lnTo>
                    <a:pt x="127" y="457"/>
                  </a:lnTo>
                  <a:lnTo>
                    <a:pt x="127" y="451"/>
                  </a:lnTo>
                  <a:lnTo>
                    <a:pt x="125" y="440"/>
                  </a:lnTo>
                  <a:lnTo>
                    <a:pt x="120" y="439"/>
                  </a:lnTo>
                  <a:lnTo>
                    <a:pt x="108" y="435"/>
                  </a:lnTo>
                  <a:lnTo>
                    <a:pt x="92" y="426"/>
                  </a:lnTo>
                  <a:lnTo>
                    <a:pt x="73" y="410"/>
                  </a:lnTo>
                  <a:lnTo>
                    <a:pt x="55" y="385"/>
                  </a:lnTo>
                  <a:lnTo>
                    <a:pt x="38" y="349"/>
                  </a:lnTo>
                  <a:lnTo>
                    <a:pt x="26" y="302"/>
                  </a:lnTo>
                  <a:lnTo>
                    <a:pt x="22" y="240"/>
                  </a:lnTo>
                  <a:lnTo>
                    <a:pt x="22" y="232"/>
                  </a:lnTo>
                  <a:lnTo>
                    <a:pt x="22" y="211"/>
                  </a:lnTo>
                  <a:lnTo>
                    <a:pt x="25" y="181"/>
                  </a:lnTo>
                  <a:lnTo>
                    <a:pt x="33" y="145"/>
                  </a:lnTo>
                  <a:lnTo>
                    <a:pt x="51" y="108"/>
                  </a:lnTo>
                  <a:lnTo>
                    <a:pt x="78" y="73"/>
                  </a:lnTo>
                  <a:lnTo>
                    <a:pt x="116" y="44"/>
                  </a:lnTo>
                  <a:lnTo>
                    <a:pt x="171" y="25"/>
                  </a:lnTo>
                  <a:lnTo>
                    <a:pt x="174" y="25"/>
                  </a:lnTo>
                  <a:lnTo>
                    <a:pt x="178" y="24"/>
                  </a:lnTo>
                  <a:lnTo>
                    <a:pt x="187" y="24"/>
                  </a:lnTo>
                  <a:lnTo>
                    <a:pt x="197" y="24"/>
                  </a:lnTo>
                  <a:lnTo>
                    <a:pt x="210" y="25"/>
                  </a:lnTo>
                  <a:lnTo>
                    <a:pt x="225" y="26"/>
                  </a:lnTo>
                  <a:lnTo>
                    <a:pt x="242" y="30"/>
                  </a:lnTo>
                  <a:lnTo>
                    <a:pt x="258" y="35"/>
                  </a:lnTo>
                  <a:lnTo>
                    <a:pt x="275" y="43"/>
                  </a:lnTo>
                  <a:lnTo>
                    <a:pt x="293" y="52"/>
                  </a:lnTo>
                  <a:lnTo>
                    <a:pt x="311" y="64"/>
                  </a:lnTo>
                  <a:lnTo>
                    <a:pt x="328" y="80"/>
                  </a:lnTo>
                  <a:lnTo>
                    <a:pt x="343" y="99"/>
                  </a:lnTo>
                  <a:lnTo>
                    <a:pt x="358" y="122"/>
                  </a:lnTo>
                  <a:lnTo>
                    <a:pt x="370" y="149"/>
                  </a:lnTo>
                  <a:lnTo>
                    <a:pt x="381" y="181"/>
                  </a:lnTo>
                  <a:lnTo>
                    <a:pt x="382" y="182"/>
                  </a:lnTo>
                  <a:lnTo>
                    <a:pt x="383" y="183"/>
                  </a:lnTo>
                  <a:lnTo>
                    <a:pt x="385" y="183"/>
                  </a:lnTo>
                  <a:lnTo>
                    <a:pt x="388" y="181"/>
                  </a:lnTo>
                  <a:close/>
                </a:path>
              </a:pathLst>
            </a:custGeom>
            <a:solidFill>
              <a:srgbClr val="FFBA00"/>
            </a:solidFill>
            <a:ln w="9525">
              <a:noFill/>
              <a:round/>
            </a:ln>
          </p:spPr>
          <p:txBody>
            <a:bodyPr/>
            <a:lstStyle/>
            <a:p>
              <a:endParaRPr lang="en-US"/>
            </a:p>
          </p:txBody>
        </p:sp>
        <p:sp>
          <p:nvSpPr>
            <p:cNvPr id="376929" name="Freeform 97"/>
            <p:cNvSpPr/>
            <p:nvPr/>
          </p:nvSpPr>
          <p:spPr bwMode="auto">
            <a:xfrm>
              <a:off x="4026" y="2436"/>
              <a:ext cx="58" cy="34"/>
            </a:xfrm>
            <a:custGeom>
              <a:avLst/>
              <a:gdLst/>
              <a:ahLst/>
              <a:cxnLst>
                <a:cxn ang="0">
                  <a:pos x="0" y="15"/>
                </a:cxn>
                <a:cxn ang="0">
                  <a:pos x="1" y="15"/>
                </a:cxn>
                <a:cxn ang="0">
                  <a:pos x="6" y="14"/>
                </a:cxn>
                <a:cxn ang="0">
                  <a:pos x="11" y="13"/>
                </a:cxn>
                <a:cxn ang="0">
                  <a:pos x="18" y="11"/>
                </a:cxn>
                <a:cxn ang="0">
                  <a:pos x="26" y="9"/>
                </a:cxn>
                <a:cxn ang="0">
                  <a:pos x="33" y="6"/>
                </a:cxn>
                <a:cxn ang="0">
                  <a:pos x="38" y="4"/>
                </a:cxn>
                <a:cxn ang="0">
                  <a:pos x="43" y="0"/>
                </a:cxn>
                <a:cxn ang="0">
                  <a:pos x="45" y="2"/>
                </a:cxn>
                <a:cxn ang="0">
                  <a:pos x="50" y="8"/>
                </a:cxn>
                <a:cxn ang="0">
                  <a:pos x="55" y="15"/>
                </a:cxn>
                <a:cxn ang="0">
                  <a:pos x="58" y="23"/>
                </a:cxn>
                <a:cxn ang="0">
                  <a:pos x="56" y="23"/>
                </a:cxn>
                <a:cxn ang="0">
                  <a:pos x="50" y="25"/>
                </a:cxn>
                <a:cxn ang="0">
                  <a:pos x="42" y="27"/>
                </a:cxn>
                <a:cxn ang="0">
                  <a:pos x="31" y="28"/>
                </a:cxn>
                <a:cxn ang="0">
                  <a:pos x="21" y="30"/>
                </a:cxn>
                <a:cxn ang="0">
                  <a:pos x="11" y="33"/>
                </a:cxn>
                <a:cxn ang="0">
                  <a:pos x="4" y="34"/>
                </a:cxn>
                <a:cxn ang="0">
                  <a:pos x="0" y="34"/>
                </a:cxn>
                <a:cxn ang="0">
                  <a:pos x="0" y="15"/>
                </a:cxn>
              </a:cxnLst>
              <a:rect l="0" t="0" r="r" b="b"/>
              <a:pathLst>
                <a:path w="58" h="34">
                  <a:moveTo>
                    <a:pt x="0" y="15"/>
                  </a:moveTo>
                  <a:lnTo>
                    <a:pt x="1" y="15"/>
                  </a:lnTo>
                  <a:lnTo>
                    <a:pt x="6" y="14"/>
                  </a:lnTo>
                  <a:lnTo>
                    <a:pt x="11" y="13"/>
                  </a:lnTo>
                  <a:lnTo>
                    <a:pt x="18" y="11"/>
                  </a:lnTo>
                  <a:lnTo>
                    <a:pt x="26" y="9"/>
                  </a:lnTo>
                  <a:lnTo>
                    <a:pt x="33" y="6"/>
                  </a:lnTo>
                  <a:lnTo>
                    <a:pt x="38" y="4"/>
                  </a:lnTo>
                  <a:lnTo>
                    <a:pt x="43" y="0"/>
                  </a:lnTo>
                  <a:lnTo>
                    <a:pt x="45" y="2"/>
                  </a:lnTo>
                  <a:lnTo>
                    <a:pt x="50" y="8"/>
                  </a:lnTo>
                  <a:lnTo>
                    <a:pt x="55" y="15"/>
                  </a:lnTo>
                  <a:lnTo>
                    <a:pt x="58" y="23"/>
                  </a:lnTo>
                  <a:lnTo>
                    <a:pt x="56" y="23"/>
                  </a:lnTo>
                  <a:lnTo>
                    <a:pt x="50" y="25"/>
                  </a:lnTo>
                  <a:lnTo>
                    <a:pt x="42" y="27"/>
                  </a:lnTo>
                  <a:lnTo>
                    <a:pt x="31" y="28"/>
                  </a:lnTo>
                  <a:lnTo>
                    <a:pt x="21" y="30"/>
                  </a:lnTo>
                  <a:lnTo>
                    <a:pt x="11" y="33"/>
                  </a:lnTo>
                  <a:lnTo>
                    <a:pt x="4" y="34"/>
                  </a:lnTo>
                  <a:lnTo>
                    <a:pt x="0" y="34"/>
                  </a:lnTo>
                  <a:lnTo>
                    <a:pt x="0" y="15"/>
                  </a:lnTo>
                  <a:close/>
                </a:path>
              </a:pathLst>
            </a:custGeom>
            <a:solidFill>
              <a:srgbClr val="FFBA00"/>
            </a:solidFill>
            <a:ln w="9525">
              <a:noFill/>
              <a:round/>
            </a:ln>
          </p:spPr>
          <p:txBody>
            <a:bodyPr/>
            <a:lstStyle/>
            <a:p>
              <a:endParaRPr lang="en-US"/>
            </a:p>
          </p:txBody>
        </p:sp>
        <p:sp>
          <p:nvSpPr>
            <p:cNvPr id="376930" name="Freeform 98"/>
            <p:cNvSpPr/>
            <p:nvPr/>
          </p:nvSpPr>
          <p:spPr bwMode="auto">
            <a:xfrm>
              <a:off x="3819" y="2373"/>
              <a:ext cx="172" cy="201"/>
            </a:xfrm>
            <a:custGeom>
              <a:avLst/>
              <a:gdLst/>
              <a:ahLst/>
              <a:cxnLst>
                <a:cxn ang="0">
                  <a:pos x="121" y="0"/>
                </a:cxn>
                <a:cxn ang="0">
                  <a:pos x="125" y="1"/>
                </a:cxn>
                <a:cxn ang="0">
                  <a:pos x="133" y="7"/>
                </a:cxn>
                <a:cxn ang="0">
                  <a:pos x="145" y="16"/>
                </a:cxn>
                <a:cxn ang="0">
                  <a:pos x="157" y="29"/>
                </a:cxn>
                <a:cxn ang="0">
                  <a:pos x="166" y="48"/>
                </a:cxn>
                <a:cxn ang="0">
                  <a:pos x="172" y="71"/>
                </a:cxn>
                <a:cxn ang="0">
                  <a:pos x="171" y="99"/>
                </a:cxn>
                <a:cxn ang="0">
                  <a:pos x="161" y="133"/>
                </a:cxn>
                <a:cxn ang="0">
                  <a:pos x="160" y="137"/>
                </a:cxn>
                <a:cxn ang="0">
                  <a:pos x="154" y="146"/>
                </a:cxn>
                <a:cxn ang="0">
                  <a:pos x="145" y="159"/>
                </a:cxn>
                <a:cxn ang="0">
                  <a:pos x="131" y="173"/>
                </a:cxn>
                <a:cxn ang="0">
                  <a:pos x="112" y="187"/>
                </a:cxn>
                <a:cxn ang="0">
                  <a:pos x="89" y="196"/>
                </a:cxn>
                <a:cxn ang="0">
                  <a:pos x="60" y="201"/>
                </a:cxn>
                <a:cxn ang="0">
                  <a:pos x="24" y="197"/>
                </a:cxn>
                <a:cxn ang="0">
                  <a:pos x="22" y="196"/>
                </a:cxn>
                <a:cxn ang="0">
                  <a:pos x="17" y="194"/>
                </a:cxn>
                <a:cxn ang="0">
                  <a:pos x="12" y="190"/>
                </a:cxn>
                <a:cxn ang="0">
                  <a:pos x="6" y="186"/>
                </a:cxn>
                <a:cxn ang="0">
                  <a:pos x="1" y="182"/>
                </a:cxn>
                <a:cxn ang="0">
                  <a:pos x="0" y="178"/>
                </a:cxn>
                <a:cxn ang="0">
                  <a:pos x="2" y="174"/>
                </a:cxn>
                <a:cxn ang="0">
                  <a:pos x="12" y="173"/>
                </a:cxn>
                <a:cxn ang="0">
                  <a:pos x="13" y="174"/>
                </a:cxn>
                <a:cxn ang="0">
                  <a:pos x="17" y="179"/>
                </a:cxn>
                <a:cxn ang="0">
                  <a:pos x="24" y="183"/>
                </a:cxn>
                <a:cxn ang="0">
                  <a:pos x="35" y="188"/>
                </a:cxn>
                <a:cxn ang="0">
                  <a:pos x="48" y="190"/>
                </a:cxn>
                <a:cxn ang="0">
                  <a:pos x="63" y="192"/>
                </a:cxn>
                <a:cxn ang="0">
                  <a:pos x="81" y="188"/>
                </a:cxn>
                <a:cxn ang="0">
                  <a:pos x="100" y="179"/>
                </a:cxn>
                <a:cxn ang="0">
                  <a:pos x="103" y="178"/>
                </a:cxn>
                <a:cxn ang="0">
                  <a:pos x="107" y="174"/>
                </a:cxn>
                <a:cxn ang="0">
                  <a:pos x="114" y="168"/>
                </a:cxn>
                <a:cxn ang="0">
                  <a:pos x="123" y="160"/>
                </a:cxn>
                <a:cxn ang="0">
                  <a:pos x="132" y="152"/>
                </a:cxn>
                <a:cxn ang="0">
                  <a:pos x="140" y="141"/>
                </a:cxn>
                <a:cxn ang="0">
                  <a:pos x="147" y="130"/>
                </a:cxn>
                <a:cxn ang="0">
                  <a:pos x="152" y="117"/>
                </a:cxn>
                <a:cxn ang="0">
                  <a:pos x="153" y="114"/>
                </a:cxn>
                <a:cxn ang="0">
                  <a:pos x="154" y="107"/>
                </a:cxn>
                <a:cxn ang="0">
                  <a:pos x="155" y="96"/>
                </a:cxn>
                <a:cxn ang="0">
                  <a:pos x="155" y="83"/>
                </a:cxn>
                <a:cxn ang="0">
                  <a:pos x="154" y="68"/>
                </a:cxn>
                <a:cxn ang="0">
                  <a:pos x="151" y="52"/>
                </a:cxn>
                <a:cxn ang="0">
                  <a:pos x="144" y="37"/>
                </a:cxn>
                <a:cxn ang="0">
                  <a:pos x="132" y="24"/>
                </a:cxn>
                <a:cxn ang="0">
                  <a:pos x="131" y="23"/>
                </a:cxn>
                <a:cxn ang="0">
                  <a:pos x="127" y="21"/>
                </a:cxn>
                <a:cxn ang="0">
                  <a:pos x="121" y="17"/>
                </a:cxn>
                <a:cxn ang="0">
                  <a:pos x="117" y="14"/>
                </a:cxn>
                <a:cxn ang="0">
                  <a:pos x="113" y="9"/>
                </a:cxn>
                <a:cxn ang="0">
                  <a:pos x="112" y="6"/>
                </a:cxn>
                <a:cxn ang="0">
                  <a:pos x="114" y="2"/>
                </a:cxn>
                <a:cxn ang="0">
                  <a:pos x="121" y="0"/>
                </a:cxn>
              </a:cxnLst>
              <a:rect l="0" t="0" r="r" b="b"/>
              <a:pathLst>
                <a:path w="172" h="201">
                  <a:moveTo>
                    <a:pt x="121" y="0"/>
                  </a:moveTo>
                  <a:lnTo>
                    <a:pt x="125" y="1"/>
                  </a:lnTo>
                  <a:lnTo>
                    <a:pt x="133" y="7"/>
                  </a:lnTo>
                  <a:lnTo>
                    <a:pt x="145" y="16"/>
                  </a:lnTo>
                  <a:lnTo>
                    <a:pt x="157" y="29"/>
                  </a:lnTo>
                  <a:lnTo>
                    <a:pt x="166" y="48"/>
                  </a:lnTo>
                  <a:lnTo>
                    <a:pt x="172" y="71"/>
                  </a:lnTo>
                  <a:lnTo>
                    <a:pt x="171" y="99"/>
                  </a:lnTo>
                  <a:lnTo>
                    <a:pt x="161" y="133"/>
                  </a:lnTo>
                  <a:lnTo>
                    <a:pt x="160" y="137"/>
                  </a:lnTo>
                  <a:lnTo>
                    <a:pt x="154" y="146"/>
                  </a:lnTo>
                  <a:lnTo>
                    <a:pt x="145" y="159"/>
                  </a:lnTo>
                  <a:lnTo>
                    <a:pt x="131" y="173"/>
                  </a:lnTo>
                  <a:lnTo>
                    <a:pt x="112" y="187"/>
                  </a:lnTo>
                  <a:lnTo>
                    <a:pt x="89" y="196"/>
                  </a:lnTo>
                  <a:lnTo>
                    <a:pt x="60" y="201"/>
                  </a:lnTo>
                  <a:lnTo>
                    <a:pt x="24" y="197"/>
                  </a:lnTo>
                  <a:lnTo>
                    <a:pt x="22" y="196"/>
                  </a:lnTo>
                  <a:lnTo>
                    <a:pt x="17" y="194"/>
                  </a:lnTo>
                  <a:lnTo>
                    <a:pt x="12" y="190"/>
                  </a:lnTo>
                  <a:lnTo>
                    <a:pt x="6" y="186"/>
                  </a:lnTo>
                  <a:lnTo>
                    <a:pt x="1" y="182"/>
                  </a:lnTo>
                  <a:lnTo>
                    <a:pt x="0" y="178"/>
                  </a:lnTo>
                  <a:lnTo>
                    <a:pt x="2" y="174"/>
                  </a:lnTo>
                  <a:lnTo>
                    <a:pt x="12" y="173"/>
                  </a:lnTo>
                  <a:lnTo>
                    <a:pt x="13" y="174"/>
                  </a:lnTo>
                  <a:lnTo>
                    <a:pt x="17" y="179"/>
                  </a:lnTo>
                  <a:lnTo>
                    <a:pt x="24" y="183"/>
                  </a:lnTo>
                  <a:lnTo>
                    <a:pt x="35" y="188"/>
                  </a:lnTo>
                  <a:lnTo>
                    <a:pt x="48" y="190"/>
                  </a:lnTo>
                  <a:lnTo>
                    <a:pt x="63" y="192"/>
                  </a:lnTo>
                  <a:lnTo>
                    <a:pt x="81" y="188"/>
                  </a:lnTo>
                  <a:lnTo>
                    <a:pt x="100" y="179"/>
                  </a:lnTo>
                  <a:lnTo>
                    <a:pt x="103" y="178"/>
                  </a:lnTo>
                  <a:lnTo>
                    <a:pt x="107" y="174"/>
                  </a:lnTo>
                  <a:lnTo>
                    <a:pt x="114" y="168"/>
                  </a:lnTo>
                  <a:lnTo>
                    <a:pt x="123" y="160"/>
                  </a:lnTo>
                  <a:lnTo>
                    <a:pt x="132" y="152"/>
                  </a:lnTo>
                  <a:lnTo>
                    <a:pt x="140" y="141"/>
                  </a:lnTo>
                  <a:lnTo>
                    <a:pt x="147" y="130"/>
                  </a:lnTo>
                  <a:lnTo>
                    <a:pt x="152" y="117"/>
                  </a:lnTo>
                  <a:lnTo>
                    <a:pt x="153" y="114"/>
                  </a:lnTo>
                  <a:lnTo>
                    <a:pt x="154" y="107"/>
                  </a:lnTo>
                  <a:lnTo>
                    <a:pt x="155" y="96"/>
                  </a:lnTo>
                  <a:lnTo>
                    <a:pt x="155" y="83"/>
                  </a:lnTo>
                  <a:lnTo>
                    <a:pt x="154" y="68"/>
                  </a:lnTo>
                  <a:lnTo>
                    <a:pt x="151" y="52"/>
                  </a:lnTo>
                  <a:lnTo>
                    <a:pt x="144" y="37"/>
                  </a:lnTo>
                  <a:lnTo>
                    <a:pt x="132" y="24"/>
                  </a:lnTo>
                  <a:lnTo>
                    <a:pt x="131" y="23"/>
                  </a:lnTo>
                  <a:lnTo>
                    <a:pt x="127" y="21"/>
                  </a:lnTo>
                  <a:lnTo>
                    <a:pt x="121" y="17"/>
                  </a:lnTo>
                  <a:lnTo>
                    <a:pt x="117" y="14"/>
                  </a:lnTo>
                  <a:lnTo>
                    <a:pt x="113" y="9"/>
                  </a:lnTo>
                  <a:lnTo>
                    <a:pt x="112" y="6"/>
                  </a:lnTo>
                  <a:lnTo>
                    <a:pt x="114" y="2"/>
                  </a:lnTo>
                  <a:lnTo>
                    <a:pt x="121" y="0"/>
                  </a:lnTo>
                  <a:close/>
                </a:path>
              </a:pathLst>
            </a:custGeom>
            <a:solidFill>
              <a:srgbClr val="BFBFBF"/>
            </a:solidFill>
            <a:ln w="9525">
              <a:noFill/>
              <a:round/>
            </a:ln>
          </p:spPr>
          <p:txBody>
            <a:bodyPr/>
            <a:lstStyle/>
            <a:p>
              <a:endParaRPr lang="en-US"/>
            </a:p>
          </p:txBody>
        </p:sp>
        <p:sp>
          <p:nvSpPr>
            <p:cNvPr id="376931" name="Freeform 99"/>
            <p:cNvSpPr/>
            <p:nvPr/>
          </p:nvSpPr>
          <p:spPr bwMode="auto">
            <a:xfrm>
              <a:off x="3776" y="2387"/>
              <a:ext cx="46" cy="99"/>
            </a:xfrm>
            <a:custGeom>
              <a:avLst/>
              <a:gdLst/>
              <a:ahLst/>
              <a:cxnLst>
                <a:cxn ang="0">
                  <a:pos x="28" y="9"/>
                </a:cxn>
                <a:cxn ang="0">
                  <a:pos x="31" y="6"/>
                </a:cxn>
                <a:cxn ang="0">
                  <a:pos x="41" y="0"/>
                </a:cxn>
                <a:cxn ang="0">
                  <a:pos x="46" y="0"/>
                </a:cxn>
                <a:cxn ang="0">
                  <a:pos x="45" y="9"/>
                </a:cxn>
                <a:cxn ang="0">
                  <a:pos x="44" y="10"/>
                </a:cxn>
                <a:cxn ang="0">
                  <a:pos x="39" y="13"/>
                </a:cxn>
                <a:cxn ang="0">
                  <a:pos x="35" y="19"/>
                </a:cxn>
                <a:cxn ang="0">
                  <a:pos x="29" y="27"/>
                </a:cxn>
                <a:cxn ang="0">
                  <a:pos x="22" y="37"/>
                </a:cxn>
                <a:cxn ang="0">
                  <a:pos x="17" y="51"/>
                </a:cxn>
                <a:cxn ang="0">
                  <a:pos x="15" y="69"/>
                </a:cxn>
                <a:cxn ang="0">
                  <a:pos x="15" y="91"/>
                </a:cxn>
                <a:cxn ang="0">
                  <a:pos x="14" y="93"/>
                </a:cxn>
                <a:cxn ang="0">
                  <a:pos x="9" y="98"/>
                </a:cxn>
                <a:cxn ang="0">
                  <a:pos x="4" y="99"/>
                </a:cxn>
                <a:cxn ang="0">
                  <a:pos x="0" y="92"/>
                </a:cxn>
                <a:cxn ang="0">
                  <a:pos x="1" y="84"/>
                </a:cxn>
                <a:cxn ang="0">
                  <a:pos x="3" y="64"/>
                </a:cxn>
                <a:cxn ang="0">
                  <a:pos x="12" y="37"/>
                </a:cxn>
                <a:cxn ang="0">
                  <a:pos x="28" y="9"/>
                </a:cxn>
              </a:cxnLst>
              <a:rect l="0" t="0" r="r" b="b"/>
              <a:pathLst>
                <a:path w="46" h="99">
                  <a:moveTo>
                    <a:pt x="28" y="9"/>
                  </a:moveTo>
                  <a:lnTo>
                    <a:pt x="31" y="6"/>
                  </a:lnTo>
                  <a:lnTo>
                    <a:pt x="41" y="0"/>
                  </a:lnTo>
                  <a:lnTo>
                    <a:pt x="46" y="0"/>
                  </a:lnTo>
                  <a:lnTo>
                    <a:pt x="45" y="9"/>
                  </a:lnTo>
                  <a:lnTo>
                    <a:pt x="44" y="10"/>
                  </a:lnTo>
                  <a:lnTo>
                    <a:pt x="39" y="13"/>
                  </a:lnTo>
                  <a:lnTo>
                    <a:pt x="35" y="19"/>
                  </a:lnTo>
                  <a:lnTo>
                    <a:pt x="29" y="27"/>
                  </a:lnTo>
                  <a:lnTo>
                    <a:pt x="22" y="37"/>
                  </a:lnTo>
                  <a:lnTo>
                    <a:pt x="17" y="51"/>
                  </a:lnTo>
                  <a:lnTo>
                    <a:pt x="15" y="69"/>
                  </a:lnTo>
                  <a:lnTo>
                    <a:pt x="15" y="91"/>
                  </a:lnTo>
                  <a:lnTo>
                    <a:pt x="14" y="93"/>
                  </a:lnTo>
                  <a:lnTo>
                    <a:pt x="9" y="98"/>
                  </a:lnTo>
                  <a:lnTo>
                    <a:pt x="4" y="99"/>
                  </a:lnTo>
                  <a:lnTo>
                    <a:pt x="0" y="92"/>
                  </a:lnTo>
                  <a:lnTo>
                    <a:pt x="1" y="84"/>
                  </a:lnTo>
                  <a:lnTo>
                    <a:pt x="3" y="64"/>
                  </a:lnTo>
                  <a:lnTo>
                    <a:pt x="12" y="37"/>
                  </a:lnTo>
                  <a:lnTo>
                    <a:pt x="28" y="9"/>
                  </a:lnTo>
                  <a:close/>
                </a:path>
              </a:pathLst>
            </a:custGeom>
            <a:solidFill>
              <a:srgbClr val="BFBFBF"/>
            </a:solidFill>
            <a:ln w="9525">
              <a:noFill/>
              <a:round/>
            </a:ln>
          </p:spPr>
          <p:txBody>
            <a:bodyPr/>
            <a:lstStyle/>
            <a:p>
              <a:endParaRPr lang="en-US"/>
            </a:p>
          </p:txBody>
        </p:sp>
        <p:grpSp>
          <p:nvGrpSpPr>
            <p:cNvPr id="3" name="Group 100"/>
            <p:cNvGrpSpPr/>
            <p:nvPr/>
          </p:nvGrpSpPr>
          <p:grpSpPr bwMode="auto">
            <a:xfrm>
              <a:off x="3830" y="2607"/>
              <a:ext cx="510" cy="536"/>
              <a:chOff x="4038" y="2063"/>
              <a:chExt cx="510" cy="536"/>
            </a:xfrm>
          </p:grpSpPr>
          <p:sp>
            <p:nvSpPr>
              <p:cNvPr id="376933" name="Freeform 101"/>
              <p:cNvSpPr/>
              <p:nvPr/>
            </p:nvSpPr>
            <p:spPr bwMode="auto">
              <a:xfrm>
                <a:off x="4038" y="2117"/>
                <a:ext cx="510" cy="482"/>
              </a:xfrm>
              <a:custGeom>
                <a:avLst/>
                <a:gdLst/>
                <a:ahLst/>
                <a:cxnLst>
                  <a:cxn ang="0">
                    <a:pos x="71" y="171"/>
                  </a:cxn>
                  <a:cxn ang="0">
                    <a:pos x="73" y="199"/>
                  </a:cxn>
                  <a:cxn ang="0">
                    <a:pos x="78" y="229"/>
                  </a:cxn>
                  <a:cxn ang="0">
                    <a:pos x="70" y="253"/>
                  </a:cxn>
                  <a:cxn ang="0">
                    <a:pos x="85" y="297"/>
                  </a:cxn>
                  <a:cxn ang="0">
                    <a:pos x="124" y="345"/>
                  </a:cxn>
                  <a:cxn ang="0">
                    <a:pos x="174" y="382"/>
                  </a:cxn>
                  <a:cxn ang="0">
                    <a:pos x="230" y="404"/>
                  </a:cxn>
                  <a:cxn ang="0">
                    <a:pos x="274" y="404"/>
                  </a:cxn>
                  <a:cxn ang="0">
                    <a:pos x="308" y="392"/>
                  </a:cxn>
                  <a:cxn ang="0">
                    <a:pos x="340" y="376"/>
                  </a:cxn>
                  <a:cxn ang="0">
                    <a:pos x="375" y="364"/>
                  </a:cxn>
                  <a:cxn ang="0">
                    <a:pos x="393" y="350"/>
                  </a:cxn>
                  <a:cxn ang="0">
                    <a:pos x="404" y="330"/>
                  </a:cxn>
                  <a:cxn ang="0">
                    <a:pos x="414" y="309"/>
                  </a:cxn>
                  <a:cxn ang="0">
                    <a:pos x="418" y="288"/>
                  </a:cxn>
                  <a:cxn ang="0">
                    <a:pos x="417" y="221"/>
                  </a:cxn>
                  <a:cxn ang="0">
                    <a:pos x="390" y="159"/>
                  </a:cxn>
                  <a:cxn ang="0">
                    <a:pos x="342" y="114"/>
                  </a:cxn>
                  <a:cxn ang="0">
                    <a:pos x="275" y="86"/>
                  </a:cxn>
                  <a:cxn ang="0">
                    <a:pos x="232" y="67"/>
                  </a:cxn>
                  <a:cxn ang="0">
                    <a:pos x="224" y="39"/>
                  </a:cxn>
                  <a:cxn ang="0">
                    <a:pos x="235" y="11"/>
                  </a:cxn>
                  <a:cxn ang="0">
                    <a:pos x="263" y="0"/>
                  </a:cxn>
                  <a:cxn ang="0">
                    <a:pos x="387" y="42"/>
                  </a:cxn>
                  <a:cxn ang="0">
                    <a:pos x="484" y="135"/>
                  </a:cxn>
                  <a:cxn ang="0">
                    <a:pos x="509" y="258"/>
                  </a:cxn>
                  <a:cxn ang="0">
                    <a:pos x="448" y="392"/>
                  </a:cxn>
                  <a:cxn ang="0">
                    <a:pos x="406" y="438"/>
                  </a:cxn>
                  <a:cxn ang="0">
                    <a:pos x="387" y="456"/>
                  </a:cxn>
                  <a:cxn ang="0">
                    <a:pos x="369" y="471"/>
                  </a:cxn>
                  <a:cxn ang="0">
                    <a:pos x="345" y="480"/>
                  </a:cxn>
                  <a:cxn ang="0">
                    <a:pos x="330" y="482"/>
                  </a:cxn>
                  <a:cxn ang="0">
                    <a:pos x="319" y="480"/>
                  </a:cxn>
                  <a:cxn ang="0">
                    <a:pos x="308" y="476"/>
                  </a:cxn>
                  <a:cxn ang="0">
                    <a:pos x="300" y="466"/>
                  </a:cxn>
                  <a:cxn ang="0">
                    <a:pos x="177" y="462"/>
                  </a:cxn>
                  <a:cxn ang="0">
                    <a:pos x="59" y="378"/>
                  </a:cxn>
                  <a:cxn ang="0">
                    <a:pos x="3" y="250"/>
                  </a:cxn>
                  <a:cxn ang="0">
                    <a:pos x="25" y="129"/>
                  </a:cxn>
                  <a:cxn ang="0">
                    <a:pos x="51" y="98"/>
                  </a:cxn>
                  <a:cxn ang="0">
                    <a:pos x="62" y="89"/>
                  </a:cxn>
                  <a:cxn ang="0">
                    <a:pos x="73" y="81"/>
                  </a:cxn>
                  <a:cxn ang="0">
                    <a:pos x="85" y="75"/>
                  </a:cxn>
                  <a:cxn ang="0">
                    <a:pos x="98" y="65"/>
                  </a:cxn>
                  <a:cxn ang="0">
                    <a:pos x="112" y="53"/>
                  </a:cxn>
                  <a:cxn ang="0">
                    <a:pos x="126" y="41"/>
                  </a:cxn>
                  <a:cxn ang="0">
                    <a:pos x="140" y="31"/>
                  </a:cxn>
                  <a:cxn ang="0">
                    <a:pos x="185" y="14"/>
                  </a:cxn>
                  <a:cxn ang="0">
                    <a:pos x="176" y="51"/>
                  </a:cxn>
                  <a:cxn ang="0">
                    <a:pos x="130" y="112"/>
                  </a:cxn>
                  <a:cxn ang="0">
                    <a:pos x="85" y="151"/>
                  </a:cxn>
                </a:cxnLst>
                <a:rect l="0" t="0" r="r" b="b"/>
                <a:pathLst>
                  <a:path w="510" h="482">
                    <a:moveTo>
                      <a:pt x="79" y="152"/>
                    </a:moveTo>
                    <a:lnTo>
                      <a:pt x="76" y="159"/>
                    </a:lnTo>
                    <a:lnTo>
                      <a:pt x="73" y="165"/>
                    </a:lnTo>
                    <a:lnTo>
                      <a:pt x="71" y="171"/>
                    </a:lnTo>
                    <a:lnTo>
                      <a:pt x="71" y="179"/>
                    </a:lnTo>
                    <a:lnTo>
                      <a:pt x="71" y="185"/>
                    </a:lnTo>
                    <a:lnTo>
                      <a:pt x="73" y="193"/>
                    </a:lnTo>
                    <a:lnTo>
                      <a:pt x="73" y="199"/>
                    </a:lnTo>
                    <a:lnTo>
                      <a:pt x="76" y="207"/>
                    </a:lnTo>
                    <a:lnTo>
                      <a:pt x="76" y="215"/>
                    </a:lnTo>
                    <a:lnTo>
                      <a:pt x="78" y="221"/>
                    </a:lnTo>
                    <a:lnTo>
                      <a:pt x="78" y="229"/>
                    </a:lnTo>
                    <a:lnTo>
                      <a:pt x="78" y="235"/>
                    </a:lnTo>
                    <a:lnTo>
                      <a:pt x="76" y="241"/>
                    </a:lnTo>
                    <a:lnTo>
                      <a:pt x="74" y="247"/>
                    </a:lnTo>
                    <a:lnTo>
                      <a:pt x="70" y="253"/>
                    </a:lnTo>
                    <a:lnTo>
                      <a:pt x="65" y="258"/>
                    </a:lnTo>
                    <a:lnTo>
                      <a:pt x="71" y="271"/>
                    </a:lnTo>
                    <a:lnTo>
                      <a:pt x="78" y="283"/>
                    </a:lnTo>
                    <a:lnTo>
                      <a:pt x="85" y="297"/>
                    </a:lnTo>
                    <a:lnTo>
                      <a:pt x="93" y="309"/>
                    </a:lnTo>
                    <a:lnTo>
                      <a:pt x="102" y="322"/>
                    </a:lnTo>
                    <a:lnTo>
                      <a:pt x="113" y="334"/>
                    </a:lnTo>
                    <a:lnTo>
                      <a:pt x="124" y="345"/>
                    </a:lnTo>
                    <a:lnTo>
                      <a:pt x="137" y="356"/>
                    </a:lnTo>
                    <a:lnTo>
                      <a:pt x="148" y="365"/>
                    </a:lnTo>
                    <a:lnTo>
                      <a:pt x="162" y="375"/>
                    </a:lnTo>
                    <a:lnTo>
                      <a:pt x="174" y="382"/>
                    </a:lnTo>
                    <a:lnTo>
                      <a:pt x="188" y="390"/>
                    </a:lnTo>
                    <a:lnTo>
                      <a:pt x="202" y="396"/>
                    </a:lnTo>
                    <a:lnTo>
                      <a:pt x="216" y="401"/>
                    </a:lnTo>
                    <a:lnTo>
                      <a:pt x="230" y="404"/>
                    </a:lnTo>
                    <a:lnTo>
                      <a:pt x="246" y="406"/>
                    </a:lnTo>
                    <a:lnTo>
                      <a:pt x="255" y="406"/>
                    </a:lnTo>
                    <a:lnTo>
                      <a:pt x="264" y="406"/>
                    </a:lnTo>
                    <a:lnTo>
                      <a:pt x="274" y="404"/>
                    </a:lnTo>
                    <a:lnTo>
                      <a:pt x="283" y="401"/>
                    </a:lnTo>
                    <a:lnTo>
                      <a:pt x="291" y="398"/>
                    </a:lnTo>
                    <a:lnTo>
                      <a:pt x="300" y="395"/>
                    </a:lnTo>
                    <a:lnTo>
                      <a:pt x="308" y="392"/>
                    </a:lnTo>
                    <a:lnTo>
                      <a:pt x="316" y="389"/>
                    </a:lnTo>
                    <a:lnTo>
                      <a:pt x="323" y="384"/>
                    </a:lnTo>
                    <a:lnTo>
                      <a:pt x="333" y="379"/>
                    </a:lnTo>
                    <a:lnTo>
                      <a:pt x="340" y="376"/>
                    </a:lnTo>
                    <a:lnTo>
                      <a:pt x="350" y="373"/>
                    </a:lnTo>
                    <a:lnTo>
                      <a:pt x="358" y="369"/>
                    </a:lnTo>
                    <a:lnTo>
                      <a:pt x="367" y="367"/>
                    </a:lnTo>
                    <a:lnTo>
                      <a:pt x="375" y="364"/>
                    </a:lnTo>
                    <a:lnTo>
                      <a:pt x="384" y="364"/>
                    </a:lnTo>
                    <a:lnTo>
                      <a:pt x="387" y="359"/>
                    </a:lnTo>
                    <a:lnTo>
                      <a:pt x="390" y="355"/>
                    </a:lnTo>
                    <a:lnTo>
                      <a:pt x="393" y="350"/>
                    </a:lnTo>
                    <a:lnTo>
                      <a:pt x="397" y="345"/>
                    </a:lnTo>
                    <a:lnTo>
                      <a:pt x="400" y="341"/>
                    </a:lnTo>
                    <a:lnTo>
                      <a:pt x="403" y="334"/>
                    </a:lnTo>
                    <a:lnTo>
                      <a:pt x="404" y="330"/>
                    </a:lnTo>
                    <a:lnTo>
                      <a:pt x="407" y="325"/>
                    </a:lnTo>
                    <a:lnTo>
                      <a:pt x="409" y="320"/>
                    </a:lnTo>
                    <a:lnTo>
                      <a:pt x="412" y="314"/>
                    </a:lnTo>
                    <a:lnTo>
                      <a:pt x="414" y="309"/>
                    </a:lnTo>
                    <a:lnTo>
                      <a:pt x="415" y="303"/>
                    </a:lnTo>
                    <a:lnTo>
                      <a:pt x="417" y="299"/>
                    </a:lnTo>
                    <a:lnTo>
                      <a:pt x="418" y="292"/>
                    </a:lnTo>
                    <a:lnTo>
                      <a:pt x="418" y="288"/>
                    </a:lnTo>
                    <a:lnTo>
                      <a:pt x="420" y="281"/>
                    </a:lnTo>
                    <a:lnTo>
                      <a:pt x="420" y="260"/>
                    </a:lnTo>
                    <a:lnTo>
                      <a:pt x="418" y="240"/>
                    </a:lnTo>
                    <a:lnTo>
                      <a:pt x="417" y="221"/>
                    </a:lnTo>
                    <a:lnTo>
                      <a:pt x="412" y="202"/>
                    </a:lnTo>
                    <a:lnTo>
                      <a:pt x="406" y="187"/>
                    </a:lnTo>
                    <a:lnTo>
                      <a:pt x="400" y="171"/>
                    </a:lnTo>
                    <a:lnTo>
                      <a:pt x="390" y="159"/>
                    </a:lnTo>
                    <a:lnTo>
                      <a:pt x="381" y="146"/>
                    </a:lnTo>
                    <a:lnTo>
                      <a:pt x="369" y="134"/>
                    </a:lnTo>
                    <a:lnTo>
                      <a:pt x="356" y="124"/>
                    </a:lnTo>
                    <a:lnTo>
                      <a:pt x="342" y="114"/>
                    </a:lnTo>
                    <a:lnTo>
                      <a:pt x="328" y="106"/>
                    </a:lnTo>
                    <a:lnTo>
                      <a:pt x="311" y="98"/>
                    </a:lnTo>
                    <a:lnTo>
                      <a:pt x="292" y="92"/>
                    </a:lnTo>
                    <a:lnTo>
                      <a:pt x="275" y="86"/>
                    </a:lnTo>
                    <a:lnTo>
                      <a:pt x="255" y="79"/>
                    </a:lnTo>
                    <a:lnTo>
                      <a:pt x="246" y="76"/>
                    </a:lnTo>
                    <a:lnTo>
                      <a:pt x="238" y="72"/>
                    </a:lnTo>
                    <a:lnTo>
                      <a:pt x="232" y="67"/>
                    </a:lnTo>
                    <a:lnTo>
                      <a:pt x="228" y="61"/>
                    </a:lnTo>
                    <a:lnTo>
                      <a:pt x="225" y="53"/>
                    </a:lnTo>
                    <a:lnTo>
                      <a:pt x="224" y="45"/>
                    </a:lnTo>
                    <a:lnTo>
                      <a:pt x="224" y="39"/>
                    </a:lnTo>
                    <a:lnTo>
                      <a:pt x="224" y="31"/>
                    </a:lnTo>
                    <a:lnTo>
                      <a:pt x="227" y="23"/>
                    </a:lnTo>
                    <a:lnTo>
                      <a:pt x="230" y="17"/>
                    </a:lnTo>
                    <a:lnTo>
                      <a:pt x="235" y="11"/>
                    </a:lnTo>
                    <a:lnTo>
                      <a:pt x="241" y="6"/>
                    </a:lnTo>
                    <a:lnTo>
                      <a:pt x="247" y="3"/>
                    </a:lnTo>
                    <a:lnTo>
                      <a:pt x="255" y="0"/>
                    </a:lnTo>
                    <a:lnTo>
                      <a:pt x="263" y="0"/>
                    </a:lnTo>
                    <a:lnTo>
                      <a:pt x="274" y="2"/>
                    </a:lnTo>
                    <a:lnTo>
                      <a:pt x="316" y="11"/>
                    </a:lnTo>
                    <a:lnTo>
                      <a:pt x="353" y="25"/>
                    </a:lnTo>
                    <a:lnTo>
                      <a:pt x="387" y="42"/>
                    </a:lnTo>
                    <a:lnTo>
                      <a:pt x="418" y="62"/>
                    </a:lnTo>
                    <a:lnTo>
                      <a:pt x="445" y="84"/>
                    </a:lnTo>
                    <a:lnTo>
                      <a:pt x="467" y="109"/>
                    </a:lnTo>
                    <a:lnTo>
                      <a:pt x="484" y="135"/>
                    </a:lnTo>
                    <a:lnTo>
                      <a:pt x="498" y="165"/>
                    </a:lnTo>
                    <a:lnTo>
                      <a:pt x="505" y="194"/>
                    </a:lnTo>
                    <a:lnTo>
                      <a:pt x="510" y="226"/>
                    </a:lnTo>
                    <a:lnTo>
                      <a:pt x="509" y="258"/>
                    </a:lnTo>
                    <a:lnTo>
                      <a:pt x="502" y="292"/>
                    </a:lnTo>
                    <a:lnTo>
                      <a:pt x="488" y="325"/>
                    </a:lnTo>
                    <a:lnTo>
                      <a:pt x="471" y="359"/>
                    </a:lnTo>
                    <a:lnTo>
                      <a:pt x="448" y="392"/>
                    </a:lnTo>
                    <a:lnTo>
                      <a:pt x="420" y="426"/>
                    </a:lnTo>
                    <a:lnTo>
                      <a:pt x="414" y="429"/>
                    </a:lnTo>
                    <a:lnTo>
                      <a:pt x="411" y="434"/>
                    </a:lnTo>
                    <a:lnTo>
                      <a:pt x="406" y="438"/>
                    </a:lnTo>
                    <a:lnTo>
                      <a:pt x="401" y="443"/>
                    </a:lnTo>
                    <a:lnTo>
                      <a:pt x="397" y="448"/>
                    </a:lnTo>
                    <a:lnTo>
                      <a:pt x="392" y="452"/>
                    </a:lnTo>
                    <a:lnTo>
                      <a:pt x="387" y="456"/>
                    </a:lnTo>
                    <a:lnTo>
                      <a:pt x="384" y="460"/>
                    </a:lnTo>
                    <a:lnTo>
                      <a:pt x="378" y="465"/>
                    </a:lnTo>
                    <a:lnTo>
                      <a:pt x="373" y="468"/>
                    </a:lnTo>
                    <a:lnTo>
                      <a:pt x="369" y="471"/>
                    </a:lnTo>
                    <a:lnTo>
                      <a:pt x="364" y="474"/>
                    </a:lnTo>
                    <a:lnTo>
                      <a:pt x="358" y="476"/>
                    </a:lnTo>
                    <a:lnTo>
                      <a:pt x="351" y="479"/>
                    </a:lnTo>
                    <a:lnTo>
                      <a:pt x="345" y="480"/>
                    </a:lnTo>
                    <a:lnTo>
                      <a:pt x="339" y="482"/>
                    </a:lnTo>
                    <a:lnTo>
                      <a:pt x="336" y="482"/>
                    </a:lnTo>
                    <a:lnTo>
                      <a:pt x="333" y="482"/>
                    </a:lnTo>
                    <a:lnTo>
                      <a:pt x="330" y="482"/>
                    </a:lnTo>
                    <a:lnTo>
                      <a:pt x="328" y="482"/>
                    </a:lnTo>
                    <a:lnTo>
                      <a:pt x="323" y="480"/>
                    </a:lnTo>
                    <a:lnTo>
                      <a:pt x="322" y="480"/>
                    </a:lnTo>
                    <a:lnTo>
                      <a:pt x="319" y="480"/>
                    </a:lnTo>
                    <a:lnTo>
                      <a:pt x="316" y="479"/>
                    </a:lnTo>
                    <a:lnTo>
                      <a:pt x="314" y="477"/>
                    </a:lnTo>
                    <a:lnTo>
                      <a:pt x="311" y="477"/>
                    </a:lnTo>
                    <a:lnTo>
                      <a:pt x="308" y="476"/>
                    </a:lnTo>
                    <a:lnTo>
                      <a:pt x="306" y="474"/>
                    </a:lnTo>
                    <a:lnTo>
                      <a:pt x="305" y="471"/>
                    </a:lnTo>
                    <a:lnTo>
                      <a:pt x="303" y="470"/>
                    </a:lnTo>
                    <a:lnTo>
                      <a:pt x="300" y="466"/>
                    </a:lnTo>
                    <a:lnTo>
                      <a:pt x="300" y="465"/>
                    </a:lnTo>
                    <a:lnTo>
                      <a:pt x="256" y="471"/>
                    </a:lnTo>
                    <a:lnTo>
                      <a:pt x="216" y="470"/>
                    </a:lnTo>
                    <a:lnTo>
                      <a:pt x="177" y="462"/>
                    </a:lnTo>
                    <a:lnTo>
                      <a:pt x="143" y="448"/>
                    </a:lnTo>
                    <a:lnTo>
                      <a:pt x="112" y="428"/>
                    </a:lnTo>
                    <a:lnTo>
                      <a:pt x="84" y="404"/>
                    </a:lnTo>
                    <a:lnTo>
                      <a:pt x="59" y="378"/>
                    </a:lnTo>
                    <a:lnTo>
                      <a:pt x="39" y="348"/>
                    </a:lnTo>
                    <a:lnTo>
                      <a:pt x="21" y="316"/>
                    </a:lnTo>
                    <a:lnTo>
                      <a:pt x="11" y="283"/>
                    </a:lnTo>
                    <a:lnTo>
                      <a:pt x="3" y="250"/>
                    </a:lnTo>
                    <a:lnTo>
                      <a:pt x="0" y="218"/>
                    </a:lnTo>
                    <a:lnTo>
                      <a:pt x="3" y="185"/>
                    </a:lnTo>
                    <a:lnTo>
                      <a:pt x="12" y="156"/>
                    </a:lnTo>
                    <a:lnTo>
                      <a:pt x="25" y="129"/>
                    </a:lnTo>
                    <a:lnTo>
                      <a:pt x="45" y="106"/>
                    </a:lnTo>
                    <a:lnTo>
                      <a:pt x="46" y="104"/>
                    </a:lnTo>
                    <a:lnTo>
                      <a:pt x="49" y="101"/>
                    </a:lnTo>
                    <a:lnTo>
                      <a:pt x="51" y="98"/>
                    </a:lnTo>
                    <a:lnTo>
                      <a:pt x="54" y="97"/>
                    </a:lnTo>
                    <a:lnTo>
                      <a:pt x="57" y="95"/>
                    </a:lnTo>
                    <a:lnTo>
                      <a:pt x="59" y="92"/>
                    </a:lnTo>
                    <a:lnTo>
                      <a:pt x="62" y="89"/>
                    </a:lnTo>
                    <a:lnTo>
                      <a:pt x="65" y="87"/>
                    </a:lnTo>
                    <a:lnTo>
                      <a:pt x="68" y="84"/>
                    </a:lnTo>
                    <a:lnTo>
                      <a:pt x="70" y="83"/>
                    </a:lnTo>
                    <a:lnTo>
                      <a:pt x="73" y="81"/>
                    </a:lnTo>
                    <a:lnTo>
                      <a:pt x="76" y="79"/>
                    </a:lnTo>
                    <a:lnTo>
                      <a:pt x="79" y="78"/>
                    </a:lnTo>
                    <a:lnTo>
                      <a:pt x="82" y="76"/>
                    </a:lnTo>
                    <a:lnTo>
                      <a:pt x="85" y="75"/>
                    </a:lnTo>
                    <a:lnTo>
                      <a:pt x="88" y="75"/>
                    </a:lnTo>
                    <a:lnTo>
                      <a:pt x="92" y="72"/>
                    </a:lnTo>
                    <a:lnTo>
                      <a:pt x="95" y="69"/>
                    </a:lnTo>
                    <a:lnTo>
                      <a:pt x="98" y="65"/>
                    </a:lnTo>
                    <a:lnTo>
                      <a:pt x="101" y="62"/>
                    </a:lnTo>
                    <a:lnTo>
                      <a:pt x="104" y="59"/>
                    </a:lnTo>
                    <a:lnTo>
                      <a:pt x="107" y="56"/>
                    </a:lnTo>
                    <a:lnTo>
                      <a:pt x="112" y="53"/>
                    </a:lnTo>
                    <a:lnTo>
                      <a:pt x="115" y="50"/>
                    </a:lnTo>
                    <a:lnTo>
                      <a:pt x="118" y="47"/>
                    </a:lnTo>
                    <a:lnTo>
                      <a:pt x="121" y="44"/>
                    </a:lnTo>
                    <a:lnTo>
                      <a:pt x="126" y="41"/>
                    </a:lnTo>
                    <a:lnTo>
                      <a:pt x="129" y="37"/>
                    </a:lnTo>
                    <a:lnTo>
                      <a:pt x="132" y="36"/>
                    </a:lnTo>
                    <a:lnTo>
                      <a:pt x="135" y="33"/>
                    </a:lnTo>
                    <a:lnTo>
                      <a:pt x="140" y="31"/>
                    </a:lnTo>
                    <a:lnTo>
                      <a:pt x="143" y="30"/>
                    </a:lnTo>
                    <a:lnTo>
                      <a:pt x="162" y="19"/>
                    </a:lnTo>
                    <a:lnTo>
                      <a:pt x="176" y="14"/>
                    </a:lnTo>
                    <a:lnTo>
                      <a:pt x="185" y="14"/>
                    </a:lnTo>
                    <a:lnTo>
                      <a:pt x="188" y="20"/>
                    </a:lnTo>
                    <a:lnTo>
                      <a:pt x="188" y="28"/>
                    </a:lnTo>
                    <a:lnTo>
                      <a:pt x="183" y="39"/>
                    </a:lnTo>
                    <a:lnTo>
                      <a:pt x="176" y="51"/>
                    </a:lnTo>
                    <a:lnTo>
                      <a:pt x="166" y="67"/>
                    </a:lnTo>
                    <a:lnTo>
                      <a:pt x="155" y="83"/>
                    </a:lnTo>
                    <a:lnTo>
                      <a:pt x="143" y="98"/>
                    </a:lnTo>
                    <a:lnTo>
                      <a:pt x="130" y="112"/>
                    </a:lnTo>
                    <a:lnTo>
                      <a:pt x="118" y="126"/>
                    </a:lnTo>
                    <a:lnTo>
                      <a:pt x="106" y="137"/>
                    </a:lnTo>
                    <a:lnTo>
                      <a:pt x="95" y="146"/>
                    </a:lnTo>
                    <a:lnTo>
                      <a:pt x="85" y="151"/>
                    </a:lnTo>
                    <a:lnTo>
                      <a:pt x="79" y="152"/>
                    </a:lnTo>
                    <a:lnTo>
                      <a:pt x="79" y="152"/>
                    </a:lnTo>
                    <a:close/>
                  </a:path>
                </a:pathLst>
              </a:custGeom>
              <a:solidFill>
                <a:srgbClr val="FFBF0D"/>
              </a:solidFill>
              <a:ln w="9525">
                <a:noFill/>
                <a:round/>
              </a:ln>
            </p:spPr>
            <p:txBody>
              <a:bodyPr/>
              <a:lstStyle/>
              <a:p>
                <a:endParaRPr lang="en-US"/>
              </a:p>
            </p:txBody>
          </p:sp>
          <p:sp>
            <p:nvSpPr>
              <p:cNvPr id="376934" name="Freeform 102"/>
              <p:cNvSpPr/>
              <p:nvPr/>
            </p:nvSpPr>
            <p:spPr bwMode="auto">
              <a:xfrm>
                <a:off x="4189" y="2116"/>
                <a:ext cx="130" cy="71"/>
              </a:xfrm>
              <a:custGeom>
                <a:avLst/>
                <a:gdLst/>
                <a:ahLst/>
                <a:cxnLst>
                  <a:cxn ang="0">
                    <a:pos x="79" y="71"/>
                  </a:cxn>
                  <a:cxn ang="0">
                    <a:pos x="62" y="59"/>
                  </a:cxn>
                  <a:cxn ang="0">
                    <a:pos x="51" y="65"/>
                  </a:cxn>
                  <a:cxn ang="0">
                    <a:pos x="40" y="68"/>
                  </a:cxn>
                  <a:cxn ang="0">
                    <a:pos x="32" y="70"/>
                  </a:cxn>
                  <a:cxn ang="0">
                    <a:pos x="25" y="71"/>
                  </a:cxn>
                  <a:cxn ang="0">
                    <a:pos x="17" y="68"/>
                  </a:cxn>
                  <a:cxn ang="0">
                    <a:pos x="11" y="65"/>
                  </a:cxn>
                  <a:cxn ang="0">
                    <a:pos x="6" y="60"/>
                  </a:cxn>
                  <a:cxn ang="0">
                    <a:pos x="3" y="56"/>
                  </a:cxn>
                  <a:cxn ang="0">
                    <a:pos x="0" y="48"/>
                  </a:cxn>
                  <a:cxn ang="0">
                    <a:pos x="0" y="42"/>
                  </a:cxn>
                  <a:cxn ang="0">
                    <a:pos x="0" y="35"/>
                  </a:cxn>
                  <a:cxn ang="0">
                    <a:pos x="1" y="29"/>
                  </a:cxn>
                  <a:cxn ang="0">
                    <a:pos x="4" y="21"/>
                  </a:cxn>
                  <a:cxn ang="0">
                    <a:pos x="9" y="17"/>
                  </a:cxn>
                  <a:cxn ang="0">
                    <a:pos x="15" y="12"/>
                  </a:cxn>
                  <a:cxn ang="0">
                    <a:pos x="23" y="9"/>
                  </a:cxn>
                  <a:cxn ang="0">
                    <a:pos x="46" y="3"/>
                  </a:cxn>
                  <a:cxn ang="0">
                    <a:pos x="67" y="1"/>
                  </a:cxn>
                  <a:cxn ang="0">
                    <a:pos x="84" y="0"/>
                  </a:cxn>
                  <a:cxn ang="0">
                    <a:pos x="99" y="3"/>
                  </a:cxn>
                  <a:cxn ang="0">
                    <a:pos x="110" y="6"/>
                  </a:cxn>
                  <a:cxn ang="0">
                    <a:pos x="119" y="12"/>
                  </a:cxn>
                  <a:cxn ang="0">
                    <a:pos x="126" y="18"/>
                  </a:cxn>
                  <a:cxn ang="0">
                    <a:pos x="129" y="26"/>
                  </a:cxn>
                  <a:cxn ang="0">
                    <a:pos x="130" y="34"/>
                  </a:cxn>
                  <a:cxn ang="0">
                    <a:pos x="129" y="43"/>
                  </a:cxn>
                  <a:cxn ang="0">
                    <a:pos x="124" y="49"/>
                  </a:cxn>
                  <a:cxn ang="0">
                    <a:pos x="119" y="57"/>
                  </a:cxn>
                  <a:cxn ang="0">
                    <a:pos x="112" y="63"/>
                  </a:cxn>
                  <a:cxn ang="0">
                    <a:pos x="102" y="68"/>
                  </a:cxn>
                  <a:cxn ang="0">
                    <a:pos x="91" y="71"/>
                  </a:cxn>
                  <a:cxn ang="0">
                    <a:pos x="79" y="71"/>
                  </a:cxn>
                  <a:cxn ang="0">
                    <a:pos x="79" y="71"/>
                  </a:cxn>
                </a:cxnLst>
                <a:rect l="0" t="0" r="r" b="b"/>
                <a:pathLst>
                  <a:path w="130" h="71">
                    <a:moveTo>
                      <a:pt x="79" y="71"/>
                    </a:moveTo>
                    <a:lnTo>
                      <a:pt x="62" y="59"/>
                    </a:lnTo>
                    <a:lnTo>
                      <a:pt x="51" y="65"/>
                    </a:lnTo>
                    <a:lnTo>
                      <a:pt x="40" y="68"/>
                    </a:lnTo>
                    <a:lnTo>
                      <a:pt x="32" y="70"/>
                    </a:lnTo>
                    <a:lnTo>
                      <a:pt x="25" y="71"/>
                    </a:lnTo>
                    <a:lnTo>
                      <a:pt x="17" y="68"/>
                    </a:lnTo>
                    <a:lnTo>
                      <a:pt x="11" y="65"/>
                    </a:lnTo>
                    <a:lnTo>
                      <a:pt x="6" y="60"/>
                    </a:lnTo>
                    <a:lnTo>
                      <a:pt x="3" y="56"/>
                    </a:lnTo>
                    <a:lnTo>
                      <a:pt x="0" y="48"/>
                    </a:lnTo>
                    <a:lnTo>
                      <a:pt x="0" y="42"/>
                    </a:lnTo>
                    <a:lnTo>
                      <a:pt x="0" y="35"/>
                    </a:lnTo>
                    <a:lnTo>
                      <a:pt x="1" y="29"/>
                    </a:lnTo>
                    <a:lnTo>
                      <a:pt x="4" y="21"/>
                    </a:lnTo>
                    <a:lnTo>
                      <a:pt x="9" y="17"/>
                    </a:lnTo>
                    <a:lnTo>
                      <a:pt x="15" y="12"/>
                    </a:lnTo>
                    <a:lnTo>
                      <a:pt x="23" y="9"/>
                    </a:lnTo>
                    <a:lnTo>
                      <a:pt x="46" y="3"/>
                    </a:lnTo>
                    <a:lnTo>
                      <a:pt x="67" y="1"/>
                    </a:lnTo>
                    <a:lnTo>
                      <a:pt x="84" y="0"/>
                    </a:lnTo>
                    <a:lnTo>
                      <a:pt x="99" y="3"/>
                    </a:lnTo>
                    <a:lnTo>
                      <a:pt x="110" y="6"/>
                    </a:lnTo>
                    <a:lnTo>
                      <a:pt x="119" y="12"/>
                    </a:lnTo>
                    <a:lnTo>
                      <a:pt x="126" y="18"/>
                    </a:lnTo>
                    <a:lnTo>
                      <a:pt x="129" y="26"/>
                    </a:lnTo>
                    <a:lnTo>
                      <a:pt x="130" y="34"/>
                    </a:lnTo>
                    <a:lnTo>
                      <a:pt x="129" y="43"/>
                    </a:lnTo>
                    <a:lnTo>
                      <a:pt x="124" y="49"/>
                    </a:lnTo>
                    <a:lnTo>
                      <a:pt x="119" y="57"/>
                    </a:lnTo>
                    <a:lnTo>
                      <a:pt x="112" y="63"/>
                    </a:lnTo>
                    <a:lnTo>
                      <a:pt x="102" y="68"/>
                    </a:lnTo>
                    <a:lnTo>
                      <a:pt x="91" y="71"/>
                    </a:lnTo>
                    <a:lnTo>
                      <a:pt x="79" y="71"/>
                    </a:lnTo>
                    <a:lnTo>
                      <a:pt x="79" y="71"/>
                    </a:lnTo>
                    <a:close/>
                  </a:path>
                </a:pathLst>
              </a:custGeom>
              <a:solidFill>
                <a:srgbClr val="FFBF0D"/>
              </a:solidFill>
              <a:ln w="9525">
                <a:noFill/>
                <a:round/>
              </a:ln>
            </p:spPr>
            <p:txBody>
              <a:bodyPr/>
              <a:lstStyle/>
              <a:p>
                <a:endParaRPr lang="en-US"/>
              </a:p>
            </p:txBody>
          </p:sp>
          <p:sp>
            <p:nvSpPr>
              <p:cNvPr id="376935" name="Freeform 103"/>
              <p:cNvSpPr/>
              <p:nvPr/>
            </p:nvSpPr>
            <p:spPr bwMode="auto">
              <a:xfrm>
                <a:off x="4081" y="2154"/>
                <a:ext cx="411" cy="408"/>
              </a:xfrm>
              <a:custGeom>
                <a:avLst/>
                <a:gdLst/>
                <a:ahLst/>
                <a:cxnLst>
                  <a:cxn ang="0">
                    <a:pos x="410" y="215"/>
                  </a:cxn>
                  <a:cxn ang="0">
                    <a:pos x="410" y="244"/>
                  </a:cxn>
                  <a:cxn ang="0">
                    <a:pos x="397" y="279"/>
                  </a:cxn>
                  <a:cxn ang="0">
                    <a:pos x="377" y="314"/>
                  </a:cxn>
                  <a:cxn ang="0">
                    <a:pos x="349" y="347"/>
                  </a:cxn>
                  <a:cxn ang="0">
                    <a:pos x="318" y="375"/>
                  </a:cxn>
                  <a:cxn ang="0">
                    <a:pos x="285" y="395"/>
                  </a:cxn>
                  <a:cxn ang="0">
                    <a:pos x="252" y="403"/>
                  </a:cxn>
                  <a:cxn ang="0">
                    <a:pos x="226" y="405"/>
                  </a:cxn>
                  <a:cxn ang="0">
                    <a:pos x="204" y="408"/>
                  </a:cxn>
                  <a:cxn ang="0">
                    <a:pos x="181" y="406"/>
                  </a:cxn>
                  <a:cxn ang="0">
                    <a:pos x="162" y="400"/>
                  </a:cxn>
                  <a:cxn ang="0">
                    <a:pos x="142" y="392"/>
                  </a:cxn>
                  <a:cxn ang="0">
                    <a:pos x="123" y="381"/>
                  </a:cxn>
                  <a:cxn ang="0">
                    <a:pos x="105" y="369"/>
                  </a:cxn>
                  <a:cxn ang="0">
                    <a:pos x="86" y="358"/>
                  </a:cxn>
                  <a:cxn ang="0">
                    <a:pos x="49" y="328"/>
                  </a:cxn>
                  <a:cxn ang="0">
                    <a:pos x="13" y="272"/>
                  </a:cxn>
                  <a:cxn ang="0">
                    <a:pos x="0" y="210"/>
                  </a:cxn>
                  <a:cxn ang="0">
                    <a:pos x="6" y="147"/>
                  </a:cxn>
                  <a:cxn ang="0">
                    <a:pos x="30" y="87"/>
                  </a:cxn>
                  <a:cxn ang="0">
                    <a:pos x="67" y="39"/>
                  </a:cxn>
                  <a:cxn ang="0">
                    <a:pos x="115" y="10"/>
                  </a:cxn>
                  <a:cxn ang="0">
                    <a:pos x="168" y="2"/>
                  </a:cxn>
                  <a:cxn ang="0">
                    <a:pos x="210" y="4"/>
                  </a:cxn>
                  <a:cxn ang="0">
                    <a:pos x="241" y="0"/>
                  </a:cxn>
                  <a:cxn ang="0">
                    <a:pos x="279" y="8"/>
                  </a:cxn>
                  <a:cxn ang="0">
                    <a:pos x="315" y="28"/>
                  </a:cxn>
                  <a:cxn ang="0">
                    <a:pos x="349" y="55"/>
                  </a:cxn>
                  <a:cxn ang="0">
                    <a:pos x="377" y="91"/>
                  </a:cxn>
                  <a:cxn ang="0">
                    <a:pos x="399" y="133"/>
                  </a:cxn>
                  <a:cxn ang="0">
                    <a:pos x="406" y="178"/>
                  </a:cxn>
                  <a:cxn ang="0">
                    <a:pos x="406" y="203"/>
                  </a:cxn>
                </a:cxnLst>
                <a:rect l="0" t="0" r="r" b="b"/>
                <a:pathLst>
                  <a:path w="411" h="408">
                    <a:moveTo>
                      <a:pt x="406" y="203"/>
                    </a:moveTo>
                    <a:lnTo>
                      <a:pt x="410" y="215"/>
                    </a:lnTo>
                    <a:lnTo>
                      <a:pt x="411" y="229"/>
                    </a:lnTo>
                    <a:lnTo>
                      <a:pt x="410" y="244"/>
                    </a:lnTo>
                    <a:lnTo>
                      <a:pt x="405" y="262"/>
                    </a:lnTo>
                    <a:lnTo>
                      <a:pt x="397" y="279"/>
                    </a:lnTo>
                    <a:lnTo>
                      <a:pt x="388" y="296"/>
                    </a:lnTo>
                    <a:lnTo>
                      <a:pt x="377" y="314"/>
                    </a:lnTo>
                    <a:lnTo>
                      <a:pt x="364" y="332"/>
                    </a:lnTo>
                    <a:lnTo>
                      <a:pt x="349" y="347"/>
                    </a:lnTo>
                    <a:lnTo>
                      <a:pt x="333" y="363"/>
                    </a:lnTo>
                    <a:lnTo>
                      <a:pt x="318" y="375"/>
                    </a:lnTo>
                    <a:lnTo>
                      <a:pt x="302" y="386"/>
                    </a:lnTo>
                    <a:lnTo>
                      <a:pt x="285" y="395"/>
                    </a:lnTo>
                    <a:lnTo>
                      <a:pt x="269" y="400"/>
                    </a:lnTo>
                    <a:lnTo>
                      <a:pt x="252" y="403"/>
                    </a:lnTo>
                    <a:lnTo>
                      <a:pt x="238" y="401"/>
                    </a:lnTo>
                    <a:lnTo>
                      <a:pt x="226" y="405"/>
                    </a:lnTo>
                    <a:lnTo>
                      <a:pt x="215" y="408"/>
                    </a:lnTo>
                    <a:lnTo>
                      <a:pt x="204" y="408"/>
                    </a:lnTo>
                    <a:lnTo>
                      <a:pt x="192" y="408"/>
                    </a:lnTo>
                    <a:lnTo>
                      <a:pt x="181" y="406"/>
                    </a:lnTo>
                    <a:lnTo>
                      <a:pt x="171" y="403"/>
                    </a:lnTo>
                    <a:lnTo>
                      <a:pt x="162" y="400"/>
                    </a:lnTo>
                    <a:lnTo>
                      <a:pt x="151" y="397"/>
                    </a:lnTo>
                    <a:lnTo>
                      <a:pt x="142" y="392"/>
                    </a:lnTo>
                    <a:lnTo>
                      <a:pt x="133" y="387"/>
                    </a:lnTo>
                    <a:lnTo>
                      <a:pt x="123" y="381"/>
                    </a:lnTo>
                    <a:lnTo>
                      <a:pt x="114" y="377"/>
                    </a:lnTo>
                    <a:lnTo>
                      <a:pt x="105" y="369"/>
                    </a:lnTo>
                    <a:lnTo>
                      <a:pt x="95" y="364"/>
                    </a:lnTo>
                    <a:lnTo>
                      <a:pt x="86" y="358"/>
                    </a:lnTo>
                    <a:lnTo>
                      <a:pt x="78" y="352"/>
                    </a:lnTo>
                    <a:lnTo>
                      <a:pt x="49" y="328"/>
                    </a:lnTo>
                    <a:lnTo>
                      <a:pt x="28" y="302"/>
                    </a:lnTo>
                    <a:lnTo>
                      <a:pt x="13" y="272"/>
                    </a:lnTo>
                    <a:lnTo>
                      <a:pt x="3" y="241"/>
                    </a:lnTo>
                    <a:lnTo>
                      <a:pt x="0" y="210"/>
                    </a:lnTo>
                    <a:lnTo>
                      <a:pt x="2" y="178"/>
                    </a:lnTo>
                    <a:lnTo>
                      <a:pt x="6" y="147"/>
                    </a:lnTo>
                    <a:lnTo>
                      <a:pt x="17" y="117"/>
                    </a:lnTo>
                    <a:lnTo>
                      <a:pt x="30" y="87"/>
                    </a:lnTo>
                    <a:lnTo>
                      <a:pt x="47" y="63"/>
                    </a:lnTo>
                    <a:lnTo>
                      <a:pt x="67" y="39"/>
                    </a:lnTo>
                    <a:lnTo>
                      <a:pt x="91" y="22"/>
                    </a:lnTo>
                    <a:lnTo>
                      <a:pt x="115" y="10"/>
                    </a:lnTo>
                    <a:lnTo>
                      <a:pt x="142" y="4"/>
                    </a:lnTo>
                    <a:lnTo>
                      <a:pt x="168" y="2"/>
                    </a:lnTo>
                    <a:lnTo>
                      <a:pt x="196" y="10"/>
                    </a:lnTo>
                    <a:lnTo>
                      <a:pt x="210" y="4"/>
                    </a:lnTo>
                    <a:lnTo>
                      <a:pt x="226" y="0"/>
                    </a:lnTo>
                    <a:lnTo>
                      <a:pt x="241" y="0"/>
                    </a:lnTo>
                    <a:lnTo>
                      <a:pt x="260" y="4"/>
                    </a:lnTo>
                    <a:lnTo>
                      <a:pt x="279" y="8"/>
                    </a:lnTo>
                    <a:lnTo>
                      <a:pt x="296" y="18"/>
                    </a:lnTo>
                    <a:lnTo>
                      <a:pt x="315" y="28"/>
                    </a:lnTo>
                    <a:lnTo>
                      <a:pt x="333" y="41"/>
                    </a:lnTo>
                    <a:lnTo>
                      <a:pt x="349" y="55"/>
                    </a:lnTo>
                    <a:lnTo>
                      <a:pt x="364" y="72"/>
                    </a:lnTo>
                    <a:lnTo>
                      <a:pt x="377" y="91"/>
                    </a:lnTo>
                    <a:lnTo>
                      <a:pt x="389" y="111"/>
                    </a:lnTo>
                    <a:lnTo>
                      <a:pt x="399" y="133"/>
                    </a:lnTo>
                    <a:lnTo>
                      <a:pt x="405" y="154"/>
                    </a:lnTo>
                    <a:lnTo>
                      <a:pt x="406" y="178"/>
                    </a:lnTo>
                    <a:lnTo>
                      <a:pt x="406" y="203"/>
                    </a:lnTo>
                    <a:lnTo>
                      <a:pt x="406" y="203"/>
                    </a:lnTo>
                    <a:close/>
                  </a:path>
                </a:pathLst>
              </a:custGeom>
              <a:solidFill>
                <a:srgbClr val="FF4DB3"/>
              </a:solidFill>
              <a:ln w="9525">
                <a:noFill/>
                <a:round/>
              </a:ln>
            </p:spPr>
            <p:txBody>
              <a:bodyPr/>
              <a:lstStyle/>
              <a:p>
                <a:endParaRPr lang="en-US"/>
              </a:p>
            </p:txBody>
          </p:sp>
          <p:sp>
            <p:nvSpPr>
              <p:cNvPr id="376936" name="Freeform 104"/>
              <p:cNvSpPr/>
              <p:nvPr/>
            </p:nvSpPr>
            <p:spPr bwMode="auto">
              <a:xfrm>
                <a:off x="4252" y="2223"/>
                <a:ext cx="84" cy="270"/>
              </a:xfrm>
              <a:custGeom>
                <a:avLst/>
                <a:gdLst/>
                <a:ahLst/>
                <a:cxnLst>
                  <a:cxn ang="0">
                    <a:pos x="61" y="68"/>
                  </a:cxn>
                  <a:cxn ang="0">
                    <a:pos x="70" y="79"/>
                  </a:cxn>
                  <a:cxn ang="0">
                    <a:pos x="78" y="92"/>
                  </a:cxn>
                  <a:cxn ang="0">
                    <a:pos x="83" y="109"/>
                  </a:cxn>
                  <a:cxn ang="0">
                    <a:pos x="84" y="126"/>
                  </a:cxn>
                  <a:cxn ang="0">
                    <a:pos x="84" y="141"/>
                  </a:cxn>
                  <a:cxn ang="0">
                    <a:pos x="81" y="158"/>
                  </a:cxn>
                  <a:cxn ang="0">
                    <a:pos x="75" y="171"/>
                  </a:cxn>
                  <a:cxn ang="0">
                    <a:pos x="74" y="180"/>
                  </a:cxn>
                  <a:cxn ang="0">
                    <a:pos x="75" y="185"/>
                  </a:cxn>
                  <a:cxn ang="0">
                    <a:pos x="77" y="189"/>
                  </a:cxn>
                  <a:cxn ang="0">
                    <a:pos x="77" y="196"/>
                  </a:cxn>
                  <a:cxn ang="0">
                    <a:pos x="77" y="202"/>
                  </a:cxn>
                  <a:cxn ang="0">
                    <a:pos x="75" y="207"/>
                  </a:cxn>
                  <a:cxn ang="0">
                    <a:pos x="74" y="211"/>
                  </a:cxn>
                  <a:cxn ang="0">
                    <a:pos x="69" y="214"/>
                  </a:cxn>
                  <a:cxn ang="0">
                    <a:pos x="67" y="241"/>
                  </a:cxn>
                  <a:cxn ang="0">
                    <a:pos x="63" y="267"/>
                  </a:cxn>
                  <a:cxn ang="0">
                    <a:pos x="53" y="269"/>
                  </a:cxn>
                  <a:cxn ang="0">
                    <a:pos x="42" y="252"/>
                  </a:cxn>
                  <a:cxn ang="0">
                    <a:pos x="32" y="222"/>
                  </a:cxn>
                  <a:cxn ang="0">
                    <a:pos x="19" y="189"/>
                  </a:cxn>
                  <a:cxn ang="0">
                    <a:pos x="11" y="160"/>
                  </a:cxn>
                  <a:cxn ang="0">
                    <a:pos x="8" y="140"/>
                  </a:cxn>
                  <a:cxn ang="0">
                    <a:pos x="8" y="134"/>
                  </a:cxn>
                  <a:cxn ang="0">
                    <a:pos x="7" y="130"/>
                  </a:cxn>
                  <a:cxn ang="0">
                    <a:pos x="4" y="126"/>
                  </a:cxn>
                  <a:cxn ang="0">
                    <a:pos x="0" y="121"/>
                  </a:cxn>
                  <a:cxn ang="0">
                    <a:pos x="0" y="113"/>
                  </a:cxn>
                  <a:cxn ang="0">
                    <a:pos x="4" y="99"/>
                  </a:cxn>
                  <a:cxn ang="0">
                    <a:pos x="5" y="87"/>
                  </a:cxn>
                  <a:cxn ang="0">
                    <a:pos x="8" y="74"/>
                  </a:cxn>
                  <a:cxn ang="0">
                    <a:pos x="10" y="62"/>
                  </a:cxn>
                  <a:cxn ang="0">
                    <a:pos x="11" y="48"/>
                  </a:cxn>
                  <a:cxn ang="0">
                    <a:pos x="13" y="36"/>
                  </a:cxn>
                  <a:cxn ang="0">
                    <a:pos x="13" y="22"/>
                  </a:cxn>
                  <a:cxn ang="0">
                    <a:pos x="14" y="11"/>
                  </a:cxn>
                  <a:cxn ang="0">
                    <a:pos x="16" y="6"/>
                  </a:cxn>
                  <a:cxn ang="0">
                    <a:pos x="21" y="1"/>
                  </a:cxn>
                  <a:cxn ang="0">
                    <a:pos x="27" y="0"/>
                  </a:cxn>
                  <a:cxn ang="0">
                    <a:pos x="33" y="0"/>
                  </a:cxn>
                  <a:cxn ang="0">
                    <a:pos x="38" y="1"/>
                  </a:cxn>
                  <a:cxn ang="0">
                    <a:pos x="42" y="6"/>
                  </a:cxn>
                  <a:cxn ang="0">
                    <a:pos x="46" y="11"/>
                  </a:cxn>
                  <a:cxn ang="0">
                    <a:pos x="46" y="18"/>
                  </a:cxn>
                  <a:cxn ang="0">
                    <a:pos x="46" y="25"/>
                  </a:cxn>
                  <a:cxn ang="0">
                    <a:pos x="47" y="31"/>
                  </a:cxn>
                  <a:cxn ang="0">
                    <a:pos x="47" y="39"/>
                  </a:cxn>
                  <a:cxn ang="0">
                    <a:pos x="49" y="45"/>
                  </a:cxn>
                  <a:cxn ang="0">
                    <a:pos x="50" y="51"/>
                  </a:cxn>
                  <a:cxn ang="0">
                    <a:pos x="52" y="56"/>
                  </a:cxn>
                  <a:cxn ang="0">
                    <a:pos x="53" y="62"/>
                  </a:cxn>
                  <a:cxn ang="0">
                    <a:pos x="55" y="65"/>
                  </a:cxn>
                </a:cxnLst>
                <a:rect l="0" t="0" r="r" b="b"/>
                <a:pathLst>
                  <a:path w="84" h="270">
                    <a:moveTo>
                      <a:pt x="55" y="65"/>
                    </a:moveTo>
                    <a:lnTo>
                      <a:pt x="61" y="68"/>
                    </a:lnTo>
                    <a:lnTo>
                      <a:pt x="66" y="73"/>
                    </a:lnTo>
                    <a:lnTo>
                      <a:pt x="70" y="79"/>
                    </a:lnTo>
                    <a:lnTo>
                      <a:pt x="75" y="85"/>
                    </a:lnTo>
                    <a:lnTo>
                      <a:pt x="78" y="92"/>
                    </a:lnTo>
                    <a:lnTo>
                      <a:pt x="81" y="101"/>
                    </a:lnTo>
                    <a:lnTo>
                      <a:pt x="83" y="109"/>
                    </a:lnTo>
                    <a:lnTo>
                      <a:pt x="84" y="116"/>
                    </a:lnTo>
                    <a:lnTo>
                      <a:pt x="84" y="126"/>
                    </a:lnTo>
                    <a:lnTo>
                      <a:pt x="84" y="134"/>
                    </a:lnTo>
                    <a:lnTo>
                      <a:pt x="84" y="141"/>
                    </a:lnTo>
                    <a:lnTo>
                      <a:pt x="83" y="151"/>
                    </a:lnTo>
                    <a:lnTo>
                      <a:pt x="81" y="158"/>
                    </a:lnTo>
                    <a:lnTo>
                      <a:pt x="78" y="165"/>
                    </a:lnTo>
                    <a:lnTo>
                      <a:pt x="75" y="171"/>
                    </a:lnTo>
                    <a:lnTo>
                      <a:pt x="72" y="177"/>
                    </a:lnTo>
                    <a:lnTo>
                      <a:pt x="74" y="180"/>
                    </a:lnTo>
                    <a:lnTo>
                      <a:pt x="74" y="182"/>
                    </a:lnTo>
                    <a:lnTo>
                      <a:pt x="75" y="185"/>
                    </a:lnTo>
                    <a:lnTo>
                      <a:pt x="75" y="188"/>
                    </a:lnTo>
                    <a:lnTo>
                      <a:pt x="77" y="189"/>
                    </a:lnTo>
                    <a:lnTo>
                      <a:pt x="77" y="193"/>
                    </a:lnTo>
                    <a:lnTo>
                      <a:pt x="77" y="196"/>
                    </a:lnTo>
                    <a:lnTo>
                      <a:pt x="77" y="199"/>
                    </a:lnTo>
                    <a:lnTo>
                      <a:pt x="77" y="202"/>
                    </a:lnTo>
                    <a:lnTo>
                      <a:pt x="77" y="203"/>
                    </a:lnTo>
                    <a:lnTo>
                      <a:pt x="75" y="207"/>
                    </a:lnTo>
                    <a:lnTo>
                      <a:pt x="75" y="208"/>
                    </a:lnTo>
                    <a:lnTo>
                      <a:pt x="74" y="211"/>
                    </a:lnTo>
                    <a:lnTo>
                      <a:pt x="72" y="213"/>
                    </a:lnTo>
                    <a:lnTo>
                      <a:pt x="69" y="214"/>
                    </a:lnTo>
                    <a:lnTo>
                      <a:pt x="67" y="217"/>
                    </a:lnTo>
                    <a:lnTo>
                      <a:pt x="67" y="241"/>
                    </a:lnTo>
                    <a:lnTo>
                      <a:pt x="66" y="258"/>
                    </a:lnTo>
                    <a:lnTo>
                      <a:pt x="63" y="267"/>
                    </a:lnTo>
                    <a:lnTo>
                      <a:pt x="58" y="270"/>
                    </a:lnTo>
                    <a:lnTo>
                      <a:pt x="53" y="269"/>
                    </a:lnTo>
                    <a:lnTo>
                      <a:pt x="49" y="263"/>
                    </a:lnTo>
                    <a:lnTo>
                      <a:pt x="42" y="252"/>
                    </a:lnTo>
                    <a:lnTo>
                      <a:pt x="36" y="238"/>
                    </a:lnTo>
                    <a:lnTo>
                      <a:pt x="32" y="222"/>
                    </a:lnTo>
                    <a:lnTo>
                      <a:pt x="25" y="207"/>
                    </a:lnTo>
                    <a:lnTo>
                      <a:pt x="19" y="189"/>
                    </a:lnTo>
                    <a:lnTo>
                      <a:pt x="16" y="174"/>
                    </a:lnTo>
                    <a:lnTo>
                      <a:pt x="11" y="160"/>
                    </a:lnTo>
                    <a:lnTo>
                      <a:pt x="10" y="147"/>
                    </a:lnTo>
                    <a:lnTo>
                      <a:pt x="8" y="140"/>
                    </a:lnTo>
                    <a:lnTo>
                      <a:pt x="10" y="135"/>
                    </a:lnTo>
                    <a:lnTo>
                      <a:pt x="8" y="134"/>
                    </a:lnTo>
                    <a:lnTo>
                      <a:pt x="8" y="132"/>
                    </a:lnTo>
                    <a:lnTo>
                      <a:pt x="7" y="130"/>
                    </a:lnTo>
                    <a:lnTo>
                      <a:pt x="5" y="127"/>
                    </a:lnTo>
                    <a:lnTo>
                      <a:pt x="4" y="126"/>
                    </a:lnTo>
                    <a:lnTo>
                      <a:pt x="2" y="123"/>
                    </a:lnTo>
                    <a:lnTo>
                      <a:pt x="0" y="121"/>
                    </a:lnTo>
                    <a:lnTo>
                      <a:pt x="0" y="120"/>
                    </a:lnTo>
                    <a:lnTo>
                      <a:pt x="0" y="113"/>
                    </a:lnTo>
                    <a:lnTo>
                      <a:pt x="2" y="106"/>
                    </a:lnTo>
                    <a:lnTo>
                      <a:pt x="4" y="99"/>
                    </a:lnTo>
                    <a:lnTo>
                      <a:pt x="4" y="93"/>
                    </a:lnTo>
                    <a:lnTo>
                      <a:pt x="5" y="87"/>
                    </a:lnTo>
                    <a:lnTo>
                      <a:pt x="7" y="81"/>
                    </a:lnTo>
                    <a:lnTo>
                      <a:pt x="8" y="74"/>
                    </a:lnTo>
                    <a:lnTo>
                      <a:pt x="8" y="68"/>
                    </a:lnTo>
                    <a:lnTo>
                      <a:pt x="10" y="62"/>
                    </a:lnTo>
                    <a:lnTo>
                      <a:pt x="10" y="54"/>
                    </a:lnTo>
                    <a:lnTo>
                      <a:pt x="11" y="48"/>
                    </a:lnTo>
                    <a:lnTo>
                      <a:pt x="13" y="42"/>
                    </a:lnTo>
                    <a:lnTo>
                      <a:pt x="13" y="36"/>
                    </a:lnTo>
                    <a:lnTo>
                      <a:pt x="13" y="29"/>
                    </a:lnTo>
                    <a:lnTo>
                      <a:pt x="13" y="22"/>
                    </a:lnTo>
                    <a:lnTo>
                      <a:pt x="14" y="15"/>
                    </a:lnTo>
                    <a:lnTo>
                      <a:pt x="14" y="11"/>
                    </a:lnTo>
                    <a:lnTo>
                      <a:pt x="16" y="9"/>
                    </a:lnTo>
                    <a:lnTo>
                      <a:pt x="16" y="6"/>
                    </a:lnTo>
                    <a:lnTo>
                      <a:pt x="19" y="4"/>
                    </a:lnTo>
                    <a:lnTo>
                      <a:pt x="21" y="1"/>
                    </a:lnTo>
                    <a:lnTo>
                      <a:pt x="24" y="1"/>
                    </a:lnTo>
                    <a:lnTo>
                      <a:pt x="27" y="0"/>
                    </a:lnTo>
                    <a:lnTo>
                      <a:pt x="30" y="0"/>
                    </a:lnTo>
                    <a:lnTo>
                      <a:pt x="33" y="0"/>
                    </a:lnTo>
                    <a:lnTo>
                      <a:pt x="36" y="1"/>
                    </a:lnTo>
                    <a:lnTo>
                      <a:pt x="38" y="1"/>
                    </a:lnTo>
                    <a:lnTo>
                      <a:pt x="41" y="4"/>
                    </a:lnTo>
                    <a:lnTo>
                      <a:pt x="42" y="6"/>
                    </a:lnTo>
                    <a:lnTo>
                      <a:pt x="44" y="9"/>
                    </a:lnTo>
                    <a:lnTo>
                      <a:pt x="46" y="11"/>
                    </a:lnTo>
                    <a:lnTo>
                      <a:pt x="46" y="15"/>
                    </a:lnTo>
                    <a:lnTo>
                      <a:pt x="46" y="18"/>
                    </a:lnTo>
                    <a:lnTo>
                      <a:pt x="46" y="22"/>
                    </a:lnTo>
                    <a:lnTo>
                      <a:pt x="46" y="25"/>
                    </a:lnTo>
                    <a:lnTo>
                      <a:pt x="47" y="29"/>
                    </a:lnTo>
                    <a:lnTo>
                      <a:pt x="47" y="31"/>
                    </a:lnTo>
                    <a:lnTo>
                      <a:pt x="47" y="34"/>
                    </a:lnTo>
                    <a:lnTo>
                      <a:pt x="47" y="39"/>
                    </a:lnTo>
                    <a:lnTo>
                      <a:pt x="49" y="42"/>
                    </a:lnTo>
                    <a:lnTo>
                      <a:pt x="49" y="45"/>
                    </a:lnTo>
                    <a:lnTo>
                      <a:pt x="50" y="48"/>
                    </a:lnTo>
                    <a:lnTo>
                      <a:pt x="50" y="51"/>
                    </a:lnTo>
                    <a:lnTo>
                      <a:pt x="50" y="54"/>
                    </a:lnTo>
                    <a:lnTo>
                      <a:pt x="52" y="56"/>
                    </a:lnTo>
                    <a:lnTo>
                      <a:pt x="52" y="60"/>
                    </a:lnTo>
                    <a:lnTo>
                      <a:pt x="53" y="62"/>
                    </a:lnTo>
                    <a:lnTo>
                      <a:pt x="55" y="65"/>
                    </a:lnTo>
                    <a:lnTo>
                      <a:pt x="55" y="65"/>
                    </a:lnTo>
                    <a:close/>
                  </a:path>
                </a:pathLst>
              </a:custGeom>
              <a:solidFill>
                <a:srgbClr val="FFBF0D"/>
              </a:solidFill>
              <a:ln w="9525">
                <a:noFill/>
                <a:round/>
              </a:ln>
            </p:spPr>
            <p:txBody>
              <a:bodyPr/>
              <a:lstStyle/>
              <a:p>
                <a:endParaRPr lang="en-US"/>
              </a:p>
            </p:txBody>
          </p:sp>
          <p:sp>
            <p:nvSpPr>
              <p:cNvPr id="376937" name="Freeform 105"/>
              <p:cNvSpPr/>
              <p:nvPr/>
            </p:nvSpPr>
            <p:spPr bwMode="auto">
              <a:xfrm>
                <a:off x="4119" y="2192"/>
                <a:ext cx="130" cy="294"/>
              </a:xfrm>
              <a:custGeom>
                <a:avLst/>
                <a:gdLst/>
                <a:ahLst/>
                <a:cxnLst>
                  <a:cxn ang="0">
                    <a:pos x="102" y="46"/>
                  </a:cxn>
                  <a:cxn ang="0">
                    <a:pos x="82" y="65"/>
                  </a:cxn>
                  <a:cxn ang="0">
                    <a:pos x="70" y="87"/>
                  </a:cxn>
                  <a:cxn ang="0">
                    <a:pos x="65" y="112"/>
                  </a:cxn>
                  <a:cxn ang="0">
                    <a:pos x="67" y="140"/>
                  </a:cxn>
                  <a:cxn ang="0">
                    <a:pos x="73" y="166"/>
                  </a:cxn>
                  <a:cxn ang="0">
                    <a:pos x="85" y="192"/>
                  </a:cxn>
                  <a:cxn ang="0">
                    <a:pos x="99" y="216"/>
                  </a:cxn>
                  <a:cxn ang="0">
                    <a:pos x="112" y="236"/>
                  </a:cxn>
                  <a:cxn ang="0">
                    <a:pos x="116" y="252"/>
                  </a:cxn>
                  <a:cxn ang="0">
                    <a:pos x="115" y="267"/>
                  </a:cxn>
                  <a:cxn ang="0">
                    <a:pos x="107" y="280"/>
                  </a:cxn>
                  <a:cxn ang="0">
                    <a:pos x="95" y="289"/>
                  </a:cxn>
                  <a:cxn ang="0">
                    <a:pos x="81" y="294"/>
                  </a:cxn>
                  <a:cxn ang="0">
                    <a:pos x="65" y="292"/>
                  </a:cxn>
                  <a:cxn ang="0">
                    <a:pos x="49" y="284"/>
                  </a:cxn>
                  <a:cxn ang="0">
                    <a:pos x="31" y="262"/>
                  </a:cxn>
                  <a:cxn ang="0">
                    <a:pos x="12" y="225"/>
                  </a:cxn>
                  <a:cxn ang="0">
                    <a:pos x="1" y="185"/>
                  </a:cxn>
                  <a:cxn ang="0">
                    <a:pos x="0" y="143"/>
                  </a:cxn>
                  <a:cxn ang="0">
                    <a:pos x="7" y="101"/>
                  </a:cxn>
                  <a:cxn ang="0">
                    <a:pos x="23" y="63"/>
                  </a:cxn>
                  <a:cxn ang="0">
                    <a:pos x="49" y="31"/>
                  </a:cxn>
                  <a:cxn ang="0">
                    <a:pos x="84" y="8"/>
                  </a:cxn>
                  <a:cxn ang="0">
                    <a:pos x="109" y="0"/>
                  </a:cxn>
                  <a:cxn ang="0">
                    <a:pos x="116" y="0"/>
                  </a:cxn>
                  <a:cxn ang="0">
                    <a:pos x="123" y="4"/>
                  </a:cxn>
                  <a:cxn ang="0">
                    <a:pos x="127" y="9"/>
                  </a:cxn>
                  <a:cxn ang="0">
                    <a:pos x="130" y="15"/>
                  </a:cxn>
                  <a:cxn ang="0">
                    <a:pos x="129" y="23"/>
                  </a:cxn>
                  <a:cxn ang="0">
                    <a:pos x="127" y="29"/>
                  </a:cxn>
                  <a:cxn ang="0">
                    <a:pos x="121" y="35"/>
                  </a:cxn>
                  <a:cxn ang="0">
                    <a:pos x="118" y="39"/>
                  </a:cxn>
                </a:cxnLst>
                <a:rect l="0" t="0" r="r" b="b"/>
                <a:pathLst>
                  <a:path w="130" h="294">
                    <a:moveTo>
                      <a:pt x="118" y="39"/>
                    </a:moveTo>
                    <a:lnTo>
                      <a:pt x="102" y="46"/>
                    </a:lnTo>
                    <a:lnTo>
                      <a:pt x="91" y="56"/>
                    </a:lnTo>
                    <a:lnTo>
                      <a:pt x="82" y="65"/>
                    </a:lnTo>
                    <a:lnTo>
                      <a:pt x="76" y="76"/>
                    </a:lnTo>
                    <a:lnTo>
                      <a:pt x="70" y="87"/>
                    </a:lnTo>
                    <a:lnTo>
                      <a:pt x="67" y="99"/>
                    </a:lnTo>
                    <a:lnTo>
                      <a:pt x="65" y="112"/>
                    </a:lnTo>
                    <a:lnTo>
                      <a:pt x="65" y="126"/>
                    </a:lnTo>
                    <a:lnTo>
                      <a:pt x="67" y="140"/>
                    </a:lnTo>
                    <a:lnTo>
                      <a:pt x="70" y="152"/>
                    </a:lnTo>
                    <a:lnTo>
                      <a:pt x="73" y="166"/>
                    </a:lnTo>
                    <a:lnTo>
                      <a:pt x="79" y="180"/>
                    </a:lnTo>
                    <a:lnTo>
                      <a:pt x="85" y="192"/>
                    </a:lnTo>
                    <a:lnTo>
                      <a:pt x="91" y="205"/>
                    </a:lnTo>
                    <a:lnTo>
                      <a:pt x="99" y="216"/>
                    </a:lnTo>
                    <a:lnTo>
                      <a:pt x="107" y="228"/>
                    </a:lnTo>
                    <a:lnTo>
                      <a:pt x="112" y="236"/>
                    </a:lnTo>
                    <a:lnTo>
                      <a:pt x="115" y="244"/>
                    </a:lnTo>
                    <a:lnTo>
                      <a:pt x="116" y="252"/>
                    </a:lnTo>
                    <a:lnTo>
                      <a:pt x="116" y="259"/>
                    </a:lnTo>
                    <a:lnTo>
                      <a:pt x="115" y="267"/>
                    </a:lnTo>
                    <a:lnTo>
                      <a:pt x="110" y="273"/>
                    </a:lnTo>
                    <a:lnTo>
                      <a:pt x="107" y="280"/>
                    </a:lnTo>
                    <a:lnTo>
                      <a:pt x="101" y="286"/>
                    </a:lnTo>
                    <a:lnTo>
                      <a:pt x="95" y="289"/>
                    </a:lnTo>
                    <a:lnTo>
                      <a:pt x="88" y="292"/>
                    </a:lnTo>
                    <a:lnTo>
                      <a:pt x="81" y="294"/>
                    </a:lnTo>
                    <a:lnTo>
                      <a:pt x="73" y="294"/>
                    </a:lnTo>
                    <a:lnTo>
                      <a:pt x="65" y="292"/>
                    </a:lnTo>
                    <a:lnTo>
                      <a:pt x="57" y="290"/>
                    </a:lnTo>
                    <a:lnTo>
                      <a:pt x="49" y="284"/>
                    </a:lnTo>
                    <a:lnTo>
                      <a:pt x="43" y="278"/>
                    </a:lnTo>
                    <a:lnTo>
                      <a:pt x="31" y="262"/>
                    </a:lnTo>
                    <a:lnTo>
                      <a:pt x="20" y="245"/>
                    </a:lnTo>
                    <a:lnTo>
                      <a:pt x="12" y="225"/>
                    </a:lnTo>
                    <a:lnTo>
                      <a:pt x="6" y="206"/>
                    </a:lnTo>
                    <a:lnTo>
                      <a:pt x="1" y="185"/>
                    </a:lnTo>
                    <a:lnTo>
                      <a:pt x="0" y="165"/>
                    </a:lnTo>
                    <a:lnTo>
                      <a:pt x="0" y="143"/>
                    </a:lnTo>
                    <a:lnTo>
                      <a:pt x="3" y="121"/>
                    </a:lnTo>
                    <a:lnTo>
                      <a:pt x="7" y="101"/>
                    </a:lnTo>
                    <a:lnTo>
                      <a:pt x="15" y="82"/>
                    </a:lnTo>
                    <a:lnTo>
                      <a:pt x="23" y="63"/>
                    </a:lnTo>
                    <a:lnTo>
                      <a:pt x="35" y="46"/>
                    </a:lnTo>
                    <a:lnTo>
                      <a:pt x="49" y="31"/>
                    </a:lnTo>
                    <a:lnTo>
                      <a:pt x="65" y="18"/>
                    </a:lnTo>
                    <a:lnTo>
                      <a:pt x="84" y="8"/>
                    </a:lnTo>
                    <a:lnTo>
                      <a:pt x="105" y="1"/>
                    </a:lnTo>
                    <a:lnTo>
                      <a:pt x="109" y="0"/>
                    </a:lnTo>
                    <a:lnTo>
                      <a:pt x="113" y="0"/>
                    </a:lnTo>
                    <a:lnTo>
                      <a:pt x="116" y="0"/>
                    </a:lnTo>
                    <a:lnTo>
                      <a:pt x="119" y="1"/>
                    </a:lnTo>
                    <a:lnTo>
                      <a:pt x="123" y="4"/>
                    </a:lnTo>
                    <a:lnTo>
                      <a:pt x="126" y="6"/>
                    </a:lnTo>
                    <a:lnTo>
                      <a:pt x="127" y="9"/>
                    </a:lnTo>
                    <a:lnTo>
                      <a:pt x="129" y="12"/>
                    </a:lnTo>
                    <a:lnTo>
                      <a:pt x="130" y="15"/>
                    </a:lnTo>
                    <a:lnTo>
                      <a:pt x="130" y="20"/>
                    </a:lnTo>
                    <a:lnTo>
                      <a:pt x="129" y="23"/>
                    </a:lnTo>
                    <a:lnTo>
                      <a:pt x="129" y="26"/>
                    </a:lnTo>
                    <a:lnTo>
                      <a:pt x="127" y="29"/>
                    </a:lnTo>
                    <a:lnTo>
                      <a:pt x="124" y="32"/>
                    </a:lnTo>
                    <a:lnTo>
                      <a:pt x="121" y="35"/>
                    </a:lnTo>
                    <a:lnTo>
                      <a:pt x="118" y="39"/>
                    </a:lnTo>
                    <a:lnTo>
                      <a:pt x="118" y="39"/>
                    </a:lnTo>
                    <a:close/>
                  </a:path>
                </a:pathLst>
              </a:custGeom>
              <a:solidFill>
                <a:srgbClr val="FF99B3"/>
              </a:solidFill>
              <a:ln w="9525">
                <a:noFill/>
                <a:round/>
              </a:ln>
            </p:spPr>
            <p:txBody>
              <a:bodyPr/>
              <a:lstStyle/>
              <a:p>
                <a:endParaRPr lang="en-US"/>
              </a:p>
            </p:txBody>
          </p:sp>
          <p:sp>
            <p:nvSpPr>
              <p:cNvPr id="376938" name="Freeform 106"/>
              <p:cNvSpPr/>
              <p:nvPr/>
            </p:nvSpPr>
            <p:spPr bwMode="auto">
              <a:xfrm>
                <a:off x="4329" y="2223"/>
                <a:ext cx="143" cy="298"/>
              </a:xfrm>
              <a:custGeom>
                <a:avLst/>
                <a:gdLst/>
                <a:ahLst/>
                <a:cxnLst>
                  <a:cxn ang="0">
                    <a:pos x="107" y="22"/>
                  </a:cxn>
                  <a:cxn ang="0">
                    <a:pos x="129" y="57"/>
                  </a:cxn>
                  <a:cxn ang="0">
                    <a:pos x="141" y="95"/>
                  </a:cxn>
                  <a:cxn ang="0">
                    <a:pos x="143" y="134"/>
                  </a:cxn>
                  <a:cxn ang="0">
                    <a:pos x="138" y="172"/>
                  </a:cxn>
                  <a:cxn ang="0">
                    <a:pos x="126" y="210"/>
                  </a:cxn>
                  <a:cxn ang="0">
                    <a:pos x="104" y="244"/>
                  </a:cxn>
                  <a:cxn ang="0">
                    <a:pos x="76" y="275"/>
                  </a:cxn>
                  <a:cxn ang="0">
                    <a:pos x="53" y="294"/>
                  </a:cxn>
                  <a:cxn ang="0">
                    <a:pos x="37" y="298"/>
                  </a:cxn>
                  <a:cxn ang="0">
                    <a:pos x="23" y="295"/>
                  </a:cxn>
                  <a:cxn ang="0">
                    <a:pos x="12" y="289"/>
                  </a:cxn>
                  <a:cxn ang="0">
                    <a:pos x="4" y="278"/>
                  </a:cxn>
                  <a:cxn ang="0">
                    <a:pos x="0" y="266"/>
                  </a:cxn>
                  <a:cxn ang="0">
                    <a:pos x="0" y="252"/>
                  </a:cxn>
                  <a:cxn ang="0">
                    <a:pos x="7" y="238"/>
                  </a:cxn>
                  <a:cxn ang="0">
                    <a:pos x="18" y="227"/>
                  </a:cxn>
                  <a:cxn ang="0">
                    <a:pos x="29" y="216"/>
                  </a:cxn>
                  <a:cxn ang="0">
                    <a:pos x="42" y="203"/>
                  </a:cxn>
                  <a:cxn ang="0">
                    <a:pos x="53" y="189"/>
                  </a:cxn>
                  <a:cxn ang="0">
                    <a:pos x="63" y="175"/>
                  </a:cxn>
                  <a:cxn ang="0">
                    <a:pos x="74" y="160"/>
                  </a:cxn>
                  <a:cxn ang="0">
                    <a:pos x="82" y="146"/>
                  </a:cxn>
                  <a:cxn ang="0">
                    <a:pos x="87" y="132"/>
                  </a:cxn>
                  <a:cxn ang="0">
                    <a:pos x="88" y="118"/>
                  </a:cxn>
                  <a:cxn ang="0">
                    <a:pos x="90" y="104"/>
                  </a:cxn>
                  <a:cxn ang="0">
                    <a:pos x="88" y="92"/>
                  </a:cxn>
                  <a:cxn ang="0">
                    <a:pos x="87" y="81"/>
                  </a:cxn>
                  <a:cxn ang="0">
                    <a:pos x="85" y="70"/>
                  </a:cxn>
                  <a:cxn ang="0">
                    <a:pos x="81" y="59"/>
                  </a:cxn>
                  <a:cxn ang="0">
                    <a:pos x="74" y="48"/>
                  </a:cxn>
                  <a:cxn ang="0">
                    <a:pos x="68" y="37"/>
                  </a:cxn>
                  <a:cxn ang="0">
                    <a:pos x="60" y="26"/>
                  </a:cxn>
                  <a:cxn ang="0">
                    <a:pos x="59" y="18"/>
                  </a:cxn>
                  <a:cxn ang="0">
                    <a:pos x="59" y="12"/>
                  </a:cxn>
                  <a:cxn ang="0">
                    <a:pos x="62" y="6"/>
                  </a:cxn>
                  <a:cxn ang="0">
                    <a:pos x="68" y="1"/>
                  </a:cxn>
                  <a:cxn ang="0">
                    <a:pos x="74" y="0"/>
                  </a:cxn>
                  <a:cxn ang="0">
                    <a:pos x="81" y="0"/>
                  </a:cxn>
                  <a:cxn ang="0">
                    <a:pos x="88" y="3"/>
                  </a:cxn>
                  <a:cxn ang="0">
                    <a:pos x="93" y="6"/>
                  </a:cxn>
                </a:cxnLst>
                <a:rect l="0" t="0" r="r" b="b"/>
                <a:pathLst>
                  <a:path w="143" h="298">
                    <a:moveTo>
                      <a:pt x="93" y="6"/>
                    </a:moveTo>
                    <a:lnTo>
                      <a:pt x="107" y="22"/>
                    </a:lnTo>
                    <a:lnTo>
                      <a:pt x="120" y="40"/>
                    </a:lnTo>
                    <a:lnTo>
                      <a:pt x="129" y="57"/>
                    </a:lnTo>
                    <a:lnTo>
                      <a:pt x="135" y="76"/>
                    </a:lnTo>
                    <a:lnTo>
                      <a:pt x="141" y="95"/>
                    </a:lnTo>
                    <a:lnTo>
                      <a:pt x="143" y="115"/>
                    </a:lnTo>
                    <a:lnTo>
                      <a:pt x="143" y="134"/>
                    </a:lnTo>
                    <a:lnTo>
                      <a:pt x="143" y="154"/>
                    </a:lnTo>
                    <a:lnTo>
                      <a:pt x="138" y="172"/>
                    </a:lnTo>
                    <a:lnTo>
                      <a:pt x="132" y="191"/>
                    </a:lnTo>
                    <a:lnTo>
                      <a:pt x="126" y="210"/>
                    </a:lnTo>
                    <a:lnTo>
                      <a:pt x="116" y="228"/>
                    </a:lnTo>
                    <a:lnTo>
                      <a:pt x="104" y="244"/>
                    </a:lnTo>
                    <a:lnTo>
                      <a:pt x="92" y="261"/>
                    </a:lnTo>
                    <a:lnTo>
                      <a:pt x="76" y="275"/>
                    </a:lnTo>
                    <a:lnTo>
                      <a:pt x="60" y="289"/>
                    </a:lnTo>
                    <a:lnTo>
                      <a:pt x="53" y="294"/>
                    </a:lnTo>
                    <a:lnTo>
                      <a:pt x="45" y="297"/>
                    </a:lnTo>
                    <a:lnTo>
                      <a:pt x="37" y="298"/>
                    </a:lnTo>
                    <a:lnTo>
                      <a:pt x="31" y="298"/>
                    </a:lnTo>
                    <a:lnTo>
                      <a:pt x="23" y="295"/>
                    </a:lnTo>
                    <a:lnTo>
                      <a:pt x="18" y="292"/>
                    </a:lnTo>
                    <a:lnTo>
                      <a:pt x="12" y="289"/>
                    </a:lnTo>
                    <a:lnTo>
                      <a:pt x="7" y="284"/>
                    </a:lnTo>
                    <a:lnTo>
                      <a:pt x="4" y="278"/>
                    </a:lnTo>
                    <a:lnTo>
                      <a:pt x="1" y="272"/>
                    </a:lnTo>
                    <a:lnTo>
                      <a:pt x="0" y="266"/>
                    </a:lnTo>
                    <a:lnTo>
                      <a:pt x="0" y="258"/>
                    </a:lnTo>
                    <a:lnTo>
                      <a:pt x="0" y="252"/>
                    </a:lnTo>
                    <a:lnTo>
                      <a:pt x="3" y="244"/>
                    </a:lnTo>
                    <a:lnTo>
                      <a:pt x="7" y="238"/>
                    </a:lnTo>
                    <a:lnTo>
                      <a:pt x="14" y="231"/>
                    </a:lnTo>
                    <a:lnTo>
                      <a:pt x="18" y="227"/>
                    </a:lnTo>
                    <a:lnTo>
                      <a:pt x="23" y="221"/>
                    </a:lnTo>
                    <a:lnTo>
                      <a:pt x="29" y="216"/>
                    </a:lnTo>
                    <a:lnTo>
                      <a:pt x="35" y="210"/>
                    </a:lnTo>
                    <a:lnTo>
                      <a:pt x="42" y="203"/>
                    </a:lnTo>
                    <a:lnTo>
                      <a:pt x="46" y="197"/>
                    </a:lnTo>
                    <a:lnTo>
                      <a:pt x="53" y="189"/>
                    </a:lnTo>
                    <a:lnTo>
                      <a:pt x="59" y="183"/>
                    </a:lnTo>
                    <a:lnTo>
                      <a:pt x="63" y="175"/>
                    </a:lnTo>
                    <a:lnTo>
                      <a:pt x="70" y="168"/>
                    </a:lnTo>
                    <a:lnTo>
                      <a:pt x="74" y="160"/>
                    </a:lnTo>
                    <a:lnTo>
                      <a:pt x="79" y="152"/>
                    </a:lnTo>
                    <a:lnTo>
                      <a:pt x="82" y="146"/>
                    </a:lnTo>
                    <a:lnTo>
                      <a:pt x="85" y="138"/>
                    </a:lnTo>
                    <a:lnTo>
                      <a:pt x="87" y="132"/>
                    </a:lnTo>
                    <a:lnTo>
                      <a:pt x="88" y="126"/>
                    </a:lnTo>
                    <a:lnTo>
                      <a:pt x="88" y="118"/>
                    </a:lnTo>
                    <a:lnTo>
                      <a:pt x="90" y="110"/>
                    </a:lnTo>
                    <a:lnTo>
                      <a:pt x="90" y="104"/>
                    </a:lnTo>
                    <a:lnTo>
                      <a:pt x="90" y="98"/>
                    </a:lnTo>
                    <a:lnTo>
                      <a:pt x="88" y="92"/>
                    </a:lnTo>
                    <a:lnTo>
                      <a:pt x="88" y="85"/>
                    </a:lnTo>
                    <a:lnTo>
                      <a:pt x="87" y="81"/>
                    </a:lnTo>
                    <a:lnTo>
                      <a:pt x="87" y="76"/>
                    </a:lnTo>
                    <a:lnTo>
                      <a:pt x="85" y="70"/>
                    </a:lnTo>
                    <a:lnTo>
                      <a:pt x="84" y="64"/>
                    </a:lnTo>
                    <a:lnTo>
                      <a:pt x="81" y="59"/>
                    </a:lnTo>
                    <a:lnTo>
                      <a:pt x="78" y="54"/>
                    </a:lnTo>
                    <a:lnTo>
                      <a:pt x="74" y="48"/>
                    </a:lnTo>
                    <a:lnTo>
                      <a:pt x="71" y="43"/>
                    </a:lnTo>
                    <a:lnTo>
                      <a:pt x="68" y="37"/>
                    </a:lnTo>
                    <a:lnTo>
                      <a:pt x="63" y="31"/>
                    </a:lnTo>
                    <a:lnTo>
                      <a:pt x="60" y="26"/>
                    </a:lnTo>
                    <a:lnTo>
                      <a:pt x="59" y="23"/>
                    </a:lnTo>
                    <a:lnTo>
                      <a:pt x="59" y="18"/>
                    </a:lnTo>
                    <a:lnTo>
                      <a:pt x="59" y="15"/>
                    </a:lnTo>
                    <a:lnTo>
                      <a:pt x="59" y="12"/>
                    </a:lnTo>
                    <a:lnTo>
                      <a:pt x="60" y="9"/>
                    </a:lnTo>
                    <a:lnTo>
                      <a:pt x="62" y="6"/>
                    </a:lnTo>
                    <a:lnTo>
                      <a:pt x="65" y="3"/>
                    </a:lnTo>
                    <a:lnTo>
                      <a:pt x="68" y="1"/>
                    </a:lnTo>
                    <a:lnTo>
                      <a:pt x="71" y="0"/>
                    </a:lnTo>
                    <a:lnTo>
                      <a:pt x="74" y="0"/>
                    </a:lnTo>
                    <a:lnTo>
                      <a:pt x="78" y="0"/>
                    </a:lnTo>
                    <a:lnTo>
                      <a:pt x="81" y="0"/>
                    </a:lnTo>
                    <a:lnTo>
                      <a:pt x="85" y="1"/>
                    </a:lnTo>
                    <a:lnTo>
                      <a:pt x="88" y="3"/>
                    </a:lnTo>
                    <a:lnTo>
                      <a:pt x="93" y="6"/>
                    </a:lnTo>
                    <a:lnTo>
                      <a:pt x="93" y="6"/>
                    </a:lnTo>
                    <a:close/>
                  </a:path>
                </a:pathLst>
              </a:custGeom>
              <a:solidFill>
                <a:srgbClr val="D980FF"/>
              </a:solidFill>
              <a:ln w="9525">
                <a:noFill/>
                <a:round/>
              </a:ln>
            </p:spPr>
            <p:txBody>
              <a:bodyPr/>
              <a:lstStyle/>
              <a:p>
                <a:endParaRPr lang="en-US"/>
              </a:p>
            </p:txBody>
          </p:sp>
          <p:sp>
            <p:nvSpPr>
              <p:cNvPr id="376939" name="Freeform 107"/>
              <p:cNvSpPr/>
              <p:nvPr/>
            </p:nvSpPr>
            <p:spPr bwMode="auto">
              <a:xfrm>
                <a:off x="4431" y="2332"/>
                <a:ext cx="83" cy="194"/>
              </a:xfrm>
              <a:custGeom>
                <a:avLst/>
                <a:gdLst/>
                <a:ahLst/>
                <a:cxnLst>
                  <a:cxn ang="0">
                    <a:pos x="81" y="23"/>
                  </a:cxn>
                  <a:cxn ang="0">
                    <a:pos x="81" y="45"/>
                  </a:cxn>
                  <a:cxn ang="0">
                    <a:pos x="80" y="70"/>
                  </a:cxn>
                  <a:cxn ang="0">
                    <a:pos x="78" y="94"/>
                  </a:cxn>
                  <a:cxn ang="0">
                    <a:pos x="74" y="119"/>
                  </a:cxn>
                  <a:cxn ang="0">
                    <a:pos x="67" y="144"/>
                  </a:cxn>
                  <a:cxn ang="0">
                    <a:pos x="58" y="164"/>
                  </a:cxn>
                  <a:cxn ang="0">
                    <a:pos x="46" y="181"/>
                  </a:cxn>
                  <a:cxn ang="0">
                    <a:pos x="33" y="191"/>
                  </a:cxn>
                  <a:cxn ang="0">
                    <a:pos x="24" y="194"/>
                  </a:cxn>
                  <a:cxn ang="0">
                    <a:pos x="16" y="192"/>
                  </a:cxn>
                  <a:cxn ang="0">
                    <a:pos x="8" y="188"/>
                  </a:cxn>
                  <a:cxn ang="0">
                    <a:pos x="4" y="180"/>
                  </a:cxn>
                  <a:cxn ang="0">
                    <a:pos x="0" y="172"/>
                  </a:cxn>
                  <a:cxn ang="0">
                    <a:pos x="0" y="163"/>
                  </a:cxn>
                  <a:cxn ang="0">
                    <a:pos x="5" y="154"/>
                  </a:cxn>
                  <a:cxn ang="0">
                    <a:pos x="14" y="146"/>
                  </a:cxn>
                  <a:cxn ang="0">
                    <a:pos x="24" y="132"/>
                  </a:cxn>
                  <a:cxn ang="0">
                    <a:pos x="30" y="115"/>
                  </a:cxn>
                  <a:cxn ang="0">
                    <a:pos x="36" y="96"/>
                  </a:cxn>
                  <a:cxn ang="0">
                    <a:pos x="42" y="76"/>
                  </a:cxn>
                  <a:cxn ang="0">
                    <a:pos x="46" y="57"/>
                  </a:cxn>
                  <a:cxn ang="0">
                    <a:pos x="49" y="37"/>
                  </a:cxn>
                  <a:cxn ang="0">
                    <a:pos x="50" y="21"/>
                  </a:cxn>
                  <a:cxn ang="0">
                    <a:pos x="50" y="11"/>
                  </a:cxn>
                  <a:cxn ang="0">
                    <a:pos x="52" y="4"/>
                  </a:cxn>
                  <a:cxn ang="0">
                    <a:pos x="56" y="1"/>
                  </a:cxn>
                  <a:cxn ang="0">
                    <a:pos x="63" y="0"/>
                  </a:cxn>
                  <a:cxn ang="0">
                    <a:pos x="69" y="0"/>
                  </a:cxn>
                  <a:cxn ang="0">
                    <a:pos x="74" y="1"/>
                  </a:cxn>
                  <a:cxn ang="0">
                    <a:pos x="80" y="4"/>
                  </a:cxn>
                  <a:cxn ang="0">
                    <a:pos x="81" y="11"/>
                  </a:cxn>
                  <a:cxn ang="0">
                    <a:pos x="83" y="15"/>
                  </a:cxn>
                </a:cxnLst>
                <a:rect l="0" t="0" r="r" b="b"/>
                <a:pathLst>
                  <a:path w="83" h="194">
                    <a:moveTo>
                      <a:pt x="83" y="15"/>
                    </a:moveTo>
                    <a:lnTo>
                      <a:pt x="81" y="23"/>
                    </a:lnTo>
                    <a:lnTo>
                      <a:pt x="81" y="34"/>
                    </a:lnTo>
                    <a:lnTo>
                      <a:pt x="81" y="45"/>
                    </a:lnTo>
                    <a:lnTo>
                      <a:pt x="81" y="57"/>
                    </a:lnTo>
                    <a:lnTo>
                      <a:pt x="80" y="70"/>
                    </a:lnTo>
                    <a:lnTo>
                      <a:pt x="80" y="82"/>
                    </a:lnTo>
                    <a:lnTo>
                      <a:pt x="78" y="94"/>
                    </a:lnTo>
                    <a:lnTo>
                      <a:pt x="77" y="108"/>
                    </a:lnTo>
                    <a:lnTo>
                      <a:pt x="74" y="119"/>
                    </a:lnTo>
                    <a:lnTo>
                      <a:pt x="72" y="132"/>
                    </a:lnTo>
                    <a:lnTo>
                      <a:pt x="67" y="144"/>
                    </a:lnTo>
                    <a:lnTo>
                      <a:pt x="64" y="155"/>
                    </a:lnTo>
                    <a:lnTo>
                      <a:pt x="58" y="164"/>
                    </a:lnTo>
                    <a:lnTo>
                      <a:pt x="52" y="174"/>
                    </a:lnTo>
                    <a:lnTo>
                      <a:pt x="46" y="181"/>
                    </a:lnTo>
                    <a:lnTo>
                      <a:pt x="38" y="189"/>
                    </a:lnTo>
                    <a:lnTo>
                      <a:pt x="33" y="191"/>
                    </a:lnTo>
                    <a:lnTo>
                      <a:pt x="28" y="194"/>
                    </a:lnTo>
                    <a:lnTo>
                      <a:pt x="24" y="194"/>
                    </a:lnTo>
                    <a:lnTo>
                      <a:pt x="19" y="194"/>
                    </a:lnTo>
                    <a:lnTo>
                      <a:pt x="16" y="192"/>
                    </a:lnTo>
                    <a:lnTo>
                      <a:pt x="11" y="191"/>
                    </a:lnTo>
                    <a:lnTo>
                      <a:pt x="8" y="188"/>
                    </a:lnTo>
                    <a:lnTo>
                      <a:pt x="7" y="185"/>
                    </a:lnTo>
                    <a:lnTo>
                      <a:pt x="4" y="180"/>
                    </a:lnTo>
                    <a:lnTo>
                      <a:pt x="2" y="177"/>
                    </a:lnTo>
                    <a:lnTo>
                      <a:pt x="0" y="172"/>
                    </a:lnTo>
                    <a:lnTo>
                      <a:pt x="0" y="167"/>
                    </a:lnTo>
                    <a:lnTo>
                      <a:pt x="0" y="163"/>
                    </a:lnTo>
                    <a:lnTo>
                      <a:pt x="4" y="158"/>
                    </a:lnTo>
                    <a:lnTo>
                      <a:pt x="5" y="154"/>
                    </a:lnTo>
                    <a:lnTo>
                      <a:pt x="10" y="150"/>
                    </a:lnTo>
                    <a:lnTo>
                      <a:pt x="14" y="146"/>
                    </a:lnTo>
                    <a:lnTo>
                      <a:pt x="19" y="140"/>
                    </a:lnTo>
                    <a:lnTo>
                      <a:pt x="24" y="132"/>
                    </a:lnTo>
                    <a:lnTo>
                      <a:pt x="27" y="124"/>
                    </a:lnTo>
                    <a:lnTo>
                      <a:pt x="30" y="115"/>
                    </a:lnTo>
                    <a:lnTo>
                      <a:pt x="35" y="107"/>
                    </a:lnTo>
                    <a:lnTo>
                      <a:pt x="36" y="96"/>
                    </a:lnTo>
                    <a:lnTo>
                      <a:pt x="39" y="87"/>
                    </a:lnTo>
                    <a:lnTo>
                      <a:pt x="42" y="76"/>
                    </a:lnTo>
                    <a:lnTo>
                      <a:pt x="44" y="66"/>
                    </a:lnTo>
                    <a:lnTo>
                      <a:pt x="46" y="57"/>
                    </a:lnTo>
                    <a:lnTo>
                      <a:pt x="47" y="48"/>
                    </a:lnTo>
                    <a:lnTo>
                      <a:pt x="49" y="37"/>
                    </a:lnTo>
                    <a:lnTo>
                      <a:pt x="49" y="29"/>
                    </a:lnTo>
                    <a:lnTo>
                      <a:pt x="50" y="21"/>
                    </a:lnTo>
                    <a:lnTo>
                      <a:pt x="50" y="15"/>
                    </a:lnTo>
                    <a:lnTo>
                      <a:pt x="50" y="11"/>
                    </a:lnTo>
                    <a:lnTo>
                      <a:pt x="52" y="7"/>
                    </a:lnTo>
                    <a:lnTo>
                      <a:pt x="52" y="4"/>
                    </a:lnTo>
                    <a:lnTo>
                      <a:pt x="55" y="3"/>
                    </a:lnTo>
                    <a:lnTo>
                      <a:pt x="56" y="1"/>
                    </a:lnTo>
                    <a:lnTo>
                      <a:pt x="60" y="0"/>
                    </a:lnTo>
                    <a:lnTo>
                      <a:pt x="63" y="0"/>
                    </a:lnTo>
                    <a:lnTo>
                      <a:pt x="66" y="0"/>
                    </a:lnTo>
                    <a:lnTo>
                      <a:pt x="69" y="0"/>
                    </a:lnTo>
                    <a:lnTo>
                      <a:pt x="72" y="0"/>
                    </a:lnTo>
                    <a:lnTo>
                      <a:pt x="74" y="1"/>
                    </a:lnTo>
                    <a:lnTo>
                      <a:pt x="77" y="3"/>
                    </a:lnTo>
                    <a:lnTo>
                      <a:pt x="80" y="4"/>
                    </a:lnTo>
                    <a:lnTo>
                      <a:pt x="81" y="7"/>
                    </a:lnTo>
                    <a:lnTo>
                      <a:pt x="81" y="11"/>
                    </a:lnTo>
                    <a:lnTo>
                      <a:pt x="83" y="15"/>
                    </a:lnTo>
                    <a:lnTo>
                      <a:pt x="83" y="15"/>
                    </a:lnTo>
                    <a:close/>
                  </a:path>
                </a:pathLst>
              </a:custGeom>
              <a:solidFill>
                <a:srgbClr val="FFFF26"/>
              </a:solidFill>
              <a:ln w="9525">
                <a:noFill/>
                <a:round/>
              </a:ln>
            </p:spPr>
            <p:txBody>
              <a:bodyPr/>
              <a:lstStyle/>
              <a:p>
                <a:endParaRPr lang="en-US"/>
              </a:p>
            </p:txBody>
          </p:sp>
          <p:sp>
            <p:nvSpPr>
              <p:cNvPr id="376940" name="Freeform 108"/>
              <p:cNvSpPr/>
              <p:nvPr/>
            </p:nvSpPr>
            <p:spPr bwMode="auto">
              <a:xfrm>
                <a:off x="4265" y="2249"/>
                <a:ext cx="39" cy="103"/>
              </a:xfrm>
              <a:custGeom>
                <a:avLst/>
                <a:gdLst/>
                <a:ahLst/>
                <a:cxnLst>
                  <a:cxn ang="0">
                    <a:pos x="33" y="19"/>
                  </a:cxn>
                  <a:cxn ang="0">
                    <a:pos x="33" y="27"/>
                  </a:cxn>
                  <a:cxn ang="0">
                    <a:pos x="34" y="36"/>
                  </a:cxn>
                  <a:cxn ang="0">
                    <a:pos x="34" y="44"/>
                  </a:cxn>
                  <a:cxn ang="0">
                    <a:pos x="36" y="53"/>
                  </a:cxn>
                  <a:cxn ang="0">
                    <a:pos x="36" y="61"/>
                  </a:cxn>
                  <a:cxn ang="0">
                    <a:pos x="37" y="69"/>
                  </a:cxn>
                  <a:cxn ang="0">
                    <a:pos x="37" y="78"/>
                  </a:cxn>
                  <a:cxn ang="0">
                    <a:pos x="39" y="86"/>
                  </a:cxn>
                  <a:cxn ang="0">
                    <a:pos x="37" y="92"/>
                  </a:cxn>
                  <a:cxn ang="0">
                    <a:pos x="34" y="98"/>
                  </a:cxn>
                  <a:cxn ang="0">
                    <a:pos x="29" y="101"/>
                  </a:cxn>
                  <a:cxn ang="0">
                    <a:pos x="23" y="103"/>
                  </a:cxn>
                  <a:cxn ang="0">
                    <a:pos x="17" y="101"/>
                  </a:cxn>
                  <a:cxn ang="0">
                    <a:pos x="11" y="100"/>
                  </a:cxn>
                  <a:cxn ang="0">
                    <a:pos x="6" y="94"/>
                  </a:cxn>
                  <a:cxn ang="0">
                    <a:pos x="5" y="86"/>
                  </a:cxn>
                  <a:cxn ang="0">
                    <a:pos x="3" y="76"/>
                  </a:cxn>
                  <a:cxn ang="0">
                    <a:pos x="1" y="69"/>
                  </a:cxn>
                  <a:cxn ang="0">
                    <a:pos x="1" y="59"/>
                  </a:cxn>
                  <a:cxn ang="0">
                    <a:pos x="1" y="50"/>
                  </a:cxn>
                  <a:cxn ang="0">
                    <a:pos x="1" y="41"/>
                  </a:cxn>
                  <a:cxn ang="0">
                    <a:pos x="1" y="31"/>
                  </a:cxn>
                  <a:cxn ang="0">
                    <a:pos x="1" y="22"/>
                  </a:cxn>
                  <a:cxn ang="0">
                    <a:pos x="0" y="14"/>
                  </a:cxn>
                  <a:cxn ang="0">
                    <a:pos x="3" y="8"/>
                  </a:cxn>
                  <a:cxn ang="0">
                    <a:pos x="6" y="3"/>
                  </a:cxn>
                  <a:cxn ang="0">
                    <a:pos x="12" y="2"/>
                  </a:cxn>
                  <a:cxn ang="0">
                    <a:pos x="17" y="0"/>
                  </a:cxn>
                  <a:cxn ang="0">
                    <a:pos x="22" y="2"/>
                  </a:cxn>
                  <a:cxn ang="0">
                    <a:pos x="28" y="5"/>
                  </a:cxn>
                  <a:cxn ang="0">
                    <a:pos x="31" y="11"/>
                  </a:cxn>
                  <a:cxn ang="0">
                    <a:pos x="33" y="14"/>
                  </a:cxn>
                </a:cxnLst>
                <a:rect l="0" t="0" r="r" b="b"/>
                <a:pathLst>
                  <a:path w="39" h="103">
                    <a:moveTo>
                      <a:pt x="33" y="14"/>
                    </a:moveTo>
                    <a:lnTo>
                      <a:pt x="33" y="19"/>
                    </a:lnTo>
                    <a:lnTo>
                      <a:pt x="33" y="24"/>
                    </a:lnTo>
                    <a:lnTo>
                      <a:pt x="33" y="27"/>
                    </a:lnTo>
                    <a:lnTo>
                      <a:pt x="34" y="31"/>
                    </a:lnTo>
                    <a:lnTo>
                      <a:pt x="34" y="36"/>
                    </a:lnTo>
                    <a:lnTo>
                      <a:pt x="34" y="39"/>
                    </a:lnTo>
                    <a:lnTo>
                      <a:pt x="34" y="44"/>
                    </a:lnTo>
                    <a:lnTo>
                      <a:pt x="36" y="48"/>
                    </a:lnTo>
                    <a:lnTo>
                      <a:pt x="36" y="53"/>
                    </a:lnTo>
                    <a:lnTo>
                      <a:pt x="36" y="56"/>
                    </a:lnTo>
                    <a:lnTo>
                      <a:pt x="36" y="61"/>
                    </a:lnTo>
                    <a:lnTo>
                      <a:pt x="36" y="66"/>
                    </a:lnTo>
                    <a:lnTo>
                      <a:pt x="37" y="69"/>
                    </a:lnTo>
                    <a:lnTo>
                      <a:pt x="37" y="73"/>
                    </a:lnTo>
                    <a:lnTo>
                      <a:pt x="37" y="78"/>
                    </a:lnTo>
                    <a:lnTo>
                      <a:pt x="39" y="83"/>
                    </a:lnTo>
                    <a:lnTo>
                      <a:pt x="39" y="86"/>
                    </a:lnTo>
                    <a:lnTo>
                      <a:pt x="39" y="89"/>
                    </a:lnTo>
                    <a:lnTo>
                      <a:pt x="37" y="92"/>
                    </a:lnTo>
                    <a:lnTo>
                      <a:pt x="37" y="95"/>
                    </a:lnTo>
                    <a:lnTo>
                      <a:pt x="34" y="98"/>
                    </a:lnTo>
                    <a:lnTo>
                      <a:pt x="33" y="100"/>
                    </a:lnTo>
                    <a:lnTo>
                      <a:pt x="29" y="101"/>
                    </a:lnTo>
                    <a:lnTo>
                      <a:pt x="26" y="103"/>
                    </a:lnTo>
                    <a:lnTo>
                      <a:pt x="23" y="103"/>
                    </a:lnTo>
                    <a:lnTo>
                      <a:pt x="20" y="103"/>
                    </a:lnTo>
                    <a:lnTo>
                      <a:pt x="17" y="101"/>
                    </a:lnTo>
                    <a:lnTo>
                      <a:pt x="14" y="101"/>
                    </a:lnTo>
                    <a:lnTo>
                      <a:pt x="11" y="100"/>
                    </a:lnTo>
                    <a:lnTo>
                      <a:pt x="9" y="97"/>
                    </a:lnTo>
                    <a:lnTo>
                      <a:pt x="6" y="94"/>
                    </a:lnTo>
                    <a:lnTo>
                      <a:pt x="6" y="90"/>
                    </a:lnTo>
                    <a:lnTo>
                      <a:pt x="5" y="86"/>
                    </a:lnTo>
                    <a:lnTo>
                      <a:pt x="3" y="81"/>
                    </a:lnTo>
                    <a:lnTo>
                      <a:pt x="3" y="76"/>
                    </a:lnTo>
                    <a:lnTo>
                      <a:pt x="3" y="72"/>
                    </a:lnTo>
                    <a:lnTo>
                      <a:pt x="1" y="69"/>
                    </a:lnTo>
                    <a:lnTo>
                      <a:pt x="1" y="64"/>
                    </a:lnTo>
                    <a:lnTo>
                      <a:pt x="1" y="59"/>
                    </a:lnTo>
                    <a:lnTo>
                      <a:pt x="1" y="55"/>
                    </a:lnTo>
                    <a:lnTo>
                      <a:pt x="1" y="50"/>
                    </a:lnTo>
                    <a:lnTo>
                      <a:pt x="1" y="45"/>
                    </a:lnTo>
                    <a:lnTo>
                      <a:pt x="1" y="41"/>
                    </a:lnTo>
                    <a:lnTo>
                      <a:pt x="1" y="36"/>
                    </a:lnTo>
                    <a:lnTo>
                      <a:pt x="1" y="31"/>
                    </a:lnTo>
                    <a:lnTo>
                      <a:pt x="1" y="27"/>
                    </a:lnTo>
                    <a:lnTo>
                      <a:pt x="1" y="22"/>
                    </a:lnTo>
                    <a:lnTo>
                      <a:pt x="1" y="19"/>
                    </a:lnTo>
                    <a:lnTo>
                      <a:pt x="0" y="14"/>
                    </a:lnTo>
                    <a:lnTo>
                      <a:pt x="1" y="11"/>
                    </a:lnTo>
                    <a:lnTo>
                      <a:pt x="3" y="8"/>
                    </a:lnTo>
                    <a:lnTo>
                      <a:pt x="5" y="6"/>
                    </a:lnTo>
                    <a:lnTo>
                      <a:pt x="6" y="3"/>
                    </a:lnTo>
                    <a:lnTo>
                      <a:pt x="9" y="3"/>
                    </a:lnTo>
                    <a:lnTo>
                      <a:pt x="12" y="2"/>
                    </a:lnTo>
                    <a:lnTo>
                      <a:pt x="14" y="2"/>
                    </a:lnTo>
                    <a:lnTo>
                      <a:pt x="17" y="0"/>
                    </a:lnTo>
                    <a:lnTo>
                      <a:pt x="20" y="2"/>
                    </a:lnTo>
                    <a:lnTo>
                      <a:pt x="22" y="2"/>
                    </a:lnTo>
                    <a:lnTo>
                      <a:pt x="25" y="3"/>
                    </a:lnTo>
                    <a:lnTo>
                      <a:pt x="28" y="5"/>
                    </a:lnTo>
                    <a:lnTo>
                      <a:pt x="29" y="8"/>
                    </a:lnTo>
                    <a:lnTo>
                      <a:pt x="31" y="11"/>
                    </a:lnTo>
                    <a:lnTo>
                      <a:pt x="33" y="14"/>
                    </a:lnTo>
                    <a:lnTo>
                      <a:pt x="33" y="14"/>
                    </a:lnTo>
                    <a:close/>
                  </a:path>
                </a:pathLst>
              </a:custGeom>
              <a:solidFill>
                <a:srgbClr val="FFFF26"/>
              </a:solidFill>
              <a:ln w="9525">
                <a:noFill/>
                <a:round/>
              </a:ln>
            </p:spPr>
            <p:txBody>
              <a:bodyPr/>
              <a:lstStyle/>
              <a:p>
                <a:endParaRPr lang="en-US"/>
              </a:p>
            </p:txBody>
          </p:sp>
          <p:sp>
            <p:nvSpPr>
              <p:cNvPr id="376941" name="Freeform 109"/>
              <p:cNvSpPr/>
              <p:nvPr/>
            </p:nvSpPr>
            <p:spPr bwMode="auto">
              <a:xfrm>
                <a:off x="4207" y="2063"/>
                <a:ext cx="97" cy="48"/>
              </a:xfrm>
              <a:custGeom>
                <a:avLst/>
                <a:gdLst/>
                <a:ahLst/>
                <a:cxnLst>
                  <a:cxn ang="0">
                    <a:pos x="61" y="35"/>
                  </a:cxn>
                  <a:cxn ang="0">
                    <a:pos x="53" y="40"/>
                  </a:cxn>
                  <a:cxn ang="0">
                    <a:pos x="45" y="45"/>
                  </a:cxn>
                  <a:cxn ang="0">
                    <a:pos x="38" y="46"/>
                  </a:cxn>
                  <a:cxn ang="0">
                    <a:pos x="31" y="48"/>
                  </a:cxn>
                  <a:cxn ang="0">
                    <a:pos x="24" y="48"/>
                  </a:cxn>
                  <a:cxn ang="0">
                    <a:pos x="19" y="46"/>
                  </a:cxn>
                  <a:cxn ang="0">
                    <a:pos x="13" y="43"/>
                  </a:cxn>
                  <a:cxn ang="0">
                    <a:pos x="8" y="40"/>
                  </a:cxn>
                  <a:cxn ang="0">
                    <a:pos x="5" y="35"/>
                  </a:cxn>
                  <a:cxn ang="0">
                    <a:pos x="2" y="31"/>
                  </a:cxn>
                  <a:cxn ang="0">
                    <a:pos x="0" y="26"/>
                  </a:cxn>
                  <a:cxn ang="0">
                    <a:pos x="2" y="22"/>
                  </a:cxn>
                  <a:cxn ang="0">
                    <a:pos x="3" y="15"/>
                  </a:cxn>
                  <a:cxn ang="0">
                    <a:pos x="8" y="11"/>
                  </a:cxn>
                  <a:cxn ang="0">
                    <a:pos x="13" y="4"/>
                  </a:cxn>
                  <a:cxn ang="0">
                    <a:pos x="22" y="0"/>
                  </a:cxn>
                  <a:cxn ang="0">
                    <a:pos x="25" y="0"/>
                  </a:cxn>
                  <a:cxn ang="0">
                    <a:pos x="28" y="0"/>
                  </a:cxn>
                  <a:cxn ang="0">
                    <a:pos x="31" y="0"/>
                  </a:cxn>
                  <a:cxn ang="0">
                    <a:pos x="36" y="1"/>
                  </a:cxn>
                  <a:cxn ang="0">
                    <a:pos x="39" y="1"/>
                  </a:cxn>
                  <a:cxn ang="0">
                    <a:pos x="42" y="1"/>
                  </a:cxn>
                  <a:cxn ang="0">
                    <a:pos x="47" y="1"/>
                  </a:cxn>
                  <a:cxn ang="0">
                    <a:pos x="50" y="1"/>
                  </a:cxn>
                  <a:cxn ang="0">
                    <a:pos x="53" y="1"/>
                  </a:cxn>
                  <a:cxn ang="0">
                    <a:pos x="56" y="1"/>
                  </a:cxn>
                  <a:cxn ang="0">
                    <a:pos x="59" y="1"/>
                  </a:cxn>
                  <a:cxn ang="0">
                    <a:pos x="64" y="3"/>
                  </a:cxn>
                  <a:cxn ang="0">
                    <a:pos x="67" y="3"/>
                  </a:cxn>
                  <a:cxn ang="0">
                    <a:pos x="70" y="3"/>
                  </a:cxn>
                  <a:cxn ang="0">
                    <a:pos x="75" y="3"/>
                  </a:cxn>
                  <a:cxn ang="0">
                    <a:pos x="78" y="3"/>
                  </a:cxn>
                  <a:cxn ang="0">
                    <a:pos x="81" y="1"/>
                  </a:cxn>
                  <a:cxn ang="0">
                    <a:pos x="84" y="3"/>
                  </a:cxn>
                  <a:cxn ang="0">
                    <a:pos x="87" y="4"/>
                  </a:cxn>
                  <a:cxn ang="0">
                    <a:pos x="91" y="6"/>
                  </a:cxn>
                  <a:cxn ang="0">
                    <a:pos x="92" y="8"/>
                  </a:cxn>
                  <a:cxn ang="0">
                    <a:pos x="95" y="11"/>
                  </a:cxn>
                  <a:cxn ang="0">
                    <a:pos x="95" y="14"/>
                  </a:cxn>
                  <a:cxn ang="0">
                    <a:pos x="97" y="17"/>
                  </a:cxn>
                  <a:cxn ang="0">
                    <a:pos x="95" y="18"/>
                  </a:cxn>
                  <a:cxn ang="0">
                    <a:pos x="95" y="22"/>
                  </a:cxn>
                  <a:cxn ang="0">
                    <a:pos x="92" y="25"/>
                  </a:cxn>
                  <a:cxn ang="0">
                    <a:pos x="89" y="28"/>
                  </a:cxn>
                  <a:cxn ang="0">
                    <a:pos x="83" y="29"/>
                  </a:cxn>
                  <a:cxn ang="0">
                    <a:pos x="78" y="32"/>
                  </a:cxn>
                  <a:cxn ang="0">
                    <a:pos x="70" y="34"/>
                  </a:cxn>
                  <a:cxn ang="0">
                    <a:pos x="61" y="35"/>
                  </a:cxn>
                  <a:cxn ang="0">
                    <a:pos x="61" y="35"/>
                  </a:cxn>
                </a:cxnLst>
                <a:rect l="0" t="0" r="r" b="b"/>
                <a:pathLst>
                  <a:path w="97" h="48">
                    <a:moveTo>
                      <a:pt x="61" y="35"/>
                    </a:moveTo>
                    <a:lnTo>
                      <a:pt x="53" y="40"/>
                    </a:lnTo>
                    <a:lnTo>
                      <a:pt x="45" y="45"/>
                    </a:lnTo>
                    <a:lnTo>
                      <a:pt x="38" y="46"/>
                    </a:lnTo>
                    <a:lnTo>
                      <a:pt x="31" y="48"/>
                    </a:lnTo>
                    <a:lnTo>
                      <a:pt x="24" y="48"/>
                    </a:lnTo>
                    <a:lnTo>
                      <a:pt x="19" y="46"/>
                    </a:lnTo>
                    <a:lnTo>
                      <a:pt x="13" y="43"/>
                    </a:lnTo>
                    <a:lnTo>
                      <a:pt x="8" y="40"/>
                    </a:lnTo>
                    <a:lnTo>
                      <a:pt x="5" y="35"/>
                    </a:lnTo>
                    <a:lnTo>
                      <a:pt x="2" y="31"/>
                    </a:lnTo>
                    <a:lnTo>
                      <a:pt x="0" y="26"/>
                    </a:lnTo>
                    <a:lnTo>
                      <a:pt x="2" y="22"/>
                    </a:lnTo>
                    <a:lnTo>
                      <a:pt x="3" y="15"/>
                    </a:lnTo>
                    <a:lnTo>
                      <a:pt x="8" y="11"/>
                    </a:lnTo>
                    <a:lnTo>
                      <a:pt x="13" y="4"/>
                    </a:lnTo>
                    <a:lnTo>
                      <a:pt x="22" y="0"/>
                    </a:lnTo>
                    <a:lnTo>
                      <a:pt x="25" y="0"/>
                    </a:lnTo>
                    <a:lnTo>
                      <a:pt x="28" y="0"/>
                    </a:lnTo>
                    <a:lnTo>
                      <a:pt x="31" y="0"/>
                    </a:lnTo>
                    <a:lnTo>
                      <a:pt x="36" y="1"/>
                    </a:lnTo>
                    <a:lnTo>
                      <a:pt x="39" y="1"/>
                    </a:lnTo>
                    <a:lnTo>
                      <a:pt x="42" y="1"/>
                    </a:lnTo>
                    <a:lnTo>
                      <a:pt x="47" y="1"/>
                    </a:lnTo>
                    <a:lnTo>
                      <a:pt x="50" y="1"/>
                    </a:lnTo>
                    <a:lnTo>
                      <a:pt x="53" y="1"/>
                    </a:lnTo>
                    <a:lnTo>
                      <a:pt x="56" y="1"/>
                    </a:lnTo>
                    <a:lnTo>
                      <a:pt x="59" y="1"/>
                    </a:lnTo>
                    <a:lnTo>
                      <a:pt x="64" y="3"/>
                    </a:lnTo>
                    <a:lnTo>
                      <a:pt x="67" y="3"/>
                    </a:lnTo>
                    <a:lnTo>
                      <a:pt x="70" y="3"/>
                    </a:lnTo>
                    <a:lnTo>
                      <a:pt x="75" y="3"/>
                    </a:lnTo>
                    <a:lnTo>
                      <a:pt x="78" y="3"/>
                    </a:lnTo>
                    <a:lnTo>
                      <a:pt x="81" y="1"/>
                    </a:lnTo>
                    <a:lnTo>
                      <a:pt x="84" y="3"/>
                    </a:lnTo>
                    <a:lnTo>
                      <a:pt x="87" y="4"/>
                    </a:lnTo>
                    <a:lnTo>
                      <a:pt x="91" y="6"/>
                    </a:lnTo>
                    <a:lnTo>
                      <a:pt x="92" y="8"/>
                    </a:lnTo>
                    <a:lnTo>
                      <a:pt x="95" y="11"/>
                    </a:lnTo>
                    <a:lnTo>
                      <a:pt x="95" y="14"/>
                    </a:lnTo>
                    <a:lnTo>
                      <a:pt x="97" y="17"/>
                    </a:lnTo>
                    <a:lnTo>
                      <a:pt x="95" y="18"/>
                    </a:lnTo>
                    <a:lnTo>
                      <a:pt x="95" y="22"/>
                    </a:lnTo>
                    <a:lnTo>
                      <a:pt x="92" y="25"/>
                    </a:lnTo>
                    <a:lnTo>
                      <a:pt x="89" y="28"/>
                    </a:lnTo>
                    <a:lnTo>
                      <a:pt x="83" y="29"/>
                    </a:lnTo>
                    <a:lnTo>
                      <a:pt x="78" y="32"/>
                    </a:lnTo>
                    <a:lnTo>
                      <a:pt x="70" y="34"/>
                    </a:lnTo>
                    <a:lnTo>
                      <a:pt x="61" y="35"/>
                    </a:lnTo>
                    <a:lnTo>
                      <a:pt x="61" y="35"/>
                    </a:lnTo>
                    <a:close/>
                  </a:path>
                </a:pathLst>
              </a:custGeom>
              <a:solidFill>
                <a:srgbClr val="FFF7D9"/>
              </a:solidFill>
              <a:ln w="9525">
                <a:noFill/>
                <a:round/>
              </a:ln>
            </p:spPr>
            <p:txBody>
              <a:bodyPr/>
              <a:lstStyle/>
              <a:p>
                <a:endParaRPr lang="en-US"/>
              </a:p>
            </p:txBody>
          </p:sp>
          <p:sp>
            <p:nvSpPr>
              <p:cNvPr id="376942" name="Freeform 110"/>
              <p:cNvSpPr/>
              <p:nvPr/>
            </p:nvSpPr>
            <p:spPr bwMode="auto">
              <a:xfrm>
                <a:off x="4271" y="2072"/>
                <a:ext cx="51" cy="33"/>
              </a:xfrm>
              <a:custGeom>
                <a:avLst/>
                <a:gdLst/>
                <a:ahLst/>
                <a:cxnLst>
                  <a:cxn ang="0">
                    <a:pos x="39" y="30"/>
                  </a:cxn>
                  <a:cxn ang="0">
                    <a:pos x="30" y="31"/>
                  </a:cxn>
                  <a:cxn ang="0">
                    <a:pos x="22" y="33"/>
                  </a:cxn>
                  <a:cxn ang="0">
                    <a:pos x="16" y="33"/>
                  </a:cxn>
                  <a:cxn ang="0">
                    <a:pos x="11" y="33"/>
                  </a:cxn>
                  <a:cxn ang="0">
                    <a:pos x="6" y="31"/>
                  </a:cxn>
                  <a:cxn ang="0">
                    <a:pos x="3" y="30"/>
                  </a:cxn>
                  <a:cxn ang="0">
                    <a:pos x="2" y="26"/>
                  </a:cxn>
                  <a:cxn ang="0">
                    <a:pos x="0" y="25"/>
                  </a:cxn>
                  <a:cxn ang="0">
                    <a:pos x="0" y="22"/>
                  </a:cxn>
                  <a:cxn ang="0">
                    <a:pos x="0" y="19"/>
                  </a:cxn>
                  <a:cxn ang="0">
                    <a:pos x="0" y="16"/>
                  </a:cxn>
                  <a:cxn ang="0">
                    <a:pos x="2" y="13"/>
                  </a:cxn>
                  <a:cxn ang="0">
                    <a:pos x="3" y="9"/>
                  </a:cxn>
                  <a:cxn ang="0">
                    <a:pos x="6" y="8"/>
                  </a:cxn>
                  <a:cxn ang="0">
                    <a:pos x="8" y="6"/>
                  </a:cxn>
                  <a:cxn ang="0">
                    <a:pos x="13" y="5"/>
                  </a:cxn>
                  <a:cxn ang="0">
                    <a:pos x="20" y="2"/>
                  </a:cxn>
                  <a:cxn ang="0">
                    <a:pos x="28" y="2"/>
                  </a:cxn>
                  <a:cxn ang="0">
                    <a:pos x="34" y="0"/>
                  </a:cxn>
                  <a:cxn ang="0">
                    <a:pos x="41" y="2"/>
                  </a:cxn>
                  <a:cxn ang="0">
                    <a:pos x="44" y="2"/>
                  </a:cxn>
                  <a:cxn ang="0">
                    <a:pos x="47" y="3"/>
                  </a:cxn>
                  <a:cxn ang="0">
                    <a:pos x="50" y="6"/>
                  </a:cxn>
                  <a:cxn ang="0">
                    <a:pos x="51" y="9"/>
                  </a:cxn>
                  <a:cxn ang="0">
                    <a:pos x="51" y="11"/>
                  </a:cxn>
                  <a:cxn ang="0">
                    <a:pos x="51" y="16"/>
                  </a:cxn>
                  <a:cxn ang="0">
                    <a:pos x="50" y="17"/>
                  </a:cxn>
                  <a:cxn ang="0">
                    <a:pos x="48" y="20"/>
                  </a:cxn>
                  <a:cxn ang="0">
                    <a:pos x="47" y="23"/>
                  </a:cxn>
                  <a:cxn ang="0">
                    <a:pos x="44" y="26"/>
                  </a:cxn>
                  <a:cxn ang="0">
                    <a:pos x="42" y="28"/>
                  </a:cxn>
                  <a:cxn ang="0">
                    <a:pos x="39" y="30"/>
                  </a:cxn>
                  <a:cxn ang="0">
                    <a:pos x="39" y="30"/>
                  </a:cxn>
                </a:cxnLst>
                <a:rect l="0" t="0" r="r" b="b"/>
                <a:pathLst>
                  <a:path w="51" h="33">
                    <a:moveTo>
                      <a:pt x="39" y="30"/>
                    </a:moveTo>
                    <a:lnTo>
                      <a:pt x="30" y="31"/>
                    </a:lnTo>
                    <a:lnTo>
                      <a:pt x="22" y="33"/>
                    </a:lnTo>
                    <a:lnTo>
                      <a:pt x="16" y="33"/>
                    </a:lnTo>
                    <a:lnTo>
                      <a:pt x="11" y="33"/>
                    </a:lnTo>
                    <a:lnTo>
                      <a:pt x="6" y="31"/>
                    </a:lnTo>
                    <a:lnTo>
                      <a:pt x="3" y="30"/>
                    </a:lnTo>
                    <a:lnTo>
                      <a:pt x="2" y="26"/>
                    </a:lnTo>
                    <a:lnTo>
                      <a:pt x="0" y="25"/>
                    </a:lnTo>
                    <a:lnTo>
                      <a:pt x="0" y="22"/>
                    </a:lnTo>
                    <a:lnTo>
                      <a:pt x="0" y="19"/>
                    </a:lnTo>
                    <a:lnTo>
                      <a:pt x="0" y="16"/>
                    </a:lnTo>
                    <a:lnTo>
                      <a:pt x="2" y="13"/>
                    </a:lnTo>
                    <a:lnTo>
                      <a:pt x="3" y="9"/>
                    </a:lnTo>
                    <a:lnTo>
                      <a:pt x="6" y="8"/>
                    </a:lnTo>
                    <a:lnTo>
                      <a:pt x="8" y="6"/>
                    </a:lnTo>
                    <a:lnTo>
                      <a:pt x="13" y="5"/>
                    </a:lnTo>
                    <a:lnTo>
                      <a:pt x="20" y="2"/>
                    </a:lnTo>
                    <a:lnTo>
                      <a:pt x="28" y="2"/>
                    </a:lnTo>
                    <a:lnTo>
                      <a:pt x="34" y="0"/>
                    </a:lnTo>
                    <a:lnTo>
                      <a:pt x="41" y="2"/>
                    </a:lnTo>
                    <a:lnTo>
                      <a:pt x="44" y="2"/>
                    </a:lnTo>
                    <a:lnTo>
                      <a:pt x="47" y="3"/>
                    </a:lnTo>
                    <a:lnTo>
                      <a:pt x="50" y="6"/>
                    </a:lnTo>
                    <a:lnTo>
                      <a:pt x="51" y="9"/>
                    </a:lnTo>
                    <a:lnTo>
                      <a:pt x="51" y="11"/>
                    </a:lnTo>
                    <a:lnTo>
                      <a:pt x="51" y="16"/>
                    </a:lnTo>
                    <a:lnTo>
                      <a:pt x="50" y="17"/>
                    </a:lnTo>
                    <a:lnTo>
                      <a:pt x="48" y="20"/>
                    </a:lnTo>
                    <a:lnTo>
                      <a:pt x="47" y="23"/>
                    </a:lnTo>
                    <a:lnTo>
                      <a:pt x="44" y="26"/>
                    </a:lnTo>
                    <a:lnTo>
                      <a:pt x="42" y="28"/>
                    </a:lnTo>
                    <a:lnTo>
                      <a:pt x="39" y="30"/>
                    </a:lnTo>
                    <a:lnTo>
                      <a:pt x="39" y="30"/>
                    </a:lnTo>
                    <a:close/>
                  </a:path>
                </a:pathLst>
              </a:custGeom>
              <a:solidFill>
                <a:srgbClr val="FFF7D9"/>
              </a:solidFill>
              <a:ln w="9525">
                <a:noFill/>
                <a:round/>
              </a:ln>
            </p:spPr>
            <p:txBody>
              <a:bodyPr/>
              <a:lstStyle/>
              <a:p>
                <a:endParaRPr lang="en-US"/>
              </a:p>
            </p:txBody>
          </p:sp>
          <p:sp>
            <p:nvSpPr>
              <p:cNvPr id="376943" name="Freeform 111"/>
              <p:cNvSpPr/>
              <p:nvPr/>
            </p:nvSpPr>
            <p:spPr bwMode="auto">
              <a:xfrm>
                <a:off x="4287" y="2078"/>
                <a:ext cx="68" cy="42"/>
              </a:xfrm>
              <a:custGeom>
                <a:avLst/>
                <a:gdLst/>
                <a:ahLst/>
                <a:cxnLst>
                  <a:cxn ang="0">
                    <a:pos x="23" y="2"/>
                  </a:cxn>
                  <a:cxn ang="0">
                    <a:pos x="26" y="3"/>
                  </a:cxn>
                  <a:cxn ang="0">
                    <a:pos x="31" y="5"/>
                  </a:cxn>
                  <a:cxn ang="0">
                    <a:pos x="35" y="5"/>
                  </a:cxn>
                  <a:cxn ang="0">
                    <a:pos x="39" y="7"/>
                  </a:cxn>
                  <a:cxn ang="0">
                    <a:pos x="43" y="7"/>
                  </a:cxn>
                  <a:cxn ang="0">
                    <a:pos x="48" y="8"/>
                  </a:cxn>
                  <a:cxn ang="0">
                    <a:pos x="51" y="10"/>
                  </a:cxn>
                  <a:cxn ang="0">
                    <a:pos x="56" y="10"/>
                  </a:cxn>
                  <a:cxn ang="0">
                    <a:pos x="59" y="11"/>
                  </a:cxn>
                  <a:cxn ang="0">
                    <a:pos x="62" y="13"/>
                  </a:cxn>
                  <a:cxn ang="0">
                    <a:pos x="63" y="14"/>
                  </a:cxn>
                  <a:cxn ang="0">
                    <a:pos x="67" y="17"/>
                  </a:cxn>
                  <a:cxn ang="0">
                    <a:pos x="67" y="20"/>
                  </a:cxn>
                  <a:cxn ang="0">
                    <a:pos x="68" y="24"/>
                  </a:cxn>
                  <a:cxn ang="0">
                    <a:pos x="68" y="27"/>
                  </a:cxn>
                  <a:cxn ang="0">
                    <a:pos x="68" y="30"/>
                  </a:cxn>
                  <a:cxn ang="0">
                    <a:pos x="67" y="31"/>
                  </a:cxn>
                  <a:cxn ang="0">
                    <a:pos x="65" y="34"/>
                  </a:cxn>
                  <a:cxn ang="0">
                    <a:pos x="63" y="36"/>
                  </a:cxn>
                  <a:cxn ang="0">
                    <a:pos x="62" y="39"/>
                  </a:cxn>
                  <a:cxn ang="0">
                    <a:pos x="59" y="41"/>
                  </a:cxn>
                  <a:cxn ang="0">
                    <a:pos x="56" y="42"/>
                  </a:cxn>
                  <a:cxn ang="0">
                    <a:pos x="51" y="42"/>
                  </a:cxn>
                  <a:cxn ang="0">
                    <a:pos x="48" y="42"/>
                  </a:cxn>
                  <a:cxn ang="0">
                    <a:pos x="35" y="39"/>
                  </a:cxn>
                  <a:cxn ang="0">
                    <a:pos x="25" y="36"/>
                  </a:cxn>
                  <a:cxn ang="0">
                    <a:pos x="15" y="31"/>
                  </a:cxn>
                  <a:cxn ang="0">
                    <a:pos x="9" y="28"/>
                  </a:cxn>
                  <a:cxn ang="0">
                    <a:pos x="4" y="24"/>
                  </a:cxn>
                  <a:cxn ang="0">
                    <a:pos x="1" y="20"/>
                  </a:cxn>
                  <a:cxn ang="0">
                    <a:pos x="0" y="16"/>
                  </a:cxn>
                  <a:cxn ang="0">
                    <a:pos x="0" y="13"/>
                  </a:cxn>
                  <a:cxn ang="0">
                    <a:pos x="1" y="10"/>
                  </a:cxn>
                  <a:cxn ang="0">
                    <a:pos x="3" y="7"/>
                  </a:cxn>
                  <a:cxn ang="0">
                    <a:pos x="4" y="3"/>
                  </a:cxn>
                  <a:cxn ang="0">
                    <a:pos x="7" y="2"/>
                  </a:cxn>
                  <a:cxn ang="0">
                    <a:pos x="11" y="0"/>
                  </a:cxn>
                  <a:cxn ang="0">
                    <a:pos x="15" y="0"/>
                  </a:cxn>
                  <a:cxn ang="0">
                    <a:pos x="18" y="0"/>
                  </a:cxn>
                  <a:cxn ang="0">
                    <a:pos x="23" y="2"/>
                  </a:cxn>
                  <a:cxn ang="0">
                    <a:pos x="23" y="2"/>
                  </a:cxn>
                </a:cxnLst>
                <a:rect l="0" t="0" r="r" b="b"/>
                <a:pathLst>
                  <a:path w="68" h="42">
                    <a:moveTo>
                      <a:pt x="23" y="2"/>
                    </a:moveTo>
                    <a:lnTo>
                      <a:pt x="26" y="3"/>
                    </a:lnTo>
                    <a:lnTo>
                      <a:pt x="31" y="5"/>
                    </a:lnTo>
                    <a:lnTo>
                      <a:pt x="35" y="5"/>
                    </a:lnTo>
                    <a:lnTo>
                      <a:pt x="39" y="7"/>
                    </a:lnTo>
                    <a:lnTo>
                      <a:pt x="43" y="7"/>
                    </a:lnTo>
                    <a:lnTo>
                      <a:pt x="48" y="8"/>
                    </a:lnTo>
                    <a:lnTo>
                      <a:pt x="51" y="10"/>
                    </a:lnTo>
                    <a:lnTo>
                      <a:pt x="56" y="10"/>
                    </a:lnTo>
                    <a:lnTo>
                      <a:pt x="59" y="11"/>
                    </a:lnTo>
                    <a:lnTo>
                      <a:pt x="62" y="13"/>
                    </a:lnTo>
                    <a:lnTo>
                      <a:pt x="63" y="14"/>
                    </a:lnTo>
                    <a:lnTo>
                      <a:pt x="67" y="17"/>
                    </a:lnTo>
                    <a:lnTo>
                      <a:pt x="67" y="20"/>
                    </a:lnTo>
                    <a:lnTo>
                      <a:pt x="68" y="24"/>
                    </a:lnTo>
                    <a:lnTo>
                      <a:pt x="68" y="27"/>
                    </a:lnTo>
                    <a:lnTo>
                      <a:pt x="68" y="30"/>
                    </a:lnTo>
                    <a:lnTo>
                      <a:pt x="67" y="31"/>
                    </a:lnTo>
                    <a:lnTo>
                      <a:pt x="65" y="34"/>
                    </a:lnTo>
                    <a:lnTo>
                      <a:pt x="63" y="36"/>
                    </a:lnTo>
                    <a:lnTo>
                      <a:pt x="62" y="39"/>
                    </a:lnTo>
                    <a:lnTo>
                      <a:pt x="59" y="41"/>
                    </a:lnTo>
                    <a:lnTo>
                      <a:pt x="56" y="42"/>
                    </a:lnTo>
                    <a:lnTo>
                      <a:pt x="51" y="42"/>
                    </a:lnTo>
                    <a:lnTo>
                      <a:pt x="48" y="42"/>
                    </a:lnTo>
                    <a:lnTo>
                      <a:pt x="35" y="39"/>
                    </a:lnTo>
                    <a:lnTo>
                      <a:pt x="25" y="36"/>
                    </a:lnTo>
                    <a:lnTo>
                      <a:pt x="15" y="31"/>
                    </a:lnTo>
                    <a:lnTo>
                      <a:pt x="9" y="28"/>
                    </a:lnTo>
                    <a:lnTo>
                      <a:pt x="4" y="24"/>
                    </a:lnTo>
                    <a:lnTo>
                      <a:pt x="1" y="20"/>
                    </a:lnTo>
                    <a:lnTo>
                      <a:pt x="0" y="16"/>
                    </a:lnTo>
                    <a:lnTo>
                      <a:pt x="0" y="13"/>
                    </a:lnTo>
                    <a:lnTo>
                      <a:pt x="1" y="10"/>
                    </a:lnTo>
                    <a:lnTo>
                      <a:pt x="3" y="7"/>
                    </a:lnTo>
                    <a:lnTo>
                      <a:pt x="4" y="3"/>
                    </a:lnTo>
                    <a:lnTo>
                      <a:pt x="7" y="2"/>
                    </a:lnTo>
                    <a:lnTo>
                      <a:pt x="11" y="0"/>
                    </a:lnTo>
                    <a:lnTo>
                      <a:pt x="15" y="0"/>
                    </a:lnTo>
                    <a:lnTo>
                      <a:pt x="18" y="0"/>
                    </a:lnTo>
                    <a:lnTo>
                      <a:pt x="23" y="2"/>
                    </a:lnTo>
                    <a:lnTo>
                      <a:pt x="23" y="2"/>
                    </a:lnTo>
                    <a:close/>
                  </a:path>
                </a:pathLst>
              </a:custGeom>
              <a:solidFill>
                <a:srgbClr val="FFF7D9"/>
              </a:solidFill>
              <a:ln w="9525">
                <a:noFill/>
                <a:round/>
              </a:ln>
            </p:spPr>
            <p:txBody>
              <a:bodyPr/>
              <a:lstStyle/>
              <a:p>
                <a:endParaRPr lang="en-US"/>
              </a:p>
            </p:txBody>
          </p:sp>
          <p:sp>
            <p:nvSpPr>
              <p:cNvPr id="376944" name="Freeform 112"/>
              <p:cNvSpPr/>
              <p:nvPr/>
            </p:nvSpPr>
            <p:spPr bwMode="auto">
              <a:xfrm>
                <a:off x="4119" y="2092"/>
                <a:ext cx="1" cy="2"/>
              </a:xfrm>
              <a:custGeom>
                <a:avLst/>
                <a:gdLst/>
                <a:ahLst/>
                <a:cxnLst>
                  <a:cxn ang="0">
                    <a:pos x="0" y="2"/>
                  </a:cxn>
                  <a:cxn ang="0">
                    <a:pos x="1" y="0"/>
                  </a:cxn>
                  <a:cxn ang="0">
                    <a:pos x="0" y="2"/>
                  </a:cxn>
                  <a:cxn ang="0">
                    <a:pos x="0" y="2"/>
                  </a:cxn>
                </a:cxnLst>
                <a:rect l="0" t="0" r="r" b="b"/>
                <a:pathLst>
                  <a:path w="1" h="2">
                    <a:moveTo>
                      <a:pt x="0" y="2"/>
                    </a:moveTo>
                    <a:lnTo>
                      <a:pt x="1" y="0"/>
                    </a:lnTo>
                    <a:lnTo>
                      <a:pt x="0" y="2"/>
                    </a:lnTo>
                    <a:lnTo>
                      <a:pt x="0" y="2"/>
                    </a:lnTo>
                    <a:close/>
                  </a:path>
                </a:pathLst>
              </a:custGeom>
              <a:solidFill>
                <a:srgbClr val="3380D9"/>
              </a:solidFill>
              <a:ln w="9525">
                <a:noFill/>
                <a:round/>
              </a:ln>
            </p:spPr>
            <p:txBody>
              <a:bodyPr/>
              <a:lstStyle/>
              <a:p>
                <a:endParaRPr lang="en-US"/>
              </a:p>
            </p:txBody>
          </p:sp>
          <p:sp>
            <p:nvSpPr>
              <p:cNvPr id="376945" name="Freeform 113"/>
              <p:cNvSpPr/>
              <p:nvPr/>
            </p:nvSpPr>
            <p:spPr bwMode="auto">
              <a:xfrm>
                <a:off x="4073" y="2212"/>
                <a:ext cx="287" cy="342"/>
              </a:xfrm>
              <a:custGeom>
                <a:avLst/>
                <a:gdLst/>
                <a:ahLst/>
                <a:cxnLst>
                  <a:cxn ang="0">
                    <a:pos x="61" y="0"/>
                  </a:cxn>
                  <a:cxn ang="0">
                    <a:pos x="71" y="20"/>
                  </a:cxn>
                  <a:cxn ang="0">
                    <a:pos x="67" y="28"/>
                  </a:cxn>
                  <a:cxn ang="0">
                    <a:pos x="63" y="36"/>
                  </a:cxn>
                  <a:cxn ang="0">
                    <a:pos x="60" y="42"/>
                  </a:cxn>
                  <a:cxn ang="0">
                    <a:pos x="57" y="47"/>
                  </a:cxn>
                  <a:cxn ang="0">
                    <a:pos x="53" y="51"/>
                  </a:cxn>
                  <a:cxn ang="0">
                    <a:pos x="49" y="56"/>
                  </a:cxn>
                  <a:cxn ang="0">
                    <a:pos x="46" y="61"/>
                  </a:cxn>
                  <a:cxn ang="0">
                    <a:pos x="43" y="67"/>
                  </a:cxn>
                  <a:cxn ang="0">
                    <a:pos x="39" y="71"/>
                  </a:cxn>
                  <a:cxn ang="0">
                    <a:pos x="36" y="78"/>
                  </a:cxn>
                  <a:cxn ang="0">
                    <a:pos x="33" y="84"/>
                  </a:cxn>
                  <a:cxn ang="0">
                    <a:pos x="32" y="93"/>
                  </a:cxn>
                  <a:cxn ang="0">
                    <a:pos x="30" y="103"/>
                  </a:cxn>
                  <a:cxn ang="0">
                    <a:pos x="29" y="115"/>
                  </a:cxn>
                  <a:cxn ang="0">
                    <a:pos x="27" y="129"/>
                  </a:cxn>
                  <a:cxn ang="0">
                    <a:pos x="29" y="145"/>
                  </a:cxn>
                  <a:cxn ang="0">
                    <a:pos x="29" y="168"/>
                  </a:cxn>
                  <a:cxn ang="0">
                    <a:pos x="35" y="191"/>
                  </a:cxn>
                  <a:cxn ang="0">
                    <a:pos x="41" y="210"/>
                  </a:cxn>
                  <a:cxn ang="0">
                    <a:pos x="52" y="230"/>
                  </a:cxn>
                  <a:cxn ang="0">
                    <a:pos x="63" y="246"/>
                  </a:cxn>
                  <a:cxn ang="0">
                    <a:pos x="77" y="261"/>
                  </a:cxn>
                  <a:cxn ang="0">
                    <a:pos x="92" y="274"/>
                  </a:cxn>
                  <a:cxn ang="0">
                    <a:pos x="111" y="284"/>
                  </a:cxn>
                  <a:cxn ang="0">
                    <a:pos x="130" y="294"/>
                  </a:cxn>
                  <a:cxn ang="0">
                    <a:pos x="148" y="301"/>
                  </a:cxn>
                  <a:cxn ang="0">
                    <a:pos x="169" y="306"/>
                  </a:cxn>
                  <a:cxn ang="0">
                    <a:pos x="190" y="311"/>
                  </a:cxn>
                  <a:cxn ang="0">
                    <a:pos x="212" y="312"/>
                  </a:cxn>
                  <a:cxn ang="0">
                    <a:pos x="234" y="312"/>
                  </a:cxn>
                  <a:cxn ang="0">
                    <a:pos x="256" y="309"/>
                  </a:cxn>
                  <a:cxn ang="0">
                    <a:pos x="277" y="306"/>
                  </a:cxn>
                  <a:cxn ang="0">
                    <a:pos x="287" y="331"/>
                  </a:cxn>
                  <a:cxn ang="0">
                    <a:pos x="242" y="340"/>
                  </a:cxn>
                  <a:cxn ang="0">
                    <a:pos x="201" y="342"/>
                  </a:cxn>
                  <a:cxn ang="0">
                    <a:pos x="162" y="336"/>
                  </a:cxn>
                  <a:cxn ang="0">
                    <a:pos x="128" y="325"/>
                  </a:cxn>
                  <a:cxn ang="0">
                    <a:pos x="97" y="308"/>
                  </a:cxn>
                  <a:cxn ang="0">
                    <a:pos x="71" y="286"/>
                  </a:cxn>
                  <a:cxn ang="0">
                    <a:pos x="47" y="260"/>
                  </a:cxn>
                  <a:cxn ang="0">
                    <a:pos x="29" y="232"/>
                  </a:cxn>
                  <a:cxn ang="0">
                    <a:pos x="14" y="200"/>
                  </a:cxn>
                  <a:cxn ang="0">
                    <a:pos x="5" y="169"/>
                  </a:cxn>
                  <a:cxn ang="0">
                    <a:pos x="0" y="137"/>
                  </a:cxn>
                  <a:cxn ang="0">
                    <a:pos x="2" y="106"/>
                  </a:cxn>
                  <a:cxn ang="0">
                    <a:pos x="8" y="75"/>
                  </a:cxn>
                  <a:cxn ang="0">
                    <a:pos x="21" y="47"/>
                  </a:cxn>
                  <a:cxn ang="0">
                    <a:pos x="38" y="20"/>
                  </a:cxn>
                  <a:cxn ang="0">
                    <a:pos x="61" y="0"/>
                  </a:cxn>
                  <a:cxn ang="0">
                    <a:pos x="61" y="0"/>
                  </a:cxn>
                </a:cxnLst>
                <a:rect l="0" t="0" r="r" b="b"/>
                <a:pathLst>
                  <a:path w="287" h="342">
                    <a:moveTo>
                      <a:pt x="61" y="0"/>
                    </a:moveTo>
                    <a:lnTo>
                      <a:pt x="71" y="20"/>
                    </a:lnTo>
                    <a:lnTo>
                      <a:pt x="67" y="28"/>
                    </a:lnTo>
                    <a:lnTo>
                      <a:pt x="63" y="36"/>
                    </a:lnTo>
                    <a:lnTo>
                      <a:pt x="60" y="42"/>
                    </a:lnTo>
                    <a:lnTo>
                      <a:pt x="57" y="47"/>
                    </a:lnTo>
                    <a:lnTo>
                      <a:pt x="53" y="51"/>
                    </a:lnTo>
                    <a:lnTo>
                      <a:pt x="49" y="56"/>
                    </a:lnTo>
                    <a:lnTo>
                      <a:pt x="46" y="61"/>
                    </a:lnTo>
                    <a:lnTo>
                      <a:pt x="43" y="67"/>
                    </a:lnTo>
                    <a:lnTo>
                      <a:pt x="39" y="71"/>
                    </a:lnTo>
                    <a:lnTo>
                      <a:pt x="36" y="78"/>
                    </a:lnTo>
                    <a:lnTo>
                      <a:pt x="33" y="84"/>
                    </a:lnTo>
                    <a:lnTo>
                      <a:pt x="32" y="93"/>
                    </a:lnTo>
                    <a:lnTo>
                      <a:pt x="30" y="103"/>
                    </a:lnTo>
                    <a:lnTo>
                      <a:pt x="29" y="115"/>
                    </a:lnTo>
                    <a:lnTo>
                      <a:pt x="27" y="129"/>
                    </a:lnTo>
                    <a:lnTo>
                      <a:pt x="29" y="145"/>
                    </a:lnTo>
                    <a:lnTo>
                      <a:pt x="29" y="168"/>
                    </a:lnTo>
                    <a:lnTo>
                      <a:pt x="35" y="191"/>
                    </a:lnTo>
                    <a:lnTo>
                      <a:pt x="41" y="210"/>
                    </a:lnTo>
                    <a:lnTo>
                      <a:pt x="52" y="230"/>
                    </a:lnTo>
                    <a:lnTo>
                      <a:pt x="63" y="246"/>
                    </a:lnTo>
                    <a:lnTo>
                      <a:pt x="77" y="261"/>
                    </a:lnTo>
                    <a:lnTo>
                      <a:pt x="92" y="274"/>
                    </a:lnTo>
                    <a:lnTo>
                      <a:pt x="111" y="284"/>
                    </a:lnTo>
                    <a:lnTo>
                      <a:pt x="130" y="294"/>
                    </a:lnTo>
                    <a:lnTo>
                      <a:pt x="148" y="301"/>
                    </a:lnTo>
                    <a:lnTo>
                      <a:pt x="169" y="306"/>
                    </a:lnTo>
                    <a:lnTo>
                      <a:pt x="190" y="311"/>
                    </a:lnTo>
                    <a:lnTo>
                      <a:pt x="212" y="312"/>
                    </a:lnTo>
                    <a:lnTo>
                      <a:pt x="234" y="312"/>
                    </a:lnTo>
                    <a:lnTo>
                      <a:pt x="256" y="309"/>
                    </a:lnTo>
                    <a:lnTo>
                      <a:pt x="277" y="306"/>
                    </a:lnTo>
                    <a:lnTo>
                      <a:pt x="287" y="331"/>
                    </a:lnTo>
                    <a:lnTo>
                      <a:pt x="242" y="340"/>
                    </a:lnTo>
                    <a:lnTo>
                      <a:pt x="201" y="342"/>
                    </a:lnTo>
                    <a:lnTo>
                      <a:pt x="162" y="336"/>
                    </a:lnTo>
                    <a:lnTo>
                      <a:pt x="128" y="325"/>
                    </a:lnTo>
                    <a:lnTo>
                      <a:pt x="97" y="308"/>
                    </a:lnTo>
                    <a:lnTo>
                      <a:pt x="71" y="286"/>
                    </a:lnTo>
                    <a:lnTo>
                      <a:pt x="47" y="260"/>
                    </a:lnTo>
                    <a:lnTo>
                      <a:pt x="29" y="232"/>
                    </a:lnTo>
                    <a:lnTo>
                      <a:pt x="14" y="200"/>
                    </a:lnTo>
                    <a:lnTo>
                      <a:pt x="5" y="169"/>
                    </a:lnTo>
                    <a:lnTo>
                      <a:pt x="0" y="137"/>
                    </a:lnTo>
                    <a:lnTo>
                      <a:pt x="2" y="106"/>
                    </a:lnTo>
                    <a:lnTo>
                      <a:pt x="8" y="75"/>
                    </a:lnTo>
                    <a:lnTo>
                      <a:pt x="21" y="47"/>
                    </a:lnTo>
                    <a:lnTo>
                      <a:pt x="38" y="20"/>
                    </a:lnTo>
                    <a:lnTo>
                      <a:pt x="61" y="0"/>
                    </a:lnTo>
                    <a:lnTo>
                      <a:pt x="61" y="0"/>
                    </a:lnTo>
                    <a:close/>
                  </a:path>
                </a:pathLst>
              </a:custGeom>
              <a:solidFill>
                <a:srgbClr val="000000"/>
              </a:solidFill>
              <a:ln w="9525">
                <a:noFill/>
                <a:round/>
              </a:ln>
            </p:spPr>
            <p:txBody>
              <a:bodyPr/>
              <a:lstStyle/>
              <a:p>
                <a:endParaRPr lang="en-US"/>
              </a:p>
            </p:txBody>
          </p:sp>
          <p:sp>
            <p:nvSpPr>
              <p:cNvPr id="376946" name="Freeform 114"/>
              <p:cNvSpPr/>
              <p:nvPr/>
            </p:nvSpPr>
            <p:spPr bwMode="auto">
              <a:xfrm>
                <a:off x="4126" y="2156"/>
                <a:ext cx="363" cy="389"/>
              </a:xfrm>
              <a:custGeom>
                <a:avLst/>
                <a:gdLst/>
                <a:ahLst/>
                <a:cxnLst>
                  <a:cxn ang="0">
                    <a:pos x="228" y="389"/>
                  </a:cxn>
                  <a:cxn ang="0">
                    <a:pos x="218" y="364"/>
                  </a:cxn>
                  <a:cxn ang="0">
                    <a:pos x="229" y="359"/>
                  </a:cxn>
                  <a:cxn ang="0">
                    <a:pos x="242" y="354"/>
                  </a:cxn>
                  <a:cxn ang="0">
                    <a:pos x="251" y="348"/>
                  </a:cxn>
                  <a:cxn ang="0">
                    <a:pos x="262" y="340"/>
                  </a:cxn>
                  <a:cxn ang="0">
                    <a:pos x="271" y="333"/>
                  </a:cxn>
                  <a:cxn ang="0">
                    <a:pos x="282" y="325"/>
                  </a:cxn>
                  <a:cxn ang="0">
                    <a:pos x="290" y="314"/>
                  </a:cxn>
                  <a:cxn ang="0">
                    <a:pos x="298" y="305"/>
                  </a:cxn>
                  <a:cxn ang="0">
                    <a:pos x="305" y="295"/>
                  </a:cxn>
                  <a:cxn ang="0">
                    <a:pos x="312" y="284"/>
                  </a:cxn>
                  <a:cxn ang="0">
                    <a:pos x="318" y="272"/>
                  </a:cxn>
                  <a:cxn ang="0">
                    <a:pos x="324" y="261"/>
                  </a:cxn>
                  <a:cxn ang="0">
                    <a:pos x="329" y="249"/>
                  </a:cxn>
                  <a:cxn ang="0">
                    <a:pos x="333" y="238"/>
                  </a:cxn>
                  <a:cxn ang="0">
                    <a:pos x="337" y="225"/>
                  </a:cxn>
                  <a:cxn ang="0">
                    <a:pos x="340" y="214"/>
                  </a:cxn>
                  <a:cxn ang="0">
                    <a:pos x="343" y="183"/>
                  </a:cxn>
                  <a:cxn ang="0">
                    <a:pos x="341" y="154"/>
                  </a:cxn>
                  <a:cxn ang="0">
                    <a:pos x="333" y="129"/>
                  </a:cxn>
                  <a:cxn ang="0">
                    <a:pos x="323" y="106"/>
                  </a:cxn>
                  <a:cxn ang="0">
                    <a:pos x="305" y="84"/>
                  </a:cxn>
                  <a:cxn ang="0">
                    <a:pos x="287" y="67"/>
                  </a:cxn>
                  <a:cxn ang="0">
                    <a:pos x="263" y="53"/>
                  </a:cxn>
                  <a:cxn ang="0">
                    <a:pos x="238" y="42"/>
                  </a:cxn>
                  <a:cxn ang="0">
                    <a:pos x="210" y="34"/>
                  </a:cxn>
                  <a:cxn ang="0">
                    <a:pos x="182" y="30"/>
                  </a:cxn>
                  <a:cxn ang="0">
                    <a:pos x="153" y="28"/>
                  </a:cxn>
                  <a:cxn ang="0">
                    <a:pos x="125" y="31"/>
                  </a:cxn>
                  <a:cxn ang="0">
                    <a:pos x="94" y="37"/>
                  </a:cxn>
                  <a:cxn ang="0">
                    <a:pos x="66" y="48"/>
                  </a:cxn>
                  <a:cxn ang="0">
                    <a:pos x="38" y="62"/>
                  </a:cxn>
                  <a:cxn ang="0">
                    <a:pos x="13" y="82"/>
                  </a:cxn>
                  <a:cxn ang="0">
                    <a:pos x="0" y="61"/>
                  </a:cxn>
                  <a:cxn ang="0">
                    <a:pos x="58" y="26"/>
                  </a:cxn>
                  <a:cxn ang="0">
                    <a:pos x="111" y="8"/>
                  </a:cxn>
                  <a:cxn ang="0">
                    <a:pos x="161" y="0"/>
                  </a:cxn>
                  <a:cxn ang="0">
                    <a:pos x="207" y="3"/>
                  </a:cxn>
                  <a:cxn ang="0">
                    <a:pos x="248" y="17"/>
                  </a:cxn>
                  <a:cxn ang="0">
                    <a:pos x="284" y="37"/>
                  </a:cxn>
                  <a:cxn ang="0">
                    <a:pos x="313" y="65"/>
                  </a:cxn>
                  <a:cxn ang="0">
                    <a:pos x="337" y="99"/>
                  </a:cxn>
                  <a:cxn ang="0">
                    <a:pos x="354" y="137"/>
                  </a:cxn>
                  <a:cxn ang="0">
                    <a:pos x="363" y="176"/>
                  </a:cxn>
                  <a:cxn ang="0">
                    <a:pos x="363" y="216"/>
                  </a:cxn>
                  <a:cxn ang="0">
                    <a:pos x="355" y="256"/>
                  </a:cxn>
                  <a:cxn ang="0">
                    <a:pos x="338" y="295"/>
                  </a:cxn>
                  <a:cxn ang="0">
                    <a:pos x="312" y="331"/>
                  </a:cxn>
                  <a:cxn ang="0">
                    <a:pos x="276" y="362"/>
                  </a:cxn>
                  <a:cxn ang="0">
                    <a:pos x="228" y="389"/>
                  </a:cxn>
                  <a:cxn ang="0">
                    <a:pos x="228" y="389"/>
                  </a:cxn>
                </a:cxnLst>
                <a:rect l="0" t="0" r="r" b="b"/>
                <a:pathLst>
                  <a:path w="363" h="389">
                    <a:moveTo>
                      <a:pt x="228" y="389"/>
                    </a:moveTo>
                    <a:lnTo>
                      <a:pt x="218" y="364"/>
                    </a:lnTo>
                    <a:lnTo>
                      <a:pt x="229" y="359"/>
                    </a:lnTo>
                    <a:lnTo>
                      <a:pt x="242" y="354"/>
                    </a:lnTo>
                    <a:lnTo>
                      <a:pt x="251" y="348"/>
                    </a:lnTo>
                    <a:lnTo>
                      <a:pt x="262" y="340"/>
                    </a:lnTo>
                    <a:lnTo>
                      <a:pt x="271" y="333"/>
                    </a:lnTo>
                    <a:lnTo>
                      <a:pt x="282" y="325"/>
                    </a:lnTo>
                    <a:lnTo>
                      <a:pt x="290" y="314"/>
                    </a:lnTo>
                    <a:lnTo>
                      <a:pt x="298" y="305"/>
                    </a:lnTo>
                    <a:lnTo>
                      <a:pt x="305" y="295"/>
                    </a:lnTo>
                    <a:lnTo>
                      <a:pt x="312" y="284"/>
                    </a:lnTo>
                    <a:lnTo>
                      <a:pt x="318" y="272"/>
                    </a:lnTo>
                    <a:lnTo>
                      <a:pt x="324" y="261"/>
                    </a:lnTo>
                    <a:lnTo>
                      <a:pt x="329" y="249"/>
                    </a:lnTo>
                    <a:lnTo>
                      <a:pt x="333" y="238"/>
                    </a:lnTo>
                    <a:lnTo>
                      <a:pt x="337" y="225"/>
                    </a:lnTo>
                    <a:lnTo>
                      <a:pt x="340" y="214"/>
                    </a:lnTo>
                    <a:lnTo>
                      <a:pt x="343" y="183"/>
                    </a:lnTo>
                    <a:lnTo>
                      <a:pt x="341" y="154"/>
                    </a:lnTo>
                    <a:lnTo>
                      <a:pt x="333" y="129"/>
                    </a:lnTo>
                    <a:lnTo>
                      <a:pt x="323" y="106"/>
                    </a:lnTo>
                    <a:lnTo>
                      <a:pt x="305" y="84"/>
                    </a:lnTo>
                    <a:lnTo>
                      <a:pt x="287" y="67"/>
                    </a:lnTo>
                    <a:lnTo>
                      <a:pt x="263" y="53"/>
                    </a:lnTo>
                    <a:lnTo>
                      <a:pt x="238" y="42"/>
                    </a:lnTo>
                    <a:lnTo>
                      <a:pt x="210" y="34"/>
                    </a:lnTo>
                    <a:lnTo>
                      <a:pt x="182" y="30"/>
                    </a:lnTo>
                    <a:lnTo>
                      <a:pt x="153" y="28"/>
                    </a:lnTo>
                    <a:lnTo>
                      <a:pt x="125" y="31"/>
                    </a:lnTo>
                    <a:lnTo>
                      <a:pt x="94" y="37"/>
                    </a:lnTo>
                    <a:lnTo>
                      <a:pt x="66" y="48"/>
                    </a:lnTo>
                    <a:lnTo>
                      <a:pt x="38" y="62"/>
                    </a:lnTo>
                    <a:lnTo>
                      <a:pt x="13" y="82"/>
                    </a:lnTo>
                    <a:lnTo>
                      <a:pt x="0" y="61"/>
                    </a:lnTo>
                    <a:lnTo>
                      <a:pt x="58" y="26"/>
                    </a:lnTo>
                    <a:lnTo>
                      <a:pt x="111" y="8"/>
                    </a:lnTo>
                    <a:lnTo>
                      <a:pt x="161" y="0"/>
                    </a:lnTo>
                    <a:lnTo>
                      <a:pt x="207" y="3"/>
                    </a:lnTo>
                    <a:lnTo>
                      <a:pt x="248" y="17"/>
                    </a:lnTo>
                    <a:lnTo>
                      <a:pt x="284" y="37"/>
                    </a:lnTo>
                    <a:lnTo>
                      <a:pt x="313" y="65"/>
                    </a:lnTo>
                    <a:lnTo>
                      <a:pt x="337" y="99"/>
                    </a:lnTo>
                    <a:lnTo>
                      <a:pt x="354" y="137"/>
                    </a:lnTo>
                    <a:lnTo>
                      <a:pt x="363" y="176"/>
                    </a:lnTo>
                    <a:lnTo>
                      <a:pt x="363" y="216"/>
                    </a:lnTo>
                    <a:lnTo>
                      <a:pt x="355" y="256"/>
                    </a:lnTo>
                    <a:lnTo>
                      <a:pt x="338" y="295"/>
                    </a:lnTo>
                    <a:lnTo>
                      <a:pt x="312" y="331"/>
                    </a:lnTo>
                    <a:lnTo>
                      <a:pt x="276" y="362"/>
                    </a:lnTo>
                    <a:lnTo>
                      <a:pt x="228" y="389"/>
                    </a:lnTo>
                    <a:lnTo>
                      <a:pt x="228" y="389"/>
                    </a:lnTo>
                    <a:close/>
                  </a:path>
                </a:pathLst>
              </a:custGeom>
              <a:solidFill>
                <a:srgbClr val="000000"/>
              </a:solidFill>
              <a:ln w="9525">
                <a:noFill/>
                <a:round/>
              </a:ln>
            </p:spPr>
            <p:txBody>
              <a:bodyPr/>
              <a:lstStyle/>
              <a:p>
                <a:endParaRPr lang="en-US"/>
              </a:p>
            </p:txBody>
          </p:sp>
          <p:sp>
            <p:nvSpPr>
              <p:cNvPr id="376947" name="Freeform 115"/>
              <p:cNvSpPr/>
              <p:nvPr/>
            </p:nvSpPr>
            <p:spPr bwMode="auto">
              <a:xfrm>
                <a:off x="4254" y="2406"/>
                <a:ext cx="84" cy="115"/>
              </a:xfrm>
              <a:custGeom>
                <a:avLst/>
                <a:gdLst/>
                <a:ahLst/>
                <a:cxnLst>
                  <a:cxn ang="0">
                    <a:pos x="48" y="115"/>
                  </a:cxn>
                  <a:cxn ang="0">
                    <a:pos x="0" y="0"/>
                  </a:cxn>
                  <a:cxn ang="0">
                    <a:pos x="22" y="2"/>
                  </a:cxn>
                  <a:cxn ang="0">
                    <a:pos x="22" y="2"/>
                  </a:cxn>
                  <a:cxn ang="0">
                    <a:pos x="22" y="6"/>
                  </a:cxn>
                  <a:cxn ang="0">
                    <a:pos x="23" y="10"/>
                  </a:cxn>
                  <a:cxn ang="0">
                    <a:pos x="25" y="14"/>
                  </a:cxn>
                  <a:cxn ang="0">
                    <a:pos x="26" y="20"/>
                  </a:cxn>
                  <a:cxn ang="0">
                    <a:pos x="30" y="27"/>
                  </a:cxn>
                  <a:cxn ang="0">
                    <a:pos x="33" y="33"/>
                  </a:cxn>
                  <a:cxn ang="0">
                    <a:pos x="34" y="39"/>
                  </a:cxn>
                  <a:cxn ang="0">
                    <a:pos x="36" y="45"/>
                  </a:cxn>
                  <a:cxn ang="0">
                    <a:pos x="39" y="52"/>
                  </a:cxn>
                  <a:cxn ang="0">
                    <a:pos x="40" y="58"/>
                  </a:cxn>
                  <a:cxn ang="0">
                    <a:pos x="44" y="64"/>
                  </a:cxn>
                  <a:cxn ang="0">
                    <a:pos x="44" y="67"/>
                  </a:cxn>
                  <a:cxn ang="0">
                    <a:pos x="47" y="70"/>
                  </a:cxn>
                  <a:cxn ang="0">
                    <a:pos x="47" y="73"/>
                  </a:cxn>
                  <a:cxn ang="0">
                    <a:pos x="48" y="75"/>
                  </a:cxn>
                  <a:cxn ang="0">
                    <a:pos x="48" y="70"/>
                  </a:cxn>
                  <a:cxn ang="0">
                    <a:pos x="48" y="67"/>
                  </a:cxn>
                  <a:cxn ang="0">
                    <a:pos x="48" y="62"/>
                  </a:cxn>
                  <a:cxn ang="0">
                    <a:pos x="50" y="58"/>
                  </a:cxn>
                  <a:cxn ang="0">
                    <a:pos x="50" y="53"/>
                  </a:cxn>
                  <a:cxn ang="0">
                    <a:pos x="51" y="47"/>
                  </a:cxn>
                  <a:cxn ang="0">
                    <a:pos x="53" y="41"/>
                  </a:cxn>
                  <a:cxn ang="0">
                    <a:pos x="54" y="34"/>
                  </a:cxn>
                  <a:cxn ang="0">
                    <a:pos x="54" y="28"/>
                  </a:cxn>
                  <a:cxn ang="0">
                    <a:pos x="56" y="24"/>
                  </a:cxn>
                  <a:cxn ang="0">
                    <a:pos x="58" y="17"/>
                  </a:cxn>
                  <a:cxn ang="0">
                    <a:pos x="59" y="13"/>
                  </a:cxn>
                  <a:cxn ang="0">
                    <a:pos x="61" y="8"/>
                  </a:cxn>
                  <a:cxn ang="0">
                    <a:pos x="61" y="5"/>
                  </a:cxn>
                  <a:cxn ang="0">
                    <a:pos x="64" y="2"/>
                  </a:cxn>
                  <a:cxn ang="0">
                    <a:pos x="65" y="2"/>
                  </a:cxn>
                  <a:cxn ang="0">
                    <a:pos x="68" y="2"/>
                  </a:cxn>
                  <a:cxn ang="0">
                    <a:pos x="73" y="2"/>
                  </a:cxn>
                  <a:cxn ang="0">
                    <a:pos x="75" y="2"/>
                  </a:cxn>
                  <a:cxn ang="0">
                    <a:pos x="76" y="2"/>
                  </a:cxn>
                  <a:cxn ang="0">
                    <a:pos x="79" y="2"/>
                  </a:cxn>
                  <a:cxn ang="0">
                    <a:pos x="81" y="2"/>
                  </a:cxn>
                  <a:cxn ang="0">
                    <a:pos x="84" y="2"/>
                  </a:cxn>
                  <a:cxn ang="0">
                    <a:pos x="82" y="5"/>
                  </a:cxn>
                  <a:cxn ang="0">
                    <a:pos x="82" y="8"/>
                  </a:cxn>
                  <a:cxn ang="0">
                    <a:pos x="81" y="14"/>
                  </a:cxn>
                  <a:cxn ang="0">
                    <a:pos x="79" y="22"/>
                  </a:cxn>
                  <a:cxn ang="0">
                    <a:pos x="76" y="30"/>
                  </a:cxn>
                  <a:cxn ang="0">
                    <a:pos x="75" y="39"/>
                  </a:cxn>
                  <a:cxn ang="0">
                    <a:pos x="73" y="48"/>
                  </a:cxn>
                  <a:cxn ang="0">
                    <a:pos x="70" y="59"/>
                  </a:cxn>
                  <a:cxn ang="0">
                    <a:pos x="67" y="69"/>
                  </a:cxn>
                  <a:cxn ang="0">
                    <a:pos x="65" y="78"/>
                  </a:cxn>
                  <a:cxn ang="0">
                    <a:pos x="62" y="86"/>
                  </a:cxn>
                  <a:cxn ang="0">
                    <a:pos x="59" y="95"/>
                  </a:cxn>
                  <a:cxn ang="0">
                    <a:pos x="56" y="101"/>
                  </a:cxn>
                  <a:cxn ang="0">
                    <a:pos x="53" y="107"/>
                  </a:cxn>
                  <a:cxn ang="0">
                    <a:pos x="50" y="112"/>
                  </a:cxn>
                  <a:cxn ang="0">
                    <a:pos x="48" y="115"/>
                  </a:cxn>
                  <a:cxn ang="0">
                    <a:pos x="48" y="115"/>
                  </a:cxn>
                </a:cxnLst>
                <a:rect l="0" t="0" r="r" b="b"/>
                <a:pathLst>
                  <a:path w="84" h="115">
                    <a:moveTo>
                      <a:pt x="48" y="115"/>
                    </a:moveTo>
                    <a:lnTo>
                      <a:pt x="0" y="0"/>
                    </a:lnTo>
                    <a:lnTo>
                      <a:pt x="22" y="2"/>
                    </a:lnTo>
                    <a:lnTo>
                      <a:pt x="22" y="2"/>
                    </a:lnTo>
                    <a:lnTo>
                      <a:pt x="22" y="6"/>
                    </a:lnTo>
                    <a:lnTo>
                      <a:pt x="23" y="10"/>
                    </a:lnTo>
                    <a:lnTo>
                      <a:pt x="25" y="14"/>
                    </a:lnTo>
                    <a:lnTo>
                      <a:pt x="26" y="20"/>
                    </a:lnTo>
                    <a:lnTo>
                      <a:pt x="30" y="27"/>
                    </a:lnTo>
                    <a:lnTo>
                      <a:pt x="33" y="33"/>
                    </a:lnTo>
                    <a:lnTo>
                      <a:pt x="34" y="39"/>
                    </a:lnTo>
                    <a:lnTo>
                      <a:pt x="36" y="45"/>
                    </a:lnTo>
                    <a:lnTo>
                      <a:pt x="39" y="52"/>
                    </a:lnTo>
                    <a:lnTo>
                      <a:pt x="40" y="58"/>
                    </a:lnTo>
                    <a:lnTo>
                      <a:pt x="44" y="64"/>
                    </a:lnTo>
                    <a:lnTo>
                      <a:pt x="44" y="67"/>
                    </a:lnTo>
                    <a:lnTo>
                      <a:pt x="47" y="70"/>
                    </a:lnTo>
                    <a:lnTo>
                      <a:pt x="47" y="73"/>
                    </a:lnTo>
                    <a:lnTo>
                      <a:pt x="48" y="75"/>
                    </a:lnTo>
                    <a:lnTo>
                      <a:pt x="48" y="70"/>
                    </a:lnTo>
                    <a:lnTo>
                      <a:pt x="48" y="67"/>
                    </a:lnTo>
                    <a:lnTo>
                      <a:pt x="48" y="62"/>
                    </a:lnTo>
                    <a:lnTo>
                      <a:pt x="50" y="58"/>
                    </a:lnTo>
                    <a:lnTo>
                      <a:pt x="50" y="53"/>
                    </a:lnTo>
                    <a:lnTo>
                      <a:pt x="51" y="47"/>
                    </a:lnTo>
                    <a:lnTo>
                      <a:pt x="53" y="41"/>
                    </a:lnTo>
                    <a:lnTo>
                      <a:pt x="54" y="34"/>
                    </a:lnTo>
                    <a:lnTo>
                      <a:pt x="54" y="28"/>
                    </a:lnTo>
                    <a:lnTo>
                      <a:pt x="56" y="24"/>
                    </a:lnTo>
                    <a:lnTo>
                      <a:pt x="58" y="17"/>
                    </a:lnTo>
                    <a:lnTo>
                      <a:pt x="59" y="13"/>
                    </a:lnTo>
                    <a:lnTo>
                      <a:pt x="61" y="8"/>
                    </a:lnTo>
                    <a:lnTo>
                      <a:pt x="61" y="5"/>
                    </a:lnTo>
                    <a:lnTo>
                      <a:pt x="64" y="2"/>
                    </a:lnTo>
                    <a:lnTo>
                      <a:pt x="65" y="2"/>
                    </a:lnTo>
                    <a:lnTo>
                      <a:pt x="68" y="2"/>
                    </a:lnTo>
                    <a:lnTo>
                      <a:pt x="73" y="2"/>
                    </a:lnTo>
                    <a:lnTo>
                      <a:pt x="75" y="2"/>
                    </a:lnTo>
                    <a:lnTo>
                      <a:pt x="76" y="2"/>
                    </a:lnTo>
                    <a:lnTo>
                      <a:pt x="79" y="2"/>
                    </a:lnTo>
                    <a:lnTo>
                      <a:pt x="81" y="2"/>
                    </a:lnTo>
                    <a:lnTo>
                      <a:pt x="84" y="2"/>
                    </a:lnTo>
                    <a:lnTo>
                      <a:pt x="82" y="5"/>
                    </a:lnTo>
                    <a:lnTo>
                      <a:pt x="82" y="8"/>
                    </a:lnTo>
                    <a:lnTo>
                      <a:pt x="81" y="14"/>
                    </a:lnTo>
                    <a:lnTo>
                      <a:pt x="79" y="22"/>
                    </a:lnTo>
                    <a:lnTo>
                      <a:pt x="76" y="30"/>
                    </a:lnTo>
                    <a:lnTo>
                      <a:pt x="75" y="39"/>
                    </a:lnTo>
                    <a:lnTo>
                      <a:pt x="73" y="48"/>
                    </a:lnTo>
                    <a:lnTo>
                      <a:pt x="70" y="59"/>
                    </a:lnTo>
                    <a:lnTo>
                      <a:pt x="67" y="69"/>
                    </a:lnTo>
                    <a:lnTo>
                      <a:pt x="65" y="78"/>
                    </a:lnTo>
                    <a:lnTo>
                      <a:pt x="62" y="86"/>
                    </a:lnTo>
                    <a:lnTo>
                      <a:pt x="59" y="95"/>
                    </a:lnTo>
                    <a:lnTo>
                      <a:pt x="56" y="101"/>
                    </a:lnTo>
                    <a:lnTo>
                      <a:pt x="53" y="107"/>
                    </a:lnTo>
                    <a:lnTo>
                      <a:pt x="50" y="112"/>
                    </a:lnTo>
                    <a:lnTo>
                      <a:pt x="48" y="115"/>
                    </a:lnTo>
                    <a:lnTo>
                      <a:pt x="48" y="115"/>
                    </a:lnTo>
                    <a:close/>
                  </a:path>
                </a:pathLst>
              </a:custGeom>
              <a:solidFill>
                <a:srgbClr val="000000"/>
              </a:solidFill>
              <a:ln w="9525">
                <a:noFill/>
                <a:round/>
              </a:ln>
            </p:spPr>
            <p:txBody>
              <a:bodyPr/>
              <a:lstStyle/>
              <a:p>
                <a:endParaRPr lang="en-US"/>
              </a:p>
            </p:txBody>
          </p:sp>
          <p:sp>
            <p:nvSpPr>
              <p:cNvPr id="376948" name="Freeform 116"/>
              <p:cNvSpPr/>
              <p:nvPr/>
            </p:nvSpPr>
            <p:spPr bwMode="auto">
              <a:xfrm>
                <a:off x="4335" y="2433"/>
                <a:ext cx="42" cy="57"/>
              </a:xfrm>
              <a:custGeom>
                <a:avLst/>
                <a:gdLst/>
                <a:ahLst/>
                <a:cxnLst>
                  <a:cxn ang="0">
                    <a:pos x="0" y="48"/>
                  </a:cxn>
                  <a:cxn ang="0">
                    <a:pos x="0" y="45"/>
                  </a:cxn>
                  <a:cxn ang="0">
                    <a:pos x="0" y="43"/>
                  </a:cxn>
                  <a:cxn ang="0">
                    <a:pos x="1" y="42"/>
                  </a:cxn>
                  <a:cxn ang="0">
                    <a:pos x="1" y="40"/>
                  </a:cxn>
                  <a:cxn ang="0">
                    <a:pos x="3" y="37"/>
                  </a:cxn>
                  <a:cxn ang="0">
                    <a:pos x="6" y="37"/>
                  </a:cxn>
                  <a:cxn ang="0">
                    <a:pos x="9" y="37"/>
                  </a:cxn>
                  <a:cxn ang="0">
                    <a:pos x="12" y="39"/>
                  </a:cxn>
                  <a:cxn ang="0">
                    <a:pos x="15" y="40"/>
                  </a:cxn>
                  <a:cxn ang="0">
                    <a:pos x="19" y="43"/>
                  </a:cxn>
                  <a:cxn ang="0">
                    <a:pos x="19" y="32"/>
                  </a:cxn>
                  <a:cxn ang="0">
                    <a:pos x="6" y="28"/>
                  </a:cxn>
                  <a:cxn ang="0">
                    <a:pos x="5" y="23"/>
                  </a:cxn>
                  <a:cxn ang="0">
                    <a:pos x="5" y="18"/>
                  </a:cxn>
                  <a:cxn ang="0">
                    <a:pos x="5" y="15"/>
                  </a:cxn>
                  <a:cxn ang="0">
                    <a:pos x="6" y="11"/>
                  </a:cxn>
                  <a:cxn ang="0">
                    <a:pos x="8" y="7"/>
                  </a:cxn>
                  <a:cxn ang="0">
                    <a:pos x="11" y="6"/>
                  </a:cxn>
                  <a:cxn ang="0">
                    <a:pos x="12" y="3"/>
                  </a:cxn>
                  <a:cxn ang="0">
                    <a:pos x="17" y="3"/>
                  </a:cxn>
                  <a:cxn ang="0">
                    <a:pos x="19" y="1"/>
                  </a:cxn>
                  <a:cxn ang="0">
                    <a:pos x="23" y="0"/>
                  </a:cxn>
                  <a:cxn ang="0">
                    <a:pos x="26" y="0"/>
                  </a:cxn>
                  <a:cxn ang="0">
                    <a:pos x="29" y="1"/>
                  </a:cxn>
                  <a:cxn ang="0">
                    <a:pos x="33" y="3"/>
                  </a:cxn>
                  <a:cxn ang="0">
                    <a:pos x="37" y="4"/>
                  </a:cxn>
                  <a:cxn ang="0">
                    <a:pos x="39" y="7"/>
                  </a:cxn>
                  <a:cxn ang="0">
                    <a:pos x="42" y="12"/>
                  </a:cxn>
                  <a:cxn ang="0">
                    <a:pos x="40" y="21"/>
                  </a:cxn>
                  <a:cxn ang="0">
                    <a:pos x="19" y="17"/>
                  </a:cxn>
                  <a:cxn ang="0">
                    <a:pos x="23" y="21"/>
                  </a:cxn>
                  <a:cxn ang="0">
                    <a:pos x="29" y="28"/>
                  </a:cxn>
                  <a:cxn ang="0">
                    <a:pos x="33" y="32"/>
                  </a:cxn>
                  <a:cxn ang="0">
                    <a:pos x="34" y="37"/>
                  </a:cxn>
                  <a:cxn ang="0">
                    <a:pos x="34" y="42"/>
                  </a:cxn>
                  <a:cxn ang="0">
                    <a:pos x="34" y="46"/>
                  </a:cxn>
                  <a:cxn ang="0">
                    <a:pos x="33" y="49"/>
                  </a:cxn>
                  <a:cxn ang="0">
                    <a:pos x="31" y="53"/>
                  </a:cxn>
                  <a:cxn ang="0">
                    <a:pos x="28" y="56"/>
                  </a:cxn>
                  <a:cxn ang="0">
                    <a:pos x="25" y="56"/>
                  </a:cxn>
                  <a:cxn ang="0">
                    <a:pos x="20" y="57"/>
                  </a:cxn>
                  <a:cxn ang="0">
                    <a:pos x="17" y="57"/>
                  </a:cxn>
                  <a:cxn ang="0">
                    <a:pos x="12" y="56"/>
                  </a:cxn>
                  <a:cxn ang="0">
                    <a:pos x="8" y="54"/>
                  </a:cxn>
                  <a:cxn ang="0">
                    <a:pos x="5" y="53"/>
                  </a:cxn>
                  <a:cxn ang="0">
                    <a:pos x="0" y="48"/>
                  </a:cxn>
                  <a:cxn ang="0">
                    <a:pos x="0" y="48"/>
                  </a:cxn>
                </a:cxnLst>
                <a:rect l="0" t="0" r="r" b="b"/>
                <a:pathLst>
                  <a:path w="42" h="57">
                    <a:moveTo>
                      <a:pt x="0" y="48"/>
                    </a:moveTo>
                    <a:lnTo>
                      <a:pt x="0" y="45"/>
                    </a:lnTo>
                    <a:lnTo>
                      <a:pt x="0" y="43"/>
                    </a:lnTo>
                    <a:lnTo>
                      <a:pt x="1" y="42"/>
                    </a:lnTo>
                    <a:lnTo>
                      <a:pt x="1" y="40"/>
                    </a:lnTo>
                    <a:lnTo>
                      <a:pt x="3" y="37"/>
                    </a:lnTo>
                    <a:lnTo>
                      <a:pt x="6" y="37"/>
                    </a:lnTo>
                    <a:lnTo>
                      <a:pt x="9" y="37"/>
                    </a:lnTo>
                    <a:lnTo>
                      <a:pt x="12" y="39"/>
                    </a:lnTo>
                    <a:lnTo>
                      <a:pt x="15" y="40"/>
                    </a:lnTo>
                    <a:lnTo>
                      <a:pt x="19" y="43"/>
                    </a:lnTo>
                    <a:lnTo>
                      <a:pt x="19" y="32"/>
                    </a:lnTo>
                    <a:lnTo>
                      <a:pt x="6" y="28"/>
                    </a:lnTo>
                    <a:lnTo>
                      <a:pt x="5" y="23"/>
                    </a:lnTo>
                    <a:lnTo>
                      <a:pt x="5" y="18"/>
                    </a:lnTo>
                    <a:lnTo>
                      <a:pt x="5" y="15"/>
                    </a:lnTo>
                    <a:lnTo>
                      <a:pt x="6" y="11"/>
                    </a:lnTo>
                    <a:lnTo>
                      <a:pt x="8" y="7"/>
                    </a:lnTo>
                    <a:lnTo>
                      <a:pt x="11" y="6"/>
                    </a:lnTo>
                    <a:lnTo>
                      <a:pt x="12" y="3"/>
                    </a:lnTo>
                    <a:lnTo>
                      <a:pt x="17" y="3"/>
                    </a:lnTo>
                    <a:lnTo>
                      <a:pt x="19" y="1"/>
                    </a:lnTo>
                    <a:lnTo>
                      <a:pt x="23" y="0"/>
                    </a:lnTo>
                    <a:lnTo>
                      <a:pt x="26" y="0"/>
                    </a:lnTo>
                    <a:lnTo>
                      <a:pt x="29" y="1"/>
                    </a:lnTo>
                    <a:lnTo>
                      <a:pt x="33" y="3"/>
                    </a:lnTo>
                    <a:lnTo>
                      <a:pt x="37" y="4"/>
                    </a:lnTo>
                    <a:lnTo>
                      <a:pt x="39" y="7"/>
                    </a:lnTo>
                    <a:lnTo>
                      <a:pt x="42" y="12"/>
                    </a:lnTo>
                    <a:lnTo>
                      <a:pt x="40" y="21"/>
                    </a:lnTo>
                    <a:lnTo>
                      <a:pt x="19" y="17"/>
                    </a:lnTo>
                    <a:lnTo>
                      <a:pt x="23" y="21"/>
                    </a:lnTo>
                    <a:lnTo>
                      <a:pt x="29" y="28"/>
                    </a:lnTo>
                    <a:lnTo>
                      <a:pt x="33" y="32"/>
                    </a:lnTo>
                    <a:lnTo>
                      <a:pt x="34" y="37"/>
                    </a:lnTo>
                    <a:lnTo>
                      <a:pt x="34" y="42"/>
                    </a:lnTo>
                    <a:lnTo>
                      <a:pt x="34" y="46"/>
                    </a:lnTo>
                    <a:lnTo>
                      <a:pt x="33" y="49"/>
                    </a:lnTo>
                    <a:lnTo>
                      <a:pt x="31" y="53"/>
                    </a:lnTo>
                    <a:lnTo>
                      <a:pt x="28" y="56"/>
                    </a:lnTo>
                    <a:lnTo>
                      <a:pt x="25" y="56"/>
                    </a:lnTo>
                    <a:lnTo>
                      <a:pt x="20" y="57"/>
                    </a:lnTo>
                    <a:lnTo>
                      <a:pt x="17" y="57"/>
                    </a:lnTo>
                    <a:lnTo>
                      <a:pt x="12" y="56"/>
                    </a:lnTo>
                    <a:lnTo>
                      <a:pt x="8" y="54"/>
                    </a:lnTo>
                    <a:lnTo>
                      <a:pt x="5" y="53"/>
                    </a:lnTo>
                    <a:lnTo>
                      <a:pt x="0" y="48"/>
                    </a:lnTo>
                    <a:lnTo>
                      <a:pt x="0" y="48"/>
                    </a:lnTo>
                    <a:close/>
                  </a:path>
                </a:pathLst>
              </a:custGeom>
              <a:solidFill>
                <a:srgbClr val="000000"/>
              </a:solidFill>
              <a:ln w="9525">
                <a:noFill/>
                <a:round/>
              </a:ln>
            </p:spPr>
            <p:txBody>
              <a:bodyPr/>
              <a:lstStyle/>
              <a:p>
                <a:endParaRPr lang="en-US"/>
              </a:p>
            </p:txBody>
          </p:sp>
          <p:sp>
            <p:nvSpPr>
              <p:cNvPr id="376949" name="Freeform 117"/>
              <p:cNvSpPr/>
              <p:nvPr/>
            </p:nvSpPr>
            <p:spPr bwMode="auto">
              <a:xfrm>
                <a:off x="4237" y="2198"/>
                <a:ext cx="107" cy="227"/>
              </a:xfrm>
              <a:custGeom>
                <a:avLst/>
                <a:gdLst/>
                <a:ahLst/>
                <a:cxnLst>
                  <a:cxn ang="0">
                    <a:pos x="79" y="219"/>
                  </a:cxn>
                  <a:cxn ang="0">
                    <a:pos x="84" y="190"/>
                  </a:cxn>
                  <a:cxn ang="0">
                    <a:pos x="85" y="166"/>
                  </a:cxn>
                  <a:cxn ang="0">
                    <a:pos x="85" y="148"/>
                  </a:cxn>
                  <a:cxn ang="0">
                    <a:pos x="82" y="131"/>
                  </a:cxn>
                  <a:cxn ang="0">
                    <a:pos x="76" y="113"/>
                  </a:cxn>
                  <a:cxn ang="0">
                    <a:pos x="68" y="95"/>
                  </a:cxn>
                  <a:cxn ang="0">
                    <a:pos x="57" y="71"/>
                  </a:cxn>
                  <a:cxn ang="0">
                    <a:pos x="45" y="43"/>
                  </a:cxn>
                  <a:cxn ang="0">
                    <a:pos x="36" y="62"/>
                  </a:cxn>
                  <a:cxn ang="0">
                    <a:pos x="31" y="84"/>
                  </a:cxn>
                  <a:cxn ang="0">
                    <a:pos x="28" y="106"/>
                  </a:cxn>
                  <a:cxn ang="0">
                    <a:pos x="28" y="129"/>
                  </a:cxn>
                  <a:cxn ang="0">
                    <a:pos x="28" y="152"/>
                  </a:cxn>
                  <a:cxn ang="0">
                    <a:pos x="31" y="176"/>
                  </a:cxn>
                  <a:cxn ang="0">
                    <a:pos x="34" y="197"/>
                  </a:cxn>
                  <a:cxn ang="0">
                    <a:pos x="40" y="218"/>
                  </a:cxn>
                  <a:cxn ang="0">
                    <a:pos x="0" y="149"/>
                  </a:cxn>
                  <a:cxn ang="0">
                    <a:pos x="6" y="134"/>
                  </a:cxn>
                  <a:cxn ang="0">
                    <a:pos x="9" y="120"/>
                  </a:cxn>
                  <a:cxn ang="0">
                    <a:pos x="14" y="104"/>
                  </a:cxn>
                  <a:cxn ang="0">
                    <a:pos x="17" y="89"/>
                  </a:cxn>
                  <a:cxn ang="0">
                    <a:pos x="19" y="73"/>
                  </a:cxn>
                  <a:cxn ang="0">
                    <a:pos x="22" y="57"/>
                  </a:cxn>
                  <a:cxn ang="0">
                    <a:pos x="25" y="42"/>
                  </a:cxn>
                  <a:cxn ang="0">
                    <a:pos x="29" y="28"/>
                  </a:cxn>
                  <a:cxn ang="0">
                    <a:pos x="29" y="26"/>
                  </a:cxn>
                  <a:cxn ang="0">
                    <a:pos x="31" y="22"/>
                  </a:cxn>
                  <a:cxn ang="0">
                    <a:pos x="33" y="17"/>
                  </a:cxn>
                  <a:cxn ang="0">
                    <a:pos x="34" y="11"/>
                  </a:cxn>
                  <a:cxn ang="0">
                    <a:pos x="36" y="6"/>
                  </a:cxn>
                  <a:cxn ang="0">
                    <a:pos x="39" y="2"/>
                  </a:cxn>
                  <a:cxn ang="0">
                    <a:pos x="43" y="0"/>
                  </a:cxn>
                  <a:cxn ang="0">
                    <a:pos x="54" y="31"/>
                  </a:cxn>
                  <a:cxn ang="0">
                    <a:pos x="68" y="59"/>
                  </a:cxn>
                  <a:cxn ang="0">
                    <a:pos x="82" y="84"/>
                  </a:cxn>
                  <a:cxn ang="0">
                    <a:pos x="93" y="109"/>
                  </a:cxn>
                  <a:cxn ang="0">
                    <a:pos x="103" y="132"/>
                  </a:cxn>
                  <a:cxn ang="0">
                    <a:pos x="107" y="160"/>
                  </a:cxn>
                  <a:cxn ang="0">
                    <a:pos x="106" y="190"/>
                  </a:cxn>
                  <a:cxn ang="0">
                    <a:pos x="98" y="227"/>
                  </a:cxn>
                </a:cxnLst>
                <a:rect l="0" t="0" r="r" b="b"/>
                <a:pathLst>
                  <a:path w="107" h="227">
                    <a:moveTo>
                      <a:pt x="98" y="227"/>
                    </a:moveTo>
                    <a:lnTo>
                      <a:pt x="79" y="219"/>
                    </a:lnTo>
                    <a:lnTo>
                      <a:pt x="82" y="202"/>
                    </a:lnTo>
                    <a:lnTo>
                      <a:pt x="84" y="190"/>
                    </a:lnTo>
                    <a:lnTo>
                      <a:pt x="85" y="177"/>
                    </a:lnTo>
                    <a:lnTo>
                      <a:pt x="85" y="166"/>
                    </a:lnTo>
                    <a:lnTo>
                      <a:pt x="85" y="157"/>
                    </a:lnTo>
                    <a:lnTo>
                      <a:pt x="85" y="148"/>
                    </a:lnTo>
                    <a:lnTo>
                      <a:pt x="84" y="140"/>
                    </a:lnTo>
                    <a:lnTo>
                      <a:pt x="82" y="131"/>
                    </a:lnTo>
                    <a:lnTo>
                      <a:pt x="79" y="123"/>
                    </a:lnTo>
                    <a:lnTo>
                      <a:pt x="76" y="113"/>
                    </a:lnTo>
                    <a:lnTo>
                      <a:pt x="73" y="104"/>
                    </a:lnTo>
                    <a:lnTo>
                      <a:pt x="68" y="95"/>
                    </a:lnTo>
                    <a:lnTo>
                      <a:pt x="62" y="84"/>
                    </a:lnTo>
                    <a:lnTo>
                      <a:pt x="57" y="71"/>
                    </a:lnTo>
                    <a:lnTo>
                      <a:pt x="51" y="57"/>
                    </a:lnTo>
                    <a:lnTo>
                      <a:pt x="45" y="43"/>
                    </a:lnTo>
                    <a:lnTo>
                      <a:pt x="40" y="51"/>
                    </a:lnTo>
                    <a:lnTo>
                      <a:pt x="36" y="62"/>
                    </a:lnTo>
                    <a:lnTo>
                      <a:pt x="34" y="71"/>
                    </a:lnTo>
                    <a:lnTo>
                      <a:pt x="31" y="84"/>
                    </a:lnTo>
                    <a:lnTo>
                      <a:pt x="29" y="95"/>
                    </a:lnTo>
                    <a:lnTo>
                      <a:pt x="28" y="106"/>
                    </a:lnTo>
                    <a:lnTo>
                      <a:pt x="28" y="118"/>
                    </a:lnTo>
                    <a:lnTo>
                      <a:pt x="28" y="129"/>
                    </a:lnTo>
                    <a:lnTo>
                      <a:pt x="28" y="141"/>
                    </a:lnTo>
                    <a:lnTo>
                      <a:pt x="28" y="152"/>
                    </a:lnTo>
                    <a:lnTo>
                      <a:pt x="29" y="165"/>
                    </a:lnTo>
                    <a:lnTo>
                      <a:pt x="31" y="176"/>
                    </a:lnTo>
                    <a:lnTo>
                      <a:pt x="33" y="186"/>
                    </a:lnTo>
                    <a:lnTo>
                      <a:pt x="34" y="197"/>
                    </a:lnTo>
                    <a:lnTo>
                      <a:pt x="37" y="208"/>
                    </a:lnTo>
                    <a:lnTo>
                      <a:pt x="40" y="218"/>
                    </a:lnTo>
                    <a:lnTo>
                      <a:pt x="19" y="213"/>
                    </a:lnTo>
                    <a:lnTo>
                      <a:pt x="0" y="149"/>
                    </a:lnTo>
                    <a:lnTo>
                      <a:pt x="3" y="141"/>
                    </a:lnTo>
                    <a:lnTo>
                      <a:pt x="6" y="134"/>
                    </a:lnTo>
                    <a:lnTo>
                      <a:pt x="8" y="127"/>
                    </a:lnTo>
                    <a:lnTo>
                      <a:pt x="9" y="120"/>
                    </a:lnTo>
                    <a:lnTo>
                      <a:pt x="11" y="112"/>
                    </a:lnTo>
                    <a:lnTo>
                      <a:pt x="14" y="104"/>
                    </a:lnTo>
                    <a:lnTo>
                      <a:pt x="15" y="96"/>
                    </a:lnTo>
                    <a:lnTo>
                      <a:pt x="17" y="89"/>
                    </a:lnTo>
                    <a:lnTo>
                      <a:pt x="17" y="81"/>
                    </a:lnTo>
                    <a:lnTo>
                      <a:pt x="19" y="73"/>
                    </a:lnTo>
                    <a:lnTo>
                      <a:pt x="20" y="65"/>
                    </a:lnTo>
                    <a:lnTo>
                      <a:pt x="22" y="57"/>
                    </a:lnTo>
                    <a:lnTo>
                      <a:pt x="23" y="50"/>
                    </a:lnTo>
                    <a:lnTo>
                      <a:pt x="25" y="42"/>
                    </a:lnTo>
                    <a:lnTo>
                      <a:pt x="26" y="36"/>
                    </a:lnTo>
                    <a:lnTo>
                      <a:pt x="29" y="28"/>
                    </a:lnTo>
                    <a:lnTo>
                      <a:pt x="29" y="26"/>
                    </a:lnTo>
                    <a:lnTo>
                      <a:pt x="29" y="26"/>
                    </a:lnTo>
                    <a:lnTo>
                      <a:pt x="29" y="23"/>
                    </a:lnTo>
                    <a:lnTo>
                      <a:pt x="31" y="22"/>
                    </a:lnTo>
                    <a:lnTo>
                      <a:pt x="31" y="19"/>
                    </a:lnTo>
                    <a:lnTo>
                      <a:pt x="33" y="17"/>
                    </a:lnTo>
                    <a:lnTo>
                      <a:pt x="33" y="14"/>
                    </a:lnTo>
                    <a:lnTo>
                      <a:pt x="34" y="11"/>
                    </a:lnTo>
                    <a:lnTo>
                      <a:pt x="36" y="9"/>
                    </a:lnTo>
                    <a:lnTo>
                      <a:pt x="36" y="6"/>
                    </a:lnTo>
                    <a:lnTo>
                      <a:pt x="37" y="3"/>
                    </a:lnTo>
                    <a:lnTo>
                      <a:pt x="39" y="2"/>
                    </a:lnTo>
                    <a:lnTo>
                      <a:pt x="40" y="0"/>
                    </a:lnTo>
                    <a:lnTo>
                      <a:pt x="43" y="0"/>
                    </a:lnTo>
                    <a:lnTo>
                      <a:pt x="48" y="17"/>
                    </a:lnTo>
                    <a:lnTo>
                      <a:pt x="54" y="31"/>
                    </a:lnTo>
                    <a:lnTo>
                      <a:pt x="61" y="45"/>
                    </a:lnTo>
                    <a:lnTo>
                      <a:pt x="68" y="59"/>
                    </a:lnTo>
                    <a:lnTo>
                      <a:pt x="75" y="71"/>
                    </a:lnTo>
                    <a:lnTo>
                      <a:pt x="82" y="84"/>
                    </a:lnTo>
                    <a:lnTo>
                      <a:pt x="89" y="96"/>
                    </a:lnTo>
                    <a:lnTo>
                      <a:pt x="93" y="109"/>
                    </a:lnTo>
                    <a:lnTo>
                      <a:pt x="99" y="120"/>
                    </a:lnTo>
                    <a:lnTo>
                      <a:pt x="103" y="132"/>
                    </a:lnTo>
                    <a:lnTo>
                      <a:pt x="106" y="146"/>
                    </a:lnTo>
                    <a:lnTo>
                      <a:pt x="107" y="160"/>
                    </a:lnTo>
                    <a:lnTo>
                      <a:pt x="107" y="174"/>
                    </a:lnTo>
                    <a:lnTo>
                      <a:pt x="106" y="190"/>
                    </a:lnTo>
                    <a:lnTo>
                      <a:pt x="103" y="207"/>
                    </a:lnTo>
                    <a:lnTo>
                      <a:pt x="98" y="227"/>
                    </a:lnTo>
                    <a:lnTo>
                      <a:pt x="98" y="227"/>
                    </a:lnTo>
                    <a:close/>
                  </a:path>
                </a:pathLst>
              </a:custGeom>
              <a:solidFill>
                <a:srgbClr val="000000"/>
              </a:solidFill>
              <a:ln w="9525">
                <a:noFill/>
                <a:round/>
              </a:ln>
            </p:spPr>
            <p:txBody>
              <a:bodyPr/>
              <a:lstStyle/>
              <a:p>
                <a:endParaRPr lang="en-US"/>
              </a:p>
            </p:txBody>
          </p:sp>
          <p:sp>
            <p:nvSpPr>
              <p:cNvPr id="376950" name="Freeform 118"/>
              <p:cNvSpPr/>
              <p:nvPr/>
            </p:nvSpPr>
            <p:spPr bwMode="auto">
              <a:xfrm>
                <a:off x="4266" y="2321"/>
                <a:ext cx="38" cy="63"/>
              </a:xfrm>
              <a:custGeom>
                <a:avLst/>
                <a:gdLst/>
                <a:ahLst/>
                <a:cxnLst>
                  <a:cxn ang="0">
                    <a:pos x="0" y="31"/>
                  </a:cxn>
                  <a:cxn ang="0">
                    <a:pos x="5" y="11"/>
                  </a:cxn>
                  <a:cxn ang="0">
                    <a:pos x="25" y="0"/>
                  </a:cxn>
                  <a:cxn ang="0">
                    <a:pos x="30" y="14"/>
                  </a:cxn>
                  <a:cxn ang="0">
                    <a:pos x="25" y="17"/>
                  </a:cxn>
                  <a:cxn ang="0">
                    <a:pos x="25" y="39"/>
                  </a:cxn>
                  <a:cxn ang="0">
                    <a:pos x="36" y="46"/>
                  </a:cxn>
                  <a:cxn ang="0">
                    <a:pos x="38" y="63"/>
                  </a:cxn>
                  <a:cxn ang="0">
                    <a:pos x="35" y="63"/>
                  </a:cxn>
                  <a:cxn ang="0">
                    <a:pos x="30" y="62"/>
                  </a:cxn>
                  <a:cxn ang="0">
                    <a:pos x="27" y="62"/>
                  </a:cxn>
                  <a:cxn ang="0">
                    <a:pos x="24" y="60"/>
                  </a:cxn>
                  <a:cxn ang="0">
                    <a:pos x="22" y="59"/>
                  </a:cxn>
                  <a:cxn ang="0">
                    <a:pos x="19" y="57"/>
                  </a:cxn>
                  <a:cxn ang="0">
                    <a:pos x="16" y="56"/>
                  </a:cxn>
                  <a:cxn ang="0">
                    <a:pos x="14" y="54"/>
                  </a:cxn>
                  <a:cxn ang="0">
                    <a:pos x="11" y="51"/>
                  </a:cxn>
                  <a:cxn ang="0">
                    <a:pos x="10" y="49"/>
                  </a:cxn>
                  <a:cxn ang="0">
                    <a:pos x="7" y="46"/>
                  </a:cxn>
                  <a:cxn ang="0">
                    <a:pos x="5" y="43"/>
                  </a:cxn>
                  <a:cxn ang="0">
                    <a:pos x="4" y="40"/>
                  </a:cxn>
                  <a:cxn ang="0">
                    <a:pos x="2" y="37"/>
                  </a:cxn>
                  <a:cxn ang="0">
                    <a:pos x="0" y="34"/>
                  </a:cxn>
                  <a:cxn ang="0">
                    <a:pos x="0" y="31"/>
                  </a:cxn>
                  <a:cxn ang="0">
                    <a:pos x="0" y="31"/>
                  </a:cxn>
                </a:cxnLst>
                <a:rect l="0" t="0" r="r" b="b"/>
                <a:pathLst>
                  <a:path w="38" h="63">
                    <a:moveTo>
                      <a:pt x="0" y="31"/>
                    </a:moveTo>
                    <a:lnTo>
                      <a:pt x="5" y="11"/>
                    </a:lnTo>
                    <a:lnTo>
                      <a:pt x="25" y="0"/>
                    </a:lnTo>
                    <a:lnTo>
                      <a:pt x="30" y="14"/>
                    </a:lnTo>
                    <a:lnTo>
                      <a:pt x="25" y="17"/>
                    </a:lnTo>
                    <a:lnTo>
                      <a:pt x="25" y="39"/>
                    </a:lnTo>
                    <a:lnTo>
                      <a:pt x="36" y="46"/>
                    </a:lnTo>
                    <a:lnTo>
                      <a:pt x="38" y="63"/>
                    </a:lnTo>
                    <a:lnTo>
                      <a:pt x="35" y="63"/>
                    </a:lnTo>
                    <a:lnTo>
                      <a:pt x="30" y="62"/>
                    </a:lnTo>
                    <a:lnTo>
                      <a:pt x="27" y="62"/>
                    </a:lnTo>
                    <a:lnTo>
                      <a:pt x="24" y="60"/>
                    </a:lnTo>
                    <a:lnTo>
                      <a:pt x="22" y="59"/>
                    </a:lnTo>
                    <a:lnTo>
                      <a:pt x="19" y="57"/>
                    </a:lnTo>
                    <a:lnTo>
                      <a:pt x="16" y="56"/>
                    </a:lnTo>
                    <a:lnTo>
                      <a:pt x="14" y="54"/>
                    </a:lnTo>
                    <a:lnTo>
                      <a:pt x="11" y="51"/>
                    </a:lnTo>
                    <a:lnTo>
                      <a:pt x="10" y="49"/>
                    </a:lnTo>
                    <a:lnTo>
                      <a:pt x="7" y="46"/>
                    </a:lnTo>
                    <a:lnTo>
                      <a:pt x="5" y="43"/>
                    </a:lnTo>
                    <a:lnTo>
                      <a:pt x="4" y="40"/>
                    </a:lnTo>
                    <a:lnTo>
                      <a:pt x="2" y="37"/>
                    </a:lnTo>
                    <a:lnTo>
                      <a:pt x="0" y="34"/>
                    </a:lnTo>
                    <a:lnTo>
                      <a:pt x="0" y="31"/>
                    </a:lnTo>
                    <a:lnTo>
                      <a:pt x="0" y="31"/>
                    </a:lnTo>
                    <a:close/>
                  </a:path>
                </a:pathLst>
              </a:custGeom>
              <a:solidFill>
                <a:srgbClr val="000000"/>
              </a:solidFill>
              <a:ln w="9525">
                <a:noFill/>
                <a:round/>
              </a:ln>
            </p:spPr>
            <p:txBody>
              <a:bodyPr/>
              <a:lstStyle/>
              <a:p>
                <a:endParaRPr lang="en-US"/>
              </a:p>
            </p:txBody>
          </p:sp>
          <p:sp>
            <p:nvSpPr>
              <p:cNvPr id="376951" name="Freeform 119"/>
              <p:cNvSpPr/>
              <p:nvPr/>
            </p:nvSpPr>
            <p:spPr bwMode="auto">
              <a:xfrm>
                <a:off x="4287" y="2321"/>
                <a:ext cx="32" cy="62"/>
              </a:xfrm>
              <a:custGeom>
                <a:avLst/>
                <a:gdLst/>
                <a:ahLst/>
                <a:cxnLst>
                  <a:cxn ang="0">
                    <a:pos x="6" y="62"/>
                  </a:cxn>
                  <a:cxn ang="0">
                    <a:pos x="25" y="31"/>
                  </a:cxn>
                  <a:cxn ang="0">
                    <a:pos x="23" y="29"/>
                  </a:cxn>
                  <a:cxn ang="0">
                    <a:pos x="21" y="26"/>
                  </a:cxn>
                  <a:cxn ang="0">
                    <a:pos x="18" y="25"/>
                  </a:cxn>
                  <a:cxn ang="0">
                    <a:pos x="15" y="22"/>
                  </a:cxn>
                  <a:cxn ang="0">
                    <a:pos x="12" y="20"/>
                  </a:cxn>
                  <a:cxn ang="0">
                    <a:pos x="9" y="18"/>
                  </a:cxn>
                  <a:cxn ang="0">
                    <a:pos x="4" y="17"/>
                  </a:cxn>
                  <a:cxn ang="0">
                    <a:pos x="3" y="15"/>
                  </a:cxn>
                  <a:cxn ang="0">
                    <a:pos x="1" y="12"/>
                  </a:cxn>
                  <a:cxn ang="0">
                    <a:pos x="1" y="8"/>
                  </a:cxn>
                  <a:cxn ang="0">
                    <a:pos x="0" y="4"/>
                  </a:cxn>
                  <a:cxn ang="0">
                    <a:pos x="0" y="0"/>
                  </a:cxn>
                  <a:cxn ang="0">
                    <a:pos x="1" y="0"/>
                  </a:cxn>
                  <a:cxn ang="0">
                    <a:pos x="6" y="0"/>
                  </a:cxn>
                  <a:cxn ang="0">
                    <a:pos x="9" y="0"/>
                  </a:cxn>
                  <a:cxn ang="0">
                    <a:pos x="14" y="1"/>
                  </a:cxn>
                  <a:cxn ang="0">
                    <a:pos x="17" y="3"/>
                  </a:cxn>
                  <a:cxn ang="0">
                    <a:pos x="21" y="4"/>
                  </a:cxn>
                  <a:cxn ang="0">
                    <a:pos x="25" y="6"/>
                  </a:cxn>
                  <a:cxn ang="0">
                    <a:pos x="26" y="8"/>
                  </a:cxn>
                  <a:cxn ang="0">
                    <a:pos x="28" y="9"/>
                  </a:cxn>
                  <a:cxn ang="0">
                    <a:pos x="29" y="12"/>
                  </a:cxn>
                  <a:cxn ang="0">
                    <a:pos x="31" y="14"/>
                  </a:cxn>
                  <a:cxn ang="0">
                    <a:pos x="32" y="17"/>
                  </a:cxn>
                  <a:cxn ang="0">
                    <a:pos x="32" y="20"/>
                  </a:cxn>
                  <a:cxn ang="0">
                    <a:pos x="32" y="23"/>
                  </a:cxn>
                  <a:cxn ang="0">
                    <a:pos x="32" y="26"/>
                  </a:cxn>
                  <a:cxn ang="0">
                    <a:pos x="32" y="29"/>
                  </a:cxn>
                  <a:cxn ang="0">
                    <a:pos x="32" y="32"/>
                  </a:cxn>
                  <a:cxn ang="0">
                    <a:pos x="32" y="36"/>
                  </a:cxn>
                  <a:cxn ang="0">
                    <a:pos x="32" y="39"/>
                  </a:cxn>
                  <a:cxn ang="0">
                    <a:pos x="31" y="42"/>
                  </a:cxn>
                  <a:cxn ang="0">
                    <a:pos x="31" y="45"/>
                  </a:cxn>
                  <a:cxn ang="0">
                    <a:pos x="31" y="48"/>
                  </a:cxn>
                  <a:cxn ang="0">
                    <a:pos x="29" y="51"/>
                  </a:cxn>
                  <a:cxn ang="0">
                    <a:pos x="29" y="54"/>
                  </a:cxn>
                  <a:cxn ang="0">
                    <a:pos x="28" y="56"/>
                  </a:cxn>
                  <a:cxn ang="0">
                    <a:pos x="26" y="57"/>
                  </a:cxn>
                  <a:cxn ang="0">
                    <a:pos x="25" y="59"/>
                  </a:cxn>
                  <a:cxn ang="0">
                    <a:pos x="21" y="60"/>
                  </a:cxn>
                  <a:cxn ang="0">
                    <a:pos x="6" y="62"/>
                  </a:cxn>
                  <a:cxn ang="0">
                    <a:pos x="6" y="62"/>
                  </a:cxn>
                </a:cxnLst>
                <a:rect l="0" t="0" r="r" b="b"/>
                <a:pathLst>
                  <a:path w="32" h="62">
                    <a:moveTo>
                      <a:pt x="6" y="62"/>
                    </a:moveTo>
                    <a:lnTo>
                      <a:pt x="25" y="31"/>
                    </a:lnTo>
                    <a:lnTo>
                      <a:pt x="23" y="29"/>
                    </a:lnTo>
                    <a:lnTo>
                      <a:pt x="21" y="26"/>
                    </a:lnTo>
                    <a:lnTo>
                      <a:pt x="18" y="25"/>
                    </a:lnTo>
                    <a:lnTo>
                      <a:pt x="15" y="22"/>
                    </a:lnTo>
                    <a:lnTo>
                      <a:pt x="12" y="20"/>
                    </a:lnTo>
                    <a:lnTo>
                      <a:pt x="9" y="18"/>
                    </a:lnTo>
                    <a:lnTo>
                      <a:pt x="4" y="17"/>
                    </a:lnTo>
                    <a:lnTo>
                      <a:pt x="3" y="15"/>
                    </a:lnTo>
                    <a:lnTo>
                      <a:pt x="1" y="12"/>
                    </a:lnTo>
                    <a:lnTo>
                      <a:pt x="1" y="8"/>
                    </a:lnTo>
                    <a:lnTo>
                      <a:pt x="0" y="4"/>
                    </a:lnTo>
                    <a:lnTo>
                      <a:pt x="0" y="0"/>
                    </a:lnTo>
                    <a:lnTo>
                      <a:pt x="1" y="0"/>
                    </a:lnTo>
                    <a:lnTo>
                      <a:pt x="6" y="0"/>
                    </a:lnTo>
                    <a:lnTo>
                      <a:pt x="9" y="0"/>
                    </a:lnTo>
                    <a:lnTo>
                      <a:pt x="14" y="1"/>
                    </a:lnTo>
                    <a:lnTo>
                      <a:pt x="17" y="3"/>
                    </a:lnTo>
                    <a:lnTo>
                      <a:pt x="21" y="4"/>
                    </a:lnTo>
                    <a:lnTo>
                      <a:pt x="25" y="6"/>
                    </a:lnTo>
                    <a:lnTo>
                      <a:pt x="26" y="8"/>
                    </a:lnTo>
                    <a:lnTo>
                      <a:pt x="28" y="9"/>
                    </a:lnTo>
                    <a:lnTo>
                      <a:pt x="29" y="12"/>
                    </a:lnTo>
                    <a:lnTo>
                      <a:pt x="31" y="14"/>
                    </a:lnTo>
                    <a:lnTo>
                      <a:pt x="32" y="17"/>
                    </a:lnTo>
                    <a:lnTo>
                      <a:pt x="32" y="20"/>
                    </a:lnTo>
                    <a:lnTo>
                      <a:pt x="32" y="23"/>
                    </a:lnTo>
                    <a:lnTo>
                      <a:pt x="32" y="26"/>
                    </a:lnTo>
                    <a:lnTo>
                      <a:pt x="32" y="29"/>
                    </a:lnTo>
                    <a:lnTo>
                      <a:pt x="32" y="32"/>
                    </a:lnTo>
                    <a:lnTo>
                      <a:pt x="32" y="36"/>
                    </a:lnTo>
                    <a:lnTo>
                      <a:pt x="32" y="39"/>
                    </a:lnTo>
                    <a:lnTo>
                      <a:pt x="31" y="42"/>
                    </a:lnTo>
                    <a:lnTo>
                      <a:pt x="31" y="45"/>
                    </a:lnTo>
                    <a:lnTo>
                      <a:pt x="31" y="48"/>
                    </a:lnTo>
                    <a:lnTo>
                      <a:pt x="29" y="51"/>
                    </a:lnTo>
                    <a:lnTo>
                      <a:pt x="29" y="54"/>
                    </a:lnTo>
                    <a:lnTo>
                      <a:pt x="28" y="56"/>
                    </a:lnTo>
                    <a:lnTo>
                      <a:pt x="26" y="57"/>
                    </a:lnTo>
                    <a:lnTo>
                      <a:pt x="25" y="59"/>
                    </a:lnTo>
                    <a:lnTo>
                      <a:pt x="21" y="60"/>
                    </a:lnTo>
                    <a:lnTo>
                      <a:pt x="6" y="62"/>
                    </a:lnTo>
                    <a:lnTo>
                      <a:pt x="6" y="62"/>
                    </a:lnTo>
                    <a:close/>
                  </a:path>
                </a:pathLst>
              </a:custGeom>
              <a:solidFill>
                <a:srgbClr val="000000"/>
              </a:solidFill>
              <a:ln w="9525">
                <a:noFill/>
                <a:round/>
              </a:ln>
            </p:spPr>
            <p:txBody>
              <a:bodyPr/>
              <a:lstStyle/>
              <a:p>
                <a:endParaRPr lang="en-US"/>
              </a:p>
            </p:txBody>
          </p:sp>
          <p:sp>
            <p:nvSpPr>
              <p:cNvPr id="376952" name="Freeform 120"/>
              <p:cNvSpPr/>
              <p:nvPr/>
            </p:nvSpPr>
            <p:spPr bwMode="auto">
              <a:xfrm>
                <a:off x="4385" y="2282"/>
                <a:ext cx="53" cy="64"/>
              </a:xfrm>
              <a:custGeom>
                <a:avLst/>
                <a:gdLst/>
                <a:ahLst/>
                <a:cxnLst>
                  <a:cxn ang="0">
                    <a:pos x="0" y="15"/>
                  </a:cxn>
                  <a:cxn ang="0">
                    <a:pos x="3" y="12"/>
                  </a:cxn>
                  <a:cxn ang="0">
                    <a:pos x="7" y="9"/>
                  </a:cxn>
                  <a:cxn ang="0">
                    <a:pos x="12" y="5"/>
                  </a:cxn>
                  <a:cxn ang="0">
                    <a:pos x="18" y="3"/>
                  </a:cxn>
                  <a:cxn ang="0">
                    <a:pos x="25" y="1"/>
                  </a:cxn>
                  <a:cxn ang="0">
                    <a:pos x="29" y="1"/>
                  </a:cxn>
                  <a:cxn ang="0">
                    <a:pos x="34" y="1"/>
                  </a:cxn>
                  <a:cxn ang="0">
                    <a:pos x="37" y="3"/>
                  </a:cxn>
                  <a:cxn ang="0">
                    <a:pos x="32" y="14"/>
                  </a:cxn>
                  <a:cxn ang="0">
                    <a:pos x="25" y="14"/>
                  </a:cxn>
                  <a:cxn ang="0">
                    <a:pos x="23" y="19"/>
                  </a:cxn>
                  <a:cxn ang="0">
                    <a:pos x="25" y="25"/>
                  </a:cxn>
                  <a:cxn ang="0">
                    <a:pos x="29" y="26"/>
                  </a:cxn>
                  <a:cxn ang="0">
                    <a:pos x="34" y="23"/>
                  </a:cxn>
                  <a:cxn ang="0">
                    <a:pos x="36" y="25"/>
                  </a:cxn>
                  <a:cxn ang="0">
                    <a:pos x="37" y="26"/>
                  </a:cxn>
                  <a:cxn ang="0">
                    <a:pos x="39" y="31"/>
                  </a:cxn>
                  <a:cxn ang="0">
                    <a:pos x="42" y="34"/>
                  </a:cxn>
                  <a:cxn ang="0">
                    <a:pos x="40" y="36"/>
                  </a:cxn>
                  <a:cxn ang="0">
                    <a:pos x="37" y="36"/>
                  </a:cxn>
                  <a:cxn ang="0">
                    <a:pos x="31" y="34"/>
                  </a:cxn>
                  <a:cxn ang="0">
                    <a:pos x="29" y="39"/>
                  </a:cxn>
                  <a:cxn ang="0">
                    <a:pos x="29" y="45"/>
                  </a:cxn>
                  <a:cxn ang="0">
                    <a:pos x="34" y="50"/>
                  </a:cxn>
                  <a:cxn ang="0">
                    <a:pos x="42" y="48"/>
                  </a:cxn>
                  <a:cxn ang="0">
                    <a:pos x="53" y="59"/>
                  </a:cxn>
                  <a:cxn ang="0">
                    <a:pos x="45" y="62"/>
                  </a:cxn>
                  <a:cxn ang="0">
                    <a:pos x="40" y="64"/>
                  </a:cxn>
                  <a:cxn ang="0">
                    <a:pos x="36" y="64"/>
                  </a:cxn>
                  <a:cxn ang="0">
                    <a:pos x="31" y="62"/>
                  </a:cxn>
                  <a:cxn ang="0">
                    <a:pos x="26" y="62"/>
                  </a:cxn>
                  <a:cxn ang="0">
                    <a:pos x="22" y="61"/>
                  </a:cxn>
                  <a:cxn ang="0">
                    <a:pos x="17" y="61"/>
                  </a:cxn>
                </a:cxnLst>
                <a:rect l="0" t="0" r="r" b="b"/>
                <a:pathLst>
                  <a:path w="53" h="64">
                    <a:moveTo>
                      <a:pt x="17" y="61"/>
                    </a:moveTo>
                    <a:lnTo>
                      <a:pt x="0" y="15"/>
                    </a:lnTo>
                    <a:lnTo>
                      <a:pt x="1" y="14"/>
                    </a:lnTo>
                    <a:lnTo>
                      <a:pt x="3" y="12"/>
                    </a:lnTo>
                    <a:lnTo>
                      <a:pt x="4" y="9"/>
                    </a:lnTo>
                    <a:lnTo>
                      <a:pt x="7" y="9"/>
                    </a:lnTo>
                    <a:lnTo>
                      <a:pt x="9" y="6"/>
                    </a:lnTo>
                    <a:lnTo>
                      <a:pt x="12" y="5"/>
                    </a:lnTo>
                    <a:lnTo>
                      <a:pt x="15" y="5"/>
                    </a:lnTo>
                    <a:lnTo>
                      <a:pt x="18" y="3"/>
                    </a:lnTo>
                    <a:lnTo>
                      <a:pt x="22" y="1"/>
                    </a:lnTo>
                    <a:lnTo>
                      <a:pt x="25" y="1"/>
                    </a:lnTo>
                    <a:lnTo>
                      <a:pt x="28" y="1"/>
                    </a:lnTo>
                    <a:lnTo>
                      <a:pt x="29" y="1"/>
                    </a:lnTo>
                    <a:lnTo>
                      <a:pt x="32" y="0"/>
                    </a:lnTo>
                    <a:lnTo>
                      <a:pt x="34" y="1"/>
                    </a:lnTo>
                    <a:lnTo>
                      <a:pt x="36" y="1"/>
                    </a:lnTo>
                    <a:lnTo>
                      <a:pt x="37" y="3"/>
                    </a:lnTo>
                    <a:lnTo>
                      <a:pt x="36" y="14"/>
                    </a:lnTo>
                    <a:lnTo>
                      <a:pt x="32" y="14"/>
                    </a:lnTo>
                    <a:lnTo>
                      <a:pt x="29" y="14"/>
                    </a:lnTo>
                    <a:lnTo>
                      <a:pt x="25" y="14"/>
                    </a:lnTo>
                    <a:lnTo>
                      <a:pt x="22" y="15"/>
                    </a:lnTo>
                    <a:lnTo>
                      <a:pt x="23" y="19"/>
                    </a:lnTo>
                    <a:lnTo>
                      <a:pt x="23" y="22"/>
                    </a:lnTo>
                    <a:lnTo>
                      <a:pt x="25" y="25"/>
                    </a:lnTo>
                    <a:lnTo>
                      <a:pt x="28" y="28"/>
                    </a:lnTo>
                    <a:lnTo>
                      <a:pt x="29" y="26"/>
                    </a:lnTo>
                    <a:lnTo>
                      <a:pt x="31" y="25"/>
                    </a:lnTo>
                    <a:lnTo>
                      <a:pt x="34" y="23"/>
                    </a:lnTo>
                    <a:lnTo>
                      <a:pt x="37" y="25"/>
                    </a:lnTo>
                    <a:lnTo>
                      <a:pt x="36" y="25"/>
                    </a:lnTo>
                    <a:lnTo>
                      <a:pt x="36" y="26"/>
                    </a:lnTo>
                    <a:lnTo>
                      <a:pt x="37" y="26"/>
                    </a:lnTo>
                    <a:lnTo>
                      <a:pt x="39" y="29"/>
                    </a:lnTo>
                    <a:lnTo>
                      <a:pt x="39" y="31"/>
                    </a:lnTo>
                    <a:lnTo>
                      <a:pt x="40" y="33"/>
                    </a:lnTo>
                    <a:lnTo>
                      <a:pt x="42" y="34"/>
                    </a:lnTo>
                    <a:lnTo>
                      <a:pt x="42" y="37"/>
                    </a:lnTo>
                    <a:lnTo>
                      <a:pt x="40" y="36"/>
                    </a:lnTo>
                    <a:lnTo>
                      <a:pt x="39" y="36"/>
                    </a:lnTo>
                    <a:lnTo>
                      <a:pt x="37" y="36"/>
                    </a:lnTo>
                    <a:lnTo>
                      <a:pt x="36" y="36"/>
                    </a:lnTo>
                    <a:lnTo>
                      <a:pt x="31" y="34"/>
                    </a:lnTo>
                    <a:lnTo>
                      <a:pt x="29" y="37"/>
                    </a:lnTo>
                    <a:lnTo>
                      <a:pt x="29" y="39"/>
                    </a:lnTo>
                    <a:lnTo>
                      <a:pt x="29" y="42"/>
                    </a:lnTo>
                    <a:lnTo>
                      <a:pt x="29" y="45"/>
                    </a:lnTo>
                    <a:lnTo>
                      <a:pt x="31" y="50"/>
                    </a:lnTo>
                    <a:lnTo>
                      <a:pt x="34" y="50"/>
                    </a:lnTo>
                    <a:lnTo>
                      <a:pt x="39" y="50"/>
                    </a:lnTo>
                    <a:lnTo>
                      <a:pt x="42" y="48"/>
                    </a:lnTo>
                    <a:lnTo>
                      <a:pt x="46" y="50"/>
                    </a:lnTo>
                    <a:lnTo>
                      <a:pt x="53" y="59"/>
                    </a:lnTo>
                    <a:lnTo>
                      <a:pt x="48" y="61"/>
                    </a:lnTo>
                    <a:lnTo>
                      <a:pt x="45" y="62"/>
                    </a:lnTo>
                    <a:lnTo>
                      <a:pt x="42" y="62"/>
                    </a:lnTo>
                    <a:lnTo>
                      <a:pt x="40" y="64"/>
                    </a:lnTo>
                    <a:lnTo>
                      <a:pt x="39" y="64"/>
                    </a:lnTo>
                    <a:lnTo>
                      <a:pt x="36" y="64"/>
                    </a:lnTo>
                    <a:lnTo>
                      <a:pt x="32" y="64"/>
                    </a:lnTo>
                    <a:lnTo>
                      <a:pt x="31" y="62"/>
                    </a:lnTo>
                    <a:lnTo>
                      <a:pt x="28" y="62"/>
                    </a:lnTo>
                    <a:lnTo>
                      <a:pt x="26" y="62"/>
                    </a:lnTo>
                    <a:lnTo>
                      <a:pt x="23" y="61"/>
                    </a:lnTo>
                    <a:lnTo>
                      <a:pt x="22" y="61"/>
                    </a:lnTo>
                    <a:lnTo>
                      <a:pt x="18" y="61"/>
                    </a:lnTo>
                    <a:lnTo>
                      <a:pt x="17" y="61"/>
                    </a:lnTo>
                    <a:lnTo>
                      <a:pt x="17" y="61"/>
                    </a:lnTo>
                    <a:close/>
                  </a:path>
                </a:pathLst>
              </a:custGeom>
              <a:solidFill>
                <a:srgbClr val="000000"/>
              </a:solidFill>
              <a:ln w="9525">
                <a:noFill/>
                <a:round/>
              </a:ln>
            </p:spPr>
            <p:txBody>
              <a:bodyPr/>
              <a:lstStyle/>
              <a:p>
                <a:endParaRPr lang="en-US"/>
              </a:p>
            </p:txBody>
          </p:sp>
          <p:sp>
            <p:nvSpPr>
              <p:cNvPr id="376953" name="Freeform 121"/>
              <p:cNvSpPr/>
              <p:nvPr/>
            </p:nvSpPr>
            <p:spPr bwMode="auto">
              <a:xfrm>
                <a:off x="4112" y="2349"/>
                <a:ext cx="66" cy="62"/>
              </a:xfrm>
              <a:custGeom>
                <a:avLst/>
                <a:gdLst/>
                <a:ahLst/>
                <a:cxnLst>
                  <a:cxn ang="0">
                    <a:pos x="39" y="39"/>
                  </a:cxn>
                  <a:cxn ang="0">
                    <a:pos x="30" y="62"/>
                  </a:cxn>
                  <a:cxn ang="0">
                    <a:pos x="28" y="59"/>
                  </a:cxn>
                  <a:cxn ang="0">
                    <a:pos x="25" y="57"/>
                  </a:cxn>
                  <a:cxn ang="0">
                    <a:pos x="24" y="56"/>
                  </a:cxn>
                  <a:cxn ang="0">
                    <a:pos x="22" y="53"/>
                  </a:cxn>
                  <a:cxn ang="0">
                    <a:pos x="19" y="51"/>
                  </a:cxn>
                  <a:cxn ang="0">
                    <a:pos x="18" y="48"/>
                  </a:cxn>
                  <a:cxn ang="0">
                    <a:pos x="16" y="46"/>
                  </a:cxn>
                  <a:cxn ang="0">
                    <a:pos x="14" y="43"/>
                  </a:cxn>
                  <a:cxn ang="0">
                    <a:pos x="13" y="40"/>
                  </a:cxn>
                  <a:cxn ang="0">
                    <a:pos x="11" y="39"/>
                  </a:cxn>
                  <a:cxn ang="0">
                    <a:pos x="8" y="35"/>
                  </a:cxn>
                  <a:cxn ang="0">
                    <a:pos x="7" y="34"/>
                  </a:cxn>
                  <a:cxn ang="0">
                    <a:pos x="5" y="31"/>
                  </a:cxn>
                  <a:cxn ang="0">
                    <a:pos x="4" y="29"/>
                  </a:cxn>
                  <a:cxn ang="0">
                    <a:pos x="2" y="26"/>
                  </a:cxn>
                  <a:cxn ang="0">
                    <a:pos x="0" y="23"/>
                  </a:cxn>
                  <a:cxn ang="0">
                    <a:pos x="13" y="17"/>
                  </a:cxn>
                  <a:cxn ang="0">
                    <a:pos x="22" y="35"/>
                  </a:cxn>
                  <a:cxn ang="0">
                    <a:pos x="24" y="32"/>
                  </a:cxn>
                  <a:cxn ang="0">
                    <a:pos x="25" y="29"/>
                  </a:cxn>
                  <a:cxn ang="0">
                    <a:pos x="27" y="28"/>
                  </a:cxn>
                  <a:cxn ang="0">
                    <a:pos x="28" y="26"/>
                  </a:cxn>
                  <a:cxn ang="0">
                    <a:pos x="30" y="23"/>
                  </a:cxn>
                  <a:cxn ang="0">
                    <a:pos x="33" y="21"/>
                  </a:cxn>
                  <a:cxn ang="0">
                    <a:pos x="35" y="20"/>
                  </a:cxn>
                  <a:cxn ang="0">
                    <a:pos x="36" y="20"/>
                  </a:cxn>
                  <a:cxn ang="0">
                    <a:pos x="38" y="20"/>
                  </a:cxn>
                  <a:cxn ang="0">
                    <a:pos x="41" y="21"/>
                  </a:cxn>
                  <a:cxn ang="0">
                    <a:pos x="42" y="21"/>
                  </a:cxn>
                  <a:cxn ang="0">
                    <a:pos x="46" y="23"/>
                  </a:cxn>
                  <a:cxn ang="0">
                    <a:pos x="49" y="23"/>
                  </a:cxn>
                  <a:cxn ang="0">
                    <a:pos x="52" y="26"/>
                  </a:cxn>
                  <a:cxn ang="0">
                    <a:pos x="55" y="0"/>
                  </a:cxn>
                  <a:cxn ang="0">
                    <a:pos x="66" y="4"/>
                  </a:cxn>
                  <a:cxn ang="0">
                    <a:pos x="66" y="51"/>
                  </a:cxn>
                  <a:cxn ang="0">
                    <a:pos x="39" y="39"/>
                  </a:cxn>
                  <a:cxn ang="0">
                    <a:pos x="39" y="39"/>
                  </a:cxn>
                </a:cxnLst>
                <a:rect l="0" t="0" r="r" b="b"/>
                <a:pathLst>
                  <a:path w="66" h="62">
                    <a:moveTo>
                      <a:pt x="39" y="39"/>
                    </a:moveTo>
                    <a:lnTo>
                      <a:pt x="30" y="62"/>
                    </a:lnTo>
                    <a:lnTo>
                      <a:pt x="28" y="59"/>
                    </a:lnTo>
                    <a:lnTo>
                      <a:pt x="25" y="57"/>
                    </a:lnTo>
                    <a:lnTo>
                      <a:pt x="24" y="56"/>
                    </a:lnTo>
                    <a:lnTo>
                      <a:pt x="22" y="53"/>
                    </a:lnTo>
                    <a:lnTo>
                      <a:pt x="19" y="51"/>
                    </a:lnTo>
                    <a:lnTo>
                      <a:pt x="18" y="48"/>
                    </a:lnTo>
                    <a:lnTo>
                      <a:pt x="16" y="46"/>
                    </a:lnTo>
                    <a:lnTo>
                      <a:pt x="14" y="43"/>
                    </a:lnTo>
                    <a:lnTo>
                      <a:pt x="13" y="40"/>
                    </a:lnTo>
                    <a:lnTo>
                      <a:pt x="11" y="39"/>
                    </a:lnTo>
                    <a:lnTo>
                      <a:pt x="8" y="35"/>
                    </a:lnTo>
                    <a:lnTo>
                      <a:pt x="7" y="34"/>
                    </a:lnTo>
                    <a:lnTo>
                      <a:pt x="5" y="31"/>
                    </a:lnTo>
                    <a:lnTo>
                      <a:pt x="4" y="29"/>
                    </a:lnTo>
                    <a:lnTo>
                      <a:pt x="2" y="26"/>
                    </a:lnTo>
                    <a:lnTo>
                      <a:pt x="0" y="23"/>
                    </a:lnTo>
                    <a:lnTo>
                      <a:pt x="13" y="17"/>
                    </a:lnTo>
                    <a:lnTo>
                      <a:pt x="22" y="35"/>
                    </a:lnTo>
                    <a:lnTo>
                      <a:pt x="24" y="32"/>
                    </a:lnTo>
                    <a:lnTo>
                      <a:pt x="25" y="29"/>
                    </a:lnTo>
                    <a:lnTo>
                      <a:pt x="27" y="28"/>
                    </a:lnTo>
                    <a:lnTo>
                      <a:pt x="28" y="26"/>
                    </a:lnTo>
                    <a:lnTo>
                      <a:pt x="30" y="23"/>
                    </a:lnTo>
                    <a:lnTo>
                      <a:pt x="33" y="21"/>
                    </a:lnTo>
                    <a:lnTo>
                      <a:pt x="35" y="20"/>
                    </a:lnTo>
                    <a:lnTo>
                      <a:pt x="36" y="20"/>
                    </a:lnTo>
                    <a:lnTo>
                      <a:pt x="38" y="20"/>
                    </a:lnTo>
                    <a:lnTo>
                      <a:pt x="41" y="21"/>
                    </a:lnTo>
                    <a:lnTo>
                      <a:pt x="42" y="21"/>
                    </a:lnTo>
                    <a:lnTo>
                      <a:pt x="46" y="23"/>
                    </a:lnTo>
                    <a:lnTo>
                      <a:pt x="49" y="23"/>
                    </a:lnTo>
                    <a:lnTo>
                      <a:pt x="52" y="26"/>
                    </a:lnTo>
                    <a:lnTo>
                      <a:pt x="55" y="0"/>
                    </a:lnTo>
                    <a:lnTo>
                      <a:pt x="66" y="4"/>
                    </a:lnTo>
                    <a:lnTo>
                      <a:pt x="66" y="51"/>
                    </a:lnTo>
                    <a:lnTo>
                      <a:pt x="39" y="39"/>
                    </a:lnTo>
                    <a:lnTo>
                      <a:pt x="39" y="39"/>
                    </a:lnTo>
                    <a:close/>
                  </a:path>
                </a:pathLst>
              </a:custGeom>
              <a:solidFill>
                <a:srgbClr val="000000"/>
              </a:solidFill>
              <a:ln w="9525">
                <a:noFill/>
                <a:round/>
              </a:ln>
            </p:spPr>
            <p:txBody>
              <a:bodyPr/>
              <a:lstStyle/>
              <a:p>
                <a:endParaRPr lang="en-US"/>
              </a:p>
            </p:txBody>
          </p:sp>
          <p:sp>
            <p:nvSpPr>
              <p:cNvPr id="376954" name="Freeform 122"/>
              <p:cNvSpPr/>
              <p:nvPr/>
            </p:nvSpPr>
            <p:spPr bwMode="auto">
              <a:xfrm>
                <a:off x="4178" y="2203"/>
                <a:ext cx="43" cy="60"/>
              </a:xfrm>
              <a:custGeom>
                <a:avLst/>
                <a:gdLst/>
                <a:ahLst/>
                <a:cxnLst>
                  <a:cxn ang="0">
                    <a:pos x="12" y="60"/>
                  </a:cxn>
                  <a:cxn ang="0">
                    <a:pos x="0" y="14"/>
                  </a:cxn>
                  <a:cxn ang="0">
                    <a:pos x="4" y="14"/>
                  </a:cxn>
                  <a:cxn ang="0">
                    <a:pos x="8" y="14"/>
                  </a:cxn>
                  <a:cxn ang="0">
                    <a:pos x="12" y="15"/>
                  </a:cxn>
                  <a:cxn ang="0">
                    <a:pos x="17" y="17"/>
                  </a:cxn>
                  <a:cxn ang="0">
                    <a:pos x="20" y="18"/>
                  </a:cxn>
                  <a:cxn ang="0">
                    <a:pos x="23" y="20"/>
                  </a:cxn>
                  <a:cxn ang="0">
                    <a:pos x="26" y="21"/>
                  </a:cxn>
                  <a:cxn ang="0">
                    <a:pos x="31" y="23"/>
                  </a:cxn>
                  <a:cxn ang="0">
                    <a:pos x="36" y="0"/>
                  </a:cxn>
                  <a:cxn ang="0">
                    <a:pos x="43" y="6"/>
                  </a:cxn>
                  <a:cxn ang="0">
                    <a:pos x="39" y="42"/>
                  </a:cxn>
                  <a:cxn ang="0">
                    <a:pos x="20" y="31"/>
                  </a:cxn>
                  <a:cxn ang="0">
                    <a:pos x="20" y="34"/>
                  </a:cxn>
                  <a:cxn ang="0">
                    <a:pos x="22" y="35"/>
                  </a:cxn>
                  <a:cxn ang="0">
                    <a:pos x="22" y="37"/>
                  </a:cxn>
                  <a:cxn ang="0">
                    <a:pos x="22" y="38"/>
                  </a:cxn>
                  <a:cxn ang="0">
                    <a:pos x="22" y="43"/>
                  </a:cxn>
                  <a:cxn ang="0">
                    <a:pos x="20" y="46"/>
                  </a:cxn>
                  <a:cxn ang="0">
                    <a:pos x="18" y="49"/>
                  </a:cxn>
                  <a:cxn ang="0">
                    <a:pos x="17" y="52"/>
                  </a:cxn>
                  <a:cxn ang="0">
                    <a:pos x="14" y="56"/>
                  </a:cxn>
                  <a:cxn ang="0">
                    <a:pos x="12" y="60"/>
                  </a:cxn>
                  <a:cxn ang="0">
                    <a:pos x="12" y="60"/>
                  </a:cxn>
                </a:cxnLst>
                <a:rect l="0" t="0" r="r" b="b"/>
                <a:pathLst>
                  <a:path w="43" h="60">
                    <a:moveTo>
                      <a:pt x="12" y="60"/>
                    </a:moveTo>
                    <a:lnTo>
                      <a:pt x="0" y="14"/>
                    </a:lnTo>
                    <a:lnTo>
                      <a:pt x="4" y="14"/>
                    </a:lnTo>
                    <a:lnTo>
                      <a:pt x="8" y="14"/>
                    </a:lnTo>
                    <a:lnTo>
                      <a:pt x="12" y="15"/>
                    </a:lnTo>
                    <a:lnTo>
                      <a:pt x="17" y="17"/>
                    </a:lnTo>
                    <a:lnTo>
                      <a:pt x="20" y="18"/>
                    </a:lnTo>
                    <a:lnTo>
                      <a:pt x="23" y="20"/>
                    </a:lnTo>
                    <a:lnTo>
                      <a:pt x="26" y="21"/>
                    </a:lnTo>
                    <a:lnTo>
                      <a:pt x="31" y="23"/>
                    </a:lnTo>
                    <a:lnTo>
                      <a:pt x="36" y="0"/>
                    </a:lnTo>
                    <a:lnTo>
                      <a:pt x="43" y="6"/>
                    </a:lnTo>
                    <a:lnTo>
                      <a:pt x="39" y="42"/>
                    </a:lnTo>
                    <a:lnTo>
                      <a:pt x="20" y="31"/>
                    </a:lnTo>
                    <a:lnTo>
                      <a:pt x="20" y="34"/>
                    </a:lnTo>
                    <a:lnTo>
                      <a:pt x="22" y="35"/>
                    </a:lnTo>
                    <a:lnTo>
                      <a:pt x="22" y="37"/>
                    </a:lnTo>
                    <a:lnTo>
                      <a:pt x="22" y="38"/>
                    </a:lnTo>
                    <a:lnTo>
                      <a:pt x="22" y="43"/>
                    </a:lnTo>
                    <a:lnTo>
                      <a:pt x="20" y="46"/>
                    </a:lnTo>
                    <a:lnTo>
                      <a:pt x="18" y="49"/>
                    </a:lnTo>
                    <a:lnTo>
                      <a:pt x="17" y="52"/>
                    </a:lnTo>
                    <a:lnTo>
                      <a:pt x="14" y="56"/>
                    </a:lnTo>
                    <a:lnTo>
                      <a:pt x="12" y="60"/>
                    </a:lnTo>
                    <a:lnTo>
                      <a:pt x="12" y="60"/>
                    </a:lnTo>
                    <a:close/>
                  </a:path>
                </a:pathLst>
              </a:custGeom>
              <a:solidFill>
                <a:srgbClr val="000000"/>
              </a:solidFill>
              <a:ln w="9525">
                <a:noFill/>
                <a:round/>
              </a:ln>
            </p:spPr>
            <p:txBody>
              <a:bodyPr/>
              <a:lstStyle/>
              <a:p>
                <a:endParaRPr lang="en-U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114" name="Rectangle 98"/>
          <p:cNvSpPr>
            <a:spLocks noGrp="1" noChangeArrowheads="1"/>
          </p:cNvSpPr>
          <p:nvPr>
            <p:ph type="title"/>
          </p:nvPr>
        </p:nvSpPr>
        <p:spPr>
          <a:xfrm>
            <a:off x="428596" y="-24"/>
            <a:ext cx="8715404" cy="914400"/>
          </a:xfrm>
        </p:spPr>
        <p:txBody>
          <a:bodyPr/>
          <a:lstStyle/>
          <a:p>
            <a:r>
              <a:rPr lang="en-US" altLang="zh-CN" sz="3600" dirty="0">
                <a:ea typeface="宋体" panose="02010600030101010101" pitchFamily="2" charset="-122"/>
              </a:rPr>
              <a:t>Architectural Analysis in Context</a:t>
            </a:r>
            <a:endParaRPr lang="en-US" altLang="zh-CN" sz="3600" dirty="0">
              <a:ea typeface="宋体" panose="02010600030101010101" pitchFamily="2" charset="-122"/>
            </a:endParaRPr>
          </a:p>
        </p:txBody>
      </p:sp>
      <p:sp>
        <p:nvSpPr>
          <p:cNvPr id="342227" name="Rectangle 211"/>
          <p:cNvSpPr>
            <a:spLocks noChangeArrowheads="1"/>
          </p:cNvSpPr>
          <p:nvPr/>
        </p:nvSpPr>
        <p:spPr bwMode="auto">
          <a:xfrm>
            <a:off x="2590800" y="785794"/>
            <a:ext cx="4013200" cy="5575300"/>
          </a:xfrm>
          <a:prstGeom prst="rect">
            <a:avLst/>
          </a:prstGeom>
          <a:solidFill>
            <a:schemeClr val="tx1"/>
          </a:solidFill>
          <a:ln w="9525">
            <a:solidFill>
              <a:schemeClr val="tx1"/>
            </a:solidFill>
            <a:miter lim="800000"/>
          </a:ln>
          <a:effectLst/>
        </p:spPr>
        <p:txBody>
          <a:bodyPr wrap="none" lIns="107950" tIns="53975" rIns="107950" bIns="53975" anchor="ctr"/>
          <a:lstStyle/>
          <a:p>
            <a:endParaRPr lang="en-US" sz="1600">
              <a:solidFill>
                <a:schemeClr val="bg1"/>
              </a:solidFill>
            </a:endParaRPr>
          </a:p>
        </p:txBody>
      </p:sp>
      <p:sp>
        <p:nvSpPr>
          <p:cNvPr id="342228" name="Oval 212"/>
          <p:cNvSpPr>
            <a:spLocks noChangeArrowheads="1"/>
          </p:cNvSpPr>
          <p:nvPr/>
        </p:nvSpPr>
        <p:spPr bwMode="auto">
          <a:xfrm>
            <a:off x="4330700" y="903288"/>
            <a:ext cx="176213" cy="176212"/>
          </a:xfrm>
          <a:prstGeom prst="ellipse">
            <a:avLst/>
          </a:prstGeom>
          <a:solidFill>
            <a:schemeClr val="bg2"/>
          </a:solidFill>
          <a:ln w="12700">
            <a:solidFill>
              <a:srgbClr val="FF9999"/>
            </a:solidFill>
            <a:round/>
          </a:ln>
          <a:effectLst/>
        </p:spPr>
        <p:txBody>
          <a:bodyPr wrap="none" lIns="107950" tIns="53975" rIns="107950" bIns="53975" anchor="ctr"/>
          <a:lstStyle/>
          <a:p>
            <a:endParaRPr lang="en-US" sz="1600">
              <a:solidFill>
                <a:schemeClr val="bg1"/>
              </a:solidFill>
            </a:endParaRPr>
          </a:p>
        </p:txBody>
      </p:sp>
      <p:grpSp>
        <p:nvGrpSpPr>
          <p:cNvPr id="2" name="Group 213"/>
          <p:cNvGrpSpPr/>
          <p:nvPr/>
        </p:nvGrpSpPr>
        <p:grpSpPr bwMode="auto">
          <a:xfrm>
            <a:off x="5272088" y="2589213"/>
            <a:ext cx="242887" cy="242887"/>
            <a:chOff x="3317" y="1579"/>
            <a:chExt cx="153" cy="153"/>
          </a:xfrm>
        </p:grpSpPr>
        <p:sp>
          <p:nvSpPr>
            <p:cNvPr id="342230" name="Oval 214"/>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sz="1600">
                <a:solidFill>
                  <a:schemeClr val="bg1"/>
                </a:solidFill>
              </a:endParaRPr>
            </a:p>
          </p:txBody>
        </p:sp>
        <p:sp>
          <p:nvSpPr>
            <p:cNvPr id="342231" name="Oval 215"/>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sz="1600">
                <a:solidFill>
                  <a:schemeClr val="bg1"/>
                </a:solidFill>
              </a:endParaRPr>
            </a:p>
          </p:txBody>
        </p:sp>
      </p:grpSp>
      <p:grpSp>
        <p:nvGrpSpPr>
          <p:cNvPr id="3" name="Group 216"/>
          <p:cNvGrpSpPr/>
          <p:nvPr/>
        </p:nvGrpSpPr>
        <p:grpSpPr bwMode="auto">
          <a:xfrm>
            <a:off x="4427538" y="6002338"/>
            <a:ext cx="242887" cy="242887"/>
            <a:chOff x="3317" y="1579"/>
            <a:chExt cx="153" cy="153"/>
          </a:xfrm>
        </p:grpSpPr>
        <p:sp>
          <p:nvSpPr>
            <p:cNvPr id="342233" name="Oval 217"/>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sz="1600">
                <a:solidFill>
                  <a:schemeClr val="bg1"/>
                </a:solidFill>
              </a:endParaRPr>
            </a:p>
          </p:txBody>
        </p:sp>
        <p:sp>
          <p:nvSpPr>
            <p:cNvPr id="342234" name="Oval 218"/>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sz="1600">
                <a:solidFill>
                  <a:schemeClr val="bg1"/>
                </a:solidFill>
              </a:endParaRPr>
            </a:p>
          </p:txBody>
        </p:sp>
      </p:grpSp>
      <p:grpSp>
        <p:nvGrpSpPr>
          <p:cNvPr id="4" name="Group 219"/>
          <p:cNvGrpSpPr/>
          <p:nvPr/>
        </p:nvGrpSpPr>
        <p:grpSpPr bwMode="auto">
          <a:xfrm>
            <a:off x="3525838" y="1587500"/>
            <a:ext cx="479425" cy="314325"/>
            <a:chOff x="2263" y="970"/>
            <a:chExt cx="288" cy="189"/>
          </a:xfrm>
        </p:grpSpPr>
        <p:sp>
          <p:nvSpPr>
            <p:cNvPr id="342236" name="AutoShape 220"/>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600">
                <a:solidFill>
                  <a:schemeClr val="bg1"/>
                </a:solidFill>
              </a:endParaRPr>
            </a:p>
          </p:txBody>
        </p:sp>
        <p:grpSp>
          <p:nvGrpSpPr>
            <p:cNvPr id="5" name="Group 221"/>
            <p:cNvGrpSpPr/>
            <p:nvPr/>
          </p:nvGrpSpPr>
          <p:grpSpPr bwMode="auto">
            <a:xfrm>
              <a:off x="2300" y="996"/>
              <a:ext cx="86" cy="128"/>
              <a:chOff x="2853" y="1773"/>
              <a:chExt cx="161" cy="237"/>
            </a:xfrm>
          </p:grpSpPr>
          <p:sp>
            <p:nvSpPr>
              <p:cNvPr id="342238" name="AutoShape 222"/>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sp>
            <p:nvSpPr>
              <p:cNvPr id="342239" name="Oval 223"/>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600">
                  <a:solidFill>
                    <a:schemeClr val="bg1"/>
                  </a:solidFill>
                </a:endParaRPr>
              </a:p>
            </p:txBody>
          </p:sp>
        </p:grpSp>
        <p:grpSp>
          <p:nvGrpSpPr>
            <p:cNvPr id="6" name="Group 224"/>
            <p:cNvGrpSpPr/>
            <p:nvPr/>
          </p:nvGrpSpPr>
          <p:grpSpPr bwMode="auto">
            <a:xfrm>
              <a:off x="2373" y="985"/>
              <a:ext cx="65" cy="93"/>
              <a:chOff x="3387" y="1863"/>
              <a:chExt cx="122" cy="174"/>
            </a:xfrm>
          </p:grpSpPr>
          <p:sp>
            <p:nvSpPr>
              <p:cNvPr id="342241" name="Freeform 225"/>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600">
                  <a:solidFill>
                    <a:schemeClr val="bg1"/>
                  </a:solidFill>
                </a:endParaRPr>
              </a:p>
            </p:txBody>
          </p:sp>
          <p:sp>
            <p:nvSpPr>
              <p:cNvPr id="342242" name="Line 226"/>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sp>
            <p:nvSpPr>
              <p:cNvPr id="342243" name="Line 227"/>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grpSp>
        <p:sp>
          <p:nvSpPr>
            <p:cNvPr id="342244" name="AutoShape 228"/>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grpSp>
      <p:grpSp>
        <p:nvGrpSpPr>
          <p:cNvPr id="7" name="Group 229"/>
          <p:cNvGrpSpPr/>
          <p:nvPr/>
        </p:nvGrpSpPr>
        <p:grpSpPr bwMode="auto">
          <a:xfrm>
            <a:off x="5140325" y="1587500"/>
            <a:ext cx="479425" cy="314325"/>
            <a:chOff x="2263" y="970"/>
            <a:chExt cx="288" cy="189"/>
          </a:xfrm>
        </p:grpSpPr>
        <p:sp>
          <p:nvSpPr>
            <p:cNvPr id="342246" name="AutoShape 230"/>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600">
                <a:solidFill>
                  <a:schemeClr val="bg1"/>
                </a:solidFill>
              </a:endParaRPr>
            </a:p>
          </p:txBody>
        </p:sp>
        <p:grpSp>
          <p:nvGrpSpPr>
            <p:cNvPr id="8" name="Group 231"/>
            <p:cNvGrpSpPr/>
            <p:nvPr/>
          </p:nvGrpSpPr>
          <p:grpSpPr bwMode="auto">
            <a:xfrm>
              <a:off x="2300" y="996"/>
              <a:ext cx="86" cy="128"/>
              <a:chOff x="2853" y="1773"/>
              <a:chExt cx="161" cy="237"/>
            </a:xfrm>
          </p:grpSpPr>
          <p:sp>
            <p:nvSpPr>
              <p:cNvPr id="342248" name="AutoShape 232"/>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sp>
            <p:nvSpPr>
              <p:cNvPr id="342249" name="Oval 233"/>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600">
                  <a:solidFill>
                    <a:schemeClr val="bg1"/>
                  </a:solidFill>
                </a:endParaRPr>
              </a:p>
            </p:txBody>
          </p:sp>
        </p:grpSp>
        <p:grpSp>
          <p:nvGrpSpPr>
            <p:cNvPr id="9" name="Group 234"/>
            <p:cNvGrpSpPr/>
            <p:nvPr/>
          </p:nvGrpSpPr>
          <p:grpSpPr bwMode="auto">
            <a:xfrm>
              <a:off x="2373" y="985"/>
              <a:ext cx="65" cy="93"/>
              <a:chOff x="3387" y="1863"/>
              <a:chExt cx="122" cy="174"/>
            </a:xfrm>
          </p:grpSpPr>
          <p:sp>
            <p:nvSpPr>
              <p:cNvPr id="342251" name="Freeform 235"/>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600">
                  <a:solidFill>
                    <a:schemeClr val="bg1"/>
                  </a:solidFill>
                </a:endParaRPr>
              </a:p>
            </p:txBody>
          </p:sp>
          <p:sp>
            <p:nvSpPr>
              <p:cNvPr id="342252" name="Line 236"/>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sp>
            <p:nvSpPr>
              <p:cNvPr id="342253" name="Line 237"/>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grpSp>
        <p:sp>
          <p:nvSpPr>
            <p:cNvPr id="342254" name="AutoShape 238"/>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grpSp>
      <p:grpSp>
        <p:nvGrpSpPr>
          <p:cNvPr id="10" name="Group 239"/>
          <p:cNvGrpSpPr/>
          <p:nvPr/>
        </p:nvGrpSpPr>
        <p:grpSpPr bwMode="auto">
          <a:xfrm>
            <a:off x="4716463" y="2987675"/>
            <a:ext cx="479425" cy="314325"/>
            <a:chOff x="2263" y="970"/>
            <a:chExt cx="288" cy="189"/>
          </a:xfrm>
        </p:grpSpPr>
        <p:sp>
          <p:nvSpPr>
            <p:cNvPr id="342256" name="AutoShape 240"/>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600">
                <a:solidFill>
                  <a:schemeClr val="bg1"/>
                </a:solidFill>
              </a:endParaRPr>
            </a:p>
          </p:txBody>
        </p:sp>
        <p:grpSp>
          <p:nvGrpSpPr>
            <p:cNvPr id="11" name="Group 241"/>
            <p:cNvGrpSpPr/>
            <p:nvPr/>
          </p:nvGrpSpPr>
          <p:grpSpPr bwMode="auto">
            <a:xfrm>
              <a:off x="2300" y="996"/>
              <a:ext cx="86" cy="128"/>
              <a:chOff x="2853" y="1773"/>
              <a:chExt cx="161" cy="237"/>
            </a:xfrm>
          </p:grpSpPr>
          <p:sp>
            <p:nvSpPr>
              <p:cNvPr id="342258" name="AutoShape 242"/>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sp>
            <p:nvSpPr>
              <p:cNvPr id="342259" name="Oval 243"/>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600">
                  <a:solidFill>
                    <a:schemeClr val="bg1"/>
                  </a:solidFill>
                </a:endParaRPr>
              </a:p>
            </p:txBody>
          </p:sp>
        </p:grpSp>
        <p:grpSp>
          <p:nvGrpSpPr>
            <p:cNvPr id="12" name="Group 244"/>
            <p:cNvGrpSpPr/>
            <p:nvPr/>
          </p:nvGrpSpPr>
          <p:grpSpPr bwMode="auto">
            <a:xfrm>
              <a:off x="2373" y="985"/>
              <a:ext cx="65" cy="93"/>
              <a:chOff x="3387" y="1863"/>
              <a:chExt cx="122" cy="174"/>
            </a:xfrm>
          </p:grpSpPr>
          <p:sp>
            <p:nvSpPr>
              <p:cNvPr id="342261" name="Freeform 245"/>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600">
                  <a:solidFill>
                    <a:schemeClr val="bg1"/>
                  </a:solidFill>
                </a:endParaRPr>
              </a:p>
            </p:txBody>
          </p:sp>
          <p:sp>
            <p:nvSpPr>
              <p:cNvPr id="342262" name="Line 246"/>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sp>
            <p:nvSpPr>
              <p:cNvPr id="342263" name="Line 247"/>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grpSp>
        <p:sp>
          <p:nvSpPr>
            <p:cNvPr id="342264" name="AutoShape 248"/>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grpSp>
      <p:grpSp>
        <p:nvGrpSpPr>
          <p:cNvPr id="13" name="Group 249"/>
          <p:cNvGrpSpPr/>
          <p:nvPr/>
        </p:nvGrpSpPr>
        <p:grpSpPr bwMode="auto">
          <a:xfrm>
            <a:off x="3192463" y="3506788"/>
            <a:ext cx="479425" cy="314325"/>
            <a:chOff x="2263" y="970"/>
            <a:chExt cx="288" cy="189"/>
          </a:xfrm>
        </p:grpSpPr>
        <p:sp>
          <p:nvSpPr>
            <p:cNvPr id="342266" name="AutoShape 250"/>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600">
                <a:solidFill>
                  <a:schemeClr val="bg1"/>
                </a:solidFill>
              </a:endParaRPr>
            </a:p>
          </p:txBody>
        </p:sp>
        <p:grpSp>
          <p:nvGrpSpPr>
            <p:cNvPr id="14" name="Group 251"/>
            <p:cNvGrpSpPr/>
            <p:nvPr/>
          </p:nvGrpSpPr>
          <p:grpSpPr bwMode="auto">
            <a:xfrm>
              <a:off x="2300" y="996"/>
              <a:ext cx="86" cy="128"/>
              <a:chOff x="2853" y="1773"/>
              <a:chExt cx="161" cy="237"/>
            </a:xfrm>
          </p:grpSpPr>
          <p:sp>
            <p:nvSpPr>
              <p:cNvPr id="342268" name="AutoShape 252"/>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sp>
            <p:nvSpPr>
              <p:cNvPr id="342269" name="Oval 253"/>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600">
                  <a:solidFill>
                    <a:schemeClr val="bg1"/>
                  </a:solidFill>
                </a:endParaRPr>
              </a:p>
            </p:txBody>
          </p:sp>
        </p:grpSp>
        <p:grpSp>
          <p:nvGrpSpPr>
            <p:cNvPr id="15" name="Group 254"/>
            <p:cNvGrpSpPr/>
            <p:nvPr/>
          </p:nvGrpSpPr>
          <p:grpSpPr bwMode="auto">
            <a:xfrm>
              <a:off x="2373" y="985"/>
              <a:ext cx="65" cy="93"/>
              <a:chOff x="3387" y="1863"/>
              <a:chExt cx="122" cy="174"/>
            </a:xfrm>
          </p:grpSpPr>
          <p:sp>
            <p:nvSpPr>
              <p:cNvPr id="342271" name="Freeform 255"/>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600">
                  <a:solidFill>
                    <a:schemeClr val="bg1"/>
                  </a:solidFill>
                </a:endParaRPr>
              </a:p>
            </p:txBody>
          </p:sp>
          <p:sp>
            <p:nvSpPr>
              <p:cNvPr id="342272" name="Line 256"/>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sp>
            <p:nvSpPr>
              <p:cNvPr id="342273" name="Line 257"/>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grpSp>
        <p:sp>
          <p:nvSpPr>
            <p:cNvPr id="342274" name="AutoShape 258"/>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grpSp>
      <p:grpSp>
        <p:nvGrpSpPr>
          <p:cNvPr id="16" name="Group 259"/>
          <p:cNvGrpSpPr/>
          <p:nvPr/>
        </p:nvGrpSpPr>
        <p:grpSpPr bwMode="auto">
          <a:xfrm>
            <a:off x="4083050" y="4325938"/>
            <a:ext cx="479425" cy="314325"/>
            <a:chOff x="2263" y="970"/>
            <a:chExt cx="288" cy="189"/>
          </a:xfrm>
        </p:grpSpPr>
        <p:sp>
          <p:nvSpPr>
            <p:cNvPr id="342276" name="AutoShape 260"/>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600">
                <a:solidFill>
                  <a:schemeClr val="bg1"/>
                </a:solidFill>
              </a:endParaRPr>
            </a:p>
          </p:txBody>
        </p:sp>
        <p:grpSp>
          <p:nvGrpSpPr>
            <p:cNvPr id="17" name="Group 261"/>
            <p:cNvGrpSpPr/>
            <p:nvPr/>
          </p:nvGrpSpPr>
          <p:grpSpPr bwMode="auto">
            <a:xfrm>
              <a:off x="2300" y="996"/>
              <a:ext cx="86" cy="128"/>
              <a:chOff x="2853" y="1773"/>
              <a:chExt cx="161" cy="237"/>
            </a:xfrm>
          </p:grpSpPr>
          <p:sp>
            <p:nvSpPr>
              <p:cNvPr id="342278" name="AutoShape 262"/>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sp>
            <p:nvSpPr>
              <p:cNvPr id="342279" name="Oval 263"/>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600">
                  <a:solidFill>
                    <a:schemeClr val="bg1"/>
                  </a:solidFill>
                </a:endParaRPr>
              </a:p>
            </p:txBody>
          </p:sp>
        </p:grpSp>
        <p:grpSp>
          <p:nvGrpSpPr>
            <p:cNvPr id="18" name="Group 264"/>
            <p:cNvGrpSpPr/>
            <p:nvPr/>
          </p:nvGrpSpPr>
          <p:grpSpPr bwMode="auto">
            <a:xfrm>
              <a:off x="2373" y="985"/>
              <a:ext cx="65" cy="93"/>
              <a:chOff x="3387" y="1863"/>
              <a:chExt cx="122" cy="174"/>
            </a:xfrm>
          </p:grpSpPr>
          <p:sp>
            <p:nvSpPr>
              <p:cNvPr id="342281" name="Freeform 265"/>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600">
                  <a:solidFill>
                    <a:schemeClr val="bg1"/>
                  </a:solidFill>
                </a:endParaRPr>
              </a:p>
            </p:txBody>
          </p:sp>
          <p:sp>
            <p:nvSpPr>
              <p:cNvPr id="342282" name="Line 266"/>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sp>
            <p:nvSpPr>
              <p:cNvPr id="342283" name="Line 267"/>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grpSp>
        <p:sp>
          <p:nvSpPr>
            <p:cNvPr id="342284" name="AutoShape 268"/>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grpSp>
      <p:grpSp>
        <p:nvGrpSpPr>
          <p:cNvPr id="19" name="Group 269"/>
          <p:cNvGrpSpPr/>
          <p:nvPr/>
        </p:nvGrpSpPr>
        <p:grpSpPr bwMode="auto">
          <a:xfrm>
            <a:off x="5368925" y="4325938"/>
            <a:ext cx="479425" cy="314325"/>
            <a:chOff x="2263" y="970"/>
            <a:chExt cx="288" cy="189"/>
          </a:xfrm>
        </p:grpSpPr>
        <p:sp>
          <p:nvSpPr>
            <p:cNvPr id="342286" name="AutoShape 270"/>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600">
                <a:solidFill>
                  <a:schemeClr val="bg1"/>
                </a:solidFill>
              </a:endParaRPr>
            </a:p>
          </p:txBody>
        </p:sp>
        <p:grpSp>
          <p:nvGrpSpPr>
            <p:cNvPr id="20" name="Group 271"/>
            <p:cNvGrpSpPr/>
            <p:nvPr/>
          </p:nvGrpSpPr>
          <p:grpSpPr bwMode="auto">
            <a:xfrm>
              <a:off x="2300" y="996"/>
              <a:ext cx="86" cy="128"/>
              <a:chOff x="2853" y="1773"/>
              <a:chExt cx="161" cy="237"/>
            </a:xfrm>
          </p:grpSpPr>
          <p:sp>
            <p:nvSpPr>
              <p:cNvPr id="342288" name="AutoShape 272"/>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sp>
            <p:nvSpPr>
              <p:cNvPr id="342289" name="Oval 273"/>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600">
                  <a:solidFill>
                    <a:schemeClr val="bg1"/>
                  </a:solidFill>
                </a:endParaRPr>
              </a:p>
            </p:txBody>
          </p:sp>
        </p:grpSp>
        <p:grpSp>
          <p:nvGrpSpPr>
            <p:cNvPr id="21" name="Group 274"/>
            <p:cNvGrpSpPr/>
            <p:nvPr/>
          </p:nvGrpSpPr>
          <p:grpSpPr bwMode="auto">
            <a:xfrm>
              <a:off x="2373" y="985"/>
              <a:ext cx="65" cy="93"/>
              <a:chOff x="3387" y="1863"/>
              <a:chExt cx="122" cy="174"/>
            </a:xfrm>
          </p:grpSpPr>
          <p:sp>
            <p:nvSpPr>
              <p:cNvPr id="342291" name="Freeform 275"/>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600">
                  <a:solidFill>
                    <a:schemeClr val="bg1"/>
                  </a:solidFill>
                </a:endParaRPr>
              </a:p>
            </p:txBody>
          </p:sp>
          <p:sp>
            <p:nvSpPr>
              <p:cNvPr id="342292" name="Line 276"/>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sp>
            <p:nvSpPr>
              <p:cNvPr id="342293" name="Line 277"/>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600">
                  <a:solidFill>
                    <a:schemeClr val="bg1"/>
                  </a:solidFill>
                </a:endParaRPr>
              </a:p>
            </p:txBody>
          </p:sp>
        </p:grpSp>
        <p:sp>
          <p:nvSpPr>
            <p:cNvPr id="342294" name="AutoShape 278"/>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600">
                <a:solidFill>
                  <a:schemeClr val="bg1"/>
                </a:solidFill>
              </a:endParaRPr>
            </a:p>
          </p:txBody>
        </p:sp>
      </p:grpSp>
      <p:sp>
        <p:nvSpPr>
          <p:cNvPr id="342295" name="Text Box 279"/>
          <p:cNvSpPr txBox="1">
            <a:spLocks noChangeArrowheads="1"/>
          </p:cNvSpPr>
          <p:nvPr/>
        </p:nvSpPr>
        <p:spPr bwMode="auto">
          <a:xfrm>
            <a:off x="2857488" y="971550"/>
            <a:ext cx="1376375" cy="613758"/>
          </a:xfrm>
          <a:prstGeom prst="rect">
            <a:avLst/>
          </a:prstGeom>
          <a:noFill/>
          <a:ln w="9525">
            <a:noFill/>
            <a:miter lim="800000"/>
          </a:ln>
          <a:effectLst/>
        </p:spPr>
        <p:txBody>
          <a:bodyPr wrap="square" lIns="107950" tIns="53975" rIns="107950" bIns="53975">
            <a:spAutoFit/>
          </a:bodyPr>
          <a:lstStyle/>
          <a:p>
            <a:pPr algn="ctr">
              <a:lnSpc>
                <a:spcPct val="35000"/>
              </a:lnSpc>
              <a:spcBef>
                <a:spcPct val="50000"/>
              </a:spcBef>
            </a:pPr>
            <a:r>
              <a:rPr lang="en-US" altLang="zh-CN" sz="1600" dirty="0">
                <a:solidFill>
                  <a:schemeClr val="bg1"/>
                </a:solidFill>
                <a:ea typeface="宋体" panose="02010600030101010101" pitchFamily="2" charset="-122"/>
              </a:rPr>
              <a:t>[Early</a:t>
            </a:r>
            <a:endParaRPr lang="en-US" altLang="zh-CN" sz="1600" dirty="0">
              <a:solidFill>
                <a:schemeClr val="bg1"/>
              </a:solidFill>
              <a:ea typeface="宋体" panose="02010600030101010101" pitchFamily="2" charset="-122"/>
            </a:endParaRPr>
          </a:p>
          <a:p>
            <a:pPr algn="ctr">
              <a:lnSpc>
                <a:spcPct val="35000"/>
              </a:lnSpc>
              <a:spcBef>
                <a:spcPct val="50000"/>
              </a:spcBef>
            </a:pPr>
            <a:r>
              <a:rPr lang="en-US" altLang="zh-CN" sz="1600" dirty="0">
                <a:solidFill>
                  <a:schemeClr val="bg1"/>
                </a:solidFill>
                <a:ea typeface="宋体" panose="02010600030101010101" pitchFamily="2" charset="-122"/>
              </a:rPr>
              <a:t>Elaboration</a:t>
            </a:r>
            <a:endParaRPr lang="en-US" altLang="zh-CN" sz="1600" dirty="0">
              <a:solidFill>
                <a:schemeClr val="bg1"/>
              </a:solidFill>
              <a:ea typeface="宋体" panose="02010600030101010101" pitchFamily="2" charset="-122"/>
            </a:endParaRPr>
          </a:p>
          <a:p>
            <a:pPr algn="ctr">
              <a:lnSpc>
                <a:spcPct val="35000"/>
              </a:lnSpc>
              <a:spcBef>
                <a:spcPct val="50000"/>
              </a:spcBef>
            </a:pPr>
            <a:r>
              <a:rPr lang="en-US" altLang="zh-CN" sz="1600" dirty="0">
                <a:solidFill>
                  <a:schemeClr val="bg1"/>
                </a:solidFill>
                <a:ea typeface="宋体" panose="02010600030101010101" pitchFamily="2" charset="-122"/>
              </a:rPr>
              <a:t>  Iteration]</a:t>
            </a:r>
            <a:endParaRPr lang="en-US" altLang="zh-CN" sz="1600" dirty="0">
              <a:solidFill>
                <a:schemeClr val="bg1"/>
              </a:solidFill>
              <a:ea typeface="宋体" panose="02010600030101010101" pitchFamily="2" charset="-122"/>
            </a:endParaRPr>
          </a:p>
        </p:txBody>
      </p:sp>
      <p:sp>
        <p:nvSpPr>
          <p:cNvPr id="342296" name="Text Box 280"/>
          <p:cNvSpPr txBox="1">
            <a:spLocks noChangeArrowheads="1"/>
          </p:cNvSpPr>
          <p:nvPr/>
        </p:nvSpPr>
        <p:spPr bwMode="auto">
          <a:xfrm>
            <a:off x="4579938" y="1119188"/>
            <a:ext cx="2349516" cy="404470"/>
          </a:xfrm>
          <a:prstGeom prst="rect">
            <a:avLst/>
          </a:prstGeom>
          <a:noFill/>
          <a:ln w="9525">
            <a:noFill/>
            <a:miter lim="800000"/>
          </a:ln>
          <a:effectLst/>
        </p:spPr>
        <p:txBody>
          <a:bodyPr wrap="square" lIns="107950" tIns="53975" rIns="107950" bIns="53975">
            <a:spAutoFit/>
          </a:bodyPr>
          <a:lstStyle/>
          <a:p>
            <a:pPr algn="ctr">
              <a:lnSpc>
                <a:spcPct val="35000"/>
              </a:lnSpc>
              <a:spcBef>
                <a:spcPct val="50000"/>
              </a:spcBef>
            </a:pPr>
            <a:r>
              <a:rPr lang="en-US" altLang="zh-CN" sz="1600" dirty="0">
                <a:solidFill>
                  <a:schemeClr val="bg1"/>
                </a:solidFill>
                <a:ea typeface="宋体" panose="02010600030101010101" pitchFamily="2" charset="-122"/>
              </a:rPr>
              <a:t>[Inception</a:t>
            </a:r>
            <a:endParaRPr lang="en-US" altLang="zh-CN" sz="1600" dirty="0">
              <a:solidFill>
                <a:schemeClr val="bg1"/>
              </a:solidFill>
              <a:ea typeface="宋体" panose="02010600030101010101" pitchFamily="2" charset="-122"/>
            </a:endParaRPr>
          </a:p>
          <a:p>
            <a:pPr algn="ctr">
              <a:lnSpc>
                <a:spcPct val="35000"/>
              </a:lnSpc>
              <a:spcBef>
                <a:spcPct val="50000"/>
              </a:spcBef>
            </a:pPr>
            <a:r>
              <a:rPr lang="en-US" altLang="zh-CN" sz="1600" dirty="0">
                <a:solidFill>
                  <a:schemeClr val="bg1"/>
                </a:solidFill>
                <a:ea typeface="宋体" panose="02010600030101010101" pitchFamily="2" charset="-122"/>
              </a:rPr>
              <a:t>  Iteration (Optional)]</a:t>
            </a:r>
            <a:endParaRPr lang="en-US" altLang="zh-CN" sz="1600" dirty="0">
              <a:solidFill>
                <a:schemeClr val="bg1"/>
              </a:solidFill>
              <a:ea typeface="宋体" panose="02010600030101010101" pitchFamily="2" charset="-122"/>
            </a:endParaRPr>
          </a:p>
        </p:txBody>
      </p:sp>
      <p:sp>
        <p:nvSpPr>
          <p:cNvPr id="342297" name="Text Box 281"/>
          <p:cNvSpPr txBox="1">
            <a:spLocks noChangeArrowheads="1"/>
          </p:cNvSpPr>
          <p:nvPr/>
        </p:nvSpPr>
        <p:spPr bwMode="auto">
          <a:xfrm>
            <a:off x="2928926" y="1963739"/>
            <a:ext cx="1785950" cy="613758"/>
          </a:xfrm>
          <a:prstGeom prst="rect">
            <a:avLst/>
          </a:prstGeom>
          <a:noFill/>
          <a:ln w="9525">
            <a:noFill/>
            <a:miter lim="800000"/>
          </a:ln>
          <a:effectLst/>
        </p:spPr>
        <p:txBody>
          <a:bodyPr wrap="square" lIns="107950" tIns="53975" rIns="107950" bIns="53975">
            <a:spAutoFit/>
          </a:bodyPr>
          <a:lstStyle/>
          <a:p>
            <a:pPr algn="ctr">
              <a:lnSpc>
                <a:spcPct val="35000"/>
              </a:lnSpc>
              <a:spcBef>
                <a:spcPct val="50000"/>
              </a:spcBef>
            </a:pPr>
            <a:r>
              <a:rPr lang="en-US" altLang="zh-CN" sz="1600" dirty="0">
                <a:solidFill>
                  <a:schemeClr val="bg1"/>
                </a:solidFill>
                <a:ea typeface="宋体" panose="02010600030101010101" pitchFamily="2" charset="-122"/>
              </a:rPr>
              <a:t>Define a </a:t>
            </a:r>
            <a:endParaRPr lang="en-US" altLang="zh-CN" sz="1600" dirty="0" smtClean="0">
              <a:solidFill>
                <a:schemeClr val="bg1"/>
              </a:solidFill>
              <a:ea typeface="宋体" panose="02010600030101010101" pitchFamily="2" charset="-122"/>
            </a:endParaRPr>
          </a:p>
          <a:p>
            <a:pPr algn="ctr">
              <a:lnSpc>
                <a:spcPct val="35000"/>
              </a:lnSpc>
              <a:spcBef>
                <a:spcPct val="50000"/>
              </a:spcBef>
            </a:pPr>
            <a:r>
              <a:rPr lang="en-US" altLang="zh-CN" sz="1600" dirty="0" smtClean="0">
                <a:solidFill>
                  <a:schemeClr val="bg1"/>
                </a:solidFill>
                <a:ea typeface="宋体" panose="02010600030101010101" pitchFamily="2" charset="-122"/>
              </a:rPr>
              <a:t>Candidate</a:t>
            </a:r>
            <a:endParaRPr lang="en-US" altLang="zh-CN" sz="1600" dirty="0">
              <a:solidFill>
                <a:schemeClr val="bg1"/>
              </a:solidFill>
              <a:ea typeface="宋体" panose="02010600030101010101" pitchFamily="2" charset="-122"/>
            </a:endParaRPr>
          </a:p>
          <a:p>
            <a:pPr algn="ctr">
              <a:lnSpc>
                <a:spcPct val="35000"/>
              </a:lnSpc>
              <a:spcBef>
                <a:spcPct val="50000"/>
              </a:spcBef>
            </a:pPr>
            <a:r>
              <a:rPr lang="en-US" altLang="zh-CN" sz="1600" dirty="0">
                <a:solidFill>
                  <a:schemeClr val="bg1"/>
                </a:solidFill>
                <a:ea typeface="宋体" panose="02010600030101010101" pitchFamily="2" charset="-122"/>
              </a:rPr>
              <a:t>Architecture</a:t>
            </a:r>
            <a:endParaRPr lang="en-US" altLang="zh-CN" sz="1600" dirty="0">
              <a:solidFill>
                <a:schemeClr val="bg1"/>
              </a:solidFill>
              <a:ea typeface="宋体" panose="02010600030101010101" pitchFamily="2" charset="-122"/>
            </a:endParaRPr>
          </a:p>
        </p:txBody>
      </p:sp>
      <p:sp>
        <p:nvSpPr>
          <p:cNvPr id="342298" name="Text Box 282"/>
          <p:cNvSpPr txBox="1">
            <a:spLocks noChangeArrowheads="1"/>
          </p:cNvSpPr>
          <p:nvPr/>
        </p:nvSpPr>
        <p:spPr bwMode="auto">
          <a:xfrm>
            <a:off x="4818062" y="1962150"/>
            <a:ext cx="1611325" cy="613758"/>
          </a:xfrm>
          <a:prstGeom prst="rect">
            <a:avLst/>
          </a:prstGeom>
          <a:noFill/>
          <a:ln w="9525">
            <a:noFill/>
            <a:miter lim="800000"/>
          </a:ln>
          <a:effectLst/>
        </p:spPr>
        <p:txBody>
          <a:bodyPr wrap="square" lIns="107950" tIns="53975" rIns="107950" bIns="53975">
            <a:spAutoFit/>
          </a:bodyPr>
          <a:lstStyle/>
          <a:p>
            <a:pPr algn="ctr">
              <a:lnSpc>
                <a:spcPct val="35000"/>
              </a:lnSpc>
              <a:spcBef>
                <a:spcPct val="50000"/>
              </a:spcBef>
            </a:pPr>
            <a:r>
              <a:rPr lang="en-US" altLang="zh-CN" sz="1600" dirty="0">
                <a:solidFill>
                  <a:schemeClr val="bg1"/>
                </a:solidFill>
                <a:ea typeface="宋体" panose="02010600030101010101" pitchFamily="2" charset="-122"/>
              </a:rPr>
              <a:t>Perform</a:t>
            </a:r>
            <a:endParaRPr lang="en-US" altLang="zh-CN" sz="1600" dirty="0">
              <a:solidFill>
                <a:schemeClr val="bg1"/>
              </a:solidFill>
              <a:ea typeface="宋体" panose="02010600030101010101" pitchFamily="2" charset="-122"/>
            </a:endParaRPr>
          </a:p>
          <a:p>
            <a:pPr algn="ctr">
              <a:lnSpc>
                <a:spcPct val="35000"/>
              </a:lnSpc>
              <a:spcBef>
                <a:spcPct val="50000"/>
              </a:spcBef>
            </a:pPr>
            <a:r>
              <a:rPr lang="en-US" altLang="zh-CN" sz="1600" dirty="0">
                <a:solidFill>
                  <a:schemeClr val="bg1"/>
                </a:solidFill>
                <a:ea typeface="宋体" panose="02010600030101010101" pitchFamily="2" charset="-122"/>
              </a:rPr>
              <a:t>Architectural</a:t>
            </a:r>
            <a:endParaRPr lang="en-US" altLang="zh-CN" sz="1600" dirty="0">
              <a:solidFill>
                <a:schemeClr val="bg1"/>
              </a:solidFill>
              <a:ea typeface="宋体" panose="02010600030101010101" pitchFamily="2" charset="-122"/>
            </a:endParaRPr>
          </a:p>
          <a:p>
            <a:pPr algn="ctr">
              <a:lnSpc>
                <a:spcPct val="35000"/>
              </a:lnSpc>
              <a:spcBef>
                <a:spcPct val="50000"/>
              </a:spcBef>
            </a:pPr>
            <a:r>
              <a:rPr lang="en-US" altLang="zh-CN" sz="1600" dirty="0">
                <a:solidFill>
                  <a:schemeClr val="bg1"/>
                </a:solidFill>
                <a:ea typeface="宋体" panose="02010600030101010101" pitchFamily="2" charset="-122"/>
              </a:rPr>
              <a:t>Synthesis</a:t>
            </a:r>
            <a:endParaRPr lang="en-US" altLang="zh-CN" sz="1600" dirty="0">
              <a:solidFill>
                <a:schemeClr val="bg1"/>
              </a:solidFill>
              <a:ea typeface="宋体" panose="02010600030101010101" pitchFamily="2" charset="-122"/>
            </a:endParaRPr>
          </a:p>
        </p:txBody>
      </p:sp>
      <p:sp>
        <p:nvSpPr>
          <p:cNvPr id="342299" name="Text Box 283"/>
          <p:cNvSpPr txBox="1">
            <a:spLocks noChangeArrowheads="1"/>
          </p:cNvSpPr>
          <p:nvPr/>
        </p:nvSpPr>
        <p:spPr bwMode="auto">
          <a:xfrm>
            <a:off x="4357688" y="3362325"/>
            <a:ext cx="1209675" cy="429605"/>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sz="1600" dirty="0">
                <a:solidFill>
                  <a:schemeClr val="bg1"/>
                </a:solidFill>
                <a:ea typeface="宋体" panose="02010600030101010101" pitchFamily="2" charset="-122"/>
              </a:rPr>
              <a:t>Analyze </a:t>
            </a:r>
            <a:endParaRPr lang="en-US" altLang="zh-CN" sz="1600" dirty="0" smtClean="0">
              <a:solidFill>
                <a:schemeClr val="bg1"/>
              </a:solidFill>
              <a:ea typeface="宋体" panose="02010600030101010101" pitchFamily="2" charset="-122"/>
            </a:endParaRPr>
          </a:p>
          <a:p>
            <a:pPr algn="ctr">
              <a:lnSpc>
                <a:spcPct val="35000"/>
              </a:lnSpc>
              <a:spcBef>
                <a:spcPct val="50000"/>
              </a:spcBef>
            </a:pPr>
            <a:r>
              <a:rPr lang="en-US" altLang="zh-CN" sz="1600" dirty="0" smtClean="0">
                <a:solidFill>
                  <a:schemeClr val="bg1"/>
                </a:solidFill>
                <a:ea typeface="宋体" panose="02010600030101010101" pitchFamily="2" charset="-122"/>
              </a:rPr>
              <a:t>Behavior</a:t>
            </a:r>
            <a:endParaRPr lang="en-US" altLang="zh-CN" sz="1600" dirty="0">
              <a:solidFill>
                <a:schemeClr val="bg1"/>
              </a:solidFill>
              <a:ea typeface="宋体" panose="02010600030101010101" pitchFamily="2" charset="-122"/>
            </a:endParaRPr>
          </a:p>
        </p:txBody>
      </p:sp>
      <p:sp>
        <p:nvSpPr>
          <p:cNvPr id="342300" name="Text Box 284"/>
          <p:cNvSpPr txBox="1">
            <a:spLocks noChangeArrowheads="1"/>
          </p:cNvSpPr>
          <p:nvPr/>
        </p:nvSpPr>
        <p:spPr bwMode="auto">
          <a:xfrm>
            <a:off x="2714612" y="3953224"/>
            <a:ext cx="1428760" cy="404470"/>
          </a:xfrm>
          <a:prstGeom prst="rect">
            <a:avLst/>
          </a:prstGeom>
          <a:noFill/>
          <a:ln w="9525">
            <a:noFill/>
            <a:miter lim="800000"/>
          </a:ln>
          <a:effectLst/>
        </p:spPr>
        <p:txBody>
          <a:bodyPr wrap="square" lIns="107950" tIns="53975" rIns="107950" bIns="53975">
            <a:spAutoFit/>
          </a:bodyPr>
          <a:lstStyle/>
          <a:p>
            <a:pPr algn="ctr">
              <a:lnSpc>
                <a:spcPct val="35000"/>
              </a:lnSpc>
              <a:spcBef>
                <a:spcPct val="50000"/>
              </a:spcBef>
            </a:pPr>
            <a:r>
              <a:rPr lang="en-US" altLang="zh-CN" sz="1600" dirty="0">
                <a:solidFill>
                  <a:schemeClr val="bg1"/>
                </a:solidFill>
                <a:ea typeface="宋体" panose="02010600030101010101" pitchFamily="2" charset="-122"/>
              </a:rPr>
              <a:t>Refine the</a:t>
            </a:r>
            <a:endParaRPr lang="en-US" altLang="zh-CN" sz="1600" dirty="0">
              <a:solidFill>
                <a:schemeClr val="bg1"/>
              </a:solidFill>
              <a:ea typeface="宋体" panose="02010600030101010101" pitchFamily="2" charset="-122"/>
            </a:endParaRPr>
          </a:p>
          <a:p>
            <a:pPr algn="ctr">
              <a:lnSpc>
                <a:spcPct val="35000"/>
              </a:lnSpc>
              <a:spcBef>
                <a:spcPct val="50000"/>
              </a:spcBef>
            </a:pPr>
            <a:r>
              <a:rPr lang="en-US" altLang="zh-CN" sz="1600" dirty="0">
                <a:solidFill>
                  <a:schemeClr val="bg1"/>
                </a:solidFill>
                <a:ea typeface="宋体" panose="02010600030101010101" pitchFamily="2" charset="-122"/>
              </a:rPr>
              <a:t>Architecture</a:t>
            </a:r>
            <a:endParaRPr lang="en-US" altLang="zh-CN" sz="1600" dirty="0">
              <a:solidFill>
                <a:schemeClr val="bg1"/>
              </a:solidFill>
              <a:ea typeface="宋体" panose="02010600030101010101" pitchFamily="2" charset="-122"/>
            </a:endParaRPr>
          </a:p>
        </p:txBody>
      </p:sp>
      <p:sp>
        <p:nvSpPr>
          <p:cNvPr id="342301" name="Text Box 285"/>
          <p:cNvSpPr txBox="1">
            <a:spLocks noChangeArrowheads="1"/>
          </p:cNvSpPr>
          <p:nvPr/>
        </p:nvSpPr>
        <p:spPr bwMode="auto">
          <a:xfrm>
            <a:off x="3571868" y="4810480"/>
            <a:ext cx="1428760" cy="404470"/>
          </a:xfrm>
          <a:prstGeom prst="rect">
            <a:avLst/>
          </a:prstGeom>
          <a:noFill/>
          <a:ln w="9525">
            <a:noFill/>
            <a:miter lim="800000"/>
          </a:ln>
          <a:effectLst/>
        </p:spPr>
        <p:txBody>
          <a:bodyPr wrap="square" lIns="107950" tIns="53975" rIns="107950" bIns="53975">
            <a:spAutoFit/>
          </a:bodyPr>
          <a:lstStyle/>
          <a:p>
            <a:pPr algn="ctr">
              <a:lnSpc>
                <a:spcPct val="35000"/>
              </a:lnSpc>
              <a:spcBef>
                <a:spcPct val="50000"/>
              </a:spcBef>
            </a:pPr>
            <a:r>
              <a:rPr lang="en-US" altLang="zh-CN" sz="1600" dirty="0">
                <a:solidFill>
                  <a:schemeClr val="bg1"/>
                </a:solidFill>
                <a:ea typeface="宋体" panose="02010600030101010101" pitchFamily="2" charset="-122"/>
              </a:rPr>
              <a:t>Design</a:t>
            </a:r>
            <a:endParaRPr lang="en-US" altLang="zh-CN" sz="1600" dirty="0">
              <a:solidFill>
                <a:schemeClr val="bg1"/>
              </a:solidFill>
              <a:ea typeface="宋体" panose="02010600030101010101" pitchFamily="2" charset="-122"/>
            </a:endParaRPr>
          </a:p>
          <a:p>
            <a:pPr algn="ctr">
              <a:lnSpc>
                <a:spcPct val="35000"/>
              </a:lnSpc>
              <a:spcBef>
                <a:spcPct val="50000"/>
              </a:spcBef>
            </a:pPr>
            <a:r>
              <a:rPr lang="en-US" altLang="zh-CN" sz="1600" dirty="0">
                <a:solidFill>
                  <a:schemeClr val="bg1"/>
                </a:solidFill>
                <a:ea typeface="宋体" panose="02010600030101010101" pitchFamily="2" charset="-122"/>
              </a:rPr>
              <a:t>Components</a:t>
            </a:r>
            <a:endParaRPr lang="en-US" altLang="zh-CN" sz="1600" dirty="0">
              <a:solidFill>
                <a:schemeClr val="bg1"/>
              </a:solidFill>
              <a:ea typeface="宋体" panose="02010600030101010101" pitchFamily="2" charset="-122"/>
            </a:endParaRPr>
          </a:p>
        </p:txBody>
      </p:sp>
      <p:sp>
        <p:nvSpPr>
          <p:cNvPr id="342302" name="Text Box 286"/>
          <p:cNvSpPr txBox="1">
            <a:spLocks noChangeArrowheads="1"/>
          </p:cNvSpPr>
          <p:nvPr/>
        </p:nvSpPr>
        <p:spPr bwMode="auto">
          <a:xfrm>
            <a:off x="5000628" y="4739042"/>
            <a:ext cx="1285888" cy="404470"/>
          </a:xfrm>
          <a:prstGeom prst="rect">
            <a:avLst/>
          </a:prstGeom>
          <a:noFill/>
          <a:ln w="9525">
            <a:noFill/>
            <a:miter lim="800000"/>
          </a:ln>
          <a:effectLst/>
        </p:spPr>
        <p:txBody>
          <a:bodyPr wrap="square" lIns="107950" tIns="53975" rIns="107950" bIns="53975">
            <a:spAutoFit/>
          </a:bodyPr>
          <a:lstStyle/>
          <a:p>
            <a:pPr algn="ctr">
              <a:lnSpc>
                <a:spcPct val="35000"/>
              </a:lnSpc>
              <a:spcBef>
                <a:spcPct val="50000"/>
              </a:spcBef>
            </a:pPr>
            <a:r>
              <a:rPr lang="en-US" altLang="zh-CN" sz="1600" dirty="0">
                <a:solidFill>
                  <a:schemeClr val="bg1"/>
                </a:solidFill>
                <a:ea typeface="宋体" panose="02010600030101010101" pitchFamily="2" charset="-122"/>
              </a:rPr>
              <a:t>Design the</a:t>
            </a:r>
            <a:endParaRPr lang="en-US" altLang="zh-CN" sz="1600" dirty="0">
              <a:solidFill>
                <a:schemeClr val="bg1"/>
              </a:solidFill>
              <a:ea typeface="宋体" panose="02010600030101010101" pitchFamily="2" charset="-122"/>
            </a:endParaRPr>
          </a:p>
          <a:p>
            <a:pPr algn="ctr">
              <a:lnSpc>
                <a:spcPct val="35000"/>
              </a:lnSpc>
              <a:spcBef>
                <a:spcPct val="50000"/>
              </a:spcBef>
            </a:pPr>
            <a:r>
              <a:rPr lang="en-US" altLang="zh-CN" sz="1600" dirty="0">
                <a:solidFill>
                  <a:schemeClr val="bg1"/>
                </a:solidFill>
                <a:ea typeface="宋体" panose="02010600030101010101" pitchFamily="2" charset="-122"/>
              </a:rPr>
              <a:t>Database</a:t>
            </a:r>
            <a:endParaRPr lang="en-US" altLang="zh-CN" sz="1600" dirty="0">
              <a:solidFill>
                <a:schemeClr val="bg1"/>
              </a:solidFill>
              <a:ea typeface="宋体" panose="02010600030101010101" pitchFamily="2" charset="-122"/>
            </a:endParaRPr>
          </a:p>
        </p:txBody>
      </p:sp>
      <p:sp>
        <p:nvSpPr>
          <p:cNvPr id="342303" name="Text Box 287"/>
          <p:cNvSpPr txBox="1">
            <a:spLocks noChangeArrowheads="1"/>
          </p:cNvSpPr>
          <p:nvPr/>
        </p:nvSpPr>
        <p:spPr bwMode="auto">
          <a:xfrm>
            <a:off x="5429256" y="3932239"/>
            <a:ext cx="1382730" cy="195182"/>
          </a:xfrm>
          <a:prstGeom prst="rect">
            <a:avLst/>
          </a:prstGeom>
          <a:noFill/>
          <a:ln w="9525">
            <a:noFill/>
            <a:miter lim="800000"/>
          </a:ln>
          <a:effectLst/>
        </p:spPr>
        <p:txBody>
          <a:bodyPr wrap="square" lIns="107950" tIns="53975" rIns="107950" bIns="53975">
            <a:spAutoFit/>
          </a:bodyPr>
          <a:lstStyle/>
          <a:p>
            <a:pPr algn="ctr">
              <a:lnSpc>
                <a:spcPct val="35000"/>
              </a:lnSpc>
              <a:spcBef>
                <a:spcPct val="50000"/>
              </a:spcBef>
            </a:pPr>
            <a:r>
              <a:rPr lang="en-US" altLang="zh-CN" sz="1600" dirty="0">
                <a:solidFill>
                  <a:schemeClr val="bg1"/>
                </a:solidFill>
                <a:ea typeface="宋体" panose="02010600030101010101" pitchFamily="2" charset="-122"/>
              </a:rPr>
              <a:t>(Optional)</a:t>
            </a:r>
            <a:endParaRPr lang="en-US" altLang="zh-CN" sz="1600" dirty="0">
              <a:solidFill>
                <a:schemeClr val="bg1"/>
              </a:solidFill>
              <a:ea typeface="宋体" panose="02010600030101010101" pitchFamily="2" charset="-122"/>
            </a:endParaRPr>
          </a:p>
        </p:txBody>
      </p:sp>
      <p:sp>
        <p:nvSpPr>
          <p:cNvPr id="342304" name="Freeform 288"/>
          <p:cNvSpPr/>
          <p:nvPr/>
        </p:nvSpPr>
        <p:spPr bwMode="auto">
          <a:xfrm>
            <a:off x="3756025" y="1411288"/>
            <a:ext cx="447675" cy="165100"/>
          </a:xfrm>
          <a:custGeom>
            <a:avLst/>
            <a:gdLst/>
            <a:ahLst/>
            <a:cxnLst>
              <a:cxn ang="0">
                <a:pos x="282" y="0"/>
              </a:cxn>
              <a:cxn ang="0">
                <a:pos x="0" y="0"/>
              </a:cxn>
              <a:cxn ang="0">
                <a:pos x="0" y="109"/>
              </a:cxn>
            </a:cxnLst>
            <a:rect l="0" t="0" r="r" b="b"/>
            <a:pathLst>
              <a:path w="282" h="109">
                <a:moveTo>
                  <a:pt x="282" y="0"/>
                </a:moveTo>
                <a:lnTo>
                  <a:pt x="0" y="0"/>
                </a:lnTo>
                <a:lnTo>
                  <a:pt x="0" y="10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600">
              <a:solidFill>
                <a:schemeClr val="bg1"/>
              </a:solidFill>
            </a:endParaRPr>
          </a:p>
        </p:txBody>
      </p:sp>
      <p:sp>
        <p:nvSpPr>
          <p:cNvPr id="342305" name="Line 289"/>
          <p:cNvSpPr>
            <a:spLocks noChangeShapeType="1"/>
          </p:cNvSpPr>
          <p:nvPr/>
        </p:nvSpPr>
        <p:spPr bwMode="auto">
          <a:xfrm>
            <a:off x="4421188" y="1087438"/>
            <a:ext cx="0" cy="204787"/>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06" name="Freeform 290"/>
          <p:cNvSpPr/>
          <p:nvPr/>
        </p:nvSpPr>
        <p:spPr bwMode="auto">
          <a:xfrm>
            <a:off x="4597400" y="1412875"/>
            <a:ext cx="782638" cy="166688"/>
          </a:xfrm>
          <a:custGeom>
            <a:avLst/>
            <a:gdLst/>
            <a:ahLst/>
            <a:cxnLst>
              <a:cxn ang="0">
                <a:pos x="0" y="0"/>
              </a:cxn>
              <a:cxn ang="0">
                <a:pos x="492" y="1"/>
              </a:cxn>
              <a:cxn ang="0">
                <a:pos x="493" y="112"/>
              </a:cxn>
            </a:cxnLst>
            <a:rect l="0" t="0" r="r" b="b"/>
            <a:pathLst>
              <a:path w="493" h="112">
                <a:moveTo>
                  <a:pt x="0" y="0"/>
                </a:moveTo>
                <a:lnTo>
                  <a:pt x="492" y="1"/>
                </a:lnTo>
                <a:lnTo>
                  <a:pt x="493" y="112"/>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600">
              <a:solidFill>
                <a:schemeClr val="bg1"/>
              </a:solidFill>
            </a:endParaRPr>
          </a:p>
        </p:txBody>
      </p:sp>
      <p:sp>
        <p:nvSpPr>
          <p:cNvPr id="342307" name="Freeform 291"/>
          <p:cNvSpPr/>
          <p:nvPr/>
        </p:nvSpPr>
        <p:spPr bwMode="auto">
          <a:xfrm>
            <a:off x="4203700" y="1300163"/>
            <a:ext cx="431800" cy="196850"/>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sz="1600">
              <a:solidFill>
                <a:schemeClr val="bg1"/>
              </a:solidFill>
            </a:endParaRPr>
          </a:p>
        </p:txBody>
      </p:sp>
      <p:sp>
        <p:nvSpPr>
          <p:cNvPr id="342308" name="Freeform 292"/>
          <p:cNvSpPr/>
          <p:nvPr/>
        </p:nvSpPr>
        <p:spPr bwMode="auto">
          <a:xfrm>
            <a:off x="3749675" y="2235200"/>
            <a:ext cx="444500" cy="114300"/>
          </a:xfrm>
          <a:custGeom>
            <a:avLst/>
            <a:gdLst/>
            <a:ahLst/>
            <a:cxnLst>
              <a:cxn ang="0">
                <a:pos x="1" y="0"/>
              </a:cxn>
              <a:cxn ang="0">
                <a:pos x="0" y="99"/>
              </a:cxn>
              <a:cxn ang="0">
                <a:pos x="274" y="99"/>
              </a:cxn>
            </a:cxnLst>
            <a:rect l="0" t="0" r="r" b="b"/>
            <a:pathLst>
              <a:path w="274" h="99">
                <a:moveTo>
                  <a:pt x="1" y="0"/>
                </a:moveTo>
                <a:lnTo>
                  <a:pt x="0" y="99"/>
                </a:lnTo>
                <a:lnTo>
                  <a:pt x="274" y="9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600">
              <a:solidFill>
                <a:schemeClr val="bg1"/>
              </a:solidFill>
            </a:endParaRPr>
          </a:p>
        </p:txBody>
      </p:sp>
      <p:sp>
        <p:nvSpPr>
          <p:cNvPr id="342309" name="Line 293"/>
          <p:cNvSpPr>
            <a:spLocks noChangeShapeType="1"/>
          </p:cNvSpPr>
          <p:nvPr/>
        </p:nvSpPr>
        <p:spPr bwMode="auto">
          <a:xfrm>
            <a:off x="5392738" y="2344738"/>
            <a:ext cx="0" cy="228600"/>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10" name="Line 294"/>
          <p:cNvSpPr>
            <a:spLocks noChangeShapeType="1"/>
          </p:cNvSpPr>
          <p:nvPr/>
        </p:nvSpPr>
        <p:spPr bwMode="auto">
          <a:xfrm>
            <a:off x="4421188" y="1501775"/>
            <a:ext cx="0" cy="728663"/>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11" name="Line 295"/>
          <p:cNvSpPr>
            <a:spLocks noChangeShapeType="1"/>
          </p:cNvSpPr>
          <p:nvPr/>
        </p:nvSpPr>
        <p:spPr bwMode="auto">
          <a:xfrm>
            <a:off x="4421188" y="2439988"/>
            <a:ext cx="0" cy="204787"/>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12" name="Freeform 296"/>
          <p:cNvSpPr/>
          <p:nvPr/>
        </p:nvSpPr>
        <p:spPr bwMode="auto">
          <a:xfrm>
            <a:off x="4203700" y="2236788"/>
            <a:ext cx="431800" cy="196850"/>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sz="1600">
              <a:solidFill>
                <a:schemeClr val="bg1"/>
              </a:solidFill>
            </a:endParaRPr>
          </a:p>
        </p:txBody>
      </p:sp>
      <p:sp>
        <p:nvSpPr>
          <p:cNvPr id="342313" name="Line 297"/>
          <p:cNvSpPr>
            <a:spLocks noChangeShapeType="1"/>
          </p:cNvSpPr>
          <p:nvPr/>
        </p:nvSpPr>
        <p:spPr bwMode="auto">
          <a:xfrm>
            <a:off x="4954588" y="2692400"/>
            <a:ext cx="0" cy="280988"/>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14" name="Line 298"/>
          <p:cNvSpPr>
            <a:spLocks noChangeShapeType="1"/>
          </p:cNvSpPr>
          <p:nvPr/>
        </p:nvSpPr>
        <p:spPr bwMode="auto">
          <a:xfrm>
            <a:off x="4954588" y="3497263"/>
            <a:ext cx="0" cy="180975"/>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15" name="Line 299"/>
          <p:cNvSpPr>
            <a:spLocks noChangeShapeType="1"/>
          </p:cNvSpPr>
          <p:nvPr/>
        </p:nvSpPr>
        <p:spPr bwMode="auto">
          <a:xfrm>
            <a:off x="5602288" y="3730625"/>
            <a:ext cx="0" cy="581025"/>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16" name="Line 300"/>
          <p:cNvSpPr>
            <a:spLocks noChangeShapeType="1"/>
          </p:cNvSpPr>
          <p:nvPr/>
        </p:nvSpPr>
        <p:spPr bwMode="auto">
          <a:xfrm>
            <a:off x="4306888" y="3730625"/>
            <a:ext cx="0" cy="581025"/>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17" name="Rectangle 301"/>
          <p:cNvSpPr>
            <a:spLocks noChangeArrowheads="1"/>
          </p:cNvSpPr>
          <p:nvPr/>
        </p:nvSpPr>
        <p:spPr bwMode="auto">
          <a:xfrm>
            <a:off x="4079875" y="3697288"/>
            <a:ext cx="1731963" cy="4921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600">
              <a:solidFill>
                <a:schemeClr val="bg1"/>
              </a:solidFill>
            </a:endParaRPr>
          </a:p>
        </p:txBody>
      </p:sp>
      <p:sp>
        <p:nvSpPr>
          <p:cNvPr id="342318" name="Freeform 302"/>
          <p:cNvSpPr/>
          <p:nvPr/>
        </p:nvSpPr>
        <p:spPr bwMode="auto">
          <a:xfrm>
            <a:off x="3425825" y="2692400"/>
            <a:ext cx="495300" cy="804863"/>
          </a:xfrm>
          <a:custGeom>
            <a:avLst/>
            <a:gdLst/>
            <a:ahLst/>
            <a:cxnLst>
              <a:cxn ang="0">
                <a:pos x="312" y="0"/>
              </a:cxn>
              <a:cxn ang="0">
                <a:pos x="312" y="240"/>
              </a:cxn>
              <a:cxn ang="0">
                <a:pos x="0" y="240"/>
              </a:cxn>
              <a:cxn ang="0">
                <a:pos x="0" y="507"/>
              </a:cxn>
            </a:cxnLst>
            <a:rect l="0" t="0" r="r" b="b"/>
            <a:pathLst>
              <a:path w="312" h="507">
                <a:moveTo>
                  <a:pt x="312" y="0"/>
                </a:moveTo>
                <a:lnTo>
                  <a:pt x="312" y="240"/>
                </a:lnTo>
                <a:lnTo>
                  <a:pt x="0" y="240"/>
                </a:lnTo>
                <a:lnTo>
                  <a:pt x="0" y="507"/>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600">
              <a:solidFill>
                <a:schemeClr val="bg1"/>
              </a:solidFill>
            </a:endParaRPr>
          </a:p>
        </p:txBody>
      </p:sp>
      <p:sp>
        <p:nvSpPr>
          <p:cNvPr id="342319" name="Rectangle 303"/>
          <p:cNvSpPr>
            <a:spLocks noChangeArrowheads="1"/>
          </p:cNvSpPr>
          <p:nvPr/>
        </p:nvSpPr>
        <p:spPr bwMode="auto">
          <a:xfrm>
            <a:off x="3741738" y="2654300"/>
            <a:ext cx="1374775" cy="47625"/>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600">
              <a:solidFill>
                <a:schemeClr val="bg1"/>
              </a:solidFill>
            </a:endParaRPr>
          </a:p>
        </p:txBody>
      </p:sp>
      <p:grpSp>
        <p:nvGrpSpPr>
          <p:cNvPr id="22" name="Group 304"/>
          <p:cNvGrpSpPr/>
          <p:nvPr/>
        </p:nvGrpSpPr>
        <p:grpSpPr bwMode="auto">
          <a:xfrm>
            <a:off x="4306888" y="4968875"/>
            <a:ext cx="1295400" cy="422275"/>
            <a:chOff x="2745" y="3066"/>
            <a:chExt cx="816" cy="342"/>
          </a:xfrm>
        </p:grpSpPr>
        <p:sp>
          <p:nvSpPr>
            <p:cNvPr id="342321" name="Line 305"/>
            <p:cNvSpPr>
              <a:spLocks noChangeShapeType="1"/>
            </p:cNvSpPr>
            <p:nvPr/>
          </p:nvSpPr>
          <p:spPr bwMode="auto">
            <a:xfrm>
              <a:off x="3561" y="3066"/>
              <a:ext cx="0" cy="342"/>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22" name="Line 306"/>
            <p:cNvSpPr>
              <a:spLocks noChangeShapeType="1"/>
            </p:cNvSpPr>
            <p:nvPr/>
          </p:nvSpPr>
          <p:spPr bwMode="auto">
            <a:xfrm>
              <a:off x="2745" y="3066"/>
              <a:ext cx="0" cy="342"/>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grpSp>
      <p:sp>
        <p:nvSpPr>
          <p:cNvPr id="342323" name="Line 307"/>
          <p:cNvSpPr>
            <a:spLocks noChangeShapeType="1"/>
          </p:cNvSpPr>
          <p:nvPr/>
        </p:nvSpPr>
        <p:spPr bwMode="auto">
          <a:xfrm>
            <a:off x="4983163" y="5441950"/>
            <a:ext cx="0" cy="252413"/>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24" name="Line 308"/>
          <p:cNvSpPr>
            <a:spLocks noChangeShapeType="1"/>
          </p:cNvSpPr>
          <p:nvPr/>
        </p:nvSpPr>
        <p:spPr bwMode="auto">
          <a:xfrm>
            <a:off x="3425825" y="4154488"/>
            <a:ext cx="0" cy="1543050"/>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25" name="Line 309"/>
          <p:cNvSpPr>
            <a:spLocks noChangeShapeType="1"/>
          </p:cNvSpPr>
          <p:nvPr/>
        </p:nvSpPr>
        <p:spPr bwMode="auto">
          <a:xfrm>
            <a:off x="4549775" y="5741988"/>
            <a:ext cx="0" cy="252412"/>
          </a:xfrm>
          <a:prstGeom prst="line">
            <a:avLst/>
          </a:prstGeom>
          <a:noFill/>
          <a:ln w="9525">
            <a:solidFill>
              <a:schemeClr val="bg2"/>
            </a:solidFill>
            <a:round/>
            <a:tailEnd type="arrow" w="med" len="med"/>
          </a:ln>
          <a:effectLst/>
        </p:spPr>
        <p:txBody>
          <a:bodyPr lIns="107950" tIns="53975" rIns="107950" bIns="53975"/>
          <a:lstStyle/>
          <a:p>
            <a:endParaRPr lang="en-US" sz="1600">
              <a:solidFill>
                <a:schemeClr val="bg1"/>
              </a:solidFill>
            </a:endParaRPr>
          </a:p>
        </p:txBody>
      </p:sp>
      <p:sp>
        <p:nvSpPr>
          <p:cNvPr id="342326" name="Rectangle 310"/>
          <p:cNvSpPr>
            <a:spLocks noChangeArrowheads="1"/>
          </p:cNvSpPr>
          <p:nvPr/>
        </p:nvSpPr>
        <p:spPr bwMode="auto">
          <a:xfrm>
            <a:off x="4089400" y="5399088"/>
            <a:ext cx="1731963" cy="4921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600">
              <a:solidFill>
                <a:schemeClr val="bg1"/>
              </a:solidFill>
            </a:endParaRPr>
          </a:p>
        </p:txBody>
      </p:sp>
      <p:sp>
        <p:nvSpPr>
          <p:cNvPr id="342327" name="Rectangle 311"/>
          <p:cNvSpPr>
            <a:spLocks noChangeArrowheads="1"/>
          </p:cNvSpPr>
          <p:nvPr/>
        </p:nvSpPr>
        <p:spPr bwMode="auto">
          <a:xfrm>
            <a:off x="3238500" y="5703888"/>
            <a:ext cx="1955800" cy="50800"/>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600">
              <a:solidFill>
                <a:schemeClr val="bg1"/>
              </a:solidFill>
            </a:endParaRPr>
          </a:p>
        </p:txBody>
      </p:sp>
      <p:sp>
        <p:nvSpPr>
          <p:cNvPr id="342330" name="PubTriangle"/>
          <p:cNvSpPr>
            <a:spLocks noEditPoints="1" noChangeArrowheads="1"/>
          </p:cNvSpPr>
          <p:nvPr/>
        </p:nvSpPr>
        <p:spPr bwMode="auto">
          <a:xfrm rot="2353587" flipH="1" flipV="1">
            <a:off x="647700" y="735013"/>
            <a:ext cx="2408238" cy="2097087"/>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endParaRPr lang="en-US"/>
          </a:p>
        </p:txBody>
      </p:sp>
      <p:grpSp>
        <p:nvGrpSpPr>
          <p:cNvPr id="23" name="Group 328"/>
          <p:cNvGrpSpPr/>
          <p:nvPr/>
        </p:nvGrpSpPr>
        <p:grpSpPr bwMode="auto">
          <a:xfrm>
            <a:off x="1179513" y="1336676"/>
            <a:ext cx="1095374" cy="779463"/>
            <a:chOff x="1247" y="826"/>
            <a:chExt cx="690" cy="491"/>
          </a:xfrm>
        </p:grpSpPr>
        <p:sp>
          <p:nvSpPr>
            <p:cNvPr id="342331" name="Rectangle 315"/>
            <p:cNvSpPr>
              <a:spLocks noChangeArrowheads="1"/>
            </p:cNvSpPr>
            <p:nvPr/>
          </p:nvSpPr>
          <p:spPr bwMode="auto">
            <a:xfrm>
              <a:off x="1247" y="1076"/>
              <a:ext cx="690" cy="155"/>
            </a:xfrm>
            <a:prstGeom prst="rect">
              <a:avLst/>
            </a:prstGeom>
            <a:noFill/>
            <a:ln w="9525">
              <a:noFill/>
              <a:miter lim="800000"/>
            </a:ln>
          </p:spPr>
          <p:txBody>
            <a:bodyPr wrap="none" lIns="0" tIns="0" rIns="0" bIns="0">
              <a:spAutoFit/>
            </a:bodyPr>
            <a:lstStyle/>
            <a:p>
              <a:r>
                <a:rPr lang="en-US" altLang="zh-CN" sz="1600">
                  <a:solidFill>
                    <a:schemeClr val="bg1"/>
                  </a:solidFill>
                  <a:ea typeface="宋体" panose="02010600030101010101" pitchFamily="2" charset="-122"/>
                </a:rPr>
                <a:t>Architecture</a:t>
              </a:r>
              <a:endParaRPr lang="en-US" altLang="zh-CN" sz="1600">
                <a:solidFill>
                  <a:schemeClr val="bg1"/>
                </a:solidFill>
                <a:latin typeface="ZapfHumnst BT" pitchFamily="34" charset="0"/>
                <a:ea typeface="宋体" panose="02010600030101010101" pitchFamily="2" charset="-122"/>
              </a:endParaRPr>
            </a:p>
          </p:txBody>
        </p:sp>
        <p:sp>
          <p:nvSpPr>
            <p:cNvPr id="342332" name="Rectangle 316"/>
            <p:cNvSpPr>
              <a:spLocks noChangeArrowheads="1"/>
            </p:cNvSpPr>
            <p:nvPr/>
          </p:nvSpPr>
          <p:spPr bwMode="auto">
            <a:xfrm>
              <a:off x="1274" y="1162"/>
              <a:ext cx="480" cy="155"/>
            </a:xfrm>
            <a:prstGeom prst="rect">
              <a:avLst/>
            </a:prstGeom>
            <a:noFill/>
            <a:ln w="9525">
              <a:noFill/>
              <a:miter lim="800000"/>
            </a:ln>
          </p:spPr>
          <p:txBody>
            <a:bodyPr wrap="none" lIns="0" tIns="0" rIns="0" bIns="0">
              <a:spAutoFit/>
            </a:bodyPr>
            <a:lstStyle/>
            <a:p>
              <a:r>
                <a:rPr lang="en-US" altLang="zh-CN" sz="1600">
                  <a:solidFill>
                    <a:schemeClr val="bg1"/>
                  </a:solidFill>
                  <a:ea typeface="宋体" panose="02010600030101010101" pitchFamily="2" charset="-122"/>
                </a:rPr>
                <a:t>Analysis</a:t>
              </a:r>
              <a:endParaRPr lang="en-US" altLang="zh-CN" sz="1600">
                <a:solidFill>
                  <a:schemeClr val="bg1"/>
                </a:solidFill>
                <a:latin typeface="ZapfHumnst BT" pitchFamily="34" charset="0"/>
                <a:ea typeface="宋体" panose="02010600030101010101" pitchFamily="2" charset="-122"/>
              </a:endParaRPr>
            </a:p>
          </p:txBody>
        </p:sp>
        <p:sp>
          <p:nvSpPr>
            <p:cNvPr id="342333" name="Freeform 317"/>
            <p:cNvSpPr/>
            <p:nvPr/>
          </p:nvSpPr>
          <p:spPr bwMode="auto">
            <a:xfrm>
              <a:off x="1267" y="864"/>
              <a:ext cx="271" cy="168"/>
            </a:xfrm>
            <a:custGeom>
              <a:avLst/>
              <a:gdLst/>
              <a:ahLst/>
              <a:cxnLst>
                <a:cxn ang="0">
                  <a:pos x="0" y="0"/>
                </a:cxn>
                <a:cxn ang="0">
                  <a:pos x="26" y="0"/>
                </a:cxn>
                <a:cxn ang="0">
                  <a:pos x="38" y="11"/>
                </a:cxn>
                <a:cxn ang="0">
                  <a:pos x="26" y="23"/>
                </a:cxn>
                <a:cxn ang="0">
                  <a:pos x="0" y="23"/>
                </a:cxn>
                <a:cxn ang="0">
                  <a:pos x="0" y="0"/>
                </a:cxn>
              </a:cxnLst>
              <a:rect l="0" t="0" r="r" b="b"/>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prstDash val="solid"/>
              <a:round/>
            </a:ln>
          </p:spPr>
          <p:txBody>
            <a:bodyPr/>
            <a:lstStyle/>
            <a:p>
              <a:endParaRPr lang="en-US" sz="1600">
                <a:solidFill>
                  <a:schemeClr val="bg1"/>
                </a:solidFill>
              </a:endParaRPr>
            </a:p>
          </p:txBody>
        </p:sp>
        <p:sp>
          <p:nvSpPr>
            <p:cNvPr id="342334" name="Freeform 318"/>
            <p:cNvSpPr/>
            <p:nvPr/>
          </p:nvSpPr>
          <p:spPr bwMode="auto">
            <a:xfrm>
              <a:off x="1308" y="861"/>
              <a:ext cx="271" cy="175"/>
            </a:xfrm>
            <a:custGeom>
              <a:avLst/>
              <a:gdLst/>
              <a:ahLst/>
              <a:cxnLst>
                <a:cxn ang="0">
                  <a:pos x="0" y="0"/>
                </a:cxn>
                <a:cxn ang="0">
                  <a:pos x="26" y="0"/>
                </a:cxn>
                <a:cxn ang="0">
                  <a:pos x="38" y="12"/>
                </a:cxn>
                <a:cxn ang="0">
                  <a:pos x="26" y="24"/>
                </a:cxn>
                <a:cxn ang="0">
                  <a:pos x="0" y="24"/>
                </a:cxn>
                <a:cxn ang="0">
                  <a:pos x="0" y="0"/>
                </a:cxn>
              </a:cxnLst>
              <a:rect l="0" t="0" r="r" b="b"/>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prstDash val="solid"/>
              <a:round/>
            </a:ln>
          </p:spPr>
          <p:txBody>
            <a:bodyPr/>
            <a:lstStyle/>
            <a:p>
              <a:endParaRPr lang="en-US" sz="1600">
                <a:solidFill>
                  <a:schemeClr val="bg1"/>
                </a:solidFill>
              </a:endParaRPr>
            </a:p>
          </p:txBody>
        </p:sp>
        <p:sp>
          <p:nvSpPr>
            <p:cNvPr id="342339" name="AutoShape 323"/>
            <p:cNvSpPr>
              <a:spLocks noChangeArrowheads="1"/>
            </p:cNvSpPr>
            <p:nvPr/>
          </p:nvSpPr>
          <p:spPr bwMode="auto">
            <a:xfrm>
              <a:off x="1341" y="826"/>
              <a:ext cx="171" cy="203"/>
            </a:xfrm>
            <a:prstGeom prst="star5">
              <a:avLst/>
            </a:prstGeom>
            <a:solidFill>
              <a:srgbClr val="FF00FF"/>
            </a:solidFill>
            <a:ln w="12700">
              <a:noFill/>
              <a:miter lim="800000"/>
              <a:headEnd type="none" w="sm" len="sm"/>
              <a:tailEnd type="none" w="lg" len="lg"/>
            </a:ln>
            <a:effectLst/>
          </p:spPr>
          <p:txBody>
            <a:bodyPr wrap="none" anchor="ctr"/>
            <a:lstStyle/>
            <a:p>
              <a:endParaRPr lang="en-US" sz="1600">
                <a:solidFill>
                  <a:schemeClr val="bg1"/>
                </a:solidFill>
              </a:endParaRPr>
            </a:p>
          </p:txBody>
        </p:sp>
      </p:grpSp>
      <p:grpSp>
        <p:nvGrpSpPr>
          <p:cNvPr id="24" name="Group 325"/>
          <p:cNvGrpSpPr/>
          <p:nvPr/>
        </p:nvGrpSpPr>
        <p:grpSpPr bwMode="auto">
          <a:xfrm>
            <a:off x="2344727" y="1270001"/>
            <a:ext cx="798513" cy="931863"/>
            <a:chOff x="1303" y="856"/>
            <a:chExt cx="503" cy="587"/>
          </a:xfrm>
        </p:grpSpPr>
        <p:sp>
          <p:nvSpPr>
            <p:cNvPr id="342335" name="Oval 319"/>
            <p:cNvSpPr>
              <a:spLocks noChangeArrowheads="1"/>
            </p:cNvSpPr>
            <p:nvPr/>
          </p:nvSpPr>
          <p:spPr bwMode="auto">
            <a:xfrm>
              <a:off x="1394" y="871"/>
              <a:ext cx="135" cy="132"/>
            </a:xfrm>
            <a:prstGeom prst="ellipse">
              <a:avLst/>
            </a:prstGeom>
            <a:solidFill>
              <a:srgbClr val="A9A8A7"/>
            </a:solidFill>
            <a:ln w="0">
              <a:solidFill>
                <a:srgbClr val="C2C1C1"/>
              </a:solidFill>
              <a:round/>
            </a:ln>
          </p:spPr>
          <p:txBody>
            <a:bodyPr/>
            <a:lstStyle/>
            <a:p>
              <a:endParaRPr lang="en-US" sz="1600">
                <a:solidFill>
                  <a:schemeClr val="bg1"/>
                </a:solidFill>
              </a:endParaRPr>
            </a:p>
          </p:txBody>
        </p:sp>
        <p:sp>
          <p:nvSpPr>
            <p:cNvPr id="342336" name="Freeform 320"/>
            <p:cNvSpPr/>
            <p:nvPr/>
          </p:nvSpPr>
          <p:spPr bwMode="auto">
            <a:xfrm>
              <a:off x="1308" y="1039"/>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A9A8A7"/>
            </a:solidFill>
            <a:ln w="0">
              <a:solidFill>
                <a:srgbClr val="C2C1C1"/>
              </a:solidFill>
              <a:prstDash val="solid"/>
              <a:round/>
            </a:ln>
          </p:spPr>
          <p:txBody>
            <a:bodyPr/>
            <a:lstStyle/>
            <a:p>
              <a:endParaRPr lang="en-US" sz="1600">
                <a:solidFill>
                  <a:schemeClr val="bg1"/>
                </a:solidFill>
              </a:endParaRPr>
            </a:p>
          </p:txBody>
        </p:sp>
        <p:sp>
          <p:nvSpPr>
            <p:cNvPr id="342337" name="Oval 321"/>
            <p:cNvSpPr>
              <a:spLocks noChangeArrowheads="1"/>
            </p:cNvSpPr>
            <p:nvPr/>
          </p:nvSpPr>
          <p:spPr bwMode="auto">
            <a:xfrm>
              <a:off x="1393" y="856"/>
              <a:ext cx="136" cy="132"/>
            </a:xfrm>
            <a:prstGeom prst="ellipse">
              <a:avLst/>
            </a:prstGeom>
            <a:solidFill>
              <a:srgbClr val="FBC88D"/>
            </a:solidFill>
            <a:ln w="0">
              <a:solidFill>
                <a:srgbClr val="25221E"/>
              </a:solidFill>
              <a:round/>
            </a:ln>
          </p:spPr>
          <p:txBody>
            <a:bodyPr/>
            <a:lstStyle/>
            <a:p>
              <a:endParaRPr lang="en-US" sz="1600">
                <a:solidFill>
                  <a:schemeClr val="bg1"/>
                </a:solidFill>
              </a:endParaRPr>
            </a:p>
          </p:txBody>
        </p:sp>
        <p:sp>
          <p:nvSpPr>
            <p:cNvPr id="342338" name="Freeform 322"/>
            <p:cNvSpPr/>
            <p:nvPr/>
          </p:nvSpPr>
          <p:spPr bwMode="auto">
            <a:xfrm>
              <a:off x="1308" y="1017"/>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FBC88D"/>
            </a:solidFill>
            <a:ln w="0">
              <a:solidFill>
                <a:srgbClr val="25221E"/>
              </a:solidFill>
              <a:prstDash val="solid"/>
              <a:round/>
            </a:ln>
          </p:spPr>
          <p:txBody>
            <a:bodyPr/>
            <a:lstStyle/>
            <a:p>
              <a:endParaRPr lang="en-US" sz="1600">
                <a:solidFill>
                  <a:schemeClr val="bg1"/>
                </a:solidFill>
              </a:endParaRPr>
            </a:p>
          </p:txBody>
        </p:sp>
        <p:sp>
          <p:nvSpPr>
            <p:cNvPr id="342340" name="Rectangle 324"/>
            <p:cNvSpPr>
              <a:spLocks noChangeArrowheads="1"/>
            </p:cNvSpPr>
            <p:nvPr/>
          </p:nvSpPr>
          <p:spPr bwMode="auto">
            <a:xfrm>
              <a:off x="1303" y="1288"/>
              <a:ext cx="503" cy="155"/>
            </a:xfrm>
            <a:prstGeom prst="rect">
              <a:avLst/>
            </a:prstGeom>
            <a:noFill/>
            <a:ln w="9525">
              <a:noFill/>
              <a:miter lim="800000"/>
            </a:ln>
          </p:spPr>
          <p:txBody>
            <a:bodyPr wrap="none" lIns="0" tIns="0" rIns="0" bIns="0">
              <a:spAutoFit/>
            </a:bodyPr>
            <a:lstStyle/>
            <a:p>
              <a:r>
                <a:rPr lang="en-US" altLang="zh-CN" sz="1600">
                  <a:solidFill>
                    <a:schemeClr val="bg1"/>
                  </a:solidFill>
                  <a:ea typeface="宋体" panose="02010600030101010101" pitchFamily="2" charset="-122"/>
                </a:rPr>
                <a:t>Architect</a:t>
              </a:r>
              <a:endParaRPr lang="en-US" altLang="zh-CN" sz="1600">
                <a:solidFill>
                  <a:schemeClr val="bg1"/>
                </a:solidFill>
                <a:latin typeface="ZapfHumnst BT"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p:cNvSpPr>
            <a:spLocks noGrp="1" noChangeArrowheads="1"/>
          </p:cNvSpPr>
          <p:nvPr>
            <p:ph idx="1"/>
          </p:nvPr>
        </p:nvSpPr>
        <p:spPr>
          <a:xfrm>
            <a:off x="361950" y="1197640"/>
            <a:ext cx="7829550" cy="2160587"/>
          </a:xfrm>
        </p:spPr>
        <p:txBody>
          <a:bodyPr/>
          <a:lstStyle/>
          <a:p>
            <a:pPr fontAlgn="t"/>
            <a:r>
              <a:rPr lang="en-US" altLang="zh-CN" dirty="0">
                <a:ea typeface="宋体" panose="02010600030101010101" pitchFamily="2" charset="-122"/>
              </a:rPr>
              <a:t>A key abstraction is a concept, normally uncovered in Requirements, that the system must be able to handle</a:t>
            </a:r>
            <a:endParaRPr lang="en-US" altLang="zh-CN" dirty="0">
              <a:ea typeface="宋体" panose="02010600030101010101" pitchFamily="2" charset="-122"/>
            </a:endParaRPr>
          </a:p>
          <a:p>
            <a:r>
              <a:rPr lang="en-US" altLang="zh-CN" dirty="0">
                <a:ea typeface="宋体" panose="02010600030101010101" pitchFamily="2" charset="-122"/>
              </a:rPr>
              <a:t>Sources for key abstractions</a:t>
            </a:r>
            <a:r>
              <a:rPr lang="en-US" altLang="zh-CN" sz="3500" dirty="0">
                <a:ea typeface="宋体" panose="02010600030101010101" pitchFamily="2" charset="-122"/>
              </a:rPr>
              <a:t> </a:t>
            </a:r>
            <a:endParaRPr lang="en-US" altLang="zh-CN" sz="2800" dirty="0">
              <a:ea typeface="宋体" panose="02010600030101010101" pitchFamily="2" charset="-122"/>
            </a:endParaRPr>
          </a:p>
          <a:p>
            <a:endParaRPr lang="zh-CN" altLang="en-US" dirty="0">
              <a:ea typeface="宋体" panose="02010600030101010101" pitchFamily="2" charset="-122"/>
            </a:endParaRPr>
          </a:p>
        </p:txBody>
      </p:sp>
      <p:sp>
        <p:nvSpPr>
          <p:cNvPr id="421890" name="Rectangle 2"/>
          <p:cNvSpPr>
            <a:spLocks noGrp="1" noChangeArrowheads="1"/>
          </p:cNvSpPr>
          <p:nvPr>
            <p:ph type="title"/>
          </p:nvPr>
        </p:nvSpPr>
        <p:spPr/>
        <p:txBody>
          <a:bodyPr/>
          <a:lstStyle/>
          <a:p>
            <a:r>
              <a:rPr lang="en-US" altLang="zh-CN" dirty="0">
                <a:ea typeface="宋体" panose="02010600030101010101" pitchFamily="2" charset="-122"/>
              </a:rPr>
              <a:t>What Are Key Abstractions?</a:t>
            </a:r>
            <a:endParaRPr lang="en-US" altLang="zh-CN" dirty="0">
              <a:ea typeface="宋体" panose="02010600030101010101" pitchFamily="2" charset="-122"/>
            </a:endParaRPr>
          </a:p>
        </p:txBody>
      </p:sp>
      <p:sp>
        <p:nvSpPr>
          <p:cNvPr id="421894" name="Rectangle 6"/>
          <p:cNvSpPr>
            <a:spLocks noChangeArrowheads="1"/>
          </p:cNvSpPr>
          <p:nvPr/>
        </p:nvSpPr>
        <p:spPr bwMode="auto">
          <a:xfrm>
            <a:off x="546100" y="3101052"/>
            <a:ext cx="5638800" cy="2608263"/>
          </a:xfrm>
          <a:prstGeom prst="rect">
            <a:avLst/>
          </a:prstGeom>
          <a:noFill/>
          <a:ln w="9525">
            <a:noFill/>
            <a:miter lim="800000"/>
          </a:ln>
          <a:effectLst/>
        </p:spPr>
        <p:txBody>
          <a:bodyPr lIns="107950" tIns="53975" rIns="107950" bIns="53975">
            <a:spAutoFit/>
          </a:bodyPr>
          <a:lstStyle/>
          <a:p>
            <a:pPr lvl="1" indent="-279400" eaLnBrk="1" hangingPunct="1">
              <a:lnSpc>
                <a:spcPct val="87000"/>
              </a:lnSpc>
              <a:spcBef>
                <a:spcPct val="50000"/>
              </a:spcBef>
              <a:buClr>
                <a:srgbClr val="DDDDDD"/>
              </a:buClr>
              <a:buFont typeface="Wingdings" panose="05000000000000000000" pitchFamily="2" charset="2"/>
              <a:buChar char="§"/>
            </a:pPr>
            <a:r>
              <a:rPr lang="en-US" altLang="zh-CN" sz="2800" dirty="0">
                <a:solidFill>
                  <a:schemeClr val="accent3">
                    <a:lumMod val="75000"/>
                  </a:schemeClr>
                </a:solidFill>
                <a:ea typeface="宋体" panose="02010600030101010101" pitchFamily="2" charset="-122"/>
              </a:rPr>
              <a:t>Domain knowledge</a:t>
            </a:r>
            <a:endParaRPr lang="en-US" altLang="zh-CN" sz="2800" dirty="0">
              <a:solidFill>
                <a:schemeClr val="accent3">
                  <a:lumMod val="75000"/>
                </a:schemeClr>
              </a:solidFill>
              <a:ea typeface="宋体" panose="02010600030101010101" pitchFamily="2" charset="-122"/>
            </a:endParaRPr>
          </a:p>
          <a:p>
            <a:pPr lvl="1" indent="-279400" eaLnBrk="1" hangingPunct="1">
              <a:lnSpc>
                <a:spcPct val="87000"/>
              </a:lnSpc>
              <a:spcBef>
                <a:spcPct val="50000"/>
              </a:spcBef>
              <a:buClr>
                <a:srgbClr val="DDDDDD"/>
              </a:buClr>
              <a:buFont typeface="Wingdings" panose="05000000000000000000" pitchFamily="2" charset="2"/>
              <a:buChar char="§"/>
            </a:pPr>
            <a:r>
              <a:rPr lang="en-US" altLang="zh-CN" sz="2800" dirty="0">
                <a:solidFill>
                  <a:schemeClr val="accent3">
                    <a:lumMod val="75000"/>
                  </a:schemeClr>
                </a:solidFill>
                <a:ea typeface="宋体" panose="02010600030101010101" pitchFamily="2" charset="-122"/>
              </a:rPr>
              <a:t>Requirements</a:t>
            </a:r>
            <a:endParaRPr lang="en-US" altLang="zh-CN" sz="2800" dirty="0">
              <a:solidFill>
                <a:schemeClr val="accent3">
                  <a:lumMod val="75000"/>
                </a:schemeClr>
              </a:solidFill>
              <a:ea typeface="宋体" panose="02010600030101010101" pitchFamily="2" charset="-122"/>
            </a:endParaRPr>
          </a:p>
          <a:p>
            <a:pPr lvl="1" indent="-279400" eaLnBrk="1" hangingPunct="1">
              <a:lnSpc>
                <a:spcPct val="87000"/>
              </a:lnSpc>
              <a:spcBef>
                <a:spcPct val="50000"/>
              </a:spcBef>
              <a:buClr>
                <a:srgbClr val="DDDDDD"/>
              </a:buClr>
              <a:buFont typeface="Wingdings" panose="05000000000000000000" pitchFamily="2" charset="2"/>
              <a:buChar char="§"/>
            </a:pPr>
            <a:r>
              <a:rPr lang="en-US" altLang="zh-CN" sz="2800" dirty="0">
                <a:solidFill>
                  <a:schemeClr val="accent3">
                    <a:lumMod val="75000"/>
                  </a:schemeClr>
                </a:solidFill>
                <a:ea typeface="宋体" panose="02010600030101010101" pitchFamily="2" charset="-122"/>
              </a:rPr>
              <a:t>Glossary</a:t>
            </a:r>
            <a:endParaRPr lang="en-US" altLang="zh-CN" sz="2800" dirty="0">
              <a:solidFill>
                <a:schemeClr val="accent3">
                  <a:lumMod val="75000"/>
                </a:schemeClr>
              </a:solidFill>
              <a:ea typeface="宋体" panose="02010600030101010101" pitchFamily="2" charset="-122"/>
            </a:endParaRPr>
          </a:p>
          <a:p>
            <a:pPr lvl="1" indent="-279400" eaLnBrk="1" hangingPunct="1">
              <a:lnSpc>
                <a:spcPct val="87000"/>
              </a:lnSpc>
              <a:spcBef>
                <a:spcPct val="50000"/>
              </a:spcBef>
              <a:buClr>
                <a:srgbClr val="DDDDDD"/>
              </a:buClr>
              <a:buFont typeface="Wingdings" panose="05000000000000000000" pitchFamily="2" charset="2"/>
              <a:buChar char="§"/>
            </a:pPr>
            <a:r>
              <a:rPr lang="en-US" altLang="zh-CN" sz="2800" dirty="0">
                <a:solidFill>
                  <a:schemeClr val="accent3">
                    <a:lumMod val="75000"/>
                  </a:schemeClr>
                </a:solidFill>
                <a:ea typeface="宋体" panose="02010600030101010101" pitchFamily="2" charset="-122"/>
              </a:rPr>
              <a:t>Domain Model, or the Business Model (if one exists)</a:t>
            </a:r>
            <a:endParaRPr lang="en-US" altLang="zh-CN" sz="2800" dirty="0">
              <a:solidFill>
                <a:schemeClr val="accent3">
                  <a:lumMod val="75000"/>
                </a:schemeClr>
              </a:solidFill>
              <a:ea typeface="宋体" panose="02010600030101010101" pitchFamily="2" charset="-122"/>
            </a:endParaRPr>
          </a:p>
        </p:txBody>
      </p:sp>
      <p:sp>
        <p:nvSpPr>
          <p:cNvPr id="421954" name="Freeform 66"/>
          <p:cNvSpPr/>
          <p:nvPr/>
        </p:nvSpPr>
        <p:spPr bwMode="auto">
          <a:xfrm>
            <a:off x="6561138" y="3451890"/>
            <a:ext cx="4762" cy="3175"/>
          </a:xfrm>
          <a:custGeom>
            <a:avLst/>
            <a:gdLst/>
            <a:ahLst/>
            <a:cxnLst>
              <a:cxn ang="0">
                <a:pos x="3" y="0"/>
              </a:cxn>
              <a:cxn ang="0">
                <a:pos x="0" y="2"/>
              </a:cxn>
              <a:cxn ang="0">
                <a:pos x="3" y="2"/>
              </a:cxn>
              <a:cxn ang="0">
                <a:pos x="3" y="0"/>
              </a:cxn>
              <a:cxn ang="0">
                <a:pos x="3" y="0"/>
              </a:cxn>
            </a:cxnLst>
            <a:rect l="0" t="0" r="r" b="b"/>
            <a:pathLst>
              <a:path w="3" h="2">
                <a:moveTo>
                  <a:pt x="3" y="0"/>
                </a:moveTo>
                <a:lnTo>
                  <a:pt x="0" y="2"/>
                </a:lnTo>
                <a:lnTo>
                  <a:pt x="3" y="2"/>
                </a:lnTo>
                <a:lnTo>
                  <a:pt x="3" y="0"/>
                </a:lnTo>
                <a:lnTo>
                  <a:pt x="3" y="0"/>
                </a:lnTo>
                <a:close/>
              </a:path>
            </a:pathLst>
          </a:custGeom>
          <a:solidFill>
            <a:srgbClr val="3380D9"/>
          </a:solidFill>
          <a:ln w="9525">
            <a:noFill/>
            <a:round/>
          </a:ln>
        </p:spPr>
        <p:txBody>
          <a:bodyPr/>
          <a:lstStyle/>
          <a:p>
            <a:endParaRPr lang="en-US"/>
          </a:p>
        </p:txBody>
      </p:sp>
      <p:grpSp>
        <p:nvGrpSpPr>
          <p:cNvPr id="2" name="Group 178"/>
          <p:cNvGrpSpPr/>
          <p:nvPr/>
        </p:nvGrpSpPr>
        <p:grpSpPr bwMode="auto">
          <a:xfrm rot="860499">
            <a:off x="6516688" y="4407565"/>
            <a:ext cx="2282825" cy="1644650"/>
            <a:chOff x="3721" y="1980"/>
            <a:chExt cx="1806" cy="1301"/>
          </a:xfrm>
        </p:grpSpPr>
        <p:sp>
          <p:nvSpPr>
            <p:cNvPr id="422067" name="Freeform 179"/>
            <p:cNvSpPr/>
            <p:nvPr/>
          </p:nvSpPr>
          <p:spPr bwMode="auto">
            <a:xfrm>
              <a:off x="3766" y="2357"/>
              <a:ext cx="74" cy="157"/>
            </a:xfrm>
            <a:custGeom>
              <a:avLst/>
              <a:gdLst/>
              <a:ahLst/>
              <a:cxnLst>
                <a:cxn ang="0">
                  <a:pos x="62" y="0"/>
                </a:cxn>
                <a:cxn ang="0">
                  <a:pos x="59" y="2"/>
                </a:cxn>
                <a:cxn ang="0">
                  <a:pos x="49" y="11"/>
                </a:cxn>
                <a:cxn ang="0">
                  <a:pos x="37" y="24"/>
                </a:cxn>
                <a:cxn ang="0">
                  <a:pos x="24" y="43"/>
                </a:cxn>
                <a:cxn ang="0">
                  <a:pos x="11" y="66"/>
                </a:cxn>
                <a:cxn ang="0">
                  <a:pos x="3" y="93"/>
                </a:cxn>
                <a:cxn ang="0">
                  <a:pos x="0" y="123"/>
                </a:cxn>
                <a:cxn ang="0">
                  <a:pos x="6" y="157"/>
                </a:cxn>
                <a:cxn ang="0">
                  <a:pos x="40" y="128"/>
                </a:cxn>
                <a:cxn ang="0">
                  <a:pos x="39" y="126"/>
                </a:cxn>
                <a:cxn ang="0">
                  <a:pos x="37" y="119"/>
                </a:cxn>
                <a:cxn ang="0">
                  <a:pos x="34" y="108"/>
                </a:cxn>
                <a:cxn ang="0">
                  <a:pos x="34" y="94"/>
                </a:cxn>
                <a:cxn ang="0">
                  <a:pos x="37" y="79"/>
                </a:cxn>
                <a:cxn ang="0">
                  <a:pos x="44" y="64"/>
                </a:cxn>
                <a:cxn ang="0">
                  <a:pos x="55" y="47"/>
                </a:cxn>
                <a:cxn ang="0">
                  <a:pos x="74" y="32"/>
                </a:cxn>
                <a:cxn ang="0">
                  <a:pos x="62" y="0"/>
                </a:cxn>
              </a:cxnLst>
              <a:rect l="0" t="0" r="r" b="b"/>
              <a:pathLst>
                <a:path w="74" h="157">
                  <a:moveTo>
                    <a:pt x="62" y="0"/>
                  </a:moveTo>
                  <a:lnTo>
                    <a:pt x="59" y="2"/>
                  </a:lnTo>
                  <a:lnTo>
                    <a:pt x="49" y="11"/>
                  </a:lnTo>
                  <a:lnTo>
                    <a:pt x="37" y="24"/>
                  </a:lnTo>
                  <a:lnTo>
                    <a:pt x="24" y="43"/>
                  </a:lnTo>
                  <a:lnTo>
                    <a:pt x="11" y="66"/>
                  </a:lnTo>
                  <a:lnTo>
                    <a:pt x="3" y="93"/>
                  </a:lnTo>
                  <a:lnTo>
                    <a:pt x="0" y="123"/>
                  </a:lnTo>
                  <a:lnTo>
                    <a:pt x="6" y="157"/>
                  </a:lnTo>
                  <a:lnTo>
                    <a:pt x="40" y="128"/>
                  </a:lnTo>
                  <a:lnTo>
                    <a:pt x="39" y="126"/>
                  </a:lnTo>
                  <a:lnTo>
                    <a:pt x="37" y="119"/>
                  </a:lnTo>
                  <a:lnTo>
                    <a:pt x="34" y="108"/>
                  </a:lnTo>
                  <a:lnTo>
                    <a:pt x="34" y="94"/>
                  </a:lnTo>
                  <a:lnTo>
                    <a:pt x="37" y="79"/>
                  </a:lnTo>
                  <a:lnTo>
                    <a:pt x="44" y="64"/>
                  </a:lnTo>
                  <a:lnTo>
                    <a:pt x="55" y="47"/>
                  </a:lnTo>
                  <a:lnTo>
                    <a:pt x="74" y="32"/>
                  </a:lnTo>
                  <a:lnTo>
                    <a:pt x="62" y="0"/>
                  </a:lnTo>
                  <a:close/>
                </a:path>
              </a:pathLst>
            </a:custGeom>
            <a:solidFill>
              <a:srgbClr val="FFFFFF"/>
            </a:solidFill>
            <a:ln w="9525">
              <a:noFill/>
              <a:round/>
            </a:ln>
          </p:spPr>
          <p:txBody>
            <a:bodyPr/>
            <a:lstStyle/>
            <a:p>
              <a:endParaRPr lang="en-US"/>
            </a:p>
          </p:txBody>
        </p:sp>
        <p:sp>
          <p:nvSpPr>
            <p:cNvPr id="422068" name="Freeform 180"/>
            <p:cNvSpPr/>
            <p:nvPr/>
          </p:nvSpPr>
          <p:spPr bwMode="auto">
            <a:xfrm>
              <a:off x="3798" y="2396"/>
              <a:ext cx="33" cy="107"/>
            </a:xfrm>
            <a:custGeom>
              <a:avLst/>
              <a:gdLst/>
              <a:ahLst/>
              <a:cxnLst>
                <a:cxn ang="0">
                  <a:pos x="33" y="0"/>
                </a:cxn>
                <a:cxn ang="0">
                  <a:pos x="31" y="1"/>
                </a:cxn>
                <a:cxn ang="0">
                  <a:pos x="27" y="6"/>
                </a:cxn>
                <a:cxn ang="0">
                  <a:pos x="21" y="14"/>
                </a:cxn>
                <a:cxn ang="0">
                  <a:pos x="16" y="25"/>
                </a:cxn>
                <a:cxn ang="0">
                  <a:pos x="10" y="40"/>
                </a:cxn>
                <a:cxn ang="0">
                  <a:pos x="8" y="58"/>
                </a:cxn>
                <a:cxn ang="0">
                  <a:pos x="8" y="80"/>
                </a:cxn>
                <a:cxn ang="0">
                  <a:pos x="13" y="107"/>
                </a:cxn>
                <a:cxn ang="0">
                  <a:pos x="12" y="104"/>
                </a:cxn>
                <a:cxn ang="0">
                  <a:pos x="7" y="98"/>
                </a:cxn>
                <a:cxn ang="0">
                  <a:pos x="3" y="88"/>
                </a:cxn>
                <a:cxn ang="0">
                  <a:pos x="0" y="75"/>
                </a:cxn>
                <a:cxn ang="0">
                  <a:pos x="0" y="59"/>
                </a:cxn>
                <a:cxn ang="0">
                  <a:pos x="3" y="41"/>
                </a:cxn>
                <a:cxn ang="0">
                  <a:pos x="14" y="21"/>
                </a:cxn>
                <a:cxn ang="0">
                  <a:pos x="33" y="0"/>
                </a:cxn>
              </a:cxnLst>
              <a:rect l="0" t="0" r="r" b="b"/>
              <a:pathLst>
                <a:path w="33" h="107">
                  <a:moveTo>
                    <a:pt x="33" y="0"/>
                  </a:moveTo>
                  <a:lnTo>
                    <a:pt x="31" y="1"/>
                  </a:lnTo>
                  <a:lnTo>
                    <a:pt x="27" y="6"/>
                  </a:lnTo>
                  <a:lnTo>
                    <a:pt x="21" y="14"/>
                  </a:lnTo>
                  <a:lnTo>
                    <a:pt x="16" y="25"/>
                  </a:lnTo>
                  <a:lnTo>
                    <a:pt x="10" y="40"/>
                  </a:lnTo>
                  <a:lnTo>
                    <a:pt x="8" y="58"/>
                  </a:lnTo>
                  <a:lnTo>
                    <a:pt x="8" y="80"/>
                  </a:lnTo>
                  <a:lnTo>
                    <a:pt x="13" y="107"/>
                  </a:lnTo>
                  <a:lnTo>
                    <a:pt x="12" y="104"/>
                  </a:lnTo>
                  <a:lnTo>
                    <a:pt x="7" y="98"/>
                  </a:lnTo>
                  <a:lnTo>
                    <a:pt x="3" y="88"/>
                  </a:lnTo>
                  <a:lnTo>
                    <a:pt x="0" y="75"/>
                  </a:lnTo>
                  <a:lnTo>
                    <a:pt x="0" y="59"/>
                  </a:lnTo>
                  <a:lnTo>
                    <a:pt x="3" y="41"/>
                  </a:lnTo>
                  <a:lnTo>
                    <a:pt x="14" y="21"/>
                  </a:lnTo>
                  <a:lnTo>
                    <a:pt x="33" y="0"/>
                  </a:lnTo>
                  <a:close/>
                </a:path>
              </a:pathLst>
            </a:custGeom>
            <a:solidFill>
              <a:schemeClr val="folHlink"/>
            </a:solidFill>
            <a:ln w="9525">
              <a:noFill/>
              <a:round/>
            </a:ln>
          </p:spPr>
          <p:txBody>
            <a:bodyPr/>
            <a:lstStyle/>
            <a:p>
              <a:endParaRPr lang="en-US"/>
            </a:p>
          </p:txBody>
        </p:sp>
        <p:sp>
          <p:nvSpPr>
            <p:cNvPr id="422069" name="Freeform 181"/>
            <p:cNvSpPr/>
            <p:nvPr/>
          </p:nvSpPr>
          <p:spPr bwMode="auto">
            <a:xfrm>
              <a:off x="3758" y="2366"/>
              <a:ext cx="57" cy="174"/>
            </a:xfrm>
            <a:custGeom>
              <a:avLst/>
              <a:gdLst/>
              <a:ahLst/>
              <a:cxnLst>
                <a:cxn ang="0">
                  <a:pos x="57" y="0"/>
                </a:cxn>
                <a:cxn ang="0">
                  <a:pos x="53" y="5"/>
                </a:cxn>
                <a:cxn ang="0">
                  <a:pos x="42" y="17"/>
                </a:cxn>
                <a:cxn ang="0">
                  <a:pos x="28" y="36"/>
                </a:cxn>
                <a:cxn ang="0">
                  <a:pos x="14" y="61"/>
                </a:cxn>
                <a:cxn ang="0">
                  <a:pos x="4" y="88"/>
                </a:cxn>
                <a:cxn ang="0">
                  <a:pos x="0" y="117"/>
                </a:cxn>
                <a:cxn ang="0">
                  <a:pos x="6" y="146"/>
                </a:cxn>
                <a:cxn ang="0">
                  <a:pos x="27" y="174"/>
                </a:cxn>
                <a:cxn ang="0">
                  <a:pos x="25" y="171"/>
                </a:cxn>
                <a:cxn ang="0">
                  <a:pos x="21" y="161"/>
                </a:cxn>
                <a:cxn ang="0">
                  <a:pos x="15" y="146"/>
                </a:cxn>
                <a:cxn ang="0">
                  <a:pos x="13" y="125"/>
                </a:cxn>
                <a:cxn ang="0">
                  <a:pos x="13" y="100"/>
                </a:cxn>
                <a:cxn ang="0">
                  <a:pos x="19" y="70"/>
                </a:cxn>
                <a:cxn ang="0">
                  <a:pos x="33" y="37"/>
                </a:cxn>
                <a:cxn ang="0">
                  <a:pos x="57" y="0"/>
                </a:cxn>
              </a:cxnLst>
              <a:rect l="0" t="0" r="r" b="b"/>
              <a:pathLst>
                <a:path w="57" h="174">
                  <a:moveTo>
                    <a:pt x="57" y="0"/>
                  </a:moveTo>
                  <a:lnTo>
                    <a:pt x="53" y="5"/>
                  </a:lnTo>
                  <a:lnTo>
                    <a:pt x="42" y="17"/>
                  </a:lnTo>
                  <a:lnTo>
                    <a:pt x="28" y="36"/>
                  </a:lnTo>
                  <a:lnTo>
                    <a:pt x="14" y="61"/>
                  </a:lnTo>
                  <a:lnTo>
                    <a:pt x="4" y="88"/>
                  </a:lnTo>
                  <a:lnTo>
                    <a:pt x="0" y="117"/>
                  </a:lnTo>
                  <a:lnTo>
                    <a:pt x="6" y="146"/>
                  </a:lnTo>
                  <a:lnTo>
                    <a:pt x="27" y="174"/>
                  </a:lnTo>
                  <a:lnTo>
                    <a:pt x="25" y="171"/>
                  </a:lnTo>
                  <a:lnTo>
                    <a:pt x="21" y="161"/>
                  </a:lnTo>
                  <a:lnTo>
                    <a:pt x="15" y="146"/>
                  </a:lnTo>
                  <a:lnTo>
                    <a:pt x="13" y="125"/>
                  </a:lnTo>
                  <a:lnTo>
                    <a:pt x="13" y="100"/>
                  </a:lnTo>
                  <a:lnTo>
                    <a:pt x="19" y="70"/>
                  </a:lnTo>
                  <a:lnTo>
                    <a:pt x="33" y="37"/>
                  </a:lnTo>
                  <a:lnTo>
                    <a:pt x="57" y="0"/>
                  </a:lnTo>
                  <a:close/>
                </a:path>
              </a:pathLst>
            </a:custGeom>
            <a:solidFill>
              <a:schemeClr val="folHlink"/>
            </a:solidFill>
            <a:ln w="9525">
              <a:noFill/>
              <a:round/>
            </a:ln>
          </p:spPr>
          <p:txBody>
            <a:bodyPr/>
            <a:lstStyle/>
            <a:p>
              <a:endParaRPr lang="en-US"/>
            </a:p>
          </p:txBody>
        </p:sp>
        <p:sp>
          <p:nvSpPr>
            <p:cNvPr id="422070" name="Freeform 182"/>
            <p:cNvSpPr/>
            <p:nvPr/>
          </p:nvSpPr>
          <p:spPr bwMode="auto">
            <a:xfrm>
              <a:off x="3721" y="2476"/>
              <a:ext cx="701" cy="791"/>
            </a:xfrm>
            <a:custGeom>
              <a:avLst/>
              <a:gdLst/>
              <a:ahLst/>
              <a:cxnLst>
                <a:cxn ang="0">
                  <a:pos x="613" y="197"/>
                </a:cxn>
                <a:cxn ang="0">
                  <a:pos x="618" y="203"/>
                </a:cxn>
                <a:cxn ang="0">
                  <a:pos x="631" y="220"/>
                </a:cxn>
                <a:cxn ang="0">
                  <a:pos x="647" y="245"/>
                </a:cxn>
                <a:cxn ang="0">
                  <a:pos x="666" y="279"/>
                </a:cxn>
                <a:cxn ang="0">
                  <a:pos x="684" y="318"/>
                </a:cxn>
                <a:cxn ang="0">
                  <a:pos x="696" y="361"/>
                </a:cxn>
                <a:cxn ang="0">
                  <a:pos x="701" y="408"/>
                </a:cxn>
                <a:cxn ang="0">
                  <a:pos x="696" y="455"/>
                </a:cxn>
                <a:cxn ang="0">
                  <a:pos x="696" y="462"/>
                </a:cxn>
                <a:cxn ang="0">
                  <a:pos x="694" y="483"/>
                </a:cxn>
                <a:cxn ang="0">
                  <a:pos x="689" y="514"/>
                </a:cxn>
                <a:cxn ang="0">
                  <a:pos x="677" y="554"/>
                </a:cxn>
                <a:cxn ang="0">
                  <a:pos x="657" y="598"/>
                </a:cxn>
                <a:cxn ang="0">
                  <a:pos x="624" y="646"/>
                </a:cxn>
                <a:cxn ang="0">
                  <a:pos x="579" y="694"/>
                </a:cxn>
                <a:cxn ang="0">
                  <a:pos x="519" y="741"/>
                </a:cxn>
                <a:cxn ang="0">
                  <a:pos x="518" y="742"/>
                </a:cxn>
                <a:cxn ang="0">
                  <a:pos x="512" y="745"/>
                </a:cxn>
                <a:cxn ang="0">
                  <a:pos x="504" y="747"/>
                </a:cxn>
                <a:cxn ang="0">
                  <a:pos x="493" y="752"/>
                </a:cxn>
                <a:cxn ang="0">
                  <a:pos x="480" y="756"/>
                </a:cxn>
                <a:cxn ang="0">
                  <a:pos x="464" y="762"/>
                </a:cxn>
                <a:cxn ang="0">
                  <a:pos x="445" y="768"/>
                </a:cxn>
                <a:cxn ang="0">
                  <a:pos x="425" y="774"/>
                </a:cxn>
                <a:cxn ang="0">
                  <a:pos x="403" y="778"/>
                </a:cxn>
                <a:cxn ang="0">
                  <a:pos x="378" y="783"/>
                </a:cxn>
                <a:cxn ang="0">
                  <a:pos x="354" y="787"/>
                </a:cxn>
                <a:cxn ang="0">
                  <a:pos x="327" y="790"/>
                </a:cxn>
                <a:cxn ang="0">
                  <a:pos x="299" y="791"/>
                </a:cxn>
                <a:cxn ang="0">
                  <a:pos x="271" y="791"/>
                </a:cxn>
                <a:cxn ang="0">
                  <a:pos x="242" y="789"/>
                </a:cxn>
                <a:cxn ang="0">
                  <a:pos x="211" y="786"/>
                </a:cxn>
                <a:cxn ang="0">
                  <a:pos x="34" y="692"/>
                </a:cxn>
                <a:cxn ang="0">
                  <a:pos x="22" y="657"/>
                </a:cxn>
                <a:cxn ang="0">
                  <a:pos x="0" y="174"/>
                </a:cxn>
                <a:cxn ang="0">
                  <a:pos x="0" y="169"/>
                </a:cxn>
                <a:cxn ang="0">
                  <a:pos x="2" y="156"/>
                </a:cxn>
                <a:cxn ang="0">
                  <a:pos x="6" y="138"/>
                </a:cxn>
                <a:cxn ang="0">
                  <a:pos x="10" y="116"/>
                </a:cxn>
                <a:cxn ang="0">
                  <a:pos x="17" y="92"/>
                </a:cxn>
                <a:cxn ang="0">
                  <a:pos x="25" y="70"/>
                </a:cxn>
                <a:cxn ang="0">
                  <a:pos x="36" y="51"/>
                </a:cxn>
                <a:cxn ang="0">
                  <a:pos x="49" y="38"/>
                </a:cxn>
                <a:cxn ang="0">
                  <a:pos x="52" y="36"/>
                </a:cxn>
                <a:cxn ang="0">
                  <a:pos x="62" y="28"/>
                </a:cxn>
                <a:cxn ang="0">
                  <a:pos x="76" y="18"/>
                </a:cxn>
                <a:cxn ang="0">
                  <a:pos x="96" y="9"/>
                </a:cxn>
                <a:cxn ang="0">
                  <a:pos x="118" y="2"/>
                </a:cxn>
                <a:cxn ang="0">
                  <a:pos x="145" y="0"/>
                </a:cxn>
                <a:cxn ang="0">
                  <a:pos x="174" y="3"/>
                </a:cxn>
                <a:cxn ang="0">
                  <a:pos x="204" y="15"/>
                </a:cxn>
                <a:cxn ang="0">
                  <a:pos x="613" y="197"/>
                </a:cxn>
              </a:cxnLst>
              <a:rect l="0" t="0" r="r" b="b"/>
              <a:pathLst>
                <a:path w="701" h="791">
                  <a:moveTo>
                    <a:pt x="613" y="197"/>
                  </a:moveTo>
                  <a:lnTo>
                    <a:pt x="618" y="203"/>
                  </a:lnTo>
                  <a:lnTo>
                    <a:pt x="631" y="220"/>
                  </a:lnTo>
                  <a:lnTo>
                    <a:pt x="647" y="245"/>
                  </a:lnTo>
                  <a:lnTo>
                    <a:pt x="666" y="279"/>
                  </a:lnTo>
                  <a:lnTo>
                    <a:pt x="684" y="318"/>
                  </a:lnTo>
                  <a:lnTo>
                    <a:pt x="696" y="361"/>
                  </a:lnTo>
                  <a:lnTo>
                    <a:pt x="701" y="408"/>
                  </a:lnTo>
                  <a:lnTo>
                    <a:pt x="696" y="455"/>
                  </a:lnTo>
                  <a:lnTo>
                    <a:pt x="696" y="462"/>
                  </a:lnTo>
                  <a:lnTo>
                    <a:pt x="694" y="483"/>
                  </a:lnTo>
                  <a:lnTo>
                    <a:pt x="689" y="514"/>
                  </a:lnTo>
                  <a:lnTo>
                    <a:pt x="677" y="554"/>
                  </a:lnTo>
                  <a:lnTo>
                    <a:pt x="657" y="598"/>
                  </a:lnTo>
                  <a:lnTo>
                    <a:pt x="624" y="646"/>
                  </a:lnTo>
                  <a:lnTo>
                    <a:pt x="579" y="694"/>
                  </a:lnTo>
                  <a:lnTo>
                    <a:pt x="519" y="741"/>
                  </a:lnTo>
                  <a:lnTo>
                    <a:pt x="518" y="742"/>
                  </a:lnTo>
                  <a:lnTo>
                    <a:pt x="512" y="745"/>
                  </a:lnTo>
                  <a:lnTo>
                    <a:pt x="504" y="747"/>
                  </a:lnTo>
                  <a:lnTo>
                    <a:pt x="493" y="752"/>
                  </a:lnTo>
                  <a:lnTo>
                    <a:pt x="480" y="756"/>
                  </a:lnTo>
                  <a:lnTo>
                    <a:pt x="464" y="762"/>
                  </a:lnTo>
                  <a:lnTo>
                    <a:pt x="445" y="768"/>
                  </a:lnTo>
                  <a:lnTo>
                    <a:pt x="425" y="774"/>
                  </a:lnTo>
                  <a:lnTo>
                    <a:pt x="403" y="778"/>
                  </a:lnTo>
                  <a:lnTo>
                    <a:pt x="378" y="783"/>
                  </a:lnTo>
                  <a:lnTo>
                    <a:pt x="354" y="787"/>
                  </a:lnTo>
                  <a:lnTo>
                    <a:pt x="327" y="790"/>
                  </a:lnTo>
                  <a:lnTo>
                    <a:pt x="299" y="791"/>
                  </a:lnTo>
                  <a:lnTo>
                    <a:pt x="271" y="791"/>
                  </a:lnTo>
                  <a:lnTo>
                    <a:pt x="242" y="789"/>
                  </a:lnTo>
                  <a:lnTo>
                    <a:pt x="211" y="786"/>
                  </a:lnTo>
                  <a:lnTo>
                    <a:pt x="34" y="692"/>
                  </a:lnTo>
                  <a:lnTo>
                    <a:pt x="22" y="657"/>
                  </a:lnTo>
                  <a:lnTo>
                    <a:pt x="0" y="174"/>
                  </a:lnTo>
                  <a:lnTo>
                    <a:pt x="0" y="169"/>
                  </a:lnTo>
                  <a:lnTo>
                    <a:pt x="2" y="156"/>
                  </a:lnTo>
                  <a:lnTo>
                    <a:pt x="6" y="138"/>
                  </a:lnTo>
                  <a:lnTo>
                    <a:pt x="10" y="116"/>
                  </a:lnTo>
                  <a:lnTo>
                    <a:pt x="17" y="92"/>
                  </a:lnTo>
                  <a:lnTo>
                    <a:pt x="25" y="70"/>
                  </a:lnTo>
                  <a:lnTo>
                    <a:pt x="36" y="51"/>
                  </a:lnTo>
                  <a:lnTo>
                    <a:pt x="49" y="38"/>
                  </a:lnTo>
                  <a:lnTo>
                    <a:pt x="52" y="36"/>
                  </a:lnTo>
                  <a:lnTo>
                    <a:pt x="62" y="28"/>
                  </a:lnTo>
                  <a:lnTo>
                    <a:pt x="76" y="18"/>
                  </a:lnTo>
                  <a:lnTo>
                    <a:pt x="96" y="9"/>
                  </a:lnTo>
                  <a:lnTo>
                    <a:pt x="118" y="2"/>
                  </a:lnTo>
                  <a:lnTo>
                    <a:pt x="145" y="0"/>
                  </a:lnTo>
                  <a:lnTo>
                    <a:pt x="174" y="3"/>
                  </a:lnTo>
                  <a:lnTo>
                    <a:pt x="204" y="15"/>
                  </a:lnTo>
                  <a:lnTo>
                    <a:pt x="613" y="197"/>
                  </a:lnTo>
                  <a:close/>
                </a:path>
              </a:pathLst>
            </a:custGeom>
            <a:solidFill>
              <a:srgbClr val="FFFFFF"/>
            </a:solidFill>
            <a:ln w="9525">
              <a:noFill/>
              <a:round/>
            </a:ln>
          </p:spPr>
          <p:txBody>
            <a:bodyPr/>
            <a:lstStyle/>
            <a:p>
              <a:endParaRPr lang="en-US"/>
            </a:p>
          </p:txBody>
        </p:sp>
        <p:sp>
          <p:nvSpPr>
            <p:cNvPr id="422071" name="Freeform 183"/>
            <p:cNvSpPr/>
            <p:nvPr/>
          </p:nvSpPr>
          <p:spPr bwMode="auto">
            <a:xfrm>
              <a:off x="3755" y="2496"/>
              <a:ext cx="627" cy="678"/>
            </a:xfrm>
            <a:custGeom>
              <a:avLst/>
              <a:gdLst/>
              <a:ahLst/>
              <a:cxnLst>
                <a:cxn ang="0">
                  <a:pos x="160" y="2"/>
                </a:cxn>
                <a:cxn ang="0">
                  <a:pos x="125" y="0"/>
                </a:cxn>
                <a:cxn ang="0">
                  <a:pos x="71" y="10"/>
                </a:cxn>
                <a:cxn ang="0">
                  <a:pos x="18" y="46"/>
                </a:cxn>
                <a:cxn ang="0">
                  <a:pos x="2" y="94"/>
                </a:cxn>
                <a:cxn ang="0">
                  <a:pos x="14" y="195"/>
                </a:cxn>
                <a:cxn ang="0">
                  <a:pos x="32" y="335"/>
                </a:cxn>
                <a:cxn ang="0">
                  <a:pos x="49" y="451"/>
                </a:cxn>
                <a:cxn ang="0">
                  <a:pos x="59" y="488"/>
                </a:cxn>
                <a:cxn ang="0">
                  <a:pos x="67" y="512"/>
                </a:cxn>
                <a:cxn ang="0">
                  <a:pos x="80" y="540"/>
                </a:cxn>
                <a:cxn ang="0">
                  <a:pos x="98" y="571"/>
                </a:cxn>
                <a:cxn ang="0">
                  <a:pos x="124" y="603"/>
                </a:cxn>
                <a:cxn ang="0">
                  <a:pos x="157" y="631"/>
                </a:cxn>
                <a:cxn ang="0">
                  <a:pos x="203" y="656"/>
                </a:cxn>
                <a:cxn ang="0">
                  <a:pos x="261" y="671"/>
                </a:cxn>
                <a:cxn ang="0">
                  <a:pos x="330" y="678"/>
                </a:cxn>
                <a:cxn ang="0">
                  <a:pos x="395" y="674"/>
                </a:cxn>
                <a:cxn ang="0">
                  <a:pos x="450" y="665"/>
                </a:cxn>
                <a:cxn ang="0">
                  <a:pos x="498" y="650"/>
                </a:cxn>
                <a:cxn ang="0">
                  <a:pos x="537" y="629"/>
                </a:cxn>
                <a:cxn ang="0">
                  <a:pos x="570" y="604"/>
                </a:cxn>
                <a:cxn ang="0">
                  <a:pos x="595" y="577"/>
                </a:cxn>
                <a:cxn ang="0">
                  <a:pos x="611" y="549"/>
                </a:cxn>
                <a:cxn ang="0">
                  <a:pos x="624" y="501"/>
                </a:cxn>
                <a:cxn ang="0">
                  <a:pos x="625" y="409"/>
                </a:cxn>
                <a:cxn ang="0">
                  <a:pos x="604" y="307"/>
                </a:cxn>
                <a:cxn ang="0">
                  <a:pos x="564" y="223"/>
                </a:cxn>
                <a:cxn ang="0">
                  <a:pos x="520" y="186"/>
                </a:cxn>
                <a:cxn ang="0">
                  <a:pos x="473" y="159"/>
                </a:cxn>
                <a:cxn ang="0">
                  <a:pos x="416" y="127"/>
                </a:cxn>
                <a:cxn ang="0">
                  <a:pos x="353" y="96"/>
                </a:cxn>
                <a:cxn ang="0">
                  <a:pos x="291" y="64"/>
                </a:cxn>
                <a:cxn ang="0">
                  <a:pos x="236" y="37"/>
                </a:cxn>
                <a:cxn ang="0">
                  <a:pos x="194" y="16"/>
                </a:cxn>
                <a:cxn ang="0">
                  <a:pos x="169" y="4"/>
                </a:cxn>
              </a:cxnLst>
              <a:rect l="0" t="0" r="r" b="b"/>
              <a:pathLst>
                <a:path w="627" h="678">
                  <a:moveTo>
                    <a:pt x="166" y="3"/>
                  </a:moveTo>
                  <a:lnTo>
                    <a:pt x="160" y="2"/>
                  </a:lnTo>
                  <a:lnTo>
                    <a:pt x="146" y="1"/>
                  </a:lnTo>
                  <a:lnTo>
                    <a:pt x="125" y="0"/>
                  </a:lnTo>
                  <a:lnTo>
                    <a:pt x="99" y="2"/>
                  </a:lnTo>
                  <a:lnTo>
                    <a:pt x="71" y="10"/>
                  </a:lnTo>
                  <a:lnTo>
                    <a:pt x="43" y="24"/>
                  </a:lnTo>
                  <a:lnTo>
                    <a:pt x="18" y="46"/>
                  </a:lnTo>
                  <a:lnTo>
                    <a:pt x="0" y="79"/>
                  </a:lnTo>
                  <a:lnTo>
                    <a:pt x="2" y="94"/>
                  </a:lnTo>
                  <a:lnTo>
                    <a:pt x="7" y="136"/>
                  </a:lnTo>
                  <a:lnTo>
                    <a:pt x="14" y="195"/>
                  </a:lnTo>
                  <a:lnTo>
                    <a:pt x="23" y="264"/>
                  </a:lnTo>
                  <a:lnTo>
                    <a:pt x="32" y="335"/>
                  </a:lnTo>
                  <a:lnTo>
                    <a:pt x="41" y="401"/>
                  </a:lnTo>
                  <a:lnTo>
                    <a:pt x="49" y="451"/>
                  </a:lnTo>
                  <a:lnTo>
                    <a:pt x="56" y="480"/>
                  </a:lnTo>
                  <a:lnTo>
                    <a:pt x="59" y="488"/>
                  </a:lnTo>
                  <a:lnTo>
                    <a:pt x="63" y="499"/>
                  </a:lnTo>
                  <a:lnTo>
                    <a:pt x="67" y="512"/>
                  </a:lnTo>
                  <a:lnTo>
                    <a:pt x="73" y="526"/>
                  </a:lnTo>
                  <a:lnTo>
                    <a:pt x="80" y="540"/>
                  </a:lnTo>
                  <a:lnTo>
                    <a:pt x="88" y="555"/>
                  </a:lnTo>
                  <a:lnTo>
                    <a:pt x="98" y="571"/>
                  </a:lnTo>
                  <a:lnTo>
                    <a:pt x="109" y="587"/>
                  </a:lnTo>
                  <a:lnTo>
                    <a:pt x="124" y="603"/>
                  </a:lnTo>
                  <a:lnTo>
                    <a:pt x="139" y="617"/>
                  </a:lnTo>
                  <a:lnTo>
                    <a:pt x="157" y="631"/>
                  </a:lnTo>
                  <a:lnTo>
                    <a:pt x="178" y="644"/>
                  </a:lnTo>
                  <a:lnTo>
                    <a:pt x="203" y="656"/>
                  </a:lnTo>
                  <a:lnTo>
                    <a:pt x="230" y="664"/>
                  </a:lnTo>
                  <a:lnTo>
                    <a:pt x="261" y="671"/>
                  </a:lnTo>
                  <a:lnTo>
                    <a:pt x="295" y="675"/>
                  </a:lnTo>
                  <a:lnTo>
                    <a:pt x="330" y="678"/>
                  </a:lnTo>
                  <a:lnTo>
                    <a:pt x="363" y="677"/>
                  </a:lnTo>
                  <a:lnTo>
                    <a:pt x="395" y="674"/>
                  </a:lnTo>
                  <a:lnTo>
                    <a:pt x="423" y="671"/>
                  </a:lnTo>
                  <a:lnTo>
                    <a:pt x="450" y="665"/>
                  </a:lnTo>
                  <a:lnTo>
                    <a:pt x="475" y="658"/>
                  </a:lnTo>
                  <a:lnTo>
                    <a:pt x="498" y="650"/>
                  </a:lnTo>
                  <a:lnTo>
                    <a:pt x="519" y="639"/>
                  </a:lnTo>
                  <a:lnTo>
                    <a:pt x="537" y="629"/>
                  </a:lnTo>
                  <a:lnTo>
                    <a:pt x="555" y="617"/>
                  </a:lnTo>
                  <a:lnTo>
                    <a:pt x="570" y="604"/>
                  </a:lnTo>
                  <a:lnTo>
                    <a:pt x="583" y="591"/>
                  </a:lnTo>
                  <a:lnTo>
                    <a:pt x="595" y="577"/>
                  </a:lnTo>
                  <a:lnTo>
                    <a:pt x="604" y="563"/>
                  </a:lnTo>
                  <a:lnTo>
                    <a:pt x="611" y="549"/>
                  </a:lnTo>
                  <a:lnTo>
                    <a:pt x="617" y="535"/>
                  </a:lnTo>
                  <a:lnTo>
                    <a:pt x="624" y="501"/>
                  </a:lnTo>
                  <a:lnTo>
                    <a:pt x="627" y="458"/>
                  </a:lnTo>
                  <a:lnTo>
                    <a:pt x="625" y="409"/>
                  </a:lnTo>
                  <a:lnTo>
                    <a:pt x="617" y="357"/>
                  </a:lnTo>
                  <a:lnTo>
                    <a:pt x="604" y="307"/>
                  </a:lnTo>
                  <a:lnTo>
                    <a:pt x="588" y="260"/>
                  </a:lnTo>
                  <a:lnTo>
                    <a:pt x="564" y="223"/>
                  </a:lnTo>
                  <a:lnTo>
                    <a:pt x="537" y="196"/>
                  </a:lnTo>
                  <a:lnTo>
                    <a:pt x="520" y="186"/>
                  </a:lnTo>
                  <a:lnTo>
                    <a:pt x="499" y="173"/>
                  </a:lnTo>
                  <a:lnTo>
                    <a:pt x="473" y="159"/>
                  </a:lnTo>
                  <a:lnTo>
                    <a:pt x="446" y="143"/>
                  </a:lnTo>
                  <a:lnTo>
                    <a:pt x="416" y="127"/>
                  </a:lnTo>
                  <a:lnTo>
                    <a:pt x="385" y="112"/>
                  </a:lnTo>
                  <a:lnTo>
                    <a:pt x="353" y="96"/>
                  </a:lnTo>
                  <a:lnTo>
                    <a:pt x="322" y="79"/>
                  </a:lnTo>
                  <a:lnTo>
                    <a:pt x="291" y="64"/>
                  </a:lnTo>
                  <a:lnTo>
                    <a:pt x="263" y="50"/>
                  </a:lnTo>
                  <a:lnTo>
                    <a:pt x="236" y="37"/>
                  </a:lnTo>
                  <a:lnTo>
                    <a:pt x="212" y="25"/>
                  </a:lnTo>
                  <a:lnTo>
                    <a:pt x="194" y="16"/>
                  </a:lnTo>
                  <a:lnTo>
                    <a:pt x="178" y="9"/>
                  </a:lnTo>
                  <a:lnTo>
                    <a:pt x="169" y="4"/>
                  </a:lnTo>
                  <a:lnTo>
                    <a:pt x="166" y="3"/>
                  </a:lnTo>
                  <a:close/>
                </a:path>
              </a:pathLst>
            </a:custGeom>
            <a:solidFill>
              <a:srgbClr val="0000FF"/>
            </a:solidFill>
            <a:ln w="9525">
              <a:noFill/>
              <a:round/>
            </a:ln>
          </p:spPr>
          <p:txBody>
            <a:bodyPr/>
            <a:lstStyle/>
            <a:p>
              <a:endParaRPr lang="en-US"/>
            </a:p>
          </p:txBody>
        </p:sp>
        <p:sp>
          <p:nvSpPr>
            <p:cNvPr id="422072" name="Freeform 184"/>
            <p:cNvSpPr/>
            <p:nvPr/>
          </p:nvSpPr>
          <p:spPr bwMode="auto">
            <a:xfrm>
              <a:off x="3834" y="2649"/>
              <a:ext cx="485" cy="482"/>
            </a:xfrm>
            <a:custGeom>
              <a:avLst/>
              <a:gdLst/>
              <a:ahLst/>
              <a:cxnLst>
                <a:cxn ang="0">
                  <a:pos x="445" y="104"/>
                </a:cxn>
                <a:cxn ang="0">
                  <a:pos x="461" y="132"/>
                </a:cxn>
                <a:cxn ang="0">
                  <a:pos x="478" y="183"/>
                </a:cxn>
                <a:cxn ang="0">
                  <a:pos x="485" y="251"/>
                </a:cxn>
                <a:cxn ang="0">
                  <a:pos x="478" y="294"/>
                </a:cxn>
                <a:cxn ang="0">
                  <a:pos x="466" y="328"/>
                </a:cxn>
                <a:cxn ang="0">
                  <a:pos x="435" y="381"/>
                </a:cxn>
                <a:cxn ang="0">
                  <a:pos x="379" y="438"/>
                </a:cxn>
                <a:cxn ang="0">
                  <a:pos x="338" y="463"/>
                </a:cxn>
                <a:cxn ang="0">
                  <a:pos x="332" y="466"/>
                </a:cxn>
                <a:cxn ang="0">
                  <a:pos x="318" y="472"/>
                </a:cxn>
                <a:cxn ang="0">
                  <a:pos x="299" y="478"/>
                </a:cxn>
                <a:cxn ang="0">
                  <a:pos x="275" y="482"/>
                </a:cxn>
                <a:cxn ang="0">
                  <a:pos x="244" y="482"/>
                </a:cxn>
                <a:cxn ang="0">
                  <a:pos x="209" y="477"/>
                </a:cxn>
                <a:cxn ang="0">
                  <a:pos x="168" y="465"/>
                </a:cxn>
                <a:cxn ang="0">
                  <a:pos x="143" y="455"/>
                </a:cxn>
                <a:cxn ang="0">
                  <a:pos x="109" y="434"/>
                </a:cxn>
                <a:cxn ang="0">
                  <a:pos x="61" y="393"/>
                </a:cxn>
                <a:cxn ang="0">
                  <a:pos x="19" y="333"/>
                </a:cxn>
                <a:cxn ang="0">
                  <a:pos x="6" y="294"/>
                </a:cxn>
                <a:cxn ang="0">
                  <a:pos x="1" y="275"/>
                </a:cxn>
                <a:cxn ang="0">
                  <a:pos x="0" y="238"/>
                </a:cxn>
                <a:cxn ang="0">
                  <a:pos x="9" y="186"/>
                </a:cxn>
                <a:cxn ang="0">
                  <a:pos x="23" y="149"/>
                </a:cxn>
                <a:cxn ang="0">
                  <a:pos x="47" y="114"/>
                </a:cxn>
                <a:cxn ang="0">
                  <a:pos x="91" y="65"/>
                </a:cxn>
                <a:cxn ang="0">
                  <a:pos x="157" y="21"/>
                </a:cxn>
                <a:cxn ang="0">
                  <a:pos x="201" y="4"/>
                </a:cxn>
                <a:cxn ang="0">
                  <a:pos x="225" y="1"/>
                </a:cxn>
                <a:cxn ang="0">
                  <a:pos x="267" y="1"/>
                </a:cxn>
                <a:cxn ang="0">
                  <a:pos x="322" y="13"/>
                </a:cxn>
                <a:cxn ang="0">
                  <a:pos x="357" y="28"/>
                </a:cxn>
                <a:cxn ang="0">
                  <a:pos x="380" y="47"/>
                </a:cxn>
                <a:cxn ang="0">
                  <a:pos x="412" y="72"/>
                </a:cxn>
                <a:cxn ang="0">
                  <a:pos x="437" y="95"/>
                </a:cxn>
              </a:cxnLst>
              <a:rect l="0" t="0" r="r" b="b"/>
              <a:pathLst>
                <a:path w="485" h="482">
                  <a:moveTo>
                    <a:pt x="443" y="100"/>
                  </a:moveTo>
                  <a:lnTo>
                    <a:pt x="445" y="104"/>
                  </a:lnTo>
                  <a:lnTo>
                    <a:pt x="452" y="116"/>
                  </a:lnTo>
                  <a:lnTo>
                    <a:pt x="461" y="132"/>
                  </a:lnTo>
                  <a:lnTo>
                    <a:pt x="470" y="155"/>
                  </a:lnTo>
                  <a:lnTo>
                    <a:pt x="478" y="183"/>
                  </a:lnTo>
                  <a:lnTo>
                    <a:pt x="484" y="215"/>
                  </a:lnTo>
                  <a:lnTo>
                    <a:pt x="485" y="251"/>
                  </a:lnTo>
                  <a:lnTo>
                    <a:pt x="479" y="290"/>
                  </a:lnTo>
                  <a:lnTo>
                    <a:pt x="478" y="294"/>
                  </a:lnTo>
                  <a:lnTo>
                    <a:pt x="474" y="309"/>
                  </a:lnTo>
                  <a:lnTo>
                    <a:pt x="466" y="328"/>
                  </a:lnTo>
                  <a:lnTo>
                    <a:pt x="454" y="353"/>
                  </a:lnTo>
                  <a:lnTo>
                    <a:pt x="435" y="381"/>
                  </a:lnTo>
                  <a:lnTo>
                    <a:pt x="410" y="410"/>
                  </a:lnTo>
                  <a:lnTo>
                    <a:pt x="379" y="438"/>
                  </a:lnTo>
                  <a:lnTo>
                    <a:pt x="339" y="463"/>
                  </a:lnTo>
                  <a:lnTo>
                    <a:pt x="338" y="463"/>
                  </a:lnTo>
                  <a:lnTo>
                    <a:pt x="336" y="465"/>
                  </a:lnTo>
                  <a:lnTo>
                    <a:pt x="332" y="466"/>
                  </a:lnTo>
                  <a:lnTo>
                    <a:pt x="326" y="470"/>
                  </a:lnTo>
                  <a:lnTo>
                    <a:pt x="318" y="472"/>
                  </a:lnTo>
                  <a:lnTo>
                    <a:pt x="310" y="475"/>
                  </a:lnTo>
                  <a:lnTo>
                    <a:pt x="299" y="478"/>
                  </a:lnTo>
                  <a:lnTo>
                    <a:pt x="288" y="479"/>
                  </a:lnTo>
                  <a:lnTo>
                    <a:pt x="275" y="482"/>
                  </a:lnTo>
                  <a:lnTo>
                    <a:pt x="260" y="482"/>
                  </a:lnTo>
                  <a:lnTo>
                    <a:pt x="244" y="482"/>
                  </a:lnTo>
                  <a:lnTo>
                    <a:pt x="227" y="480"/>
                  </a:lnTo>
                  <a:lnTo>
                    <a:pt x="209" y="477"/>
                  </a:lnTo>
                  <a:lnTo>
                    <a:pt x="189" y="472"/>
                  </a:lnTo>
                  <a:lnTo>
                    <a:pt x="168" y="465"/>
                  </a:lnTo>
                  <a:lnTo>
                    <a:pt x="147" y="457"/>
                  </a:lnTo>
                  <a:lnTo>
                    <a:pt x="143" y="455"/>
                  </a:lnTo>
                  <a:lnTo>
                    <a:pt x="129" y="446"/>
                  </a:lnTo>
                  <a:lnTo>
                    <a:pt x="109" y="434"/>
                  </a:lnTo>
                  <a:lnTo>
                    <a:pt x="85" y="415"/>
                  </a:lnTo>
                  <a:lnTo>
                    <a:pt x="61" y="393"/>
                  </a:lnTo>
                  <a:lnTo>
                    <a:pt x="37" y="366"/>
                  </a:lnTo>
                  <a:lnTo>
                    <a:pt x="19" y="333"/>
                  </a:lnTo>
                  <a:lnTo>
                    <a:pt x="7" y="297"/>
                  </a:lnTo>
                  <a:lnTo>
                    <a:pt x="6" y="294"/>
                  </a:lnTo>
                  <a:lnTo>
                    <a:pt x="4" y="287"/>
                  </a:lnTo>
                  <a:lnTo>
                    <a:pt x="1" y="275"/>
                  </a:lnTo>
                  <a:lnTo>
                    <a:pt x="0" y="258"/>
                  </a:lnTo>
                  <a:lnTo>
                    <a:pt x="0" y="238"/>
                  </a:lnTo>
                  <a:lnTo>
                    <a:pt x="2" y="214"/>
                  </a:lnTo>
                  <a:lnTo>
                    <a:pt x="9" y="186"/>
                  </a:lnTo>
                  <a:lnTo>
                    <a:pt x="21" y="154"/>
                  </a:lnTo>
                  <a:lnTo>
                    <a:pt x="23" y="149"/>
                  </a:lnTo>
                  <a:lnTo>
                    <a:pt x="33" y="135"/>
                  </a:lnTo>
                  <a:lnTo>
                    <a:pt x="47" y="114"/>
                  </a:lnTo>
                  <a:lnTo>
                    <a:pt x="67" y="91"/>
                  </a:lnTo>
                  <a:lnTo>
                    <a:pt x="91" y="65"/>
                  </a:lnTo>
                  <a:lnTo>
                    <a:pt x="122" y="41"/>
                  </a:lnTo>
                  <a:lnTo>
                    <a:pt x="157" y="21"/>
                  </a:lnTo>
                  <a:lnTo>
                    <a:pt x="198" y="6"/>
                  </a:lnTo>
                  <a:lnTo>
                    <a:pt x="201" y="4"/>
                  </a:lnTo>
                  <a:lnTo>
                    <a:pt x="210" y="3"/>
                  </a:lnTo>
                  <a:lnTo>
                    <a:pt x="225" y="1"/>
                  </a:lnTo>
                  <a:lnTo>
                    <a:pt x="243" y="0"/>
                  </a:lnTo>
                  <a:lnTo>
                    <a:pt x="267" y="1"/>
                  </a:lnTo>
                  <a:lnTo>
                    <a:pt x="292" y="4"/>
                  </a:lnTo>
                  <a:lnTo>
                    <a:pt x="322" y="13"/>
                  </a:lnTo>
                  <a:lnTo>
                    <a:pt x="353" y="26"/>
                  </a:lnTo>
                  <a:lnTo>
                    <a:pt x="357" y="28"/>
                  </a:lnTo>
                  <a:lnTo>
                    <a:pt x="366" y="36"/>
                  </a:lnTo>
                  <a:lnTo>
                    <a:pt x="380" y="47"/>
                  </a:lnTo>
                  <a:lnTo>
                    <a:pt x="396" y="59"/>
                  </a:lnTo>
                  <a:lnTo>
                    <a:pt x="412" y="72"/>
                  </a:lnTo>
                  <a:lnTo>
                    <a:pt x="427" y="85"/>
                  </a:lnTo>
                  <a:lnTo>
                    <a:pt x="437" y="95"/>
                  </a:lnTo>
                  <a:lnTo>
                    <a:pt x="443" y="100"/>
                  </a:lnTo>
                  <a:close/>
                </a:path>
              </a:pathLst>
            </a:custGeom>
            <a:solidFill>
              <a:srgbClr val="FFFFFF"/>
            </a:solidFill>
            <a:ln w="9525">
              <a:noFill/>
              <a:round/>
            </a:ln>
          </p:spPr>
          <p:txBody>
            <a:bodyPr/>
            <a:lstStyle/>
            <a:p>
              <a:endParaRPr lang="en-US"/>
            </a:p>
          </p:txBody>
        </p:sp>
        <p:sp>
          <p:nvSpPr>
            <p:cNvPr id="422073" name="Freeform 185"/>
            <p:cNvSpPr/>
            <p:nvPr/>
          </p:nvSpPr>
          <p:spPr bwMode="auto">
            <a:xfrm>
              <a:off x="3917" y="2742"/>
              <a:ext cx="274" cy="270"/>
            </a:xfrm>
            <a:custGeom>
              <a:avLst/>
              <a:gdLst/>
              <a:ahLst/>
              <a:cxnLst>
                <a:cxn ang="0">
                  <a:pos x="274" y="266"/>
                </a:cxn>
                <a:cxn ang="0">
                  <a:pos x="271" y="262"/>
                </a:cxn>
                <a:cxn ang="0">
                  <a:pos x="263" y="253"/>
                </a:cxn>
                <a:cxn ang="0">
                  <a:pos x="253" y="239"/>
                </a:cxn>
                <a:cxn ang="0">
                  <a:pos x="241" y="223"/>
                </a:cxn>
                <a:cxn ang="0">
                  <a:pos x="228" y="206"/>
                </a:cxn>
                <a:cxn ang="0">
                  <a:pos x="216" y="191"/>
                </a:cxn>
                <a:cxn ang="0">
                  <a:pos x="207" y="178"/>
                </a:cxn>
                <a:cxn ang="0">
                  <a:pos x="201" y="171"/>
                </a:cxn>
                <a:cxn ang="0">
                  <a:pos x="210" y="0"/>
                </a:cxn>
                <a:cxn ang="0">
                  <a:pos x="0" y="162"/>
                </a:cxn>
                <a:cxn ang="0">
                  <a:pos x="178" y="183"/>
                </a:cxn>
                <a:cxn ang="0">
                  <a:pos x="254" y="270"/>
                </a:cxn>
                <a:cxn ang="0">
                  <a:pos x="274" y="266"/>
                </a:cxn>
              </a:cxnLst>
              <a:rect l="0" t="0" r="r" b="b"/>
              <a:pathLst>
                <a:path w="274" h="270">
                  <a:moveTo>
                    <a:pt x="274" y="266"/>
                  </a:moveTo>
                  <a:lnTo>
                    <a:pt x="271" y="262"/>
                  </a:lnTo>
                  <a:lnTo>
                    <a:pt x="263" y="253"/>
                  </a:lnTo>
                  <a:lnTo>
                    <a:pt x="253" y="239"/>
                  </a:lnTo>
                  <a:lnTo>
                    <a:pt x="241" y="223"/>
                  </a:lnTo>
                  <a:lnTo>
                    <a:pt x="228" y="206"/>
                  </a:lnTo>
                  <a:lnTo>
                    <a:pt x="216" y="191"/>
                  </a:lnTo>
                  <a:lnTo>
                    <a:pt x="207" y="178"/>
                  </a:lnTo>
                  <a:lnTo>
                    <a:pt x="201" y="171"/>
                  </a:lnTo>
                  <a:lnTo>
                    <a:pt x="210" y="0"/>
                  </a:lnTo>
                  <a:lnTo>
                    <a:pt x="0" y="162"/>
                  </a:lnTo>
                  <a:lnTo>
                    <a:pt x="178" y="183"/>
                  </a:lnTo>
                  <a:lnTo>
                    <a:pt x="254" y="270"/>
                  </a:lnTo>
                  <a:lnTo>
                    <a:pt x="274" y="266"/>
                  </a:lnTo>
                  <a:close/>
                </a:path>
              </a:pathLst>
            </a:custGeom>
            <a:solidFill>
              <a:srgbClr val="FFFFFF"/>
            </a:solidFill>
            <a:ln w="9525">
              <a:noFill/>
              <a:round/>
            </a:ln>
          </p:spPr>
          <p:txBody>
            <a:bodyPr/>
            <a:lstStyle/>
            <a:p>
              <a:endParaRPr lang="en-US"/>
            </a:p>
          </p:txBody>
        </p:sp>
        <p:sp>
          <p:nvSpPr>
            <p:cNvPr id="422074" name="Freeform 186"/>
            <p:cNvSpPr/>
            <p:nvPr/>
          </p:nvSpPr>
          <p:spPr bwMode="auto">
            <a:xfrm>
              <a:off x="3983" y="2872"/>
              <a:ext cx="42" cy="29"/>
            </a:xfrm>
            <a:custGeom>
              <a:avLst/>
              <a:gdLst/>
              <a:ahLst/>
              <a:cxnLst>
                <a:cxn ang="0">
                  <a:pos x="31" y="29"/>
                </a:cxn>
                <a:cxn ang="0">
                  <a:pos x="35" y="26"/>
                </a:cxn>
                <a:cxn ang="0">
                  <a:pos x="42" y="17"/>
                </a:cxn>
                <a:cxn ang="0">
                  <a:pos x="42" y="7"/>
                </a:cxn>
                <a:cxn ang="0">
                  <a:pos x="30" y="0"/>
                </a:cxn>
                <a:cxn ang="0">
                  <a:pos x="25" y="0"/>
                </a:cxn>
                <a:cxn ang="0">
                  <a:pos x="14" y="0"/>
                </a:cxn>
                <a:cxn ang="0">
                  <a:pos x="3" y="4"/>
                </a:cxn>
                <a:cxn ang="0">
                  <a:pos x="0" y="11"/>
                </a:cxn>
                <a:cxn ang="0">
                  <a:pos x="2" y="19"/>
                </a:cxn>
                <a:cxn ang="0">
                  <a:pos x="7" y="25"/>
                </a:cxn>
                <a:cxn ang="0">
                  <a:pos x="15" y="28"/>
                </a:cxn>
                <a:cxn ang="0">
                  <a:pos x="31" y="29"/>
                </a:cxn>
              </a:cxnLst>
              <a:rect l="0" t="0" r="r" b="b"/>
              <a:pathLst>
                <a:path w="42" h="29">
                  <a:moveTo>
                    <a:pt x="31" y="29"/>
                  </a:moveTo>
                  <a:lnTo>
                    <a:pt x="35" y="26"/>
                  </a:lnTo>
                  <a:lnTo>
                    <a:pt x="42" y="17"/>
                  </a:lnTo>
                  <a:lnTo>
                    <a:pt x="42" y="7"/>
                  </a:lnTo>
                  <a:lnTo>
                    <a:pt x="30" y="0"/>
                  </a:lnTo>
                  <a:lnTo>
                    <a:pt x="25" y="0"/>
                  </a:lnTo>
                  <a:lnTo>
                    <a:pt x="14" y="0"/>
                  </a:lnTo>
                  <a:lnTo>
                    <a:pt x="3" y="4"/>
                  </a:lnTo>
                  <a:lnTo>
                    <a:pt x="0" y="11"/>
                  </a:lnTo>
                  <a:lnTo>
                    <a:pt x="2" y="19"/>
                  </a:lnTo>
                  <a:lnTo>
                    <a:pt x="7" y="25"/>
                  </a:lnTo>
                  <a:lnTo>
                    <a:pt x="15" y="28"/>
                  </a:lnTo>
                  <a:lnTo>
                    <a:pt x="31" y="29"/>
                  </a:lnTo>
                  <a:close/>
                </a:path>
              </a:pathLst>
            </a:custGeom>
            <a:solidFill>
              <a:srgbClr val="00FF00"/>
            </a:solidFill>
            <a:ln w="9525">
              <a:noFill/>
              <a:round/>
            </a:ln>
          </p:spPr>
          <p:txBody>
            <a:bodyPr/>
            <a:lstStyle/>
            <a:p>
              <a:endParaRPr lang="en-US"/>
            </a:p>
          </p:txBody>
        </p:sp>
        <p:sp>
          <p:nvSpPr>
            <p:cNvPr id="422075" name="Freeform 187"/>
            <p:cNvSpPr/>
            <p:nvPr/>
          </p:nvSpPr>
          <p:spPr bwMode="auto">
            <a:xfrm>
              <a:off x="3848" y="2666"/>
              <a:ext cx="455" cy="466"/>
            </a:xfrm>
            <a:custGeom>
              <a:avLst/>
              <a:gdLst/>
              <a:ahLst/>
              <a:cxnLst>
                <a:cxn ang="0">
                  <a:pos x="336" y="65"/>
                </a:cxn>
                <a:cxn ang="0">
                  <a:pos x="297" y="42"/>
                </a:cxn>
                <a:cxn ang="0">
                  <a:pos x="255" y="30"/>
                </a:cxn>
                <a:cxn ang="0">
                  <a:pos x="232" y="31"/>
                </a:cxn>
                <a:cxn ang="0">
                  <a:pos x="229" y="31"/>
                </a:cxn>
                <a:cxn ang="0">
                  <a:pos x="214" y="33"/>
                </a:cxn>
                <a:cxn ang="0">
                  <a:pos x="173" y="42"/>
                </a:cxn>
                <a:cxn ang="0">
                  <a:pos x="118" y="74"/>
                </a:cxn>
                <a:cxn ang="0">
                  <a:pos x="61" y="141"/>
                </a:cxn>
                <a:cxn ang="0">
                  <a:pos x="32" y="233"/>
                </a:cxn>
                <a:cxn ang="0">
                  <a:pos x="74" y="344"/>
                </a:cxn>
                <a:cxn ang="0">
                  <a:pos x="140" y="399"/>
                </a:cxn>
                <a:cxn ang="0">
                  <a:pos x="202" y="420"/>
                </a:cxn>
                <a:cxn ang="0">
                  <a:pos x="236" y="425"/>
                </a:cxn>
                <a:cxn ang="0">
                  <a:pos x="255" y="421"/>
                </a:cxn>
                <a:cxn ang="0">
                  <a:pos x="310" y="408"/>
                </a:cxn>
                <a:cxn ang="0">
                  <a:pos x="392" y="339"/>
                </a:cxn>
                <a:cxn ang="0">
                  <a:pos x="426" y="214"/>
                </a:cxn>
                <a:cxn ang="0">
                  <a:pos x="409" y="145"/>
                </a:cxn>
                <a:cxn ang="0">
                  <a:pos x="380" y="99"/>
                </a:cxn>
                <a:cxn ang="0">
                  <a:pos x="352" y="73"/>
                </a:cxn>
                <a:cxn ang="0">
                  <a:pos x="340" y="51"/>
                </a:cxn>
                <a:cxn ang="0">
                  <a:pos x="341" y="39"/>
                </a:cxn>
                <a:cxn ang="0">
                  <a:pos x="364" y="47"/>
                </a:cxn>
                <a:cxn ang="0">
                  <a:pos x="398" y="79"/>
                </a:cxn>
                <a:cxn ang="0">
                  <a:pos x="436" y="137"/>
                </a:cxn>
                <a:cxn ang="0">
                  <a:pos x="455" y="210"/>
                </a:cxn>
                <a:cxn ang="0">
                  <a:pos x="444" y="304"/>
                </a:cxn>
                <a:cxn ang="0">
                  <a:pos x="410" y="376"/>
                </a:cxn>
                <a:cxn ang="0">
                  <a:pos x="361" y="425"/>
                </a:cxn>
                <a:cxn ang="0">
                  <a:pos x="326" y="446"/>
                </a:cxn>
                <a:cxn ang="0">
                  <a:pos x="288" y="460"/>
                </a:cxn>
                <a:cxn ang="0">
                  <a:pos x="248" y="466"/>
                </a:cxn>
                <a:cxn ang="0">
                  <a:pos x="207" y="463"/>
                </a:cxn>
                <a:cxn ang="0">
                  <a:pos x="165" y="456"/>
                </a:cxn>
                <a:cxn ang="0">
                  <a:pos x="110" y="426"/>
                </a:cxn>
                <a:cxn ang="0">
                  <a:pos x="22" y="331"/>
                </a:cxn>
                <a:cxn ang="0">
                  <a:pos x="9" y="172"/>
                </a:cxn>
                <a:cxn ang="0">
                  <a:pos x="89" y="56"/>
                </a:cxn>
                <a:cxn ang="0">
                  <a:pos x="171" y="7"/>
                </a:cxn>
                <a:cxn ang="0">
                  <a:pos x="188" y="2"/>
                </a:cxn>
                <a:cxn ang="0">
                  <a:pos x="213" y="0"/>
                </a:cxn>
                <a:cxn ang="0">
                  <a:pos x="250" y="2"/>
                </a:cxn>
                <a:cxn ang="0">
                  <a:pos x="297" y="12"/>
                </a:cxn>
                <a:cxn ang="0">
                  <a:pos x="345" y="35"/>
                </a:cxn>
                <a:cxn ang="0">
                  <a:pos x="346" y="72"/>
                </a:cxn>
              </a:cxnLst>
              <a:rect l="0" t="0" r="r" b="b"/>
              <a:pathLst>
                <a:path w="455" h="466">
                  <a:moveTo>
                    <a:pt x="346" y="72"/>
                  </a:moveTo>
                  <a:lnTo>
                    <a:pt x="344" y="69"/>
                  </a:lnTo>
                  <a:lnTo>
                    <a:pt x="336" y="65"/>
                  </a:lnTo>
                  <a:lnTo>
                    <a:pt x="325" y="59"/>
                  </a:lnTo>
                  <a:lnTo>
                    <a:pt x="311" y="51"/>
                  </a:lnTo>
                  <a:lnTo>
                    <a:pt x="297" y="42"/>
                  </a:lnTo>
                  <a:lnTo>
                    <a:pt x="282" y="37"/>
                  </a:lnTo>
                  <a:lnTo>
                    <a:pt x="268" y="32"/>
                  </a:lnTo>
                  <a:lnTo>
                    <a:pt x="255" y="30"/>
                  </a:lnTo>
                  <a:lnTo>
                    <a:pt x="243" y="31"/>
                  </a:lnTo>
                  <a:lnTo>
                    <a:pt x="235" y="31"/>
                  </a:lnTo>
                  <a:lnTo>
                    <a:pt x="232" y="31"/>
                  </a:lnTo>
                  <a:lnTo>
                    <a:pt x="230" y="31"/>
                  </a:lnTo>
                  <a:lnTo>
                    <a:pt x="229" y="31"/>
                  </a:lnTo>
                  <a:lnTo>
                    <a:pt x="229" y="31"/>
                  </a:lnTo>
                  <a:lnTo>
                    <a:pt x="227" y="31"/>
                  </a:lnTo>
                  <a:lnTo>
                    <a:pt x="222" y="32"/>
                  </a:lnTo>
                  <a:lnTo>
                    <a:pt x="214" y="33"/>
                  </a:lnTo>
                  <a:lnTo>
                    <a:pt x="204" y="34"/>
                  </a:lnTo>
                  <a:lnTo>
                    <a:pt x="189" y="38"/>
                  </a:lnTo>
                  <a:lnTo>
                    <a:pt x="173" y="42"/>
                  </a:lnTo>
                  <a:lnTo>
                    <a:pt x="156" y="51"/>
                  </a:lnTo>
                  <a:lnTo>
                    <a:pt x="138" y="60"/>
                  </a:lnTo>
                  <a:lnTo>
                    <a:pt x="118" y="74"/>
                  </a:lnTo>
                  <a:lnTo>
                    <a:pt x="99" y="92"/>
                  </a:lnTo>
                  <a:lnTo>
                    <a:pt x="80" y="115"/>
                  </a:lnTo>
                  <a:lnTo>
                    <a:pt x="61" y="141"/>
                  </a:lnTo>
                  <a:lnTo>
                    <a:pt x="46" y="169"/>
                  </a:lnTo>
                  <a:lnTo>
                    <a:pt x="36" y="199"/>
                  </a:lnTo>
                  <a:lnTo>
                    <a:pt x="32" y="233"/>
                  </a:lnTo>
                  <a:lnTo>
                    <a:pt x="36" y="268"/>
                  </a:lnTo>
                  <a:lnTo>
                    <a:pt x="49" y="306"/>
                  </a:lnTo>
                  <a:lnTo>
                    <a:pt x="74" y="344"/>
                  </a:lnTo>
                  <a:lnTo>
                    <a:pt x="95" y="366"/>
                  </a:lnTo>
                  <a:lnTo>
                    <a:pt x="117" y="385"/>
                  </a:lnTo>
                  <a:lnTo>
                    <a:pt x="140" y="399"/>
                  </a:lnTo>
                  <a:lnTo>
                    <a:pt x="163" y="408"/>
                  </a:lnTo>
                  <a:lnTo>
                    <a:pt x="184" y="415"/>
                  </a:lnTo>
                  <a:lnTo>
                    <a:pt x="202" y="420"/>
                  </a:lnTo>
                  <a:lnTo>
                    <a:pt x="216" y="424"/>
                  </a:lnTo>
                  <a:lnTo>
                    <a:pt x="226" y="425"/>
                  </a:lnTo>
                  <a:lnTo>
                    <a:pt x="236" y="425"/>
                  </a:lnTo>
                  <a:lnTo>
                    <a:pt x="242" y="424"/>
                  </a:lnTo>
                  <a:lnTo>
                    <a:pt x="248" y="422"/>
                  </a:lnTo>
                  <a:lnTo>
                    <a:pt x="255" y="421"/>
                  </a:lnTo>
                  <a:lnTo>
                    <a:pt x="265" y="420"/>
                  </a:lnTo>
                  <a:lnTo>
                    <a:pt x="284" y="417"/>
                  </a:lnTo>
                  <a:lnTo>
                    <a:pt x="310" y="408"/>
                  </a:lnTo>
                  <a:lnTo>
                    <a:pt x="338" y="393"/>
                  </a:lnTo>
                  <a:lnTo>
                    <a:pt x="366" y="371"/>
                  </a:lnTo>
                  <a:lnTo>
                    <a:pt x="392" y="339"/>
                  </a:lnTo>
                  <a:lnTo>
                    <a:pt x="413" y="296"/>
                  </a:lnTo>
                  <a:lnTo>
                    <a:pt x="424" y="240"/>
                  </a:lnTo>
                  <a:lnTo>
                    <a:pt x="426" y="214"/>
                  </a:lnTo>
                  <a:lnTo>
                    <a:pt x="422" y="189"/>
                  </a:lnTo>
                  <a:lnTo>
                    <a:pt x="416" y="166"/>
                  </a:lnTo>
                  <a:lnTo>
                    <a:pt x="409" y="145"/>
                  </a:lnTo>
                  <a:lnTo>
                    <a:pt x="400" y="127"/>
                  </a:lnTo>
                  <a:lnTo>
                    <a:pt x="389" y="110"/>
                  </a:lnTo>
                  <a:lnTo>
                    <a:pt x="380" y="99"/>
                  </a:lnTo>
                  <a:lnTo>
                    <a:pt x="372" y="89"/>
                  </a:lnTo>
                  <a:lnTo>
                    <a:pt x="360" y="79"/>
                  </a:lnTo>
                  <a:lnTo>
                    <a:pt x="352" y="73"/>
                  </a:lnTo>
                  <a:lnTo>
                    <a:pt x="347" y="67"/>
                  </a:lnTo>
                  <a:lnTo>
                    <a:pt x="343" y="56"/>
                  </a:lnTo>
                  <a:lnTo>
                    <a:pt x="340" y="51"/>
                  </a:lnTo>
                  <a:lnTo>
                    <a:pt x="339" y="45"/>
                  </a:lnTo>
                  <a:lnTo>
                    <a:pt x="339" y="41"/>
                  </a:lnTo>
                  <a:lnTo>
                    <a:pt x="341" y="39"/>
                  </a:lnTo>
                  <a:lnTo>
                    <a:pt x="346" y="38"/>
                  </a:lnTo>
                  <a:lnTo>
                    <a:pt x="353" y="41"/>
                  </a:lnTo>
                  <a:lnTo>
                    <a:pt x="364" y="47"/>
                  </a:lnTo>
                  <a:lnTo>
                    <a:pt x="377" y="56"/>
                  </a:lnTo>
                  <a:lnTo>
                    <a:pt x="386" y="66"/>
                  </a:lnTo>
                  <a:lnTo>
                    <a:pt x="398" y="79"/>
                  </a:lnTo>
                  <a:lnTo>
                    <a:pt x="410" y="96"/>
                  </a:lnTo>
                  <a:lnTo>
                    <a:pt x="423" y="115"/>
                  </a:lnTo>
                  <a:lnTo>
                    <a:pt x="436" y="137"/>
                  </a:lnTo>
                  <a:lnTo>
                    <a:pt x="445" y="161"/>
                  </a:lnTo>
                  <a:lnTo>
                    <a:pt x="452" y="185"/>
                  </a:lnTo>
                  <a:lnTo>
                    <a:pt x="455" y="210"/>
                  </a:lnTo>
                  <a:lnTo>
                    <a:pt x="454" y="245"/>
                  </a:lnTo>
                  <a:lnTo>
                    <a:pt x="450" y="276"/>
                  </a:lnTo>
                  <a:lnTo>
                    <a:pt x="444" y="304"/>
                  </a:lnTo>
                  <a:lnTo>
                    <a:pt x="436" y="330"/>
                  </a:lnTo>
                  <a:lnTo>
                    <a:pt x="426" y="355"/>
                  </a:lnTo>
                  <a:lnTo>
                    <a:pt x="410" y="376"/>
                  </a:lnTo>
                  <a:lnTo>
                    <a:pt x="394" y="397"/>
                  </a:lnTo>
                  <a:lnTo>
                    <a:pt x="373" y="415"/>
                  </a:lnTo>
                  <a:lnTo>
                    <a:pt x="361" y="425"/>
                  </a:lnTo>
                  <a:lnTo>
                    <a:pt x="350" y="433"/>
                  </a:lnTo>
                  <a:lnTo>
                    <a:pt x="338" y="440"/>
                  </a:lnTo>
                  <a:lnTo>
                    <a:pt x="326" y="446"/>
                  </a:lnTo>
                  <a:lnTo>
                    <a:pt x="313" y="452"/>
                  </a:lnTo>
                  <a:lnTo>
                    <a:pt x="301" y="456"/>
                  </a:lnTo>
                  <a:lnTo>
                    <a:pt x="288" y="460"/>
                  </a:lnTo>
                  <a:lnTo>
                    <a:pt x="275" y="462"/>
                  </a:lnTo>
                  <a:lnTo>
                    <a:pt x="262" y="465"/>
                  </a:lnTo>
                  <a:lnTo>
                    <a:pt x="248" y="466"/>
                  </a:lnTo>
                  <a:lnTo>
                    <a:pt x="234" y="466"/>
                  </a:lnTo>
                  <a:lnTo>
                    <a:pt x="221" y="465"/>
                  </a:lnTo>
                  <a:lnTo>
                    <a:pt x="207" y="463"/>
                  </a:lnTo>
                  <a:lnTo>
                    <a:pt x="193" y="462"/>
                  </a:lnTo>
                  <a:lnTo>
                    <a:pt x="179" y="460"/>
                  </a:lnTo>
                  <a:lnTo>
                    <a:pt x="165" y="456"/>
                  </a:lnTo>
                  <a:lnTo>
                    <a:pt x="158" y="453"/>
                  </a:lnTo>
                  <a:lnTo>
                    <a:pt x="138" y="444"/>
                  </a:lnTo>
                  <a:lnTo>
                    <a:pt x="110" y="426"/>
                  </a:lnTo>
                  <a:lnTo>
                    <a:pt x="80" y="401"/>
                  </a:lnTo>
                  <a:lnTo>
                    <a:pt x="48" y="370"/>
                  </a:lnTo>
                  <a:lnTo>
                    <a:pt x="22" y="331"/>
                  </a:lnTo>
                  <a:lnTo>
                    <a:pt x="5" y="283"/>
                  </a:lnTo>
                  <a:lnTo>
                    <a:pt x="0" y="228"/>
                  </a:lnTo>
                  <a:lnTo>
                    <a:pt x="9" y="172"/>
                  </a:lnTo>
                  <a:lnTo>
                    <a:pt x="29" y="125"/>
                  </a:lnTo>
                  <a:lnTo>
                    <a:pt x="57" y="87"/>
                  </a:lnTo>
                  <a:lnTo>
                    <a:pt x="89" y="56"/>
                  </a:lnTo>
                  <a:lnTo>
                    <a:pt x="121" y="34"/>
                  </a:lnTo>
                  <a:lnTo>
                    <a:pt x="149" y="18"/>
                  </a:lnTo>
                  <a:lnTo>
                    <a:pt x="171" y="7"/>
                  </a:lnTo>
                  <a:lnTo>
                    <a:pt x="184" y="3"/>
                  </a:lnTo>
                  <a:lnTo>
                    <a:pt x="185" y="3"/>
                  </a:lnTo>
                  <a:lnTo>
                    <a:pt x="188" y="2"/>
                  </a:lnTo>
                  <a:lnTo>
                    <a:pt x="194" y="2"/>
                  </a:lnTo>
                  <a:lnTo>
                    <a:pt x="202" y="0"/>
                  </a:lnTo>
                  <a:lnTo>
                    <a:pt x="213" y="0"/>
                  </a:lnTo>
                  <a:lnTo>
                    <a:pt x="223" y="0"/>
                  </a:lnTo>
                  <a:lnTo>
                    <a:pt x="236" y="0"/>
                  </a:lnTo>
                  <a:lnTo>
                    <a:pt x="250" y="2"/>
                  </a:lnTo>
                  <a:lnTo>
                    <a:pt x="265" y="4"/>
                  </a:lnTo>
                  <a:lnTo>
                    <a:pt x="281" y="7"/>
                  </a:lnTo>
                  <a:lnTo>
                    <a:pt x="297" y="12"/>
                  </a:lnTo>
                  <a:lnTo>
                    <a:pt x="313" y="18"/>
                  </a:lnTo>
                  <a:lnTo>
                    <a:pt x="329" y="26"/>
                  </a:lnTo>
                  <a:lnTo>
                    <a:pt x="345" y="35"/>
                  </a:lnTo>
                  <a:lnTo>
                    <a:pt x="360" y="46"/>
                  </a:lnTo>
                  <a:lnTo>
                    <a:pt x="375" y="60"/>
                  </a:lnTo>
                  <a:lnTo>
                    <a:pt x="346" y="72"/>
                  </a:lnTo>
                  <a:close/>
                </a:path>
              </a:pathLst>
            </a:custGeom>
            <a:solidFill>
              <a:srgbClr val="FF0000"/>
            </a:solidFill>
            <a:ln w="9525">
              <a:noFill/>
              <a:round/>
            </a:ln>
          </p:spPr>
          <p:txBody>
            <a:bodyPr/>
            <a:lstStyle/>
            <a:p>
              <a:endParaRPr lang="en-US"/>
            </a:p>
          </p:txBody>
        </p:sp>
        <p:sp>
          <p:nvSpPr>
            <p:cNvPr id="422076" name="Freeform 188"/>
            <p:cNvSpPr/>
            <p:nvPr/>
          </p:nvSpPr>
          <p:spPr bwMode="auto">
            <a:xfrm>
              <a:off x="4008" y="2526"/>
              <a:ext cx="425" cy="612"/>
            </a:xfrm>
            <a:custGeom>
              <a:avLst/>
              <a:gdLst/>
              <a:ahLst/>
              <a:cxnLst>
                <a:cxn ang="0">
                  <a:pos x="0" y="0"/>
                </a:cxn>
                <a:cxn ang="0">
                  <a:pos x="3" y="1"/>
                </a:cxn>
                <a:cxn ang="0">
                  <a:pos x="11" y="6"/>
                </a:cxn>
                <a:cxn ang="0">
                  <a:pos x="24" y="12"/>
                </a:cxn>
                <a:cxn ang="0">
                  <a:pos x="41" y="20"/>
                </a:cxn>
                <a:cxn ang="0">
                  <a:pos x="61" y="30"/>
                </a:cxn>
                <a:cxn ang="0">
                  <a:pos x="83" y="41"/>
                </a:cxn>
                <a:cxn ang="0">
                  <a:pos x="108" y="54"/>
                </a:cxn>
                <a:cxn ang="0">
                  <a:pos x="135" y="67"/>
                </a:cxn>
                <a:cxn ang="0">
                  <a:pos x="160" y="80"/>
                </a:cxn>
                <a:cxn ang="0">
                  <a:pos x="186" y="92"/>
                </a:cxn>
                <a:cxn ang="0">
                  <a:pos x="212" y="105"/>
                </a:cxn>
                <a:cxn ang="0">
                  <a:pos x="236" y="117"/>
                </a:cxn>
                <a:cxn ang="0">
                  <a:pos x="257" y="127"/>
                </a:cxn>
                <a:cxn ang="0">
                  <a:pos x="276" y="137"/>
                </a:cxn>
                <a:cxn ang="0">
                  <a:pos x="291" y="145"/>
                </a:cxn>
                <a:cxn ang="0">
                  <a:pos x="303" y="151"/>
                </a:cxn>
                <a:cxn ang="0">
                  <a:pos x="336" y="179"/>
                </a:cxn>
                <a:cxn ang="0">
                  <a:pos x="365" y="226"/>
                </a:cxn>
                <a:cxn ang="0">
                  <a:pos x="386" y="284"/>
                </a:cxn>
                <a:cxn ang="0">
                  <a:pos x="400" y="352"/>
                </a:cxn>
                <a:cxn ang="0">
                  <a:pos x="402" y="423"/>
                </a:cxn>
                <a:cxn ang="0">
                  <a:pos x="393" y="493"/>
                </a:cxn>
                <a:cxn ang="0">
                  <a:pos x="367" y="558"/>
                </a:cxn>
                <a:cxn ang="0">
                  <a:pos x="326" y="612"/>
                </a:cxn>
                <a:cxn ang="0">
                  <a:pos x="329" y="609"/>
                </a:cxn>
                <a:cxn ang="0">
                  <a:pos x="335" y="602"/>
                </a:cxn>
                <a:cxn ang="0">
                  <a:pos x="345" y="592"/>
                </a:cxn>
                <a:cxn ang="0">
                  <a:pos x="357" y="576"/>
                </a:cxn>
                <a:cxn ang="0">
                  <a:pos x="370" y="557"/>
                </a:cxn>
                <a:cxn ang="0">
                  <a:pos x="383" y="534"/>
                </a:cxn>
                <a:cxn ang="0">
                  <a:pos x="397" y="508"/>
                </a:cxn>
                <a:cxn ang="0">
                  <a:pos x="408" y="478"/>
                </a:cxn>
                <a:cxn ang="0">
                  <a:pos x="416" y="446"/>
                </a:cxn>
                <a:cxn ang="0">
                  <a:pos x="423" y="409"/>
                </a:cxn>
                <a:cxn ang="0">
                  <a:pos x="425" y="371"/>
                </a:cxn>
                <a:cxn ang="0">
                  <a:pos x="422" y="330"/>
                </a:cxn>
                <a:cxn ang="0">
                  <a:pos x="413" y="285"/>
                </a:cxn>
                <a:cxn ang="0">
                  <a:pos x="398" y="240"/>
                </a:cxn>
                <a:cxn ang="0">
                  <a:pos x="374" y="192"/>
                </a:cxn>
                <a:cxn ang="0">
                  <a:pos x="342" y="143"/>
                </a:cxn>
                <a:cxn ang="0">
                  <a:pos x="0" y="0"/>
                </a:cxn>
              </a:cxnLst>
              <a:rect l="0" t="0" r="r" b="b"/>
              <a:pathLst>
                <a:path w="425" h="612">
                  <a:moveTo>
                    <a:pt x="0" y="0"/>
                  </a:moveTo>
                  <a:lnTo>
                    <a:pt x="3" y="1"/>
                  </a:lnTo>
                  <a:lnTo>
                    <a:pt x="11" y="6"/>
                  </a:lnTo>
                  <a:lnTo>
                    <a:pt x="24" y="12"/>
                  </a:lnTo>
                  <a:lnTo>
                    <a:pt x="41" y="20"/>
                  </a:lnTo>
                  <a:lnTo>
                    <a:pt x="61" y="30"/>
                  </a:lnTo>
                  <a:lnTo>
                    <a:pt x="83" y="41"/>
                  </a:lnTo>
                  <a:lnTo>
                    <a:pt x="108" y="54"/>
                  </a:lnTo>
                  <a:lnTo>
                    <a:pt x="135" y="67"/>
                  </a:lnTo>
                  <a:lnTo>
                    <a:pt x="160" y="80"/>
                  </a:lnTo>
                  <a:lnTo>
                    <a:pt x="186" y="92"/>
                  </a:lnTo>
                  <a:lnTo>
                    <a:pt x="212" y="105"/>
                  </a:lnTo>
                  <a:lnTo>
                    <a:pt x="236" y="117"/>
                  </a:lnTo>
                  <a:lnTo>
                    <a:pt x="257" y="127"/>
                  </a:lnTo>
                  <a:lnTo>
                    <a:pt x="276" y="137"/>
                  </a:lnTo>
                  <a:lnTo>
                    <a:pt x="291" y="145"/>
                  </a:lnTo>
                  <a:lnTo>
                    <a:pt x="303" y="151"/>
                  </a:lnTo>
                  <a:lnTo>
                    <a:pt x="336" y="179"/>
                  </a:lnTo>
                  <a:lnTo>
                    <a:pt x="365" y="226"/>
                  </a:lnTo>
                  <a:lnTo>
                    <a:pt x="386" y="284"/>
                  </a:lnTo>
                  <a:lnTo>
                    <a:pt x="400" y="352"/>
                  </a:lnTo>
                  <a:lnTo>
                    <a:pt x="402" y="423"/>
                  </a:lnTo>
                  <a:lnTo>
                    <a:pt x="393" y="493"/>
                  </a:lnTo>
                  <a:lnTo>
                    <a:pt x="367" y="558"/>
                  </a:lnTo>
                  <a:lnTo>
                    <a:pt x="326" y="612"/>
                  </a:lnTo>
                  <a:lnTo>
                    <a:pt x="329" y="609"/>
                  </a:lnTo>
                  <a:lnTo>
                    <a:pt x="335" y="602"/>
                  </a:lnTo>
                  <a:lnTo>
                    <a:pt x="345" y="592"/>
                  </a:lnTo>
                  <a:lnTo>
                    <a:pt x="357" y="576"/>
                  </a:lnTo>
                  <a:lnTo>
                    <a:pt x="370" y="557"/>
                  </a:lnTo>
                  <a:lnTo>
                    <a:pt x="383" y="534"/>
                  </a:lnTo>
                  <a:lnTo>
                    <a:pt x="397" y="508"/>
                  </a:lnTo>
                  <a:lnTo>
                    <a:pt x="408" y="478"/>
                  </a:lnTo>
                  <a:lnTo>
                    <a:pt x="416" y="446"/>
                  </a:lnTo>
                  <a:lnTo>
                    <a:pt x="423" y="409"/>
                  </a:lnTo>
                  <a:lnTo>
                    <a:pt x="425" y="371"/>
                  </a:lnTo>
                  <a:lnTo>
                    <a:pt x="422" y="330"/>
                  </a:lnTo>
                  <a:lnTo>
                    <a:pt x="413" y="285"/>
                  </a:lnTo>
                  <a:lnTo>
                    <a:pt x="398" y="240"/>
                  </a:lnTo>
                  <a:lnTo>
                    <a:pt x="374" y="192"/>
                  </a:lnTo>
                  <a:lnTo>
                    <a:pt x="342" y="143"/>
                  </a:lnTo>
                  <a:lnTo>
                    <a:pt x="0" y="0"/>
                  </a:lnTo>
                  <a:close/>
                </a:path>
              </a:pathLst>
            </a:custGeom>
            <a:solidFill>
              <a:schemeClr val="folHlink"/>
            </a:solidFill>
            <a:ln w="9525">
              <a:noFill/>
              <a:round/>
            </a:ln>
          </p:spPr>
          <p:txBody>
            <a:bodyPr/>
            <a:lstStyle/>
            <a:p>
              <a:endParaRPr lang="en-US"/>
            </a:p>
          </p:txBody>
        </p:sp>
        <p:sp>
          <p:nvSpPr>
            <p:cNvPr id="422077" name="Freeform 189"/>
            <p:cNvSpPr/>
            <p:nvPr/>
          </p:nvSpPr>
          <p:spPr bwMode="auto">
            <a:xfrm>
              <a:off x="3736" y="2476"/>
              <a:ext cx="135" cy="140"/>
            </a:xfrm>
            <a:custGeom>
              <a:avLst/>
              <a:gdLst/>
              <a:ahLst/>
              <a:cxnLst>
                <a:cxn ang="0">
                  <a:pos x="135" y="3"/>
                </a:cxn>
                <a:cxn ang="0">
                  <a:pos x="130" y="2"/>
                </a:cxn>
                <a:cxn ang="0">
                  <a:pos x="114" y="0"/>
                </a:cxn>
                <a:cxn ang="0">
                  <a:pos x="93" y="1"/>
                </a:cxn>
                <a:cxn ang="0">
                  <a:pos x="69" y="7"/>
                </a:cxn>
                <a:cxn ang="0">
                  <a:pos x="44" y="21"/>
                </a:cxn>
                <a:cxn ang="0">
                  <a:pos x="22" y="45"/>
                </a:cxn>
                <a:cxn ang="0">
                  <a:pos x="7" y="84"/>
                </a:cxn>
                <a:cxn ang="0">
                  <a:pos x="0" y="140"/>
                </a:cxn>
                <a:cxn ang="0">
                  <a:pos x="1" y="134"/>
                </a:cxn>
                <a:cxn ang="0">
                  <a:pos x="5" y="117"/>
                </a:cxn>
                <a:cxn ang="0">
                  <a:pos x="12" y="94"/>
                </a:cxn>
                <a:cxn ang="0">
                  <a:pos x="24" y="68"/>
                </a:cxn>
                <a:cxn ang="0">
                  <a:pos x="41" y="42"/>
                </a:cxn>
                <a:cxn ang="0">
                  <a:pos x="65" y="20"/>
                </a:cxn>
                <a:cxn ang="0">
                  <a:pos x="96" y="6"/>
                </a:cxn>
                <a:cxn ang="0">
                  <a:pos x="135" y="3"/>
                </a:cxn>
              </a:cxnLst>
              <a:rect l="0" t="0" r="r" b="b"/>
              <a:pathLst>
                <a:path w="135" h="140">
                  <a:moveTo>
                    <a:pt x="135" y="3"/>
                  </a:moveTo>
                  <a:lnTo>
                    <a:pt x="130" y="2"/>
                  </a:lnTo>
                  <a:lnTo>
                    <a:pt x="114" y="0"/>
                  </a:lnTo>
                  <a:lnTo>
                    <a:pt x="93" y="1"/>
                  </a:lnTo>
                  <a:lnTo>
                    <a:pt x="69" y="7"/>
                  </a:lnTo>
                  <a:lnTo>
                    <a:pt x="44" y="21"/>
                  </a:lnTo>
                  <a:lnTo>
                    <a:pt x="22" y="45"/>
                  </a:lnTo>
                  <a:lnTo>
                    <a:pt x="7" y="84"/>
                  </a:lnTo>
                  <a:lnTo>
                    <a:pt x="0" y="140"/>
                  </a:lnTo>
                  <a:lnTo>
                    <a:pt x="1" y="134"/>
                  </a:lnTo>
                  <a:lnTo>
                    <a:pt x="5" y="117"/>
                  </a:lnTo>
                  <a:lnTo>
                    <a:pt x="12" y="94"/>
                  </a:lnTo>
                  <a:lnTo>
                    <a:pt x="24" y="68"/>
                  </a:lnTo>
                  <a:lnTo>
                    <a:pt x="41" y="42"/>
                  </a:lnTo>
                  <a:lnTo>
                    <a:pt x="65" y="20"/>
                  </a:lnTo>
                  <a:lnTo>
                    <a:pt x="96" y="6"/>
                  </a:lnTo>
                  <a:lnTo>
                    <a:pt x="135" y="3"/>
                  </a:lnTo>
                  <a:close/>
                </a:path>
              </a:pathLst>
            </a:custGeom>
            <a:solidFill>
              <a:schemeClr val="folHlink"/>
            </a:solidFill>
            <a:ln w="9525">
              <a:noFill/>
              <a:round/>
            </a:ln>
          </p:spPr>
          <p:txBody>
            <a:bodyPr/>
            <a:lstStyle/>
            <a:p>
              <a:endParaRPr lang="en-US"/>
            </a:p>
          </p:txBody>
        </p:sp>
        <p:sp>
          <p:nvSpPr>
            <p:cNvPr id="422078" name="Freeform 190"/>
            <p:cNvSpPr/>
            <p:nvPr/>
          </p:nvSpPr>
          <p:spPr bwMode="auto">
            <a:xfrm>
              <a:off x="3736" y="2646"/>
              <a:ext cx="563" cy="573"/>
            </a:xfrm>
            <a:custGeom>
              <a:avLst/>
              <a:gdLst/>
              <a:ahLst/>
              <a:cxnLst>
                <a:cxn ang="0">
                  <a:pos x="0" y="0"/>
                </a:cxn>
                <a:cxn ang="0">
                  <a:pos x="49" y="438"/>
                </a:cxn>
                <a:cxn ang="0">
                  <a:pos x="50" y="440"/>
                </a:cxn>
                <a:cxn ang="0">
                  <a:pos x="55" y="448"/>
                </a:cxn>
                <a:cxn ang="0">
                  <a:pos x="64" y="460"/>
                </a:cxn>
                <a:cxn ang="0">
                  <a:pos x="76" y="474"/>
                </a:cxn>
                <a:cxn ang="0">
                  <a:pos x="91" y="489"/>
                </a:cxn>
                <a:cxn ang="0">
                  <a:pos x="111" y="507"/>
                </a:cxn>
                <a:cxn ang="0">
                  <a:pos x="134" y="524"/>
                </a:cxn>
                <a:cxn ang="0">
                  <a:pos x="162" y="540"/>
                </a:cxn>
                <a:cxn ang="0">
                  <a:pos x="195" y="554"/>
                </a:cxn>
                <a:cxn ang="0">
                  <a:pos x="233" y="565"/>
                </a:cxn>
                <a:cxn ang="0">
                  <a:pos x="275" y="572"/>
                </a:cxn>
                <a:cxn ang="0">
                  <a:pos x="321" y="573"/>
                </a:cxn>
                <a:cxn ang="0">
                  <a:pos x="374" y="570"/>
                </a:cxn>
                <a:cxn ang="0">
                  <a:pos x="431" y="559"/>
                </a:cxn>
                <a:cxn ang="0">
                  <a:pos x="494" y="541"/>
                </a:cxn>
                <a:cxn ang="0">
                  <a:pos x="563" y="514"/>
                </a:cxn>
                <a:cxn ang="0">
                  <a:pos x="560" y="515"/>
                </a:cxn>
                <a:cxn ang="0">
                  <a:pos x="548" y="518"/>
                </a:cxn>
                <a:cxn ang="0">
                  <a:pos x="531" y="524"/>
                </a:cxn>
                <a:cxn ang="0">
                  <a:pos x="507" y="531"/>
                </a:cxn>
                <a:cxn ang="0">
                  <a:pos x="479" y="537"/>
                </a:cxn>
                <a:cxn ang="0">
                  <a:pos x="446" y="544"/>
                </a:cxn>
                <a:cxn ang="0">
                  <a:pos x="411" y="549"/>
                </a:cxn>
                <a:cxn ang="0">
                  <a:pos x="373" y="552"/>
                </a:cxn>
                <a:cxn ang="0">
                  <a:pos x="333" y="552"/>
                </a:cxn>
                <a:cxn ang="0">
                  <a:pos x="292" y="550"/>
                </a:cxn>
                <a:cxn ang="0">
                  <a:pos x="251" y="543"/>
                </a:cxn>
                <a:cxn ang="0">
                  <a:pos x="211" y="531"/>
                </a:cxn>
                <a:cxn ang="0">
                  <a:pos x="173" y="514"/>
                </a:cxn>
                <a:cxn ang="0">
                  <a:pos x="135" y="490"/>
                </a:cxn>
                <a:cxn ang="0">
                  <a:pos x="102" y="460"/>
                </a:cxn>
                <a:cxn ang="0">
                  <a:pos x="72" y="423"/>
                </a:cxn>
                <a:cxn ang="0">
                  <a:pos x="0" y="0"/>
                </a:cxn>
              </a:cxnLst>
              <a:rect l="0" t="0" r="r" b="b"/>
              <a:pathLst>
                <a:path w="563" h="573">
                  <a:moveTo>
                    <a:pt x="0" y="0"/>
                  </a:moveTo>
                  <a:lnTo>
                    <a:pt x="49" y="438"/>
                  </a:lnTo>
                  <a:lnTo>
                    <a:pt x="50" y="440"/>
                  </a:lnTo>
                  <a:lnTo>
                    <a:pt x="55" y="448"/>
                  </a:lnTo>
                  <a:lnTo>
                    <a:pt x="64" y="460"/>
                  </a:lnTo>
                  <a:lnTo>
                    <a:pt x="76" y="474"/>
                  </a:lnTo>
                  <a:lnTo>
                    <a:pt x="91" y="489"/>
                  </a:lnTo>
                  <a:lnTo>
                    <a:pt x="111" y="507"/>
                  </a:lnTo>
                  <a:lnTo>
                    <a:pt x="134" y="524"/>
                  </a:lnTo>
                  <a:lnTo>
                    <a:pt x="162" y="540"/>
                  </a:lnTo>
                  <a:lnTo>
                    <a:pt x="195" y="554"/>
                  </a:lnTo>
                  <a:lnTo>
                    <a:pt x="233" y="565"/>
                  </a:lnTo>
                  <a:lnTo>
                    <a:pt x="275" y="572"/>
                  </a:lnTo>
                  <a:lnTo>
                    <a:pt x="321" y="573"/>
                  </a:lnTo>
                  <a:lnTo>
                    <a:pt x="374" y="570"/>
                  </a:lnTo>
                  <a:lnTo>
                    <a:pt x="431" y="559"/>
                  </a:lnTo>
                  <a:lnTo>
                    <a:pt x="494" y="541"/>
                  </a:lnTo>
                  <a:lnTo>
                    <a:pt x="563" y="514"/>
                  </a:lnTo>
                  <a:lnTo>
                    <a:pt x="560" y="515"/>
                  </a:lnTo>
                  <a:lnTo>
                    <a:pt x="548" y="518"/>
                  </a:lnTo>
                  <a:lnTo>
                    <a:pt x="531" y="524"/>
                  </a:lnTo>
                  <a:lnTo>
                    <a:pt x="507" y="531"/>
                  </a:lnTo>
                  <a:lnTo>
                    <a:pt x="479" y="537"/>
                  </a:lnTo>
                  <a:lnTo>
                    <a:pt x="446" y="544"/>
                  </a:lnTo>
                  <a:lnTo>
                    <a:pt x="411" y="549"/>
                  </a:lnTo>
                  <a:lnTo>
                    <a:pt x="373" y="552"/>
                  </a:lnTo>
                  <a:lnTo>
                    <a:pt x="333" y="552"/>
                  </a:lnTo>
                  <a:lnTo>
                    <a:pt x="292" y="550"/>
                  </a:lnTo>
                  <a:lnTo>
                    <a:pt x="251" y="543"/>
                  </a:lnTo>
                  <a:lnTo>
                    <a:pt x="211" y="531"/>
                  </a:lnTo>
                  <a:lnTo>
                    <a:pt x="173" y="514"/>
                  </a:lnTo>
                  <a:lnTo>
                    <a:pt x="135" y="490"/>
                  </a:lnTo>
                  <a:lnTo>
                    <a:pt x="102" y="460"/>
                  </a:lnTo>
                  <a:lnTo>
                    <a:pt x="72" y="423"/>
                  </a:lnTo>
                  <a:lnTo>
                    <a:pt x="0" y="0"/>
                  </a:lnTo>
                  <a:close/>
                </a:path>
              </a:pathLst>
            </a:custGeom>
            <a:solidFill>
              <a:srgbClr val="000000"/>
            </a:solidFill>
            <a:ln w="9525">
              <a:noFill/>
              <a:round/>
            </a:ln>
          </p:spPr>
          <p:txBody>
            <a:bodyPr/>
            <a:lstStyle/>
            <a:p>
              <a:endParaRPr lang="en-US"/>
            </a:p>
          </p:txBody>
        </p:sp>
        <p:sp>
          <p:nvSpPr>
            <p:cNvPr id="422079" name="Freeform 191"/>
            <p:cNvSpPr/>
            <p:nvPr/>
          </p:nvSpPr>
          <p:spPr bwMode="auto">
            <a:xfrm>
              <a:off x="3835" y="2651"/>
              <a:ext cx="199" cy="222"/>
            </a:xfrm>
            <a:custGeom>
              <a:avLst/>
              <a:gdLst/>
              <a:ahLst/>
              <a:cxnLst>
                <a:cxn ang="0">
                  <a:pos x="199" y="0"/>
                </a:cxn>
                <a:cxn ang="0">
                  <a:pos x="197" y="0"/>
                </a:cxn>
                <a:cxn ang="0">
                  <a:pos x="191" y="2"/>
                </a:cxn>
                <a:cxn ang="0">
                  <a:pos x="183" y="5"/>
                </a:cxn>
                <a:cxn ang="0">
                  <a:pos x="170" y="8"/>
                </a:cxn>
                <a:cxn ang="0">
                  <a:pos x="156" y="13"/>
                </a:cxn>
                <a:cxn ang="0">
                  <a:pos x="141" y="20"/>
                </a:cxn>
                <a:cxn ang="0">
                  <a:pos x="123" y="29"/>
                </a:cxn>
                <a:cxn ang="0">
                  <a:pos x="105" y="40"/>
                </a:cxn>
                <a:cxn ang="0">
                  <a:pos x="88" y="53"/>
                </a:cxn>
                <a:cxn ang="0">
                  <a:pos x="70" y="69"/>
                </a:cxn>
                <a:cxn ang="0">
                  <a:pos x="54" y="87"/>
                </a:cxn>
                <a:cxn ang="0">
                  <a:pos x="38" y="108"/>
                </a:cxn>
                <a:cxn ang="0">
                  <a:pos x="25" y="131"/>
                </a:cxn>
                <a:cxn ang="0">
                  <a:pos x="13" y="158"/>
                </a:cxn>
                <a:cxn ang="0">
                  <a:pos x="5" y="188"/>
                </a:cxn>
                <a:cxn ang="0">
                  <a:pos x="0" y="222"/>
                </a:cxn>
                <a:cxn ang="0">
                  <a:pos x="0" y="220"/>
                </a:cxn>
                <a:cxn ang="0">
                  <a:pos x="3" y="214"/>
                </a:cxn>
                <a:cxn ang="0">
                  <a:pos x="5" y="206"/>
                </a:cxn>
                <a:cxn ang="0">
                  <a:pos x="10" y="194"/>
                </a:cxn>
                <a:cxn ang="0">
                  <a:pos x="15" y="180"/>
                </a:cxn>
                <a:cxn ang="0">
                  <a:pos x="22" y="164"/>
                </a:cxn>
                <a:cxn ang="0">
                  <a:pos x="32" y="147"/>
                </a:cxn>
                <a:cxn ang="0">
                  <a:pos x="42" y="129"/>
                </a:cxn>
                <a:cxn ang="0">
                  <a:pos x="54" y="110"/>
                </a:cxn>
                <a:cxn ang="0">
                  <a:pos x="69" y="91"/>
                </a:cxn>
                <a:cxn ang="0">
                  <a:pos x="86" y="73"/>
                </a:cxn>
                <a:cxn ang="0">
                  <a:pos x="103" y="55"/>
                </a:cxn>
                <a:cxn ang="0">
                  <a:pos x="124" y="38"/>
                </a:cxn>
                <a:cxn ang="0">
                  <a:pos x="146" y="24"/>
                </a:cxn>
                <a:cxn ang="0">
                  <a:pos x="172" y="11"/>
                </a:cxn>
                <a:cxn ang="0">
                  <a:pos x="199" y="0"/>
                </a:cxn>
              </a:cxnLst>
              <a:rect l="0" t="0" r="r" b="b"/>
              <a:pathLst>
                <a:path w="199" h="222">
                  <a:moveTo>
                    <a:pt x="199" y="0"/>
                  </a:moveTo>
                  <a:lnTo>
                    <a:pt x="197" y="0"/>
                  </a:lnTo>
                  <a:lnTo>
                    <a:pt x="191" y="2"/>
                  </a:lnTo>
                  <a:lnTo>
                    <a:pt x="183" y="5"/>
                  </a:lnTo>
                  <a:lnTo>
                    <a:pt x="170" y="8"/>
                  </a:lnTo>
                  <a:lnTo>
                    <a:pt x="156" y="13"/>
                  </a:lnTo>
                  <a:lnTo>
                    <a:pt x="141" y="20"/>
                  </a:lnTo>
                  <a:lnTo>
                    <a:pt x="123" y="29"/>
                  </a:lnTo>
                  <a:lnTo>
                    <a:pt x="105" y="40"/>
                  </a:lnTo>
                  <a:lnTo>
                    <a:pt x="88" y="53"/>
                  </a:lnTo>
                  <a:lnTo>
                    <a:pt x="70" y="69"/>
                  </a:lnTo>
                  <a:lnTo>
                    <a:pt x="54" y="87"/>
                  </a:lnTo>
                  <a:lnTo>
                    <a:pt x="38" y="108"/>
                  </a:lnTo>
                  <a:lnTo>
                    <a:pt x="25" y="131"/>
                  </a:lnTo>
                  <a:lnTo>
                    <a:pt x="13" y="158"/>
                  </a:lnTo>
                  <a:lnTo>
                    <a:pt x="5" y="188"/>
                  </a:lnTo>
                  <a:lnTo>
                    <a:pt x="0" y="222"/>
                  </a:lnTo>
                  <a:lnTo>
                    <a:pt x="0" y="220"/>
                  </a:lnTo>
                  <a:lnTo>
                    <a:pt x="3" y="214"/>
                  </a:lnTo>
                  <a:lnTo>
                    <a:pt x="5" y="206"/>
                  </a:lnTo>
                  <a:lnTo>
                    <a:pt x="10" y="194"/>
                  </a:lnTo>
                  <a:lnTo>
                    <a:pt x="15" y="180"/>
                  </a:lnTo>
                  <a:lnTo>
                    <a:pt x="22" y="164"/>
                  </a:lnTo>
                  <a:lnTo>
                    <a:pt x="32" y="147"/>
                  </a:lnTo>
                  <a:lnTo>
                    <a:pt x="42" y="129"/>
                  </a:lnTo>
                  <a:lnTo>
                    <a:pt x="54" y="110"/>
                  </a:lnTo>
                  <a:lnTo>
                    <a:pt x="69" y="91"/>
                  </a:lnTo>
                  <a:lnTo>
                    <a:pt x="86" y="73"/>
                  </a:lnTo>
                  <a:lnTo>
                    <a:pt x="103" y="55"/>
                  </a:lnTo>
                  <a:lnTo>
                    <a:pt x="124" y="38"/>
                  </a:lnTo>
                  <a:lnTo>
                    <a:pt x="146" y="24"/>
                  </a:lnTo>
                  <a:lnTo>
                    <a:pt x="172" y="11"/>
                  </a:lnTo>
                  <a:lnTo>
                    <a:pt x="199" y="0"/>
                  </a:lnTo>
                  <a:close/>
                </a:path>
              </a:pathLst>
            </a:custGeom>
            <a:solidFill>
              <a:srgbClr val="000000"/>
            </a:solidFill>
            <a:ln w="9525">
              <a:noFill/>
              <a:round/>
            </a:ln>
          </p:spPr>
          <p:txBody>
            <a:bodyPr/>
            <a:lstStyle/>
            <a:p>
              <a:endParaRPr lang="en-US"/>
            </a:p>
          </p:txBody>
        </p:sp>
        <p:sp>
          <p:nvSpPr>
            <p:cNvPr id="422080" name="Freeform 192"/>
            <p:cNvSpPr/>
            <p:nvPr/>
          </p:nvSpPr>
          <p:spPr bwMode="auto">
            <a:xfrm>
              <a:off x="3833" y="2911"/>
              <a:ext cx="228" cy="221"/>
            </a:xfrm>
            <a:custGeom>
              <a:avLst/>
              <a:gdLst/>
              <a:ahLst/>
              <a:cxnLst>
                <a:cxn ang="0">
                  <a:pos x="0" y="0"/>
                </a:cxn>
                <a:cxn ang="0">
                  <a:pos x="0" y="2"/>
                </a:cxn>
                <a:cxn ang="0">
                  <a:pos x="1" y="9"/>
                </a:cxn>
                <a:cxn ang="0">
                  <a:pos x="2" y="18"/>
                </a:cxn>
                <a:cxn ang="0">
                  <a:pos x="5" y="31"/>
                </a:cxn>
                <a:cxn ang="0">
                  <a:pos x="8" y="48"/>
                </a:cxn>
                <a:cxn ang="0">
                  <a:pos x="14" y="65"/>
                </a:cxn>
                <a:cxn ang="0">
                  <a:pos x="21" y="84"/>
                </a:cxn>
                <a:cxn ang="0">
                  <a:pos x="30" y="104"/>
                </a:cxn>
                <a:cxn ang="0">
                  <a:pos x="43" y="124"/>
                </a:cxn>
                <a:cxn ang="0">
                  <a:pos x="58" y="144"/>
                </a:cxn>
                <a:cxn ang="0">
                  <a:pos x="77" y="162"/>
                </a:cxn>
                <a:cxn ang="0">
                  <a:pos x="98" y="179"/>
                </a:cxn>
                <a:cxn ang="0">
                  <a:pos x="124" y="194"/>
                </a:cxn>
                <a:cxn ang="0">
                  <a:pos x="154" y="207"/>
                </a:cxn>
                <a:cxn ang="0">
                  <a:pos x="188" y="215"/>
                </a:cxn>
                <a:cxn ang="0">
                  <a:pos x="228" y="221"/>
                </a:cxn>
                <a:cxn ang="0">
                  <a:pos x="226" y="221"/>
                </a:cxn>
                <a:cxn ang="0">
                  <a:pos x="220" y="220"/>
                </a:cxn>
                <a:cxn ang="0">
                  <a:pos x="211" y="217"/>
                </a:cxn>
                <a:cxn ang="0">
                  <a:pos x="200" y="214"/>
                </a:cxn>
                <a:cxn ang="0">
                  <a:pos x="186" y="208"/>
                </a:cxn>
                <a:cxn ang="0">
                  <a:pos x="169" y="201"/>
                </a:cxn>
                <a:cxn ang="0">
                  <a:pos x="152" y="193"/>
                </a:cxn>
                <a:cxn ang="0">
                  <a:pos x="133" y="182"/>
                </a:cxn>
                <a:cxn ang="0">
                  <a:pos x="114" y="169"/>
                </a:cxn>
                <a:cxn ang="0">
                  <a:pos x="95" y="154"/>
                </a:cxn>
                <a:cxn ang="0">
                  <a:pos x="76" y="137"/>
                </a:cxn>
                <a:cxn ang="0">
                  <a:pos x="57" y="115"/>
                </a:cxn>
                <a:cxn ang="0">
                  <a:pos x="41" y="91"/>
                </a:cxn>
                <a:cxn ang="0">
                  <a:pos x="24" y="64"/>
                </a:cxn>
                <a:cxn ang="0">
                  <a:pos x="12" y="34"/>
                </a:cxn>
                <a:cxn ang="0">
                  <a:pos x="0" y="0"/>
                </a:cxn>
              </a:cxnLst>
              <a:rect l="0" t="0" r="r" b="b"/>
              <a:pathLst>
                <a:path w="228" h="221">
                  <a:moveTo>
                    <a:pt x="0" y="0"/>
                  </a:moveTo>
                  <a:lnTo>
                    <a:pt x="0" y="2"/>
                  </a:lnTo>
                  <a:lnTo>
                    <a:pt x="1" y="9"/>
                  </a:lnTo>
                  <a:lnTo>
                    <a:pt x="2" y="18"/>
                  </a:lnTo>
                  <a:lnTo>
                    <a:pt x="5" y="31"/>
                  </a:lnTo>
                  <a:lnTo>
                    <a:pt x="8" y="48"/>
                  </a:lnTo>
                  <a:lnTo>
                    <a:pt x="14" y="65"/>
                  </a:lnTo>
                  <a:lnTo>
                    <a:pt x="21" y="84"/>
                  </a:lnTo>
                  <a:lnTo>
                    <a:pt x="30" y="104"/>
                  </a:lnTo>
                  <a:lnTo>
                    <a:pt x="43" y="124"/>
                  </a:lnTo>
                  <a:lnTo>
                    <a:pt x="58" y="144"/>
                  </a:lnTo>
                  <a:lnTo>
                    <a:pt x="77" y="162"/>
                  </a:lnTo>
                  <a:lnTo>
                    <a:pt x="98" y="179"/>
                  </a:lnTo>
                  <a:lnTo>
                    <a:pt x="124" y="194"/>
                  </a:lnTo>
                  <a:lnTo>
                    <a:pt x="154" y="207"/>
                  </a:lnTo>
                  <a:lnTo>
                    <a:pt x="188" y="215"/>
                  </a:lnTo>
                  <a:lnTo>
                    <a:pt x="228" y="221"/>
                  </a:lnTo>
                  <a:lnTo>
                    <a:pt x="226" y="221"/>
                  </a:lnTo>
                  <a:lnTo>
                    <a:pt x="220" y="220"/>
                  </a:lnTo>
                  <a:lnTo>
                    <a:pt x="211" y="217"/>
                  </a:lnTo>
                  <a:lnTo>
                    <a:pt x="200" y="214"/>
                  </a:lnTo>
                  <a:lnTo>
                    <a:pt x="186" y="208"/>
                  </a:lnTo>
                  <a:lnTo>
                    <a:pt x="169" y="201"/>
                  </a:lnTo>
                  <a:lnTo>
                    <a:pt x="152" y="193"/>
                  </a:lnTo>
                  <a:lnTo>
                    <a:pt x="133" y="182"/>
                  </a:lnTo>
                  <a:lnTo>
                    <a:pt x="114" y="169"/>
                  </a:lnTo>
                  <a:lnTo>
                    <a:pt x="95" y="154"/>
                  </a:lnTo>
                  <a:lnTo>
                    <a:pt x="76" y="137"/>
                  </a:lnTo>
                  <a:lnTo>
                    <a:pt x="57" y="115"/>
                  </a:lnTo>
                  <a:lnTo>
                    <a:pt x="41" y="91"/>
                  </a:lnTo>
                  <a:lnTo>
                    <a:pt x="24" y="64"/>
                  </a:lnTo>
                  <a:lnTo>
                    <a:pt x="12" y="34"/>
                  </a:lnTo>
                  <a:lnTo>
                    <a:pt x="0" y="0"/>
                  </a:lnTo>
                  <a:close/>
                </a:path>
              </a:pathLst>
            </a:custGeom>
            <a:solidFill>
              <a:srgbClr val="000000"/>
            </a:solidFill>
            <a:ln w="9525">
              <a:noFill/>
              <a:round/>
            </a:ln>
          </p:spPr>
          <p:txBody>
            <a:bodyPr/>
            <a:lstStyle/>
            <a:p>
              <a:endParaRPr lang="en-US"/>
            </a:p>
          </p:txBody>
        </p:sp>
        <p:sp>
          <p:nvSpPr>
            <p:cNvPr id="422081" name="Freeform 193"/>
            <p:cNvSpPr/>
            <p:nvPr/>
          </p:nvSpPr>
          <p:spPr bwMode="auto">
            <a:xfrm>
              <a:off x="4112" y="2905"/>
              <a:ext cx="206" cy="227"/>
            </a:xfrm>
            <a:custGeom>
              <a:avLst/>
              <a:gdLst/>
              <a:ahLst/>
              <a:cxnLst>
                <a:cxn ang="0">
                  <a:pos x="0" y="227"/>
                </a:cxn>
                <a:cxn ang="0">
                  <a:pos x="3" y="227"/>
                </a:cxn>
                <a:cxn ang="0">
                  <a:pos x="7" y="224"/>
                </a:cxn>
                <a:cxn ang="0">
                  <a:pos x="17" y="222"/>
                </a:cxn>
                <a:cxn ang="0">
                  <a:pos x="27" y="217"/>
                </a:cxn>
                <a:cxn ang="0">
                  <a:pos x="41" y="212"/>
                </a:cxn>
                <a:cxn ang="0">
                  <a:pos x="56" y="203"/>
                </a:cxn>
                <a:cxn ang="0">
                  <a:pos x="73" y="194"/>
                </a:cxn>
                <a:cxn ang="0">
                  <a:pos x="90" y="182"/>
                </a:cxn>
                <a:cxn ang="0">
                  <a:pos x="108" y="168"/>
                </a:cxn>
                <a:cxn ang="0">
                  <a:pos x="125" y="152"/>
                </a:cxn>
                <a:cxn ang="0">
                  <a:pos x="143" y="134"/>
                </a:cxn>
                <a:cxn ang="0">
                  <a:pos x="159" y="113"/>
                </a:cxn>
                <a:cxn ang="0">
                  <a:pos x="174" y="89"/>
                </a:cxn>
                <a:cxn ang="0">
                  <a:pos x="187" y="62"/>
                </a:cxn>
                <a:cxn ang="0">
                  <a:pos x="198" y="33"/>
                </a:cxn>
                <a:cxn ang="0">
                  <a:pos x="206" y="0"/>
                </a:cxn>
                <a:cxn ang="0">
                  <a:pos x="206" y="2"/>
                </a:cxn>
                <a:cxn ang="0">
                  <a:pos x="206" y="9"/>
                </a:cxn>
                <a:cxn ang="0">
                  <a:pos x="206" y="19"/>
                </a:cxn>
                <a:cxn ang="0">
                  <a:pos x="204" y="33"/>
                </a:cxn>
                <a:cxn ang="0">
                  <a:pos x="201" y="48"/>
                </a:cxn>
                <a:cxn ang="0">
                  <a:pos x="198" y="65"/>
                </a:cxn>
                <a:cxn ang="0">
                  <a:pos x="192" y="85"/>
                </a:cxn>
                <a:cxn ang="0">
                  <a:pos x="184" y="105"/>
                </a:cxn>
                <a:cxn ang="0">
                  <a:pos x="173" y="125"/>
                </a:cxn>
                <a:cxn ang="0">
                  <a:pos x="160" y="145"/>
                </a:cxn>
                <a:cxn ang="0">
                  <a:pos x="143" y="165"/>
                </a:cxn>
                <a:cxn ang="0">
                  <a:pos x="123" y="182"/>
                </a:cxn>
                <a:cxn ang="0">
                  <a:pos x="100" y="197"/>
                </a:cxn>
                <a:cxn ang="0">
                  <a:pos x="70" y="210"/>
                </a:cxn>
                <a:cxn ang="0">
                  <a:pos x="38" y="221"/>
                </a:cxn>
                <a:cxn ang="0">
                  <a:pos x="0" y="227"/>
                </a:cxn>
              </a:cxnLst>
              <a:rect l="0" t="0" r="r" b="b"/>
              <a:pathLst>
                <a:path w="206" h="227">
                  <a:moveTo>
                    <a:pt x="0" y="227"/>
                  </a:moveTo>
                  <a:lnTo>
                    <a:pt x="3" y="227"/>
                  </a:lnTo>
                  <a:lnTo>
                    <a:pt x="7" y="224"/>
                  </a:lnTo>
                  <a:lnTo>
                    <a:pt x="17" y="222"/>
                  </a:lnTo>
                  <a:lnTo>
                    <a:pt x="27" y="217"/>
                  </a:lnTo>
                  <a:lnTo>
                    <a:pt x="41" y="212"/>
                  </a:lnTo>
                  <a:lnTo>
                    <a:pt x="56" y="203"/>
                  </a:lnTo>
                  <a:lnTo>
                    <a:pt x="73" y="194"/>
                  </a:lnTo>
                  <a:lnTo>
                    <a:pt x="90" y="182"/>
                  </a:lnTo>
                  <a:lnTo>
                    <a:pt x="108" y="168"/>
                  </a:lnTo>
                  <a:lnTo>
                    <a:pt x="125" y="152"/>
                  </a:lnTo>
                  <a:lnTo>
                    <a:pt x="143" y="134"/>
                  </a:lnTo>
                  <a:lnTo>
                    <a:pt x="159" y="113"/>
                  </a:lnTo>
                  <a:lnTo>
                    <a:pt x="174" y="89"/>
                  </a:lnTo>
                  <a:lnTo>
                    <a:pt x="187" y="62"/>
                  </a:lnTo>
                  <a:lnTo>
                    <a:pt x="198" y="33"/>
                  </a:lnTo>
                  <a:lnTo>
                    <a:pt x="206" y="0"/>
                  </a:lnTo>
                  <a:lnTo>
                    <a:pt x="206" y="2"/>
                  </a:lnTo>
                  <a:lnTo>
                    <a:pt x="206" y="9"/>
                  </a:lnTo>
                  <a:lnTo>
                    <a:pt x="206" y="19"/>
                  </a:lnTo>
                  <a:lnTo>
                    <a:pt x="204" y="33"/>
                  </a:lnTo>
                  <a:lnTo>
                    <a:pt x="201" y="48"/>
                  </a:lnTo>
                  <a:lnTo>
                    <a:pt x="198" y="65"/>
                  </a:lnTo>
                  <a:lnTo>
                    <a:pt x="192" y="85"/>
                  </a:lnTo>
                  <a:lnTo>
                    <a:pt x="184" y="105"/>
                  </a:lnTo>
                  <a:lnTo>
                    <a:pt x="173" y="125"/>
                  </a:lnTo>
                  <a:lnTo>
                    <a:pt x="160" y="145"/>
                  </a:lnTo>
                  <a:lnTo>
                    <a:pt x="143" y="165"/>
                  </a:lnTo>
                  <a:lnTo>
                    <a:pt x="123" y="182"/>
                  </a:lnTo>
                  <a:lnTo>
                    <a:pt x="100" y="197"/>
                  </a:lnTo>
                  <a:lnTo>
                    <a:pt x="70" y="210"/>
                  </a:lnTo>
                  <a:lnTo>
                    <a:pt x="38" y="221"/>
                  </a:lnTo>
                  <a:lnTo>
                    <a:pt x="0" y="227"/>
                  </a:lnTo>
                  <a:close/>
                </a:path>
              </a:pathLst>
            </a:custGeom>
            <a:solidFill>
              <a:srgbClr val="000000"/>
            </a:solidFill>
            <a:ln w="9525">
              <a:noFill/>
              <a:round/>
            </a:ln>
          </p:spPr>
          <p:txBody>
            <a:bodyPr/>
            <a:lstStyle/>
            <a:p>
              <a:endParaRPr lang="en-US"/>
            </a:p>
          </p:txBody>
        </p:sp>
        <p:sp>
          <p:nvSpPr>
            <p:cNvPr id="422082" name="Freeform 194"/>
            <p:cNvSpPr/>
            <p:nvPr/>
          </p:nvSpPr>
          <p:spPr bwMode="auto">
            <a:xfrm>
              <a:off x="4084" y="2645"/>
              <a:ext cx="226" cy="170"/>
            </a:xfrm>
            <a:custGeom>
              <a:avLst/>
              <a:gdLst/>
              <a:ahLst/>
              <a:cxnLst>
                <a:cxn ang="0">
                  <a:pos x="226" y="170"/>
                </a:cxn>
                <a:cxn ang="0">
                  <a:pos x="225" y="169"/>
                </a:cxn>
                <a:cxn ang="0">
                  <a:pos x="224" y="164"/>
                </a:cxn>
                <a:cxn ang="0">
                  <a:pos x="220" y="158"/>
                </a:cxn>
                <a:cxn ang="0">
                  <a:pos x="215" y="149"/>
                </a:cxn>
                <a:cxn ang="0">
                  <a:pos x="208" y="139"/>
                </a:cxn>
                <a:cxn ang="0">
                  <a:pos x="200" y="128"/>
                </a:cxn>
                <a:cxn ang="0">
                  <a:pos x="191" y="115"/>
                </a:cxn>
                <a:cxn ang="0">
                  <a:pos x="178" y="101"/>
                </a:cxn>
                <a:cxn ang="0">
                  <a:pos x="164" y="87"/>
                </a:cxn>
                <a:cxn ang="0">
                  <a:pos x="149" y="73"/>
                </a:cxn>
                <a:cxn ang="0">
                  <a:pos x="130" y="59"/>
                </a:cxn>
                <a:cxn ang="0">
                  <a:pos x="109" y="45"/>
                </a:cxn>
                <a:cxn ang="0">
                  <a:pos x="86" y="32"/>
                </a:cxn>
                <a:cxn ang="0">
                  <a:pos x="60" y="20"/>
                </a:cxn>
                <a:cxn ang="0">
                  <a:pos x="32" y="10"/>
                </a:cxn>
                <a:cxn ang="0">
                  <a:pos x="0" y="1"/>
                </a:cxn>
                <a:cxn ang="0">
                  <a:pos x="3" y="1"/>
                </a:cxn>
                <a:cxn ang="0">
                  <a:pos x="7" y="1"/>
                </a:cxn>
                <a:cxn ang="0">
                  <a:pos x="15" y="0"/>
                </a:cxn>
                <a:cxn ang="0">
                  <a:pos x="27" y="1"/>
                </a:cxn>
                <a:cxn ang="0">
                  <a:pos x="40" y="3"/>
                </a:cxn>
                <a:cxn ang="0">
                  <a:pos x="55" y="5"/>
                </a:cxn>
                <a:cxn ang="0">
                  <a:pos x="72" y="8"/>
                </a:cxn>
                <a:cxn ang="0">
                  <a:pos x="90" y="14"/>
                </a:cxn>
                <a:cxn ang="0">
                  <a:pos x="108" y="23"/>
                </a:cxn>
                <a:cxn ang="0">
                  <a:pos x="128" y="33"/>
                </a:cxn>
                <a:cxn ang="0">
                  <a:pos x="146" y="46"/>
                </a:cxn>
                <a:cxn ang="0">
                  <a:pos x="164" y="63"/>
                </a:cxn>
                <a:cxn ang="0">
                  <a:pos x="183" y="83"/>
                </a:cxn>
                <a:cxn ang="0">
                  <a:pos x="198" y="108"/>
                </a:cxn>
                <a:cxn ang="0">
                  <a:pos x="213" y="137"/>
                </a:cxn>
                <a:cxn ang="0">
                  <a:pos x="226" y="170"/>
                </a:cxn>
              </a:cxnLst>
              <a:rect l="0" t="0" r="r" b="b"/>
              <a:pathLst>
                <a:path w="226" h="170">
                  <a:moveTo>
                    <a:pt x="226" y="170"/>
                  </a:moveTo>
                  <a:lnTo>
                    <a:pt x="225" y="169"/>
                  </a:lnTo>
                  <a:lnTo>
                    <a:pt x="224" y="164"/>
                  </a:lnTo>
                  <a:lnTo>
                    <a:pt x="220" y="158"/>
                  </a:lnTo>
                  <a:lnTo>
                    <a:pt x="215" y="149"/>
                  </a:lnTo>
                  <a:lnTo>
                    <a:pt x="208" y="139"/>
                  </a:lnTo>
                  <a:lnTo>
                    <a:pt x="200" y="128"/>
                  </a:lnTo>
                  <a:lnTo>
                    <a:pt x="191" y="115"/>
                  </a:lnTo>
                  <a:lnTo>
                    <a:pt x="178" y="101"/>
                  </a:lnTo>
                  <a:lnTo>
                    <a:pt x="164" y="87"/>
                  </a:lnTo>
                  <a:lnTo>
                    <a:pt x="149" y="73"/>
                  </a:lnTo>
                  <a:lnTo>
                    <a:pt x="130" y="59"/>
                  </a:lnTo>
                  <a:lnTo>
                    <a:pt x="109" y="45"/>
                  </a:lnTo>
                  <a:lnTo>
                    <a:pt x="86" y="32"/>
                  </a:lnTo>
                  <a:lnTo>
                    <a:pt x="60" y="20"/>
                  </a:lnTo>
                  <a:lnTo>
                    <a:pt x="32" y="10"/>
                  </a:lnTo>
                  <a:lnTo>
                    <a:pt x="0" y="1"/>
                  </a:lnTo>
                  <a:lnTo>
                    <a:pt x="3" y="1"/>
                  </a:lnTo>
                  <a:lnTo>
                    <a:pt x="7" y="1"/>
                  </a:lnTo>
                  <a:lnTo>
                    <a:pt x="15" y="0"/>
                  </a:lnTo>
                  <a:lnTo>
                    <a:pt x="27" y="1"/>
                  </a:lnTo>
                  <a:lnTo>
                    <a:pt x="40" y="3"/>
                  </a:lnTo>
                  <a:lnTo>
                    <a:pt x="55" y="5"/>
                  </a:lnTo>
                  <a:lnTo>
                    <a:pt x="72" y="8"/>
                  </a:lnTo>
                  <a:lnTo>
                    <a:pt x="90" y="14"/>
                  </a:lnTo>
                  <a:lnTo>
                    <a:pt x="108" y="23"/>
                  </a:lnTo>
                  <a:lnTo>
                    <a:pt x="128" y="33"/>
                  </a:lnTo>
                  <a:lnTo>
                    <a:pt x="146" y="46"/>
                  </a:lnTo>
                  <a:lnTo>
                    <a:pt x="164" y="63"/>
                  </a:lnTo>
                  <a:lnTo>
                    <a:pt x="183" y="83"/>
                  </a:lnTo>
                  <a:lnTo>
                    <a:pt x="198" y="108"/>
                  </a:lnTo>
                  <a:lnTo>
                    <a:pt x="213" y="137"/>
                  </a:lnTo>
                  <a:lnTo>
                    <a:pt x="226" y="170"/>
                  </a:lnTo>
                  <a:close/>
                </a:path>
              </a:pathLst>
            </a:custGeom>
            <a:solidFill>
              <a:srgbClr val="000000"/>
            </a:solidFill>
            <a:ln w="9525">
              <a:noFill/>
              <a:round/>
            </a:ln>
          </p:spPr>
          <p:txBody>
            <a:bodyPr/>
            <a:lstStyle/>
            <a:p>
              <a:endParaRPr lang="en-US"/>
            </a:p>
          </p:txBody>
        </p:sp>
        <p:sp>
          <p:nvSpPr>
            <p:cNvPr id="422083" name="Freeform 195"/>
            <p:cNvSpPr/>
            <p:nvPr/>
          </p:nvSpPr>
          <p:spPr bwMode="auto">
            <a:xfrm>
              <a:off x="3881" y="2704"/>
              <a:ext cx="162" cy="176"/>
            </a:xfrm>
            <a:custGeom>
              <a:avLst/>
              <a:gdLst/>
              <a:ahLst/>
              <a:cxnLst>
                <a:cxn ang="0">
                  <a:pos x="162" y="0"/>
                </a:cxn>
                <a:cxn ang="0">
                  <a:pos x="156" y="1"/>
                </a:cxn>
                <a:cxn ang="0">
                  <a:pos x="139" y="6"/>
                </a:cxn>
                <a:cxn ang="0">
                  <a:pos x="114" y="15"/>
                </a:cxn>
                <a:cxn ang="0">
                  <a:pos x="86" y="30"/>
                </a:cxn>
                <a:cxn ang="0">
                  <a:pos x="57" y="54"/>
                </a:cxn>
                <a:cxn ang="0">
                  <a:pos x="31" y="84"/>
                </a:cxn>
                <a:cxn ang="0">
                  <a:pos x="10" y="125"/>
                </a:cxn>
                <a:cxn ang="0">
                  <a:pos x="0" y="176"/>
                </a:cxn>
                <a:cxn ang="0">
                  <a:pos x="2" y="170"/>
                </a:cxn>
                <a:cxn ang="0">
                  <a:pos x="8" y="154"/>
                </a:cxn>
                <a:cxn ang="0">
                  <a:pos x="19" y="131"/>
                </a:cxn>
                <a:cxn ang="0">
                  <a:pos x="35" y="102"/>
                </a:cxn>
                <a:cxn ang="0">
                  <a:pos x="57" y="72"/>
                </a:cxn>
                <a:cxn ang="0">
                  <a:pos x="85" y="43"/>
                </a:cxn>
                <a:cxn ang="0">
                  <a:pos x="120" y="18"/>
                </a:cxn>
                <a:cxn ang="0">
                  <a:pos x="162" y="0"/>
                </a:cxn>
              </a:cxnLst>
              <a:rect l="0" t="0" r="r" b="b"/>
              <a:pathLst>
                <a:path w="162" h="176">
                  <a:moveTo>
                    <a:pt x="162" y="0"/>
                  </a:moveTo>
                  <a:lnTo>
                    <a:pt x="156" y="1"/>
                  </a:lnTo>
                  <a:lnTo>
                    <a:pt x="139" y="6"/>
                  </a:lnTo>
                  <a:lnTo>
                    <a:pt x="114" y="15"/>
                  </a:lnTo>
                  <a:lnTo>
                    <a:pt x="86" y="30"/>
                  </a:lnTo>
                  <a:lnTo>
                    <a:pt x="57" y="54"/>
                  </a:lnTo>
                  <a:lnTo>
                    <a:pt x="31" y="84"/>
                  </a:lnTo>
                  <a:lnTo>
                    <a:pt x="10" y="125"/>
                  </a:lnTo>
                  <a:lnTo>
                    <a:pt x="0" y="176"/>
                  </a:lnTo>
                  <a:lnTo>
                    <a:pt x="2" y="170"/>
                  </a:lnTo>
                  <a:lnTo>
                    <a:pt x="8" y="154"/>
                  </a:lnTo>
                  <a:lnTo>
                    <a:pt x="19" y="131"/>
                  </a:lnTo>
                  <a:lnTo>
                    <a:pt x="35" y="102"/>
                  </a:lnTo>
                  <a:lnTo>
                    <a:pt x="57" y="72"/>
                  </a:lnTo>
                  <a:lnTo>
                    <a:pt x="85" y="43"/>
                  </a:lnTo>
                  <a:lnTo>
                    <a:pt x="120" y="18"/>
                  </a:lnTo>
                  <a:lnTo>
                    <a:pt x="162" y="0"/>
                  </a:lnTo>
                  <a:close/>
                </a:path>
              </a:pathLst>
            </a:custGeom>
            <a:solidFill>
              <a:srgbClr val="000000"/>
            </a:solidFill>
            <a:ln w="9525">
              <a:noFill/>
              <a:round/>
            </a:ln>
          </p:spPr>
          <p:txBody>
            <a:bodyPr/>
            <a:lstStyle/>
            <a:p>
              <a:endParaRPr lang="en-US"/>
            </a:p>
          </p:txBody>
        </p:sp>
        <p:sp>
          <p:nvSpPr>
            <p:cNvPr id="422084" name="Freeform 196"/>
            <p:cNvSpPr/>
            <p:nvPr/>
          </p:nvSpPr>
          <p:spPr bwMode="auto">
            <a:xfrm>
              <a:off x="3880" y="2911"/>
              <a:ext cx="184" cy="179"/>
            </a:xfrm>
            <a:custGeom>
              <a:avLst/>
              <a:gdLst/>
              <a:ahLst/>
              <a:cxnLst>
                <a:cxn ang="0">
                  <a:pos x="0" y="0"/>
                </a:cxn>
                <a:cxn ang="0">
                  <a:pos x="0" y="7"/>
                </a:cxn>
                <a:cxn ang="0">
                  <a:pos x="3" y="25"/>
                </a:cxn>
                <a:cxn ang="0">
                  <a:pos x="10" y="52"/>
                </a:cxn>
                <a:cxn ang="0">
                  <a:pos x="24" y="83"/>
                </a:cxn>
                <a:cxn ang="0">
                  <a:pos x="46" y="114"/>
                </a:cxn>
                <a:cxn ang="0">
                  <a:pos x="79" y="144"/>
                </a:cxn>
                <a:cxn ang="0">
                  <a:pos x="125" y="166"/>
                </a:cxn>
                <a:cxn ang="0">
                  <a:pos x="184" y="179"/>
                </a:cxn>
                <a:cxn ang="0">
                  <a:pos x="179" y="177"/>
                </a:cxn>
                <a:cxn ang="0">
                  <a:pos x="162" y="173"/>
                </a:cxn>
                <a:cxn ang="0">
                  <a:pos x="138" y="162"/>
                </a:cxn>
                <a:cxn ang="0">
                  <a:pos x="108" y="147"/>
                </a:cxn>
                <a:cxn ang="0">
                  <a:pos x="77" y="124"/>
                </a:cxn>
                <a:cxn ang="0">
                  <a:pos x="46" y="93"/>
                </a:cxn>
                <a:cxn ang="0">
                  <a:pos x="20" y="51"/>
                </a:cxn>
                <a:cxn ang="0">
                  <a:pos x="0" y="0"/>
                </a:cxn>
              </a:cxnLst>
              <a:rect l="0" t="0" r="r" b="b"/>
              <a:pathLst>
                <a:path w="184" h="179">
                  <a:moveTo>
                    <a:pt x="0" y="0"/>
                  </a:moveTo>
                  <a:lnTo>
                    <a:pt x="0" y="7"/>
                  </a:lnTo>
                  <a:lnTo>
                    <a:pt x="3" y="25"/>
                  </a:lnTo>
                  <a:lnTo>
                    <a:pt x="10" y="52"/>
                  </a:lnTo>
                  <a:lnTo>
                    <a:pt x="24" y="83"/>
                  </a:lnTo>
                  <a:lnTo>
                    <a:pt x="46" y="114"/>
                  </a:lnTo>
                  <a:lnTo>
                    <a:pt x="79" y="144"/>
                  </a:lnTo>
                  <a:lnTo>
                    <a:pt x="125" y="166"/>
                  </a:lnTo>
                  <a:lnTo>
                    <a:pt x="184" y="179"/>
                  </a:lnTo>
                  <a:lnTo>
                    <a:pt x="179" y="177"/>
                  </a:lnTo>
                  <a:lnTo>
                    <a:pt x="162" y="173"/>
                  </a:lnTo>
                  <a:lnTo>
                    <a:pt x="138" y="162"/>
                  </a:lnTo>
                  <a:lnTo>
                    <a:pt x="108" y="147"/>
                  </a:lnTo>
                  <a:lnTo>
                    <a:pt x="77" y="124"/>
                  </a:lnTo>
                  <a:lnTo>
                    <a:pt x="46" y="93"/>
                  </a:lnTo>
                  <a:lnTo>
                    <a:pt x="20" y="51"/>
                  </a:lnTo>
                  <a:lnTo>
                    <a:pt x="0" y="0"/>
                  </a:lnTo>
                  <a:close/>
                </a:path>
              </a:pathLst>
            </a:custGeom>
            <a:solidFill>
              <a:srgbClr val="000000"/>
            </a:solidFill>
            <a:ln w="9525">
              <a:noFill/>
              <a:round/>
            </a:ln>
          </p:spPr>
          <p:txBody>
            <a:bodyPr/>
            <a:lstStyle/>
            <a:p>
              <a:endParaRPr lang="en-US"/>
            </a:p>
          </p:txBody>
        </p:sp>
        <p:sp>
          <p:nvSpPr>
            <p:cNvPr id="422085" name="Freeform 197"/>
            <p:cNvSpPr/>
            <p:nvPr/>
          </p:nvSpPr>
          <p:spPr bwMode="auto">
            <a:xfrm>
              <a:off x="4105" y="2905"/>
              <a:ext cx="167" cy="183"/>
            </a:xfrm>
            <a:custGeom>
              <a:avLst/>
              <a:gdLst/>
              <a:ahLst/>
              <a:cxnLst>
                <a:cxn ang="0">
                  <a:pos x="0" y="183"/>
                </a:cxn>
                <a:cxn ang="0">
                  <a:pos x="6" y="181"/>
                </a:cxn>
                <a:cxn ang="0">
                  <a:pos x="22" y="175"/>
                </a:cxn>
                <a:cxn ang="0">
                  <a:pos x="46" y="165"/>
                </a:cxn>
                <a:cxn ang="0">
                  <a:pos x="74" y="147"/>
                </a:cxn>
                <a:cxn ang="0">
                  <a:pos x="102" y="123"/>
                </a:cxn>
                <a:cxn ang="0">
                  <a:pos x="130" y="91"/>
                </a:cxn>
                <a:cxn ang="0">
                  <a:pos x="152" y="50"/>
                </a:cxn>
                <a:cxn ang="0">
                  <a:pos x="167" y="0"/>
                </a:cxn>
                <a:cxn ang="0">
                  <a:pos x="167" y="7"/>
                </a:cxn>
                <a:cxn ang="0">
                  <a:pos x="166" y="26"/>
                </a:cxn>
                <a:cxn ang="0">
                  <a:pos x="160" y="53"/>
                </a:cxn>
                <a:cxn ang="0">
                  <a:pos x="150" y="84"/>
                </a:cxn>
                <a:cxn ang="0">
                  <a:pos x="130" y="117"/>
                </a:cxn>
                <a:cxn ang="0">
                  <a:pos x="101" y="147"/>
                </a:cxn>
                <a:cxn ang="0">
                  <a:pos x="58" y="171"/>
                </a:cxn>
                <a:cxn ang="0">
                  <a:pos x="0" y="183"/>
                </a:cxn>
              </a:cxnLst>
              <a:rect l="0" t="0" r="r" b="b"/>
              <a:pathLst>
                <a:path w="167" h="183">
                  <a:moveTo>
                    <a:pt x="0" y="183"/>
                  </a:moveTo>
                  <a:lnTo>
                    <a:pt x="6" y="181"/>
                  </a:lnTo>
                  <a:lnTo>
                    <a:pt x="22" y="175"/>
                  </a:lnTo>
                  <a:lnTo>
                    <a:pt x="46" y="165"/>
                  </a:lnTo>
                  <a:lnTo>
                    <a:pt x="74" y="147"/>
                  </a:lnTo>
                  <a:lnTo>
                    <a:pt x="102" y="123"/>
                  </a:lnTo>
                  <a:lnTo>
                    <a:pt x="130" y="91"/>
                  </a:lnTo>
                  <a:lnTo>
                    <a:pt x="152" y="50"/>
                  </a:lnTo>
                  <a:lnTo>
                    <a:pt x="167" y="0"/>
                  </a:lnTo>
                  <a:lnTo>
                    <a:pt x="167" y="7"/>
                  </a:lnTo>
                  <a:lnTo>
                    <a:pt x="166" y="26"/>
                  </a:lnTo>
                  <a:lnTo>
                    <a:pt x="160" y="53"/>
                  </a:lnTo>
                  <a:lnTo>
                    <a:pt x="150" y="84"/>
                  </a:lnTo>
                  <a:lnTo>
                    <a:pt x="130" y="117"/>
                  </a:lnTo>
                  <a:lnTo>
                    <a:pt x="101" y="147"/>
                  </a:lnTo>
                  <a:lnTo>
                    <a:pt x="58" y="171"/>
                  </a:lnTo>
                  <a:lnTo>
                    <a:pt x="0" y="183"/>
                  </a:lnTo>
                  <a:close/>
                </a:path>
              </a:pathLst>
            </a:custGeom>
            <a:solidFill>
              <a:srgbClr val="000000"/>
            </a:solidFill>
            <a:ln w="9525">
              <a:noFill/>
              <a:round/>
            </a:ln>
          </p:spPr>
          <p:txBody>
            <a:bodyPr/>
            <a:lstStyle/>
            <a:p>
              <a:endParaRPr lang="en-US"/>
            </a:p>
          </p:txBody>
        </p:sp>
        <p:sp>
          <p:nvSpPr>
            <p:cNvPr id="422086" name="Freeform 198"/>
            <p:cNvSpPr/>
            <p:nvPr/>
          </p:nvSpPr>
          <p:spPr bwMode="auto">
            <a:xfrm>
              <a:off x="4083" y="2697"/>
              <a:ext cx="182" cy="137"/>
            </a:xfrm>
            <a:custGeom>
              <a:avLst/>
              <a:gdLst/>
              <a:ahLst/>
              <a:cxnLst>
                <a:cxn ang="0">
                  <a:pos x="182" y="137"/>
                </a:cxn>
                <a:cxn ang="0">
                  <a:pos x="180" y="132"/>
                </a:cxn>
                <a:cxn ang="0">
                  <a:pos x="174" y="120"/>
                </a:cxn>
                <a:cxn ang="0">
                  <a:pos x="163" y="101"/>
                </a:cxn>
                <a:cxn ang="0">
                  <a:pos x="144" y="80"/>
                </a:cxn>
                <a:cxn ang="0">
                  <a:pos x="120" y="57"/>
                </a:cxn>
                <a:cxn ang="0">
                  <a:pos x="88" y="35"/>
                </a:cxn>
                <a:cxn ang="0">
                  <a:pos x="48" y="15"/>
                </a:cxn>
                <a:cxn ang="0">
                  <a:pos x="0" y="0"/>
                </a:cxn>
                <a:cxn ang="0">
                  <a:pos x="6" y="0"/>
                </a:cxn>
                <a:cxn ang="0">
                  <a:pos x="21" y="0"/>
                </a:cxn>
                <a:cxn ang="0">
                  <a:pos x="44" y="2"/>
                </a:cxn>
                <a:cxn ang="0">
                  <a:pos x="73" y="10"/>
                </a:cxn>
                <a:cxn ang="0">
                  <a:pos x="103" y="25"/>
                </a:cxn>
                <a:cxn ang="0">
                  <a:pos x="133" y="50"/>
                </a:cxn>
                <a:cxn ang="0">
                  <a:pos x="160" y="86"/>
                </a:cxn>
                <a:cxn ang="0">
                  <a:pos x="182" y="137"/>
                </a:cxn>
              </a:cxnLst>
              <a:rect l="0" t="0" r="r" b="b"/>
              <a:pathLst>
                <a:path w="182" h="137">
                  <a:moveTo>
                    <a:pt x="182" y="137"/>
                  </a:moveTo>
                  <a:lnTo>
                    <a:pt x="180" y="132"/>
                  </a:lnTo>
                  <a:lnTo>
                    <a:pt x="174" y="120"/>
                  </a:lnTo>
                  <a:lnTo>
                    <a:pt x="163" y="101"/>
                  </a:lnTo>
                  <a:lnTo>
                    <a:pt x="144" y="80"/>
                  </a:lnTo>
                  <a:lnTo>
                    <a:pt x="120" y="57"/>
                  </a:lnTo>
                  <a:lnTo>
                    <a:pt x="88" y="35"/>
                  </a:lnTo>
                  <a:lnTo>
                    <a:pt x="48" y="15"/>
                  </a:lnTo>
                  <a:lnTo>
                    <a:pt x="0" y="0"/>
                  </a:lnTo>
                  <a:lnTo>
                    <a:pt x="6" y="0"/>
                  </a:lnTo>
                  <a:lnTo>
                    <a:pt x="21" y="0"/>
                  </a:lnTo>
                  <a:lnTo>
                    <a:pt x="44" y="2"/>
                  </a:lnTo>
                  <a:lnTo>
                    <a:pt x="73" y="10"/>
                  </a:lnTo>
                  <a:lnTo>
                    <a:pt x="103" y="25"/>
                  </a:lnTo>
                  <a:lnTo>
                    <a:pt x="133" y="50"/>
                  </a:lnTo>
                  <a:lnTo>
                    <a:pt x="160" y="86"/>
                  </a:lnTo>
                  <a:lnTo>
                    <a:pt x="182" y="137"/>
                  </a:lnTo>
                  <a:close/>
                </a:path>
              </a:pathLst>
            </a:custGeom>
            <a:solidFill>
              <a:srgbClr val="000000"/>
            </a:solidFill>
            <a:ln w="9525">
              <a:noFill/>
              <a:round/>
            </a:ln>
          </p:spPr>
          <p:txBody>
            <a:bodyPr/>
            <a:lstStyle/>
            <a:p>
              <a:endParaRPr lang="en-US"/>
            </a:p>
          </p:txBody>
        </p:sp>
        <p:sp>
          <p:nvSpPr>
            <p:cNvPr id="422087" name="Freeform 199"/>
            <p:cNvSpPr/>
            <p:nvPr/>
          </p:nvSpPr>
          <p:spPr bwMode="auto">
            <a:xfrm>
              <a:off x="3938" y="2733"/>
              <a:ext cx="197" cy="185"/>
            </a:xfrm>
            <a:custGeom>
              <a:avLst/>
              <a:gdLst/>
              <a:ahLst/>
              <a:cxnLst>
                <a:cxn ang="0">
                  <a:pos x="0" y="153"/>
                </a:cxn>
                <a:cxn ang="0">
                  <a:pos x="197" y="0"/>
                </a:cxn>
                <a:cxn ang="0">
                  <a:pos x="197" y="15"/>
                </a:cxn>
                <a:cxn ang="0">
                  <a:pos x="195" y="56"/>
                </a:cxn>
                <a:cxn ang="0">
                  <a:pos x="191" y="115"/>
                </a:cxn>
                <a:cxn ang="0">
                  <a:pos x="179" y="185"/>
                </a:cxn>
                <a:cxn ang="0">
                  <a:pos x="180" y="165"/>
                </a:cxn>
                <a:cxn ang="0">
                  <a:pos x="181" y="118"/>
                </a:cxn>
                <a:cxn ang="0">
                  <a:pos x="182" y="64"/>
                </a:cxn>
                <a:cxn ang="0">
                  <a:pos x="181" y="21"/>
                </a:cxn>
                <a:cxn ang="0">
                  <a:pos x="0" y="153"/>
                </a:cxn>
              </a:cxnLst>
              <a:rect l="0" t="0" r="r" b="b"/>
              <a:pathLst>
                <a:path w="197" h="185">
                  <a:moveTo>
                    <a:pt x="0" y="153"/>
                  </a:moveTo>
                  <a:lnTo>
                    <a:pt x="197" y="0"/>
                  </a:lnTo>
                  <a:lnTo>
                    <a:pt x="197" y="15"/>
                  </a:lnTo>
                  <a:lnTo>
                    <a:pt x="195" y="56"/>
                  </a:lnTo>
                  <a:lnTo>
                    <a:pt x="191" y="115"/>
                  </a:lnTo>
                  <a:lnTo>
                    <a:pt x="179" y="185"/>
                  </a:lnTo>
                  <a:lnTo>
                    <a:pt x="180" y="165"/>
                  </a:lnTo>
                  <a:lnTo>
                    <a:pt x="181" y="118"/>
                  </a:lnTo>
                  <a:lnTo>
                    <a:pt x="182" y="64"/>
                  </a:lnTo>
                  <a:lnTo>
                    <a:pt x="181" y="21"/>
                  </a:lnTo>
                  <a:lnTo>
                    <a:pt x="0" y="153"/>
                  </a:lnTo>
                  <a:close/>
                </a:path>
              </a:pathLst>
            </a:custGeom>
            <a:solidFill>
              <a:srgbClr val="000000"/>
            </a:solidFill>
            <a:ln w="9525">
              <a:noFill/>
              <a:round/>
            </a:ln>
          </p:spPr>
          <p:txBody>
            <a:bodyPr/>
            <a:lstStyle/>
            <a:p>
              <a:endParaRPr lang="en-US"/>
            </a:p>
          </p:txBody>
        </p:sp>
        <p:sp>
          <p:nvSpPr>
            <p:cNvPr id="422088" name="Freeform 200"/>
            <p:cNvSpPr/>
            <p:nvPr/>
          </p:nvSpPr>
          <p:spPr bwMode="auto">
            <a:xfrm>
              <a:off x="3917" y="2903"/>
              <a:ext cx="177" cy="25"/>
            </a:xfrm>
            <a:custGeom>
              <a:avLst/>
              <a:gdLst/>
              <a:ahLst/>
              <a:cxnLst>
                <a:cxn ang="0">
                  <a:pos x="0" y="0"/>
                </a:cxn>
                <a:cxn ang="0">
                  <a:pos x="4" y="0"/>
                </a:cxn>
                <a:cxn ang="0">
                  <a:pos x="14" y="1"/>
                </a:cxn>
                <a:cxn ang="0">
                  <a:pos x="30" y="3"/>
                </a:cxn>
                <a:cxn ang="0">
                  <a:pos x="52" y="5"/>
                </a:cxn>
                <a:cxn ang="0">
                  <a:pos x="78" y="9"/>
                </a:cxn>
                <a:cxn ang="0">
                  <a:pos x="108" y="12"/>
                </a:cxn>
                <a:cxn ang="0">
                  <a:pos x="142" y="17"/>
                </a:cxn>
                <a:cxn ang="0">
                  <a:pos x="177" y="23"/>
                </a:cxn>
                <a:cxn ang="0">
                  <a:pos x="173" y="23"/>
                </a:cxn>
                <a:cxn ang="0">
                  <a:pos x="161" y="25"/>
                </a:cxn>
                <a:cxn ang="0">
                  <a:pos x="144" y="25"/>
                </a:cxn>
                <a:cxn ang="0">
                  <a:pos x="120" y="25"/>
                </a:cxn>
                <a:cxn ang="0">
                  <a:pos x="94" y="24"/>
                </a:cxn>
                <a:cxn ang="0">
                  <a:pos x="64" y="19"/>
                </a:cxn>
                <a:cxn ang="0">
                  <a:pos x="33" y="11"/>
                </a:cxn>
                <a:cxn ang="0">
                  <a:pos x="0" y="0"/>
                </a:cxn>
              </a:cxnLst>
              <a:rect l="0" t="0" r="r" b="b"/>
              <a:pathLst>
                <a:path w="177" h="25">
                  <a:moveTo>
                    <a:pt x="0" y="0"/>
                  </a:moveTo>
                  <a:lnTo>
                    <a:pt x="4" y="0"/>
                  </a:lnTo>
                  <a:lnTo>
                    <a:pt x="14" y="1"/>
                  </a:lnTo>
                  <a:lnTo>
                    <a:pt x="30" y="3"/>
                  </a:lnTo>
                  <a:lnTo>
                    <a:pt x="52" y="5"/>
                  </a:lnTo>
                  <a:lnTo>
                    <a:pt x="78" y="9"/>
                  </a:lnTo>
                  <a:lnTo>
                    <a:pt x="108" y="12"/>
                  </a:lnTo>
                  <a:lnTo>
                    <a:pt x="142" y="17"/>
                  </a:lnTo>
                  <a:lnTo>
                    <a:pt x="177" y="23"/>
                  </a:lnTo>
                  <a:lnTo>
                    <a:pt x="173" y="23"/>
                  </a:lnTo>
                  <a:lnTo>
                    <a:pt x="161" y="25"/>
                  </a:lnTo>
                  <a:lnTo>
                    <a:pt x="144" y="25"/>
                  </a:lnTo>
                  <a:lnTo>
                    <a:pt x="120" y="25"/>
                  </a:lnTo>
                  <a:lnTo>
                    <a:pt x="94" y="24"/>
                  </a:lnTo>
                  <a:lnTo>
                    <a:pt x="64" y="19"/>
                  </a:lnTo>
                  <a:lnTo>
                    <a:pt x="33" y="11"/>
                  </a:lnTo>
                  <a:lnTo>
                    <a:pt x="0" y="0"/>
                  </a:lnTo>
                  <a:close/>
                </a:path>
              </a:pathLst>
            </a:custGeom>
            <a:solidFill>
              <a:srgbClr val="000000"/>
            </a:solidFill>
            <a:ln w="9525">
              <a:noFill/>
              <a:round/>
            </a:ln>
          </p:spPr>
          <p:txBody>
            <a:bodyPr/>
            <a:lstStyle/>
            <a:p>
              <a:endParaRPr lang="en-US"/>
            </a:p>
          </p:txBody>
        </p:sp>
        <p:sp>
          <p:nvSpPr>
            <p:cNvPr id="422089" name="Freeform 201"/>
            <p:cNvSpPr/>
            <p:nvPr/>
          </p:nvSpPr>
          <p:spPr bwMode="auto">
            <a:xfrm>
              <a:off x="4122" y="2959"/>
              <a:ext cx="96" cy="92"/>
            </a:xfrm>
            <a:custGeom>
              <a:avLst/>
              <a:gdLst/>
              <a:ahLst/>
              <a:cxnLst>
                <a:cxn ang="0">
                  <a:pos x="0" y="0"/>
                </a:cxn>
                <a:cxn ang="0">
                  <a:pos x="2" y="2"/>
                </a:cxn>
                <a:cxn ang="0">
                  <a:pos x="7" y="7"/>
                </a:cxn>
                <a:cxn ang="0">
                  <a:pos x="14" y="15"/>
                </a:cxn>
                <a:cxn ang="0">
                  <a:pos x="22" y="25"/>
                </a:cxn>
                <a:cxn ang="0">
                  <a:pos x="30" y="36"/>
                </a:cxn>
                <a:cxn ang="0">
                  <a:pos x="37" y="46"/>
                </a:cxn>
                <a:cxn ang="0">
                  <a:pos x="41" y="56"/>
                </a:cxn>
                <a:cxn ang="0">
                  <a:pos x="41" y="64"/>
                </a:cxn>
                <a:cxn ang="0">
                  <a:pos x="36" y="76"/>
                </a:cxn>
                <a:cxn ang="0">
                  <a:pos x="30" y="85"/>
                </a:cxn>
                <a:cxn ang="0">
                  <a:pos x="25" y="90"/>
                </a:cxn>
                <a:cxn ang="0">
                  <a:pos x="23" y="92"/>
                </a:cxn>
                <a:cxn ang="0">
                  <a:pos x="96" y="34"/>
                </a:cxn>
                <a:cxn ang="0">
                  <a:pos x="53" y="50"/>
                </a:cxn>
                <a:cxn ang="0">
                  <a:pos x="0" y="0"/>
                </a:cxn>
              </a:cxnLst>
              <a:rect l="0" t="0" r="r" b="b"/>
              <a:pathLst>
                <a:path w="96" h="92">
                  <a:moveTo>
                    <a:pt x="0" y="0"/>
                  </a:moveTo>
                  <a:lnTo>
                    <a:pt x="2" y="2"/>
                  </a:lnTo>
                  <a:lnTo>
                    <a:pt x="7" y="7"/>
                  </a:lnTo>
                  <a:lnTo>
                    <a:pt x="14" y="15"/>
                  </a:lnTo>
                  <a:lnTo>
                    <a:pt x="22" y="25"/>
                  </a:lnTo>
                  <a:lnTo>
                    <a:pt x="30" y="36"/>
                  </a:lnTo>
                  <a:lnTo>
                    <a:pt x="37" y="46"/>
                  </a:lnTo>
                  <a:lnTo>
                    <a:pt x="41" y="56"/>
                  </a:lnTo>
                  <a:lnTo>
                    <a:pt x="41" y="64"/>
                  </a:lnTo>
                  <a:lnTo>
                    <a:pt x="36" y="76"/>
                  </a:lnTo>
                  <a:lnTo>
                    <a:pt x="30" y="85"/>
                  </a:lnTo>
                  <a:lnTo>
                    <a:pt x="25" y="90"/>
                  </a:lnTo>
                  <a:lnTo>
                    <a:pt x="23" y="92"/>
                  </a:lnTo>
                  <a:lnTo>
                    <a:pt x="96" y="34"/>
                  </a:lnTo>
                  <a:lnTo>
                    <a:pt x="53" y="50"/>
                  </a:lnTo>
                  <a:lnTo>
                    <a:pt x="0" y="0"/>
                  </a:lnTo>
                  <a:close/>
                </a:path>
              </a:pathLst>
            </a:custGeom>
            <a:solidFill>
              <a:srgbClr val="000000"/>
            </a:solidFill>
            <a:ln w="9525">
              <a:noFill/>
              <a:round/>
            </a:ln>
          </p:spPr>
          <p:txBody>
            <a:bodyPr/>
            <a:lstStyle/>
            <a:p>
              <a:endParaRPr lang="en-US"/>
            </a:p>
          </p:txBody>
        </p:sp>
        <p:sp>
          <p:nvSpPr>
            <p:cNvPr id="422090" name="Freeform 202"/>
            <p:cNvSpPr/>
            <p:nvPr/>
          </p:nvSpPr>
          <p:spPr bwMode="auto">
            <a:xfrm>
              <a:off x="4131" y="2931"/>
              <a:ext cx="51" cy="66"/>
            </a:xfrm>
            <a:custGeom>
              <a:avLst/>
              <a:gdLst/>
              <a:ahLst/>
              <a:cxnLst>
                <a:cxn ang="0">
                  <a:pos x="0" y="0"/>
                </a:cxn>
                <a:cxn ang="0">
                  <a:pos x="1" y="2"/>
                </a:cxn>
                <a:cxn ang="0">
                  <a:pos x="6" y="8"/>
                </a:cxn>
                <a:cxn ang="0">
                  <a:pos x="13" y="16"/>
                </a:cxn>
                <a:cxn ang="0">
                  <a:pos x="21" y="27"/>
                </a:cxn>
                <a:cxn ang="0">
                  <a:pos x="29" y="37"/>
                </a:cxn>
                <a:cxn ang="0">
                  <a:pos x="37" y="49"/>
                </a:cxn>
                <a:cxn ang="0">
                  <a:pos x="46" y="58"/>
                </a:cxn>
                <a:cxn ang="0">
                  <a:pos x="51" y="66"/>
                </a:cxn>
                <a:cxn ang="0">
                  <a:pos x="50" y="64"/>
                </a:cxn>
                <a:cxn ang="0">
                  <a:pos x="48" y="58"/>
                </a:cxn>
                <a:cxn ang="0">
                  <a:pos x="44" y="50"/>
                </a:cxn>
                <a:cxn ang="0">
                  <a:pos x="39" y="39"/>
                </a:cxn>
                <a:cxn ang="0">
                  <a:pos x="32" y="29"/>
                </a:cxn>
                <a:cxn ang="0">
                  <a:pos x="23" y="17"/>
                </a:cxn>
                <a:cxn ang="0">
                  <a:pos x="13" y="8"/>
                </a:cxn>
                <a:cxn ang="0">
                  <a:pos x="0" y="0"/>
                </a:cxn>
              </a:cxnLst>
              <a:rect l="0" t="0" r="r" b="b"/>
              <a:pathLst>
                <a:path w="51" h="66">
                  <a:moveTo>
                    <a:pt x="0" y="0"/>
                  </a:moveTo>
                  <a:lnTo>
                    <a:pt x="1" y="2"/>
                  </a:lnTo>
                  <a:lnTo>
                    <a:pt x="6" y="8"/>
                  </a:lnTo>
                  <a:lnTo>
                    <a:pt x="13" y="16"/>
                  </a:lnTo>
                  <a:lnTo>
                    <a:pt x="21" y="27"/>
                  </a:lnTo>
                  <a:lnTo>
                    <a:pt x="29" y="37"/>
                  </a:lnTo>
                  <a:lnTo>
                    <a:pt x="37" y="49"/>
                  </a:lnTo>
                  <a:lnTo>
                    <a:pt x="46" y="58"/>
                  </a:lnTo>
                  <a:lnTo>
                    <a:pt x="51" y="66"/>
                  </a:lnTo>
                  <a:lnTo>
                    <a:pt x="50" y="64"/>
                  </a:lnTo>
                  <a:lnTo>
                    <a:pt x="48" y="58"/>
                  </a:lnTo>
                  <a:lnTo>
                    <a:pt x="44" y="50"/>
                  </a:lnTo>
                  <a:lnTo>
                    <a:pt x="39" y="39"/>
                  </a:lnTo>
                  <a:lnTo>
                    <a:pt x="32" y="29"/>
                  </a:lnTo>
                  <a:lnTo>
                    <a:pt x="23" y="17"/>
                  </a:lnTo>
                  <a:lnTo>
                    <a:pt x="13" y="8"/>
                  </a:lnTo>
                  <a:lnTo>
                    <a:pt x="0" y="0"/>
                  </a:lnTo>
                  <a:close/>
                </a:path>
              </a:pathLst>
            </a:custGeom>
            <a:solidFill>
              <a:srgbClr val="000000"/>
            </a:solidFill>
            <a:ln w="9525">
              <a:noFill/>
              <a:round/>
            </a:ln>
          </p:spPr>
          <p:txBody>
            <a:bodyPr/>
            <a:lstStyle/>
            <a:p>
              <a:endParaRPr lang="en-US"/>
            </a:p>
          </p:txBody>
        </p:sp>
        <p:sp>
          <p:nvSpPr>
            <p:cNvPr id="422091" name="Freeform 203"/>
            <p:cNvSpPr/>
            <p:nvPr/>
          </p:nvSpPr>
          <p:spPr bwMode="auto">
            <a:xfrm>
              <a:off x="3907" y="2855"/>
              <a:ext cx="121" cy="30"/>
            </a:xfrm>
            <a:custGeom>
              <a:avLst/>
              <a:gdLst/>
              <a:ahLst/>
              <a:cxnLst>
                <a:cxn ang="0">
                  <a:pos x="0" y="0"/>
                </a:cxn>
                <a:cxn ang="0">
                  <a:pos x="76" y="18"/>
                </a:cxn>
                <a:cxn ang="0">
                  <a:pos x="77" y="17"/>
                </a:cxn>
                <a:cxn ang="0">
                  <a:pos x="81" y="15"/>
                </a:cxn>
                <a:cxn ang="0">
                  <a:pos x="87" y="11"/>
                </a:cxn>
                <a:cxn ang="0">
                  <a:pos x="94" y="9"/>
                </a:cxn>
                <a:cxn ang="0">
                  <a:pos x="101" y="8"/>
                </a:cxn>
                <a:cxn ang="0">
                  <a:pos x="109" y="9"/>
                </a:cxn>
                <a:cxn ang="0">
                  <a:pos x="115" y="14"/>
                </a:cxn>
                <a:cxn ang="0">
                  <a:pos x="121" y="23"/>
                </a:cxn>
                <a:cxn ang="0">
                  <a:pos x="120" y="23"/>
                </a:cxn>
                <a:cxn ang="0">
                  <a:pos x="115" y="22"/>
                </a:cxn>
                <a:cxn ang="0">
                  <a:pos x="109" y="21"/>
                </a:cxn>
                <a:cxn ang="0">
                  <a:pos x="104" y="19"/>
                </a:cxn>
                <a:cxn ang="0">
                  <a:pos x="95" y="19"/>
                </a:cxn>
                <a:cxn ang="0">
                  <a:pos x="90" y="21"/>
                </a:cxn>
                <a:cxn ang="0">
                  <a:pos x="84" y="24"/>
                </a:cxn>
                <a:cxn ang="0">
                  <a:pos x="79" y="30"/>
                </a:cxn>
                <a:cxn ang="0">
                  <a:pos x="0" y="0"/>
                </a:cxn>
              </a:cxnLst>
              <a:rect l="0" t="0" r="r" b="b"/>
              <a:pathLst>
                <a:path w="121" h="30">
                  <a:moveTo>
                    <a:pt x="0" y="0"/>
                  </a:moveTo>
                  <a:lnTo>
                    <a:pt x="76" y="18"/>
                  </a:lnTo>
                  <a:lnTo>
                    <a:pt x="77" y="17"/>
                  </a:lnTo>
                  <a:lnTo>
                    <a:pt x="81" y="15"/>
                  </a:lnTo>
                  <a:lnTo>
                    <a:pt x="87" y="11"/>
                  </a:lnTo>
                  <a:lnTo>
                    <a:pt x="94" y="9"/>
                  </a:lnTo>
                  <a:lnTo>
                    <a:pt x="101" y="8"/>
                  </a:lnTo>
                  <a:lnTo>
                    <a:pt x="109" y="9"/>
                  </a:lnTo>
                  <a:lnTo>
                    <a:pt x="115" y="14"/>
                  </a:lnTo>
                  <a:lnTo>
                    <a:pt x="121" y="23"/>
                  </a:lnTo>
                  <a:lnTo>
                    <a:pt x="120" y="23"/>
                  </a:lnTo>
                  <a:lnTo>
                    <a:pt x="115" y="22"/>
                  </a:lnTo>
                  <a:lnTo>
                    <a:pt x="109" y="21"/>
                  </a:lnTo>
                  <a:lnTo>
                    <a:pt x="104" y="19"/>
                  </a:lnTo>
                  <a:lnTo>
                    <a:pt x="95" y="19"/>
                  </a:lnTo>
                  <a:lnTo>
                    <a:pt x="90" y="21"/>
                  </a:lnTo>
                  <a:lnTo>
                    <a:pt x="84" y="24"/>
                  </a:lnTo>
                  <a:lnTo>
                    <a:pt x="79" y="30"/>
                  </a:lnTo>
                  <a:lnTo>
                    <a:pt x="0" y="0"/>
                  </a:lnTo>
                  <a:close/>
                </a:path>
              </a:pathLst>
            </a:custGeom>
            <a:solidFill>
              <a:srgbClr val="000000"/>
            </a:solidFill>
            <a:ln w="9525">
              <a:noFill/>
              <a:round/>
            </a:ln>
          </p:spPr>
          <p:txBody>
            <a:bodyPr/>
            <a:lstStyle/>
            <a:p>
              <a:endParaRPr lang="en-US"/>
            </a:p>
          </p:txBody>
        </p:sp>
        <p:sp>
          <p:nvSpPr>
            <p:cNvPr id="422092" name="Freeform 204"/>
            <p:cNvSpPr/>
            <p:nvPr/>
          </p:nvSpPr>
          <p:spPr bwMode="auto">
            <a:xfrm>
              <a:off x="3983" y="2893"/>
              <a:ext cx="49" cy="13"/>
            </a:xfrm>
            <a:custGeom>
              <a:avLst/>
              <a:gdLst/>
              <a:ahLst/>
              <a:cxnLst>
                <a:cxn ang="0">
                  <a:pos x="0" y="0"/>
                </a:cxn>
                <a:cxn ang="0">
                  <a:pos x="1" y="1"/>
                </a:cxn>
                <a:cxn ang="0">
                  <a:pos x="4" y="5"/>
                </a:cxn>
                <a:cxn ang="0">
                  <a:pos x="10" y="8"/>
                </a:cxn>
                <a:cxn ang="0">
                  <a:pos x="17" y="12"/>
                </a:cxn>
                <a:cxn ang="0">
                  <a:pos x="25" y="13"/>
                </a:cxn>
                <a:cxn ang="0">
                  <a:pos x="33" y="13"/>
                </a:cxn>
                <a:cxn ang="0">
                  <a:pos x="42" y="8"/>
                </a:cxn>
                <a:cxn ang="0">
                  <a:pos x="49" y="0"/>
                </a:cxn>
                <a:cxn ang="0">
                  <a:pos x="47" y="0"/>
                </a:cxn>
                <a:cxn ang="0">
                  <a:pos x="43" y="1"/>
                </a:cxn>
                <a:cxn ang="0">
                  <a:pos x="36" y="3"/>
                </a:cxn>
                <a:cxn ang="0">
                  <a:pos x="29" y="4"/>
                </a:cxn>
                <a:cxn ang="0">
                  <a:pos x="21" y="5"/>
                </a:cxn>
                <a:cxn ang="0">
                  <a:pos x="12" y="5"/>
                </a:cxn>
                <a:cxn ang="0">
                  <a:pos x="5" y="4"/>
                </a:cxn>
                <a:cxn ang="0">
                  <a:pos x="0" y="0"/>
                </a:cxn>
              </a:cxnLst>
              <a:rect l="0" t="0" r="r" b="b"/>
              <a:pathLst>
                <a:path w="49" h="13">
                  <a:moveTo>
                    <a:pt x="0" y="0"/>
                  </a:moveTo>
                  <a:lnTo>
                    <a:pt x="1" y="1"/>
                  </a:lnTo>
                  <a:lnTo>
                    <a:pt x="4" y="5"/>
                  </a:lnTo>
                  <a:lnTo>
                    <a:pt x="10" y="8"/>
                  </a:lnTo>
                  <a:lnTo>
                    <a:pt x="17" y="12"/>
                  </a:lnTo>
                  <a:lnTo>
                    <a:pt x="25" y="13"/>
                  </a:lnTo>
                  <a:lnTo>
                    <a:pt x="33" y="13"/>
                  </a:lnTo>
                  <a:lnTo>
                    <a:pt x="42" y="8"/>
                  </a:lnTo>
                  <a:lnTo>
                    <a:pt x="49" y="0"/>
                  </a:lnTo>
                  <a:lnTo>
                    <a:pt x="47" y="0"/>
                  </a:lnTo>
                  <a:lnTo>
                    <a:pt x="43" y="1"/>
                  </a:lnTo>
                  <a:lnTo>
                    <a:pt x="36" y="3"/>
                  </a:lnTo>
                  <a:lnTo>
                    <a:pt x="29" y="4"/>
                  </a:lnTo>
                  <a:lnTo>
                    <a:pt x="21" y="5"/>
                  </a:lnTo>
                  <a:lnTo>
                    <a:pt x="12" y="5"/>
                  </a:lnTo>
                  <a:lnTo>
                    <a:pt x="5" y="4"/>
                  </a:lnTo>
                  <a:lnTo>
                    <a:pt x="0" y="0"/>
                  </a:lnTo>
                  <a:close/>
                </a:path>
              </a:pathLst>
            </a:custGeom>
            <a:solidFill>
              <a:srgbClr val="000000"/>
            </a:solidFill>
            <a:ln w="9525">
              <a:noFill/>
              <a:round/>
            </a:ln>
          </p:spPr>
          <p:txBody>
            <a:bodyPr/>
            <a:lstStyle/>
            <a:p>
              <a:endParaRPr lang="en-US"/>
            </a:p>
          </p:txBody>
        </p:sp>
        <p:sp>
          <p:nvSpPr>
            <p:cNvPr id="422093" name="Freeform 205"/>
            <p:cNvSpPr/>
            <p:nvPr/>
          </p:nvSpPr>
          <p:spPr bwMode="auto">
            <a:xfrm>
              <a:off x="4064" y="2680"/>
              <a:ext cx="45" cy="426"/>
            </a:xfrm>
            <a:custGeom>
              <a:avLst/>
              <a:gdLst/>
              <a:ahLst/>
              <a:cxnLst>
                <a:cxn ang="0">
                  <a:pos x="0" y="20"/>
                </a:cxn>
                <a:cxn ang="0">
                  <a:pos x="3" y="426"/>
                </a:cxn>
                <a:cxn ang="0">
                  <a:pos x="45" y="422"/>
                </a:cxn>
                <a:cxn ang="0">
                  <a:pos x="42" y="4"/>
                </a:cxn>
                <a:cxn ang="0">
                  <a:pos x="0" y="0"/>
                </a:cxn>
                <a:cxn ang="0">
                  <a:pos x="0" y="20"/>
                </a:cxn>
              </a:cxnLst>
              <a:rect l="0" t="0" r="r" b="b"/>
              <a:pathLst>
                <a:path w="45" h="426">
                  <a:moveTo>
                    <a:pt x="0" y="20"/>
                  </a:moveTo>
                  <a:lnTo>
                    <a:pt x="3" y="426"/>
                  </a:lnTo>
                  <a:lnTo>
                    <a:pt x="45" y="422"/>
                  </a:lnTo>
                  <a:lnTo>
                    <a:pt x="42" y="4"/>
                  </a:lnTo>
                  <a:lnTo>
                    <a:pt x="0" y="0"/>
                  </a:lnTo>
                  <a:lnTo>
                    <a:pt x="0" y="20"/>
                  </a:lnTo>
                  <a:close/>
                </a:path>
              </a:pathLst>
            </a:custGeom>
            <a:solidFill>
              <a:srgbClr val="FF0000"/>
            </a:solidFill>
            <a:ln w="9525">
              <a:noFill/>
              <a:round/>
            </a:ln>
          </p:spPr>
          <p:txBody>
            <a:bodyPr/>
            <a:lstStyle/>
            <a:p>
              <a:endParaRPr lang="en-US"/>
            </a:p>
          </p:txBody>
        </p:sp>
        <p:sp>
          <p:nvSpPr>
            <p:cNvPr id="422094" name="Freeform 206"/>
            <p:cNvSpPr/>
            <p:nvPr/>
          </p:nvSpPr>
          <p:spPr bwMode="auto">
            <a:xfrm>
              <a:off x="4061" y="2726"/>
              <a:ext cx="13" cy="336"/>
            </a:xfrm>
            <a:custGeom>
              <a:avLst/>
              <a:gdLst/>
              <a:ahLst/>
              <a:cxnLst>
                <a:cxn ang="0">
                  <a:pos x="3" y="0"/>
                </a:cxn>
                <a:cxn ang="0">
                  <a:pos x="2" y="49"/>
                </a:cxn>
                <a:cxn ang="0">
                  <a:pos x="0" y="159"/>
                </a:cxn>
                <a:cxn ang="0">
                  <a:pos x="0" y="272"/>
                </a:cxn>
                <a:cxn ang="0">
                  <a:pos x="9" y="336"/>
                </a:cxn>
                <a:cxn ang="0">
                  <a:pos x="10" y="286"/>
                </a:cxn>
                <a:cxn ang="0">
                  <a:pos x="13" y="178"/>
                </a:cxn>
                <a:cxn ang="0">
                  <a:pos x="12" y="63"/>
                </a:cxn>
                <a:cxn ang="0">
                  <a:pos x="3" y="0"/>
                </a:cxn>
              </a:cxnLst>
              <a:rect l="0" t="0" r="r" b="b"/>
              <a:pathLst>
                <a:path w="13" h="336">
                  <a:moveTo>
                    <a:pt x="3" y="0"/>
                  </a:moveTo>
                  <a:lnTo>
                    <a:pt x="2" y="49"/>
                  </a:lnTo>
                  <a:lnTo>
                    <a:pt x="0" y="159"/>
                  </a:lnTo>
                  <a:lnTo>
                    <a:pt x="0" y="272"/>
                  </a:lnTo>
                  <a:lnTo>
                    <a:pt x="9" y="336"/>
                  </a:lnTo>
                  <a:lnTo>
                    <a:pt x="10" y="286"/>
                  </a:lnTo>
                  <a:lnTo>
                    <a:pt x="13" y="178"/>
                  </a:lnTo>
                  <a:lnTo>
                    <a:pt x="12" y="63"/>
                  </a:lnTo>
                  <a:lnTo>
                    <a:pt x="3" y="0"/>
                  </a:lnTo>
                  <a:close/>
                </a:path>
              </a:pathLst>
            </a:custGeom>
            <a:solidFill>
              <a:srgbClr val="000000"/>
            </a:solidFill>
            <a:ln w="9525">
              <a:noFill/>
              <a:round/>
            </a:ln>
          </p:spPr>
          <p:txBody>
            <a:bodyPr/>
            <a:lstStyle/>
            <a:p>
              <a:endParaRPr lang="en-US"/>
            </a:p>
          </p:txBody>
        </p:sp>
        <p:sp>
          <p:nvSpPr>
            <p:cNvPr id="422095" name="Freeform 207"/>
            <p:cNvSpPr/>
            <p:nvPr/>
          </p:nvSpPr>
          <p:spPr bwMode="auto">
            <a:xfrm>
              <a:off x="4102" y="2731"/>
              <a:ext cx="11" cy="336"/>
            </a:xfrm>
            <a:custGeom>
              <a:avLst/>
              <a:gdLst/>
              <a:ahLst/>
              <a:cxnLst>
                <a:cxn ang="0">
                  <a:pos x="2" y="0"/>
                </a:cxn>
                <a:cxn ang="0">
                  <a:pos x="1" y="50"/>
                </a:cxn>
                <a:cxn ang="0">
                  <a:pos x="0" y="162"/>
                </a:cxn>
                <a:cxn ang="0">
                  <a:pos x="2" y="278"/>
                </a:cxn>
                <a:cxn ang="0">
                  <a:pos x="8" y="336"/>
                </a:cxn>
                <a:cxn ang="0">
                  <a:pos x="9" y="286"/>
                </a:cxn>
                <a:cxn ang="0">
                  <a:pos x="11" y="175"/>
                </a:cxn>
                <a:cxn ang="0">
                  <a:pos x="10" y="60"/>
                </a:cxn>
                <a:cxn ang="0">
                  <a:pos x="2" y="0"/>
                </a:cxn>
              </a:cxnLst>
              <a:rect l="0" t="0" r="r" b="b"/>
              <a:pathLst>
                <a:path w="11" h="336">
                  <a:moveTo>
                    <a:pt x="2" y="0"/>
                  </a:moveTo>
                  <a:lnTo>
                    <a:pt x="1" y="50"/>
                  </a:lnTo>
                  <a:lnTo>
                    <a:pt x="0" y="162"/>
                  </a:lnTo>
                  <a:lnTo>
                    <a:pt x="2" y="278"/>
                  </a:lnTo>
                  <a:lnTo>
                    <a:pt x="8" y="336"/>
                  </a:lnTo>
                  <a:lnTo>
                    <a:pt x="9" y="286"/>
                  </a:lnTo>
                  <a:lnTo>
                    <a:pt x="11" y="175"/>
                  </a:lnTo>
                  <a:lnTo>
                    <a:pt x="10" y="60"/>
                  </a:lnTo>
                  <a:lnTo>
                    <a:pt x="2" y="0"/>
                  </a:lnTo>
                  <a:close/>
                </a:path>
              </a:pathLst>
            </a:custGeom>
            <a:solidFill>
              <a:srgbClr val="000000"/>
            </a:solidFill>
            <a:ln w="9525">
              <a:noFill/>
              <a:round/>
            </a:ln>
          </p:spPr>
          <p:txBody>
            <a:bodyPr/>
            <a:lstStyle/>
            <a:p>
              <a:endParaRPr lang="en-US"/>
            </a:p>
          </p:txBody>
        </p:sp>
        <p:sp>
          <p:nvSpPr>
            <p:cNvPr id="422096" name="Freeform 208"/>
            <p:cNvSpPr/>
            <p:nvPr/>
          </p:nvSpPr>
          <p:spPr bwMode="auto">
            <a:xfrm>
              <a:off x="3728" y="2665"/>
              <a:ext cx="546" cy="581"/>
            </a:xfrm>
            <a:custGeom>
              <a:avLst/>
              <a:gdLst/>
              <a:ahLst/>
              <a:cxnLst>
                <a:cxn ang="0">
                  <a:pos x="0" y="0"/>
                </a:cxn>
                <a:cxn ang="0">
                  <a:pos x="1" y="18"/>
                </a:cxn>
                <a:cxn ang="0">
                  <a:pos x="4" y="66"/>
                </a:cxn>
                <a:cxn ang="0">
                  <a:pos x="9" y="133"/>
                </a:cxn>
                <a:cxn ang="0">
                  <a:pos x="16" y="213"/>
                </a:cxn>
                <a:cxn ang="0">
                  <a:pos x="25" y="295"/>
                </a:cxn>
                <a:cxn ang="0">
                  <a:pos x="37" y="371"/>
                </a:cxn>
                <a:cxn ang="0">
                  <a:pos x="50" y="432"/>
                </a:cxn>
                <a:cxn ang="0">
                  <a:pos x="64" y="468"/>
                </a:cxn>
                <a:cxn ang="0">
                  <a:pos x="65" y="470"/>
                </a:cxn>
                <a:cxn ang="0">
                  <a:pos x="70" y="475"/>
                </a:cxn>
                <a:cxn ang="0">
                  <a:pos x="78" y="484"/>
                </a:cxn>
                <a:cxn ang="0">
                  <a:pos x="90" y="495"/>
                </a:cxn>
                <a:cxn ang="0">
                  <a:pos x="106" y="506"/>
                </a:cxn>
                <a:cxn ang="0">
                  <a:pos x="125" y="519"/>
                </a:cxn>
                <a:cxn ang="0">
                  <a:pos x="147" y="531"/>
                </a:cxn>
                <a:cxn ang="0">
                  <a:pos x="174" y="543"/>
                </a:cxn>
                <a:cxn ang="0">
                  <a:pos x="205" y="553"/>
                </a:cxn>
                <a:cxn ang="0">
                  <a:pos x="241" y="561"/>
                </a:cxn>
                <a:cxn ang="0">
                  <a:pos x="279" y="566"/>
                </a:cxn>
                <a:cxn ang="0">
                  <a:pos x="324" y="567"/>
                </a:cxn>
                <a:cxn ang="0">
                  <a:pos x="371" y="565"/>
                </a:cxn>
                <a:cxn ang="0">
                  <a:pos x="425" y="557"/>
                </a:cxn>
                <a:cxn ang="0">
                  <a:pos x="482" y="543"/>
                </a:cxn>
                <a:cxn ang="0">
                  <a:pos x="546" y="522"/>
                </a:cxn>
                <a:cxn ang="0">
                  <a:pos x="542" y="523"/>
                </a:cxn>
                <a:cxn ang="0">
                  <a:pos x="533" y="528"/>
                </a:cxn>
                <a:cxn ang="0">
                  <a:pos x="516" y="533"/>
                </a:cxn>
                <a:cxn ang="0">
                  <a:pos x="495" y="542"/>
                </a:cxn>
                <a:cxn ang="0">
                  <a:pos x="470" y="550"/>
                </a:cxn>
                <a:cxn ang="0">
                  <a:pos x="440" y="559"/>
                </a:cxn>
                <a:cxn ang="0">
                  <a:pos x="407" y="567"/>
                </a:cxn>
                <a:cxn ang="0">
                  <a:pos x="369" y="573"/>
                </a:cxn>
                <a:cxn ang="0">
                  <a:pos x="329" y="579"/>
                </a:cxn>
                <a:cxn ang="0">
                  <a:pos x="287" y="581"/>
                </a:cxn>
                <a:cxn ang="0">
                  <a:pos x="243" y="580"/>
                </a:cxn>
                <a:cxn ang="0">
                  <a:pos x="198" y="575"/>
                </a:cxn>
                <a:cxn ang="0">
                  <a:pos x="153" y="567"/>
                </a:cxn>
                <a:cxn ang="0">
                  <a:pos x="107" y="553"/>
                </a:cxn>
                <a:cxn ang="0">
                  <a:pos x="63" y="533"/>
                </a:cxn>
                <a:cxn ang="0">
                  <a:pos x="18" y="506"/>
                </a:cxn>
                <a:cxn ang="0">
                  <a:pos x="0" y="0"/>
                </a:cxn>
              </a:cxnLst>
              <a:rect l="0" t="0" r="r" b="b"/>
              <a:pathLst>
                <a:path w="546" h="581">
                  <a:moveTo>
                    <a:pt x="0" y="0"/>
                  </a:moveTo>
                  <a:lnTo>
                    <a:pt x="1" y="18"/>
                  </a:lnTo>
                  <a:lnTo>
                    <a:pt x="4" y="66"/>
                  </a:lnTo>
                  <a:lnTo>
                    <a:pt x="9" y="133"/>
                  </a:lnTo>
                  <a:lnTo>
                    <a:pt x="16" y="213"/>
                  </a:lnTo>
                  <a:lnTo>
                    <a:pt x="25" y="295"/>
                  </a:lnTo>
                  <a:lnTo>
                    <a:pt x="37" y="371"/>
                  </a:lnTo>
                  <a:lnTo>
                    <a:pt x="50" y="432"/>
                  </a:lnTo>
                  <a:lnTo>
                    <a:pt x="64" y="468"/>
                  </a:lnTo>
                  <a:lnTo>
                    <a:pt x="65" y="470"/>
                  </a:lnTo>
                  <a:lnTo>
                    <a:pt x="70" y="475"/>
                  </a:lnTo>
                  <a:lnTo>
                    <a:pt x="78" y="484"/>
                  </a:lnTo>
                  <a:lnTo>
                    <a:pt x="90" y="495"/>
                  </a:lnTo>
                  <a:lnTo>
                    <a:pt x="106" y="506"/>
                  </a:lnTo>
                  <a:lnTo>
                    <a:pt x="125" y="519"/>
                  </a:lnTo>
                  <a:lnTo>
                    <a:pt x="147" y="531"/>
                  </a:lnTo>
                  <a:lnTo>
                    <a:pt x="174" y="543"/>
                  </a:lnTo>
                  <a:lnTo>
                    <a:pt x="205" y="553"/>
                  </a:lnTo>
                  <a:lnTo>
                    <a:pt x="241" y="561"/>
                  </a:lnTo>
                  <a:lnTo>
                    <a:pt x="279" y="566"/>
                  </a:lnTo>
                  <a:lnTo>
                    <a:pt x="324" y="567"/>
                  </a:lnTo>
                  <a:lnTo>
                    <a:pt x="371" y="565"/>
                  </a:lnTo>
                  <a:lnTo>
                    <a:pt x="425" y="557"/>
                  </a:lnTo>
                  <a:lnTo>
                    <a:pt x="482" y="543"/>
                  </a:lnTo>
                  <a:lnTo>
                    <a:pt x="546" y="522"/>
                  </a:lnTo>
                  <a:lnTo>
                    <a:pt x="542" y="523"/>
                  </a:lnTo>
                  <a:lnTo>
                    <a:pt x="533" y="528"/>
                  </a:lnTo>
                  <a:lnTo>
                    <a:pt x="516" y="533"/>
                  </a:lnTo>
                  <a:lnTo>
                    <a:pt x="495" y="542"/>
                  </a:lnTo>
                  <a:lnTo>
                    <a:pt x="470" y="550"/>
                  </a:lnTo>
                  <a:lnTo>
                    <a:pt x="440" y="559"/>
                  </a:lnTo>
                  <a:lnTo>
                    <a:pt x="407" y="567"/>
                  </a:lnTo>
                  <a:lnTo>
                    <a:pt x="369" y="573"/>
                  </a:lnTo>
                  <a:lnTo>
                    <a:pt x="329" y="579"/>
                  </a:lnTo>
                  <a:lnTo>
                    <a:pt x="287" y="581"/>
                  </a:lnTo>
                  <a:lnTo>
                    <a:pt x="243" y="580"/>
                  </a:lnTo>
                  <a:lnTo>
                    <a:pt x="198" y="575"/>
                  </a:lnTo>
                  <a:lnTo>
                    <a:pt x="153" y="567"/>
                  </a:lnTo>
                  <a:lnTo>
                    <a:pt x="107" y="553"/>
                  </a:lnTo>
                  <a:lnTo>
                    <a:pt x="63" y="533"/>
                  </a:lnTo>
                  <a:lnTo>
                    <a:pt x="18" y="506"/>
                  </a:lnTo>
                  <a:lnTo>
                    <a:pt x="0" y="0"/>
                  </a:lnTo>
                  <a:close/>
                </a:path>
              </a:pathLst>
            </a:custGeom>
            <a:solidFill>
              <a:srgbClr val="0000D1"/>
            </a:solidFill>
            <a:ln w="9525">
              <a:noFill/>
              <a:round/>
            </a:ln>
          </p:spPr>
          <p:txBody>
            <a:bodyPr/>
            <a:lstStyle/>
            <a:p>
              <a:endParaRPr lang="en-US"/>
            </a:p>
          </p:txBody>
        </p:sp>
        <p:sp>
          <p:nvSpPr>
            <p:cNvPr id="422097" name="Freeform 209"/>
            <p:cNvSpPr/>
            <p:nvPr/>
          </p:nvSpPr>
          <p:spPr bwMode="auto">
            <a:xfrm>
              <a:off x="3743" y="3118"/>
              <a:ext cx="556" cy="163"/>
            </a:xfrm>
            <a:custGeom>
              <a:avLst/>
              <a:gdLst/>
              <a:ahLst/>
              <a:cxnLst>
                <a:cxn ang="0">
                  <a:pos x="30" y="0"/>
                </a:cxn>
                <a:cxn ang="0">
                  <a:pos x="30" y="53"/>
                </a:cxn>
                <a:cxn ang="0">
                  <a:pos x="31" y="56"/>
                </a:cxn>
                <a:cxn ang="0">
                  <a:pos x="36" y="62"/>
                </a:cxn>
                <a:cxn ang="0">
                  <a:pos x="44" y="70"/>
                </a:cxn>
                <a:cxn ang="0">
                  <a:pos x="55" y="80"/>
                </a:cxn>
                <a:cxn ang="0">
                  <a:pos x="70" y="93"/>
                </a:cxn>
                <a:cxn ang="0">
                  <a:pos x="89" y="105"/>
                </a:cxn>
                <a:cxn ang="0">
                  <a:pos x="112" y="117"/>
                </a:cxn>
                <a:cxn ang="0">
                  <a:pos x="140" y="127"/>
                </a:cxn>
                <a:cxn ang="0">
                  <a:pos x="173" y="136"/>
                </a:cxn>
                <a:cxn ang="0">
                  <a:pos x="210" y="142"/>
                </a:cxn>
                <a:cxn ang="0">
                  <a:pos x="254" y="144"/>
                </a:cxn>
                <a:cxn ang="0">
                  <a:pos x="301" y="141"/>
                </a:cxn>
                <a:cxn ang="0">
                  <a:pos x="356" y="133"/>
                </a:cxn>
                <a:cxn ang="0">
                  <a:pos x="416" y="119"/>
                </a:cxn>
                <a:cxn ang="0">
                  <a:pos x="483" y="98"/>
                </a:cxn>
                <a:cxn ang="0">
                  <a:pos x="556" y="69"/>
                </a:cxn>
                <a:cxn ang="0">
                  <a:pos x="553" y="71"/>
                </a:cxn>
                <a:cxn ang="0">
                  <a:pos x="541" y="78"/>
                </a:cxn>
                <a:cxn ang="0">
                  <a:pos x="522" y="87"/>
                </a:cxn>
                <a:cxn ang="0">
                  <a:pos x="498" y="100"/>
                </a:cxn>
                <a:cxn ang="0">
                  <a:pos x="467" y="113"/>
                </a:cxn>
                <a:cxn ang="0">
                  <a:pos x="434" y="127"/>
                </a:cxn>
                <a:cxn ang="0">
                  <a:pos x="395" y="140"/>
                </a:cxn>
                <a:cxn ang="0">
                  <a:pos x="354" y="151"/>
                </a:cxn>
                <a:cxn ang="0">
                  <a:pos x="310" y="160"/>
                </a:cxn>
                <a:cxn ang="0">
                  <a:pos x="264" y="163"/>
                </a:cxn>
                <a:cxn ang="0">
                  <a:pos x="218" y="163"/>
                </a:cxn>
                <a:cxn ang="0">
                  <a:pos x="172" y="158"/>
                </a:cxn>
                <a:cxn ang="0">
                  <a:pos x="126" y="146"/>
                </a:cxn>
                <a:cxn ang="0">
                  <a:pos x="82" y="125"/>
                </a:cxn>
                <a:cxn ang="0">
                  <a:pos x="40" y="96"/>
                </a:cxn>
                <a:cxn ang="0">
                  <a:pos x="0" y="57"/>
                </a:cxn>
                <a:cxn ang="0">
                  <a:pos x="30" y="0"/>
                </a:cxn>
              </a:cxnLst>
              <a:rect l="0" t="0" r="r" b="b"/>
              <a:pathLst>
                <a:path w="556" h="163">
                  <a:moveTo>
                    <a:pt x="30" y="0"/>
                  </a:moveTo>
                  <a:lnTo>
                    <a:pt x="30" y="53"/>
                  </a:lnTo>
                  <a:lnTo>
                    <a:pt x="31" y="56"/>
                  </a:lnTo>
                  <a:lnTo>
                    <a:pt x="36" y="62"/>
                  </a:lnTo>
                  <a:lnTo>
                    <a:pt x="44" y="70"/>
                  </a:lnTo>
                  <a:lnTo>
                    <a:pt x="55" y="80"/>
                  </a:lnTo>
                  <a:lnTo>
                    <a:pt x="70" y="93"/>
                  </a:lnTo>
                  <a:lnTo>
                    <a:pt x="89" y="105"/>
                  </a:lnTo>
                  <a:lnTo>
                    <a:pt x="112" y="117"/>
                  </a:lnTo>
                  <a:lnTo>
                    <a:pt x="140" y="127"/>
                  </a:lnTo>
                  <a:lnTo>
                    <a:pt x="173" y="136"/>
                  </a:lnTo>
                  <a:lnTo>
                    <a:pt x="210" y="142"/>
                  </a:lnTo>
                  <a:lnTo>
                    <a:pt x="254" y="144"/>
                  </a:lnTo>
                  <a:lnTo>
                    <a:pt x="301" y="141"/>
                  </a:lnTo>
                  <a:lnTo>
                    <a:pt x="356" y="133"/>
                  </a:lnTo>
                  <a:lnTo>
                    <a:pt x="416" y="119"/>
                  </a:lnTo>
                  <a:lnTo>
                    <a:pt x="483" y="98"/>
                  </a:lnTo>
                  <a:lnTo>
                    <a:pt x="556" y="69"/>
                  </a:lnTo>
                  <a:lnTo>
                    <a:pt x="553" y="71"/>
                  </a:lnTo>
                  <a:lnTo>
                    <a:pt x="541" y="78"/>
                  </a:lnTo>
                  <a:lnTo>
                    <a:pt x="522" y="87"/>
                  </a:lnTo>
                  <a:lnTo>
                    <a:pt x="498" y="100"/>
                  </a:lnTo>
                  <a:lnTo>
                    <a:pt x="467" y="113"/>
                  </a:lnTo>
                  <a:lnTo>
                    <a:pt x="434" y="127"/>
                  </a:lnTo>
                  <a:lnTo>
                    <a:pt x="395" y="140"/>
                  </a:lnTo>
                  <a:lnTo>
                    <a:pt x="354" y="151"/>
                  </a:lnTo>
                  <a:lnTo>
                    <a:pt x="310" y="160"/>
                  </a:lnTo>
                  <a:lnTo>
                    <a:pt x="264" y="163"/>
                  </a:lnTo>
                  <a:lnTo>
                    <a:pt x="218" y="163"/>
                  </a:lnTo>
                  <a:lnTo>
                    <a:pt x="172" y="158"/>
                  </a:lnTo>
                  <a:lnTo>
                    <a:pt x="126" y="146"/>
                  </a:lnTo>
                  <a:lnTo>
                    <a:pt x="82" y="125"/>
                  </a:lnTo>
                  <a:lnTo>
                    <a:pt x="40" y="96"/>
                  </a:lnTo>
                  <a:lnTo>
                    <a:pt x="0" y="57"/>
                  </a:lnTo>
                  <a:lnTo>
                    <a:pt x="30" y="0"/>
                  </a:lnTo>
                  <a:close/>
                </a:path>
              </a:pathLst>
            </a:custGeom>
            <a:solidFill>
              <a:schemeClr val="folHlink"/>
            </a:solidFill>
            <a:ln w="9525">
              <a:noFill/>
              <a:round/>
            </a:ln>
          </p:spPr>
          <p:txBody>
            <a:bodyPr/>
            <a:lstStyle/>
            <a:p>
              <a:endParaRPr lang="en-US"/>
            </a:p>
          </p:txBody>
        </p:sp>
        <p:sp>
          <p:nvSpPr>
            <p:cNvPr id="422098" name="Freeform 210"/>
            <p:cNvSpPr/>
            <p:nvPr/>
          </p:nvSpPr>
          <p:spPr bwMode="auto">
            <a:xfrm>
              <a:off x="3721" y="2650"/>
              <a:ext cx="25" cy="483"/>
            </a:xfrm>
            <a:custGeom>
              <a:avLst/>
              <a:gdLst/>
              <a:ahLst/>
              <a:cxnLst>
                <a:cxn ang="0">
                  <a:pos x="0" y="0"/>
                </a:cxn>
                <a:cxn ang="0">
                  <a:pos x="2" y="69"/>
                </a:cxn>
                <a:cxn ang="0">
                  <a:pos x="9" y="223"/>
                </a:cxn>
                <a:cxn ang="0">
                  <a:pos x="17" y="387"/>
                </a:cxn>
                <a:cxn ang="0">
                  <a:pos x="25" y="483"/>
                </a:cxn>
                <a:cxn ang="0">
                  <a:pos x="23" y="415"/>
                </a:cxn>
                <a:cxn ang="0">
                  <a:pos x="18" y="263"/>
                </a:cxn>
                <a:cxn ang="0">
                  <a:pos x="10" y="99"/>
                </a:cxn>
                <a:cxn ang="0">
                  <a:pos x="0" y="0"/>
                </a:cxn>
              </a:cxnLst>
              <a:rect l="0" t="0" r="r" b="b"/>
              <a:pathLst>
                <a:path w="25" h="483">
                  <a:moveTo>
                    <a:pt x="0" y="0"/>
                  </a:moveTo>
                  <a:lnTo>
                    <a:pt x="2" y="69"/>
                  </a:lnTo>
                  <a:lnTo>
                    <a:pt x="9" y="223"/>
                  </a:lnTo>
                  <a:lnTo>
                    <a:pt x="17" y="387"/>
                  </a:lnTo>
                  <a:lnTo>
                    <a:pt x="25" y="483"/>
                  </a:lnTo>
                  <a:lnTo>
                    <a:pt x="23" y="415"/>
                  </a:lnTo>
                  <a:lnTo>
                    <a:pt x="18" y="263"/>
                  </a:lnTo>
                  <a:lnTo>
                    <a:pt x="10" y="99"/>
                  </a:lnTo>
                  <a:lnTo>
                    <a:pt x="0" y="0"/>
                  </a:lnTo>
                  <a:close/>
                </a:path>
              </a:pathLst>
            </a:custGeom>
            <a:solidFill>
              <a:srgbClr val="000000"/>
            </a:solidFill>
            <a:ln w="9525">
              <a:noFill/>
              <a:round/>
            </a:ln>
          </p:spPr>
          <p:txBody>
            <a:bodyPr/>
            <a:lstStyle/>
            <a:p>
              <a:endParaRPr lang="en-US"/>
            </a:p>
          </p:txBody>
        </p:sp>
        <p:sp>
          <p:nvSpPr>
            <p:cNvPr id="422099" name="Freeform 211"/>
            <p:cNvSpPr/>
            <p:nvPr/>
          </p:nvSpPr>
          <p:spPr bwMode="auto">
            <a:xfrm>
              <a:off x="4041" y="2228"/>
              <a:ext cx="1479" cy="379"/>
            </a:xfrm>
            <a:custGeom>
              <a:avLst/>
              <a:gdLst/>
              <a:ahLst/>
              <a:cxnLst>
                <a:cxn ang="0">
                  <a:pos x="323" y="291"/>
                </a:cxn>
                <a:cxn ang="0">
                  <a:pos x="355" y="290"/>
                </a:cxn>
                <a:cxn ang="0">
                  <a:pos x="392" y="286"/>
                </a:cxn>
                <a:cxn ang="0">
                  <a:pos x="428" y="282"/>
                </a:cxn>
                <a:cxn ang="0">
                  <a:pos x="463" y="276"/>
                </a:cxn>
                <a:cxn ang="0">
                  <a:pos x="493" y="270"/>
                </a:cxn>
                <a:cxn ang="0">
                  <a:pos x="516" y="266"/>
                </a:cxn>
                <a:cxn ang="0">
                  <a:pos x="528" y="263"/>
                </a:cxn>
                <a:cxn ang="0">
                  <a:pos x="807" y="316"/>
                </a:cxn>
                <a:cxn ang="0">
                  <a:pos x="1105" y="360"/>
                </a:cxn>
                <a:cxn ang="0">
                  <a:pos x="1433" y="379"/>
                </a:cxn>
                <a:cxn ang="0">
                  <a:pos x="1441" y="379"/>
                </a:cxn>
                <a:cxn ang="0">
                  <a:pos x="1459" y="373"/>
                </a:cxn>
                <a:cxn ang="0">
                  <a:pos x="1474" y="348"/>
                </a:cxn>
                <a:cxn ang="0">
                  <a:pos x="1479" y="296"/>
                </a:cxn>
                <a:cxn ang="0">
                  <a:pos x="1473" y="286"/>
                </a:cxn>
                <a:cxn ang="0">
                  <a:pos x="1455" y="265"/>
                </a:cxn>
                <a:cxn ang="0">
                  <a:pos x="1421" y="244"/>
                </a:cxn>
                <a:cxn ang="0">
                  <a:pos x="1372" y="234"/>
                </a:cxn>
                <a:cxn ang="0">
                  <a:pos x="634" y="137"/>
                </a:cxn>
                <a:cxn ang="0">
                  <a:pos x="470" y="100"/>
                </a:cxn>
                <a:cxn ang="0">
                  <a:pos x="451" y="86"/>
                </a:cxn>
                <a:cxn ang="0">
                  <a:pos x="418" y="65"/>
                </a:cxn>
                <a:cxn ang="0">
                  <a:pos x="373" y="48"/>
                </a:cxn>
                <a:cxn ang="0">
                  <a:pos x="341" y="41"/>
                </a:cxn>
                <a:cxn ang="0">
                  <a:pos x="314" y="34"/>
                </a:cxn>
                <a:cxn ang="0">
                  <a:pos x="272" y="23"/>
                </a:cxn>
                <a:cxn ang="0">
                  <a:pos x="233" y="16"/>
                </a:cxn>
                <a:cxn ang="0">
                  <a:pos x="119" y="0"/>
                </a:cxn>
                <a:cxn ang="0">
                  <a:pos x="99" y="2"/>
                </a:cxn>
                <a:cxn ang="0">
                  <a:pos x="56" y="17"/>
                </a:cxn>
                <a:cxn ang="0">
                  <a:pos x="15" y="50"/>
                </a:cxn>
                <a:cxn ang="0">
                  <a:pos x="0" y="112"/>
                </a:cxn>
                <a:cxn ang="0">
                  <a:pos x="11" y="154"/>
                </a:cxn>
                <a:cxn ang="0">
                  <a:pos x="29" y="185"/>
                </a:cxn>
                <a:cxn ang="0">
                  <a:pos x="47" y="203"/>
                </a:cxn>
                <a:cxn ang="0">
                  <a:pos x="55" y="210"/>
                </a:cxn>
                <a:cxn ang="0">
                  <a:pos x="131" y="257"/>
                </a:cxn>
                <a:cxn ang="0">
                  <a:pos x="164" y="265"/>
                </a:cxn>
                <a:cxn ang="0">
                  <a:pos x="217" y="277"/>
                </a:cxn>
                <a:cxn ang="0">
                  <a:pos x="278" y="286"/>
                </a:cxn>
              </a:cxnLst>
              <a:rect l="0" t="0" r="r" b="b"/>
              <a:pathLst>
                <a:path w="1479" h="379">
                  <a:moveTo>
                    <a:pt x="307" y="290"/>
                  </a:moveTo>
                  <a:lnTo>
                    <a:pt x="323" y="291"/>
                  </a:lnTo>
                  <a:lnTo>
                    <a:pt x="338" y="290"/>
                  </a:lnTo>
                  <a:lnTo>
                    <a:pt x="355" y="290"/>
                  </a:lnTo>
                  <a:lnTo>
                    <a:pt x="373" y="289"/>
                  </a:lnTo>
                  <a:lnTo>
                    <a:pt x="392" y="286"/>
                  </a:lnTo>
                  <a:lnTo>
                    <a:pt x="410" y="284"/>
                  </a:lnTo>
                  <a:lnTo>
                    <a:pt x="428" y="282"/>
                  </a:lnTo>
                  <a:lnTo>
                    <a:pt x="447" y="278"/>
                  </a:lnTo>
                  <a:lnTo>
                    <a:pt x="463" y="276"/>
                  </a:lnTo>
                  <a:lnTo>
                    <a:pt x="478" y="273"/>
                  </a:lnTo>
                  <a:lnTo>
                    <a:pt x="493" y="270"/>
                  </a:lnTo>
                  <a:lnTo>
                    <a:pt x="505" y="268"/>
                  </a:lnTo>
                  <a:lnTo>
                    <a:pt x="516" y="266"/>
                  </a:lnTo>
                  <a:lnTo>
                    <a:pt x="523" y="264"/>
                  </a:lnTo>
                  <a:lnTo>
                    <a:pt x="528" y="263"/>
                  </a:lnTo>
                  <a:lnTo>
                    <a:pt x="530" y="263"/>
                  </a:lnTo>
                  <a:lnTo>
                    <a:pt x="807" y="316"/>
                  </a:lnTo>
                  <a:lnTo>
                    <a:pt x="906" y="291"/>
                  </a:lnTo>
                  <a:lnTo>
                    <a:pt x="1105" y="360"/>
                  </a:lnTo>
                  <a:lnTo>
                    <a:pt x="1250" y="339"/>
                  </a:lnTo>
                  <a:lnTo>
                    <a:pt x="1433" y="379"/>
                  </a:lnTo>
                  <a:lnTo>
                    <a:pt x="1435" y="379"/>
                  </a:lnTo>
                  <a:lnTo>
                    <a:pt x="1441" y="379"/>
                  </a:lnTo>
                  <a:lnTo>
                    <a:pt x="1450" y="378"/>
                  </a:lnTo>
                  <a:lnTo>
                    <a:pt x="1459" y="373"/>
                  </a:lnTo>
                  <a:lnTo>
                    <a:pt x="1467" y="364"/>
                  </a:lnTo>
                  <a:lnTo>
                    <a:pt x="1474" y="348"/>
                  </a:lnTo>
                  <a:lnTo>
                    <a:pt x="1479" y="326"/>
                  </a:lnTo>
                  <a:lnTo>
                    <a:pt x="1479" y="296"/>
                  </a:lnTo>
                  <a:lnTo>
                    <a:pt x="1478" y="293"/>
                  </a:lnTo>
                  <a:lnTo>
                    <a:pt x="1473" y="286"/>
                  </a:lnTo>
                  <a:lnTo>
                    <a:pt x="1466" y="277"/>
                  </a:lnTo>
                  <a:lnTo>
                    <a:pt x="1455" y="265"/>
                  </a:lnTo>
                  <a:lnTo>
                    <a:pt x="1440" y="255"/>
                  </a:lnTo>
                  <a:lnTo>
                    <a:pt x="1421" y="244"/>
                  </a:lnTo>
                  <a:lnTo>
                    <a:pt x="1399" y="237"/>
                  </a:lnTo>
                  <a:lnTo>
                    <a:pt x="1372" y="234"/>
                  </a:lnTo>
                  <a:lnTo>
                    <a:pt x="1127" y="201"/>
                  </a:lnTo>
                  <a:lnTo>
                    <a:pt x="634" y="137"/>
                  </a:lnTo>
                  <a:lnTo>
                    <a:pt x="472" y="103"/>
                  </a:lnTo>
                  <a:lnTo>
                    <a:pt x="470" y="100"/>
                  </a:lnTo>
                  <a:lnTo>
                    <a:pt x="463" y="95"/>
                  </a:lnTo>
                  <a:lnTo>
                    <a:pt x="451" y="86"/>
                  </a:lnTo>
                  <a:lnTo>
                    <a:pt x="437" y="76"/>
                  </a:lnTo>
                  <a:lnTo>
                    <a:pt x="418" y="65"/>
                  </a:lnTo>
                  <a:lnTo>
                    <a:pt x="396" y="56"/>
                  </a:lnTo>
                  <a:lnTo>
                    <a:pt x="373" y="48"/>
                  </a:lnTo>
                  <a:lnTo>
                    <a:pt x="346" y="42"/>
                  </a:lnTo>
                  <a:lnTo>
                    <a:pt x="341" y="41"/>
                  </a:lnTo>
                  <a:lnTo>
                    <a:pt x="331" y="37"/>
                  </a:lnTo>
                  <a:lnTo>
                    <a:pt x="314" y="34"/>
                  </a:lnTo>
                  <a:lnTo>
                    <a:pt x="295" y="28"/>
                  </a:lnTo>
                  <a:lnTo>
                    <a:pt x="272" y="23"/>
                  </a:lnTo>
                  <a:lnTo>
                    <a:pt x="251" y="20"/>
                  </a:lnTo>
                  <a:lnTo>
                    <a:pt x="233" y="16"/>
                  </a:lnTo>
                  <a:lnTo>
                    <a:pt x="217" y="16"/>
                  </a:lnTo>
                  <a:lnTo>
                    <a:pt x="119" y="0"/>
                  </a:lnTo>
                  <a:lnTo>
                    <a:pt x="113" y="0"/>
                  </a:lnTo>
                  <a:lnTo>
                    <a:pt x="99" y="2"/>
                  </a:lnTo>
                  <a:lnTo>
                    <a:pt x="79" y="8"/>
                  </a:lnTo>
                  <a:lnTo>
                    <a:pt x="56" y="17"/>
                  </a:lnTo>
                  <a:lnTo>
                    <a:pt x="34" y="31"/>
                  </a:lnTo>
                  <a:lnTo>
                    <a:pt x="15" y="50"/>
                  </a:lnTo>
                  <a:lnTo>
                    <a:pt x="2" y="77"/>
                  </a:lnTo>
                  <a:lnTo>
                    <a:pt x="0" y="112"/>
                  </a:lnTo>
                  <a:lnTo>
                    <a:pt x="3" y="134"/>
                  </a:lnTo>
                  <a:lnTo>
                    <a:pt x="11" y="154"/>
                  </a:lnTo>
                  <a:lnTo>
                    <a:pt x="20" y="171"/>
                  </a:lnTo>
                  <a:lnTo>
                    <a:pt x="29" y="185"/>
                  </a:lnTo>
                  <a:lnTo>
                    <a:pt x="39" y="196"/>
                  </a:lnTo>
                  <a:lnTo>
                    <a:pt x="47" y="203"/>
                  </a:lnTo>
                  <a:lnTo>
                    <a:pt x="53" y="209"/>
                  </a:lnTo>
                  <a:lnTo>
                    <a:pt x="55" y="210"/>
                  </a:lnTo>
                  <a:lnTo>
                    <a:pt x="126" y="256"/>
                  </a:lnTo>
                  <a:lnTo>
                    <a:pt x="131" y="257"/>
                  </a:lnTo>
                  <a:lnTo>
                    <a:pt x="144" y="261"/>
                  </a:lnTo>
                  <a:lnTo>
                    <a:pt x="164" y="265"/>
                  </a:lnTo>
                  <a:lnTo>
                    <a:pt x="189" y="271"/>
                  </a:lnTo>
                  <a:lnTo>
                    <a:pt x="217" y="277"/>
                  </a:lnTo>
                  <a:lnTo>
                    <a:pt x="248" y="282"/>
                  </a:lnTo>
                  <a:lnTo>
                    <a:pt x="278" y="286"/>
                  </a:lnTo>
                  <a:lnTo>
                    <a:pt x="307" y="290"/>
                  </a:lnTo>
                  <a:close/>
                </a:path>
              </a:pathLst>
            </a:custGeom>
            <a:solidFill>
              <a:srgbClr val="FFFFFF"/>
            </a:solidFill>
            <a:ln w="9525">
              <a:noFill/>
              <a:round/>
            </a:ln>
          </p:spPr>
          <p:txBody>
            <a:bodyPr/>
            <a:lstStyle/>
            <a:p>
              <a:endParaRPr lang="en-US"/>
            </a:p>
          </p:txBody>
        </p:sp>
        <p:sp>
          <p:nvSpPr>
            <p:cNvPr id="422100" name="Freeform 212"/>
            <p:cNvSpPr/>
            <p:nvPr/>
          </p:nvSpPr>
          <p:spPr bwMode="auto">
            <a:xfrm>
              <a:off x="4049" y="2311"/>
              <a:ext cx="1429" cy="291"/>
            </a:xfrm>
            <a:custGeom>
              <a:avLst/>
              <a:gdLst/>
              <a:ahLst/>
              <a:cxnLst>
                <a:cxn ang="0">
                  <a:pos x="1385" y="256"/>
                </a:cxn>
                <a:cxn ang="0">
                  <a:pos x="1418" y="262"/>
                </a:cxn>
                <a:cxn ang="0">
                  <a:pos x="1424" y="278"/>
                </a:cxn>
                <a:cxn ang="0">
                  <a:pos x="1397" y="291"/>
                </a:cxn>
                <a:cxn ang="0">
                  <a:pos x="1377" y="290"/>
                </a:cxn>
                <a:cxn ang="0">
                  <a:pos x="1242" y="254"/>
                </a:cxn>
                <a:cxn ang="0">
                  <a:pos x="1088" y="276"/>
                </a:cxn>
                <a:cxn ang="0">
                  <a:pos x="1053" y="263"/>
                </a:cxn>
                <a:cxn ang="0">
                  <a:pos x="1003" y="244"/>
                </a:cxn>
                <a:cxn ang="0">
                  <a:pos x="952" y="226"/>
                </a:cxn>
                <a:cxn ang="0">
                  <a:pos x="911" y="213"/>
                </a:cxn>
                <a:cxn ang="0">
                  <a:pos x="889" y="212"/>
                </a:cxn>
                <a:cxn ang="0">
                  <a:pos x="842" y="222"/>
                </a:cxn>
                <a:cxn ang="0">
                  <a:pos x="802" y="233"/>
                </a:cxn>
                <a:cxn ang="0">
                  <a:pos x="789" y="231"/>
                </a:cxn>
                <a:cxn ang="0">
                  <a:pos x="745" y="223"/>
                </a:cxn>
                <a:cxn ang="0">
                  <a:pos x="683" y="212"/>
                </a:cxn>
                <a:cxn ang="0">
                  <a:pos x="617" y="198"/>
                </a:cxn>
                <a:cxn ang="0">
                  <a:pos x="568" y="187"/>
                </a:cxn>
                <a:cxn ang="0">
                  <a:pos x="545" y="179"/>
                </a:cxn>
                <a:cxn ang="0">
                  <a:pos x="527" y="171"/>
                </a:cxn>
                <a:cxn ang="0">
                  <a:pos x="509" y="168"/>
                </a:cxn>
                <a:cxn ang="0">
                  <a:pos x="481" y="175"/>
                </a:cxn>
                <a:cxn ang="0">
                  <a:pos x="416" y="185"/>
                </a:cxn>
                <a:cxn ang="0">
                  <a:pos x="325" y="190"/>
                </a:cxn>
                <a:cxn ang="0">
                  <a:pos x="222" y="183"/>
                </a:cxn>
                <a:cxn ang="0">
                  <a:pos x="125" y="159"/>
                </a:cxn>
                <a:cxn ang="0">
                  <a:pos x="67" y="125"/>
                </a:cxn>
                <a:cxn ang="0">
                  <a:pos x="28" y="91"/>
                </a:cxn>
                <a:cxn ang="0">
                  <a:pos x="0" y="27"/>
                </a:cxn>
                <a:cxn ang="0">
                  <a:pos x="6" y="15"/>
                </a:cxn>
                <a:cxn ang="0">
                  <a:pos x="33" y="72"/>
                </a:cxn>
                <a:cxn ang="0">
                  <a:pos x="136" y="137"/>
                </a:cxn>
                <a:cxn ang="0">
                  <a:pos x="163" y="140"/>
                </a:cxn>
                <a:cxn ang="0">
                  <a:pos x="232" y="148"/>
                </a:cxn>
                <a:cxn ang="0">
                  <a:pos x="323" y="155"/>
                </a:cxn>
                <a:cxn ang="0">
                  <a:pos x="420" y="159"/>
                </a:cxn>
                <a:cxn ang="0">
                  <a:pos x="503" y="154"/>
                </a:cxn>
                <a:cxn ang="0">
                  <a:pos x="537" y="154"/>
                </a:cxn>
                <a:cxn ang="0">
                  <a:pos x="581" y="167"/>
                </a:cxn>
                <a:cxn ang="0">
                  <a:pos x="628" y="176"/>
                </a:cxn>
                <a:cxn ang="0">
                  <a:pos x="698" y="187"/>
                </a:cxn>
                <a:cxn ang="0">
                  <a:pos x="783" y="201"/>
                </a:cxn>
                <a:cxn ang="0">
                  <a:pos x="884" y="190"/>
                </a:cxn>
                <a:cxn ang="0">
                  <a:pos x="1375" y="256"/>
                </a:cxn>
              </a:cxnLst>
              <a:rect l="0" t="0" r="r" b="b"/>
              <a:pathLst>
                <a:path w="1429" h="291">
                  <a:moveTo>
                    <a:pt x="1375" y="256"/>
                  </a:moveTo>
                  <a:lnTo>
                    <a:pt x="1378" y="256"/>
                  </a:lnTo>
                  <a:lnTo>
                    <a:pt x="1385" y="256"/>
                  </a:lnTo>
                  <a:lnTo>
                    <a:pt x="1396" y="257"/>
                  </a:lnTo>
                  <a:lnTo>
                    <a:pt x="1408" y="258"/>
                  </a:lnTo>
                  <a:lnTo>
                    <a:pt x="1418" y="262"/>
                  </a:lnTo>
                  <a:lnTo>
                    <a:pt x="1425" y="265"/>
                  </a:lnTo>
                  <a:lnTo>
                    <a:pt x="1429" y="271"/>
                  </a:lnTo>
                  <a:lnTo>
                    <a:pt x="1424" y="278"/>
                  </a:lnTo>
                  <a:lnTo>
                    <a:pt x="1415" y="285"/>
                  </a:lnTo>
                  <a:lnTo>
                    <a:pt x="1406" y="290"/>
                  </a:lnTo>
                  <a:lnTo>
                    <a:pt x="1397" y="291"/>
                  </a:lnTo>
                  <a:lnTo>
                    <a:pt x="1390" y="291"/>
                  </a:lnTo>
                  <a:lnTo>
                    <a:pt x="1383" y="291"/>
                  </a:lnTo>
                  <a:lnTo>
                    <a:pt x="1377" y="290"/>
                  </a:lnTo>
                  <a:lnTo>
                    <a:pt x="1374" y="288"/>
                  </a:lnTo>
                  <a:lnTo>
                    <a:pt x="1373" y="288"/>
                  </a:lnTo>
                  <a:lnTo>
                    <a:pt x="1242" y="254"/>
                  </a:lnTo>
                  <a:lnTo>
                    <a:pt x="1097" y="278"/>
                  </a:lnTo>
                  <a:lnTo>
                    <a:pt x="1094" y="277"/>
                  </a:lnTo>
                  <a:lnTo>
                    <a:pt x="1088" y="276"/>
                  </a:lnTo>
                  <a:lnTo>
                    <a:pt x="1080" y="272"/>
                  </a:lnTo>
                  <a:lnTo>
                    <a:pt x="1067" y="268"/>
                  </a:lnTo>
                  <a:lnTo>
                    <a:pt x="1053" y="263"/>
                  </a:lnTo>
                  <a:lnTo>
                    <a:pt x="1038" y="257"/>
                  </a:lnTo>
                  <a:lnTo>
                    <a:pt x="1021" y="250"/>
                  </a:lnTo>
                  <a:lnTo>
                    <a:pt x="1003" y="244"/>
                  </a:lnTo>
                  <a:lnTo>
                    <a:pt x="986" y="238"/>
                  </a:lnTo>
                  <a:lnTo>
                    <a:pt x="968" y="231"/>
                  </a:lnTo>
                  <a:lnTo>
                    <a:pt x="952" y="226"/>
                  </a:lnTo>
                  <a:lnTo>
                    <a:pt x="935" y="221"/>
                  </a:lnTo>
                  <a:lnTo>
                    <a:pt x="922" y="216"/>
                  </a:lnTo>
                  <a:lnTo>
                    <a:pt x="911" y="213"/>
                  </a:lnTo>
                  <a:lnTo>
                    <a:pt x="903" y="212"/>
                  </a:lnTo>
                  <a:lnTo>
                    <a:pt x="898" y="210"/>
                  </a:lnTo>
                  <a:lnTo>
                    <a:pt x="889" y="212"/>
                  </a:lnTo>
                  <a:lnTo>
                    <a:pt x="875" y="214"/>
                  </a:lnTo>
                  <a:lnTo>
                    <a:pt x="859" y="217"/>
                  </a:lnTo>
                  <a:lnTo>
                    <a:pt x="842" y="222"/>
                  </a:lnTo>
                  <a:lnTo>
                    <a:pt x="825" y="227"/>
                  </a:lnTo>
                  <a:lnTo>
                    <a:pt x="811" y="230"/>
                  </a:lnTo>
                  <a:lnTo>
                    <a:pt x="802" y="233"/>
                  </a:lnTo>
                  <a:lnTo>
                    <a:pt x="799" y="234"/>
                  </a:lnTo>
                  <a:lnTo>
                    <a:pt x="796" y="234"/>
                  </a:lnTo>
                  <a:lnTo>
                    <a:pt x="789" y="231"/>
                  </a:lnTo>
                  <a:lnTo>
                    <a:pt x="778" y="230"/>
                  </a:lnTo>
                  <a:lnTo>
                    <a:pt x="762" y="227"/>
                  </a:lnTo>
                  <a:lnTo>
                    <a:pt x="745" y="223"/>
                  </a:lnTo>
                  <a:lnTo>
                    <a:pt x="725" y="220"/>
                  </a:lnTo>
                  <a:lnTo>
                    <a:pt x="704" y="215"/>
                  </a:lnTo>
                  <a:lnTo>
                    <a:pt x="683" y="212"/>
                  </a:lnTo>
                  <a:lnTo>
                    <a:pt x="659" y="207"/>
                  </a:lnTo>
                  <a:lnTo>
                    <a:pt x="638" y="202"/>
                  </a:lnTo>
                  <a:lnTo>
                    <a:pt x="617" y="198"/>
                  </a:lnTo>
                  <a:lnTo>
                    <a:pt x="599" y="194"/>
                  </a:lnTo>
                  <a:lnTo>
                    <a:pt x="581" y="190"/>
                  </a:lnTo>
                  <a:lnTo>
                    <a:pt x="568" y="187"/>
                  </a:lnTo>
                  <a:lnTo>
                    <a:pt x="558" y="185"/>
                  </a:lnTo>
                  <a:lnTo>
                    <a:pt x="552" y="182"/>
                  </a:lnTo>
                  <a:lnTo>
                    <a:pt x="545" y="179"/>
                  </a:lnTo>
                  <a:lnTo>
                    <a:pt x="538" y="175"/>
                  </a:lnTo>
                  <a:lnTo>
                    <a:pt x="533" y="173"/>
                  </a:lnTo>
                  <a:lnTo>
                    <a:pt x="527" y="171"/>
                  </a:lnTo>
                  <a:lnTo>
                    <a:pt x="522" y="168"/>
                  </a:lnTo>
                  <a:lnTo>
                    <a:pt x="516" y="168"/>
                  </a:lnTo>
                  <a:lnTo>
                    <a:pt x="509" y="168"/>
                  </a:lnTo>
                  <a:lnTo>
                    <a:pt x="500" y="171"/>
                  </a:lnTo>
                  <a:lnTo>
                    <a:pt x="493" y="173"/>
                  </a:lnTo>
                  <a:lnTo>
                    <a:pt x="481" y="175"/>
                  </a:lnTo>
                  <a:lnTo>
                    <a:pt x="463" y="179"/>
                  </a:lnTo>
                  <a:lnTo>
                    <a:pt x="442" y="182"/>
                  </a:lnTo>
                  <a:lnTo>
                    <a:pt x="416" y="185"/>
                  </a:lnTo>
                  <a:lnTo>
                    <a:pt x="388" y="187"/>
                  </a:lnTo>
                  <a:lnTo>
                    <a:pt x="358" y="189"/>
                  </a:lnTo>
                  <a:lnTo>
                    <a:pt x="325" y="190"/>
                  </a:lnTo>
                  <a:lnTo>
                    <a:pt x="291" y="189"/>
                  </a:lnTo>
                  <a:lnTo>
                    <a:pt x="257" y="188"/>
                  </a:lnTo>
                  <a:lnTo>
                    <a:pt x="222" y="183"/>
                  </a:lnTo>
                  <a:lnTo>
                    <a:pt x="188" y="178"/>
                  </a:lnTo>
                  <a:lnTo>
                    <a:pt x="156" y="169"/>
                  </a:lnTo>
                  <a:lnTo>
                    <a:pt x="125" y="159"/>
                  </a:lnTo>
                  <a:lnTo>
                    <a:pt x="96" y="145"/>
                  </a:lnTo>
                  <a:lnTo>
                    <a:pt x="70" y="127"/>
                  </a:lnTo>
                  <a:lnTo>
                    <a:pt x="67" y="125"/>
                  </a:lnTo>
                  <a:lnTo>
                    <a:pt x="56" y="118"/>
                  </a:lnTo>
                  <a:lnTo>
                    <a:pt x="42" y="106"/>
                  </a:lnTo>
                  <a:lnTo>
                    <a:pt x="28" y="91"/>
                  </a:lnTo>
                  <a:lnTo>
                    <a:pt x="14" y="72"/>
                  </a:lnTo>
                  <a:lnTo>
                    <a:pt x="4" y="51"/>
                  </a:lnTo>
                  <a:lnTo>
                    <a:pt x="0" y="27"/>
                  </a:lnTo>
                  <a:lnTo>
                    <a:pt x="5" y="0"/>
                  </a:lnTo>
                  <a:lnTo>
                    <a:pt x="5" y="3"/>
                  </a:lnTo>
                  <a:lnTo>
                    <a:pt x="6" y="15"/>
                  </a:lnTo>
                  <a:lnTo>
                    <a:pt x="10" y="30"/>
                  </a:lnTo>
                  <a:lnTo>
                    <a:pt x="18" y="50"/>
                  </a:lnTo>
                  <a:lnTo>
                    <a:pt x="33" y="72"/>
                  </a:lnTo>
                  <a:lnTo>
                    <a:pt x="56" y="95"/>
                  </a:lnTo>
                  <a:lnTo>
                    <a:pt x="90" y="117"/>
                  </a:lnTo>
                  <a:lnTo>
                    <a:pt x="136" y="137"/>
                  </a:lnTo>
                  <a:lnTo>
                    <a:pt x="139" y="137"/>
                  </a:lnTo>
                  <a:lnTo>
                    <a:pt x="149" y="138"/>
                  </a:lnTo>
                  <a:lnTo>
                    <a:pt x="163" y="140"/>
                  </a:lnTo>
                  <a:lnTo>
                    <a:pt x="181" y="143"/>
                  </a:lnTo>
                  <a:lnTo>
                    <a:pt x="205" y="145"/>
                  </a:lnTo>
                  <a:lnTo>
                    <a:pt x="232" y="148"/>
                  </a:lnTo>
                  <a:lnTo>
                    <a:pt x="260" y="151"/>
                  </a:lnTo>
                  <a:lnTo>
                    <a:pt x="291" y="153"/>
                  </a:lnTo>
                  <a:lnTo>
                    <a:pt x="323" y="155"/>
                  </a:lnTo>
                  <a:lnTo>
                    <a:pt x="356" y="158"/>
                  </a:lnTo>
                  <a:lnTo>
                    <a:pt x="388" y="159"/>
                  </a:lnTo>
                  <a:lnTo>
                    <a:pt x="420" y="159"/>
                  </a:lnTo>
                  <a:lnTo>
                    <a:pt x="450" y="159"/>
                  </a:lnTo>
                  <a:lnTo>
                    <a:pt x="478" y="158"/>
                  </a:lnTo>
                  <a:lnTo>
                    <a:pt x="503" y="154"/>
                  </a:lnTo>
                  <a:lnTo>
                    <a:pt x="525" y="151"/>
                  </a:lnTo>
                  <a:lnTo>
                    <a:pt x="529" y="152"/>
                  </a:lnTo>
                  <a:lnTo>
                    <a:pt x="537" y="154"/>
                  </a:lnTo>
                  <a:lnTo>
                    <a:pt x="550" y="158"/>
                  </a:lnTo>
                  <a:lnTo>
                    <a:pt x="565" y="162"/>
                  </a:lnTo>
                  <a:lnTo>
                    <a:pt x="581" y="167"/>
                  </a:lnTo>
                  <a:lnTo>
                    <a:pt x="599" y="172"/>
                  </a:lnTo>
                  <a:lnTo>
                    <a:pt x="614" y="174"/>
                  </a:lnTo>
                  <a:lnTo>
                    <a:pt x="628" y="176"/>
                  </a:lnTo>
                  <a:lnTo>
                    <a:pt x="644" y="179"/>
                  </a:lnTo>
                  <a:lnTo>
                    <a:pt x="669" y="182"/>
                  </a:lnTo>
                  <a:lnTo>
                    <a:pt x="698" y="187"/>
                  </a:lnTo>
                  <a:lnTo>
                    <a:pt x="730" y="192"/>
                  </a:lnTo>
                  <a:lnTo>
                    <a:pt x="759" y="196"/>
                  </a:lnTo>
                  <a:lnTo>
                    <a:pt x="783" y="201"/>
                  </a:lnTo>
                  <a:lnTo>
                    <a:pt x="801" y="203"/>
                  </a:lnTo>
                  <a:lnTo>
                    <a:pt x="807" y="205"/>
                  </a:lnTo>
                  <a:lnTo>
                    <a:pt x="884" y="190"/>
                  </a:lnTo>
                  <a:lnTo>
                    <a:pt x="1094" y="250"/>
                  </a:lnTo>
                  <a:lnTo>
                    <a:pt x="1244" y="240"/>
                  </a:lnTo>
                  <a:lnTo>
                    <a:pt x="1375" y="256"/>
                  </a:lnTo>
                  <a:close/>
                </a:path>
              </a:pathLst>
            </a:custGeom>
            <a:solidFill>
              <a:srgbClr val="3F3F3F"/>
            </a:solidFill>
            <a:ln w="9525">
              <a:noFill/>
              <a:round/>
            </a:ln>
          </p:spPr>
          <p:txBody>
            <a:bodyPr/>
            <a:lstStyle/>
            <a:p>
              <a:endParaRPr lang="en-US"/>
            </a:p>
          </p:txBody>
        </p:sp>
        <p:sp>
          <p:nvSpPr>
            <p:cNvPr id="422101" name="Freeform 213"/>
            <p:cNvSpPr/>
            <p:nvPr/>
          </p:nvSpPr>
          <p:spPr bwMode="auto">
            <a:xfrm>
              <a:off x="4551" y="2402"/>
              <a:ext cx="955" cy="154"/>
            </a:xfrm>
            <a:custGeom>
              <a:avLst/>
              <a:gdLst/>
              <a:ahLst/>
              <a:cxnLst>
                <a:cxn ang="0">
                  <a:pos x="895" y="114"/>
                </a:cxn>
                <a:cxn ang="0">
                  <a:pos x="911" y="115"/>
                </a:cxn>
                <a:cxn ang="0">
                  <a:pos x="934" y="119"/>
                </a:cxn>
                <a:cxn ang="0">
                  <a:pos x="950" y="129"/>
                </a:cxn>
                <a:cxn ang="0">
                  <a:pos x="952" y="144"/>
                </a:cxn>
                <a:cxn ang="0">
                  <a:pos x="955" y="153"/>
                </a:cxn>
                <a:cxn ang="0">
                  <a:pos x="951" y="154"/>
                </a:cxn>
                <a:cxn ang="0">
                  <a:pos x="937" y="150"/>
                </a:cxn>
                <a:cxn ang="0">
                  <a:pos x="915" y="143"/>
                </a:cxn>
                <a:cxn ang="0">
                  <a:pos x="887" y="135"/>
                </a:cxn>
                <a:cxn ang="0">
                  <a:pos x="852" y="128"/>
                </a:cxn>
                <a:cxn ang="0">
                  <a:pos x="811" y="119"/>
                </a:cxn>
                <a:cxn ang="0">
                  <a:pos x="770" y="112"/>
                </a:cxn>
                <a:cxn ang="0">
                  <a:pos x="731" y="107"/>
                </a:cxn>
                <a:cxn ang="0">
                  <a:pos x="699" y="105"/>
                </a:cxn>
                <a:cxn ang="0">
                  <a:pos x="675" y="108"/>
                </a:cxn>
                <a:cxn ang="0">
                  <a:pos x="657" y="117"/>
                </a:cxn>
                <a:cxn ang="0">
                  <a:pos x="625" y="124"/>
                </a:cxn>
                <a:cxn ang="0">
                  <a:pos x="589" y="123"/>
                </a:cxn>
                <a:cxn ang="0">
                  <a:pos x="555" y="115"/>
                </a:cxn>
                <a:cxn ang="0">
                  <a:pos x="525" y="101"/>
                </a:cxn>
                <a:cxn ang="0">
                  <a:pos x="474" y="85"/>
                </a:cxn>
                <a:cxn ang="0">
                  <a:pos x="419" y="71"/>
                </a:cxn>
                <a:cxn ang="0">
                  <a:pos x="382" y="63"/>
                </a:cxn>
                <a:cxn ang="0">
                  <a:pos x="374" y="63"/>
                </a:cxn>
                <a:cxn ang="0">
                  <a:pos x="360" y="71"/>
                </a:cxn>
                <a:cxn ang="0">
                  <a:pos x="337" y="82"/>
                </a:cxn>
                <a:cxn ang="0">
                  <a:pos x="319" y="89"/>
                </a:cxn>
                <a:cxn ang="0">
                  <a:pos x="309" y="88"/>
                </a:cxn>
                <a:cxn ang="0">
                  <a:pos x="295" y="82"/>
                </a:cxn>
                <a:cxn ang="0">
                  <a:pos x="273" y="73"/>
                </a:cxn>
                <a:cxn ang="0">
                  <a:pos x="243" y="63"/>
                </a:cxn>
                <a:cxn ang="0">
                  <a:pos x="207" y="54"/>
                </a:cxn>
                <a:cxn ang="0">
                  <a:pos x="166" y="46"/>
                </a:cxn>
                <a:cxn ang="0">
                  <a:pos x="122" y="42"/>
                </a:cxn>
                <a:cxn ang="0">
                  <a:pos x="76" y="45"/>
                </a:cxn>
                <a:cxn ang="0">
                  <a:pos x="50" y="48"/>
                </a:cxn>
                <a:cxn ang="0">
                  <a:pos x="32" y="46"/>
                </a:cxn>
                <a:cxn ang="0">
                  <a:pos x="11" y="41"/>
                </a:cxn>
                <a:cxn ang="0">
                  <a:pos x="0" y="31"/>
                </a:cxn>
                <a:cxn ang="0">
                  <a:pos x="9" y="15"/>
                </a:cxn>
                <a:cxn ang="0">
                  <a:pos x="16" y="5"/>
                </a:cxn>
                <a:cxn ang="0">
                  <a:pos x="22" y="0"/>
                </a:cxn>
                <a:cxn ang="0">
                  <a:pos x="35" y="2"/>
                </a:cxn>
                <a:cxn ang="0">
                  <a:pos x="52" y="7"/>
                </a:cxn>
                <a:cxn ang="0">
                  <a:pos x="76" y="12"/>
                </a:cxn>
                <a:cxn ang="0">
                  <a:pos x="114" y="16"/>
                </a:cxn>
                <a:cxn ang="0">
                  <a:pos x="164" y="23"/>
                </a:cxn>
                <a:cxn ang="0">
                  <a:pos x="225" y="32"/>
                </a:cxn>
                <a:cxn ang="0">
                  <a:pos x="294" y="41"/>
                </a:cxn>
                <a:cxn ang="0">
                  <a:pos x="368" y="50"/>
                </a:cxn>
                <a:cxn ang="0">
                  <a:pos x="444" y="60"/>
                </a:cxn>
                <a:cxn ang="0">
                  <a:pos x="522" y="69"/>
                </a:cxn>
                <a:cxn ang="0">
                  <a:pos x="598" y="78"/>
                </a:cxn>
                <a:cxn ang="0">
                  <a:pos x="669" y="87"/>
                </a:cxn>
                <a:cxn ang="0">
                  <a:pos x="736" y="95"/>
                </a:cxn>
                <a:cxn ang="0">
                  <a:pos x="793" y="102"/>
                </a:cxn>
                <a:cxn ang="0">
                  <a:pos x="839" y="108"/>
                </a:cxn>
                <a:cxn ang="0">
                  <a:pos x="873" y="111"/>
                </a:cxn>
                <a:cxn ang="0">
                  <a:pos x="890" y="114"/>
                </a:cxn>
              </a:cxnLst>
              <a:rect l="0" t="0" r="r" b="b"/>
              <a:pathLst>
                <a:path w="955" h="154">
                  <a:moveTo>
                    <a:pt x="893" y="114"/>
                  </a:moveTo>
                  <a:lnTo>
                    <a:pt x="895" y="114"/>
                  </a:lnTo>
                  <a:lnTo>
                    <a:pt x="902" y="114"/>
                  </a:lnTo>
                  <a:lnTo>
                    <a:pt x="911" y="115"/>
                  </a:lnTo>
                  <a:lnTo>
                    <a:pt x="923" y="116"/>
                  </a:lnTo>
                  <a:lnTo>
                    <a:pt x="934" y="119"/>
                  </a:lnTo>
                  <a:lnTo>
                    <a:pt x="943" y="123"/>
                  </a:lnTo>
                  <a:lnTo>
                    <a:pt x="950" y="129"/>
                  </a:lnTo>
                  <a:lnTo>
                    <a:pt x="952" y="137"/>
                  </a:lnTo>
                  <a:lnTo>
                    <a:pt x="952" y="144"/>
                  </a:lnTo>
                  <a:lnTo>
                    <a:pt x="954" y="150"/>
                  </a:lnTo>
                  <a:lnTo>
                    <a:pt x="955" y="153"/>
                  </a:lnTo>
                  <a:lnTo>
                    <a:pt x="955" y="154"/>
                  </a:lnTo>
                  <a:lnTo>
                    <a:pt x="951" y="154"/>
                  </a:lnTo>
                  <a:lnTo>
                    <a:pt x="947" y="153"/>
                  </a:lnTo>
                  <a:lnTo>
                    <a:pt x="937" y="150"/>
                  </a:lnTo>
                  <a:lnTo>
                    <a:pt x="924" y="145"/>
                  </a:lnTo>
                  <a:lnTo>
                    <a:pt x="915" y="143"/>
                  </a:lnTo>
                  <a:lnTo>
                    <a:pt x="902" y="139"/>
                  </a:lnTo>
                  <a:lnTo>
                    <a:pt x="887" y="135"/>
                  </a:lnTo>
                  <a:lnTo>
                    <a:pt x="871" y="131"/>
                  </a:lnTo>
                  <a:lnTo>
                    <a:pt x="852" y="128"/>
                  </a:lnTo>
                  <a:lnTo>
                    <a:pt x="832" y="123"/>
                  </a:lnTo>
                  <a:lnTo>
                    <a:pt x="811" y="119"/>
                  </a:lnTo>
                  <a:lnTo>
                    <a:pt x="791" y="115"/>
                  </a:lnTo>
                  <a:lnTo>
                    <a:pt x="770" y="112"/>
                  </a:lnTo>
                  <a:lnTo>
                    <a:pt x="750" y="109"/>
                  </a:lnTo>
                  <a:lnTo>
                    <a:pt x="731" y="107"/>
                  </a:lnTo>
                  <a:lnTo>
                    <a:pt x="714" y="105"/>
                  </a:lnTo>
                  <a:lnTo>
                    <a:pt x="699" y="105"/>
                  </a:lnTo>
                  <a:lnTo>
                    <a:pt x="686" y="105"/>
                  </a:lnTo>
                  <a:lnTo>
                    <a:pt x="675" y="108"/>
                  </a:lnTo>
                  <a:lnTo>
                    <a:pt x="668" y="110"/>
                  </a:lnTo>
                  <a:lnTo>
                    <a:pt x="657" y="117"/>
                  </a:lnTo>
                  <a:lnTo>
                    <a:pt x="641" y="122"/>
                  </a:lnTo>
                  <a:lnTo>
                    <a:pt x="625" y="124"/>
                  </a:lnTo>
                  <a:lnTo>
                    <a:pt x="606" y="124"/>
                  </a:lnTo>
                  <a:lnTo>
                    <a:pt x="589" y="123"/>
                  </a:lnTo>
                  <a:lnTo>
                    <a:pt x="571" y="119"/>
                  </a:lnTo>
                  <a:lnTo>
                    <a:pt x="555" y="115"/>
                  </a:lnTo>
                  <a:lnTo>
                    <a:pt x="541" y="108"/>
                  </a:lnTo>
                  <a:lnTo>
                    <a:pt x="525" y="101"/>
                  </a:lnTo>
                  <a:lnTo>
                    <a:pt x="501" y="92"/>
                  </a:lnTo>
                  <a:lnTo>
                    <a:pt x="474" y="85"/>
                  </a:lnTo>
                  <a:lnTo>
                    <a:pt x="446" y="77"/>
                  </a:lnTo>
                  <a:lnTo>
                    <a:pt x="419" y="71"/>
                  </a:lnTo>
                  <a:lnTo>
                    <a:pt x="397" y="67"/>
                  </a:lnTo>
                  <a:lnTo>
                    <a:pt x="382" y="63"/>
                  </a:lnTo>
                  <a:lnTo>
                    <a:pt x="376" y="62"/>
                  </a:lnTo>
                  <a:lnTo>
                    <a:pt x="374" y="63"/>
                  </a:lnTo>
                  <a:lnTo>
                    <a:pt x="368" y="67"/>
                  </a:lnTo>
                  <a:lnTo>
                    <a:pt x="360" y="71"/>
                  </a:lnTo>
                  <a:lnTo>
                    <a:pt x="349" y="76"/>
                  </a:lnTo>
                  <a:lnTo>
                    <a:pt x="337" y="82"/>
                  </a:lnTo>
                  <a:lnTo>
                    <a:pt x="328" y="85"/>
                  </a:lnTo>
                  <a:lnTo>
                    <a:pt x="319" y="89"/>
                  </a:lnTo>
                  <a:lnTo>
                    <a:pt x="313" y="89"/>
                  </a:lnTo>
                  <a:lnTo>
                    <a:pt x="309" y="88"/>
                  </a:lnTo>
                  <a:lnTo>
                    <a:pt x="304" y="85"/>
                  </a:lnTo>
                  <a:lnTo>
                    <a:pt x="295" y="82"/>
                  </a:lnTo>
                  <a:lnTo>
                    <a:pt x="285" y="77"/>
                  </a:lnTo>
                  <a:lnTo>
                    <a:pt x="273" y="73"/>
                  </a:lnTo>
                  <a:lnTo>
                    <a:pt x="259" y="68"/>
                  </a:lnTo>
                  <a:lnTo>
                    <a:pt x="243" y="63"/>
                  </a:lnTo>
                  <a:lnTo>
                    <a:pt x="225" y="57"/>
                  </a:lnTo>
                  <a:lnTo>
                    <a:pt x="207" y="54"/>
                  </a:lnTo>
                  <a:lnTo>
                    <a:pt x="187" y="49"/>
                  </a:lnTo>
                  <a:lnTo>
                    <a:pt x="166" y="46"/>
                  </a:lnTo>
                  <a:lnTo>
                    <a:pt x="145" y="43"/>
                  </a:lnTo>
                  <a:lnTo>
                    <a:pt x="122" y="42"/>
                  </a:lnTo>
                  <a:lnTo>
                    <a:pt x="99" y="42"/>
                  </a:lnTo>
                  <a:lnTo>
                    <a:pt x="76" y="45"/>
                  </a:lnTo>
                  <a:lnTo>
                    <a:pt x="52" y="48"/>
                  </a:lnTo>
                  <a:lnTo>
                    <a:pt x="50" y="48"/>
                  </a:lnTo>
                  <a:lnTo>
                    <a:pt x="42" y="47"/>
                  </a:lnTo>
                  <a:lnTo>
                    <a:pt x="32" y="46"/>
                  </a:lnTo>
                  <a:lnTo>
                    <a:pt x="21" y="45"/>
                  </a:lnTo>
                  <a:lnTo>
                    <a:pt x="11" y="41"/>
                  </a:lnTo>
                  <a:lnTo>
                    <a:pt x="3" y="36"/>
                  </a:lnTo>
                  <a:lnTo>
                    <a:pt x="0" y="31"/>
                  </a:lnTo>
                  <a:lnTo>
                    <a:pt x="3" y="23"/>
                  </a:lnTo>
                  <a:lnTo>
                    <a:pt x="9" y="15"/>
                  </a:lnTo>
                  <a:lnTo>
                    <a:pt x="13" y="9"/>
                  </a:lnTo>
                  <a:lnTo>
                    <a:pt x="16" y="5"/>
                  </a:lnTo>
                  <a:lnTo>
                    <a:pt x="18" y="1"/>
                  </a:lnTo>
                  <a:lnTo>
                    <a:pt x="22" y="0"/>
                  </a:lnTo>
                  <a:lnTo>
                    <a:pt x="27" y="0"/>
                  </a:lnTo>
                  <a:lnTo>
                    <a:pt x="35" y="2"/>
                  </a:lnTo>
                  <a:lnTo>
                    <a:pt x="46" y="6"/>
                  </a:lnTo>
                  <a:lnTo>
                    <a:pt x="52" y="7"/>
                  </a:lnTo>
                  <a:lnTo>
                    <a:pt x="62" y="9"/>
                  </a:lnTo>
                  <a:lnTo>
                    <a:pt x="76" y="12"/>
                  </a:lnTo>
                  <a:lnTo>
                    <a:pt x="93" y="14"/>
                  </a:lnTo>
                  <a:lnTo>
                    <a:pt x="114" y="16"/>
                  </a:lnTo>
                  <a:lnTo>
                    <a:pt x="138" y="20"/>
                  </a:lnTo>
                  <a:lnTo>
                    <a:pt x="164" y="23"/>
                  </a:lnTo>
                  <a:lnTo>
                    <a:pt x="194" y="28"/>
                  </a:lnTo>
                  <a:lnTo>
                    <a:pt x="225" y="32"/>
                  </a:lnTo>
                  <a:lnTo>
                    <a:pt x="259" y="36"/>
                  </a:lnTo>
                  <a:lnTo>
                    <a:pt x="294" y="41"/>
                  </a:lnTo>
                  <a:lnTo>
                    <a:pt x="330" y="46"/>
                  </a:lnTo>
                  <a:lnTo>
                    <a:pt x="368" y="50"/>
                  </a:lnTo>
                  <a:lnTo>
                    <a:pt x="405" y="55"/>
                  </a:lnTo>
                  <a:lnTo>
                    <a:pt x="444" y="60"/>
                  </a:lnTo>
                  <a:lnTo>
                    <a:pt x="484" y="64"/>
                  </a:lnTo>
                  <a:lnTo>
                    <a:pt x="522" y="69"/>
                  </a:lnTo>
                  <a:lnTo>
                    <a:pt x="561" y="74"/>
                  </a:lnTo>
                  <a:lnTo>
                    <a:pt x="598" y="78"/>
                  </a:lnTo>
                  <a:lnTo>
                    <a:pt x="634" y="83"/>
                  </a:lnTo>
                  <a:lnTo>
                    <a:pt x="669" y="87"/>
                  </a:lnTo>
                  <a:lnTo>
                    <a:pt x="703" y="91"/>
                  </a:lnTo>
                  <a:lnTo>
                    <a:pt x="736" y="95"/>
                  </a:lnTo>
                  <a:lnTo>
                    <a:pt x="765" y="98"/>
                  </a:lnTo>
                  <a:lnTo>
                    <a:pt x="793" y="102"/>
                  </a:lnTo>
                  <a:lnTo>
                    <a:pt x="818" y="104"/>
                  </a:lnTo>
                  <a:lnTo>
                    <a:pt x="839" y="108"/>
                  </a:lnTo>
                  <a:lnTo>
                    <a:pt x="858" y="109"/>
                  </a:lnTo>
                  <a:lnTo>
                    <a:pt x="873" y="111"/>
                  </a:lnTo>
                  <a:lnTo>
                    <a:pt x="883" y="112"/>
                  </a:lnTo>
                  <a:lnTo>
                    <a:pt x="890" y="114"/>
                  </a:lnTo>
                  <a:lnTo>
                    <a:pt x="893" y="114"/>
                  </a:lnTo>
                  <a:close/>
                </a:path>
              </a:pathLst>
            </a:custGeom>
            <a:solidFill>
              <a:srgbClr val="BFBFBF"/>
            </a:solidFill>
            <a:ln w="9525">
              <a:noFill/>
              <a:round/>
            </a:ln>
          </p:spPr>
          <p:txBody>
            <a:bodyPr/>
            <a:lstStyle/>
            <a:p>
              <a:endParaRPr lang="en-US"/>
            </a:p>
          </p:txBody>
        </p:sp>
        <p:sp>
          <p:nvSpPr>
            <p:cNvPr id="422102" name="Freeform 214"/>
            <p:cNvSpPr/>
            <p:nvPr/>
          </p:nvSpPr>
          <p:spPr bwMode="auto">
            <a:xfrm>
              <a:off x="4558" y="2354"/>
              <a:ext cx="899" cy="147"/>
            </a:xfrm>
            <a:custGeom>
              <a:avLst/>
              <a:gdLst/>
              <a:ahLst/>
              <a:cxnLst>
                <a:cxn ang="0">
                  <a:pos x="42" y="0"/>
                </a:cxn>
                <a:cxn ang="0">
                  <a:pos x="24" y="4"/>
                </a:cxn>
                <a:cxn ang="0">
                  <a:pos x="4" y="10"/>
                </a:cxn>
                <a:cxn ang="0">
                  <a:pos x="1" y="19"/>
                </a:cxn>
                <a:cxn ang="0">
                  <a:pos x="16" y="27"/>
                </a:cxn>
                <a:cxn ang="0">
                  <a:pos x="42" y="32"/>
                </a:cxn>
                <a:cxn ang="0">
                  <a:pos x="82" y="39"/>
                </a:cxn>
                <a:cxn ang="0">
                  <a:pos x="134" y="47"/>
                </a:cxn>
                <a:cxn ang="0">
                  <a:pos x="197" y="56"/>
                </a:cxn>
                <a:cxn ang="0">
                  <a:pos x="267" y="66"/>
                </a:cxn>
                <a:cxn ang="0">
                  <a:pos x="343" y="76"/>
                </a:cxn>
                <a:cxn ang="0">
                  <a:pos x="423" y="88"/>
                </a:cxn>
                <a:cxn ang="0">
                  <a:pos x="503" y="98"/>
                </a:cxn>
                <a:cxn ang="0">
                  <a:pos x="582" y="109"/>
                </a:cxn>
                <a:cxn ang="0">
                  <a:pos x="655" y="118"/>
                </a:cxn>
                <a:cxn ang="0">
                  <a:pos x="724" y="126"/>
                </a:cxn>
                <a:cxn ang="0">
                  <a:pos x="783" y="135"/>
                </a:cxn>
                <a:cxn ang="0">
                  <a:pos x="831" y="140"/>
                </a:cxn>
                <a:cxn ang="0">
                  <a:pos x="865" y="145"/>
                </a:cxn>
                <a:cxn ang="0">
                  <a:pos x="883" y="147"/>
                </a:cxn>
                <a:cxn ang="0">
                  <a:pos x="890" y="145"/>
                </a:cxn>
                <a:cxn ang="0">
                  <a:pos x="899" y="129"/>
                </a:cxn>
                <a:cxn ang="0">
                  <a:pos x="883" y="118"/>
                </a:cxn>
                <a:cxn ang="0">
                  <a:pos x="861" y="114"/>
                </a:cxn>
                <a:cxn ang="0">
                  <a:pos x="825" y="108"/>
                </a:cxn>
                <a:cxn ang="0">
                  <a:pos x="775" y="100"/>
                </a:cxn>
                <a:cxn ang="0">
                  <a:pos x="715" y="91"/>
                </a:cxn>
                <a:cxn ang="0">
                  <a:pos x="647" y="82"/>
                </a:cxn>
                <a:cxn ang="0">
                  <a:pos x="574" y="71"/>
                </a:cxn>
                <a:cxn ang="0">
                  <a:pos x="496" y="61"/>
                </a:cxn>
                <a:cxn ang="0">
                  <a:pos x="418" y="50"/>
                </a:cxn>
                <a:cxn ang="0">
                  <a:pos x="342" y="40"/>
                </a:cxn>
                <a:cxn ang="0">
                  <a:pos x="270" y="31"/>
                </a:cxn>
                <a:cxn ang="0">
                  <a:pos x="203" y="21"/>
                </a:cxn>
                <a:cxn ang="0">
                  <a:pos x="146" y="13"/>
                </a:cxn>
                <a:cxn ang="0">
                  <a:pos x="99" y="7"/>
                </a:cxn>
                <a:cxn ang="0">
                  <a:pos x="65" y="3"/>
                </a:cxn>
                <a:cxn ang="0">
                  <a:pos x="48" y="0"/>
                </a:cxn>
              </a:cxnLst>
              <a:rect l="0" t="0" r="r" b="b"/>
              <a:pathLst>
                <a:path w="899" h="147">
                  <a:moveTo>
                    <a:pt x="45" y="0"/>
                  </a:moveTo>
                  <a:lnTo>
                    <a:pt x="42" y="0"/>
                  </a:lnTo>
                  <a:lnTo>
                    <a:pt x="35" y="1"/>
                  </a:lnTo>
                  <a:lnTo>
                    <a:pt x="24" y="4"/>
                  </a:lnTo>
                  <a:lnTo>
                    <a:pt x="14" y="6"/>
                  </a:lnTo>
                  <a:lnTo>
                    <a:pt x="4" y="10"/>
                  </a:lnTo>
                  <a:lnTo>
                    <a:pt x="0" y="14"/>
                  </a:lnTo>
                  <a:lnTo>
                    <a:pt x="1" y="19"/>
                  </a:lnTo>
                  <a:lnTo>
                    <a:pt x="10" y="25"/>
                  </a:lnTo>
                  <a:lnTo>
                    <a:pt x="16" y="27"/>
                  </a:lnTo>
                  <a:lnTo>
                    <a:pt x="27" y="29"/>
                  </a:lnTo>
                  <a:lnTo>
                    <a:pt x="42" y="32"/>
                  </a:lnTo>
                  <a:lnTo>
                    <a:pt x="59" y="35"/>
                  </a:lnTo>
                  <a:lnTo>
                    <a:pt x="82" y="39"/>
                  </a:lnTo>
                  <a:lnTo>
                    <a:pt x="106" y="42"/>
                  </a:lnTo>
                  <a:lnTo>
                    <a:pt x="134" y="47"/>
                  </a:lnTo>
                  <a:lnTo>
                    <a:pt x="164" y="52"/>
                  </a:lnTo>
                  <a:lnTo>
                    <a:pt x="197" y="56"/>
                  </a:lnTo>
                  <a:lnTo>
                    <a:pt x="231" y="61"/>
                  </a:lnTo>
                  <a:lnTo>
                    <a:pt x="267" y="66"/>
                  </a:lnTo>
                  <a:lnTo>
                    <a:pt x="305" y="71"/>
                  </a:lnTo>
                  <a:lnTo>
                    <a:pt x="343" y="76"/>
                  </a:lnTo>
                  <a:lnTo>
                    <a:pt x="383" y="82"/>
                  </a:lnTo>
                  <a:lnTo>
                    <a:pt x="423" y="88"/>
                  </a:lnTo>
                  <a:lnTo>
                    <a:pt x="464" y="93"/>
                  </a:lnTo>
                  <a:lnTo>
                    <a:pt x="503" y="98"/>
                  </a:lnTo>
                  <a:lnTo>
                    <a:pt x="543" y="103"/>
                  </a:lnTo>
                  <a:lnTo>
                    <a:pt x="582" y="109"/>
                  </a:lnTo>
                  <a:lnTo>
                    <a:pt x="619" y="114"/>
                  </a:lnTo>
                  <a:lnTo>
                    <a:pt x="655" y="118"/>
                  </a:lnTo>
                  <a:lnTo>
                    <a:pt x="691" y="123"/>
                  </a:lnTo>
                  <a:lnTo>
                    <a:pt x="724" y="126"/>
                  </a:lnTo>
                  <a:lnTo>
                    <a:pt x="755" y="131"/>
                  </a:lnTo>
                  <a:lnTo>
                    <a:pt x="783" y="135"/>
                  </a:lnTo>
                  <a:lnTo>
                    <a:pt x="809" y="138"/>
                  </a:lnTo>
                  <a:lnTo>
                    <a:pt x="831" y="140"/>
                  </a:lnTo>
                  <a:lnTo>
                    <a:pt x="850" y="143"/>
                  </a:lnTo>
                  <a:lnTo>
                    <a:pt x="865" y="145"/>
                  </a:lnTo>
                  <a:lnTo>
                    <a:pt x="876" y="146"/>
                  </a:lnTo>
                  <a:lnTo>
                    <a:pt x="883" y="147"/>
                  </a:lnTo>
                  <a:lnTo>
                    <a:pt x="886" y="147"/>
                  </a:lnTo>
                  <a:lnTo>
                    <a:pt x="890" y="145"/>
                  </a:lnTo>
                  <a:lnTo>
                    <a:pt x="897" y="138"/>
                  </a:lnTo>
                  <a:lnTo>
                    <a:pt x="899" y="129"/>
                  </a:lnTo>
                  <a:lnTo>
                    <a:pt x="888" y="119"/>
                  </a:lnTo>
                  <a:lnTo>
                    <a:pt x="883" y="118"/>
                  </a:lnTo>
                  <a:lnTo>
                    <a:pt x="874" y="116"/>
                  </a:lnTo>
                  <a:lnTo>
                    <a:pt x="861" y="114"/>
                  </a:lnTo>
                  <a:lnTo>
                    <a:pt x="845" y="111"/>
                  </a:lnTo>
                  <a:lnTo>
                    <a:pt x="825" y="108"/>
                  </a:lnTo>
                  <a:lnTo>
                    <a:pt x="802" y="104"/>
                  </a:lnTo>
                  <a:lnTo>
                    <a:pt x="775" y="100"/>
                  </a:lnTo>
                  <a:lnTo>
                    <a:pt x="745" y="96"/>
                  </a:lnTo>
                  <a:lnTo>
                    <a:pt x="715" y="91"/>
                  </a:lnTo>
                  <a:lnTo>
                    <a:pt x="681" y="87"/>
                  </a:lnTo>
                  <a:lnTo>
                    <a:pt x="647" y="82"/>
                  </a:lnTo>
                  <a:lnTo>
                    <a:pt x="611" y="76"/>
                  </a:lnTo>
                  <a:lnTo>
                    <a:pt x="574" y="71"/>
                  </a:lnTo>
                  <a:lnTo>
                    <a:pt x="535" y="66"/>
                  </a:lnTo>
                  <a:lnTo>
                    <a:pt x="496" y="61"/>
                  </a:lnTo>
                  <a:lnTo>
                    <a:pt x="458" y="55"/>
                  </a:lnTo>
                  <a:lnTo>
                    <a:pt x="418" y="50"/>
                  </a:lnTo>
                  <a:lnTo>
                    <a:pt x="380" y="45"/>
                  </a:lnTo>
                  <a:lnTo>
                    <a:pt x="342" y="40"/>
                  </a:lnTo>
                  <a:lnTo>
                    <a:pt x="306" y="35"/>
                  </a:lnTo>
                  <a:lnTo>
                    <a:pt x="270" y="31"/>
                  </a:lnTo>
                  <a:lnTo>
                    <a:pt x="236" y="26"/>
                  </a:lnTo>
                  <a:lnTo>
                    <a:pt x="203" y="21"/>
                  </a:lnTo>
                  <a:lnTo>
                    <a:pt x="174" y="18"/>
                  </a:lnTo>
                  <a:lnTo>
                    <a:pt x="146" y="13"/>
                  </a:lnTo>
                  <a:lnTo>
                    <a:pt x="121" y="11"/>
                  </a:lnTo>
                  <a:lnTo>
                    <a:pt x="99" y="7"/>
                  </a:lnTo>
                  <a:lnTo>
                    <a:pt x="80" y="5"/>
                  </a:lnTo>
                  <a:lnTo>
                    <a:pt x="65" y="3"/>
                  </a:lnTo>
                  <a:lnTo>
                    <a:pt x="55" y="1"/>
                  </a:lnTo>
                  <a:lnTo>
                    <a:pt x="48" y="0"/>
                  </a:lnTo>
                  <a:lnTo>
                    <a:pt x="45" y="0"/>
                  </a:lnTo>
                  <a:close/>
                </a:path>
              </a:pathLst>
            </a:custGeom>
            <a:solidFill>
              <a:srgbClr val="BFBFBF"/>
            </a:solidFill>
            <a:ln w="9525">
              <a:noFill/>
              <a:round/>
            </a:ln>
          </p:spPr>
          <p:txBody>
            <a:bodyPr/>
            <a:lstStyle/>
            <a:p>
              <a:endParaRPr lang="en-US"/>
            </a:p>
          </p:txBody>
        </p:sp>
        <p:sp>
          <p:nvSpPr>
            <p:cNvPr id="422103" name="Freeform 215"/>
            <p:cNvSpPr/>
            <p:nvPr/>
          </p:nvSpPr>
          <p:spPr bwMode="auto">
            <a:xfrm>
              <a:off x="4196" y="2332"/>
              <a:ext cx="69" cy="21"/>
            </a:xfrm>
            <a:custGeom>
              <a:avLst/>
              <a:gdLst/>
              <a:ahLst/>
              <a:cxnLst>
                <a:cxn ang="0">
                  <a:pos x="69" y="7"/>
                </a:cxn>
                <a:cxn ang="0">
                  <a:pos x="68" y="8"/>
                </a:cxn>
                <a:cxn ang="0">
                  <a:pos x="64" y="9"/>
                </a:cxn>
                <a:cxn ang="0">
                  <a:pos x="57" y="12"/>
                </a:cxn>
                <a:cxn ang="0">
                  <a:pos x="47" y="14"/>
                </a:cxn>
                <a:cxn ang="0">
                  <a:pos x="37" y="14"/>
                </a:cxn>
                <a:cxn ang="0">
                  <a:pos x="25" y="13"/>
                </a:cxn>
                <a:cxn ang="0">
                  <a:pos x="13" y="8"/>
                </a:cxn>
                <a:cxn ang="0">
                  <a:pos x="0" y="0"/>
                </a:cxn>
                <a:cxn ang="0">
                  <a:pos x="3" y="1"/>
                </a:cxn>
                <a:cxn ang="0">
                  <a:pos x="9" y="6"/>
                </a:cxn>
                <a:cxn ang="0">
                  <a:pos x="17" y="12"/>
                </a:cxn>
                <a:cxn ang="0">
                  <a:pos x="27" y="16"/>
                </a:cxn>
                <a:cxn ang="0">
                  <a:pos x="38" y="20"/>
                </a:cxn>
                <a:cxn ang="0">
                  <a:pos x="50" y="21"/>
                </a:cxn>
                <a:cxn ang="0">
                  <a:pos x="60" y="16"/>
                </a:cxn>
                <a:cxn ang="0">
                  <a:pos x="69" y="7"/>
                </a:cxn>
              </a:cxnLst>
              <a:rect l="0" t="0" r="r" b="b"/>
              <a:pathLst>
                <a:path w="69" h="21">
                  <a:moveTo>
                    <a:pt x="69" y="7"/>
                  </a:moveTo>
                  <a:lnTo>
                    <a:pt x="68" y="8"/>
                  </a:lnTo>
                  <a:lnTo>
                    <a:pt x="64" y="9"/>
                  </a:lnTo>
                  <a:lnTo>
                    <a:pt x="57" y="12"/>
                  </a:lnTo>
                  <a:lnTo>
                    <a:pt x="47" y="14"/>
                  </a:lnTo>
                  <a:lnTo>
                    <a:pt x="37" y="14"/>
                  </a:lnTo>
                  <a:lnTo>
                    <a:pt x="25" y="13"/>
                  </a:lnTo>
                  <a:lnTo>
                    <a:pt x="13" y="8"/>
                  </a:lnTo>
                  <a:lnTo>
                    <a:pt x="0" y="0"/>
                  </a:lnTo>
                  <a:lnTo>
                    <a:pt x="3" y="1"/>
                  </a:lnTo>
                  <a:lnTo>
                    <a:pt x="9" y="6"/>
                  </a:lnTo>
                  <a:lnTo>
                    <a:pt x="17" y="12"/>
                  </a:lnTo>
                  <a:lnTo>
                    <a:pt x="27" y="16"/>
                  </a:lnTo>
                  <a:lnTo>
                    <a:pt x="38" y="20"/>
                  </a:lnTo>
                  <a:lnTo>
                    <a:pt x="50" y="21"/>
                  </a:lnTo>
                  <a:lnTo>
                    <a:pt x="60" y="16"/>
                  </a:lnTo>
                  <a:lnTo>
                    <a:pt x="69" y="7"/>
                  </a:lnTo>
                  <a:close/>
                </a:path>
              </a:pathLst>
            </a:custGeom>
            <a:solidFill>
              <a:srgbClr val="000000"/>
            </a:solidFill>
            <a:ln w="9525">
              <a:noFill/>
              <a:round/>
            </a:ln>
          </p:spPr>
          <p:txBody>
            <a:bodyPr/>
            <a:lstStyle/>
            <a:p>
              <a:endParaRPr lang="en-US"/>
            </a:p>
          </p:txBody>
        </p:sp>
        <p:sp>
          <p:nvSpPr>
            <p:cNvPr id="422104" name="Freeform 216"/>
            <p:cNvSpPr/>
            <p:nvPr/>
          </p:nvSpPr>
          <p:spPr bwMode="auto">
            <a:xfrm>
              <a:off x="4547" y="2338"/>
              <a:ext cx="832" cy="117"/>
            </a:xfrm>
            <a:custGeom>
              <a:avLst/>
              <a:gdLst/>
              <a:ahLst/>
              <a:cxnLst>
                <a:cxn ang="0">
                  <a:pos x="0" y="0"/>
                </a:cxn>
                <a:cxn ang="0">
                  <a:pos x="832" y="117"/>
                </a:cxn>
                <a:cxn ang="0">
                  <a:pos x="831" y="117"/>
                </a:cxn>
                <a:cxn ang="0">
                  <a:pos x="827" y="117"/>
                </a:cxn>
                <a:cxn ang="0">
                  <a:pos x="820" y="116"/>
                </a:cxn>
                <a:cxn ang="0">
                  <a:pos x="810" y="116"/>
                </a:cxn>
                <a:cxn ang="0">
                  <a:pos x="799" y="116"/>
                </a:cxn>
                <a:cxn ang="0">
                  <a:pos x="785" y="114"/>
                </a:cxn>
                <a:cxn ang="0">
                  <a:pos x="768" y="113"/>
                </a:cxn>
                <a:cxn ang="0">
                  <a:pos x="749" y="112"/>
                </a:cxn>
                <a:cxn ang="0">
                  <a:pos x="728" y="111"/>
                </a:cxn>
                <a:cxn ang="0">
                  <a:pos x="706" y="109"/>
                </a:cxn>
                <a:cxn ang="0">
                  <a:pos x="683" y="107"/>
                </a:cxn>
                <a:cxn ang="0">
                  <a:pos x="657" y="105"/>
                </a:cxn>
                <a:cxn ang="0">
                  <a:pos x="629" y="103"/>
                </a:cxn>
                <a:cxn ang="0">
                  <a:pos x="601" y="100"/>
                </a:cxn>
                <a:cxn ang="0">
                  <a:pos x="572" y="97"/>
                </a:cxn>
                <a:cxn ang="0">
                  <a:pos x="541" y="95"/>
                </a:cxn>
                <a:cxn ang="0">
                  <a:pos x="509" y="91"/>
                </a:cxn>
                <a:cxn ang="0">
                  <a:pos x="477" y="87"/>
                </a:cxn>
                <a:cxn ang="0">
                  <a:pos x="443" y="83"/>
                </a:cxn>
                <a:cxn ang="0">
                  <a:pos x="409" y="79"/>
                </a:cxn>
                <a:cxn ang="0">
                  <a:pos x="375" y="75"/>
                </a:cxn>
                <a:cxn ang="0">
                  <a:pos x="340" y="70"/>
                </a:cxn>
                <a:cxn ang="0">
                  <a:pos x="305" y="64"/>
                </a:cxn>
                <a:cxn ang="0">
                  <a:pos x="270" y="58"/>
                </a:cxn>
                <a:cxn ang="0">
                  <a:pos x="235" y="52"/>
                </a:cxn>
                <a:cxn ang="0">
                  <a:pos x="200" y="47"/>
                </a:cxn>
                <a:cxn ang="0">
                  <a:pos x="165" y="40"/>
                </a:cxn>
                <a:cxn ang="0">
                  <a:pos x="131" y="33"/>
                </a:cxn>
                <a:cxn ang="0">
                  <a:pos x="97" y="24"/>
                </a:cxn>
                <a:cxn ang="0">
                  <a:pos x="64" y="17"/>
                </a:cxn>
                <a:cxn ang="0">
                  <a:pos x="32" y="9"/>
                </a:cxn>
                <a:cxn ang="0">
                  <a:pos x="0" y="0"/>
                </a:cxn>
              </a:cxnLst>
              <a:rect l="0" t="0" r="r" b="b"/>
              <a:pathLst>
                <a:path w="832" h="117">
                  <a:moveTo>
                    <a:pt x="0" y="0"/>
                  </a:moveTo>
                  <a:lnTo>
                    <a:pt x="832" y="117"/>
                  </a:lnTo>
                  <a:lnTo>
                    <a:pt x="831" y="117"/>
                  </a:lnTo>
                  <a:lnTo>
                    <a:pt x="827" y="117"/>
                  </a:lnTo>
                  <a:lnTo>
                    <a:pt x="820" y="116"/>
                  </a:lnTo>
                  <a:lnTo>
                    <a:pt x="810" y="116"/>
                  </a:lnTo>
                  <a:lnTo>
                    <a:pt x="799" y="116"/>
                  </a:lnTo>
                  <a:lnTo>
                    <a:pt x="785" y="114"/>
                  </a:lnTo>
                  <a:lnTo>
                    <a:pt x="768" y="113"/>
                  </a:lnTo>
                  <a:lnTo>
                    <a:pt x="749" y="112"/>
                  </a:lnTo>
                  <a:lnTo>
                    <a:pt x="728" y="111"/>
                  </a:lnTo>
                  <a:lnTo>
                    <a:pt x="706" y="109"/>
                  </a:lnTo>
                  <a:lnTo>
                    <a:pt x="683" y="107"/>
                  </a:lnTo>
                  <a:lnTo>
                    <a:pt x="657" y="105"/>
                  </a:lnTo>
                  <a:lnTo>
                    <a:pt x="629" y="103"/>
                  </a:lnTo>
                  <a:lnTo>
                    <a:pt x="601" y="100"/>
                  </a:lnTo>
                  <a:lnTo>
                    <a:pt x="572" y="97"/>
                  </a:lnTo>
                  <a:lnTo>
                    <a:pt x="541" y="95"/>
                  </a:lnTo>
                  <a:lnTo>
                    <a:pt x="509" y="91"/>
                  </a:lnTo>
                  <a:lnTo>
                    <a:pt x="477" y="87"/>
                  </a:lnTo>
                  <a:lnTo>
                    <a:pt x="443" y="83"/>
                  </a:lnTo>
                  <a:lnTo>
                    <a:pt x="409" y="79"/>
                  </a:lnTo>
                  <a:lnTo>
                    <a:pt x="375" y="75"/>
                  </a:lnTo>
                  <a:lnTo>
                    <a:pt x="340" y="70"/>
                  </a:lnTo>
                  <a:lnTo>
                    <a:pt x="305" y="64"/>
                  </a:lnTo>
                  <a:lnTo>
                    <a:pt x="270" y="58"/>
                  </a:lnTo>
                  <a:lnTo>
                    <a:pt x="235" y="52"/>
                  </a:lnTo>
                  <a:lnTo>
                    <a:pt x="200" y="47"/>
                  </a:lnTo>
                  <a:lnTo>
                    <a:pt x="165" y="40"/>
                  </a:lnTo>
                  <a:lnTo>
                    <a:pt x="131" y="33"/>
                  </a:lnTo>
                  <a:lnTo>
                    <a:pt x="97" y="24"/>
                  </a:lnTo>
                  <a:lnTo>
                    <a:pt x="64" y="17"/>
                  </a:lnTo>
                  <a:lnTo>
                    <a:pt x="32" y="9"/>
                  </a:lnTo>
                  <a:lnTo>
                    <a:pt x="0" y="0"/>
                  </a:lnTo>
                  <a:close/>
                </a:path>
              </a:pathLst>
            </a:custGeom>
            <a:solidFill>
              <a:schemeClr val="folHlink"/>
            </a:solidFill>
            <a:ln w="9525">
              <a:noFill/>
              <a:round/>
            </a:ln>
          </p:spPr>
          <p:txBody>
            <a:bodyPr/>
            <a:lstStyle/>
            <a:p>
              <a:endParaRPr lang="en-US"/>
            </a:p>
          </p:txBody>
        </p:sp>
        <p:sp>
          <p:nvSpPr>
            <p:cNvPr id="422105" name="Freeform 217"/>
            <p:cNvSpPr/>
            <p:nvPr/>
          </p:nvSpPr>
          <p:spPr bwMode="auto">
            <a:xfrm>
              <a:off x="4636" y="2456"/>
              <a:ext cx="221" cy="42"/>
            </a:xfrm>
            <a:custGeom>
              <a:avLst/>
              <a:gdLst/>
              <a:ahLst/>
              <a:cxnLst>
                <a:cxn ang="0">
                  <a:pos x="0" y="6"/>
                </a:cxn>
                <a:cxn ang="0">
                  <a:pos x="221" y="42"/>
                </a:cxn>
                <a:cxn ang="0">
                  <a:pos x="220" y="41"/>
                </a:cxn>
                <a:cxn ang="0">
                  <a:pos x="215" y="40"/>
                </a:cxn>
                <a:cxn ang="0">
                  <a:pos x="207" y="36"/>
                </a:cxn>
                <a:cxn ang="0">
                  <a:pos x="198" y="33"/>
                </a:cxn>
                <a:cxn ang="0">
                  <a:pos x="186" y="28"/>
                </a:cxn>
                <a:cxn ang="0">
                  <a:pos x="172" y="23"/>
                </a:cxn>
                <a:cxn ang="0">
                  <a:pos x="157" y="19"/>
                </a:cxn>
                <a:cxn ang="0">
                  <a:pos x="140" y="14"/>
                </a:cxn>
                <a:cxn ang="0">
                  <a:pos x="123" y="9"/>
                </a:cxn>
                <a:cxn ang="0">
                  <a:pos x="104" y="6"/>
                </a:cxn>
                <a:cxn ang="0">
                  <a:pos x="86" y="2"/>
                </a:cxn>
                <a:cxn ang="0">
                  <a:pos x="68" y="1"/>
                </a:cxn>
                <a:cxn ang="0">
                  <a:pos x="49" y="0"/>
                </a:cxn>
                <a:cxn ang="0">
                  <a:pos x="32" y="0"/>
                </a:cxn>
                <a:cxn ang="0">
                  <a:pos x="15" y="2"/>
                </a:cxn>
                <a:cxn ang="0">
                  <a:pos x="0" y="6"/>
                </a:cxn>
              </a:cxnLst>
              <a:rect l="0" t="0" r="r" b="b"/>
              <a:pathLst>
                <a:path w="221" h="42">
                  <a:moveTo>
                    <a:pt x="0" y="6"/>
                  </a:moveTo>
                  <a:lnTo>
                    <a:pt x="221" y="42"/>
                  </a:lnTo>
                  <a:lnTo>
                    <a:pt x="220" y="41"/>
                  </a:lnTo>
                  <a:lnTo>
                    <a:pt x="215" y="40"/>
                  </a:lnTo>
                  <a:lnTo>
                    <a:pt x="207" y="36"/>
                  </a:lnTo>
                  <a:lnTo>
                    <a:pt x="198" y="33"/>
                  </a:lnTo>
                  <a:lnTo>
                    <a:pt x="186" y="28"/>
                  </a:lnTo>
                  <a:lnTo>
                    <a:pt x="172" y="23"/>
                  </a:lnTo>
                  <a:lnTo>
                    <a:pt x="157" y="19"/>
                  </a:lnTo>
                  <a:lnTo>
                    <a:pt x="140" y="14"/>
                  </a:lnTo>
                  <a:lnTo>
                    <a:pt x="123" y="9"/>
                  </a:lnTo>
                  <a:lnTo>
                    <a:pt x="104" y="6"/>
                  </a:lnTo>
                  <a:lnTo>
                    <a:pt x="86" y="2"/>
                  </a:lnTo>
                  <a:lnTo>
                    <a:pt x="68" y="1"/>
                  </a:lnTo>
                  <a:lnTo>
                    <a:pt x="49" y="0"/>
                  </a:lnTo>
                  <a:lnTo>
                    <a:pt x="32" y="0"/>
                  </a:lnTo>
                  <a:lnTo>
                    <a:pt x="15" y="2"/>
                  </a:lnTo>
                  <a:lnTo>
                    <a:pt x="0" y="6"/>
                  </a:lnTo>
                  <a:close/>
                </a:path>
              </a:pathLst>
            </a:custGeom>
            <a:solidFill>
              <a:srgbClr val="000000"/>
            </a:solidFill>
            <a:ln w="9525">
              <a:noFill/>
              <a:round/>
            </a:ln>
          </p:spPr>
          <p:txBody>
            <a:bodyPr/>
            <a:lstStyle/>
            <a:p>
              <a:endParaRPr lang="en-US"/>
            </a:p>
          </p:txBody>
        </p:sp>
        <p:sp>
          <p:nvSpPr>
            <p:cNvPr id="422106" name="Freeform 218"/>
            <p:cNvSpPr/>
            <p:nvPr/>
          </p:nvSpPr>
          <p:spPr bwMode="auto">
            <a:xfrm>
              <a:off x="4887" y="2477"/>
              <a:ext cx="263" cy="64"/>
            </a:xfrm>
            <a:custGeom>
              <a:avLst/>
              <a:gdLst/>
              <a:ahLst/>
              <a:cxnLst>
                <a:cxn ang="0">
                  <a:pos x="0" y="16"/>
                </a:cxn>
                <a:cxn ang="0">
                  <a:pos x="46" y="0"/>
                </a:cxn>
                <a:cxn ang="0">
                  <a:pos x="263" y="64"/>
                </a:cxn>
                <a:cxn ang="0">
                  <a:pos x="48" y="12"/>
                </a:cxn>
                <a:cxn ang="0">
                  <a:pos x="0" y="16"/>
                </a:cxn>
              </a:cxnLst>
              <a:rect l="0" t="0" r="r" b="b"/>
              <a:pathLst>
                <a:path w="263" h="64">
                  <a:moveTo>
                    <a:pt x="0" y="16"/>
                  </a:moveTo>
                  <a:lnTo>
                    <a:pt x="46" y="0"/>
                  </a:lnTo>
                  <a:lnTo>
                    <a:pt x="263" y="64"/>
                  </a:lnTo>
                  <a:lnTo>
                    <a:pt x="48" y="12"/>
                  </a:lnTo>
                  <a:lnTo>
                    <a:pt x="0" y="16"/>
                  </a:lnTo>
                  <a:close/>
                </a:path>
              </a:pathLst>
            </a:custGeom>
            <a:solidFill>
              <a:srgbClr val="000000"/>
            </a:solidFill>
            <a:ln w="9525">
              <a:noFill/>
              <a:round/>
            </a:ln>
          </p:spPr>
          <p:txBody>
            <a:bodyPr/>
            <a:lstStyle/>
            <a:p>
              <a:endParaRPr lang="en-US"/>
            </a:p>
          </p:txBody>
        </p:sp>
        <p:sp>
          <p:nvSpPr>
            <p:cNvPr id="422107" name="Freeform 219"/>
            <p:cNvSpPr/>
            <p:nvPr/>
          </p:nvSpPr>
          <p:spPr bwMode="auto">
            <a:xfrm>
              <a:off x="5168" y="2520"/>
              <a:ext cx="291" cy="33"/>
            </a:xfrm>
            <a:custGeom>
              <a:avLst/>
              <a:gdLst/>
              <a:ahLst/>
              <a:cxnLst>
                <a:cxn ang="0">
                  <a:pos x="0" y="20"/>
                </a:cxn>
                <a:cxn ang="0">
                  <a:pos x="105" y="0"/>
                </a:cxn>
                <a:cxn ang="0">
                  <a:pos x="291" y="33"/>
                </a:cxn>
                <a:cxn ang="0">
                  <a:pos x="100" y="18"/>
                </a:cxn>
                <a:cxn ang="0">
                  <a:pos x="0" y="20"/>
                </a:cxn>
              </a:cxnLst>
              <a:rect l="0" t="0" r="r" b="b"/>
              <a:pathLst>
                <a:path w="291" h="33">
                  <a:moveTo>
                    <a:pt x="0" y="20"/>
                  </a:moveTo>
                  <a:lnTo>
                    <a:pt x="105" y="0"/>
                  </a:lnTo>
                  <a:lnTo>
                    <a:pt x="291" y="33"/>
                  </a:lnTo>
                  <a:lnTo>
                    <a:pt x="100" y="18"/>
                  </a:lnTo>
                  <a:lnTo>
                    <a:pt x="0" y="20"/>
                  </a:lnTo>
                  <a:close/>
                </a:path>
              </a:pathLst>
            </a:custGeom>
            <a:solidFill>
              <a:srgbClr val="000000"/>
            </a:solidFill>
            <a:ln w="9525">
              <a:noFill/>
              <a:round/>
            </a:ln>
          </p:spPr>
          <p:txBody>
            <a:bodyPr/>
            <a:lstStyle/>
            <a:p>
              <a:endParaRPr lang="en-US"/>
            </a:p>
          </p:txBody>
        </p:sp>
        <p:sp>
          <p:nvSpPr>
            <p:cNvPr id="422108" name="Freeform 220"/>
            <p:cNvSpPr/>
            <p:nvPr/>
          </p:nvSpPr>
          <p:spPr bwMode="auto">
            <a:xfrm>
              <a:off x="4617" y="2501"/>
              <a:ext cx="328" cy="53"/>
            </a:xfrm>
            <a:custGeom>
              <a:avLst/>
              <a:gdLst/>
              <a:ahLst/>
              <a:cxnLst>
                <a:cxn ang="0">
                  <a:pos x="14" y="0"/>
                </a:cxn>
                <a:cxn ang="0">
                  <a:pos x="240" y="38"/>
                </a:cxn>
                <a:cxn ang="0">
                  <a:pos x="328" y="19"/>
                </a:cxn>
                <a:cxn ang="0">
                  <a:pos x="229" y="53"/>
                </a:cxn>
                <a:cxn ang="0">
                  <a:pos x="0" y="9"/>
                </a:cxn>
                <a:cxn ang="0">
                  <a:pos x="14" y="0"/>
                </a:cxn>
              </a:cxnLst>
              <a:rect l="0" t="0" r="r" b="b"/>
              <a:pathLst>
                <a:path w="328" h="53">
                  <a:moveTo>
                    <a:pt x="14" y="0"/>
                  </a:moveTo>
                  <a:lnTo>
                    <a:pt x="240" y="38"/>
                  </a:lnTo>
                  <a:lnTo>
                    <a:pt x="328" y="19"/>
                  </a:lnTo>
                  <a:lnTo>
                    <a:pt x="229" y="53"/>
                  </a:lnTo>
                  <a:lnTo>
                    <a:pt x="0" y="9"/>
                  </a:lnTo>
                  <a:lnTo>
                    <a:pt x="14" y="0"/>
                  </a:lnTo>
                  <a:close/>
                </a:path>
              </a:pathLst>
            </a:custGeom>
            <a:solidFill>
              <a:schemeClr val="folHlink"/>
            </a:solidFill>
            <a:ln w="9525">
              <a:noFill/>
              <a:round/>
            </a:ln>
          </p:spPr>
          <p:txBody>
            <a:bodyPr/>
            <a:lstStyle/>
            <a:p>
              <a:endParaRPr lang="en-US"/>
            </a:p>
          </p:txBody>
        </p:sp>
        <p:sp>
          <p:nvSpPr>
            <p:cNvPr id="422109" name="Freeform 221"/>
            <p:cNvSpPr/>
            <p:nvPr/>
          </p:nvSpPr>
          <p:spPr bwMode="auto">
            <a:xfrm>
              <a:off x="4977" y="2530"/>
              <a:ext cx="301" cy="70"/>
            </a:xfrm>
            <a:custGeom>
              <a:avLst/>
              <a:gdLst/>
              <a:ahLst/>
              <a:cxnLst>
                <a:cxn ang="0">
                  <a:pos x="0" y="0"/>
                </a:cxn>
                <a:cxn ang="0">
                  <a:pos x="180" y="53"/>
                </a:cxn>
                <a:cxn ang="0">
                  <a:pos x="301" y="39"/>
                </a:cxn>
                <a:cxn ang="0">
                  <a:pos x="170" y="70"/>
                </a:cxn>
                <a:cxn ang="0">
                  <a:pos x="0" y="0"/>
                </a:cxn>
              </a:cxnLst>
              <a:rect l="0" t="0" r="r" b="b"/>
              <a:pathLst>
                <a:path w="301" h="70">
                  <a:moveTo>
                    <a:pt x="0" y="0"/>
                  </a:moveTo>
                  <a:lnTo>
                    <a:pt x="180" y="53"/>
                  </a:lnTo>
                  <a:lnTo>
                    <a:pt x="301" y="39"/>
                  </a:lnTo>
                  <a:lnTo>
                    <a:pt x="170" y="70"/>
                  </a:lnTo>
                  <a:lnTo>
                    <a:pt x="0" y="0"/>
                  </a:lnTo>
                  <a:close/>
                </a:path>
              </a:pathLst>
            </a:custGeom>
            <a:solidFill>
              <a:schemeClr val="folHlink"/>
            </a:solidFill>
            <a:ln w="9525">
              <a:noFill/>
              <a:round/>
            </a:ln>
          </p:spPr>
          <p:txBody>
            <a:bodyPr/>
            <a:lstStyle/>
            <a:p>
              <a:endParaRPr lang="en-US"/>
            </a:p>
          </p:txBody>
        </p:sp>
        <p:sp>
          <p:nvSpPr>
            <p:cNvPr id="422110" name="Freeform 222"/>
            <p:cNvSpPr/>
            <p:nvPr/>
          </p:nvSpPr>
          <p:spPr bwMode="auto">
            <a:xfrm>
              <a:off x="5318" y="2561"/>
              <a:ext cx="198" cy="55"/>
            </a:xfrm>
            <a:custGeom>
              <a:avLst/>
              <a:gdLst/>
              <a:ahLst/>
              <a:cxnLst>
                <a:cxn ang="0">
                  <a:pos x="0" y="13"/>
                </a:cxn>
                <a:cxn ang="0">
                  <a:pos x="163" y="39"/>
                </a:cxn>
                <a:cxn ang="0">
                  <a:pos x="165" y="39"/>
                </a:cxn>
                <a:cxn ang="0">
                  <a:pos x="169" y="36"/>
                </a:cxn>
                <a:cxn ang="0">
                  <a:pos x="175" y="34"/>
                </a:cxn>
                <a:cxn ang="0">
                  <a:pos x="181" y="29"/>
                </a:cxn>
                <a:cxn ang="0">
                  <a:pos x="184" y="25"/>
                </a:cxn>
                <a:cxn ang="0">
                  <a:pos x="184" y="18"/>
                </a:cxn>
                <a:cxn ang="0">
                  <a:pos x="180" y="9"/>
                </a:cxn>
                <a:cxn ang="0">
                  <a:pos x="169" y="0"/>
                </a:cxn>
                <a:cxn ang="0">
                  <a:pos x="171" y="1"/>
                </a:cxn>
                <a:cxn ang="0">
                  <a:pos x="178" y="6"/>
                </a:cxn>
                <a:cxn ang="0">
                  <a:pos x="188" y="13"/>
                </a:cxn>
                <a:cxn ang="0">
                  <a:pos x="195" y="20"/>
                </a:cxn>
                <a:cxn ang="0">
                  <a:pos x="198" y="29"/>
                </a:cxn>
                <a:cxn ang="0">
                  <a:pos x="195" y="39"/>
                </a:cxn>
                <a:cxn ang="0">
                  <a:pos x="182" y="47"/>
                </a:cxn>
                <a:cxn ang="0">
                  <a:pos x="158" y="55"/>
                </a:cxn>
                <a:cxn ang="0">
                  <a:pos x="0" y="13"/>
                </a:cxn>
              </a:cxnLst>
              <a:rect l="0" t="0" r="r" b="b"/>
              <a:pathLst>
                <a:path w="198" h="55">
                  <a:moveTo>
                    <a:pt x="0" y="13"/>
                  </a:moveTo>
                  <a:lnTo>
                    <a:pt x="163" y="39"/>
                  </a:lnTo>
                  <a:lnTo>
                    <a:pt x="165" y="39"/>
                  </a:lnTo>
                  <a:lnTo>
                    <a:pt x="169" y="36"/>
                  </a:lnTo>
                  <a:lnTo>
                    <a:pt x="175" y="34"/>
                  </a:lnTo>
                  <a:lnTo>
                    <a:pt x="181" y="29"/>
                  </a:lnTo>
                  <a:lnTo>
                    <a:pt x="184" y="25"/>
                  </a:lnTo>
                  <a:lnTo>
                    <a:pt x="184" y="18"/>
                  </a:lnTo>
                  <a:lnTo>
                    <a:pt x="180" y="9"/>
                  </a:lnTo>
                  <a:lnTo>
                    <a:pt x="169" y="0"/>
                  </a:lnTo>
                  <a:lnTo>
                    <a:pt x="171" y="1"/>
                  </a:lnTo>
                  <a:lnTo>
                    <a:pt x="178" y="6"/>
                  </a:lnTo>
                  <a:lnTo>
                    <a:pt x="188" y="13"/>
                  </a:lnTo>
                  <a:lnTo>
                    <a:pt x="195" y="20"/>
                  </a:lnTo>
                  <a:lnTo>
                    <a:pt x="198" y="29"/>
                  </a:lnTo>
                  <a:lnTo>
                    <a:pt x="195" y="39"/>
                  </a:lnTo>
                  <a:lnTo>
                    <a:pt x="182" y="47"/>
                  </a:lnTo>
                  <a:lnTo>
                    <a:pt x="158" y="55"/>
                  </a:lnTo>
                  <a:lnTo>
                    <a:pt x="0" y="13"/>
                  </a:lnTo>
                  <a:close/>
                </a:path>
              </a:pathLst>
            </a:custGeom>
            <a:solidFill>
              <a:schemeClr val="folHlink"/>
            </a:solidFill>
            <a:ln w="9525">
              <a:noFill/>
              <a:round/>
            </a:ln>
          </p:spPr>
          <p:txBody>
            <a:bodyPr/>
            <a:lstStyle/>
            <a:p>
              <a:endParaRPr lang="en-US"/>
            </a:p>
          </p:txBody>
        </p:sp>
        <p:sp>
          <p:nvSpPr>
            <p:cNvPr id="422111" name="Freeform 223"/>
            <p:cNvSpPr/>
            <p:nvPr/>
          </p:nvSpPr>
          <p:spPr bwMode="auto">
            <a:xfrm>
              <a:off x="5424" y="2462"/>
              <a:ext cx="103" cy="113"/>
            </a:xfrm>
            <a:custGeom>
              <a:avLst/>
              <a:gdLst/>
              <a:ahLst/>
              <a:cxnLst>
                <a:cxn ang="0">
                  <a:pos x="0" y="0"/>
                </a:cxn>
                <a:cxn ang="0">
                  <a:pos x="5" y="1"/>
                </a:cxn>
                <a:cxn ang="0">
                  <a:pos x="17" y="4"/>
                </a:cxn>
                <a:cxn ang="0">
                  <a:pos x="35" y="10"/>
                </a:cxn>
                <a:cxn ang="0">
                  <a:pos x="54" y="21"/>
                </a:cxn>
                <a:cxn ang="0">
                  <a:pos x="72" y="35"/>
                </a:cxn>
                <a:cxn ang="0">
                  <a:pos x="88" y="55"/>
                </a:cxn>
                <a:cxn ang="0">
                  <a:pos x="95" y="80"/>
                </a:cxn>
                <a:cxn ang="0">
                  <a:pos x="93" y="113"/>
                </a:cxn>
                <a:cxn ang="0">
                  <a:pos x="96" y="110"/>
                </a:cxn>
                <a:cxn ang="0">
                  <a:pos x="99" y="99"/>
                </a:cxn>
                <a:cxn ang="0">
                  <a:pos x="103" y="84"/>
                </a:cxn>
                <a:cxn ang="0">
                  <a:pos x="102" y="66"/>
                </a:cxn>
                <a:cxn ang="0">
                  <a:pos x="93" y="48"/>
                </a:cxn>
                <a:cxn ang="0">
                  <a:pos x="76" y="29"/>
                </a:cxn>
                <a:cxn ang="0">
                  <a:pos x="45" y="13"/>
                </a:cxn>
                <a:cxn ang="0">
                  <a:pos x="0" y="0"/>
                </a:cxn>
              </a:cxnLst>
              <a:rect l="0" t="0" r="r" b="b"/>
              <a:pathLst>
                <a:path w="103" h="113">
                  <a:moveTo>
                    <a:pt x="0" y="0"/>
                  </a:moveTo>
                  <a:lnTo>
                    <a:pt x="5" y="1"/>
                  </a:lnTo>
                  <a:lnTo>
                    <a:pt x="17" y="4"/>
                  </a:lnTo>
                  <a:lnTo>
                    <a:pt x="35" y="10"/>
                  </a:lnTo>
                  <a:lnTo>
                    <a:pt x="54" y="21"/>
                  </a:lnTo>
                  <a:lnTo>
                    <a:pt x="72" y="35"/>
                  </a:lnTo>
                  <a:lnTo>
                    <a:pt x="88" y="55"/>
                  </a:lnTo>
                  <a:lnTo>
                    <a:pt x="95" y="80"/>
                  </a:lnTo>
                  <a:lnTo>
                    <a:pt x="93" y="113"/>
                  </a:lnTo>
                  <a:lnTo>
                    <a:pt x="96" y="110"/>
                  </a:lnTo>
                  <a:lnTo>
                    <a:pt x="99" y="99"/>
                  </a:lnTo>
                  <a:lnTo>
                    <a:pt x="103" y="84"/>
                  </a:lnTo>
                  <a:lnTo>
                    <a:pt x="102" y="66"/>
                  </a:lnTo>
                  <a:lnTo>
                    <a:pt x="93" y="48"/>
                  </a:lnTo>
                  <a:lnTo>
                    <a:pt x="76" y="29"/>
                  </a:lnTo>
                  <a:lnTo>
                    <a:pt x="45" y="13"/>
                  </a:lnTo>
                  <a:lnTo>
                    <a:pt x="0" y="0"/>
                  </a:lnTo>
                  <a:close/>
                </a:path>
              </a:pathLst>
            </a:custGeom>
            <a:solidFill>
              <a:schemeClr val="folHlink"/>
            </a:solidFill>
            <a:ln w="9525">
              <a:noFill/>
              <a:round/>
            </a:ln>
          </p:spPr>
          <p:txBody>
            <a:bodyPr/>
            <a:lstStyle/>
            <a:p>
              <a:endParaRPr lang="en-US"/>
            </a:p>
          </p:txBody>
        </p:sp>
        <p:sp>
          <p:nvSpPr>
            <p:cNvPr id="422112" name="Freeform 224"/>
            <p:cNvSpPr/>
            <p:nvPr/>
          </p:nvSpPr>
          <p:spPr bwMode="auto">
            <a:xfrm>
              <a:off x="4088" y="2311"/>
              <a:ext cx="465" cy="129"/>
            </a:xfrm>
            <a:custGeom>
              <a:avLst/>
              <a:gdLst/>
              <a:ahLst/>
              <a:cxnLst>
                <a:cxn ang="0">
                  <a:pos x="454" y="103"/>
                </a:cxn>
                <a:cxn ang="0">
                  <a:pos x="451" y="104"/>
                </a:cxn>
                <a:cxn ang="0">
                  <a:pos x="443" y="106"/>
                </a:cxn>
                <a:cxn ang="0">
                  <a:pos x="428" y="109"/>
                </a:cxn>
                <a:cxn ang="0">
                  <a:pos x="409" y="112"/>
                </a:cxn>
                <a:cxn ang="0">
                  <a:pos x="387" y="117"/>
                </a:cxn>
                <a:cxn ang="0">
                  <a:pos x="360" y="120"/>
                </a:cxn>
                <a:cxn ang="0">
                  <a:pos x="332" y="124"/>
                </a:cxn>
                <a:cxn ang="0">
                  <a:pos x="300" y="126"/>
                </a:cxn>
                <a:cxn ang="0">
                  <a:pos x="267" y="129"/>
                </a:cxn>
                <a:cxn ang="0">
                  <a:pos x="234" y="129"/>
                </a:cxn>
                <a:cxn ang="0">
                  <a:pos x="200" y="126"/>
                </a:cxn>
                <a:cxn ang="0">
                  <a:pos x="167" y="122"/>
                </a:cxn>
                <a:cxn ang="0">
                  <a:pos x="134" y="114"/>
                </a:cxn>
                <a:cxn ang="0">
                  <a:pos x="103" y="104"/>
                </a:cxn>
                <a:cxn ang="0">
                  <a:pos x="73" y="91"/>
                </a:cxn>
                <a:cxn ang="0">
                  <a:pos x="48" y="74"/>
                </a:cxn>
                <a:cxn ang="0">
                  <a:pos x="18" y="48"/>
                </a:cxn>
                <a:cxn ang="0">
                  <a:pos x="3" y="29"/>
                </a:cxn>
                <a:cxn ang="0">
                  <a:pos x="0" y="16"/>
                </a:cxn>
                <a:cxn ang="0">
                  <a:pos x="3" y="8"/>
                </a:cxn>
                <a:cxn ang="0">
                  <a:pos x="13" y="3"/>
                </a:cxn>
                <a:cxn ang="0">
                  <a:pos x="25" y="1"/>
                </a:cxn>
                <a:cxn ang="0">
                  <a:pos x="37" y="0"/>
                </a:cxn>
                <a:cxn ang="0">
                  <a:pos x="45" y="0"/>
                </a:cxn>
                <a:cxn ang="0">
                  <a:pos x="52" y="3"/>
                </a:cxn>
                <a:cxn ang="0">
                  <a:pos x="61" y="13"/>
                </a:cxn>
                <a:cxn ang="0">
                  <a:pos x="70" y="26"/>
                </a:cxn>
                <a:cxn ang="0">
                  <a:pos x="84" y="38"/>
                </a:cxn>
                <a:cxn ang="0">
                  <a:pos x="100" y="50"/>
                </a:cxn>
                <a:cxn ang="0">
                  <a:pos x="122" y="58"/>
                </a:cxn>
                <a:cxn ang="0">
                  <a:pos x="148" y="60"/>
                </a:cxn>
                <a:cxn ang="0">
                  <a:pos x="181" y="51"/>
                </a:cxn>
                <a:cxn ang="0">
                  <a:pos x="201" y="46"/>
                </a:cxn>
                <a:cxn ang="0">
                  <a:pos x="220" y="41"/>
                </a:cxn>
                <a:cxn ang="0">
                  <a:pos x="237" y="38"/>
                </a:cxn>
                <a:cxn ang="0">
                  <a:pos x="253" y="37"/>
                </a:cxn>
                <a:cxn ang="0">
                  <a:pos x="270" y="38"/>
                </a:cxn>
                <a:cxn ang="0">
                  <a:pos x="285" y="40"/>
                </a:cxn>
                <a:cxn ang="0">
                  <a:pos x="300" y="43"/>
                </a:cxn>
                <a:cxn ang="0">
                  <a:pos x="315" y="46"/>
                </a:cxn>
                <a:cxn ang="0">
                  <a:pos x="322" y="47"/>
                </a:cxn>
                <a:cxn ang="0">
                  <a:pos x="333" y="47"/>
                </a:cxn>
                <a:cxn ang="0">
                  <a:pos x="345" y="47"/>
                </a:cxn>
                <a:cxn ang="0">
                  <a:pos x="359" y="46"/>
                </a:cxn>
                <a:cxn ang="0">
                  <a:pos x="373" y="46"/>
                </a:cxn>
                <a:cxn ang="0">
                  <a:pos x="388" y="44"/>
                </a:cxn>
                <a:cxn ang="0">
                  <a:pos x="403" y="44"/>
                </a:cxn>
                <a:cxn ang="0">
                  <a:pos x="417" y="46"/>
                </a:cxn>
                <a:cxn ang="0">
                  <a:pos x="430" y="48"/>
                </a:cxn>
                <a:cxn ang="0">
                  <a:pos x="443" y="50"/>
                </a:cxn>
                <a:cxn ang="0">
                  <a:pos x="452" y="54"/>
                </a:cxn>
                <a:cxn ang="0">
                  <a:pos x="459" y="60"/>
                </a:cxn>
                <a:cxn ang="0">
                  <a:pos x="464" y="68"/>
                </a:cxn>
                <a:cxn ang="0">
                  <a:pos x="465" y="77"/>
                </a:cxn>
                <a:cxn ang="0">
                  <a:pos x="461" y="89"/>
                </a:cxn>
                <a:cxn ang="0">
                  <a:pos x="454" y="103"/>
                </a:cxn>
              </a:cxnLst>
              <a:rect l="0" t="0" r="r" b="b"/>
              <a:pathLst>
                <a:path w="465" h="129">
                  <a:moveTo>
                    <a:pt x="454" y="103"/>
                  </a:moveTo>
                  <a:lnTo>
                    <a:pt x="451" y="104"/>
                  </a:lnTo>
                  <a:lnTo>
                    <a:pt x="443" y="106"/>
                  </a:lnTo>
                  <a:lnTo>
                    <a:pt x="428" y="109"/>
                  </a:lnTo>
                  <a:lnTo>
                    <a:pt x="409" y="112"/>
                  </a:lnTo>
                  <a:lnTo>
                    <a:pt x="387" y="117"/>
                  </a:lnTo>
                  <a:lnTo>
                    <a:pt x="360" y="120"/>
                  </a:lnTo>
                  <a:lnTo>
                    <a:pt x="332" y="124"/>
                  </a:lnTo>
                  <a:lnTo>
                    <a:pt x="300" y="126"/>
                  </a:lnTo>
                  <a:lnTo>
                    <a:pt x="267" y="129"/>
                  </a:lnTo>
                  <a:lnTo>
                    <a:pt x="234" y="129"/>
                  </a:lnTo>
                  <a:lnTo>
                    <a:pt x="200" y="126"/>
                  </a:lnTo>
                  <a:lnTo>
                    <a:pt x="167" y="122"/>
                  </a:lnTo>
                  <a:lnTo>
                    <a:pt x="134" y="114"/>
                  </a:lnTo>
                  <a:lnTo>
                    <a:pt x="103" y="104"/>
                  </a:lnTo>
                  <a:lnTo>
                    <a:pt x="73" y="91"/>
                  </a:lnTo>
                  <a:lnTo>
                    <a:pt x="48" y="74"/>
                  </a:lnTo>
                  <a:lnTo>
                    <a:pt x="18" y="48"/>
                  </a:lnTo>
                  <a:lnTo>
                    <a:pt x="3" y="29"/>
                  </a:lnTo>
                  <a:lnTo>
                    <a:pt x="0" y="16"/>
                  </a:lnTo>
                  <a:lnTo>
                    <a:pt x="3" y="8"/>
                  </a:lnTo>
                  <a:lnTo>
                    <a:pt x="13" y="3"/>
                  </a:lnTo>
                  <a:lnTo>
                    <a:pt x="25" y="1"/>
                  </a:lnTo>
                  <a:lnTo>
                    <a:pt x="37" y="0"/>
                  </a:lnTo>
                  <a:lnTo>
                    <a:pt x="45" y="0"/>
                  </a:lnTo>
                  <a:lnTo>
                    <a:pt x="52" y="3"/>
                  </a:lnTo>
                  <a:lnTo>
                    <a:pt x="61" y="13"/>
                  </a:lnTo>
                  <a:lnTo>
                    <a:pt x="70" y="26"/>
                  </a:lnTo>
                  <a:lnTo>
                    <a:pt x="84" y="38"/>
                  </a:lnTo>
                  <a:lnTo>
                    <a:pt x="100" y="50"/>
                  </a:lnTo>
                  <a:lnTo>
                    <a:pt x="122" y="58"/>
                  </a:lnTo>
                  <a:lnTo>
                    <a:pt x="148" y="60"/>
                  </a:lnTo>
                  <a:lnTo>
                    <a:pt x="181" y="51"/>
                  </a:lnTo>
                  <a:lnTo>
                    <a:pt x="201" y="46"/>
                  </a:lnTo>
                  <a:lnTo>
                    <a:pt x="220" y="41"/>
                  </a:lnTo>
                  <a:lnTo>
                    <a:pt x="237" y="38"/>
                  </a:lnTo>
                  <a:lnTo>
                    <a:pt x="253" y="37"/>
                  </a:lnTo>
                  <a:lnTo>
                    <a:pt x="270" y="38"/>
                  </a:lnTo>
                  <a:lnTo>
                    <a:pt x="285" y="40"/>
                  </a:lnTo>
                  <a:lnTo>
                    <a:pt x="300" y="43"/>
                  </a:lnTo>
                  <a:lnTo>
                    <a:pt x="315" y="46"/>
                  </a:lnTo>
                  <a:lnTo>
                    <a:pt x="322" y="47"/>
                  </a:lnTo>
                  <a:lnTo>
                    <a:pt x="333" y="47"/>
                  </a:lnTo>
                  <a:lnTo>
                    <a:pt x="345" y="47"/>
                  </a:lnTo>
                  <a:lnTo>
                    <a:pt x="359" y="46"/>
                  </a:lnTo>
                  <a:lnTo>
                    <a:pt x="373" y="46"/>
                  </a:lnTo>
                  <a:lnTo>
                    <a:pt x="388" y="44"/>
                  </a:lnTo>
                  <a:lnTo>
                    <a:pt x="403" y="44"/>
                  </a:lnTo>
                  <a:lnTo>
                    <a:pt x="417" y="46"/>
                  </a:lnTo>
                  <a:lnTo>
                    <a:pt x="430" y="48"/>
                  </a:lnTo>
                  <a:lnTo>
                    <a:pt x="443" y="50"/>
                  </a:lnTo>
                  <a:lnTo>
                    <a:pt x="452" y="54"/>
                  </a:lnTo>
                  <a:lnTo>
                    <a:pt x="459" y="60"/>
                  </a:lnTo>
                  <a:lnTo>
                    <a:pt x="464" y="68"/>
                  </a:lnTo>
                  <a:lnTo>
                    <a:pt x="465" y="77"/>
                  </a:lnTo>
                  <a:lnTo>
                    <a:pt x="461" y="89"/>
                  </a:lnTo>
                  <a:lnTo>
                    <a:pt x="454" y="103"/>
                  </a:lnTo>
                  <a:close/>
                </a:path>
              </a:pathLst>
            </a:custGeom>
            <a:solidFill>
              <a:srgbClr val="7F7F7F"/>
            </a:solidFill>
            <a:ln w="9525">
              <a:noFill/>
              <a:round/>
            </a:ln>
          </p:spPr>
          <p:txBody>
            <a:bodyPr/>
            <a:lstStyle/>
            <a:p>
              <a:endParaRPr lang="en-US"/>
            </a:p>
          </p:txBody>
        </p:sp>
        <p:sp>
          <p:nvSpPr>
            <p:cNvPr id="422113" name="Freeform 225"/>
            <p:cNvSpPr/>
            <p:nvPr/>
          </p:nvSpPr>
          <p:spPr bwMode="auto">
            <a:xfrm>
              <a:off x="4081" y="2366"/>
              <a:ext cx="493" cy="111"/>
            </a:xfrm>
            <a:custGeom>
              <a:avLst/>
              <a:gdLst/>
              <a:ahLst/>
              <a:cxnLst>
                <a:cxn ang="0">
                  <a:pos x="493" y="88"/>
                </a:cxn>
                <a:cxn ang="0">
                  <a:pos x="488" y="89"/>
                </a:cxn>
                <a:cxn ang="0">
                  <a:pos x="476" y="91"/>
                </a:cxn>
                <a:cxn ang="0">
                  <a:pos x="456" y="95"/>
                </a:cxn>
                <a:cxn ang="0">
                  <a:pos x="430" y="99"/>
                </a:cxn>
                <a:cxn ang="0">
                  <a:pos x="398" y="103"/>
                </a:cxn>
                <a:cxn ang="0">
                  <a:pos x="363" y="107"/>
                </a:cxn>
                <a:cxn ang="0">
                  <a:pos x="324" y="110"/>
                </a:cxn>
                <a:cxn ang="0">
                  <a:pos x="284" y="111"/>
                </a:cxn>
                <a:cxn ang="0">
                  <a:pos x="242" y="110"/>
                </a:cxn>
                <a:cxn ang="0">
                  <a:pos x="198" y="106"/>
                </a:cxn>
                <a:cxn ang="0">
                  <a:pos x="158" y="99"/>
                </a:cxn>
                <a:cxn ang="0">
                  <a:pos x="118" y="89"/>
                </a:cxn>
                <a:cxn ang="0">
                  <a:pos x="82" y="75"/>
                </a:cxn>
                <a:cxn ang="0">
                  <a:pos x="49" y="55"/>
                </a:cxn>
                <a:cxn ang="0">
                  <a:pos x="22" y="30"/>
                </a:cxn>
                <a:cxn ang="0">
                  <a:pos x="0" y="0"/>
                </a:cxn>
                <a:cxn ang="0">
                  <a:pos x="1" y="1"/>
                </a:cxn>
                <a:cxn ang="0">
                  <a:pos x="3" y="6"/>
                </a:cxn>
                <a:cxn ang="0">
                  <a:pos x="9" y="13"/>
                </a:cxn>
                <a:cxn ang="0">
                  <a:pos x="17" y="21"/>
                </a:cxn>
                <a:cxn ang="0">
                  <a:pos x="29" y="30"/>
                </a:cxn>
                <a:cxn ang="0">
                  <a:pos x="44" y="41"/>
                </a:cxn>
                <a:cxn ang="0">
                  <a:pos x="64" y="52"/>
                </a:cxn>
                <a:cxn ang="0">
                  <a:pos x="87" y="63"/>
                </a:cxn>
                <a:cxn ang="0">
                  <a:pos x="117" y="74"/>
                </a:cxn>
                <a:cxn ang="0">
                  <a:pos x="151" y="83"/>
                </a:cxn>
                <a:cxn ang="0">
                  <a:pos x="191" y="90"/>
                </a:cxn>
                <a:cxn ang="0">
                  <a:pos x="237" y="96"/>
                </a:cxn>
                <a:cxn ang="0">
                  <a:pos x="291" y="98"/>
                </a:cxn>
                <a:cxn ang="0">
                  <a:pos x="350" y="98"/>
                </a:cxn>
                <a:cxn ang="0">
                  <a:pos x="418" y="95"/>
                </a:cxn>
                <a:cxn ang="0">
                  <a:pos x="493" y="88"/>
                </a:cxn>
              </a:cxnLst>
              <a:rect l="0" t="0" r="r" b="b"/>
              <a:pathLst>
                <a:path w="493" h="111">
                  <a:moveTo>
                    <a:pt x="493" y="88"/>
                  </a:moveTo>
                  <a:lnTo>
                    <a:pt x="488" y="89"/>
                  </a:lnTo>
                  <a:lnTo>
                    <a:pt x="476" y="91"/>
                  </a:lnTo>
                  <a:lnTo>
                    <a:pt x="456" y="95"/>
                  </a:lnTo>
                  <a:lnTo>
                    <a:pt x="430" y="99"/>
                  </a:lnTo>
                  <a:lnTo>
                    <a:pt x="398" y="103"/>
                  </a:lnTo>
                  <a:lnTo>
                    <a:pt x="363" y="107"/>
                  </a:lnTo>
                  <a:lnTo>
                    <a:pt x="324" y="110"/>
                  </a:lnTo>
                  <a:lnTo>
                    <a:pt x="284" y="111"/>
                  </a:lnTo>
                  <a:lnTo>
                    <a:pt x="242" y="110"/>
                  </a:lnTo>
                  <a:lnTo>
                    <a:pt x="198" y="106"/>
                  </a:lnTo>
                  <a:lnTo>
                    <a:pt x="158" y="99"/>
                  </a:lnTo>
                  <a:lnTo>
                    <a:pt x="118" y="89"/>
                  </a:lnTo>
                  <a:lnTo>
                    <a:pt x="82" y="75"/>
                  </a:lnTo>
                  <a:lnTo>
                    <a:pt x="49" y="55"/>
                  </a:lnTo>
                  <a:lnTo>
                    <a:pt x="22" y="30"/>
                  </a:lnTo>
                  <a:lnTo>
                    <a:pt x="0" y="0"/>
                  </a:lnTo>
                  <a:lnTo>
                    <a:pt x="1" y="1"/>
                  </a:lnTo>
                  <a:lnTo>
                    <a:pt x="3" y="6"/>
                  </a:lnTo>
                  <a:lnTo>
                    <a:pt x="9" y="13"/>
                  </a:lnTo>
                  <a:lnTo>
                    <a:pt x="17" y="21"/>
                  </a:lnTo>
                  <a:lnTo>
                    <a:pt x="29" y="30"/>
                  </a:lnTo>
                  <a:lnTo>
                    <a:pt x="44" y="41"/>
                  </a:lnTo>
                  <a:lnTo>
                    <a:pt x="64" y="52"/>
                  </a:lnTo>
                  <a:lnTo>
                    <a:pt x="87" y="63"/>
                  </a:lnTo>
                  <a:lnTo>
                    <a:pt x="117" y="74"/>
                  </a:lnTo>
                  <a:lnTo>
                    <a:pt x="151" y="83"/>
                  </a:lnTo>
                  <a:lnTo>
                    <a:pt x="191" y="90"/>
                  </a:lnTo>
                  <a:lnTo>
                    <a:pt x="237" y="96"/>
                  </a:lnTo>
                  <a:lnTo>
                    <a:pt x="291" y="98"/>
                  </a:lnTo>
                  <a:lnTo>
                    <a:pt x="350" y="98"/>
                  </a:lnTo>
                  <a:lnTo>
                    <a:pt x="418" y="95"/>
                  </a:lnTo>
                  <a:lnTo>
                    <a:pt x="493" y="88"/>
                  </a:lnTo>
                  <a:close/>
                </a:path>
              </a:pathLst>
            </a:custGeom>
            <a:solidFill>
              <a:srgbClr val="000000"/>
            </a:solidFill>
            <a:ln w="9525">
              <a:noFill/>
              <a:round/>
            </a:ln>
          </p:spPr>
          <p:txBody>
            <a:bodyPr/>
            <a:lstStyle/>
            <a:p>
              <a:endParaRPr lang="en-US"/>
            </a:p>
          </p:txBody>
        </p:sp>
        <p:sp>
          <p:nvSpPr>
            <p:cNvPr id="422114" name="Freeform 226"/>
            <p:cNvSpPr/>
            <p:nvPr/>
          </p:nvSpPr>
          <p:spPr bwMode="auto">
            <a:xfrm>
              <a:off x="4059" y="2264"/>
              <a:ext cx="9" cy="68"/>
            </a:xfrm>
            <a:custGeom>
              <a:avLst/>
              <a:gdLst/>
              <a:ahLst/>
              <a:cxnLst>
                <a:cxn ang="0">
                  <a:pos x="9" y="0"/>
                </a:cxn>
                <a:cxn ang="0">
                  <a:pos x="8" y="7"/>
                </a:cxn>
                <a:cxn ang="0">
                  <a:pos x="7" y="24"/>
                </a:cxn>
                <a:cxn ang="0">
                  <a:pos x="5" y="46"/>
                </a:cxn>
                <a:cxn ang="0">
                  <a:pos x="5" y="68"/>
                </a:cxn>
                <a:cxn ang="0">
                  <a:pos x="3" y="60"/>
                </a:cxn>
                <a:cxn ang="0">
                  <a:pos x="0" y="41"/>
                </a:cxn>
                <a:cxn ang="0">
                  <a:pos x="0" y="19"/>
                </a:cxn>
                <a:cxn ang="0">
                  <a:pos x="9" y="0"/>
                </a:cxn>
              </a:cxnLst>
              <a:rect l="0" t="0" r="r" b="b"/>
              <a:pathLst>
                <a:path w="9" h="68">
                  <a:moveTo>
                    <a:pt x="9" y="0"/>
                  </a:moveTo>
                  <a:lnTo>
                    <a:pt x="8" y="7"/>
                  </a:lnTo>
                  <a:lnTo>
                    <a:pt x="7" y="24"/>
                  </a:lnTo>
                  <a:lnTo>
                    <a:pt x="5" y="46"/>
                  </a:lnTo>
                  <a:lnTo>
                    <a:pt x="5" y="68"/>
                  </a:lnTo>
                  <a:lnTo>
                    <a:pt x="3" y="60"/>
                  </a:lnTo>
                  <a:lnTo>
                    <a:pt x="0" y="41"/>
                  </a:lnTo>
                  <a:lnTo>
                    <a:pt x="0" y="19"/>
                  </a:lnTo>
                  <a:lnTo>
                    <a:pt x="9" y="0"/>
                  </a:lnTo>
                  <a:close/>
                </a:path>
              </a:pathLst>
            </a:custGeom>
            <a:solidFill>
              <a:srgbClr val="000000"/>
            </a:solidFill>
            <a:ln w="9525">
              <a:noFill/>
              <a:round/>
            </a:ln>
          </p:spPr>
          <p:txBody>
            <a:bodyPr/>
            <a:lstStyle/>
            <a:p>
              <a:endParaRPr lang="en-US"/>
            </a:p>
          </p:txBody>
        </p:sp>
        <p:sp>
          <p:nvSpPr>
            <p:cNvPr id="422115" name="Freeform 227"/>
            <p:cNvSpPr/>
            <p:nvPr/>
          </p:nvSpPr>
          <p:spPr bwMode="auto">
            <a:xfrm>
              <a:off x="4589" y="2402"/>
              <a:ext cx="926" cy="123"/>
            </a:xfrm>
            <a:custGeom>
              <a:avLst/>
              <a:gdLst/>
              <a:ahLst/>
              <a:cxnLst>
                <a:cxn ang="0">
                  <a:pos x="3" y="0"/>
                </a:cxn>
                <a:cxn ang="0">
                  <a:pos x="24" y="2"/>
                </a:cxn>
                <a:cxn ang="0">
                  <a:pos x="61" y="6"/>
                </a:cxn>
                <a:cxn ang="0">
                  <a:pos x="114" y="11"/>
                </a:cxn>
                <a:cxn ang="0">
                  <a:pos x="178" y="18"/>
                </a:cxn>
                <a:cxn ang="0">
                  <a:pos x="253" y="25"/>
                </a:cxn>
                <a:cxn ang="0">
                  <a:pos x="333" y="33"/>
                </a:cxn>
                <a:cxn ang="0">
                  <a:pos x="419" y="42"/>
                </a:cxn>
                <a:cxn ang="0">
                  <a:pos x="505" y="52"/>
                </a:cxn>
                <a:cxn ang="0">
                  <a:pos x="591" y="61"/>
                </a:cxn>
                <a:cxn ang="0">
                  <a:pos x="671" y="70"/>
                </a:cxn>
                <a:cxn ang="0">
                  <a:pos x="746" y="80"/>
                </a:cxn>
                <a:cxn ang="0">
                  <a:pos x="811" y="88"/>
                </a:cxn>
                <a:cxn ang="0">
                  <a:pos x="864" y="97"/>
                </a:cxn>
                <a:cxn ang="0">
                  <a:pos x="903" y="104"/>
                </a:cxn>
                <a:cxn ang="0">
                  <a:pos x="923" y="111"/>
                </a:cxn>
                <a:cxn ang="0">
                  <a:pos x="923" y="119"/>
                </a:cxn>
                <a:cxn ang="0">
                  <a:pos x="894" y="123"/>
                </a:cxn>
                <a:cxn ang="0">
                  <a:pos x="852" y="119"/>
                </a:cxn>
                <a:cxn ang="0">
                  <a:pos x="814" y="112"/>
                </a:cxn>
                <a:cxn ang="0">
                  <a:pos x="796" y="109"/>
                </a:cxn>
                <a:cxn ang="0">
                  <a:pos x="774" y="107"/>
                </a:cxn>
                <a:cxn ang="0">
                  <a:pos x="738" y="102"/>
                </a:cxn>
                <a:cxn ang="0">
                  <a:pos x="689" y="96"/>
                </a:cxn>
                <a:cxn ang="0">
                  <a:pos x="630" y="89"/>
                </a:cxn>
                <a:cxn ang="0">
                  <a:pos x="564" y="81"/>
                </a:cxn>
                <a:cxn ang="0">
                  <a:pos x="492" y="73"/>
                </a:cxn>
                <a:cxn ang="0">
                  <a:pos x="418" y="63"/>
                </a:cxn>
                <a:cxn ang="0">
                  <a:pos x="343" y="54"/>
                </a:cxn>
                <a:cxn ang="0">
                  <a:pos x="269" y="45"/>
                </a:cxn>
                <a:cxn ang="0">
                  <a:pos x="200" y="35"/>
                </a:cxn>
                <a:cxn ang="0">
                  <a:pos x="137" y="27"/>
                </a:cxn>
                <a:cxn ang="0">
                  <a:pos x="84" y="19"/>
                </a:cxn>
                <a:cxn ang="0">
                  <a:pos x="41" y="12"/>
                </a:cxn>
                <a:cxn ang="0">
                  <a:pos x="13" y="6"/>
                </a:cxn>
                <a:cxn ang="0">
                  <a:pos x="0" y="1"/>
                </a:cxn>
              </a:cxnLst>
              <a:rect l="0" t="0" r="r" b="b"/>
              <a:pathLst>
                <a:path w="926" h="123">
                  <a:moveTo>
                    <a:pt x="0" y="0"/>
                  </a:moveTo>
                  <a:lnTo>
                    <a:pt x="3" y="0"/>
                  </a:lnTo>
                  <a:lnTo>
                    <a:pt x="11" y="1"/>
                  </a:lnTo>
                  <a:lnTo>
                    <a:pt x="24" y="2"/>
                  </a:lnTo>
                  <a:lnTo>
                    <a:pt x="40" y="4"/>
                  </a:lnTo>
                  <a:lnTo>
                    <a:pt x="61" y="6"/>
                  </a:lnTo>
                  <a:lnTo>
                    <a:pt x="86" y="8"/>
                  </a:lnTo>
                  <a:lnTo>
                    <a:pt x="114" y="11"/>
                  </a:lnTo>
                  <a:lnTo>
                    <a:pt x="144" y="14"/>
                  </a:lnTo>
                  <a:lnTo>
                    <a:pt x="178" y="18"/>
                  </a:lnTo>
                  <a:lnTo>
                    <a:pt x="214" y="21"/>
                  </a:lnTo>
                  <a:lnTo>
                    <a:pt x="253" y="25"/>
                  </a:lnTo>
                  <a:lnTo>
                    <a:pt x="292" y="28"/>
                  </a:lnTo>
                  <a:lnTo>
                    <a:pt x="333" y="33"/>
                  </a:lnTo>
                  <a:lnTo>
                    <a:pt x="375" y="38"/>
                  </a:lnTo>
                  <a:lnTo>
                    <a:pt x="419" y="42"/>
                  </a:lnTo>
                  <a:lnTo>
                    <a:pt x="462" y="46"/>
                  </a:lnTo>
                  <a:lnTo>
                    <a:pt x="505" y="52"/>
                  </a:lnTo>
                  <a:lnTo>
                    <a:pt x="548" y="56"/>
                  </a:lnTo>
                  <a:lnTo>
                    <a:pt x="591" y="61"/>
                  </a:lnTo>
                  <a:lnTo>
                    <a:pt x="631" y="66"/>
                  </a:lnTo>
                  <a:lnTo>
                    <a:pt x="671" y="70"/>
                  </a:lnTo>
                  <a:lnTo>
                    <a:pt x="710" y="75"/>
                  </a:lnTo>
                  <a:lnTo>
                    <a:pt x="746" y="80"/>
                  </a:lnTo>
                  <a:lnTo>
                    <a:pt x="780" y="84"/>
                  </a:lnTo>
                  <a:lnTo>
                    <a:pt x="811" y="88"/>
                  </a:lnTo>
                  <a:lnTo>
                    <a:pt x="840" y="92"/>
                  </a:lnTo>
                  <a:lnTo>
                    <a:pt x="864" y="97"/>
                  </a:lnTo>
                  <a:lnTo>
                    <a:pt x="885" y="101"/>
                  </a:lnTo>
                  <a:lnTo>
                    <a:pt x="903" y="104"/>
                  </a:lnTo>
                  <a:lnTo>
                    <a:pt x="916" y="108"/>
                  </a:lnTo>
                  <a:lnTo>
                    <a:pt x="923" y="111"/>
                  </a:lnTo>
                  <a:lnTo>
                    <a:pt x="926" y="114"/>
                  </a:lnTo>
                  <a:lnTo>
                    <a:pt x="923" y="119"/>
                  </a:lnTo>
                  <a:lnTo>
                    <a:pt x="911" y="122"/>
                  </a:lnTo>
                  <a:lnTo>
                    <a:pt x="894" y="123"/>
                  </a:lnTo>
                  <a:lnTo>
                    <a:pt x="875" y="122"/>
                  </a:lnTo>
                  <a:lnTo>
                    <a:pt x="852" y="119"/>
                  </a:lnTo>
                  <a:lnTo>
                    <a:pt x="831" y="116"/>
                  </a:lnTo>
                  <a:lnTo>
                    <a:pt x="814" y="112"/>
                  </a:lnTo>
                  <a:lnTo>
                    <a:pt x="801" y="110"/>
                  </a:lnTo>
                  <a:lnTo>
                    <a:pt x="796" y="109"/>
                  </a:lnTo>
                  <a:lnTo>
                    <a:pt x="787" y="108"/>
                  </a:lnTo>
                  <a:lnTo>
                    <a:pt x="774" y="107"/>
                  </a:lnTo>
                  <a:lnTo>
                    <a:pt x="758" y="104"/>
                  </a:lnTo>
                  <a:lnTo>
                    <a:pt x="738" y="102"/>
                  </a:lnTo>
                  <a:lnTo>
                    <a:pt x="714" y="99"/>
                  </a:lnTo>
                  <a:lnTo>
                    <a:pt x="689" y="96"/>
                  </a:lnTo>
                  <a:lnTo>
                    <a:pt x="661" y="92"/>
                  </a:lnTo>
                  <a:lnTo>
                    <a:pt x="630" y="89"/>
                  </a:lnTo>
                  <a:lnTo>
                    <a:pt x="598" y="85"/>
                  </a:lnTo>
                  <a:lnTo>
                    <a:pt x="564" y="81"/>
                  </a:lnTo>
                  <a:lnTo>
                    <a:pt x="529" y="77"/>
                  </a:lnTo>
                  <a:lnTo>
                    <a:pt x="492" y="73"/>
                  </a:lnTo>
                  <a:lnTo>
                    <a:pt x="455" y="68"/>
                  </a:lnTo>
                  <a:lnTo>
                    <a:pt x="418" y="63"/>
                  </a:lnTo>
                  <a:lnTo>
                    <a:pt x="380" y="59"/>
                  </a:lnTo>
                  <a:lnTo>
                    <a:pt x="343" y="54"/>
                  </a:lnTo>
                  <a:lnTo>
                    <a:pt x="305" y="49"/>
                  </a:lnTo>
                  <a:lnTo>
                    <a:pt x="269" y="45"/>
                  </a:lnTo>
                  <a:lnTo>
                    <a:pt x="234" y="40"/>
                  </a:lnTo>
                  <a:lnTo>
                    <a:pt x="200" y="35"/>
                  </a:lnTo>
                  <a:lnTo>
                    <a:pt x="167" y="31"/>
                  </a:lnTo>
                  <a:lnTo>
                    <a:pt x="137" y="27"/>
                  </a:lnTo>
                  <a:lnTo>
                    <a:pt x="109" y="22"/>
                  </a:lnTo>
                  <a:lnTo>
                    <a:pt x="84" y="19"/>
                  </a:lnTo>
                  <a:lnTo>
                    <a:pt x="61" y="15"/>
                  </a:lnTo>
                  <a:lnTo>
                    <a:pt x="41" y="12"/>
                  </a:lnTo>
                  <a:lnTo>
                    <a:pt x="25" y="8"/>
                  </a:lnTo>
                  <a:lnTo>
                    <a:pt x="13" y="6"/>
                  </a:lnTo>
                  <a:lnTo>
                    <a:pt x="4" y="4"/>
                  </a:lnTo>
                  <a:lnTo>
                    <a:pt x="0" y="1"/>
                  </a:lnTo>
                  <a:lnTo>
                    <a:pt x="0" y="0"/>
                  </a:lnTo>
                  <a:close/>
                </a:path>
              </a:pathLst>
            </a:custGeom>
            <a:solidFill>
              <a:srgbClr val="3F3F3F"/>
            </a:solidFill>
            <a:ln w="9525">
              <a:noFill/>
              <a:round/>
            </a:ln>
          </p:spPr>
          <p:txBody>
            <a:bodyPr/>
            <a:lstStyle/>
            <a:p>
              <a:endParaRPr lang="en-US"/>
            </a:p>
          </p:txBody>
        </p:sp>
        <p:sp>
          <p:nvSpPr>
            <p:cNvPr id="422116" name="Freeform 228"/>
            <p:cNvSpPr/>
            <p:nvPr/>
          </p:nvSpPr>
          <p:spPr bwMode="auto">
            <a:xfrm>
              <a:off x="4601" y="2394"/>
              <a:ext cx="844" cy="102"/>
            </a:xfrm>
            <a:custGeom>
              <a:avLst/>
              <a:gdLst/>
              <a:ahLst/>
              <a:cxnLst>
                <a:cxn ang="0">
                  <a:pos x="2" y="0"/>
                </a:cxn>
                <a:cxn ang="0">
                  <a:pos x="20" y="2"/>
                </a:cxn>
                <a:cxn ang="0">
                  <a:pos x="51" y="6"/>
                </a:cxn>
                <a:cxn ang="0">
                  <a:pos x="97" y="12"/>
                </a:cxn>
                <a:cxn ang="0">
                  <a:pos x="152" y="17"/>
                </a:cxn>
                <a:cxn ang="0">
                  <a:pos x="216" y="26"/>
                </a:cxn>
                <a:cxn ang="0">
                  <a:pos x="286" y="34"/>
                </a:cxn>
                <a:cxn ang="0">
                  <a:pos x="361" y="42"/>
                </a:cxn>
                <a:cxn ang="0">
                  <a:pos x="437" y="51"/>
                </a:cxn>
                <a:cxn ang="0">
                  <a:pos x="513" y="61"/>
                </a:cxn>
                <a:cxn ang="0">
                  <a:pos x="586" y="69"/>
                </a:cxn>
                <a:cxn ang="0">
                  <a:pos x="655" y="77"/>
                </a:cxn>
                <a:cxn ang="0">
                  <a:pos x="715" y="85"/>
                </a:cxn>
                <a:cxn ang="0">
                  <a:pos x="768" y="91"/>
                </a:cxn>
                <a:cxn ang="0">
                  <a:pos x="809" y="97"/>
                </a:cxn>
                <a:cxn ang="0">
                  <a:pos x="836" y="100"/>
                </a:cxn>
                <a:cxn ang="0">
                  <a:pos x="842" y="102"/>
                </a:cxn>
                <a:cxn ang="0">
                  <a:pos x="824" y="99"/>
                </a:cxn>
                <a:cxn ang="0">
                  <a:pos x="791" y="97"/>
                </a:cxn>
                <a:cxn ang="0">
                  <a:pos x="745" y="92"/>
                </a:cxn>
                <a:cxn ang="0">
                  <a:pos x="688" y="86"/>
                </a:cxn>
                <a:cxn ang="0">
                  <a:pos x="623" y="81"/>
                </a:cxn>
                <a:cxn ang="0">
                  <a:pos x="552" y="74"/>
                </a:cxn>
                <a:cxn ang="0">
                  <a:pos x="476" y="65"/>
                </a:cxn>
                <a:cxn ang="0">
                  <a:pos x="399" y="57"/>
                </a:cxn>
                <a:cxn ang="0">
                  <a:pos x="323" y="49"/>
                </a:cxn>
                <a:cxn ang="0">
                  <a:pos x="249" y="40"/>
                </a:cxn>
                <a:cxn ang="0">
                  <a:pos x="180" y="31"/>
                </a:cxn>
                <a:cxn ang="0">
                  <a:pos x="120" y="23"/>
                </a:cxn>
                <a:cxn ang="0">
                  <a:pos x="69" y="16"/>
                </a:cxn>
                <a:cxn ang="0">
                  <a:pos x="30" y="9"/>
                </a:cxn>
                <a:cxn ang="0">
                  <a:pos x="6" y="2"/>
                </a:cxn>
              </a:cxnLst>
              <a:rect l="0" t="0" r="r" b="b"/>
              <a:pathLst>
                <a:path w="844" h="102">
                  <a:moveTo>
                    <a:pt x="0" y="0"/>
                  </a:moveTo>
                  <a:lnTo>
                    <a:pt x="2" y="0"/>
                  </a:lnTo>
                  <a:lnTo>
                    <a:pt x="9" y="1"/>
                  </a:lnTo>
                  <a:lnTo>
                    <a:pt x="20" y="2"/>
                  </a:lnTo>
                  <a:lnTo>
                    <a:pt x="34" y="3"/>
                  </a:lnTo>
                  <a:lnTo>
                    <a:pt x="51" y="6"/>
                  </a:lnTo>
                  <a:lnTo>
                    <a:pt x="72" y="8"/>
                  </a:lnTo>
                  <a:lnTo>
                    <a:pt x="97" y="12"/>
                  </a:lnTo>
                  <a:lnTo>
                    <a:pt x="123" y="14"/>
                  </a:lnTo>
                  <a:lnTo>
                    <a:pt x="152" y="17"/>
                  </a:lnTo>
                  <a:lnTo>
                    <a:pt x="183" y="21"/>
                  </a:lnTo>
                  <a:lnTo>
                    <a:pt x="216" y="26"/>
                  </a:lnTo>
                  <a:lnTo>
                    <a:pt x="250" y="29"/>
                  </a:lnTo>
                  <a:lnTo>
                    <a:pt x="286" y="34"/>
                  </a:lnTo>
                  <a:lnTo>
                    <a:pt x="324" y="37"/>
                  </a:lnTo>
                  <a:lnTo>
                    <a:pt x="361" y="42"/>
                  </a:lnTo>
                  <a:lnTo>
                    <a:pt x="399" y="47"/>
                  </a:lnTo>
                  <a:lnTo>
                    <a:pt x="437" y="51"/>
                  </a:lnTo>
                  <a:lnTo>
                    <a:pt x="475" y="56"/>
                  </a:lnTo>
                  <a:lnTo>
                    <a:pt x="513" y="61"/>
                  </a:lnTo>
                  <a:lnTo>
                    <a:pt x="549" y="65"/>
                  </a:lnTo>
                  <a:lnTo>
                    <a:pt x="586" y="69"/>
                  </a:lnTo>
                  <a:lnTo>
                    <a:pt x="621" y="74"/>
                  </a:lnTo>
                  <a:lnTo>
                    <a:pt x="655" y="77"/>
                  </a:lnTo>
                  <a:lnTo>
                    <a:pt x="686" y="82"/>
                  </a:lnTo>
                  <a:lnTo>
                    <a:pt x="715" y="85"/>
                  </a:lnTo>
                  <a:lnTo>
                    <a:pt x="743" y="89"/>
                  </a:lnTo>
                  <a:lnTo>
                    <a:pt x="768" y="91"/>
                  </a:lnTo>
                  <a:lnTo>
                    <a:pt x="790" y="95"/>
                  </a:lnTo>
                  <a:lnTo>
                    <a:pt x="809" y="97"/>
                  </a:lnTo>
                  <a:lnTo>
                    <a:pt x="824" y="99"/>
                  </a:lnTo>
                  <a:lnTo>
                    <a:pt x="836" y="100"/>
                  </a:lnTo>
                  <a:lnTo>
                    <a:pt x="844" y="102"/>
                  </a:lnTo>
                  <a:lnTo>
                    <a:pt x="842" y="102"/>
                  </a:lnTo>
                  <a:lnTo>
                    <a:pt x="835" y="100"/>
                  </a:lnTo>
                  <a:lnTo>
                    <a:pt x="824" y="99"/>
                  </a:lnTo>
                  <a:lnTo>
                    <a:pt x="809" y="98"/>
                  </a:lnTo>
                  <a:lnTo>
                    <a:pt x="791" y="97"/>
                  </a:lnTo>
                  <a:lnTo>
                    <a:pt x="769" y="95"/>
                  </a:lnTo>
                  <a:lnTo>
                    <a:pt x="745" y="92"/>
                  </a:lnTo>
                  <a:lnTo>
                    <a:pt x="718" y="90"/>
                  </a:lnTo>
                  <a:lnTo>
                    <a:pt x="688" y="86"/>
                  </a:lnTo>
                  <a:lnTo>
                    <a:pt x="657" y="84"/>
                  </a:lnTo>
                  <a:lnTo>
                    <a:pt x="623" y="81"/>
                  </a:lnTo>
                  <a:lnTo>
                    <a:pt x="588" y="77"/>
                  </a:lnTo>
                  <a:lnTo>
                    <a:pt x="552" y="74"/>
                  </a:lnTo>
                  <a:lnTo>
                    <a:pt x="514" y="69"/>
                  </a:lnTo>
                  <a:lnTo>
                    <a:pt x="476" y="65"/>
                  </a:lnTo>
                  <a:lnTo>
                    <a:pt x="437" y="61"/>
                  </a:lnTo>
                  <a:lnTo>
                    <a:pt x="399" y="57"/>
                  </a:lnTo>
                  <a:lnTo>
                    <a:pt x="360" y="53"/>
                  </a:lnTo>
                  <a:lnTo>
                    <a:pt x="323" y="49"/>
                  </a:lnTo>
                  <a:lnTo>
                    <a:pt x="285" y="44"/>
                  </a:lnTo>
                  <a:lnTo>
                    <a:pt x="249" y="40"/>
                  </a:lnTo>
                  <a:lnTo>
                    <a:pt x="214" y="36"/>
                  </a:lnTo>
                  <a:lnTo>
                    <a:pt x="180" y="31"/>
                  </a:lnTo>
                  <a:lnTo>
                    <a:pt x="150" y="28"/>
                  </a:lnTo>
                  <a:lnTo>
                    <a:pt x="120" y="23"/>
                  </a:lnTo>
                  <a:lnTo>
                    <a:pt x="93" y="20"/>
                  </a:lnTo>
                  <a:lnTo>
                    <a:pt x="69" y="16"/>
                  </a:lnTo>
                  <a:lnTo>
                    <a:pt x="48" y="13"/>
                  </a:lnTo>
                  <a:lnTo>
                    <a:pt x="30" y="9"/>
                  </a:lnTo>
                  <a:lnTo>
                    <a:pt x="16" y="6"/>
                  </a:lnTo>
                  <a:lnTo>
                    <a:pt x="6" y="2"/>
                  </a:lnTo>
                  <a:lnTo>
                    <a:pt x="0" y="0"/>
                  </a:lnTo>
                  <a:close/>
                </a:path>
              </a:pathLst>
            </a:custGeom>
            <a:solidFill>
              <a:srgbClr val="000000"/>
            </a:solidFill>
            <a:ln w="9525">
              <a:noFill/>
              <a:round/>
            </a:ln>
          </p:spPr>
          <p:txBody>
            <a:bodyPr/>
            <a:lstStyle/>
            <a:p>
              <a:endParaRPr lang="en-US"/>
            </a:p>
          </p:txBody>
        </p:sp>
        <p:sp>
          <p:nvSpPr>
            <p:cNvPr id="422117" name="Freeform 229"/>
            <p:cNvSpPr/>
            <p:nvPr/>
          </p:nvSpPr>
          <p:spPr bwMode="auto">
            <a:xfrm>
              <a:off x="4040" y="2268"/>
              <a:ext cx="24" cy="98"/>
            </a:xfrm>
            <a:custGeom>
              <a:avLst/>
              <a:gdLst/>
              <a:ahLst/>
              <a:cxnLst>
                <a:cxn ang="0">
                  <a:pos x="6" y="98"/>
                </a:cxn>
                <a:cxn ang="0">
                  <a:pos x="4" y="94"/>
                </a:cxn>
                <a:cxn ang="0">
                  <a:pos x="3" y="87"/>
                </a:cxn>
                <a:cxn ang="0">
                  <a:pos x="1" y="74"/>
                </a:cxn>
                <a:cxn ang="0">
                  <a:pos x="0" y="60"/>
                </a:cxn>
                <a:cxn ang="0">
                  <a:pos x="1" y="44"/>
                </a:cxn>
                <a:cxn ang="0">
                  <a:pos x="4" y="28"/>
                </a:cxn>
                <a:cxn ang="0">
                  <a:pos x="12" y="13"/>
                </a:cxn>
                <a:cxn ang="0">
                  <a:pos x="24" y="0"/>
                </a:cxn>
                <a:cxn ang="0">
                  <a:pos x="21" y="7"/>
                </a:cxn>
                <a:cxn ang="0">
                  <a:pos x="12" y="27"/>
                </a:cxn>
                <a:cxn ang="0">
                  <a:pos x="6" y="58"/>
                </a:cxn>
                <a:cxn ang="0">
                  <a:pos x="6" y="98"/>
                </a:cxn>
              </a:cxnLst>
              <a:rect l="0" t="0" r="r" b="b"/>
              <a:pathLst>
                <a:path w="24" h="98">
                  <a:moveTo>
                    <a:pt x="6" y="98"/>
                  </a:moveTo>
                  <a:lnTo>
                    <a:pt x="4" y="94"/>
                  </a:lnTo>
                  <a:lnTo>
                    <a:pt x="3" y="87"/>
                  </a:lnTo>
                  <a:lnTo>
                    <a:pt x="1" y="74"/>
                  </a:lnTo>
                  <a:lnTo>
                    <a:pt x="0" y="60"/>
                  </a:lnTo>
                  <a:lnTo>
                    <a:pt x="1" y="44"/>
                  </a:lnTo>
                  <a:lnTo>
                    <a:pt x="4" y="28"/>
                  </a:lnTo>
                  <a:lnTo>
                    <a:pt x="12" y="13"/>
                  </a:lnTo>
                  <a:lnTo>
                    <a:pt x="24" y="0"/>
                  </a:lnTo>
                  <a:lnTo>
                    <a:pt x="21" y="7"/>
                  </a:lnTo>
                  <a:lnTo>
                    <a:pt x="12" y="27"/>
                  </a:lnTo>
                  <a:lnTo>
                    <a:pt x="6" y="58"/>
                  </a:lnTo>
                  <a:lnTo>
                    <a:pt x="6" y="98"/>
                  </a:lnTo>
                  <a:close/>
                </a:path>
              </a:pathLst>
            </a:custGeom>
            <a:solidFill>
              <a:schemeClr val="folHlink"/>
            </a:solidFill>
            <a:ln w="9525">
              <a:noFill/>
              <a:round/>
            </a:ln>
          </p:spPr>
          <p:txBody>
            <a:bodyPr/>
            <a:lstStyle/>
            <a:p>
              <a:endParaRPr lang="en-US"/>
            </a:p>
          </p:txBody>
        </p:sp>
        <p:sp>
          <p:nvSpPr>
            <p:cNvPr id="422118" name="Freeform 230"/>
            <p:cNvSpPr/>
            <p:nvPr/>
          </p:nvSpPr>
          <p:spPr bwMode="auto">
            <a:xfrm>
              <a:off x="3994" y="2044"/>
              <a:ext cx="1523" cy="284"/>
            </a:xfrm>
            <a:custGeom>
              <a:avLst/>
              <a:gdLst/>
              <a:ahLst/>
              <a:cxnLst>
                <a:cxn ang="0">
                  <a:pos x="455" y="284"/>
                </a:cxn>
                <a:cxn ang="0">
                  <a:pos x="607" y="225"/>
                </a:cxn>
                <a:cxn ang="0">
                  <a:pos x="865" y="207"/>
                </a:cxn>
                <a:cxn ang="0">
                  <a:pos x="955" y="162"/>
                </a:cxn>
                <a:cxn ang="0">
                  <a:pos x="1166" y="185"/>
                </a:cxn>
                <a:cxn ang="0">
                  <a:pos x="1302" y="134"/>
                </a:cxn>
                <a:cxn ang="0">
                  <a:pos x="1489" y="130"/>
                </a:cxn>
                <a:cxn ang="0">
                  <a:pos x="1492" y="130"/>
                </a:cxn>
                <a:cxn ang="0">
                  <a:pos x="1498" y="129"/>
                </a:cxn>
                <a:cxn ang="0">
                  <a:pos x="1505" y="125"/>
                </a:cxn>
                <a:cxn ang="0">
                  <a:pos x="1513" y="118"/>
                </a:cxn>
                <a:cxn ang="0">
                  <a:pos x="1520" y="108"/>
                </a:cxn>
                <a:cxn ang="0">
                  <a:pos x="1523" y="93"/>
                </a:cxn>
                <a:cxn ang="0">
                  <a:pos x="1522" y="69"/>
                </a:cxn>
                <a:cxn ang="0">
                  <a:pos x="1515" y="40"/>
                </a:cxn>
                <a:cxn ang="0">
                  <a:pos x="1513" y="38"/>
                </a:cxn>
                <a:cxn ang="0">
                  <a:pos x="1508" y="32"/>
                </a:cxn>
                <a:cxn ang="0">
                  <a:pos x="1499" y="25"/>
                </a:cxn>
                <a:cxn ang="0">
                  <a:pos x="1486" y="16"/>
                </a:cxn>
                <a:cxn ang="0">
                  <a:pos x="1470" y="9"/>
                </a:cxn>
                <a:cxn ang="0">
                  <a:pos x="1449" y="3"/>
                </a:cxn>
                <a:cxn ang="0">
                  <a:pos x="1425" y="0"/>
                </a:cxn>
                <a:cxn ang="0">
                  <a:pos x="1398" y="3"/>
                </a:cxn>
                <a:cxn ang="0">
                  <a:pos x="1152" y="26"/>
                </a:cxn>
                <a:cxn ang="0">
                  <a:pos x="657" y="70"/>
                </a:cxn>
                <a:cxn ang="0">
                  <a:pos x="491" y="74"/>
                </a:cxn>
                <a:cxn ang="0">
                  <a:pos x="489" y="73"/>
                </a:cxn>
                <a:cxn ang="0">
                  <a:pos x="481" y="68"/>
                </a:cxn>
                <a:cxn ang="0">
                  <a:pos x="468" y="62"/>
                </a:cxn>
                <a:cxn ang="0">
                  <a:pos x="451" y="56"/>
                </a:cxn>
                <a:cxn ang="0">
                  <a:pos x="430" y="51"/>
                </a:cxn>
                <a:cxn ang="0">
                  <a:pos x="408" y="46"/>
                </a:cxn>
                <a:cxn ang="0">
                  <a:pos x="382" y="42"/>
                </a:cxn>
                <a:cxn ang="0">
                  <a:pos x="356" y="42"/>
                </a:cxn>
                <a:cxn ang="0">
                  <a:pos x="351" y="42"/>
                </a:cxn>
                <a:cxn ang="0">
                  <a:pos x="339" y="41"/>
                </a:cxn>
                <a:cxn ang="0">
                  <a:pos x="323" y="41"/>
                </a:cxn>
                <a:cxn ang="0">
                  <a:pos x="302" y="41"/>
                </a:cxn>
                <a:cxn ang="0">
                  <a:pos x="280" y="41"/>
                </a:cxn>
                <a:cxn ang="0">
                  <a:pos x="259" y="42"/>
                </a:cxn>
                <a:cxn ang="0">
                  <a:pos x="240" y="44"/>
                </a:cxn>
                <a:cxn ang="0">
                  <a:pos x="225" y="46"/>
                </a:cxn>
                <a:cxn ang="0">
                  <a:pos x="125" y="51"/>
                </a:cxn>
                <a:cxn ang="0">
                  <a:pos x="0" y="120"/>
                </a:cxn>
                <a:cxn ang="0">
                  <a:pos x="11" y="185"/>
                </a:cxn>
                <a:cxn ang="0">
                  <a:pos x="242" y="269"/>
                </a:cxn>
                <a:cxn ang="0">
                  <a:pos x="455" y="284"/>
                </a:cxn>
              </a:cxnLst>
              <a:rect l="0" t="0" r="r" b="b"/>
              <a:pathLst>
                <a:path w="1523" h="284">
                  <a:moveTo>
                    <a:pt x="455" y="284"/>
                  </a:moveTo>
                  <a:lnTo>
                    <a:pt x="607" y="225"/>
                  </a:lnTo>
                  <a:lnTo>
                    <a:pt x="865" y="207"/>
                  </a:lnTo>
                  <a:lnTo>
                    <a:pt x="955" y="162"/>
                  </a:lnTo>
                  <a:lnTo>
                    <a:pt x="1166" y="185"/>
                  </a:lnTo>
                  <a:lnTo>
                    <a:pt x="1302" y="134"/>
                  </a:lnTo>
                  <a:lnTo>
                    <a:pt x="1489" y="130"/>
                  </a:lnTo>
                  <a:lnTo>
                    <a:pt x="1492" y="130"/>
                  </a:lnTo>
                  <a:lnTo>
                    <a:pt x="1498" y="129"/>
                  </a:lnTo>
                  <a:lnTo>
                    <a:pt x="1505" y="125"/>
                  </a:lnTo>
                  <a:lnTo>
                    <a:pt x="1513" y="118"/>
                  </a:lnTo>
                  <a:lnTo>
                    <a:pt x="1520" y="108"/>
                  </a:lnTo>
                  <a:lnTo>
                    <a:pt x="1523" y="93"/>
                  </a:lnTo>
                  <a:lnTo>
                    <a:pt x="1522" y="69"/>
                  </a:lnTo>
                  <a:lnTo>
                    <a:pt x="1515" y="40"/>
                  </a:lnTo>
                  <a:lnTo>
                    <a:pt x="1513" y="38"/>
                  </a:lnTo>
                  <a:lnTo>
                    <a:pt x="1508" y="32"/>
                  </a:lnTo>
                  <a:lnTo>
                    <a:pt x="1499" y="25"/>
                  </a:lnTo>
                  <a:lnTo>
                    <a:pt x="1486" y="16"/>
                  </a:lnTo>
                  <a:lnTo>
                    <a:pt x="1470" y="9"/>
                  </a:lnTo>
                  <a:lnTo>
                    <a:pt x="1449" y="3"/>
                  </a:lnTo>
                  <a:lnTo>
                    <a:pt x="1425" y="0"/>
                  </a:lnTo>
                  <a:lnTo>
                    <a:pt x="1398" y="3"/>
                  </a:lnTo>
                  <a:lnTo>
                    <a:pt x="1152" y="26"/>
                  </a:lnTo>
                  <a:lnTo>
                    <a:pt x="657" y="70"/>
                  </a:lnTo>
                  <a:lnTo>
                    <a:pt x="491" y="74"/>
                  </a:lnTo>
                  <a:lnTo>
                    <a:pt x="489" y="73"/>
                  </a:lnTo>
                  <a:lnTo>
                    <a:pt x="481" y="68"/>
                  </a:lnTo>
                  <a:lnTo>
                    <a:pt x="468" y="62"/>
                  </a:lnTo>
                  <a:lnTo>
                    <a:pt x="451" y="56"/>
                  </a:lnTo>
                  <a:lnTo>
                    <a:pt x="430" y="51"/>
                  </a:lnTo>
                  <a:lnTo>
                    <a:pt x="408" y="46"/>
                  </a:lnTo>
                  <a:lnTo>
                    <a:pt x="382" y="42"/>
                  </a:lnTo>
                  <a:lnTo>
                    <a:pt x="356" y="42"/>
                  </a:lnTo>
                  <a:lnTo>
                    <a:pt x="351" y="42"/>
                  </a:lnTo>
                  <a:lnTo>
                    <a:pt x="339" y="41"/>
                  </a:lnTo>
                  <a:lnTo>
                    <a:pt x="323" y="41"/>
                  </a:lnTo>
                  <a:lnTo>
                    <a:pt x="302" y="41"/>
                  </a:lnTo>
                  <a:lnTo>
                    <a:pt x="280" y="41"/>
                  </a:lnTo>
                  <a:lnTo>
                    <a:pt x="259" y="42"/>
                  </a:lnTo>
                  <a:lnTo>
                    <a:pt x="240" y="44"/>
                  </a:lnTo>
                  <a:lnTo>
                    <a:pt x="225" y="46"/>
                  </a:lnTo>
                  <a:lnTo>
                    <a:pt x="125" y="51"/>
                  </a:lnTo>
                  <a:lnTo>
                    <a:pt x="0" y="120"/>
                  </a:lnTo>
                  <a:lnTo>
                    <a:pt x="11" y="185"/>
                  </a:lnTo>
                  <a:lnTo>
                    <a:pt x="242" y="269"/>
                  </a:lnTo>
                  <a:lnTo>
                    <a:pt x="455" y="284"/>
                  </a:lnTo>
                  <a:close/>
                </a:path>
              </a:pathLst>
            </a:custGeom>
            <a:solidFill>
              <a:srgbClr val="FFFFFF"/>
            </a:solidFill>
            <a:ln w="9525">
              <a:noFill/>
              <a:round/>
            </a:ln>
          </p:spPr>
          <p:txBody>
            <a:bodyPr/>
            <a:lstStyle/>
            <a:p>
              <a:endParaRPr lang="en-US"/>
            </a:p>
          </p:txBody>
        </p:sp>
        <p:sp>
          <p:nvSpPr>
            <p:cNvPr id="422119" name="Freeform 231"/>
            <p:cNvSpPr/>
            <p:nvPr/>
          </p:nvSpPr>
          <p:spPr bwMode="auto">
            <a:xfrm>
              <a:off x="4004" y="2138"/>
              <a:ext cx="1476" cy="175"/>
            </a:xfrm>
            <a:custGeom>
              <a:avLst/>
              <a:gdLst/>
              <a:ahLst/>
              <a:cxnLst>
                <a:cxn ang="0">
                  <a:pos x="1450" y="22"/>
                </a:cxn>
                <a:cxn ang="0">
                  <a:pos x="1462" y="17"/>
                </a:cxn>
                <a:cxn ang="0">
                  <a:pos x="1474" y="12"/>
                </a:cxn>
                <a:cxn ang="0">
                  <a:pos x="1474" y="3"/>
                </a:cxn>
                <a:cxn ang="0">
                  <a:pos x="1284" y="14"/>
                </a:cxn>
                <a:cxn ang="0">
                  <a:pos x="935" y="51"/>
                </a:cxn>
                <a:cxn ang="0">
                  <a:pos x="605" y="91"/>
                </a:cxn>
                <a:cxn ang="0">
                  <a:pos x="589" y="92"/>
                </a:cxn>
                <a:cxn ang="0">
                  <a:pos x="550" y="95"/>
                </a:cxn>
                <a:cxn ang="0">
                  <a:pos x="506" y="103"/>
                </a:cxn>
                <a:cxn ang="0">
                  <a:pos x="470" y="117"/>
                </a:cxn>
                <a:cxn ang="0">
                  <a:pos x="446" y="130"/>
                </a:cxn>
                <a:cxn ang="0">
                  <a:pos x="424" y="138"/>
                </a:cxn>
                <a:cxn ang="0">
                  <a:pos x="398" y="141"/>
                </a:cxn>
                <a:cxn ang="0">
                  <a:pos x="365" y="143"/>
                </a:cxn>
                <a:cxn ang="0">
                  <a:pos x="320" y="141"/>
                </a:cxn>
                <a:cxn ang="0">
                  <a:pos x="268" y="137"/>
                </a:cxn>
                <a:cxn ang="0">
                  <a:pos x="222" y="131"/>
                </a:cxn>
                <a:cxn ang="0">
                  <a:pos x="189" y="125"/>
                </a:cxn>
                <a:cxn ang="0">
                  <a:pos x="150" y="107"/>
                </a:cxn>
                <a:cxn ang="0">
                  <a:pos x="91" y="79"/>
                </a:cxn>
                <a:cxn ang="0">
                  <a:pos x="35" y="55"/>
                </a:cxn>
                <a:cxn ang="0">
                  <a:pos x="4" y="51"/>
                </a:cxn>
                <a:cxn ang="0">
                  <a:pos x="2" y="70"/>
                </a:cxn>
                <a:cxn ang="0">
                  <a:pos x="16" y="79"/>
                </a:cxn>
                <a:cxn ang="0">
                  <a:pos x="26" y="83"/>
                </a:cxn>
                <a:cxn ang="0">
                  <a:pos x="49" y="90"/>
                </a:cxn>
                <a:cxn ang="0">
                  <a:pos x="79" y="100"/>
                </a:cxn>
                <a:cxn ang="0">
                  <a:pos x="112" y="112"/>
                </a:cxn>
                <a:cxn ang="0">
                  <a:pos x="146" y="125"/>
                </a:cxn>
                <a:cxn ang="0">
                  <a:pos x="177" y="138"/>
                </a:cxn>
                <a:cxn ang="0">
                  <a:pos x="201" y="148"/>
                </a:cxn>
                <a:cxn ang="0">
                  <a:pos x="215" y="157"/>
                </a:cxn>
                <a:cxn ang="0">
                  <a:pos x="229" y="161"/>
                </a:cxn>
                <a:cxn ang="0">
                  <a:pos x="252" y="165"/>
                </a:cxn>
                <a:cxn ang="0">
                  <a:pos x="282" y="166"/>
                </a:cxn>
                <a:cxn ang="0">
                  <a:pos x="316" y="167"/>
                </a:cxn>
                <a:cxn ang="0">
                  <a:pos x="351" y="167"/>
                </a:cxn>
                <a:cxn ang="0">
                  <a:pos x="384" y="168"/>
                </a:cxn>
                <a:cxn ang="0">
                  <a:pos x="410" y="171"/>
                </a:cxn>
                <a:cxn ang="0">
                  <a:pos x="427" y="175"/>
                </a:cxn>
                <a:cxn ang="0">
                  <a:pos x="858" y="113"/>
                </a:cxn>
                <a:cxn ang="0">
                  <a:pos x="1156" y="91"/>
                </a:cxn>
                <a:cxn ang="0">
                  <a:pos x="1303" y="36"/>
                </a:cxn>
                <a:cxn ang="0">
                  <a:pos x="1344" y="36"/>
                </a:cxn>
                <a:cxn ang="0">
                  <a:pos x="1399" y="34"/>
                </a:cxn>
                <a:cxn ang="0">
                  <a:pos x="1441" y="28"/>
                </a:cxn>
              </a:cxnLst>
              <a:rect l="0" t="0" r="r" b="b"/>
              <a:pathLst>
                <a:path w="1476" h="175">
                  <a:moveTo>
                    <a:pt x="1448" y="22"/>
                  </a:moveTo>
                  <a:lnTo>
                    <a:pt x="1450" y="22"/>
                  </a:lnTo>
                  <a:lnTo>
                    <a:pt x="1455" y="20"/>
                  </a:lnTo>
                  <a:lnTo>
                    <a:pt x="1462" y="17"/>
                  </a:lnTo>
                  <a:lnTo>
                    <a:pt x="1469" y="14"/>
                  </a:lnTo>
                  <a:lnTo>
                    <a:pt x="1474" y="12"/>
                  </a:lnTo>
                  <a:lnTo>
                    <a:pt x="1476" y="7"/>
                  </a:lnTo>
                  <a:lnTo>
                    <a:pt x="1474" y="3"/>
                  </a:lnTo>
                  <a:lnTo>
                    <a:pt x="1465" y="0"/>
                  </a:lnTo>
                  <a:lnTo>
                    <a:pt x="1284" y="14"/>
                  </a:lnTo>
                  <a:lnTo>
                    <a:pt x="1156" y="59"/>
                  </a:lnTo>
                  <a:lnTo>
                    <a:pt x="935" y="51"/>
                  </a:lnTo>
                  <a:lnTo>
                    <a:pt x="858" y="79"/>
                  </a:lnTo>
                  <a:lnTo>
                    <a:pt x="605" y="91"/>
                  </a:lnTo>
                  <a:lnTo>
                    <a:pt x="600" y="91"/>
                  </a:lnTo>
                  <a:lnTo>
                    <a:pt x="589" y="92"/>
                  </a:lnTo>
                  <a:lnTo>
                    <a:pt x="571" y="93"/>
                  </a:lnTo>
                  <a:lnTo>
                    <a:pt x="550" y="95"/>
                  </a:lnTo>
                  <a:lnTo>
                    <a:pt x="528" y="98"/>
                  </a:lnTo>
                  <a:lnTo>
                    <a:pt x="506" y="103"/>
                  </a:lnTo>
                  <a:lnTo>
                    <a:pt x="486" y="109"/>
                  </a:lnTo>
                  <a:lnTo>
                    <a:pt x="470" y="117"/>
                  </a:lnTo>
                  <a:lnTo>
                    <a:pt x="458" y="124"/>
                  </a:lnTo>
                  <a:lnTo>
                    <a:pt x="446" y="130"/>
                  </a:lnTo>
                  <a:lnTo>
                    <a:pt x="436" y="134"/>
                  </a:lnTo>
                  <a:lnTo>
                    <a:pt x="424" y="138"/>
                  </a:lnTo>
                  <a:lnTo>
                    <a:pt x="412" y="140"/>
                  </a:lnTo>
                  <a:lnTo>
                    <a:pt x="398" y="141"/>
                  </a:lnTo>
                  <a:lnTo>
                    <a:pt x="383" y="143"/>
                  </a:lnTo>
                  <a:lnTo>
                    <a:pt x="365" y="143"/>
                  </a:lnTo>
                  <a:lnTo>
                    <a:pt x="344" y="143"/>
                  </a:lnTo>
                  <a:lnTo>
                    <a:pt x="320" y="141"/>
                  </a:lnTo>
                  <a:lnTo>
                    <a:pt x="294" y="139"/>
                  </a:lnTo>
                  <a:lnTo>
                    <a:pt x="268" y="137"/>
                  </a:lnTo>
                  <a:lnTo>
                    <a:pt x="244" y="134"/>
                  </a:lnTo>
                  <a:lnTo>
                    <a:pt x="222" y="131"/>
                  </a:lnTo>
                  <a:lnTo>
                    <a:pt x="203" y="128"/>
                  </a:lnTo>
                  <a:lnTo>
                    <a:pt x="189" y="125"/>
                  </a:lnTo>
                  <a:lnTo>
                    <a:pt x="174" y="119"/>
                  </a:lnTo>
                  <a:lnTo>
                    <a:pt x="150" y="107"/>
                  </a:lnTo>
                  <a:lnTo>
                    <a:pt x="121" y="95"/>
                  </a:lnTo>
                  <a:lnTo>
                    <a:pt x="91" y="79"/>
                  </a:lnTo>
                  <a:lnTo>
                    <a:pt x="60" y="65"/>
                  </a:lnTo>
                  <a:lnTo>
                    <a:pt x="35" y="55"/>
                  </a:lnTo>
                  <a:lnTo>
                    <a:pt x="15" y="50"/>
                  </a:lnTo>
                  <a:lnTo>
                    <a:pt x="4" y="51"/>
                  </a:lnTo>
                  <a:lnTo>
                    <a:pt x="0" y="62"/>
                  </a:lnTo>
                  <a:lnTo>
                    <a:pt x="2" y="70"/>
                  </a:lnTo>
                  <a:lnTo>
                    <a:pt x="8" y="76"/>
                  </a:lnTo>
                  <a:lnTo>
                    <a:pt x="16" y="79"/>
                  </a:lnTo>
                  <a:lnTo>
                    <a:pt x="19" y="81"/>
                  </a:lnTo>
                  <a:lnTo>
                    <a:pt x="26" y="83"/>
                  </a:lnTo>
                  <a:lnTo>
                    <a:pt x="37" y="86"/>
                  </a:lnTo>
                  <a:lnTo>
                    <a:pt x="49" y="90"/>
                  </a:lnTo>
                  <a:lnTo>
                    <a:pt x="63" y="96"/>
                  </a:lnTo>
                  <a:lnTo>
                    <a:pt x="79" y="100"/>
                  </a:lnTo>
                  <a:lnTo>
                    <a:pt x="95" y="106"/>
                  </a:lnTo>
                  <a:lnTo>
                    <a:pt x="112" y="112"/>
                  </a:lnTo>
                  <a:lnTo>
                    <a:pt x="129" y="119"/>
                  </a:lnTo>
                  <a:lnTo>
                    <a:pt x="146" y="125"/>
                  </a:lnTo>
                  <a:lnTo>
                    <a:pt x="162" y="132"/>
                  </a:lnTo>
                  <a:lnTo>
                    <a:pt x="177" y="138"/>
                  </a:lnTo>
                  <a:lnTo>
                    <a:pt x="190" y="144"/>
                  </a:lnTo>
                  <a:lnTo>
                    <a:pt x="201" y="148"/>
                  </a:lnTo>
                  <a:lnTo>
                    <a:pt x="209" y="153"/>
                  </a:lnTo>
                  <a:lnTo>
                    <a:pt x="215" y="157"/>
                  </a:lnTo>
                  <a:lnTo>
                    <a:pt x="221" y="159"/>
                  </a:lnTo>
                  <a:lnTo>
                    <a:pt x="229" y="161"/>
                  </a:lnTo>
                  <a:lnTo>
                    <a:pt x="239" y="164"/>
                  </a:lnTo>
                  <a:lnTo>
                    <a:pt x="252" y="165"/>
                  </a:lnTo>
                  <a:lnTo>
                    <a:pt x="266" y="165"/>
                  </a:lnTo>
                  <a:lnTo>
                    <a:pt x="282" y="166"/>
                  </a:lnTo>
                  <a:lnTo>
                    <a:pt x="299" y="166"/>
                  </a:lnTo>
                  <a:lnTo>
                    <a:pt x="316" y="167"/>
                  </a:lnTo>
                  <a:lnTo>
                    <a:pt x="334" y="167"/>
                  </a:lnTo>
                  <a:lnTo>
                    <a:pt x="351" y="167"/>
                  </a:lnTo>
                  <a:lnTo>
                    <a:pt x="368" y="168"/>
                  </a:lnTo>
                  <a:lnTo>
                    <a:pt x="384" y="168"/>
                  </a:lnTo>
                  <a:lnTo>
                    <a:pt x="398" y="169"/>
                  </a:lnTo>
                  <a:lnTo>
                    <a:pt x="410" y="171"/>
                  </a:lnTo>
                  <a:lnTo>
                    <a:pt x="420" y="173"/>
                  </a:lnTo>
                  <a:lnTo>
                    <a:pt x="427" y="175"/>
                  </a:lnTo>
                  <a:lnTo>
                    <a:pt x="593" y="127"/>
                  </a:lnTo>
                  <a:lnTo>
                    <a:pt x="858" y="113"/>
                  </a:lnTo>
                  <a:lnTo>
                    <a:pt x="945" y="68"/>
                  </a:lnTo>
                  <a:lnTo>
                    <a:pt x="1156" y="91"/>
                  </a:lnTo>
                  <a:lnTo>
                    <a:pt x="1297" y="36"/>
                  </a:lnTo>
                  <a:lnTo>
                    <a:pt x="1303" y="36"/>
                  </a:lnTo>
                  <a:lnTo>
                    <a:pt x="1321" y="36"/>
                  </a:lnTo>
                  <a:lnTo>
                    <a:pt x="1344" y="36"/>
                  </a:lnTo>
                  <a:lnTo>
                    <a:pt x="1372" y="36"/>
                  </a:lnTo>
                  <a:lnTo>
                    <a:pt x="1399" y="34"/>
                  </a:lnTo>
                  <a:lnTo>
                    <a:pt x="1423" y="31"/>
                  </a:lnTo>
                  <a:lnTo>
                    <a:pt x="1441" y="28"/>
                  </a:lnTo>
                  <a:lnTo>
                    <a:pt x="1448" y="22"/>
                  </a:lnTo>
                  <a:close/>
                </a:path>
              </a:pathLst>
            </a:custGeom>
            <a:solidFill>
              <a:srgbClr val="FFBA00"/>
            </a:solidFill>
            <a:ln w="9525">
              <a:noFill/>
              <a:round/>
            </a:ln>
          </p:spPr>
          <p:txBody>
            <a:bodyPr/>
            <a:lstStyle/>
            <a:p>
              <a:endParaRPr lang="en-US"/>
            </a:p>
          </p:txBody>
        </p:sp>
        <p:sp>
          <p:nvSpPr>
            <p:cNvPr id="422120" name="Freeform 232"/>
            <p:cNvSpPr/>
            <p:nvPr/>
          </p:nvSpPr>
          <p:spPr bwMode="auto">
            <a:xfrm>
              <a:off x="4573" y="2078"/>
              <a:ext cx="920" cy="131"/>
            </a:xfrm>
            <a:custGeom>
              <a:avLst/>
              <a:gdLst/>
              <a:ahLst/>
              <a:cxnLst>
                <a:cxn ang="0">
                  <a:pos x="45" y="98"/>
                </a:cxn>
                <a:cxn ang="0">
                  <a:pos x="38" y="93"/>
                </a:cxn>
                <a:cxn ang="0">
                  <a:pos x="27" y="84"/>
                </a:cxn>
                <a:cxn ang="0">
                  <a:pos x="12" y="76"/>
                </a:cxn>
                <a:cxn ang="0">
                  <a:pos x="0" y="74"/>
                </a:cxn>
                <a:cxn ang="0">
                  <a:pos x="5" y="86"/>
                </a:cxn>
                <a:cxn ang="0">
                  <a:pos x="19" y="102"/>
                </a:cxn>
                <a:cxn ang="0">
                  <a:pos x="30" y="115"/>
                </a:cxn>
                <a:cxn ang="0">
                  <a:pos x="35" y="119"/>
                </a:cxn>
                <a:cxn ang="0">
                  <a:pos x="48" y="130"/>
                </a:cxn>
                <a:cxn ang="0">
                  <a:pos x="58" y="130"/>
                </a:cxn>
                <a:cxn ang="0">
                  <a:pos x="72" y="127"/>
                </a:cxn>
                <a:cxn ang="0">
                  <a:pos x="96" y="122"/>
                </a:cxn>
                <a:cxn ang="0">
                  <a:pos x="125" y="116"/>
                </a:cxn>
                <a:cxn ang="0">
                  <a:pos x="159" y="111"/>
                </a:cxn>
                <a:cxn ang="0">
                  <a:pos x="193" y="108"/>
                </a:cxn>
                <a:cxn ang="0">
                  <a:pos x="227" y="108"/>
                </a:cxn>
                <a:cxn ang="0">
                  <a:pos x="256" y="110"/>
                </a:cxn>
                <a:cxn ang="0">
                  <a:pos x="290" y="118"/>
                </a:cxn>
                <a:cxn ang="0">
                  <a:pos x="321" y="114"/>
                </a:cxn>
                <a:cxn ang="0">
                  <a:pos x="341" y="100"/>
                </a:cxn>
                <a:cxn ang="0">
                  <a:pos x="354" y="88"/>
                </a:cxn>
                <a:cxn ang="0">
                  <a:pos x="365" y="86"/>
                </a:cxn>
                <a:cxn ang="0">
                  <a:pos x="382" y="86"/>
                </a:cxn>
                <a:cxn ang="0">
                  <a:pos x="409" y="84"/>
                </a:cxn>
                <a:cxn ang="0">
                  <a:pos x="443" y="84"/>
                </a:cxn>
                <a:cxn ang="0">
                  <a:pos x="478" y="84"/>
                </a:cxn>
                <a:cxn ang="0">
                  <a:pos x="511" y="84"/>
                </a:cxn>
                <a:cxn ang="0">
                  <a:pos x="540" y="86"/>
                </a:cxn>
                <a:cxn ang="0">
                  <a:pos x="559" y="87"/>
                </a:cxn>
                <a:cxn ang="0">
                  <a:pos x="574" y="89"/>
                </a:cxn>
                <a:cxn ang="0">
                  <a:pos x="605" y="84"/>
                </a:cxn>
                <a:cxn ang="0">
                  <a:pos x="643" y="74"/>
                </a:cxn>
                <a:cxn ang="0">
                  <a:pos x="678" y="60"/>
                </a:cxn>
                <a:cxn ang="0">
                  <a:pos x="699" y="48"/>
                </a:cxn>
                <a:cxn ang="0">
                  <a:pos x="719" y="41"/>
                </a:cxn>
                <a:cxn ang="0">
                  <a:pos x="746" y="36"/>
                </a:cxn>
                <a:cxn ang="0">
                  <a:pos x="775" y="34"/>
                </a:cxn>
                <a:cxn ang="0">
                  <a:pos x="805" y="32"/>
                </a:cxn>
                <a:cxn ang="0">
                  <a:pos x="833" y="32"/>
                </a:cxn>
                <a:cxn ang="0">
                  <a:pos x="857" y="33"/>
                </a:cxn>
                <a:cxn ang="0">
                  <a:pos x="874" y="33"/>
                </a:cxn>
                <a:cxn ang="0">
                  <a:pos x="887" y="34"/>
                </a:cxn>
                <a:cxn ang="0">
                  <a:pos x="906" y="31"/>
                </a:cxn>
                <a:cxn ang="0">
                  <a:pos x="919" y="22"/>
                </a:cxn>
                <a:cxn ang="0">
                  <a:pos x="915" y="8"/>
                </a:cxn>
                <a:cxn ang="0">
                  <a:pos x="47" y="100"/>
                </a:cxn>
              </a:cxnLst>
              <a:rect l="0" t="0" r="r" b="b"/>
              <a:pathLst>
                <a:path w="920" h="131">
                  <a:moveTo>
                    <a:pt x="47" y="100"/>
                  </a:moveTo>
                  <a:lnTo>
                    <a:pt x="45" y="98"/>
                  </a:lnTo>
                  <a:lnTo>
                    <a:pt x="43" y="96"/>
                  </a:lnTo>
                  <a:lnTo>
                    <a:pt x="38" y="93"/>
                  </a:lnTo>
                  <a:lnTo>
                    <a:pt x="33" y="89"/>
                  </a:lnTo>
                  <a:lnTo>
                    <a:pt x="27" y="84"/>
                  </a:lnTo>
                  <a:lnTo>
                    <a:pt x="20" y="81"/>
                  </a:lnTo>
                  <a:lnTo>
                    <a:pt x="12" y="76"/>
                  </a:lnTo>
                  <a:lnTo>
                    <a:pt x="5" y="74"/>
                  </a:lnTo>
                  <a:lnTo>
                    <a:pt x="0" y="74"/>
                  </a:lnTo>
                  <a:lnTo>
                    <a:pt x="0" y="79"/>
                  </a:lnTo>
                  <a:lnTo>
                    <a:pt x="5" y="86"/>
                  </a:lnTo>
                  <a:lnTo>
                    <a:pt x="10" y="94"/>
                  </a:lnTo>
                  <a:lnTo>
                    <a:pt x="19" y="102"/>
                  </a:lnTo>
                  <a:lnTo>
                    <a:pt x="26" y="110"/>
                  </a:lnTo>
                  <a:lnTo>
                    <a:pt x="30" y="115"/>
                  </a:lnTo>
                  <a:lnTo>
                    <a:pt x="33" y="117"/>
                  </a:lnTo>
                  <a:lnTo>
                    <a:pt x="35" y="119"/>
                  </a:lnTo>
                  <a:lnTo>
                    <a:pt x="41" y="125"/>
                  </a:lnTo>
                  <a:lnTo>
                    <a:pt x="48" y="130"/>
                  </a:lnTo>
                  <a:lnTo>
                    <a:pt x="55" y="131"/>
                  </a:lnTo>
                  <a:lnTo>
                    <a:pt x="58" y="130"/>
                  </a:lnTo>
                  <a:lnTo>
                    <a:pt x="64" y="129"/>
                  </a:lnTo>
                  <a:lnTo>
                    <a:pt x="72" y="127"/>
                  </a:lnTo>
                  <a:lnTo>
                    <a:pt x="83" y="124"/>
                  </a:lnTo>
                  <a:lnTo>
                    <a:pt x="96" y="122"/>
                  </a:lnTo>
                  <a:lnTo>
                    <a:pt x="110" y="118"/>
                  </a:lnTo>
                  <a:lnTo>
                    <a:pt x="125" y="116"/>
                  </a:lnTo>
                  <a:lnTo>
                    <a:pt x="141" y="114"/>
                  </a:lnTo>
                  <a:lnTo>
                    <a:pt x="159" y="111"/>
                  </a:lnTo>
                  <a:lnTo>
                    <a:pt x="175" y="109"/>
                  </a:lnTo>
                  <a:lnTo>
                    <a:pt x="193" y="108"/>
                  </a:lnTo>
                  <a:lnTo>
                    <a:pt x="210" y="108"/>
                  </a:lnTo>
                  <a:lnTo>
                    <a:pt x="227" y="108"/>
                  </a:lnTo>
                  <a:lnTo>
                    <a:pt x="242" y="109"/>
                  </a:lnTo>
                  <a:lnTo>
                    <a:pt x="256" y="110"/>
                  </a:lnTo>
                  <a:lnTo>
                    <a:pt x="269" y="114"/>
                  </a:lnTo>
                  <a:lnTo>
                    <a:pt x="290" y="118"/>
                  </a:lnTo>
                  <a:lnTo>
                    <a:pt x="307" y="117"/>
                  </a:lnTo>
                  <a:lnTo>
                    <a:pt x="321" y="114"/>
                  </a:lnTo>
                  <a:lnTo>
                    <a:pt x="332" y="107"/>
                  </a:lnTo>
                  <a:lnTo>
                    <a:pt x="341" y="100"/>
                  </a:lnTo>
                  <a:lnTo>
                    <a:pt x="348" y="93"/>
                  </a:lnTo>
                  <a:lnTo>
                    <a:pt x="354" y="88"/>
                  </a:lnTo>
                  <a:lnTo>
                    <a:pt x="360" y="86"/>
                  </a:lnTo>
                  <a:lnTo>
                    <a:pt x="365" y="86"/>
                  </a:lnTo>
                  <a:lnTo>
                    <a:pt x="372" y="86"/>
                  </a:lnTo>
                  <a:lnTo>
                    <a:pt x="382" y="86"/>
                  </a:lnTo>
                  <a:lnTo>
                    <a:pt x="395" y="86"/>
                  </a:lnTo>
                  <a:lnTo>
                    <a:pt x="409" y="84"/>
                  </a:lnTo>
                  <a:lnTo>
                    <a:pt x="425" y="84"/>
                  </a:lnTo>
                  <a:lnTo>
                    <a:pt x="443" y="84"/>
                  </a:lnTo>
                  <a:lnTo>
                    <a:pt x="460" y="84"/>
                  </a:lnTo>
                  <a:lnTo>
                    <a:pt x="478" y="84"/>
                  </a:lnTo>
                  <a:lnTo>
                    <a:pt x="494" y="84"/>
                  </a:lnTo>
                  <a:lnTo>
                    <a:pt x="511" y="84"/>
                  </a:lnTo>
                  <a:lnTo>
                    <a:pt x="526" y="86"/>
                  </a:lnTo>
                  <a:lnTo>
                    <a:pt x="540" y="86"/>
                  </a:lnTo>
                  <a:lnTo>
                    <a:pt x="550" y="86"/>
                  </a:lnTo>
                  <a:lnTo>
                    <a:pt x="559" y="87"/>
                  </a:lnTo>
                  <a:lnTo>
                    <a:pt x="564" y="88"/>
                  </a:lnTo>
                  <a:lnTo>
                    <a:pt x="574" y="89"/>
                  </a:lnTo>
                  <a:lnTo>
                    <a:pt x="588" y="88"/>
                  </a:lnTo>
                  <a:lnTo>
                    <a:pt x="605" y="84"/>
                  </a:lnTo>
                  <a:lnTo>
                    <a:pt x="624" y="80"/>
                  </a:lnTo>
                  <a:lnTo>
                    <a:pt x="643" y="74"/>
                  </a:lnTo>
                  <a:lnTo>
                    <a:pt x="662" y="68"/>
                  </a:lnTo>
                  <a:lnTo>
                    <a:pt x="678" y="60"/>
                  </a:lnTo>
                  <a:lnTo>
                    <a:pt x="692" y="52"/>
                  </a:lnTo>
                  <a:lnTo>
                    <a:pt x="699" y="48"/>
                  </a:lnTo>
                  <a:lnTo>
                    <a:pt x="708" y="43"/>
                  </a:lnTo>
                  <a:lnTo>
                    <a:pt x="719" y="41"/>
                  </a:lnTo>
                  <a:lnTo>
                    <a:pt x="732" y="39"/>
                  </a:lnTo>
                  <a:lnTo>
                    <a:pt x="746" y="36"/>
                  </a:lnTo>
                  <a:lnTo>
                    <a:pt x="760" y="35"/>
                  </a:lnTo>
                  <a:lnTo>
                    <a:pt x="775" y="34"/>
                  </a:lnTo>
                  <a:lnTo>
                    <a:pt x="790" y="33"/>
                  </a:lnTo>
                  <a:lnTo>
                    <a:pt x="805" y="32"/>
                  </a:lnTo>
                  <a:lnTo>
                    <a:pt x="819" y="32"/>
                  </a:lnTo>
                  <a:lnTo>
                    <a:pt x="833" y="32"/>
                  </a:lnTo>
                  <a:lnTo>
                    <a:pt x="846" y="32"/>
                  </a:lnTo>
                  <a:lnTo>
                    <a:pt x="857" y="33"/>
                  </a:lnTo>
                  <a:lnTo>
                    <a:pt x="866" y="33"/>
                  </a:lnTo>
                  <a:lnTo>
                    <a:pt x="874" y="33"/>
                  </a:lnTo>
                  <a:lnTo>
                    <a:pt x="879" y="34"/>
                  </a:lnTo>
                  <a:lnTo>
                    <a:pt x="887" y="34"/>
                  </a:lnTo>
                  <a:lnTo>
                    <a:pt x="898" y="33"/>
                  </a:lnTo>
                  <a:lnTo>
                    <a:pt x="906" y="31"/>
                  </a:lnTo>
                  <a:lnTo>
                    <a:pt x="914" y="27"/>
                  </a:lnTo>
                  <a:lnTo>
                    <a:pt x="919" y="22"/>
                  </a:lnTo>
                  <a:lnTo>
                    <a:pt x="920" y="17"/>
                  </a:lnTo>
                  <a:lnTo>
                    <a:pt x="915" y="8"/>
                  </a:lnTo>
                  <a:lnTo>
                    <a:pt x="905" y="0"/>
                  </a:lnTo>
                  <a:lnTo>
                    <a:pt x="47" y="100"/>
                  </a:lnTo>
                  <a:close/>
                </a:path>
              </a:pathLst>
            </a:custGeom>
            <a:solidFill>
              <a:srgbClr val="FFBA00"/>
            </a:solidFill>
            <a:ln w="9525">
              <a:noFill/>
              <a:round/>
            </a:ln>
          </p:spPr>
          <p:txBody>
            <a:bodyPr/>
            <a:lstStyle/>
            <a:p>
              <a:endParaRPr lang="en-US"/>
            </a:p>
          </p:txBody>
        </p:sp>
        <p:sp>
          <p:nvSpPr>
            <p:cNvPr id="422121" name="Freeform 233"/>
            <p:cNvSpPr/>
            <p:nvPr/>
          </p:nvSpPr>
          <p:spPr bwMode="auto">
            <a:xfrm>
              <a:off x="4595" y="2072"/>
              <a:ext cx="886" cy="106"/>
            </a:xfrm>
            <a:custGeom>
              <a:avLst/>
              <a:gdLst/>
              <a:ahLst/>
              <a:cxnLst>
                <a:cxn ang="0">
                  <a:pos x="1" y="89"/>
                </a:cxn>
                <a:cxn ang="0">
                  <a:pos x="8" y="94"/>
                </a:cxn>
                <a:cxn ang="0">
                  <a:pos x="21" y="100"/>
                </a:cxn>
                <a:cxn ang="0">
                  <a:pos x="39" y="104"/>
                </a:cxn>
                <a:cxn ang="0">
                  <a:pos x="53" y="106"/>
                </a:cxn>
                <a:cxn ang="0">
                  <a:pos x="74" y="103"/>
                </a:cxn>
                <a:cxn ang="0">
                  <a:pos x="109" y="100"/>
                </a:cxn>
                <a:cxn ang="0">
                  <a:pos x="157" y="94"/>
                </a:cxn>
                <a:cxn ang="0">
                  <a:pos x="214" y="88"/>
                </a:cxn>
                <a:cxn ang="0">
                  <a:pos x="278" y="80"/>
                </a:cxn>
                <a:cxn ang="0">
                  <a:pos x="348" y="72"/>
                </a:cxn>
                <a:cxn ang="0">
                  <a:pos x="422" y="64"/>
                </a:cxn>
                <a:cxn ang="0">
                  <a:pos x="496" y="54"/>
                </a:cxn>
                <a:cxn ang="0">
                  <a:pos x="568" y="46"/>
                </a:cxn>
                <a:cxn ang="0">
                  <a:pos x="637" y="38"/>
                </a:cxn>
                <a:cxn ang="0">
                  <a:pos x="700" y="30"/>
                </a:cxn>
                <a:cxn ang="0">
                  <a:pos x="755" y="24"/>
                </a:cxn>
                <a:cxn ang="0">
                  <a:pos x="800" y="18"/>
                </a:cxn>
                <a:cxn ang="0">
                  <a:pos x="832" y="14"/>
                </a:cxn>
                <a:cxn ang="0">
                  <a:pos x="849" y="12"/>
                </a:cxn>
                <a:cxn ang="0">
                  <a:pos x="886" y="4"/>
                </a:cxn>
                <a:cxn ang="0">
                  <a:pos x="879" y="4"/>
                </a:cxn>
                <a:cxn ang="0">
                  <a:pos x="863" y="2"/>
                </a:cxn>
                <a:cxn ang="0">
                  <a:pos x="845" y="0"/>
                </a:cxn>
                <a:cxn ang="0">
                  <a:pos x="832" y="0"/>
                </a:cxn>
                <a:cxn ang="0">
                  <a:pos x="821" y="2"/>
                </a:cxn>
                <a:cxn ang="0">
                  <a:pos x="794" y="4"/>
                </a:cxn>
                <a:cxn ang="0">
                  <a:pos x="752" y="9"/>
                </a:cxn>
                <a:cxn ang="0">
                  <a:pos x="698" y="14"/>
                </a:cxn>
                <a:cxn ang="0">
                  <a:pos x="634" y="20"/>
                </a:cxn>
                <a:cxn ang="0">
                  <a:pos x="564" y="28"/>
                </a:cxn>
                <a:cxn ang="0">
                  <a:pos x="489" y="37"/>
                </a:cxn>
                <a:cxn ang="0">
                  <a:pos x="412" y="44"/>
                </a:cxn>
                <a:cxn ang="0">
                  <a:pos x="334" y="52"/>
                </a:cxn>
                <a:cxn ang="0">
                  <a:pos x="261" y="60"/>
                </a:cxn>
                <a:cxn ang="0">
                  <a:pos x="191" y="68"/>
                </a:cxn>
                <a:cxn ang="0">
                  <a:pos x="129" y="74"/>
                </a:cxn>
                <a:cxn ang="0">
                  <a:pos x="76" y="80"/>
                </a:cxn>
                <a:cxn ang="0">
                  <a:pos x="35" y="85"/>
                </a:cxn>
                <a:cxn ang="0">
                  <a:pos x="9" y="87"/>
                </a:cxn>
                <a:cxn ang="0">
                  <a:pos x="0" y="88"/>
                </a:cxn>
              </a:cxnLst>
              <a:rect l="0" t="0" r="r" b="b"/>
              <a:pathLst>
                <a:path w="886" h="106">
                  <a:moveTo>
                    <a:pt x="0" y="88"/>
                  </a:moveTo>
                  <a:lnTo>
                    <a:pt x="1" y="89"/>
                  </a:lnTo>
                  <a:lnTo>
                    <a:pt x="4" y="90"/>
                  </a:lnTo>
                  <a:lnTo>
                    <a:pt x="8" y="94"/>
                  </a:lnTo>
                  <a:lnTo>
                    <a:pt x="14" y="96"/>
                  </a:lnTo>
                  <a:lnTo>
                    <a:pt x="21" y="100"/>
                  </a:lnTo>
                  <a:lnTo>
                    <a:pt x="29" y="103"/>
                  </a:lnTo>
                  <a:lnTo>
                    <a:pt x="39" y="104"/>
                  </a:lnTo>
                  <a:lnTo>
                    <a:pt x="48" y="106"/>
                  </a:lnTo>
                  <a:lnTo>
                    <a:pt x="53" y="106"/>
                  </a:lnTo>
                  <a:lnTo>
                    <a:pt x="61" y="104"/>
                  </a:lnTo>
                  <a:lnTo>
                    <a:pt x="74" y="103"/>
                  </a:lnTo>
                  <a:lnTo>
                    <a:pt x="90" y="102"/>
                  </a:lnTo>
                  <a:lnTo>
                    <a:pt x="109" y="100"/>
                  </a:lnTo>
                  <a:lnTo>
                    <a:pt x="132" y="97"/>
                  </a:lnTo>
                  <a:lnTo>
                    <a:pt x="157" y="94"/>
                  </a:lnTo>
                  <a:lnTo>
                    <a:pt x="185" y="90"/>
                  </a:lnTo>
                  <a:lnTo>
                    <a:pt x="214" y="88"/>
                  </a:lnTo>
                  <a:lnTo>
                    <a:pt x="246" y="83"/>
                  </a:lnTo>
                  <a:lnTo>
                    <a:pt x="278" y="80"/>
                  </a:lnTo>
                  <a:lnTo>
                    <a:pt x="313" y="76"/>
                  </a:lnTo>
                  <a:lnTo>
                    <a:pt x="348" y="72"/>
                  </a:lnTo>
                  <a:lnTo>
                    <a:pt x="386" y="67"/>
                  </a:lnTo>
                  <a:lnTo>
                    <a:pt x="422" y="64"/>
                  </a:lnTo>
                  <a:lnTo>
                    <a:pt x="459" y="59"/>
                  </a:lnTo>
                  <a:lnTo>
                    <a:pt x="496" y="54"/>
                  </a:lnTo>
                  <a:lnTo>
                    <a:pt x="533" y="51"/>
                  </a:lnTo>
                  <a:lnTo>
                    <a:pt x="568" y="46"/>
                  </a:lnTo>
                  <a:lnTo>
                    <a:pt x="603" y="41"/>
                  </a:lnTo>
                  <a:lnTo>
                    <a:pt x="637" y="38"/>
                  </a:lnTo>
                  <a:lnTo>
                    <a:pt x="670" y="34"/>
                  </a:lnTo>
                  <a:lnTo>
                    <a:pt x="700" y="30"/>
                  </a:lnTo>
                  <a:lnTo>
                    <a:pt x="730" y="26"/>
                  </a:lnTo>
                  <a:lnTo>
                    <a:pt x="755" y="24"/>
                  </a:lnTo>
                  <a:lnTo>
                    <a:pt x="779" y="20"/>
                  </a:lnTo>
                  <a:lnTo>
                    <a:pt x="800" y="18"/>
                  </a:lnTo>
                  <a:lnTo>
                    <a:pt x="817" y="16"/>
                  </a:lnTo>
                  <a:lnTo>
                    <a:pt x="832" y="14"/>
                  </a:lnTo>
                  <a:lnTo>
                    <a:pt x="843" y="13"/>
                  </a:lnTo>
                  <a:lnTo>
                    <a:pt x="849" y="12"/>
                  </a:lnTo>
                  <a:lnTo>
                    <a:pt x="851" y="12"/>
                  </a:lnTo>
                  <a:lnTo>
                    <a:pt x="886" y="4"/>
                  </a:lnTo>
                  <a:lnTo>
                    <a:pt x="884" y="4"/>
                  </a:lnTo>
                  <a:lnTo>
                    <a:pt x="879" y="4"/>
                  </a:lnTo>
                  <a:lnTo>
                    <a:pt x="872" y="3"/>
                  </a:lnTo>
                  <a:lnTo>
                    <a:pt x="863" y="2"/>
                  </a:lnTo>
                  <a:lnTo>
                    <a:pt x="855" y="2"/>
                  </a:lnTo>
                  <a:lnTo>
                    <a:pt x="845" y="0"/>
                  </a:lnTo>
                  <a:lnTo>
                    <a:pt x="838" y="0"/>
                  </a:lnTo>
                  <a:lnTo>
                    <a:pt x="832" y="0"/>
                  </a:lnTo>
                  <a:lnTo>
                    <a:pt x="829" y="0"/>
                  </a:lnTo>
                  <a:lnTo>
                    <a:pt x="821" y="2"/>
                  </a:lnTo>
                  <a:lnTo>
                    <a:pt x="809" y="3"/>
                  </a:lnTo>
                  <a:lnTo>
                    <a:pt x="794" y="4"/>
                  </a:lnTo>
                  <a:lnTo>
                    <a:pt x="774" y="6"/>
                  </a:lnTo>
                  <a:lnTo>
                    <a:pt x="752" y="9"/>
                  </a:lnTo>
                  <a:lnTo>
                    <a:pt x="726" y="11"/>
                  </a:lnTo>
                  <a:lnTo>
                    <a:pt x="698" y="14"/>
                  </a:lnTo>
                  <a:lnTo>
                    <a:pt x="666" y="17"/>
                  </a:lnTo>
                  <a:lnTo>
                    <a:pt x="634" y="20"/>
                  </a:lnTo>
                  <a:lnTo>
                    <a:pt x="600" y="24"/>
                  </a:lnTo>
                  <a:lnTo>
                    <a:pt x="564" y="28"/>
                  </a:lnTo>
                  <a:lnTo>
                    <a:pt x="527" y="32"/>
                  </a:lnTo>
                  <a:lnTo>
                    <a:pt x="489" y="37"/>
                  </a:lnTo>
                  <a:lnTo>
                    <a:pt x="450" y="40"/>
                  </a:lnTo>
                  <a:lnTo>
                    <a:pt x="412" y="44"/>
                  </a:lnTo>
                  <a:lnTo>
                    <a:pt x="373" y="48"/>
                  </a:lnTo>
                  <a:lnTo>
                    <a:pt x="334" y="52"/>
                  </a:lnTo>
                  <a:lnTo>
                    <a:pt x="297" y="57"/>
                  </a:lnTo>
                  <a:lnTo>
                    <a:pt x="261" y="60"/>
                  </a:lnTo>
                  <a:lnTo>
                    <a:pt x="225" y="65"/>
                  </a:lnTo>
                  <a:lnTo>
                    <a:pt x="191" y="68"/>
                  </a:lnTo>
                  <a:lnTo>
                    <a:pt x="159" y="72"/>
                  </a:lnTo>
                  <a:lnTo>
                    <a:pt x="129" y="74"/>
                  </a:lnTo>
                  <a:lnTo>
                    <a:pt x="101" y="78"/>
                  </a:lnTo>
                  <a:lnTo>
                    <a:pt x="76" y="80"/>
                  </a:lnTo>
                  <a:lnTo>
                    <a:pt x="54" y="82"/>
                  </a:lnTo>
                  <a:lnTo>
                    <a:pt x="35" y="85"/>
                  </a:lnTo>
                  <a:lnTo>
                    <a:pt x="20" y="86"/>
                  </a:lnTo>
                  <a:lnTo>
                    <a:pt x="9" y="87"/>
                  </a:lnTo>
                  <a:lnTo>
                    <a:pt x="2" y="88"/>
                  </a:lnTo>
                  <a:lnTo>
                    <a:pt x="0" y="88"/>
                  </a:lnTo>
                  <a:close/>
                </a:path>
              </a:pathLst>
            </a:custGeom>
            <a:solidFill>
              <a:srgbClr val="FF9900"/>
            </a:solidFill>
            <a:ln w="9525">
              <a:noFill/>
              <a:round/>
            </a:ln>
          </p:spPr>
          <p:txBody>
            <a:bodyPr/>
            <a:lstStyle/>
            <a:p>
              <a:endParaRPr lang="en-US"/>
            </a:p>
          </p:txBody>
        </p:sp>
        <p:sp>
          <p:nvSpPr>
            <p:cNvPr id="422122" name="Freeform 234"/>
            <p:cNvSpPr/>
            <p:nvPr/>
          </p:nvSpPr>
          <p:spPr bwMode="auto">
            <a:xfrm>
              <a:off x="4007" y="2171"/>
              <a:ext cx="241" cy="140"/>
            </a:xfrm>
            <a:custGeom>
              <a:avLst/>
              <a:gdLst/>
              <a:ahLst/>
              <a:cxnLst>
                <a:cxn ang="0">
                  <a:pos x="0" y="0"/>
                </a:cxn>
                <a:cxn ang="0">
                  <a:pos x="2" y="0"/>
                </a:cxn>
                <a:cxn ang="0">
                  <a:pos x="7" y="1"/>
                </a:cxn>
                <a:cxn ang="0">
                  <a:pos x="16" y="3"/>
                </a:cxn>
                <a:cxn ang="0">
                  <a:pos x="28" y="5"/>
                </a:cxn>
                <a:cxn ang="0">
                  <a:pos x="41" y="8"/>
                </a:cxn>
                <a:cxn ang="0">
                  <a:pos x="57" y="11"/>
                </a:cxn>
                <a:cxn ang="0">
                  <a:pos x="75" y="16"/>
                </a:cxn>
                <a:cxn ang="0">
                  <a:pos x="94" y="21"/>
                </a:cxn>
                <a:cxn ang="0">
                  <a:pos x="113" y="26"/>
                </a:cxn>
                <a:cxn ang="0">
                  <a:pos x="133" y="32"/>
                </a:cxn>
                <a:cxn ang="0">
                  <a:pos x="153" y="39"/>
                </a:cxn>
                <a:cxn ang="0">
                  <a:pos x="173" y="46"/>
                </a:cxn>
                <a:cxn ang="0">
                  <a:pos x="192" y="55"/>
                </a:cxn>
                <a:cxn ang="0">
                  <a:pos x="211" y="64"/>
                </a:cxn>
                <a:cxn ang="0">
                  <a:pos x="227" y="73"/>
                </a:cxn>
                <a:cxn ang="0">
                  <a:pos x="241" y="83"/>
                </a:cxn>
                <a:cxn ang="0">
                  <a:pos x="234" y="140"/>
                </a:cxn>
                <a:cxn ang="0">
                  <a:pos x="225" y="94"/>
                </a:cxn>
                <a:cxn ang="0">
                  <a:pos x="222" y="93"/>
                </a:cxn>
                <a:cxn ang="0">
                  <a:pos x="218" y="91"/>
                </a:cxn>
                <a:cxn ang="0">
                  <a:pos x="208" y="86"/>
                </a:cxn>
                <a:cxn ang="0">
                  <a:pos x="196" y="80"/>
                </a:cxn>
                <a:cxn ang="0">
                  <a:pos x="182" y="73"/>
                </a:cxn>
                <a:cxn ang="0">
                  <a:pos x="167" y="65"/>
                </a:cxn>
                <a:cxn ang="0">
                  <a:pos x="150" y="57"/>
                </a:cxn>
                <a:cxn ang="0">
                  <a:pos x="132" y="48"/>
                </a:cxn>
                <a:cxn ang="0">
                  <a:pos x="112" y="39"/>
                </a:cxn>
                <a:cxn ang="0">
                  <a:pos x="94" y="31"/>
                </a:cxn>
                <a:cxn ang="0">
                  <a:pos x="75" y="23"/>
                </a:cxn>
                <a:cxn ang="0">
                  <a:pos x="57" y="15"/>
                </a:cxn>
                <a:cxn ang="0">
                  <a:pos x="40" y="9"/>
                </a:cxn>
                <a:cxn ang="0">
                  <a:pos x="25" y="4"/>
                </a:cxn>
                <a:cxn ang="0">
                  <a:pos x="11" y="1"/>
                </a:cxn>
                <a:cxn ang="0">
                  <a:pos x="0" y="0"/>
                </a:cxn>
              </a:cxnLst>
              <a:rect l="0" t="0" r="r" b="b"/>
              <a:pathLst>
                <a:path w="241" h="140">
                  <a:moveTo>
                    <a:pt x="0" y="0"/>
                  </a:moveTo>
                  <a:lnTo>
                    <a:pt x="2" y="0"/>
                  </a:lnTo>
                  <a:lnTo>
                    <a:pt x="7" y="1"/>
                  </a:lnTo>
                  <a:lnTo>
                    <a:pt x="16" y="3"/>
                  </a:lnTo>
                  <a:lnTo>
                    <a:pt x="28" y="5"/>
                  </a:lnTo>
                  <a:lnTo>
                    <a:pt x="41" y="8"/>
                  </a:lnTo>
                  <a:lnTo>
                    <a:pt x="57" y="11"/>
                  </a:lnTo>
                  <a:lnTo>
                    <a:pt x="75" y="16"/>
                  </a:lnTo>
                  <a:lnTo>
                    <a:pt x="94" y="21"/>
                  </a:lnTo>
                  <a:lnTo>
                    <a:pt x="113" y="26"/>
                  </a:lnTo>
                  <a:lnTo>
                    <a:pt x="133" y="32"/>
                  </a:lnTo>
                  <a:lnTo>
                    <a:pt x="153" y="39"/>
                  </a:lnTo>
                  <a:lnTo>
                    <a:pt x="173" y="46"/>
                  </a:lnTo>
                  <a:lnTo>
                    <a:pt x="192" y="55"/>
                  </a:lnTo>
                  <a:lnTo>
                    <a:pt x="211" y="64"/>
                  </a:lnTo>
                  <a:lnTo>
                    <a:pt x="227" y="73"/>
                  </a:lnTo>
                  <a:lnTo>
                    <a:pt x="241" y="83"/>
                  </a:lnTo>
                  <a:lnTo>
                    <a:pt x="234" y="140"/>
                  </a:lnTo>
                  <a:lnTo>
                    <a:pt x="225" y="94"/>
                  </a:lnTo>
                  <a:lnTo>
                    <a:pt x="222" y="93"/>
                  </a:lnTo>
                  <a:lnTo>
                    <a:pt x="218" y="91"/>
                  </a:lnTo>
                  <a:lnTo>
                    <a:pt x="208" y="86"/>
                  </a:lnTo>
                  <a:lnTo>
                    <a:pt x="196" y="80"/>
                  </a:lnTo>
                  <a:lnTo>
                    <a:pt x="182" y="73"/>
                  </a:lnTo>
                  <a:lnTo>
                    <a:pt x="167" y="65"/>
                  </a:lnTo>
                  <a:lnTo>
                    <a:pt x="150" y="57"/>
                  </a:lnTo>
                  <a:lnTo>
                    <a:pt x="132" y="48"/>
                  </a:lnTo>
                  <a:lnTo>
                    <a:pt x="112" y="39"/>
                  </a:lnTo>
                  <a:lnTo>
                    <a:pt x="94" y="31"/>
                  </a:lnTo>
                  <a:lnTo>
                    <a:pt x="75" y="23"/>
                  </a:lnTo>
                  <a:lnTo>
                    <a:pt x="57" y="15"/>
                  </a:lnTo>
                  <a:lnTo>
                    <a:pt x="40" y="9"/>
                  </a:lnTo>
                  <a:lnTo>
                    <a:pt x="25" y="4"/>
                  </a:lnTo>
                  <a:lnTo>
                    <a:pt x="11" y="1"/>
                  </a:lnTo>
                  <a:lnTo>
                    <a:pt x="0" y="0"/>
                  </a:lnTo>
                  <a:close/>
                </a:path>
              </a:pathLst>
            </a:custGeom>
            <a:solidFill>
              <a:srgbClr val="000000"/>
            </a:solidFill>
            <a:ln w="9525">
              <a:noFill/>
              <a:round/>
            </a:ln>
          </p:spPr>
          <p:txBody>
            <a:bodyPr/>
            <a:lstStyle/>
            <a:p>
              <a:endParaRPr lang="en-US"/>
            </a:p>
          </p:txBody>
        </p:sp>
        <p:sp>
          <p:nvSpPr>
            <p:cNvPr id="422123" name="Freeform 235"/>
            <p:cNvSpPr/>
            <p:nvPr/>
          </p:nvSpPr>
          <p:spPr bwMode="auto">
            <a:xfrm>
              <a:off x="3999" y="2222"/>
              <a:ext cx="208" cy="88"/>
            </a:xfrm>
            <a:custGeom>
              <a:avLst/>
              <a:gdLst/>
              <a:ahLst/>
              <a:cxnLst>
                <a:cxn ang="0">
                  <a:pos x="0" y="0"/>
                </a:cxn>
                <a:cxn ang="0">
                  <a:pos x="2" y="1"/>
                </a:cxn>
                <a:cxn ang="0">
                  <a:pos x="8" y="2"/>
                </a:cxn>
                <a:cxn ang="0">
                  <a:pos x="16" y="5"/>
                </a:cxn>
                <a:cxn ang="0">
                  <a:pos x="28" y="8"/>
                </a:cxn>
                <a:cxn ang="0">
                  <a:pos x="42" y="13"/>
                </a:cxn>
                <a:cxn ang="0">
                  <a:pos x="57" y="19"/>
                </a:cxn>
                <a:cxn ang="0">
                  <a:pos x="74" y="25"/>
                </a:cxn>
                <a:cxn ang="0">
                  <a:pos x="92" y="30"/>
                </a:cxn>
                <a:cxn ang="0">
                  <a:pos x="110" y="37"/>
                </a:cxn>
                <a:cxn ang="0">
                  <a:pos x="127" y="44"/>
                </a:cxn>
                <a:cxn ang="0">
                  <a:pos x="145" y="51"/>
                </a:cxn>
                <a:cxn ang="0">
                  <a:pos x="161" y="60"/>
                </a:cxn>
                <a:cxn ang="0">
                  <a:pos x="176" y="67"/>
                </a:cxn>
                <a:cxn ang="0">
                  <a:pos x="189" y="74"/>
                </a:cxn>
                <a:cxn ang="0">
                  <a:pos x="200" y="81"/>
                </a:cxn>
                <a:cxn ang="0">
                  <a:pos x="208" y="88"/>
                </a:cxn>
                <a:cxn ang="0">
                  <a:pos x="206" y="88"/>
                </a:cxn>
                <a:cxn ang="0">
                  <a:pos x="201" y="85"/>
                </a:cxn>
                <a:cxn ang="0">
                  <a:pos x="192" y="84"/>
                </a:cxn>
                <a:cxn ang="0">
                  <a:pos x="180" y="81"/>
                </a:cxn>
                <a:cxn ang="0">
                  <a:pos x="166" y="77"/>
                </a:cxn>
                <a:cxn ang="0">
                  <a:pos x="151" y="73"/>
                </a:cxn>
                <a:cxn ang="0">
                  <a:pos x="134" y="67"/>
                </a:cxn>
                <a:cxn ang="0">
                  <a:pos x="117" y="61"/>
                </a:cxn>
                <a:cxn ang="0">
                  <a:pos x="98" y="55"/>
                </a:cxn>
                <a:cxn ang="0">
                  <a:pos x="81" y="48"/>
                </a:cxn>
                <a:cxn ang="0">
                  <a:pos x="63" y="41"/>
                </a:cxn>
                <a:cxn ang="0">
                  <a:pos x="47" y="34"/>
                </a:cxn>
                <a:cxn ang="0">
                  <a:pos x="31" y="26"/>
                </a:cxn>
                <a:cxn ang="0">
                  <a:pos x="19" y="18"/>
                </a:cxn>
                <a:cxn ang="0">
                  <a:pos x="8" y="8"/>
                </a:cxn>
                <a:cxn ang="0">
                  <a:pos x="0" y="0"/>
                </a:cxn>
              </a:cxnLst>
              <a:rect l="0" t="0" r="r" b="b"/>
              <a:pathLst>
                <a:path w="208" h="88">
                  <a:moveTo>
                    <a:pt x="0" y="0"/>
                  </a:moveTo>
                  <a:lnTo>
                    <a:pt x="2" y="1"/>
                  </a:lnTo>
                  <a:lnTo>
                    <a:pt x="8" y="2"/>
                  </a:lnTo>
                  <a:lnTo>
                    <a:pt x="16" y="5"/>
                  </a:lnTo>
                  <a:lnTo>
                    <a:pt x="28" y="8"/>
                  </a:lnTo>
                  <a:lnTo>
                    <a:pt x="42" y="13"/>
                  </a:lnTo>
                  <a:lnTo>
                    <a:pt x="57" y="19"/>
                  </a:lnTo>
                  <a:lnTo>
                    <a:pt x="74" y="25"/>
                  </a:lnTo>
                  <a:lnTo>
                    <a:pt x="92" y="30"/>
                  </a:lnTo>
                  <a:lnTo>
                    <a:pt x="110" y="37"/>
                  </a:lnTo>
                  <a:lnTo>
                    <a:pt x="127" y="44"/>
                  </a:lnTo>
                  <a:lnTo>
                    <a:pt x="145" y="51"/>
                  </a:lnTo>
                  <a:lnTo>
                    <a:pt x="161" y="60"/>
                  </a:lnTo>
                  <a:lnTo>
                    <a:pt x="176" y="67"/>
                  </a:lnTo>
                  <a:lnTo>
                    <a:pt x="189" y="74"/>
                  </a:lnTo>
                  <a:lnTo>
                    <a:pt x="200" y="81"/>
                  </a:lnTo>
                  <a:lnTo>
                    <a:pt x="208" y="88"/>
                  </a:lnTo>
                  <a:lnTo>
                    <a:pt x="206" y="88"/>
                  </a:lnTo>
                  <a:lnTo>
                    <a:pt x="201" y="85"/>
                  </a:lnTo>
                  <a:lnTo>
                    <a:pt x="192" y="84"/>
                  </a:lnTo>
                  <a:lnTo>
                    <a:pt x="180" y="81"/>
                  </a:lnTo>
                  <a:lnTo>
                    <a:pt x="166" y="77"/>
                  </a:lnTo>
                  <a:lnTo>
                    <a:pt x="151" y="73"/>
                  </a:lnTo>
                  <a:lnTo>
                    <a:pt x="134" y="67"/>
                  </a:lnTo>
                  <a:lnTo>
                    <a:pt x="117" y="61"/>
                  </a:lnTo>
                  <a:lnTo>
                    <a:pt x="98" y="55"/>
                  </a:lnTo>
                  <a:lnTo>
                    <a:pt x="81" y="48"/>
                  </a:lnTo>
                  <a:lnTo>
                    <a:pt x="63" y="41"/>
                  </a:lnTo>
                  <a:lnTo>
                    <a:pt x="47" y="34"/>
                  </a:lnTo>
                  <a:lnTo>
                    <a:pt x="31" y="26"/>
                  </a:lnTo>
                  <a:lnTo>
                    <a:pt x="19" y="18"/>
                  </a:lnTo>
                  <a:lnTo>
                    <a:pt x="8" y="8"/>
                  </a:lnTo>
                  <a:lnTo>
                    <a:pt x="0" y="0"/>
                  </a:lnTo>
                  <a:close/>
                </a:path>
              </a:pathLst>
            </a:custGeom>
            <a:solidFill>
              <a:schemeClr val="folHlink"/>
            </a:solidFill>
            <a:ln w="9525">
              <a:noFill/>
              <a:round/>
            </a:ln>
          </p:spPr>
          <p:txBody>
            <a:bodyPr/>
            <a:lstStyle/>
            <a:p>
              <a:endParaRPr lang="en-US"/>
            </a:p>
          </p:txBody>
        </p:sp>
        <p:sp>
          <p:nvSpPr>
            <p:cNvPr id="422124" name="Freeform 236"/>
            <p:cNvSpPr/>
            <p:nvPr/>
          </p:nvSpPr>
          <p:spPr bwMode="auto">
            <a:xfrm>
              <a:off x="3991" y="2123"/>
              <a:ext cx="80" cy="42"/>
            </a:xfrm>
            <a:custGeom>
              <a:avLst/>
              <a:gdLst/>
              <a:ahLst/>
              <a:cxnLst>
                <a:cxn ang="0">
                  <a:pos x="0" y="42"/>
                </a:cxn>
                <a:cxn ang="0">
                  <a:pos x="2" y="41"/>
                </a:cxn>
                <a:cxn ang="0">
                  <a:pos x="9" y="36"/>
                </a:cxn>
                <a:cxn ang="0">
                  <a:pos x="20" y="30"/>
                </a:cxn>
                <a:cxn ang="0">
                  <a:pos x="31" y="22"/>
                </a:cxn>
                <a:cxn ang="0">
                  <a:pos x="44" y="15"/>
                </a:cxn>
                <a:cxn ang="0">
                  <a:pos x="58" y="8"/>
                </a:cxn>
                <a:cxn ang="0">
                  <a:pos x="70" y="3"/>
                </a:cxn>
                <a:cxn ang="0">
                  <a:pos x="80" y="0"/>
                </a:cxn>
                <a:cxn ang="0">
                  <a:pos x="78" y="2"/>
                </a:cxn>
                <a:cxn ang="0">
                  <a:pos x="73" y="7"/>
                </a:cxn>
                <a:cxn ang="0">
                  <a:pos x="65" y="14"/>
                </a:cxn>
                <a:cxn ang="0">
                  <a:pos x="55" y="21"/>
                </a:cxn>
                <a:cxn ang="0">
                  <a:pos x="43" y="29"/>
                </a:cxn>
                <a:cxn ang="0">
                  <a:pos x="29" y="36"/>
                </a:cxn>
                <a:cxn ang="0">
                  <a:pos x="15" y="41"/>
                </a:cxn>
                <a:cxn ang="0">
                  <a:pos x="0" y="42"/>
                </a:cxn>
              </a:cxnLst>
              <a:rect l="0" t="0" r="r" b="b"/>
              <a:pathLst>
                <a:path w="80" h="42">
                  <a:moveTo>
                    <a:pt x="0" y="42"/>
                  </a:moveTo>
                  <a:lnTo>
                    <a:pt x="2" y="41"/>
                  </a:lnTo>
                  <a:lnTo>
                    <a:pt x="9" y="36"/>
                  </a:lnTo>
                  <a:lnTo>
                    <a:pt x="20" y="30"/>
                  </a:lnTo>
                  <a:lnTo>
                    <a:pt x="31" y="22"/>
                  </a:lnTo>
                  <a:lnTo>
                    <a:pt x="44" y="15"/>
                  </a:lnTo>
                  <a:lnTo>
                    <a:pt x="58" y="8"/>
                  </a:lnTo>
                  <a:lnTo>
                    <a:pt x="70" y="3"/>
                  </a:lnTo>
                  <a:lnTo>
                    <a:pt x="80" y="0"/>
                  </a:lnTo>
                  <a:lnTo>
                    <a:pt x="78" y="2"/>
                  </a:lnTo>
                  <a:lnTo>
                    <a:pt x="73" y="7"/>
                  </a:lnTo>
                  <a:lnTo>
                    <a:pt x="65" y="14"/>
                  </a:lnTo>
                  <a:lnTo>
                    <a:pt x="55" y="21"/>
                  </a:lnTo>
                  <a:lnTo>
                    <a:pt x="43" y="29"/>
                  </a:lnTo>
                  <a:lnTo>
                    <a:pt x="29" y="36"/>
                  </a:lnTo>
                  <a:lnTo>
                    <a:pt x="15" y="41"/>
                  </a:lnTo>
                  <a:lnTo>
                    <a:pt x="0" y="42"/>
                  </a:lnTo>
                  <a:close/>
                </a:path>
              </a:pathLst>
            </a:custGeom>
            <a:solidFill>
              <a:schemeClr val="folHlink"/>
            </a:solidFill>
            <a:ln w="9525">
              <a:noFill/>
              <a:round/>
            </a:ln>
          </p:spPr>
          <p:txBody>
            <a:bodyPr/>
            <a:lstStyle/>
            <a:p>
              <a:endParaRPr lang="en-US"/>
            </a:p>
          </p:txBody>
        </p:sp>
        <p:sp>
          <p:nvSpPr>
            <p:cNvPr id="422125" name="Freeform 237"/>
            <p:cNvSpPr/>
            <p:nvPr/>
          </p:nvSpPr>
          <p:spPr bwMode="auto">
            <a:xfrm>
              <a:off x="4271" y="2248"/>
              <a:ext cx="181" cy="71"/>
            </a:xfrm>
            <a:custGeom>
              <a:avLst/>
              <a:gdLst/>
              <a:ahLst/>
              <a:cxnLst>
                <a:cxn ang="0">
                  <a:pos x="0" y="2"/>
                </a:cxn>
                <a:cxn ang="0">
                  <a:pos x="6" y="2"/>
                </a:cxn>
                <a:cxn ang="0">
                  <a:pos x="24" y="1"/>
                </a:cxn>
                <a:cxn ang="0">
                  <a:pos x="47" y="1"/>
                </a:cxn>
                <a:cxn ang="0">
                  <a:pos x="76" y="0"/>
                </a:cxn>
                <a:cxn ang="0">
                  <a:pos x="105" y="0"/>
                </a:cxn>
                <a:cxn ang="0">
                  <a:pos x="135" y="0"/>
                </a:cxn>
                <a:cxn ang="0">
                  <a:pos x="159" y="1"/>
                </a:cxn>
                <a:cxn ang="0">
                  <a:pos x="177" y="2"/>
                </a:cxn>
                <a:cxn ang="0">
                  <a:pos x="178" y="9"/>
                </a:cxn>
                <a:cxn ang="0">
                  <a:pos x="180" y="25"/>
                </a:cxn>
                <a:cxn ang="0">
                  <a:pos x="181" y="49"/>
                </a:cxn>
                <a:cxn ang="0">
                  <a:pos x="179" y="71"/>
                </a:cxn>
                <a:cxn ang="0">
                  <a:pos x="153" y="18"/>
                </a:cxn>
                <a:cxn ang="0">
                  <a:pos x="150" y="18"/>
                </a:cxn>
                <a:cxn ang="0">
                  <a:pos x="139" y="18"/>
                </a:cxn>
                <a:cxn ang="0">
                  <a:pos x="124" y="18"/>
                </a:cxn>
                <a:cxn ang="0">
                  <a:pos x="104" y="17"/>
                </a:cxn>
                <a:cxn ang="0">
                  <a:pos x="81" y="16"/>
                </a:cxn>
                <a:cxn ang="0">
                  <a:pos x="55" y="13"/>
                </a:cxn>
                <a:cxn ang="0">
                  <a:pos x="28" y="8"/>
                </a:cxn>
                <a:cxn ang="0">
                  <a:pos x="0" y="2"/>
                </a:cxn>
              </a:cxnLst>
              <a:rect l="0" t="0" r="r" b="b"/>
              <a:pathLst>
                <a:path w="181" h="71">
                  <a:moveTo>
                    <a:pt x="0" y="2"/>
                  </a:moveTo>
                  <a:lnTo>
                    <a:pt x="6" y="2"/>
                  </a:lnTo>
                  <a:lnTo>
                    <a:pt x="24" y="1"/>
                  </a:lnTo>
                  <a:lnTo>
                    <a:pt x="47" y="1"/>
                  </a:lnTo>
                  <a:lnTo>
                    <a:pt x="76" y="0"/>
                  </a:lnTo>
                  <a:lnTo>
                    <a:pt x="105" y="0"/>
                  </a:lnTo>
                  <a:lnTo>
                    <a:pt x="135" y="0"/>
                  </a:lnTo>
                  <a:lnTo>
                    <a:pt x="159" y="1"/>
                  </a:lnTo>
                  <a:lnTo>
                    <a:pt x="177" y="2"/>
                  </a:lnTo>
                  <a:lnTo>
                    <a:pt x="178" y="9"/>
                  </a:lnTo>
                  <a:lnTo>
                    <a:pt x="180" y="25"/>
                  </a:lnTo>
                  <a:lnTo>
                    <a:pt x="181" y="49"/>
                  </a:lnTo>
                  <a:lnTo>
                    <a:pt x="179" y="71"/>
                  </a:lnTo>
                  <a:lnTo>
                    <a:pt x="153" y="18"/>
                  </a:lnTo>
                  <a:lnTo>
                    <a:pt x="150" y="18"/>
                  </a:lnTo>
                  <a:lnTo>
                    <a:pt x="139" y="18"/>
                  </a:lnTo>
                  <a:lnTo>
                    <a:pt x="124" y="18"/>
                  </a:lnTo>
                  <a:lnTo>
                    <a:pt x="104" y="17"/>
                  </a:lnTo>
                  <a:lnTo>
                    <a:pt x="81" y="16"/>
                  </a:lnTo>
                  <a:lnTo>
                    <a:pt x="55" y="13"/>
                  </a:lnTo>
                  <a:lnTo>
                    <a:pt x="28" y="8"/>
                  </a:lnTo>
                  <a:lnTo>
                    <a:pt x="0" y="2"/>
                  </a:lnTo>
                  <a:close/>
                </a:path>
              </a:pathLst>
            </a:custGeom>
            <a:solidFill>
              <a:srgbClr val="000000"/>
            </a:solidFill>
            <a:ln w="9525">
              <a:noFill/>
              <a:round/>
            </a:ln>
          </p:spPr>
          <p:txBody>
            <a:bodyPr/>
            <a:lstStyle/>
            <a:p>
              <a:endParaRPr lang="en-US"/>
            </a:p>
          </p:txBody>
        </p:sp>
        <p:sp>
          <p:nvSpPr>
            <p:cNvPr id="422126" name="Freeform 238"/>
            <p:cNvSpPr/>
            <p:nvPr/>
          </p:nvSpPr>
          <p:spPr bwMode="auto">
            <a:xfrm>
              <a:off x="4269" y="2312"/>
              <a:ext cx="164" cy="19"/>
            </a:xfrm>
            <a:custGeom>
              <a:avLst/>
              <a:gdLst/>
              <a:ahLst/>
              <a:cxnLst>
                <a:cxn ang="0">
                  <a:pos x="0" y="0"/>
                </a:cxn>
                <a:cxn ang="0">
                  <a:pos x="6" y="0"/>
                </a:cxn>
                <a:cxn ang="0">
                  <a:pos x="20" y="1"/>
                </a:cxn>
                <a:cxn ang="0">
                  <a:pos x="42" y="2"/>
                </a:cxn>
                <a:cxn ang="0">
                  <a:pos x="68" y="4"/>
                </a:cxn>
                <a:cxn ang="0">
                  <a:pos x="95" y="6"/>
                </a:cxn>
                <a:cxn ang="0">
                  <a:pos x="122" y="9"/>
                </a:cxn>
                <a:cxn ang="0">
                  <a:pos x="146" y="13"/>
                </a:cxn>
                <a:cxn ang="0">
                  <a:pos x="164" y="18"/>
                </a:cxn>
                <a:cxn ang="0">
                  <a:pos x="158" y="18"/>
                </a:cxn>
                <a:cxn ang="0">
                  <a:pos x="141" y="18"/>
                </a:cxn>
                <a:cxn ang="0">
                  <a:pos x="118" y="19"/>
                </a:cxn>
                <a:cxn ang="0">
                  <a:pos x="90" y="18"/>
                </a:cxn>
                <a:cxn ang="0">
                  <a:pos x="62" y="16"/>
                </a:cxn>
                <a:cxn ang="0">
                  <a:pos x="35" y="13"/>
                </a:cxn>
                <a:cxn ang="0">
                  <a:pos x="13" y="7"/>
                </a:cxn>
                <a:cxn ang="0">
                  <a:pos x="0" y="0"/>
                </a:cxn>
              </a:cxnLst>
              <a:rect l="0" t="0" r="r" b="b"/>
              <a:pathLst>
                <a:path w="164" h="19">
                  <a:moveTo>
                    <a:pt x="0" y="0"/>
                  </a:moveTo>
                  <a:lnTo>
                    <a:pt x="6" y="0"/>
                  </a:lnTo>
                  <a:lnTo>
                    <a:pt x="20" y="1"/>
                  </a:lnTo>
                  <a:lnTo>
                    <a:pt x="42" y="2"/>
                  </a:lnTo>
                  <a:lnTo>
                    <a:pt x="68" y="4"/>
                  </a:lnTo>
                  <a:lnTo>
                    <a:pt x="95" y="6"/>
                  </a:lnTo>
                  <a:lnTo>
                    <a:pt x="122" y="9"/>
                  </a:lnTo>
                  <a:lnTo>
                    <a:pt x="146" y="13"/>
                  </a:lnTo>
                  <a:lnTo>
                    <a:pt x="164" y="18"/>
                  </a:lnTo>
                  <a:lnTo>
                    <a:pt x="158" y="18"/>
                  </a:lnTo>
                  <a:lnTo>
                    <a:pt x="141" y="18"/>
                  </a:lnTo>
                  <a:lnTo>
                    <a:pt x="118" y="19"/>
                  </a:lnTo>
                  <a:lnTo>
                    <a:pt x="90" y="18"/>
                  </a:lnTo>
                  <a:lnTo>
                    <a:pt x="62" y="16"/>
                  </a:lnTo>
                  <a:lnTo>
                    <a:pt x="35" y="13"/>
                  </a:lnTo>
                  <a:lnTo>
                    <a:pt x="13" y="7"/>
                  </a:lnTo>
                  <a:lnTo>
                    <a:pt x="0" y="0"/>
                  </a:lnTo>
                  <a:close/>
                </a:path>
              </a:pathLst>
            </a:custGeom>
            <a:solidFill>
              <a:srgbClr val="000000"/>
            </a:solidFill>
            <a:ln w="9525">
              <a:noFill/>
              <a:round/>
            </a:ln>
          </p:spPr>
          <p:txBody>
            <a:bodyPr/>
            <a:lstStyle/>
            <a:p>
              <a:endParaRPr lang="en-US"/>
            </a:p>
          </p:txBody>
        </p:sp>
        <p:sp>
          <p:nvSpPr>
            <p:cNvPr id="422127" name="Freeform 239"/>
            <p:cNvSpPr/>
            <p:nvPr/>
          </p:nvSpPr>
          <p:spPr bwMode="auto">
            <a:xfrm>
              <a:off x="4483" y="2201"/>
              <a:ext cx="126" cy="109"/>
            </a:xfrm>
            <a:custGeom>
              <a:avLst/>
              <a:gdLst/>
              <a:ahLst/>
              <a:cxnLst>
                <a:cxn ang="0">
                  <a:pos x="0" y="28"/>
                </a:cxn>
                <a:cxn ang="0">
                  <a:pos x="3" y="27"/>
                </a:cxn>
                <a:cxn ang="0">
                  <a:pos x="12" y="23"/>
                </a:cxn>
                <a:cxn ang="0">
                  <a:pos x="26" y="19"/>
                </a:cxn>
                <a:cxn ang="0">
                  <a:pos x="43" y="13"/>
                </a:cxn>
                <a:cxn ang="0">
                  <a:pos x="62" y="8"/>
                </a:cxn>
                <a:cxn ang="0">
                  <a:pos x="83" y="4"/>
                </a:cxn>
                <a:cxn ang="0">
                  <a:pos x="104" y="0"/>
                </a:cxn>
                <a:cxn ang="0">
                  <a:pos x="124" y="0"/>
                </a:cxn>
                <a:cxn ang="0">
                  <a:pos x="126" y="74"/>
                </a:cxn>
                <a:cxn ang="0">
                  <a:pos x="8" y="109"/>
                </a:cxn>
                <a:cxn ang="0">
                  <a:pos x="110" y="61"/>
                </a:cxn>
                <a:cxn ang="0">
                  <a:pos x="112" y="16"/>
                </a:cxn>
                <a:cxn ang="0">
                  <a:pos x="0" y="28"/>
                </a:cxn>
              </a:cxnLst>
              <a:rect l="0" t="0" r="r" b="b"/>
              <a:pathLst>
                <a:path w="126" h="109">
                  <a:moveTo>
                    <a:pt x="0" y="28"/>
                  </a:moveTo>
                  <a:lnTo>
                    <a:pt x="3" y="27"/>
                  </a:lnTo>
                  <a:lnTo>
                    <a:pt x="12" y="23"/>
                  </a:lnTo>
                  <a:lnTo>
                    <a:pt x="26" y="19"/>
                  </a:lnTo>
                  <a:lnTo>
                    <a:pt x="43" y="13"/>
                  </a:lnTo>
                  <a:lnTo>
                    <a:pt x="62" y="8"/>
                  </a:lnTo>
                  <a:lnTo>
                    <a:pt x="83" y="4"/>
                  </a:lnTo>
                  <a:lnTo>
                    <a:pt x="104" y="0"/>
                  </a:lnTo>
                  <a:lnTo>
                    <a:pt x="124" y="0"/>
                  </a:lnTo>
                  <a:lnTo>
                    <a:pt x="126" y="74"/>
                  </a:lnTo>
                  <a:lnTo>
                    <a:pt x="8" y="109"/>
                  </a:lnTo>
                  <a:lnTo>
                    <a:pt x="110" y="61"/>
                  </a:lnTo>
                  <a:lnTo>
                    <a:pt x="112" y="16"/>
                  </a:lnTo>
                  <a:lnTo>
                    <a:pt x="0" y="28"/>
                  </a:lnTo>
                  <a:close/>
                </a:path>
              </a:pathLst>
            </a:custGeom>
            <a:solidFill>
              <a:schemeClr val="folHlink"/>
            </a:solidFill>
            <a:ln w="9525">
              <a:noFill/>
              <a:round/>
            </a:ln>
          </p:spPr>
          <p:txBody>
            <a:bodyPr/>
            <a:lstStyle/>
            <a:p>
              <a:endParaRPr lang="en-US"/>
            </a:p>
          </p:txBody>
        </p:sp>
        <p:sp>
          <p:nvSpPr>
            <p:cNvPr id="422128" name="Freeform 240"/>
            <p:cNvSpPr/>
            <p:nvPr/>
          </p:nvSpPr>
          <p:spPr bwMode="auto">
            <a:xfrm>
              <a:off x="4267" y="2078"/>
              <a:ext cx="204" cy="32"/>
            </a:xfrm>
            <a:custGeom>
              <a:avLst/>
              <a:gdLst/>
              <a:ahLst/>
              <a:cxnLst>
                <a:cxn ang="0">
                  <a:pos x="0" y="12"/>
                </a:cxn>
                <a:cxn ang="0">
                  <a:pos x="1" y="12"/>
                </a:cxn>
                <a:cxn ang="0">
                  <a:pos x="5" y="12"/>
                </a:cxn>
                <a:cxn ang="0">
                  <a:pos x="11" y="12"/>
                </a:cxn>
                <a:cxn ang="0">
                  <a:pos x="19" y="12"/>
                </a:cxn>
                <a:cxn ang="0">
                  <a:pos x="30" y="13"/>
                </a:cxn>
                <a:cxn ang="0">
                  <a:pos x="42" y="13"/>
                </a:cxn>
                <a:cxn ang="0">
                  <a:pos x="56" y="13"/>
                </a:cxn>
                <a:cxn ang="0">
                  <a:pos x="70" y="14"/>
                </a:cxn>
                <a:cxn ang="0">
                  <a:pos x="86" y="15"/>
                </a:cxn>
                <a:cxn ang="0">
                  <a:pos x="102" y="17"/>
                </a:cxn>
                <a:cxn ang="0">
                  <a:pos x="119" y="19"/>
                </a:cxn>
                <a:cxn ang="0">
                  <a:pos x="136" y="20"/>
                </a:cxn>
                <a:cxn ang="0">
                  <a:pos x="154" y="22"/>
                </a:cxn>
                <a:cxn ang="0">
                  <a:pos x="171" y="25"/>
                </a:cxn>
                <a:cxn ang="0">
                  <a:pos x="188" y="28"/>
                </a:cxn>
                <a:cxn ang="0">
                  <a:pos x="204" y="32"/>
                </a:cxn>
                <a:cxn ang="0">
                  <a:pos x="203" y="31"/>
                </a:cxn>
                <a:cxn ang="0">
                  <a:pos x="199" y="29"/>
                </a:cxn>
                <a:cxn ang="0">
                  <a:pos x="195" y="27"/>
                </a:cxn>
                <a:cxn ang="0">
                  <a:pos x="188" y="24"/>
                </a:cxn>
                <a:cxn ang="0">
                  <a:pos x="178" y="20"/>
                </a:cxn>
                <a:cxn ang="0">
                  <a:pos x="168" y="15"/>
                </a:cxn>
                <a:cxn ang="0">
                  <a:pos x="156" y="12"/>
                </a:cxn>
                <a:cxn ang="0">
                  <a:pos x="142" y="8"/>
                </a:cxn>
                <a:cxn ang="0">
                  <a:pos x="128" y="5"/>
                </a:cxn>
                <a:cxn ang="0">
                  <a:pos x="112" y="3"/>
                </a:cxn>
                <a:cxn ang="0">
                  <a:pos x="95" y="0"/>
                </a:cxn>
                <a:cxn ang="0">
                  <a:pos x="78" y="0"/>
                </a:cxn>
                <a:cxn ang="0">
                  <a:pos x="59" y="0"/>
                </a:cxn>
                <a:cxn ang="0">
                  <a:pos x="39" y="3"/>
                </a:cxn>
                <a:cxn ang="0">
                  <a:pos x="19" y="6"/>
                </a:cxn>
                <a:cxn ang="0">
                  <a:pos x="0" y="12"/>
                </a:cxn>
              </a:cxnLst>
              <a:rect l="0" t="0" r="r" b="b"/>
              <a:pathLst>
                <a:path w="204" h="32">
                  <a:moveTo>
                    <a:pt x="0" y="12"/>
                  </a:moveTo>
                  <a:lnTo>
                    <a:pt x="1" y="12"/>
                  </a:lnTo>
                  <a:lnTo>
                    <a:pt x="5" y="12"/>
                  </a:lnTo>
                  <a:lnTo>
                    <a:pt x="11" y="12"/>
                  </a:lnTo>
                  <a:lnTo>
                    <a:pt x="19" y="12"/>
                  </a:lnTo>
                  <a:lnTo>
                    <a:pt x="30" y="13"/>
                  </a:lnTo>
                  <a:lnTo>
                    <a:pt x="42" y="13"/>
                  </a:lnTo>
                  <a:lnTo>
                    <a:pt x="56" y="13"/>
                  </a:lnTo>
                  <a:lnTo>
                    <a:pt x="70" y="14"/>
                  </a:lnTo>
                  <a:lnTo>
                    <a:pt x="86" y="15"/>
                  </a:lnTo>
                  <a:lnTo>
                    <a:pt x="102" y="17"/>
                  </a:lnTo>
                  <a:lnTo>
                    <a:pt x="119" y="19"/>
                  </a:lnTo>
                  <a:lnTo>
                    <a:pt x="136" y="20"/>
                  </a:lnTo>
                  <a:lnTo>
                    <a:pt x="154" y="22"/>
                  </a:lnTo>
                  <a:lnTo>
                    <a:pt x="171" y="25"/>
                  </a:lnTo>
                  <a:lnTo>
                    <a:pt x="188" y="28"/>
                  </a:lnTo>
                  <a:lnTo>
                    <a:pt x="204" y="32"/>
                  </a:lnTo>
                  <a:lnTo>
                    <a:pt x="203" y="31"/>
                  </a:lnTo>
                  <a:lnTo>
                    <a:pt x="199" y="29"/>
                  </a:lnTo>
                  <a:lnTo>
                    <a:pt x="195" y="27"/>
                  </a:lnTo>
                  <a:lnTo>
                    <a:pt x="188" y="24"/>
                  </a:lnTo>
                  <a:lnTo>
                    <a:pt x="178" y="20"/>
                  </a:lnTo>
                  <a:lnTo>
                    <a:pt x="168" y="15"/>
                  </a:lnTo>
                  <a:lnTo>
                    <a:pt x="156" y="12"/>
                  </a:lnTo>
                  <a:lnTo>
                    <a:pt x="142" y="8"/>
                  </a:lnTo>
                  <a:lnTo>
                    <a:pt x="128" y="5"/>
                  </a:lnTo>
                  <a:lnTo>
                    <a:pt x="112" y="3"/>
                  </a:lnTo>
                  <a:lnTo>
                    <a:pt x="95" y="0"/>
                  </a:lnTo>
                  <a:lnTo>
                    <a:pt x="78" y="0"/>
                  </a:lnTo>
                  <a:lnTo>
                    <a:pt x="59" y="0"/>
                  </a:lnTo>
                  <a:lnTo>
                    <a:pt x="39" y="3"/>
                  </a:lnTo>
                  <a:lnTo>
                    <a:pt x="19" y="6"/>
                  </a:lnTo>
                  <a:lnTo>
                    <a:pt x="0" y="12"/>
                  </a:lnTo>
                  <a:close/>
                </a:path>
              </a:pathLst>
            </a:custGeom>
            <a:solidFill>
              <a:schemeClr val="folHlink"/>
            </a:solidFill>
            <a:ln w="9525">
              <a:noFill/>
              <a:round/>
            </a:ln>
          </p:spPr>
          <p:txBody>
            <a:bodyPr/>
            <a:lstStyle/>
            <a:p>
              <a:endParaRPr lang="en-US"/>
            </a:p>
          </p:txBody>
        </p:sp>
        <p:sp>
          <p:nvSpPr>
            <p:cNvPr id="422129" name="Freeform 241"/>
            <p:cNvSpPr/>
            <p:nvPr/>
          </p:nvSpPr>
          <p:spPr bwMode="auto">
            <a:xfrm>
              <a:off x="4521" y="2049"/>
              <a:ext cx="837" cy="70"/>
            </a:xfrm>
            <a:custGeom>
              <a:avLst/>
              <a:gdLst/>
              <a:ahLst/>
              <a:cxnLst>
                <a:cxn ang="0">
                  <a:pos x="0" y="68"/>
                </a:cxn>
                <a:cxn ang="0">
                  <a:pos x="837" y="0"/>
                </a:cxn>
                <a:cxn ang="0">
                  <a:pos x="836" y="0"/>
                </a:cxn>
                <a:cxn ang="0">
                  <a:pos x="832" y="1"/>
                </a:cxn>
                <a:cxn ang="0">
                  <a:pos x="825" y="2"/>
                </a:cxn>
                <a:cxn ang="0">
                  <a:pos x="815" y="4"/>
                </a:cxn>
                <a:cxn ang="0">
                  <a:pos x="804" y="6"/>
                </a:cxn>
                <a:cxn ang="0">
                  <a:pos x="789" y="8"/>
                </a:cxn>
                <a:cxn ang="0">
                  <a:pos x="773" y="11"/>
                </a:cxn>
                <a:cxn ang="0">
                  <a:pos x="754" y="13"/>
                </a:cxn>
                <a:cxn ang="0">
                  <a:pos x="735" y="16"/>
                </a:cxn>
                <a:cxn ang="0">
                  <a:pos x="712" y="20"/>
                </a:cxn>
                <a:cxn ang="0">
                  <a:pos x="689" y="23"/>
                </a:cxn>
                <a:cxn ang="0">
                  <a:pos x="663" y="27"/>
                </a:cxn>
                <a:cxn ang="0">
                  <a:pos x="636" y="30"/>
                </a:cxn>
                <a:cxn ang="0">
                  <a:pos x="608" y="34"/>
                </a:cxn>
                <a:cxn ang="0">
                  <a:pos x="578" y="37"/>
                </a:cxn>
                <a:cxn ang="0">
                  <a:pos x="548" y="41"/>
                </a:cxn>
                <a:cxn ang="0">
                  <a:pos x="516" y="44"/>
                </a:cxn>
                <a:cxn ang="0">
                  <a:pos x="483" y="48"/>
                </a:cxn>
                <a:cxn ang="0">
                  <a:pos x="450" y="51"/>
                </a:cxn>
                <a:cxn ang="0">
                  <a:pos x="417" y="55"/>
                </a:cxn>
                <a:cxn ang="0">
                  <a:pos x="382" y="58"/>
                </a:cxn>
                <a:cxn ang="0">
                  <a:pos x="346" y="61"/>
                </a:cxn>
                <a:cxn ang="0">
                  <a:pos x="311" y="63"/>
                </a:cxn>
                <a:cxn ang="0">
                  <a:pos x="276" y="65"/>
                </a:cxn>
                <a:cxn ang="0">
                  <a:pos x="241" y="68"/>
                </a:cxn>
                <a:cxn ang="0">
                  <a:pos x="205" y="69"/>
                </a:cxn>
                <a:cxn ang="0">
                  <a:pos x="170" y="70"/>
                </a:cxn>
                <a:cxn ang="0">
                  <a:pos x="135" y="70"/>
                </a:cxn>
                <a:cxn ang="0">
                  <a:pos x="101" y="70"/>
                </a:cxn>
                <a:cxn ang="0">
                  <a:pos x="66" y="70"/>
                </a:cxn>
                <a:cxn ang="0">
                  <a:pos x="33" y="69"/>
                </a:cxn>
                <a:cxn ang="0">
                  <a:pos x="0" y="68"/>
                </a:cxn>
              </a:cxnLst>
              <a:rect l="0" t="0" r="r" b="b"/>
              <a:pathLst>
                <a:path w="837" h="70">
                  <a:moveTo>
                    <a:pt x="0" y="68"/>
                  </a:moveTo>
                  <a:lnTo>
                    <a:pt x="837" y="0"/>
                  </a:lnTo>
                  <a:lnTo>
                    <a:pt x="836" y="0"/>
                  </a:lnTo>
                  <a:lnTo>
                    <a:pt x="832" y="1"/>
                  </a:lnTo>
                  <a:lnTo>
                    <a:pt x="825" y="2"/>
                  </a:lnTo>
                  <a:lnTo>
                    <a:pt x="815" y="4"/>
                  </a:lnTo>
                  <a:lnTo>
                    <a:pt x="804" y="6"/>
                  </a:lnTo>
                  <a:lnTo>
                    <a:pt x="789" y="8"/>
                  </a:lnTo>
                  <a:lnTo>
                    <a:pt x="773" y="11"/>
                  </a:lnTo>
                  <a:lnTo>
                    <a:pt x="754" y="13"/>
                  </a:lnTo>
                  <a:lnTo>
                    <a:pt x="735" y="16"/>
                  </a:lnTo>
                  <a:lnTo>
                    <a:pt x="712" y="20"/>
                  </a:lnTo>
                  <a:lnTo>
                    <a:pt x="689" y="23"/>
                  </a:lnTo>
                  <a:lnTo>
                    <a:pt x="663" y="27"/>
                  </a:lnTo>
                  <a:lnTo>
                    <a:pt x="636" y="30"/>
                  </a:lnTo>
                  <a:lnTo>
                    <a:pt x="608" y="34"/>
                  </a:lnTo>
                  <a:lnTo>
                    <a:pt x="578" y="37"/>
                  </a:lnTo>
                  <a:lnTo>
                    <a:pt x="548" y="41"/>
                  </a:lnTo>
                  <a:lnTo>
                    <a:pt x="516" y="44"/>
                  </a:lnTo>
                  <a:lnTo>
                    <a:pt x="483" y="48"/>
                  </a:lnTo>
                  <a:lnTo>
                    <a:pt x="450" y="51"/>
                  </a:lnTo>
                  <a:lnTo>
                    <a:pt x="417" y="55"/>
                  </a:lnTo>
                  <a:lnTo>
                    <a:pt x="382" y="58"/>
                  </a:lnTo>
                  <a:lnTo>
                    <a:pt x="346" y="61"/>
                  </a:lnTo>
                  <a:lnTo>
                    <a:pt x="311" y="63"/>
                  </a:lnTo>
                  <a:lnTo>
                    <a:pt x="276" y="65"/>
                  </a:lnTo>
                  <a:lnTo>
                    <a:pt x="241" y="68"/>
                  </a:lnTo>
                  <a:lnTo>
                    <a:pt x="205" y="69"/>
                  </a:lnTo>
                  <a:lnTo>
                    <a:pt x="170" y="70"/>
                  </a:lnTo>
                  <a:lnTo>
                    <a:pt x="135" y="70"/>
                  </a:lnTo>
                  <a:lnTo>
                    <a:pt x="101" y="70"/>
                  </a:lnTo>
                  <a:lnTo>
                    <a:pt x="66" y="70"/>
                  </a:lnTo>
                  <a:lnTo>
                    <a:pt x="33" y="69"/>
                  </a:lnTo>
                  <a:lnTo>
                    <a:pt x="0" y="68"/>
                  </a:lnTo>
                  <a:close/>
                </a:path>
              </a:pathLst>
            </a:custGeom>
            <a:solidFill>
              <a:schemeClr val="folHlink"/>
            </a:solidFill>
            <a:ln w="9525">
              <a:noFill/>
              <a:round/>
            </a:ln>
          </p:spPr>
          <p:txBody>
            <a:bodyPr/>
            <a:lstStyle/>
            <a:p>
              <a:endParaRPr lang="en-US"/>
            </a:p>
          </p:txBody>
        </p:sp>
        <p:sp>
          <p:nvSpPr>
            <p:cNvPr id="422130" name="Freeform 242"/>
            <p:cNvSpPr/>
            <p:nvPr/>
          </p:nvSpPr>
          <p:spPr bwMode="auto">
            <a:xfrm>
              <a:off x="4635" y="2195"/>
              <a:ext cx="222" cy="24"/>
            </a:xfrm>
            <a:custGeom>
              <a:avLst/>
              <a:gdLst/>
              <a:ahLst/>
              <a:cxnLst>
                <a:cxn ang="0">
                  <a:pos x="0" y="24"/>
                </a:cxn>
                <a:cxn ang="0">
                  <a:pos x="222" y="10"/>
                </a:cxn>
                <a:cxn ang="0">
                  <a:pos x="221" y="10"/>
                </a:cxn>
                <a:cxn ang="0">
                  <a:pos x="215" y="8"/>
                </a:cxn>
                <a:cxn ang="0">
                  <a:pos x="208" y="7"/>
                </a:cxn>
                <a:cxn ang="0">
                  <a:pos x="197" y="6"/>
                </a:cxn>
                <a:cxn ang="0">
                  <a:pos x="185" y="5"/>
                </a:cxn>
                <a:cxn ang="0">
                  <a:pos x="169" y="2"/>
                </a:cxn>
                <a:cxn ang="0">
                  <a:pos x="154" y="1"/>
                </a:cxn>
                <a:cxn ang="0">
                  <a:pos x="137" y="0"/>
                </a:cxn>
                <a:cxn ang="0">
                  <a:pos x="119" y="0"/>
                </a:cxn>
                <a:cxn ang="0">
                  <a:pos x="100" y="0"/>
                </a:cxn>
                <a:cxn ang="0">
                  <a:pos x="82" y="1"/>
                </a:cxn>
                <a:cxn ang="0">
                  <a:pos x="64" y="4"/>
                </a:cxn>
                <a:cxn ang="0">
                  <a:pos x="45" y="7"/>
                </a:cxn>
                <a:cxn ang="0">
                  <a:pos x="29" y="11"/>
                </a:cxn>
                <a:cxn ang="0">
                  <a:pos x="14" y="17"/>
                </a:cxn>
                <a:cxn ang="0">
                  <a:pos x="0" y="24"/>
                </a:cxn>
              </a:cxnLst>
              <a:rect l="0" t="0" r="r" b="b"/>
              <a:pathLst>
                <a:path w="222" h="24">
                  <a:moveTo>
                    <a:pt x="0" y="24"/>
                  </a:moveTo>
                  <a:lnTo>
                    <a:pt x="222" y="10"/>
                  </a:lnTo>
                  <a:lnTo>
                    <a:pt x="221" y="10"/>
                  </a:lnTo>
                  <a:lnTo>
                    <a:pt x="215" y="8"/>
                  </a:lnTo>
                  <a:lnTo>
                    <a:pt x="208" y="7"/>
                  </a:lnTo>
                  <a:lnTo>
                    <a:pt x="197" y="6"/>
                  </a:lnTo>
                  <a:lnTo>
                    <a:pt x="185" y="5"/>
                  </a:lnTo>
                  <a:lnTo>
                    <a:pt x="169" y="2"/>
                  </a:lnTo>
                  <a:lnTo>
                    <a:pt x="154" y="1"/>
                  </a:lnTo>
                  <a:lnTo>
                    <a:pt x="137" y="0"/>
                  </a:lnTo>
                  <a:lnTo>
                    <a:pt x="119" y="0"/>
                  </a:lnTo>
                  <a:lnTo>
                    <a:pt x="100" y="0"/>
                  </a:lnTo>
                  <a:lnTo>
                    <a:pt x="82" y="1"/>
                  </a:lnTo>
                  <a:lnTo>
                    <a:pt x="64" y="4"/>
                  </a:lnTo>
                  <a:lnTo>
                    <a:pt x="45" y="7"/>
                  </a:lnTo>
                  <a:lnTo>
                    <a:pt x="29" y="11"/>
                  </a:lnTo>
                  <a:lnTo>
                    <a:pt x="14" y="17"/>
                  </a:lnTo>
                  <a:lnTo>
                    <a:pt x="0" y="24"/>
                  </a:lnTo>
                  <a:close/>
                </a:path>
              </a:pathLst>
            </a:custGeom>
            <a:solidFill>
              <a:srgbClr val="000000"/>
            </a:solidFill>
            <a:ln w="9525">
              <a:noFill/>
              <a:round/>
            </a:ln>
          </p:spPr>
          <p:txBody>
            <a:bodyPr/>
            <a:lstStyle/>
            <a:p>
              <a:endParaRPr lang="en-US"/>
            </a:p>
          </p:txBody>
        </p:sp>
        <p:sp>
          <p:nvSpPr>
            <p:cNvPr id="422131" name="Freeform 243"/>
            <p:cNvSpPr/>
            <p:nvPr/>
          </p:nvSpPr>
          <p:spPr bwMode="auto">
            <a:xfrm>
              <a:off x="4886" y="2168"/>
              <a:ext cx="268" cy="26"/>
            </a:xfrm>
            <a:custGeom>
              <a:avLst/>
              <a:gdLst/>
              <a:ahLst/>
              <a:cxnLst>
                <a:cxn ang="0">
                  <a:pos x="0" y="26"/>
                </a:cxn>
                <a:cxn ang="0">
                  <a:pos x="41" y="0"/>
                </a:cxn>
                <a:cxn ang="0">
                  <a:pos x="268" y="14"/>
                </a:cxn>
                <a:cxn ang="0">
                  <a:pos x="46" y="12"/>
                </a:cxn>
                <a:cxn ang="0">
                  <a:pos x="0" y="26"/>
                </a:cxn>
              </a:cxnLst>
              <a:rect l="0" t="0" r="r" b="b"/>
              <a:pathLst>
                <a:path w="268" h="26">
                  <a:moveTo>
                    <a:pt x="0" y="26"/>
                  </a:moveTo>
                  <a:lnTo>
                    <a:pt x="41" y="0"/>
                  </a:lnTo>
                  <a:lnTo>
                    <a:pt x="268" y="14"/>
                  </a:lnTo>
                  <a:lnTo>
                    <a:pt x="46" y="12"/>
                  </a:lnTo>
                  <a:lnTo>
                    <a:pt x="0" y="26"/>
                  </a:lnTo>
                  <a:close/>
                </a:path>
              </a:pathLst>
            </a:custGeom>
            <a:solidFill>
              <a:srgbClr val="000000"/>
            </a:solidFill>
            <a:ln w="9525">
              <a:noFill/>
              <a:round/>
            </a:ln>
          </p:spPr>
          <p:txBody>
            <a:bodyPr/>
            <a:lstStyle/>
            <a:p>
              <a:endParaRPr lang="en-US"/>
            </a:p>
          </p:txBody>
        </p:sp>
        <p:sp>
          <p:nvSpPr>
            <p:cNvPr id="422132" name="Freeform 244"/>
            <p:cNvSpPr/>
            <p:nvPr/>
          </p:nvSpPr>
          <p:spPr bwMode="auto">
            <a:xfrm>
              <a:off x="5170" y="2126"/>
              <a:ext cx="287" cy="50"/>
            </a:xfrm>
            <a:custGeom>
              <a:avLst/>
              <a:gdLst/>
              <a:ahLst/>
              <a:cxnLst>
                <a:cxn ang="0">
                  <a:pos x="0" y="50"/>
                </a:cxn>
                <a:cxn ang="0">
                  <a:pos x="98" y="1"/>
                </a:cxn>
                <a:cxn ang="0">
                  <a:pos x="287" y="0"/>
                </a:cxn>
                <a:cxn ang="0">
                  <a:pos x="98" y="15"/>
                </a:cxn>
                <a:cxn ang="0">
                  <a:pos x="0" y="50"/>
                </a:cxn>
              </a:cxnLst>
              <a:rect l="0" t="0" r="r" b="b"/>
              <a:pathLst>
                <a:path w="287" h="50">
                  <a:moveTo>
                    <a:pt x="0" y="50"/>
                  </a:moveTo>
                  <a:lnTo>
                    <a:pt x="98" y="1"/>
                  </a:lnTo>
                  <a:lnTo>
                    <a:pt x="287" y="0"/>
                  </a:lnTo>
                  <a:lnTo>
                    <a:pt x="98" y="15"/>
                  </a:lnTo>
                  <a:lnTo>
                    <a:pt x="0" y="50"/>
                  </a:lnTo>
                  <a:close/>
                </a:path>
              </a:pathLst>
            </a:custGeom>
            <a:solidFill>
              <a:srgbClr val="000000"/>
            </a:solidFill>
            <a:ln w="9525">
              <a:noFill/>
              <a:round/>
            </a:ln>
          </p:spPr>
          <p:txBody>
            <a:bodyPr/>
            <a:lstStyle/>
            <a:p>
              <a:endParaRPr lang="en-US"/>
            </a:p>
          </p:txBody>
        </p:sp>
        <p:sp>
          <p:nvSpPr>
            <p:cNvPr id="422133" name="Freeform 245"/>
            <p:cNvSpPr/>
            <p:nvPr/>
          </p:nvSpPr>
          <p:spPr bwMode="auto">
            <a:xfrm>
              <a:off x="4627" y="2208"/>
              <a:ext cx="321" cy="62"/>
            </a:xfrm>
            <a:custGeom>
              <a:avLst/>
              <a:gdLst/>
              <a:ahLst/>
              <a:cxnLst>
                <a:cxn ang="0">
                  <a:pos x="11" y="50"/>
                </a:cxn>
                <a:cxn ang="0">
                  <a:pos x="239" y="37"/>
                </a:cxn>
                <a:cxn ang="0">
                  <a:pos x="321" y="0"/>
                </a:cxn>
                <a:cxn ang="0">
                  <a:pos x="233" y="54"/>
                </a:cxn>
                <a:cxn ang="0">
                  <a:pos x="0" y="62"/>
                </a:cxn>
                <a:cxn ang="0">
                  <a:pos x="11" y="50"/>
                </a:cxn>
              </a:cxnLst>
              <a:rect l="0" t="0" r="r" b="b"/>
              <a:pathLst>
                <a:path w="321" h="62">
                  <a:moveTo>
                    <a:pt x="11" y="50"/>
                  </a:moveTo>
                  <a:lnTo>
                    <a:pt x="239" y="37"/>
                  </a:lnTo>
                  <a:lnTo>
                    <a:pt x="321" y="0"/>
                  </a:lnTo>
                  <a:lnTo>
                    <a:pt x="233" y="54"/>
                  </a:lnTo>
                  <a:lnTo>
                    <a:pt x="0" y="62"/>
                  </a:lnTo>
                  <a:lnTo>
                    <a:pt x="11" y="50"/>
                  </a:lnTo>
                  <a:close/>
                </a:path>
              </a:pathLst>
            </a:custGeom>
            <a:solidFill>
              <a:schemeClr val="folHlink"/>
            </a:solidFill>
            <a:ln w="9525">
              <a:noFill/>
              <a:round/>
            </a:ln>
          </p:spPr>
          <p:txBody>
            <a:bodyPr/>
            <a:lstStyle/>
            <a:p>
              <a:endParaRPr lang="en-US"/>
            </a:p>
          </p:txBody>
        </p:sp>
        <p:sp>
          <p:nvSpPr>
            <p:cNvPr id="422134" name="Freeform 246"/>
            <p:cNvSpPr/>
            <p:nvPr/>
          </p:nvSpPr>
          <p:spPr bwMode="auto">
            <a:xfrm>
              <a:off x="4982" y="2182"/>
              <a:ext cx="303" cy="58"/>
            </a:xfrm>
            <a:custGeom>
              <a:avLst/>
              <a:gdLst/>
              <a:ahLst/>
              <a:cxnLst>
                <a:cxn ang="0">
                  <a:pos x="0" y="27"/>
                </a:cxn>
                <a:cxn ang="0">
                  <a:pos x="187" y="41"/>
                </a:cxn>
                <a:cxn ang="0">
                  <a:pos x="303" y="0"/>
                </a:cxn>
                <a:cxn ang="0">
                  <a:pos x="180" y="58"/>
                </a:cxn>
                <a:cxn ang="0">
                  <a:pos x="0" y="27"/>
                </a:cxn>
              </a:cxnLst>
              <a:rect l="0" t="0" r="r" b="b"/>
              <a:pathLst>
                <a:path w="303" h="58">
                  <a:moveTo>
                    <a:pt x="0" y="27"/>
                  </a:moveTo>
                  <a:lnTo>
                    <a:pt x="187" y="41"/>
                  </a:lnTo>
                  <a:lnTo>
                    <a:pt x="303" y="0"/>
                  </a:lnTo>
                  <a:lnTo>
                    <a:pt x="180" y="58"/>
                  </a:lnTo>
                  <a:lnTo>
                    <a:pt x="0" y="27"/>
                  </a:lnTo>
                  <a:close/>
                </a:path>
              </a:pathLst>
            </a:custGeom>
            <a:solidFill>
              <a:schemeClr val="folHlink"/>
            </a:solidFill>
            <a:ln w="9525">
              <a:noFill/>
              <a:round/>
            </a:ln>
          </p:spPr>
          <p:txBody>
            <a:bodyPr/>
            <a:lstStyle/>
            <a:p>
              <a:endParaRPr lang="en-US"/>
            </a:p>
          </p:txBody>
        </p:sp>
        <p:sp>
          <p:nvSpPr>
            <p:cNvPr id="422135" name="Freeform 247"/>
            <p:cNvSpPr/>
            <p:nvPr/>
          </p:nvSpPr>
          <p:spPr bwMode="auto">
            <a:xfrm>
              <a:off x="5325" y="2127"/>
              <a:ext cx="196" cy="58"/>
            </a:xfrm>
            <a:custGeom>
              <a:avLst/>
              <a:gdLst/>
              <a:ahLst/>
              <a:cxnLst>
                <a:cxn ang="0">
                  <a:pos x="0" y="51"/>
                </a:cxn>
                <a:cxn ang="0">
                  <a:pos x="161" y="45"/>
                </a:cxn>
                <a:cxn ang="0">
                  <a:pos x="162" y="44"/>
                </a:cxn>
                <a:cxn ang="0">
                  <a:pos x="167" y="42"/>
                </a:cxn>
                <a:cxn ang="0">
                  <a:pos x="171" y="39"/>
                </a:cxn>
                <a:cxn ang="0">
                  <a:pos x="176" y="34"/>
                </a:cxn>
                <a:cxn ang="0">
                  <a:pos x="178" y="27"/>
                </a:cxn>
                <a:cxn ang="0">
                  <a:pos x="178" y="20"/>
                </a:cxn>
                <a:cxn ang="0">
                  <a:pos x="173" y="11"/>
                </a:cxn>
                <a:cxn ang="0">
                  <a:pos x="161" y="0"/>
                </a:cxn>
                <a:cxn ang="0">
                  <a:pos x="164" y="2"/>
                </a:cxn>
                <a:cxn ang="0">
                  <a:pos x="171" y="6"/>
                </a:cxn>
                <a:cxn ang="0">
                  <a:pos x="182" y="13"/>
                </a:cxn>
                <a:cxn ang="0">
                  <a:pos x="191" y="21"/>
                </a:cxn>
                <a:cxn ang="0">
                  <a:pos x="196" y="31"/>
                </a:cxn>
                <a:cxn ang="0">
                  <a:pos x="196" y="40"/>
                </a:cxn>
                <a:cxn ang="0">
                  <a:pos x="185" y="49"/>
                </a:cxn>
                <a:cxn ang="0">
                  <a:pos x="164" y="58"/>
                </a:cxn>
                <a:cxn ang="0">
                  <a:pos x="0" y="51"/>
                </a:cxn>
              </a:cxnLst>
              <a:rect l="0" t="0" r="r" b="b"/>
              <a:pathLst>
                <a:path w="196" h="58">
                  <a:moveTo>
                    <a:pt x="0" y="51"/>
                  </a:moveTo>
                  <a:lnTo>
                    <a:pt x="161" y="45"/>
                  </a:lnTo>
                  <a:lnTo>
                    <a:pt x="162" y="44"/>
                  </a:lnTo>
                  <a:lnTo>
                    <a:pt x="167" y="42"/>
                  </a:lnTo>
                  <a:lnTo>
                    <a:pt x="171" y="39"/>
                  </a:lnTo>
                  <a:lnTo>
                    <a:pt x="176" y="34"/>
                  </a:lnTo>
                  <a:lnTo>
                    <a:pt x="178" y="27"/>
                  </a:lnTo>
                  <a:lnTo>
                    <a:pt x="178" y="20"/>
                  </a:lnTo>
                  <a:lnTo>
                    <a:pt x="173" y="11"/>
                  </a:lnTo>
                  <a:lnTo>
                    <a:pt x="161" y="0"/>
                  </a:lnTo>
                  <a:lnTo>
                    <a:pt x="164" y="2"/>
                  </a:lnTo>
                  <a:lnTo>
                    <a:pt x="171" y="6"/>
                  </a:lnTo>
                  <a:lnTo>
                    <a:pt x="182" y="13"/>
                  </a:lnTo>
                  <a:lnTo>
                    <a:pt x="191" y="21"/>
                  </a:lnTo>
                  <a:lnTo>
                    <a:pt x="196" y="31"/>
                  </a:lnTo>
                  <a:lnTo>
                    <a:pt x="196" y="40"/>
                  </a:lnTo>
                  <a:lnTo>
                    <a:pt x="185" y="49"/>
                  </a:lnTo>
                  <a:lnTo>
                    <a:pt x="164" y="58"/>
                  </a:lnTo>
                  <a:lnTo>
                    <a:pt x="0" y="51"/>
                  </a:lnTo>
                  <a:close/>
                </a:path>
              </a:pathLst>
            </a:custGeom>
            <a:solidFill>
              <a:schemeClr val="folHlink"/>
            </a:solidFill>
            <a:ln w="9525">
              <a:noFill/>
              <a:round/>
            </a:ln>
          </p:spPr>
          <p:txBody>
            <a:bodyPr/>
            <a:lstStyle/>
            <a:p>
              <a:endParaRPr lang="en-US"/>
            </a:p>
          </p:txBody>
        </p:sp>
        <p:sp>
          <p:nvSpPr>
            <p:cNvPr id="422136" name="Freeform 248"/>
            <p:cNvSpPr/>
            <p:nvPr/>
          </p:nvSpPr>
          <p:spPr bwMode="auto">
            <a:xfrm>
              <a:off x="5404" y="2044"/>
              <a:ext cx="118" cy="90"/>
            </a:xfrm>
            <a:custGeom>
              <a:avLst/>
              <a:gdLst/>
              <a:ahLst/>
              <a:cxnLst>
                <a:cxn ang="0">
                  <a:pos x="0" y="0"/>
                </a:cxn>
                <a:cxn ang="0">
                  <a:pos x="5" y="0"/>
                </a:cxn>
                <a:cxn ang="0">
                  <a:pos x="18" y="0"/>
                </a:cxn>
                <a:cxn ang="0">
                  <a:pos x="36" y="3"/>
                </a:cxn>
                <a:cxn ang="0">
                  <a:pos x="57" y="9"/>
                </a:cxn>
                <a:cxn ang="0">
                  <a:pos x="78" y="19"/>
                </a:cxn>
                <a:cxn ang="0">
                  <a:pos x="97" y="35"/>
                </a:cxn>
                <a:cxn ang="0">
                  <a:pos x="110" y="59"/>
                </a:cxn>
                <a:cxn ang="0">
                  <a:pos x="116" y="90"/>
                </a:cxn>
                <a:cxn ang="0">
                  <a:pos x="117" y="86"/>
                </a:cxn>
                <a:cxn ang="0">
                  <a:pos x="118" y="75"/>
                </a:cxn>
                <a:cxn ang="0">
                  <a:pos x="118" y="60"/>
                </a:cxn>
                <a:cxn ang="0">
                  <a:pos x="113" y="44"/>
                </a:cxn>
                <a:cxn ang="0">
                  <a:pos x="102" y="26"/>
                </a:cxn>
                <a:cxn ang="0">
                  <a:pos x="81" y="12"/>
                </a:cxn>
                <a:cxn ang="0">
                  <a:pos x="48" y="3"/>
                </a:cxn>
                <a:cxn ang="0">
                  <a:pos x="0" y="0"/>
                </a:cxn>
              </a:cxnLst>
              <a:rect l="0" t="0" r="r" b="b"/>
              <a:pathLst>
                <a:path w="118" h="90">
                  <a:moveTo>
                    <a:pt x="0" y="0"/>
                  </a:moveTo>
                  <a:lnTo>
                    <a:pt x="5" y="0"/>
                  </a:lnTo>
                  <a:lnTo>
                    <a:pt x="18" y="0"/>
                  </a:lnTo>
                  <a:lnTo>
                    <a:pt x="36" y="3"/>
                  </a:lnTo>
                  <a:lnTo>
                    <a:pt x="57" y="9"/>
                  </a:lnTo>
                  <a:lnTo>
                    <a:pt x="78" y="19"/>
                  </a:lnTo>
                  <a:lnTo>
                    <a:pt x="97" y="35"/>
                  </a:lnTo>
                  <a:lnTo>
                    <a:pt x="110" y="59"/>
                  </a:lnTo>
                  <a:lnTo>
                    <a:pt x="116" y="90"/>
                  </a:lnTo>
                  <a:lnTo>
                    <a:pt x="117" y="86"/>
                  </a:lnTo>
                  <a:lnTo>
                    <a:pt x="118" y="75"/>
                  </a:lnTo>
                  <a:lnTo>
                    <a:pt x="118" y="60"/>
                  </a:lnTo>
                  <a:lnTo>
                    <a:pt x="113" y="44"/>
                  </a:lnTo>
                  <a:lnTo>
                    <a:pt x="102" y="26"/>
                  </a:lnTo>
                  <a:lnTo>
                    <a:pt x="81" y="12"/>
                  </a:lnTo>
                  <a:lnTo>
                    <a:pt x="48" y="3"/>
                  </a:lnTo>
                  <a:lnTo>
                    <a:pt x="0" y="0"/>
                  </a:lnTo>
                  <a:close/>
                </a:path>
              </a:pathLst>
            </a:custGeom>
            <a:solidFill>
              <a:schemeClr val="folHlink"/>
            </a:solidFill>
            <a:ln w="9525">
              <a:noFill/>
              <a:round/>
            </a:ln>
          </p:spPr>
          <p:txBody>
            <a:bodyPr/>
            <a:lstStyle/>
            <a:p>
              <a:endParaRPr lang="en-US"/>
            </a:p>
          </p:txBody>
        </p:sp>
        <p:sp>
          <p:nvSpPr>
            <p:cNvPr id="422137" name="Freeform 249"/>
            <p:cNvSpPr/>
            <p:nvPr/>
          </p:nvSpPr>
          <p:spPr bwMode="auto">
            <a:xfrm>
              <a:off x="4067" y="2110"/>
              <a:ext cx="464" cy="117"/>
            </a:xfrm>
            <a:custGeom>
              <a:avLst/>
              <a:gdLst/>
              <a:ahLst/>
              <a:cxnLst>
                <a:cxn ang="0">
                  <a:pos x="461" y="63"/>
                </a:cxn>
                <a:cxn ang="0">
                  <a:pos x="447" y="51"/>
                </a:cxn>
                <a:cxn ang="0">
                  <a:pos x="423" y="35"/>
                </a:cxn>
                <a:cxn ang="0">
                  <a:pos x="395" y="21"/>
                </a:cxn>
                <a:cxn ang="0">
                  <a:pos x="370" y="15"/>
                </a:cxn>
                <a:cxn ang="0">
                  <a:pos x="347" y="11"/>
                </a:cxn>
                <a:cxn ang="0">
                  <a:pos x="316" y="8"/>
                </a:cxn>
                <a:cxn ang="0">
                  <a:pos x="281" y="4"/>
                </a:cxn>
                <a:cxn ang="0">
                  <a:pos x="246" y="1"/>
                </a:cxn>
                <a:cxn ang="0">
                  <a:pos x="211" y="0"/>
                </a:cxn>
                <a:cxn ang="0">
                  <a:pos x="179" y="0"/>
                </a:cxn>
                <a:cxn ang="0">
                  <a:pos x="153" y="1"/>
                </a:cxn>
                <a:cxn ang="0">
                  <a:pos x="124" y="6"/>
                </a:cxn>
                <a:cxn ang="0">
                  <a:pos x="82" y="14"/>
                </a:cxn>
                <a:cxn ang="0">
                  <a:pos x="41" y="24"/>
                </a:cxn>
                <a:cxn ang="0">
                  <a:pos x="10" y="41"/>
                </a:cxn>
                <a:cxn ang="0">
                  <a:pos x="0" y="56"/>
                </a:cxn>
                <a:cxn ang="0">
                  <a:pos x="9" y="65"/>
                </a:cxn>
                <a:cxn ang="0">
                  <a:pos x="31" y="73"/>
                </a:cxn>
                <a:cxn ang="0">
                  <a:pos x="60" y="80"/>
                </a:cxn>
                <a:cxn ang="0">
                  <a:pos x="92" y="86"/>
                </a:cxn>
                <a:cxn ang="0">
                  <a:pos x="125" y="92"/>
                </a:cxn>
                <a:cxn ang="0">
                  <a:pos x="152" y="96"/>
                </a:cxn>
                <a:cxn ang="0">
                  <a:pos x="170" y="100"/>
                </a:cxn>
                <a:cxn ang="0">
                  <a:pos x="183" y="105"/>
                </a:cxn>
                <a:cxn ang="0">
                  <a:pos x="208" y="111"/>
                </a:cxn>
                <a:cxn ang="0">
                  <a:pos x="238" y="114"/>
                </a:cxn>
                <a:cxn ang="0">
                  <a:pos x="271" y="117"/>
                </a:cxn>
                <a:cxn ang="0">
                  <a:pos x="305" y="117"/>
                </a:cxn>
                <a:cxn ang="0">
                  <a:pos x="335" y="117"/>
                </a:cxn>
                <a:cxn ang="0">
                  <a:pos x="359" y="117"/>
                </a:cxn>
                <a:cxn ang="0">
                  <a:pos x="371" y="116"/>
                </a:cxn>
                <a:cxn ang="0">
                  <a:pos x="464" y="64"/>
                </a:cxn>
              </a:cxnLst>
              <a:rect l="0" t="0" r="r" b="b"/>
              <a:pathLst>
                <a:path w="464" h="117">
                  <a:moveTo>
                    <a:pt x="464" y="64"/>
                  </a:moveTo>
                  <a:lnTo>
                    <a:pt x="461" y="63"/>
                  </a:lnTo>
                  <a:lnTo>
                    <a:pt x="456" y="58"/>
                  </a:lnTo>
                  <a:lnTo>
                    <a:pt x="447" y="51"/>
                  </a:lnTo>
                  <a:lnTo>
                    <a:pt x="436" y="43"/>
                  </a:lnTo>
                  <a:lnTo>
                    <a:pt x="423" y="35"/>
                  </a:lnTo>
                  <a:lnTo>
                    <a:pt x="409" y="28"/>
                  </a:lnTo>
                  <a:lnTo>
                    <a:pt x="395" y="21"/>
                  </a:lnTo>
                  <a:lnTo>
                    <a:pt x="380" y="16"/>
                  </a:lnTo>
                  <a:lnTo>
                    <a:pt x="370" y="15"/>
                  </a:lnTo>
                  <a:lnTo>
                    <a:pt x="360" y="13"/>
                  </a:lnTo>
                  <a:lnTo>
                    <a:pt x="347" y="11"/>
                  </a:lnTo>
                  <a:lnTo>
                    <a:pt x="332" y="9"/>
                  </a:lnTo>
                  <a:lnTo>
                    <a:pt x="316" y="8"/>
                  </a:lnTo>
                  <a:lnTo>
                    <a:pt x="299" y="6"/>
                  </a:lnTo>
                  <a:lnTo>
                    <a:pt x="281" y="4"/>
                  </a:lnTo>
                  <a:lnTo>
                    <a:pt x="264" y="2"/>
                  </a:lnTo>
                  <a:lnTo>
                    <a:pt x="246" y="1"/>
                  </a:lnTo>
                  <a:lnTo>
                    <a:pt x="228" y="0"/>
                  </a:lnTo>
                  <a:lnTo>
                    <a:pt x="211" y="0"/>
                  </a:lnTo>
                  <a:lnTo>
                    <a:pt x="195" y="0"/>
                  </a:lnTo>
                  <a:lnTo>
                    <a:pt x="179" y="0"/>
                  </a:lnTo>
                  <a:lnTo>
                    <a:pt x="165" y="0"/>
                  </a:lnTo>
                  <a:lnTo>
                    <a:pt x="153" y="1"/>
                  </a:lnTo>
                  <a:lnTo>
                    <a:pt x="142" y="2"/>
                  </a:lnTo>
                  <a:lnTo>
                    <a:pt x="124" y="6"/>
                  </a:lnTo>
                  <a:lnTo>
                    <a:pt x="103" y="9"/>
                  </a:lnTo>
                  <a:lnTo>
                    <a:pt x="82" y="14"/>
                  </a:lnTo>
                  <a:lnTo>
                    <a:pt x="60" y="19"/>
                  </a:lnTo>
                  <a:lnTo>
                    <a:pt x="41" y="24"/>
                  </a:lnTo>
                  <a:lnTo>
                    <a:pt x="23" y="31"/>
                  </a:lnTo>
                  <a:lnTo>
                    <a:pt x="10" y="41"/>
                  </a:lnTo>
                  <a:lnTo>
                    <a:pt x="1" y="50"/>
                  </a:lnTo>
                  <a:lnTo>
                    <a:pt x="0" y="56"/>
                  </a:lnTo>
                  <a:lnTo>
                    <a:pt x="3" y="61"/>
                  </a:lnTo>
                  <a:lnTo>
                    <a:pt x="9" y="65"/>
                  </a:lnTo>
                  <a:lnTo>
                    <a:pt x="20" y="69"/>
                  </a:lnTo>
                  <a:lnTo>
                    <a:pt x="31" y="73"/>
                  </a:lnTo>
                  <a:lnTo>
                    <a:pt x="45" y="77"/>
                  </a:lnTo>
                  <a:lnTo>
                    <a:pt x="60" y="80"/>
                  </a:lnTo>
                  <a:lnTo>
                    <a:pt x="76" y="84"/>
                  </a:lnTo>
                  <a:lnTo>
                    <a:pt x="92" y="86"/>
                  </a:lnTo>
                  <a:lnTo>
                    <a:pt x="108" y="90"/>
                  </a:lnTo>
                  <a:lnTo>
                    <a:pt x="125" y="92"/>
                  </a:lnTo>
                  <a:lnTo>
                    <a:pt x="139" y="95"/>
                  </a:lnTo>
                  <a:lnTo>
                    <a:pt x="152" y="96"/>
                  </a:lnTo>
                  <a:lnTo>
                    <a:pt x="162" y="98"/>
                  </a:lnTo>
                  <a:lnTo>
                    <a:pt x="170" y="100"/>
                  </a:lnTo>
                  <a:lnTo>
                    <a:pt x="175" y="102"/>
                  </a:lnTo>
                  <a:lnTo>
                    <a:pt x="183" y="105"/>
                  </a:lnTo>
                  <a:lnTo>
                    <a:pt x="194" y="109"/>
                  </a:lnTo>
                  <a:lnTo>
                    <a:pt x="208" y="111"/>
                  </a:lnTo>
                  <a:lnTo>
                    <a:pt x="222" y="113"/>
                  </a:lnTo>
                  <a:lnTo>
                    <a:pt x="238" y="114"/>
                  </a:lnTo>
                  <a:lnTo>
                    <a:pt x="255" y="116"/>
                  </a:lnTo>
                  <a:lnTo>
                    <a:pt x="271" y="117"/>
                  </a:lnTo>
                  <a:lnTo>
                    <a:pt x="288" y="117"/>
                  </a:lnTo>
                  <a:lnTo>
                    <a:pt x="305" y="117"/>
                  </a:lnTo>
                  <a:lnTo>
                    <a:pt x="321" y="117"/>
                  </a:lnTo>
                  <a:lnTo>
                    <a:pt x="335" y="117"/>
                  </a:lnTo>
                  <a:lnTo>
                    <a:pt x="348" y="117"/>
                  </a:lnTo>
                  <a:lnTo>
                    <a:pt x="359" y="117"/>
                  </a:lnTo>
                  <a:lnTo>
                    <a:pt x="367" y="116"/>
                  </a:lnTo>
                  <a:lnTo>
                    <a:pt x="371" y="116"/>
                  </a:lnTo>
                  <a:lnTo>
                    <a:pt x="374" y="116"/>
                  </a:lnTo>
                  <a:lnTo>
                    <a:pt x="464" y="64"/>
                  </a:lnTo>
                  <a:close/>
                </a:path>
              </a:pathLst>
            </a:custGeom>
            <a:solidFill>
              <a:srgbClr val="FF9900"/>
            </a:solidFill>
            <a:ln w="9525">
              <a:noFill/>
              <a:round/>
            </a:ln>
          </p:spPr>
          <p:txBody>
            <a:bodyPr/>
            <a:lstStyle/>
            <a:p>
              <a:endParaRPr lang="en-US"/>
            </a:p>
          </p:txBody>
        </p:sp>
        <p:sp>
          <p:nvSpPr>
            <p:cNvPr id="422138" name="Freeform 250"/>
            <p:cNvSpPr/>
            <p:nvPr/>
          </p:nvSpPr>
          <p:spPr bwMode="auto">
            <a:xfrm>
              <a:off x="4530" y="2053"/>
              <a:ext cx="914" cy="107"/>
            </a:xfrm>
            <a:custGeom>
              <a:avLst/>
              <a:gdLst/>
              <a:ahLst/>
              <a:cxnLst>
                <a:cxn ang="0">
                  <a:pos x="7" y="79"/>
                </a:cxn>
                <a:cxn ang="0">
                  <a:pos x="3" y="83"/>
                </a:cxn>
                <a:cxn ang="0">
                  <a:pos x="0" y="91"/>
                </a:cxn>
                <a:cxn ang="0">
                  <a:pos x="2" y="99"/>
                </a:cxn>
                <a:cxn ang="0">
                  <a:pos x="18" y="102"/>
                </a:cxn>
                <a:cxn ang="0">
                  <a:pos x="30" y="102"/>
                </a:cxn>
                <a:cxn ang="0">
                  <a:pos x="39" y="104"/>
                </a:cxn>
                <a:cxn ang="0">
                  <a:pos x="49" y="104"/>
                </a:cxn>
                <a:cxn ang="0">
                  <a:pos x="57" y="105"/>
                </a:cxn>
                <a:cxn ang="0">
                  <a:pos x="63" y="106"/>
                </a:cxn>
                <a:cxn ang="0">
                  <a:pos x="67" y="106"/>
                </a:cxn>
                <a:cxn ang="0">
                  <a:pos x="70" y="107"/>
                </a:cxn>
                <a:cxn ang="0">
                  <a:pos x="71" y="107"/>
                </a:cxn>
                <a:cxn ang="0">
                  <a:pos x="914" y="17"/>
                </a:cxn>
                <a:cxn ang="0">
                  <a:pos x="913" y="15"/>
                </a:cxn>
                <a:cxn ang="0">
                  <a:pos x="907" y="8"/>
                </a:cxn>
                <a:cxn ang="0">
                  <a:pos x="896" y="2"/>
                </a:cxn>
                <a:cxn ang="0">
                  <a:pos x="880" y="0"/>
                </a:cxn>
                <a:cxn ang="0">
                  <a:pos x="876" y="0"/>
                </a:cxn>
                <a:cxn ang="0">
                  <a:pos x="869" y="1"/>
                </a:cxn>
                <a:cxn ang="0">
                  <a:pos x="860" y="1"/>
                </a:cxn>
                <a:cxn ang="0">
                  <a:pos x="848" y="2"/>
                </a:cxn>
                <a:cxn ang="0">
                  <a:pos x="835" y="4"/>
                </a:cxn>
                <a:cxn ang="0">
                  <a:pos x="819" y="5"/>
                </a:cxn>
                <a:cxn ang="0">
                  <a:pos x="800" y="8"/>
                </a:cxn>
                <a:cxn ang="0">
                  <a:pos x="780" y="10"/>
                </a:cxn>
                <a:cxn ang="0">
                  <a:pos x="758" y="12"/>
                </a:cxn>
                <a:cxn ang="0">
                  <a:pos x="734" y="15"/>
                </a:cxn>
                <a:cxn ang="0">
                  <a:pos x="709" y="17"/>
                </a:cxn>
                <a:cxn ang="0">
                  <a:pos x="681" y="21"/>
                </a:cxn>
                <a:cxn ang="0">
                  <a:pos x="653" y="23"/>
                </a:cxn>
                <a:cxn ang="0">
                  <a:pos x="624" y="26"/>
                </a:cxn>
                <a:cxn ang="0">
                  <a:pos x="592" y="30"/>
                </a:cxn>
                <a:cxn ang="0">
                  <a:pos x="561" y="32"/>
                </a:cxn>
                <a:cxn ang="0">
                  <a:pos x="528" y="36"/>
                </a:cxn>
                <a:cxn ang="0">
                  <a:pos x="494" y="39"/>
                </a:cxn>
                <a:cxn ang="0">
                  <a:pos x="460" y="43"/>
                </a:cxn>
                <a:cxn ang="0">
                  <a:pos x="425" y="46"/>
                </a:cxn>
                <a:cxn ang="0">
                  <a:pos x="390" y="50"/>
                </a:cxn>
                <a:cxn ang="0">
                  <a:pos x="354" y="53"/>
                </a:cxn>
                <a:cxn ang="0">
                  <a:pos x="319" y="56"/>
                </a:cxn>
                <a:cxn ang="0">
                  <a:pos x="283" y="59"/>
                </a:cxn>
                <a:cxn ang="0">
                  <a:pos x="246" y="63"/>
                </a:cxn>
                <a:cxn ang="0">
                  <a:pos x="211" y="65"/>
                </a:cxn>
                <a:cxn ang="0">
                  <a:pos x="175" y="68"/>
                </a:cxn>
                <a:cxn ang="0">
                  <a:pos x="140" y="71"/>
                </a:cxn>
                <a:cxn ang="0">
                  <a:pos x="106" y="73"/>
                </a:cxn>
                <a:cxn ang="0">
                  <a:pos x="72" y="76"/>
                </a:cxn>
                <a:cxn ang="0">
                  <a:pos x="39" y="77"/>
                </a:cxn>
                <a:cxn ang="0">
                  <a:pos x="7" y="79"/>
                </a:cxn>
              </a:cxnLst>
              <a:rect l="0" t="0" r="r" b="b"/>
              <a:pathLst>
                <a:path w="914" h="107">
                  <a:moveTo>
                    <a:pt x="7" y="79"/>
                  </a:moveTo>
                  <a:lnTo>
                    <a:pt x="3" y="83"/>
                  </a:lnTo>
                  <a:lnTo>
                    <a:pt x="0" y="91"/>
                  </a:lnTo>
                  <a:lnTo>
                    <a:pt x="2" y="99"/>
                  </a:lnTo>
                  <a:lnTo>
                    <a:pt x="18" y="102"/>
                  </a:lnTo>
                  <a:lnTo>
                    <a:pt x="30" y="102"/>
                  </a:lnTo>
                  <a:lnTo>
                    <a:pt x="39" y="104"/>
                  </a:lnTo>
                  <a:lnTo>
                    <a:pt x="49" y="104"/>
                  </a:lnTo>
                  <a:lnTo>
                    <a:pt x="57" y="105"/>
                  </a:lnTo>
                  <a:lnTo>
                    <a:pt x="63" y="106"/>
                  </a:lnTo>
                  <a:lnTo>
                    <a:pt x="67" y="106"/>
                  </a:lnTo>
                  <a:lnTo>
                    <a:pt x="70" y="107"/>
                  </a:lnTo>
                  <a:lnTo>
                    <a:pt x="71" y="107"/>
                  </a:lnTo>
                  <a:lnTo>
                    <a:pt x="914" y="17"/>
                  </a:lnTo>
                  <a:lnTo>
                    <a:pt x="913" y="15"/>
                  </a:lnTo>
                  <a:lnTo>
                    <a:pt x="907" y="8"/>
                  </a:lnTo>
                  <a:lnTo>
                    <a:pt x="896" y="2"/>
                  </a:lnTo>
                  <a:lnTo>
                    <a:pt x="880" y="0"/>
                  </a:lnTo>
                  <a:lnTo>
                    <a:pt x="876" y="0"/>
                  </a:lnTo>
                  <a:lnTo>
                    <a:pt x="869" y="1"/>
                  </a:lnTo>
                  <a:lnTo>
                    <a:pt x="860" y="1"/>
                  </a:lnTo>
                  <a:lnTo>
                    <a:pt x="848" y="2"/>
                  </a:lnTo>
                  <a:lnTo>
                    <a:pt x="835" y="4"/>
                  </a:lnTo>
                  <a:lnTo>
                    <a:pt x="819" y="5"/>
                  </a:lnTo>
                  <a:lnTo>
                    <a:pt x="800" y="8"/>
                  </a:lnTo>
                  <a:lnTo>
                    <a:pt x="780" y="10"/>
                  </a:lnTo>
                  <a:lnTo>
                    <a:pt x="758" y="12"/>
                  </a:lnTo>
                  <a:lnTo>
                    <a:pt x="734" y="15"/>
                  </a:lnTo>
                  <a:lnTo>
                    <a:pt x="709" y="17"/>
                  </a:lnTo>
                  <a:lnTo>
                    <a:pt x="681" y="21"/>
                  </a:lnTo>
                  <a:lnTo>
                    <a:pt x="653" y="23"/>
                  </a:lnTo>
                  <a:lnTo>
                    <a:pt x="624" y="26"/>
                  </a:lnTo>
                  <a:lnTo>
                    <a:pt x="592" y="30"/>
                  </a:lnTo>
                  <a:lnTo>
                    <a:pt x="561" y="32"/>
                  </a:lnTo>
                  <a:lnTo>
                    <a:pt x="528" y="36"/>
                  </a:lnTo>
                  <a:lnTo>
                    <a:pt x="494" y="39"/>
                  </a:lnTo>
                  <a:lnTo>
                    <a:pt x="460" y="43"/>
                  </a:lnTo>
                  <a:lnTo>
                    <a:pt x="425" y="46"/>
                  </a:lnTo>
                  <a:lnTo>
                    <a:pt x="390" y="50"/>
                  </a:lnTo>
                  <a:lnTo>
                    <a:pt x="354" y="53"/>
                  </a:lnTo>
                  <a:lnTo>
                    <a:pt x="319" y="56"/>
                  </a:lnTo>
                  <a:lnTo>
                    <a:pt x="283" y="59"/>
                  </a:lnTo>
                  <a:lnTo>
                    <a:pt x="246" y="63"/>
                  </a:lnTo>
                  <a:lnTo>
                    <a:pt x="211" y="65"/>
                  </a:lnTo>
                  <a:lnTo>
                    <a:pt x="175" y="68"/>
                  </a:lnTo>
                  <a:lnTo>
                    <a:pt x="140" y="71"/>
                  </a:lnTo>
                  <a:lnTo>
                    <a:pt x="106" y="73"/>
                  </a:lnTo>
                  <a:lnTo>
                    <a:pt x="72" y="76"/>
                  </a:lnTo>
                  <a:lnTo>
                    <a:pt x="39" y="77"/>
                  </a:lnTo>
                  <a:lnTo>
                    <a:pt x="7" y="79"/>
                  </a:lnTo>
                  <a:close/>
                </a:path>
              </a:pathLst>
            </a:custGeom>
            <a:solidFill>
              <a:srgbClr val="FFD100"/>
            </a:solidFill>
            <a:ln w="9525">
              <a:noFill/>
              <a:round/>
            </a:ln>
          </p:spPr>
          <p:txBody>
            <a:bodyPr/>
            <a:lstStyle/>
            <a:p>
              <a:endParaRPr lang="en-US"/>
            </a:p>
          </p:txBody>
        </p:sp>
        <p:sp>
          <p:nvSpPr>
            <p:cNvPr id="422139" name="Freeform 251"/>
            <p:cNvSpPr/>
            <p:nvPr/>
          </p:nvSpPr>
          <p:spPr bwMode="auto">
            <a:xfrm>
              <a:off x="4586" y="2074"/>
              <a:ext cx="845" cy="88"/>
            </a:xfrm>
            <a:custGeom>
              <a:avLst/>
              <a:gdLst/>
              <a:ahLst/>
              <a:cxnLst>
                <a:cxn ang="0">
                  <a:pos x="2" y="86"/>
                </a:cxn>
                <a:cxn ang="0">
                  <a:pos x="20" y="84"/>
                </a:cxn>
                <a:cxn ang="0">
                  <a:pos x="51" y="80"/>
                </a:cxn>
                <a:cxn ang="0">
                  <a:pos x="97" y="76"/>
                </a:cxn>
                <a:cxn ang="0">
                  <a:pos x="152" y="70"/>
                </a:cxn>
                <a:cxn ang="0">
                  <a:pos x="216" y="63"/>
                </a:cxn>
                <a:cxn ang="0">
                  <a:pos x="286" y="56"/>
                </a:cxn>
                <a:cxn ang="0">
                  <a:pos x="361" y="49"/>
                </a:cxn>
                <a:cxn ang="0">
                  <a:pos x="437" y="40"/>
                </a:cxn>
                <a:cxn ang="0">
                  <a:pos x="513" y="32"/>
                </a:cxn>
                <a:cxn ang="0">
                  <a:pos x="585" y="25"/>
                </a:cxn>
                <a:cxn ang="0">
                  <a:pos x="654" y="18"/>
                </a:cxn>
                <a:cxn ang="0">
                  <a:pos x="716" y="11"/>
                </a:cxn>
                <a:cxn ang="0">
                  <a:pos x="769" y="7"/>
                </a:cxn>
                <a:cxn ang="0">
                  <a:pos x="810" y="3"/>
                </a:cxn>
                <a:cxn ang="0">
                  <a:pos x="837" y="0"/>
                </a:cxn>
                <a:cxn ang="0">
                  <a:pos x="843" y="0"/>
                </a:cxn>
                <a:cxn ang="0">
                  <a:pos x="825" y="2"/>
                </a:cxn>
                <a:cxn ang="0">
                  <a:pos x="792" y="7"/>
                </a:cxn>
                <a:cxn ang="0">
                  <a:pos x="747" y="12"/>
                </a:cxn>
                <a:cxn ang="0">
                  <a:pos x="689" y="19"/>
                </a:cxn>
                <a:cxn ang="0">
                  <a:pos x="624" y="28"/>
                </a:cxn>
                <a:cxn ang="0">
                  <a:pos x="553" y="36"/>
                </a:cxn>
                <a:cxn ang="0">
                  <a:pos x="478" y="45"/>
                </a:cxn>
                <a:cxn ang="0">
                  <a:pos x="401" y="55"/>
                </a:cxn>
                <a:cxn ang="0">
                  <a:pos x="324" y="63"/>
                </a:cxn>
                <a:cxn ang="0">
                  <a:pos x="250" y="71"/>
                </a:cxn>
                <a:cxn ang="0">
                  <a:pos x="182" y="78"/>
                </a:cxn>
                <a:cxn ang="0">
                  <a:pos x="121" y="83"/>
                </a:cxn>
                <a:cxn ang="0">
                  <a:pos x="70" y="86"/>
                </a:cxn>
                <a:cxn ang="0">
                  <a:pos x="31" y="88"/>
                </a:cxn>
                <a:cxn ang="0">
                  <a:pos x="6" y="87"/>
                </a:cxn>
              </a:cxnLst>
              <a:rect l="0" t="0" r="r" b="b"/>
              <a:pathLst>
                <a:path w="845" h="88">
                  <a:moveTo>
                    <a:pt x="0" y="86"/>
                  </a:moveTo>
                  <a:lnTo>
                    <a:pt x="2" y="86"/>
                  </a:lnTo>
                  <a:lnTo>
                    <a:pt x="9" y="85"/>
                  </a:lnTo>
                  <a:lnTo>
                    <a:pt x="20" y="84"/>
                  </a:lnTo>
                  <a:lnTo>
                    <a:pt x="34" y="83"/>
                  </a:lnTo>
                  <a:lnTo>
                    <a:pt x="51" y="80"/>
                  </a:lnTo>
                  <a:lnTo>
                    <a:pt x="72" y="78"/>
                  </a:lnTo>
                  <a:lnTo>
                    <a:pt x="97" y="76"/>
                  </a:lnTo>
                  <a:lnTo>
                    <a:pt x="122" y="73"/>
                  </a:lnTo>
                  <a:lnTo>
                    <a:pt x="152" y="70"/>
                  </a:lnTo>
                  <a:lnTo>
                    <a:pt x="183" y="66"/>
                  </a:lnTo>
                  <a:lnTo>
                    <a:pt x="216" y="63"/>
                  </a:lnTo>
                  <a:lnTo>
                    <a:pt x="251" y="59"/>
                  </a:lnTo>
                  <a:lnTo>
                    <a:pt x="286" y="56"/>
                  </a:lnTo>
                  <a:lnTo>
                    <a:pt x="324" y="52"/>
                  </a:lnTo>
                  <a:lnTo>
                    <a:pt x="361" y="49"/>
                  </a:lnTo>
                  <a:lnTo>
                    <a:pt x="398" y="44"/>
                  </a:lnTo>
                  <a:lnTo>
                    <a:pt x="437" y="40"/>
                  </a:lnTo>
                  <a:lnTo>
                    <a:pt x="475" y="36"/>
                  </a:lnTo>
                  <a:lnTo>
                    <a:pt x="513" y="32"/>
                  </a:lnTo>
                  <a:lnTo>
                    <a:pt x="550" y="29"/>
                  </a:lnTo>
                  <a:lnTo>
                    <a:pt x="585" y="25"/>
                  </a:lnTo>
                  <a:lnTo>
                    <a:pt x="620" y="21"/>
                  </a:lnTo>
                  <a:lnTo>
                    <a:pt x="654" y="18"/>
                  </a:lnTo>
                  <a:lnTo>
                    <a:pt x="686" y="15"/>
                  </a:lnTo>
                  <a:lnTo>
                    <a:pt x="716" y="11"/>
                  </a:lnTo>
                  <a:lnTo>
                    <a:pt x="743" y="9"/>
                  </a:lnTo>
                  <a:lnTo>
                    <a:pt x="769" y="7"/>
                  </a:lnTo>
                  <a:lnTo>
                    <a:pt x="790" y="4"/>
                  </a:lnTo>
                  <a:lnTo>
                    <a:pt x="810" y="3"/>
                  </a:lnTo>
                  <a:lnTo>
                    <a:pt x="825" y="1"/>
                  </a:lnTo>
                  <a:lnTo>
                    <a:pt x="837" y="0"/>
                  </a:lnTo>
                  <a:lnTo>
                    <a:pt x="845" y="0"/>
                  </a:lnTo>
                  <a:lnTo>
                    <a:pt x="843" y="0"/>
                  </a:lnTo>
                  <a:lnTo>
                    <a:pt x="836" y="1"/>
                  </a:lnTo>
                  <a:lnTo>
                    <a:pt x="825" y="2"/>
                  </a:lnTo>
                  <a:lnTo>
                    <a:pt x="810" y="4"/>
                  </a:lnTo>
                  <a:lnTo>
                    <a:pt x="792" y="7"/>
                  </a:lnTo>
                  <a:lnTo>
                    <a:pt x="771" y="9"/>
                  </a:lnTo>
                  <a:lnTo>
                    <a:pt x="747" y="12"/>
                  </a:lnTo>
                  <a:lnTo>
                    <a:pt x="719" y="16"/>
                  </a:lnTo>
                  <a:lnTo>
                    <a:pt x="689" y="19"/>
                  </a:lnTo>
                  <a:lnTo>
                    <a:pt x="658" y="23"/>
                  </a:lnTo>
                  <a:lnTo>
                    <a:pt x="624" y="28"/>
                  </a:lnTo>
                  <a:lnTo>
                    <a:pt x="589" y="32"/>
                  </a:lnTo>
                  <a:lnTo>
                    <a:pt x="553" y="36"/>
                  </a:lnTo>
                  <a:lnTo>
                    <a:pt x="515" y="40"/>
                  </a:lnTo>
                  <a:lnTo>
                    <a:pt x="478" y="45"/>
                  </a:lnTo>
                  <a:lnTo>
                    <a:pt x="439" y="50"/>
                  </a:lnTo>
                  <a:lnTo>
                    <a:pt x="401" y="55"/>
                  </a:lnTo>
                  <a:lnTo>
                    <a:pt x="362" y="59"/>
                  </a:lnTo>
                  <a:lnTo>
                    <a:pt x="324" y="63"/>
                  </a:lnTo>
                  <a:lnTo>
                    <a:pt x="286" y="67"/>
                  </a:lnTo>
                  <a:lnTo>
                    <a:pt x="250" y="71"/>
                  </a:lnTo>
                  <a:lnTo>
                    <a:pt x="216" y="74"/>
                  </a:lnTo>
                  <a:lnTo>
                    <a:pt x="182" y="78"/>
                  </a:lnTo>
                  <a:lnTo>
                    <a:pt x="151" y="80"/>
                  </a:lnTo>
                  <a:lnTo>
                    <a:pt x="121" y="83"/>
                  </a:lnTo>
                  <a:lnTo>
                    <a:pt x="94" y="85"/>
                  </a:lnTo>
                  <a:lnTo>
                    <a:pt x="70" y="86"/>
                  </a:lnTo>
                  <a:lnTo>
                    <a:pt x="49" y="87"/>
                  </a:lnTo>
                  <a:lnTo>
                    <a:pt x="31" y="88"/>
                  </a:lnTo>
                  <a:lnTo>
                    <a:pt x="16" y="88"/>
                  </a:lnTo>
                  <a:lnTo>
                    <a:pt x="6" y="87"/>
                  </a:lnTo>
                  <a:lnTo>
                    <a:pt x="0" y="86"/>
                  </a:lnTo>
                  <a:close/>
                </a:path>
              </a:pathLst>
            </a:custGeom>
            <a:solidFill>
              <a:srgbClr val="000000"/>
            </a:solidFill>
            <a:ln w="9525">
              <a:noFill/>
              <a:round/>
            </a:ln>
          </p:spPr>
          <p:txBody>
            <a:bodyPr/>
            <a:lstStyle/>
            <a:p>
              <a:endParaRPr lang="en-US"/>
            </a:p>
          </p:txBody>
        </p:sp>
        <p:sp>
          <p:nvSpPr>
            <p:cNvPr id="422140" name="Freeform 252"/>
            <p:cNvSpPr/>
            <p:nvPr/>
          </p:nvSpPr>
          <p:spPr bwMode="auto">
            <a:xfrm>
              <a:off x="4177" y="2180"/>
              <a:ext cx="69" cy="20"/>
            </a:xfrm>
            <a:custGeom>
              <a:avLst/>
              <a:gdLst/>
              <a:ahLst/>
              <a:cxnLst>
                <a:cxn ang="0">
                  <a:pos x="69" y="0"/>
                </a:cxn>
                <a:cxn ang="0">
                  <a:pos x="67" y="1"/>
                </a:cxn>
                <a:cxn ang="0">
                  <a:pos x="64" y="3"/>
                </a:cxn>
                <a:cxn ang="0">
                  <a:pos x="57" y="7"/>
                </a:cxn>
                <a:cxn ang="0">
                  <a:pos x="49" y="12"/>
                </a:cxn>
                <a:cxn ang="0">
                  <a:pos x="39" y="14"/>
                </a:cxn>
                <a:cxn ang="0">
                  <a:pos x="28" y="15"/>
                </a:cxn>
                <a:cxn ang="0">
                  <a:pos x="14" y="14"/>
                </a:cxn>
                <a:cxn ang="0">
                  <a:pos x="0" y="9"/>
                </a:cxn>
                <a:cxn ang="0">
                  <a:pos x="2" y="10"/>
                </a:cxn>
                <a:cxn ang="0">
                  <a:pos x="9" y="14"/>
                </a:cxn>
                <a:cxn ang="0">
                  <a:pos x="18" y="16"/>
                </a:cxn>
                <a:cxn ang="0">
                  <a:pos x="29" y="20"/>
                </a:cxn>
                <a:cxn ang="0">
                  <a:pos x="41" y="20"/>
                </a:cxn>
                <a:cxn ang="0">
                  <a:pos x="52" y="19"/>
                </a:cxn>
                <a:cxn ang="0">
                  <a:pos x="62" y="12"/>
                </a:cxn>
                <a:cxn ang="0">
                  <a:pos x="69" y="0"/>
                </a:cxn>
              </a:cxnLst>
              <a:rect l="0" t="0" r="r" b="b"/>
              <a:pathLst>
                <a:path w="69" h="20">
                  <a:moveTo>
                    <a:pt x="69" y="0"/>
                  </a:moveTo>
                  <a:lnTo>
                    <a:pt x="67" y="1"/>
                  </a:lnTo>
                  <a:lnTo>
                    <a:pt x="64" y="3"/>
                  </a:lnTo>
                  <a:lnTo>
                    <a:pt x="57" y="7"/>
                  </a:lnTo>
                  <a:lnTo>
                    <a:pt x="49" y="12"/>
                  </a:lnTo>
                  <a:lnTo>
                    <a:pt x="39" y="14"/>
                  </a:lnTo>
                  <a:lnTo>
                    <a:pt x="28" y="15"/>
                  </a:lnTo>
                  <a:lnTo>
                    <a:pt x="14" y="14"/>
                  </a:lnTo>
                  <a:lnTo>
                    <a:pt x="0" y="9"/>
                  </a:lnTo>
                  <a:lnTo>
                    <a:pt x="2" y="10"/>
                  </a:lnTo>
                  <a:lnTo>
                    <a:pt x="9" y="14"/>
                  </a:lnTo>
                  <a:lnTo>
                    <a:pt x="18" y="16"/>
                  </a:lnTo>
                  <a:lnTo>
                    <a:pt x="29" y="20"/>
                  </a:lnTo>
                  <a:lnTo>
                    <a:pt x="41" y="20"/>
                  </a:lnTo>
                  <a:lnTo>
                    <a:pt x="52" y="19"/>
                  </a:lnTo>
                  <a:lnTo>
                    <a:pt x="62" y="12"/>
                  </a:lnTo>
                  <a:lnTo>
                    <a:pt x="69" y="0"/>
                  </a:lnTo>
                  <a:close/>
                </a:path>
              </a:pathLst>
            </a:custGeom>
            <a:solidFill>
              <a:srgbClr val="000000"/>
            </a:solidFill>
            <a:ln w="9525">
              <a:noFill/>
              <a:round/>
            </a:ln>
          </p:spPr>
          <p:txBody>
            <a:bodyPr/>
            <a:lstStyle/>
            <a:p>
              <a:endParaRPr lang="en-US"/>
            </a:p>
          </p:txBody>
        </p:sp>
        <p:sp>
          <p:nvSpPr>
            <p:cNvPr id="422141" name="Freeform 253"/>
            <p:cNvSpPr/>
            <p:nvPr/>
          </p:nvSpPr>
          <p:spPr bwMode="auto">
            <a:xfrm>
              <a:off x="3814" y="1984"/>
              <a:ext cx="420" cy="494"/>
            </a:xfrm>
            <a:custGeom>
              <a:avLst/>
              <a:gdLst/>
              <a:ahLst/>
              <a:cxnLst>
                <a:cxn ang="0">
                  <a:pos x="385" y="211"/>
                </a:cxn>
                <a:cxn ang="0">
                  <a:pos x="394" y="211"/>
                </a:cxn>
                <a:cxn ang="0">
                  <a:pos x="407" y="209"/>
                </a:cxn>
                <a:cxn ang="0">
                  <a:pos x="418" y="205"/>
                </a:cxn>
                <a:cxn ang="0">
                  <a:pos x="419" y="198"/>
                </a:cxn>
                <a:cxn ang="0">
                  <a:pos x="413" y="175"/>
                </a:cxn>
                <a:cxn ang="0">
                  <a:pos x="402" y="140"/>
                </a:cxn>
                <a:cxn ang="0">
                  <a:pos x="388" y="106"/>
                </a:cxn>
                <a:cxn ang="0">
                  <a:pos x="372" y="79"/>
                </a:cxn>
                <a:cxn ang="0">
                  <a:pos x="338" y="50"/>
                </a:cxn>
                <a:cxn ang="0">
                  <a:pos x="291" y="21"/>
                </a:cxn>
                <a:cxn ang="0">
                  <a:pos x="236" y="2"/>
                </a:cxn>
                <a:cxn ang="0">
                  <a:pos x="179" y="1"/>
                </a:cxn>
                <a:cxn ang="0">
                  <a:pos x="125" y="14"/>
                </a:cxn>
                <a:cxn ang="0">
                  <a:pos x="81" y="33"/>
                </a:cxn>
                <a:cxn ang="0">
                  <a:pos x="50" y="60"/>
                </a:cxn>
                <a:cxn ang="0">
                  <a:pos x="39" y="78"/>
                </a:cxn>
                <a:cxn ang="0">
                  <a:pos x="24" y="106"/>
                </a:cxn>
                <a:cxn ang="0">
                  <a:pos x="7" y="166"/>
                </a:cxn>
                <a:cxn ang="0">
                  <a:pos x="0" y="259"/>
                </a:cxn>
                <a:cxn ang="0">
                  <a:pos x="5" y="323"/>
                </a:cxn>
                <a:cxn ang="0">
                  <a:pos x="10" y="358"/>
                </a:cxn>
                <a:cxn ang="0">
                  <a:pos x="25" y="410"/>
                </a:cxn>
                <a:cxn ang="0">
                  <a:pos x="59" y="459"/>
                </a:cxn>
                <a:cxn ang="0">
                  <a:pos x="86" y="477"/>
                </a:cxn>
                <a:cxn ang="0">
                  <a:pos x="90" y="480"/>
                </a:cxn>
                <a:cxn ang="0">
                  <a:pos x="102" y="485"/>
                </a:cxn>
                <a:cxn ang="0">
                  <a:pos x="119" y="489"/>
                </a:cxn>
                <a:cxn ang="0">
                  <a:pos x="144" y="493"/>
                </a:cxn>
                <a:cxn ang="0">
                  <a:pos x="176" y="494"/>
                </a:cxn>
                <a:cxn ang="0">
                  <a:pos x="216" y="491"/>
                </a:cxn>
                <a:cxn ang="0">
                  <a:pos x="267" y="481"/>
                </a:cxn>
                <a:cxn ang="0">
                  <a:pos x="262" y="430"/>
                </a:cxn>
                <a:cxn ang="0">
                  <a:pos x="257" y="433"/>
                </a:cxn>
                <a:cxn ang="0">
                  <a:pos x="246" y="441"/>
                </a:cxn>
                <a:cxn ang="0">
                  <a:pos x="230" y="449"/>
                </a:cxn>
                <a:cxn ang="0">
                  <a:pos x="218" y="450"/>
                </a:cxn>
                <a:cxn ang="0">
                  <a:pos x="211" y="451"/>
                </a:cxn>
                <a:cxn ang="0">
                  <a:pos x="192" y="452"/>
                </a:cxn>
                <a:cxn ang="0">
                  <a:pos x="167" y="450"/>
                </a:cxn>
                <a:cxn ang="0">
                  <a:pos x="143" y="440"/>
                </a:cxn>
                <a:cxn ang="0">
                  <a:pos x="137" y="436"/>
                </a:cxn>
                <a:cxn ang="0">
                  <a:pos x="122" y="423"/>
                </a:cxn>
                <a:cxn ang="0">
                  <a:pos x="104" y="404"/>
                </a:cxn>
                <a:cxn ang="0">
                  <a:pos x="88" y="382"/>
                </a:cxn>
                <a:cxn ang="0">
                  <a:pos x="75" y="329"/>
                </a:cxn>
                <a:cxn ang="0">
                  <a:pos x="60" y="239"/>
                </a:cxn>
                <a:cxn ang="0">
                  <a:pos x="60" y="225"/>
                </a:cxn>
                <a:cxn ang="0">
                  <a:pos x="65" y="192"/>
                </a:cxn>
                <a:cxn ang="0">
                  <a:pos x="75" y="150"/>
                </a:cxn>
                <a:cxn ang="0">
                  <a:pos x="97" y="111"/>
                </a:cxn>
                <a:cxn ang="0">
                  <a:pos x="104" y="104"/>
                </a:cxn>
                <a:cxn ang="0">
                  <a:pos x="123" y="88"/>
                </a:cxn>
                <a:cxn ang="0">
                  <a:pos x="146" y="73"/>
                </a:cxn>
                <a:cxn ang="0">
                  <a:pos x="169" y="66"/>
                </a:cxn>
                <a:cxn ang="0">
                  <a:pos x="176" y="65"/>
                </a:cxn>
                <a:cxn ang="0">
                  <a:pos x="195" y="63"/>
                </a:cxn>
                <a:cxn ang="0">
                  <a:pos x="225" y="63"/>
                </a:cxn>
                <a:cxn ang="0">
                  <a:pos x="260" y="69"/>
                </a:cxn>
                <a:cxn ang="0">
                  <a:pos x="296" y="83"/>
                </a:cxn>
                <a:cxn ang="0">
                  <a:pos x="331" y="109"/>
                </a:cxn>
                <a:cxn ang="0">
                  <a:pos x="361" y="152"/>
                </a:cxn>
                <a:cxn ang="0">
                  <a:pos x="384" y="211"/>
                </a:cxn>
              </a:cxnLst>
              <a:rect l="0" t="0" r="r" b="b"/>
              <a:pathLst>
                <a:path w="420" h="494">
                  <a:moveTo>
                    <a:pt x="384" y="211"/>
                  </a:moveTo>
                  <a:lnTo>
                    <a:pt x="385" y="211"/>
                  </a:lnTo>
                  <a:lnTo>
                    <a:pt x="389" y="211"/>
                  </a:lnTo>
                  <a:lnTo>
                    <a:pt x="394" y="211"/>
                  </a:lnTo>
                  <a:lnTo>
                    <a:pt x="401" y="210"/>
                  </a:lnTo>
                  <a:lnTo>
                    <a:pt x="407" y="209"/>
                  </a:lnTo>
                  <a:lnTo>
                    <a:pt x="413" y="208"/>
                  </a:lnTo>
                  <a:lnTo>
                    <a:pt x="418" y="205"/>
                  </a:lnTo>
                  <a:lnTo>
                    <a:pt x="420" y="202"/>
                  </a:lnTo>
                  <a:lnTo>
                    <a:pt x="419" y="198"/>
                  </a:lnTo>
                  <a:lnTo>
                    <a:pt x="416" y="189"/>
                  </a:lnTo>
                  <a:lnTo>
                    <a:pt x="413" y="175"/>
                  </a:lnTo>
                  <a:lnTo>
                    <a:pt x="408" y="159"/>
                  </a:lnTo>
                  <a:lnTo>
                    <a:pt x="402" y="140"/>
                  </a:lnTo>
                  <a:lnTo>
                    <a:pt x="395" y="122"/>
                  </a:lnTo>
                  <a:lnTo>
                    <a:pt x="388" y="106"/>
                  </a:lnTo>
                  <a:lnTo>
                    <a:pt x="381" y="92"/>
                  </a:lnTo>
                  <a:lnTo>
                    <a:pt x="372" y="79"/>
                  </a:lnTo>
                  <a:lnTo>
                    <a:pt x="357" y="65"/>
                  </a:lnTo>
                  <a:lnTo>
                    <a:pt x="338" y="50"/>
                  </a:lnTo>
                  <a:lnTo>
                    <a:pt x="316" y="35"/>
                  </a:lnTo>
                  <a:lnTo>
                    <a:pt x="291" y="21"/>
                  </a:lnTo>
                  <a:lnTo>
                    <a:pt x="264" y="10"/>
                  </a:lnTo>
                  <a:lnTo>
                    <a:pt x="236" y="2"/>
                  </a:lnTo>
                  <a:lnTo>
                    <a:pt x="207" y="0"/>
                  </a:lnTo>
                  <a:lnTo>
                    <a:pt x="179" y="1"/>
                  </a:lnTo>
                  <a:lnTo>
                    <a:pt x="151" y="5"/>
                  </a:lnTo>
                  <a:lnTo>
                    <a:pt x="125" y="14"/>
                  </a:lnTo>
                  <a:lnTo>
                    <a:pt x="102" y="23"/>
                  </a:lnTo>
                  <a:lnTo>
                    <a:pt x="81" y="33"/>
                  </a:lnTo>
                  <a:lnTo>
                    <a:pt x="63" y="46"/>
                  </a:lnTo>
                  <a:lnTo>
                    <a:pt x="50" y="60"/>
                  </a:lnTo>
                  <a:lnTo>
                    <a:pt x="41" y="74"/>
                  </a:lnTo>
                  <a:lnTo>
                    <a:pt x="39" y="78"/>
                  </a:lnTo>
                  <a:lnTo>
                    <a:pt x="33" y="88"/>
                  </a:lnTo>
                  <a:lnTo>
                    <a:pt x="24" y="106"/>
                  </a:lnTo>
                  <a:lnTo>
                    <a:pt x="15" y="132"/>
                  </a:lnTo>
                  <a:lnTo>
                    <a:pt x="7" y="166"/>
                  </a:lnTo>
                  <a:lnTo>
                    <a:pt x="1" y="208"/>
                  </a:lnTo>
                  <a:lnTo>
                    <a:pt x="0" y="259"/>
                  </a:lnTo>
                  <a:lnTo>
                    <a:pt x="5" y="319"/>
                  </a:lnTo>
                  <a:lnTo>
                    <a:pt x="5" y="323"/>
                  </a:lnTo>
                  <a:lnTo>
                    <a:pt x="6" y="339"/>
                  </a:lnTo>
                  <a:lnTo>
                    <a:pt x="10" y="358"/>
                  </a:lnTo>
                  <a:lnTo>
                    <a:pt x="15" y="383"/>
                  </a:lnTo>
                  <a:lnTo>
                    <a:pt x="25" y="410"/>
                  </a:lnTo>
                  <a:lnTo>
                    <a:pt x="40" y="436"/>
                  </a:lnTo>
                  <a:lnTo>
                    <a:pt x="59" y="459"/>
                  </a:lnTo>
                  <a:lnTo>
                    <a:pt x="84" y="477"/>
                  </a:lnTo>
                  <a:lnTo>
                    <a:pt x="86" y="477"/>
                  </a:lnTo>
                  <a:lnTo>
                    <a:pt x="87" y="478"/>
                  </a:lnTo>
                  <a:lnTo>
                    <a:pt x="90" y="480"/>
                  </a:lnTo>
                  <a:lnTo>
                    <a:pt x="95" y="482"/>
                  </a:lnTo>
                  <a:lnTo>
                    <a:pt x="102" y="485"/>
                  </a:lnTo>
                  <a:lnTo>
                    <a:pt x="109" y="487"/>
                  </a:lnTo>
                  <a:lnTo>
                    <a:pt x="119" y="489"/>
                  </a:lnTo>
                  <a:lnTo>
                    <a:pt x="130" y="492"/>
                  </a:lnTo>
                  <a:lnTo>
                    <a:pt x="144" y="493"/>
                  </a:lnTo>
                  <a:lnTo>
                    <a:pt x="159" y="494"/>
                  </a:lnTo>
                  <a:lnTo>
                    <a:pt x="176" y="494"/>
                  </a:lnTo>
                  <a:lnTo>
                    <a:pt x="195" y="493"/>
                  </a:lnTo>
                  <a:lnTo>
                    <a:pt x="216" y="491"/>
                  </a:lnTo>
                  <a:lnTo>
                    <a:pt x="241" y="487"/>
                  </a:lnTo>
                  <a:lnTo>
                    <a:pt x="267" y="481"/>
                  </a:lnTo>
                  <a:lnTo>
                    <a:pt x="295" y="474"/>
                  </a:lnTo>
                  <a:lnTo>
                    <a:pt x="262" y="430"/>
                  </a:lnTo>
                  <a:lnTo>
                    <a:pt x="261" y="431"/>
                  </a:lnTo>
                  <a:lnTo>
                    <a:pt x="257" y="433"/>
                  </a:lnTo>
                  <a:lnTo>
                    <a:pt x="252" y="437"/>
                  </a:lnTo>
                  <a:lnTo>
                    <a:pt x="246" y="441"/>
                  </a:lnTo>
                  <a:lnTo>
                    <a:pt x="238" y="445"/>
                  </a:lnTo>
                  <a:lnTo>
                    <a:pt x="230" y="449"/>
                  </a:lnTo>
                  <a:lnTo>
                    <a:pt x="223" y="450"/>
                  </a:lnTo>
                  <a:lnTo>
                    <a:pt x="218" y="450"/>
                  </a:lnTo>
                  <a:lnTo>
                    <a:pt x="215" y="450"/>
                  </a:lnTo>
                  <a:lnTo>
                    <a:pt x="211" y="451"/>
                  </a:lnTo>
                  <a:lnTo>
                    <a:pt x="202" y="452"/>
                  </a:lnTo>
                  <a:lnTo>
                    <a:pt x="192" y="452"/>
                  </a:lnTo>
                  <a:lnTo>
                    <a:pt x="180" y="452"/>
                  </a:lnTo>
                  <a:lnTo>
                    <a:pt x="167" y="450"/>
                  </a:lnTo>
                  <a:lnTo>
                    <a:pt x="155" y="446"/>
                  </a:lnTo>
                  <a:lnTo>
                    <a:pt x="143" y="440"/>
                  </a:lnTo>
                  <a:lnTo>
                    <a:pt x="142" y="439"/>
                  </a:lnTo>
                  <a:lnTo>
                    <a:pt x="137" y="436"/>
                  </a:lnTo>
                  <a:lnTo>
                    <a:pt x="130" y="430"/>
                  </a:lnTo>
                  <a:lnTo>
                    <a:pt x="122" y="423"/>
                  </a:lnTo>
                  <a:lnTo>
                    <a:pt x="112" y="413"/>
                  </a:lnTo>
                  <a:lnTo>
                    <a:pt x="104" y="404"/>
                  </a:lnTo>
                  <a:lnTo>
                    <a:pt x="95" y="394"/>
                  </a:lnTo>
                  <a:lnTo>
                    <a:pt x="88" y="382"/>
                  </a:lnTo>
                  <a:lnTo>
                    <a:pt x="84" y="367"/>
                  </a:lnTo>
                  <a:lnTo>
                    <a:pt x="75" y="329"/>
                  </a:lnTo>
                  <a:lnTo>
                    <a:pt x="66" y="282"/>
                  </a:lnTo>
                  <a:lnTo>
                    <a:pt x="60" y="239"/>
                  </a:lnTo>
                  <a:lnTo>
                    <a:pt x="60" y="236"/>
                  </a:lnTo>
                  <a:lnTo>
                    <a:pt x="60" y="225"/>
                  </a:lnTo>
                  <a:lnTo>
                    <a:pt x="61" y="211"/>
                  </a:lnTo>
                  <a:lnTo>
                    <a:pt x="65" y="192"/>
                  </a:lnTo>
                  <a:lnTo>
                    <a:pt x="68" y="171"/>
                  </a:lnTo>
                  <a:lnTo>
                    <a:pt x="75" y="150"/>
                  </a:lnTo>
                  <a:lnTo>
                    <a:pt x="84" y="129"/>
                  </a:lnTo>
                  <a:lnTo>
                    <a:pt x="97" y="111"/>
                  </a:lnTo>
                  <a:lnTo>
                    <a:pt x="100" y="108"/>
                  </a:lnTo>
                  <a:lnTo>
                    <a:pt x="104" y="104"/>
                  </a:lnTo>
                  <a:lnTo>
                    <a:pt x="112" y="97"/>
                  </a:lnTo>
                  <a:lnTo>
                    <a:pt x="123" y="88"/>
                  </a:lnTo>
                  <a:lnTo>
                    <a:pt x="135" y="80"/>
                  </a:lnTo>
                  <a:lnTo>
                    <a:pt x="146" y="73"/>
                  </a:lnTo>
                  <a:lnTo>
                    <a:pt x="158" y="69"/>
                  </a:lnTo>
                  <a:lnTo>
                    <a:pt x="169" y="66"/>
                  </a:lnTo>
                  <a:lnTo>
                    <a:pt x="171" y="66"/>
                  </a:lnTo>
                  <a:lnTo>
                    <a:pt x="176" y="65"/>
                  </a:lnTo>
                  <a:lnTo>
                    <a:pt x="185" y="64"/>
                  </a:lnTo>
                  <a:lnTo>
                    <a:pt x="195" y="63"/>
                  </a:lnTo>
                  <a:lnTo>
                    <a:pt x="209" y="63"/>
                  </a:lnTo>
                  <a:lnTo>
                    <a:pt x="225" y="63"/>
                  </a:lnTo>
                  <a:lnTo>
                    <a:pt x="242" y="65"/>
                  </a:lnTo>
                  <a:lnTo>
                    <a:pt x="260" y="69"/>
                  </a:lnTo>
                  <a:lnTo>
                    <a:pt x="277" y="74"/>
                  </a:lnTo>
                  <a:lnTo>
                    <a:pt x="296" y="83"/>
                  </a:lnTo>
                  <a:lnTo>
                    <a:pt x="313" y="94"/>
                  </a:lnTo>
                  <a:lnTo>
                    <a:pt x="331" y="109"/>
                  </a:lnTo>
                  <a:lnTo>
                    <a:pt x="347" y="128"/>
                  </a:lnTo>
                  <a:lnTo>
                    <a:pt x="361" y="152"/>
                  </a:lnTo>
                  <a:lnTo>
                    <a:pt x="374" y="178"/>
                  </a:lnTo>
                  <a:lnTo>
                    <a:pt x="384" y="211"/>
                  </a:lnTo>
                  <a:close/>
                </a:path>
              </a:pathLst>
            </a:custGeom>
            <a:solidFill>
              <a:srgbClr val="FFFFFF"/>
            </a:solidFill>
            <a:ln w="9525">
              <a:noFill/>
              <a:round/>
            </a:ln>
          </p:spPr>
          <p:txBody>
            <a:bodyPr/>
            <a:lstStyle/>
            <a:p>
              <a:endParaRPr lang="en-US"/>
            </a:p>
          </p:txBody>
        </p:sp>
        <p:sp>
          <p:nvSpPr>
            <p:cNvPr id="422142" name="Freeform 254"/>
            <p:cNvSpPr/>
            <p:nvPr/>
          </p:nvSpPr>
          <p:spPr bwMode="auto">
            <a:xfrm>
              <a:off x="3897" y="2354"/>
              <a:ext cx="171" cy="87"/>
            </a:xfrm>
            <a:custGeom>
              <a:avLst/>
              <a:gdLst/>
              <a:ahLst/>
              <a:cxnLst>
                <a:cxn ang="0">
                  <a:pos x="0" y="0"/>
                </a:cxn>
                <a:cxn ang="0">
                  <a:pos x="3" y="6"/>
                </a:cxn>
                <a:cxn ang="0">
                  <a:pos x="10" y="21"/>
                </a:cxn>
                <a:cxn ang="0">
                  <a:pos x="21" y="41"/>
                </a:cxn>
                <a:cxn ang="0">
                  <a:pos x="39" y="61"/>
                </a:cxn>
                <a:cxn ang="0">
                  <a:pos x="62" y="79"/>
                </a:cxn>
                <a:cxn ang="0">
                  <a:pos x="91" y="87"/>
                </a:cxn>
                <a:cxn ang="0">
                  <a:pos x="128" y="84"/>
                </a:cxn>
                <a:cxn ang="0">
                  <a:pos x="171" y="64"/>
                </a:cxn>
                <a:cxn ang="0">
                  <a:pos x="166" y="67"/>
                </a:cxn>
                <a:cxn ang="0">
                  <a:pos x="155" y="73"/>
                </a:cxn>
                <a:cxn ang="0">
                  <a:pos x="136" y="79"/>
                </a:cxn>
                <a:cxn ang="0">
                  <a:pos x="112" y="81"/>
                </a:cxn>
                <a:cxn ang="0">
                  <a:pos x="86" y="77"/>
                </a:cxn>
                <a:cxn ang="0">
                  <a:pos x="57" y="64"/>
                </a:cxn>
                <a:cxn ang="0">
                  <a:pos x="28" y="40"/>
                </a:cxn>
                <a:cxn ang="0">
                  <a:pos x="0" y="0"/>
                </a:cxn>
              </a:cxnLst>
              <a:rect l="0" t="0" r="r" b="b"/>
              <a:pathLst>
                <a:path w="171" h="87">
                  <a:moveTo>
                    <a:pt x="0" y="0"/>
                  </a:moveTo>
                  <a:lnTo>
                    <a:pt x="3" y="6"/>
                  </a:lnTo>
                  <a:lnTo>
                    <a:pt x="10" y="21"/>
                  </a:lnTo>
                  <a:lnTo>
                    <a:pt x="21" y="41"/>
                  </a:lnTo>
                  <a:lnTo>
                    <a:pt x="39" y="61"/>
                  </a:lnTo>
                  <a:lnTo>
                    <a:pt x="62" y="79"/>
                  </a:lnTo>
                  <a:lnTo>
                    <a:pt x="91" y="87"/>
                  </a:lnTo>
                  <a:lnTo>
                    <a:pt x="128" y="84"/>
                  </a:lnTo>
                  <a:lnTo>
                    <a:pt x="171" y="64"/>
                  </a:lnTo>
                  <a:lnTo>
                    <a:pt x="166" y="67"/>
                  </a:lnTo>
                  <a:lnTo>
                    <a:pt x="155" y="73"/>
                  </a:lnTo>
                  <a:lnTo>
                    <a:pt x="136" y="79"/>
                  </a:lnTo>
                  <a:lnTo>
                    <a:pt x="112" y="81"/>
                  </a:lnTo>
                  <a:lnTo>
                    <a:pt x="86" y="77"/>
                  </a:lnTo>
                  <a:lnTo>
                    <a:pt x="57" y="64"/>
                  </a:lnTo>
                  <a:lnTo>
                    <a:pt x="28" y="40"/>
                  </a:lnTo>
                  <a:lnTo>
                    <a:pt x="0" y="0"/>
                  </a:lnTo>
                  <a:close/>
                </a:path>
              </a:pathLst>
            </a:custGeom>
            <a:solidFill>
              <a:schemeClr val="folHlink"/>
            </a:solidFill>
            <a:ln w="9525">
              <a:noFill/>
              <a:round/>
            </a:ln>
          </p:spPr>
          <p:txBody>
            <a:bodyPr/>
            <a:lstStyle/>
            <a:p>
              <a:endParaRPr lang="en-US"/>
            </a:p>
          </p:txBody>
        </p:sp>
        <p:sp>
          <p:nvSpPr>
            <p:cNvPr id="422143" name="Freeform 255"/>
            <p:cNvSpPr/>
            <p:nvPr/>
          </p:nvSpPr>
          <p:spPr bwMode="auto">
            <a:xfrm>
              <a:off x="3874" y="2053"/>
              <a:ext cx="102" cy="206"/>
            </a:xfrm>
            <a:custGeom>
              <a:avLst/>
              <a:gdLst/>
              <a:ahLst/>
              <a:cxnLst>
                <a:cxn ang="0">
                  <a:pos x="102" y="0"/>
                </a:cxn>
                <a:cxn ang="0">
                  <a:pos x="97" y="1"/>
                </a:cxn>
                <a:cxn ang="0">
                  <a:pos x="84" y="7"/>
                </a:cxn>
                <a:cxn ang="0">
                  <a:pos x="66" y="18"/>
                </a:cxn>
                <a:cxn ang="0">
                  <a:pos x="45" y="36"/>
                </a:cxn>
                <a:cxn ang="0">
                  <a:pos x="27" y="63"/>
                </a:cxn>
                <a:cxn ang="0">
                  <a:pos x="10" y="99"/>
                </a:cxn>
                <a:cxn ang="0">
                  <a:pos x="1" y="146"/>
                </a:cxn>
                <a:cxn ang="0">
                  <a:pos x="0" y="206"/>
                </a:cxn>
                <a:cxn ang="0">
                  <a:pos x="0" y="199"/>
                </a:cxn>
                <a:cxn ang="0">
                  <a:pos x="1" y="178"/>
                </a:cxn>
                <a:cxn ang="0">
                  <a:pos x="6" y="150"/>
                </a:cxn>
                <a:cxn ang="0">
                  <a:pos x="13" y="115"/>
                </a:cxn>
                <a:cxn ang="0">
                  <a:pos x="24" y="80"/>
                </a:cxn>
                <a:cxn ang="0">
                  <a:pos x="43" y="46"/>
                </a:cxn>
                <a:cxn ang="0">
                  <a:pos x="68" y="18"/>
                </a:cxn>
                <a:cxn ang="0">
                  <a:pos x="102" y="0"/>
                </a:cxn>
              </a:cxnLst>
              <a:rect l="0" t="0" r="r" b="b"/>
              <a:pathLst>
                <a:path w="102" h="206">
                  <a:moveTo>
                    <a:pt x="102" y="0"/>
                  </a:moveTo>
                  <a:lnTo>
                    <a:pt x="97" y="1"/>
                  </a:lnTo>
                  <a:lnTo>
                    <a:pt x="84" y="7"/>
                  </a:lnTo>
                  <a:lnTo>
                    <a:pt x="66" y="18"/>
                  </a:lnTo>
                  <a:lnTo>
                    <a:pt x="45" y="36"/>
                  </a:lnTo>
                  <a:lnTo>
                    <a:pt x="27" y="63"/>
                  </a:lnTo>
                  <a:lnTo>
                    <a:pt x="10" y="99"/>
                  </a:lnTo>
                  <a:lnTo>
                    <a:pt x="1" y="146"/>
                  </a:lnTo>
                  <a:lnTo>
                    <a:pt x="0" y="206"/>
                  </a:lnTo>
                  <a:lnTo>
                    <a:pt x="0" y="199"/>
                  </a:lnTo>
                  <a:lnTo>
                    <a:pt x="1" y="178"/>
                  </a:lnTo>
                  <a:lnTo>
                    <a:pt x="6" y="150"/>
                  </a:lnTo>
                  <a:lnTo>
                    <a:pt x="13" y="115"/>
                  </a:lnTo>
                  <a:lnTo>
                    <a:pt x="24" y="80"/>
                  </a:lnTo>
                  <a:lnTo>
                    <a:pt x="43" y="46"/>
                  </a:lnTo>
                  <a:lnTo>
                    <a:pt x="68" y="18"/>
                  </a:lnTo>
                  <a:lnTo>
                    <a:pt x="102" y="0"/>
                  </a:lnTo>
                  <a:close/>
                </a:path>
              </a:pathLst>
            </a:custGeom>
            <a:solidFill>
              <a:schemeClr val="folHlink"/>
            </a:solidFill>
            <a:ln w="9525">
              <a:noFill/>
              <a:round/>
            </a:ln>
          </p:spPr>
          <p:txBody>
            <a:bodyPr/>
            <a:lstStyle/>
            <a:p>
              <a:endParaRPr lang="en-US"/>
            </a:p>
          </p:txBody>
        </p:sp>
        <p:sp>
          <p:nvSpPr>
            <p:cNvPr id="422144" name="Freeform 256"/>
            <p:cNvSpPr/>
            <p:nvPr/>
          </p:nvSpPr>
          <p:spPr bwMode="auto">
            <a:xfrm>
              <a:off x="3817" y="2262"/>
              <a:ext cx="141" cy="215"/>
            </a:xfrm>
            <a:custGeom>
              <a:avLst/>
              <a:gdLst/>
              <a:ahLst/>
              <a:cxnLst>
                <a:cxn ang="0">
                  <a:pos x="0" y="0"/>
                </a:cxn>
                <a:cxn ang="0">
                  <a:pos x="0" y="9"/>
                </a:cxn>
                <a:cxn ang="0">
                  <a:pos x="0" y="35"/>
                </a:cxn>
                <a:cxn ang="0">
                  <a:pos x="2" y="71"/>
                </a:cxn>
                <a:cxn ang="0">
                  <a:pos x="10" y="112"/>
                </a:cxn>
                <a:cxn ang="0">
                  <a:pos x="26" y="153"/>
                </a:cxn>
                <a:cxn ang="0">
                  <a:pos x="51" y="187"/>
                </a:cxn>
                <a:cxn ang="0">
                  <a:pos x="88" y="210"/>
                </a:cxn>
                <a:cxn ang="0">
                  <a:pos x="141" y="215"/>
                </a:cxn>
                <a:cxn ang="0">
                  <a:pos x="135" y="215"/>
                </a:cxn>
                <a:cxn ang="0">
                  <a:pos x="121" y="211"/>
                </a:cxn>
                <a:cxn ang="0">
                  <a:pos x="100" y="204"/>
                </a:cxn>
                <a:cxn ang="0">
                  <a:pos x="76" y="188"/>
                </a:cxn>
                <a:cxn ang="0">
                  <a:pos x="51" y="163"/>
                </a:cxn>
                <a:cxn ang="0">
                  <a:pos x="28" y="125"/>
                </a:cxn>
                <a:cxn ang="0">
                  <a:pos x="10" y="71"/>
                </a:cxn>
                <a:cxn ang="0">
                  <a:pos x="0" y="0"/>
                </a:cxn>
              </a:cxnLst>
              <a:rect l="0" t="0" r="r" b="b"/>
              <a:pathLst>
                <a:path w="141" h="215">
                  <a:moveTo>
                    <a:pt x="0" y="0"/>
                  </a:moveTo>
                  <a:lnTo>
                    <a:pt x="0" y="9"/>
                  </a:lnTo>
                  <a:lnTo>
                    <a:pt x="0" y="35"/>
                  </a:lnTo>
                  <a:lnTo>
                    <a:pt x="2" y="71"/>
                  </a:lnTo>
                  <a:lnTo>
                    <a:pt x="10" y="112"/>
                  </a:lnTo>
                  <a:lnTo>
                    <a:pt x="26" y="153"/>
                  </a:lnTo>
                  <a:lnTo>
                    <a:pt x="51" y="187"/>
                  </a:lnTo>
                  <a:lnTo>
                    <a:pt x="88" y="210"/>
                  </a:lnTo>
                  <a:lnTo>
                    <a:pt x="141" y="215"/>
                  </a:lnTo>
                  <a:lnTo>
                    <a:pt x="135" y="215"/>
                  </a:lnTo>
                  <a:lnTo>
                    <a:pt x="121" y="211"/>
                  </a:lnTo>
                  <a:lnTo>
                    <a:pt x="100" y="204"/>
                  </a:lnTo>
                  <a:lnTo>
                    <a:pt x="76" y="188"/>
                  </a:lnTo>
                  <a:lnTo>
                    <a:pt x="51" y="163"/>
                  </a:lnTo>
                  <a:lnTo>
                    <a:pt x="28" y="125"/>
                  </a:lnTo>
                  <a:lnTo>
                    <a:pt x="10" y="71"/>
                  </a:lnTo>
                  <a:lnTo>
                    <a:pt x="0" y="0"/>
                  </a:lnTo>
                  <a:close/>
                </a:path>
              </a:pathLst>
            </a:custGeom>
            <a:solidFill>
              <a:schemeClr val="folHlink"/>
            </a:solidFill>
            <a:ln w="9525">
              <a:noFill/>
              <a:round/>
            </a:ln>
          </p:spPr>
          <p:txBody>
            <a:bodyPr/>
            <a:lstStyle/>
            <a:p>
              <a:endParaRPr lang="en-US"/>
            </a:p>
          </p:txBody>
        </p:sp>
        <p:sp>
          <p:nvSpPr>
            <p:cNvPr id="422145" name="Freeform 257"/>
            <p:cNvSpPr/>
            <p:nvPr/>
          </p:nvSpPr>
          <p:spPr bwMode="auto">
            <a:xfrm>
              <a:off x="3815" y="1980"/>
              <a:ext cx="413" cy="234"/>
            </a:xfrm>
            <a:custGeom>
              <a:avLst/>
              <a:gdLst/>
              <a:ahLst/>
              <a:cxnLst>
                <a:cxn ang="0">
                  <a:pos x="413" y="191"/>
                </a:cxn>
                <a:cxn ang="0">
                  <a:pos x="410" y="177"/>
                </a:cxn>
                <a:cxn ang="0">
                  <a:pos x="403" y="152"/>
                </a:cxn>
                <a:cxn ang="0">
                  <a:pos x="390" y="120"/>
                </a:cxn>
                <a:cxn ang="0">
                  <a:pos x="367" y="88"/>
                </a:cxn>
                <a:cxn ang="0">
                  <a:pos x="335" y="56"/>
                </a:cxn>
                <a:cxn ang="0">
                  <a:pos x="290" y="30"/>
                </a:cxn>
                <a:cxn ang="0">
                  <a:pos x="231" y="14"/>
                </a:cxn>
                <a:cxn ang="0">
                  <a:pos x="193" y="12"/>
                </a:cxn>
                <a:cxn ang="0">
                  <a:pos x="178" y="13"/>
                </a:cxn>
                <a:cxn ang="0">
                  <a:pos x="150" y="18"/>
                </a:cxn>
                <a:cxn ang="0">
                  <a:pos x="116" y="29"/>
                </a:cxn>
                <a:cxn ang="0">
                  <a:pos x="80" y="49"/>
                </a:cxn>
                <a:cxn ang="0">
                  <a:pos x="46" y="82"/>
                </a:cxn>
                <a:cxn ang="0">
                  <a:pos x="18" y="129"/>
                </a:cxn>
                <a:cxn ang="0">
                  <a:pos x="3" y="194"/>
                </a:cxn>
                <a:cxn ang="0">
                  <a:pos x="0" y="232"/>
                </a:cxn>
                <a:cxn ang="0">
                  <a:pos x="0" y="212"/>
                </a:cxn>
                <a:cxn ang="0">
                  <a:pos x="3" y="178"/>
                </a:cxn>
                <a:cxn ang="0">
                  <a:pos x="12" y="137"/>
                </a:cxn>
                <a:cxn ang="0">
                  <a:pos x="30" y="92"/>
                </a:cxn>
                <a:cxn ang="0">
                  <a:pos x="59" y="51"/>
                </a:cxn>
                <a:cxn ang="0">
                  <a:pos x="103" y="19"/>
                </a:cxn>
                <a:cxn ang="0">
                  <a:pos x="165" y="1"/>
                </a:cxn>
                <a:cxn ang="0">
                  <a:pos x="206" y="0"/>
                </a:cxn>
                <a:cxn ang="0">
                  <a:pos x="224" y="2"/>
                </a:cxn>
                <a:cxn ang="0">
                  <a:pos x="253" y="7"/>
                </a:cxn>
                <a:cxn ang="0">
                  <a:pos x="289" y="19"/>
                </a:cxn>
                <a:cxn ang="0">
                  <a:pos x="329" y="37"/>
                </a:cxn>
                <a:cxn ang="0">
                  <a:pos x="365" y="67"/>
                </a:cxn>
                <a:cxn ang="0">
                  <a:pos x="394" y="106"/>
                </a:cxn>
                <a:cxn ang="0">
                  <a:pos x="411" y="160"/>
                </a:cxn>
              </a:cxnLst>
              <a:rect l="0" t="0" r="r" b="b"/>
              <a:pathLst>
                <a:path w="413" h="234">
                  <a:moveTo>
                    <a:pt x="413" y="193"/>
                  </a:moveTo>
                  <a:lnTo>
                    <a:pt x="413" y="191"/>
                  </a:lnTo>
                  <a:lnTo>
                    <a:pt x="412" y="186"/>
                  </a:lnTo>
                  <a:lnTo>
                    <a:pt x="410" y="177"/>
                  </a:lnTo>
                  <a:lnTo>
                    <a:pt x="407" y="165"/>
                  </a:lnTo>
                  <a:lnTo>
                    <a:pt x="403" y="152"/>
                  </a:lnTo>
                  <a:lnTo>
                    <a:pt x="397" y="137"/>
                  </a:lnTo>
                  <a:lnTo>
                    <a:pt x="390" y="120"/>
                  </a:lnTo>
                  <a:lnTo>
                    <a:pt x="379" y="104"/>
                  </a:lnTo>
                  <a:lnTo>
                    <a:pt x="367" y="88"/>
                  </a:lnTo>
                  <a:lnTo>
                    <a:pt x="352" y="71"/>
                  </a:lnTo>
                  <a:lnTo>
                    <a:pt x="335" y="56"/>
                  </a:lnTo>
                  <a:lnTo>
                    <a:pt x="314" y="42"/>
                  </a:lnTo>
                  <a:lnTo>
                    <a:pt x="290" y="30"/>
                  </a:lnTo>
                  <a:lnTo>
                    <a:pt x="262" y="21"/>
                  </a:lnTo>
                  <a:lnTo>
                    <a:pt x="231" y="14"/>
                  </a:lnTo>
                  <a:lnTo>
                    <a:pt x="196" y="12"/>
                  </a:lnTo>
                  <a:lnTo>
                    <a:pt x="193" y="12"/>
                  </a:lnTo>
                  <a:lnTo>
                    <a:pt x="187" y="12"/>
                  </a:lnTo>
                  <a:lnTo>
                    <a:pt x="178" y="13"/>
                  </a:lnTo>
                  <a:lnTo>
                    <a:pt x="165" y="14"/>
                  </a:lnTo>
                  <a:lnTo>
                    <a:pt x="150" y="18"/>
                  </a:lnTo>
                  <a:lnTo>
                    <a:pt x="134" y="22"/>
                  </a:lnTo>
                  <a:lnTo>
                    <a:pt x="116" y="29"/>
                  </a:lnTo>
                  <a:lnTo>
                    <a:pt x="99" y="37"/>
                  </a:lnTo>
                  <a:lnTo>
                    <a:pt x="80" y="49"/>
                  </a:lnTo>
                  <a:lnTo>
                    <a:pt x="62" y="64"/>
                  </a:lnTo>
                  <a:lnTo>
                    <a:pt x="46" y="82"/>
                  </a:lnTo>
                  <a:lnTo>
                    <a:pt x="31" y="103"/>
                  </a:lnTo>
                  <a:lnTo>
                    <a:pt x="18" y="129"/>
                  </a:lnTo>
                  <a:lnTo>
                    <a:pt x="9" y="159"/>
                  </a:lnTo>
                  <a:lnTo>
                    <a:pt x="3" y="194"/>
                  </a:lnTo>
                  <a:lnTo>
                    <a:pt x="0" y="234"/>
                  </a:lnTo>
                  <a:lnTo>
                    <a:pt x="0" y="232"/>
                  </a:lnTo>
                  <a:lnTo>
                    <a:pt x="0" y="223"/>
                  </a:lnTo>
                  <a:lnTo>
                    <a:pt x="0" y="212"/>
                  </a:lnTo>
                  <a:lnTo>
                    <a:pt x="2" y="196"/>
                  </a:lnTo>
                  <a:lnTo>
                    <a:pt x="3" y="178"/>
                  </a:lnTo>
                  <a:lnTo>
                    <a:pt x="6" y="158"/>
                  </a:lnTo>
                  <a:lnTo>
                    <a:pt x="12" y="137"/>
                  </a:lnTo>
                  <a:lnTo>
                    <a:pt x="19" y="115"/>
                  </a:lnTo>
                  <a:lnTo>
                    <a:pt x="30" y="92"/>
                  </a:lnTo>
                  <a:lnTo>
                    <a:pt x="42" y="71"/>
                  </a:lnTo>
                  <a:lnTo>
                    <a:pt x="59" y="51"/>
                  </a:lnTo>
                  <a:lnTo>
                    <a:pt x="79" y="34"/>
                  </a:lnTo>
                  <a:lnTo>
                    <a:pt x="103" y="19"/>
                  </a:lnTo>
                  <a:lnTo>
                    <a:pt x="131" y="8"/>
                  </a:lnTo>
                  <a:lnTo>
                    <a:pt x="165" y="1"/>
                  </a:lnTo>
                  <a:lnTo>
                    <a:pt x="204" y="0"/>
                  </a:lnTo>
                  <a:lnTo>
                    <a:pt x="206" y="0"/>
                  </a:lnTo>
                  <a:lnTo>
                    <a:pt x="213" y="1"/>
                  </a:lnTo>
                  <a:lnTo>
                    <a:pt x="224" y="2"/>
                  </a:lnTo>
                  <a:lnTo>
                    <a:pt x="237" y="5"/>
                  </a:lnTo>
                  <a:lnTo>
                    <a:pt x="253" y="7"/>
                  </a:lnTo>
                  <a:lnTo>
                    <a:pt x="270" y="13"/>
                  </a:lnTo>
                  <a:lnTo>
                    <a:pt x="289" y="19"/>
                  </a:lnTo>
                  <a:lnTo>
                    <a:pt x="309" y="27"/>
                  </a:lnTo>
                  <a:lnTo>
                    <a:pt x="329" y="37"/>
                  </a:lnTo>
                  <a:lnTo>
                    <a:pt x="348" y="50"/>
                  </a:lnTo>
                  <a:lnTo>
                    <a:pt x="365" y="67"/>
                  </a:lnTo>
                  <a:lnTo>
                    <a:pt x="381" y="85"/>
                  </a:lnTo>
                  <a:lnTo>
                    <a:pt x="394" y="106"/>
                  </a:lnTo>
                  <a:lnTo>
                    <a:pt x="405" y="132"/>
                  </a:lnTo>
                  <a:lnTo>
                    <a:pt x="411" y="160"/>
                  </a:lnTo>
                  <a:lnTo>
                    <a:pt x="413" y="193"/>
                  </a:lnTo>
                  <a:close/>
                </a:path>
              </a:pathLst>
            </a:custGeom>
            <a:solidFill>
              <a:schemeClr val="folHlink"/>
            </a:solidFill>
            <a:ln w="9525">
              <a:noFill/>
              <a:round/>
            </a:ln>
          </p:spPr>
          <p:txBody>
            <a:bodyPr/>
            <a:lstStyle/>
            <a:p>
              <a:endParaRPr lang="en-US"/>
            </a:p>
          </p:txBody>
        </p:sp>
        <p:sp>
          <p:nvSpPr>
            <p:cNvPr id="422146" name="Freeform 258"/>
            <p:cNvSpPr/>
            <p:nvPr/>
          </p:nvSpPr>
          <p:spPr bwMode="auto">
            <a:xfrm>
              <a:off x="4004" y="2044"/>
              <a:ext cx="192" cy="137"/>
            </a:xfrm>
            <a:custGeom>
              <a:avLst/>
              <a:gdLst/>
              <a:ahLst/>
              <a:cxnLst>
                <a:cxn ang="0">
                  <a:pos x="192" y="137"/>
                </a:cxn>
                <a:cxn ang="0">
                  <a:pos x="192" y="136"/>
                </a:cxn>
                <a:cxn ang="0">
                  <a:pos x="191" y="130"/>
                </a:cxn>
                <a:cxn ang="0">
                  <a:pos x="190" y="123"/>
                </a:cxn>
                <a:cxn ang="0">
                  <a:pos x="187" y="114"/>
                </a:cxn>
                <a:cxn ang="0">
                  <a:pos x="183" y="102"/>
                </a:cxn>
                <a:cxn ang="0">
                  <a:pos x="177" y="89"/>
                </a:cxn>
                <a:cxn ang="0">
                  <a:pos x="170" y="76"/>
                </a:cxn>
                <a:cxn ang="0">
                  <a:pos x="162" y="62"/>
                </a:cxn>
                <a:cxn ang="0">
                  <a:pos x="150" y="49"/>
                </a:cxn>
                <a:cxn ang="0">
                  <a:pos x="138" y="37"/>
                </a:cxn>
                <a:cxn ang="0">
                  <a:pos x="122" y="25"/>
                </a:cxn>
                <a:cxn ang="0">
                  <a:pos x="104" y="16"/>
                </a:cxn>
                <a:cxn ang="0">
                  <a:pos x="83" y="7"/>
                </a:cxn>
                <a:cxn ang="0">
                  <a:pos x="58" y="3"/>
                </a:cxn>
                <a:cxn ang="0">
                  <a:pos x="31" y="0"/>
                </a:cxn>
                <a:cxn ang="0">
                  <a:pos x="0" y="1"/>
                </a:cxn>
                <a:cxn ang="0">
                  <a:pos x="1" y="1"/>
                </a:cxn>
                <a:cxn ang="0">
                  <a:pos x="5" y="1"/>
                </a:cxn>
                <a:cxn ang="0">
                  <a:pos x="12" y="0"/>
                </a:cxn>
                <a:cxn ang="0">
                  <a:pos x="21" y="1"/>
                </a:cxn>
                <a:cxn ang="0">
                  <a:pos x="31" y="3"/>
                </a:cxn>
                <a:cxn ang="0">
                  <a:pos x="44" y="4"/>
                </a:cxn>
                <a:cxn ang="0">
                  <a:pos x="58" y="7"/>
                </a:cxn>
                <a:cxn ang="0">
                  <a:pos x="72" y="12"/>
                </a:cxn>
                <a:cxn ang="0">
                  <a:pos x="87" y="18"/>
                </a:cxn>
                <a:cxn ang="0">
                  <a:pos x="104" y="27"/>
                </a:cxn>
                <a:cxn ang="0">
                  <a:pos x="120" y="38"/>
                </a:cxn>
                <a:cxn ang="0">
                  <a:pos x="135" y="52"/>
                </a:cxn>
                <a:cxn ang="0">
                  <a:pos x="152" y="68"/>
                </a:cxn>
                <a:cxn ang="0">
                  <a:pos x="166" y="87"/>
                </a:cxn>
                <a:cxn ang="0">
                  <a:pos x="180" y="110"/>
                </a:cxn>
                <a:cxn ang="0">
                  <a:pos x="192" y="137"/>
                </a:cxn>
              </a:cxnLst>
              <a:rect l="0" t="0" r="r" b="b"/>
              <a:pathLst>
                <a:path w="192" h="137">
                  <a:moveTo>
                    <a:pt x="192" y="137"/>
                  </a:moveTo>
                  <a:lnTo>
                    <a:pt x="192" y="136"/>
                  </a:lnTo>
                  <a:lnTo>
                    <a:pt x="191" y="130"/>
                  </a:lnTo>
                  <a:lnTo>
                    <a:pt x="190" y="123"/>
                  </a:lnTo>
                  <a:lnTo>
                    <a:pt x="187" y="114"/>
                  </a:lnTo>
                  <a:lnTo>
                    <a:pt x="183" y="102"/>
                  </a:lnTo>
                  <a:lnTo>
                    <a:pt x="177" y="89"/>
                  </a:lnTo>
                  <a:lnTo>
                    <a:pt x="170" y="76"/>
                  </a:lnTo>
                  <a:lnTo>
                    <a:pt x="162" y="62"/>
                  </a:lnTo>
                  <a:lnTo>
                    <a:pt x="150" y="49"/>
                  </a:lnTo>
                  <a:lnTo>
                    <a:pt x="138" y="37"/>
                  </a:lnTo>
                  <a:lnTo>
                    <a:pt x="122" y="25"/>
                  </a:lnTo>
                  <a:lnTo>
                    <a:pt x="104" y="16"/>
                  </a:lnTo>
                  <a:lnTo>
                    <a:pt x="83" y="7"/>
                  </a:lnTo>
                  <a:lnTo>
                    <a:pt x="58" y="3"/>
                  </a:lnTo>
                  <a:lnTo>
                    <a:pt x="31" y="0"/>
                  </a:lnTo>
                  <a:lnTo>
                    <a:pt x="0" y="1"/>
                  </a:lnTo>
                  <a:lnTo>
                    <a:pt x="1" y="1"/>
                  </a:lnTo>
                  <a:lnTo>
                    <a:pt x="5" y="1"/>
                  </a:lnTo>
                  <a:lnTo>
                    <a:pt x="12" y="0"/>
                  </a:lnTo>
                  <a:lnTo>
                    <a:pt x="21" y="1"/>
                  </a:lnTo>
                  <a:lnTo>
                    <a:pt x="31" y="3"/>
                  </a:lnTo>
                  <a:lnTo>
                    <a:pt x="44" y="4"/>
                  </a:lnTo>
                  <a:lnTo>
                    <a:pt x="58" y="7"/>
                  </a:lnTo>
                  <a:lnTo>
                    <a:pt x="72" y="12"/>
                  </a:lnTo>
                  <a:lnTo>
                    <a:pt x="87" y="18"/>
                  </a:lnTo>
                  <a:lnTo>
                    <a:pt x="104" y="27"/>
                  </a:lnTo>
                  <a:lnTo>
                    <a:pt x="120" y="38"/>
                  </a:lnTo>
                  <a:lnTo>
                    <a:pt x="135" y="52"/>
                  </a:lnTo>
                  <a:lnTo>
                    <a:pt x="152" y="68"/>
                  </a:lnTo>
                  <a:lnTo>
                    <a:pt x="166" y="87"/>
                  </a:lnTo>
                  <a:lnTo>
                    <a:pt x="180" y="110"/>
                  </a:lnTo>
                  <a:lnTo>
                    <a:pt x="192" y="137"/>
                  </a:lnTo>
                  <a:close/>
                </a:path>
              </a:pathLst>
            </a:custGeom>
            <a:solidFill>
              <a:schemeClr val="folHlink"/>
            </a:solidFill>
            <a:ln w="9525">
              <a:noFill/>
              <a:round/>
            </a:ln>
          </p:spPr>
          <p:txBody>
            <a:bodyPr/>
            <a:lstStyle/>
            <a:p>
              <a:endParaRPr lang="en-US"/>
            </a:p>
          </p:txBody>
        </p:sp>
        <p:sp>
          <p:nvSpPr>
            <p:cNvPr id="422147" name="Freeform 259"/>
            <p:cNvSpPr/>
            <p:nvPr/>
          </p:nvSpPr>
          <p:spPr bwMode="auto">
            <a:xfrm>
              <a:off x="4054" y="2385"/>
              <a:ext cx="517" cy="136"/>
            </a:xfrm>
            <a:custGeom>
              <a:avLst/>
              <a:gdLst/>
              <a:ahLst/>
              <a:cxnLst>
                <a:cxn ang="0">
                  <a:pos x="517" y="106"/>
                </a:cxn>
                <a:cxn ang="0">
                  <a:pos x="512" y="107"/>
                </a:cxn>
                <a:cxn ang="0">
                  <a:pos x="498" y="111"/>
                </a:cxn>
                <a:cxn ang="0">
                  <a:pos x="477" y="115"/>
                </a:cxn>
                <a:cxn ang="0">
                  <a:pos x="449" y="121"/>
                </a:cxn>
                <a:cxn ang="0">
                  <a:pos x="416" y="126"/>
                </a:cxn>
                <a:cxn ang="0">
                  <a:pos x="379" y="132"/>
                </a:cxn>
                <a:cxn ang="0">
                  <a:pos x="337" y="135"/>
                </a:cxn>
                <a:cxn ang="0">
                  <a:pos x="293" y="136"/>
                </a:cxn>
                <a:cxn ang="0">
                  <a:pos x="249" y="135"/>
                </a:cxn>
                <a:cxn ang="0">
                  <a:pos x="204" y="132"/>
                </a:cxn>
                <a:cxn ang="0">
                  <a:pos x="161" y="124"/>
                </a:cxn>
                <a:cxn ang="0">
                  <a:pos x="120" y="111"/>
                </a:cxn>
                <a:cxn ang="0">
                  <a:pos x="83" y="92"/>
                </a:cxn>
                <a:cxn ang="0">
                  <a:pos x="49" y="69"/>
                </a:cxn>
                <a:cxn ang="0">
                  <a:pos x="21" y="37"/>
                </a:cxn>
                <a:cxn ang="0">
                  <a:pos x="0" y="0"/>
                </a:cxn>
                <a:cxn ang="0">
                  <a:pos x="1" y="2"/>
                </a:cxn>
                <a:cxn ang="0">
                  <a:pos x="6" y="8"/>
                </a:cxn>
                <a:cxn ang="0">
                  <a:pos x="13" y="17"/>
                </a:cxn>
                <a:cxn ang="0">
                  <a:pos x="23" y="29"/>
                </a:cxn>
                <a:cxn ang="0">
                  <a:pos x="37" y="42"/>
                </a:cxn>
                <a:cxn ang="0">
                  <a:pos x="55" y="56"/>
                </a:cxn>
                <a:cxn ang="0">
                  <a:pos x="77" y="71"/>
                </a:cxn>
                <a:cxn ang="0">
                  <a:pos x="104" y="85"/>
                </a:cxn>
                <a:cxn ang="0">
                  <a:pos x="135" y="99"/>
                </a:cxn>
                <a:cxn ang="0">
                  <a:pos x="173" y="111"/>
                </a:cxn>
                <a:cxn ang="0">
                  <a:pos x="215" y="120"/>
                </a:cxn>
                <a:cxn ang="0">
                  <a:pos x="263" y="126"/>
                </a:cxn>
                <a:cxn ang="0">
                  <a:pos x="317" y="128"/>
                </a:cxn>
                <a:cxn ang="0">
                  <a:pos x="376" y="126"/>
                </a:cxn>
                <a:cxn ang="0">
                  <a:pos x="443" y="119"/>
                </a:cxn>
                <a:cxn ang="0">
                  <a:pos x="517" y="106"/>
                </a:cxn>
              </a:cxnLst>
              <a:rect l="0" t="0" r="r" b="b"/>
              <a:pathLst>
                <a:path w="517" h="136">
                  <a:moveTo>
                    <a:pt x="517" y="106"/>
                  </a:moveTo>
                  <a:lnTo>
                    <a:pt x="512" y="107"/>
                  </a:lnTo>
                  <a:lnTo>
                    <a:pt x="498" y="111"/>
                  </a:lnTo>
                  <a:lnTo>
                    <a:pt x="477" y="115"/>
                  </a:lnTo>
                  <a:lnTo>
                    <a:pt x="449" y="121"/>
                  </a:lnTo>
                  <a:lnTo>
                    <a:pt x="416" y="126"/>
                  </a:lnTo>
                  <a:lnTo>
                    <a:pt x="379" y="132"/>
                  </a:lnTo>
                  <a:lnTo>
                    <a:pt x="337" y="135"/>
                  </a:lnTo>
                  <a:lnTo>
                    <a:pt x="293" y="136"/>
                  </a:lnTo>
                  <a:lnTo>
                    <a:pt x="249" y="135"/>
                  </a:lnTo>
                  <a:lnTo>
                    <a:pt x="204" y="132"/>
                  </a:lnTo>
                  <a:lnTo>
                    <a:pt x="161" y="124"/>
                  </a:lnTo>
                  <a:lnTo>
                    <a:pt x="120" y="111"/>
                  </a:lnTo>
                  <a:lnTo>
                    <a:pt x="83" y="92"/>
                  </a:lnTo>
                  <a:lnTo>
                    <a:pt x="49" y="69"/>
                  </a:lnTo>
                  <a:lnTo>
                    <a:pt x="21" y="37"/>
                  </a:lnTo>
                  <a:lnTo>
                    <a:pt x="0" y="0"/>
                  </a:lnTo>
                  <a:lnTo>
                    <a:pt x="1" y="2"/>
                  </a:lnTo>
                  <a:lnTo>
                    <a:pt x="6" y="8"/>
                  </a:lnTo>
                  <a:lnTo>
                    <a:pt x="13" y="17"/>
                  </a:lnTo>
                  <a:lnTo>
                    <a:pt x="23" y="29"/>
                  </a:lnTo>
                  <a:lnTo>
                    <a:pt x="37" y="42"/>
                  </a:lnTo>
                  <a:lnTo>
                    <a:pt x="55" y="56"/>
                  </a:lnTo>
                  <a:lnTo>
                    <a:pt x="77" y="71"/>
                  </a:lnTo>
                  <a:lnTo>
                    <a:pt x="104" y="85"/>
                  </a:lnTo>
                  <a:lnTo>
                    <a:pt x="135" y="99"/>
                  </a:lnTo>
                  <a:lnTo>
                    <a:pt x="173" y="111"/>
                  </a:lnTo>
                  <a:lnTo>
                    <a:pt x="215" y="120"/>
                  </a:lnTo>
                  <a:lnTo>
                    <a:pt x="263" y="126"/>
                  </a:lnTo>
                  <a:lnTo>
                    <a:pt x="317" y="128"/>
                  </a:lnTo>
                  <a:lnTo>
                    <a:pt x="376" y="126"/>
                  </a:lnTo>
                  <a:lnTo>
                    <a:pt x="443" y="119"/>
                  </a:lnTo>
                  <a:lnTo>
                    <a:pt x="517" y="106"/>
                  </a:lnTo>
                  <a:close/>
                </a:path>
              </a:pathLst>
            </a:custGeom>
            <a:solidFill>
              <a:schemeClr val="folHlink"/>
            </a:solidFill>
            <a:ln w="9525">
              <a:noFill/>
              <a:round/>
            </a:ln>
          </p:spPr>
          <p:txBody>
            <a:bodyPr/>
            <a:lstStyle/>
            <a:p>
              <a:endParaRPr lang="en-US"/>
            </a:p>
          </p:txBody>
        </p:sp>
        <p:sp>
          <p:nvSpPr>
            <p:cNvPr id="422148" name="Freeform 260"/>
            <p:cNvSpPr/>
            <p:nvPr/>
          </p:nvSpPr>
          <p:spPr bwMode="auto">
            <a:xfrm>
              <a:off x="3804" y="2348"/>
              <a:ext cx="204" cy="239"/>
            </a:xfrm>
            <a:custGeom>
              <a:avLst/>
              <a:gdLst/>
              <a:ahLst/>
              <a:cxnLst>
                <a:cxn ang="0">
                  <a:pos x="23" y="184"/>
                </a:cxn>
                <a:cxn ang="0">
                  <a:pos x="36" y="194"/>
                </a:cxn>
                <a:cxn ang="0">
                  <a:pos x="58" y="204"/>
                </a:cxn>
                <a:cxn ang="0">
                  <a:pos x="85" y="204"/>
                </a:cxn>
                <a:cxn ang="0">
                  <a:pos x="103" y="196"/>
                </a:cxn>
                <a:cxn ang="0">
                  <a:pos x="118" y="183"/>
                </a:cxn>
                <a:cxn ang="0">
                  <a:pos x="138" y="161"/>
                </a:cxn>
                <a:cxn ang="0">
                  <a:pos x="156" y="134"/>
                </a:cxn>
                <a:cxn ang="0">
                  <a:pos x="165" y="99"/>
                </a:cxn>
                <a:cxn ang="0">
                  <a:pos x="165" y="75"/>
                </a:cxn>
                <a:cxn ang="0">
                  <a:pos x="162" y="72"/>
                </a:cxn>
                <a:cxn ang="0">
                  <a:pos x="147" y="60"/>
                </a:cxn>
                <a:cxn ang="0">
                  <a:pos x="126" y="39"/>
                </a:cxn>
                <a:cxn ang="0">
                  <a:pos x="105" y="14"/>
                </a:cxn>
                <a:cxn ang="0">
                  <a:pos x="100" y="0"/>
                </a:cxn>
                <a:cxn ang="0">
                  <a:pos x="115" y="1"/>
                </a:cxn>
                <a:cxn ang="0">
                  <a:pos x="140" y="9"/>
                </a:cxn>
                <a:cxn ang="0">
                  <a:pos x="170" y="31"/>
                </a:cxn>
                <a:cxn ang="0">
                  <a:pos x="187" y="51"/>
                </a:cxn>
                <a:cxn ang="0">
                  <a:pos x="196" y="68"/>
                </a:cxn>
                <a:cxn ang="0">
                  <a:pos x="204" y="99"/>
                </a:cxn>
                <a:cxn ang="0">
                  <a:pos x="200" y="136"/>
                </a:cxn>
                <a:cxn ang="0">
                  <a:pos x="188" y="158"/>
                </a:cxn>
                <a:cxn ang="0">
                  <a:pos x="175" y="178"/>
                </a:cxn>
                <a:cxn ang="0">
                  <a:pos x="152" y="205"/>
                </a:cxn>
                <a:cxn ang="0">
                  <a:pos x="114" y="229"/>
                </a:cxn>
                <a:cxn ang="0">
                  <a:pos x="87" y="238"/>
                </a:cxn>
                <a:cxn ang="0">
                  <a:pos x="69" y="239"/>
                </a:cxn>
                <a:cxn ang="0">
                  <a:pos x="38" y="235"/>
                </a:cxn>
                <a:cxn ang="0">
                  <a:pos x="10" y="222"/>
                </a:cxn>
                <a:cxn ang="0">
                  <a:pos x="1" y="207"/>
                </a:cxn>
                <a:cxn ang="0">
                  <a:pos x="9" y="191"/>
                </a:cxn>
              </a:cxnLst>
              <a:rect l="0" t="0" r="r" b="b"/>
              <a:pathLst>
                <a:path w="204" h="239">
                  <a:moveTo>
                    <a:pt x="21" y="183"/>
                  </a:moveTo>
                  <a:lnTo>
                    <a:pt x="23" y="184"/>
                  </a:lnTo>
                  <a:lnTo>
                    <a:pt x="28" y="189"/>
                  </a:lnTo>
                  <a:lnTo>
                    <a:pt x="36" y="194"/>
                  </a:lnTo>
                  <a:lnTo>
                    <a:pt x="45" y="199"/>
                  </a:lnTo>
                  <a:lnTo>
                    <a:pt x="58" y="204"/>
                  </a:lnTo>
                  <a:lnTo>
                    <a:pt x="71" y="206"/>
                  </a:lnTo>
                  <a:lnTo>
                    <a:pt x="85" y="204"/>
                  </a:lnTo>
                  <a:lnTo>
                    <a:pt x="100" y="198"/>
                  </a:lnTo>
                  <a:lnTo>
                    <a:pt x="103" y="196"/>
                  </a:lnTo>
                  <a:lnTo>
                    <a:pt x="108" y="191"/>
                  </a:lnTo>
                  <a:lnTo>
                    <a:pt x="118" y="183"/>
                  </a:lnTo>
                  <a:lnTo>
                    <a:pt x="127" y="172"/>
                  </a:lnTo>
                  <a:lnTo>
                    <a:pt x="138" y="161"/>
                  </a:lnTo>
                  <a:lnTo>
                    <a:pt x="148" y="148"/>
                  </a:lnTo>
                  <a:lnTo>
                    <a:pt x="156" y="134"/>
                  </a:lnTo>
                  <a:lnTo>
                    <a:pt x="161" y="121"/>
                  </a:lnTo>
                  <a:lnTo>
                    <a:pt x="165" y="99"/>
                  </a:lnTo>
                  <a:lnTo>
                    <a:pt x="166" y="83"/>
                  </a:lnTo>
                  <a:lnTo>
                    <a:pt x="165" y="75"/>
                  </a:lnTo>
                  <a:lnTo>
                    <a:pt x="165" y="73"/>
                  </a:lnTo>
                  <a:lnTo>
                    <a:pt x="162" y="72"/>
                  </a:lnTo>
                  <a:lnTo>
                    <a:pt x="156" y="67"/>
                  </a:lnTo>
                  <a:lnTo>
                    <a:pt x="147" y="60"/>
                  </a:lnTo>
                  <a:lnTo>
                    <a:pt x="136" y="51"/>
                  </a:lnTo>
                  <a:lnTo>
                    <a:pt x="126" y="39"/>
                  </a:lnTo>
                  <a:lnTo>
                    <a:pt x="114" y="27"/>
                  </a:lnTo>
                  <a:lnTo>
                    <a:pt x="105" y="14"/>
                  </a:lnTo>
                  <a:lnTo>
                    <a:pt x="98" y="0"/>
                  </a:lnTo>
                  <a:lnTo>
                    <a:pt x="100" y="0"/>
                  </a:lnTo>
                  <a:lnTo>
                    <a:pt x="106" y="0"/>
                  </a:lnTo>
                  <a:lnTo>
                    <a:pt x="115" y="1"/>
                  </a:lnTo>
                  <a:lnTo>
                    <a:pt x="127" y="4"/>
                  </a:lnTo>
                  <a:lnTo>
                    <a:pt x="140" y="9"/>
                  </a:lnTo>
                  <a:lnTo>
                    <a:pt x="155" y="18"/>
                  </a:lnTo>
                  <a:lnTo>
                    <a:pt x="170" y="31"/>
                  </a:lnTo>
                  <a:lnTo>
                    <a:pt x="186" y="48"/>
                  </a:lnTo>
                  <a:lnTo>
                    <a:pt x="187" y="51"/>
                  </a:lnTo>
                  <a:lnTo>
                    <a:pt x="191" y="58"/>
                  </a:lnTo>
                  <a:lnTo>
                    <a:pt x="196" y="68"/>
                  </a:lnTo>
                  <a:lnTo>
                    <a:pt x="201" y="82"/>
                  </a:lnTo>
                  <a:lnTo>
                    <a:pt x="204" y="99"/>
                  </a:lnTo>
                  <a:lnTo>
                    <a:pt x="204" y="117"/>
                  </a:lnTo>
                  <a:lnTo>
                    <a:pt x="200" y="136"/>
                  </a:lnTo>
                  <a:lnTo>
                    <a:pt x="189" y="156"/>
                  </a:lnTo>
                  <a:lnTo>
                    <a:pt x="188" y="158"/>
                  </a:lnTo>
                  <a:lnTo>
                    <a:pt x="183" y="166"/>
                  </a:lnTo>
                  <a:lnTo>
                    <a:pt x="175" y="178"/>
                  </a:lnTo>
                  <a:lnTo>
                    <a:pt x="165" y="191"/>
                  </a:lnTo>
                  <a:lnTo>
                    <a:pt x="152" y="205"/>
                  </a:lnTo>
                  <a:lnTo>
                    <a:pt x="134" y="219"/>
                  </a:lnTo>
                  <a:lnTo>
                    <a:pt x="114" y="229"/>
                  </a:lnTo>
                  <a:lnTo>
                    <a:pt x="91" y="238"/>
                  </a:lnTo>
                  <a:lnTo>
                    <a:pt x="87" y="238"/>
                  </a:lnTo>
                  <a:lnTo>
                    <a:pt x="80" y="239"/>
                  </a:lnTo>
                  <a:lnTo>
                    <a:pt x="69" y="239"/>
                  </a:lnTo>
                  <a:lnTo>
                    <a:pt x="55" y="238"/>
                  </a:lnTo>
                  <a:lnTo>
                    <a:pt x="38" y="235"/>
                  </a:lnTo>
                  <a:lnTo>
                    <a:pt x="24" y="231"/>
                  </a:lnTo>
                  <a:lnTo>
                    <a:pt x="10" y="222"/>
                  </a:lnTo>
                  <a:lnTo>
                    <a:pt x="0" y="211"/>
                  </a:lnTo>
                  <a:lnTo>
                    <a:pt x="1" y="207"/>
                  </a:lnTo>
                  <a:lnTo>
                    <a:pt x="3" y="200"/>
                  </a:lnTo>
                  <a:lnTo>
                    <a:pt x="9" y="191"/>
                  </a:lnTo>
                  <a:lnTo>
                    <a:pt x="21" y="183"/>
                  </a:lnTo>
                  <a:close/>
                </a:path>
              </a:pathLst>
            </a:custGeom>
            <a:solidFill>
              <a:srgbClr val="FFFFFF"/>
            </a:solidFill>
            <a:ln w="9525">
              <a:noFill/>
              <a:round/>
            </a:ln>
          </p:spPr>
          <p:txBody>
            <a:bodyPr/>
            <a:lstStyle/>
            <a:p>
              <a:endParaRPr lang="en-US"/>
            </a:p>
          </p:txBody>
        </p:sp>
        <p:sp>
          <p:nvSpPr>
            <p:cNvPr id="422149" name="Freeform 261"/>
            <p:cNvSpPr/>
            <p:nvPr/>
          </p:nvSpPr>
          <p:spPr bwMode="auto">
            <a:xfrm>
              <a:off x="3947" y="2359"/>
              <a:ext cx="68" cy="189"/>
            </a:xfrm>
            <a:custGeom>
              <a:avLst/>
              <a:gdLst/>
              <a:ahLst/>
              <a:cxnLst>
                <a:cxn ang="0">
                  <a:pos x="0" y="0"/>
                </a:cxn>
                <a:cxn ang="0">
                  <a:pos x="6" y="3"/>
                </a:cxn>
                <a:cxn ang="0">
                  <a:pos x="22" y="14"/>
                </a:cxn>
                <a:cxn ang="0">
                  <a:pos x="39" y="29"/>
                </a:cxn>
                <a:cxn ang="0">
                  <a:pos x="57" y="51"/>
                </a:cxn>
                <a:cxn ang="0">
                  <a:pos x="68" y="79"/>
                </a:cxn>
                <a:cxn ang="0">
                  <a:pos x="68" y="111"/>
                </a:cxn>
                <a:cxn ang="0">
                  <a:pos x="52" y="148"/>
                </a:cxn>
                <a:cxn ang="0">
                  <a:pos x="16" y="189"/>
                </a:cxn>
                <a:cxn ang="0">
                  <a:pos x="20" y="185"/>
                </a:cxn>
                <a:cxn ang="0">
                  <a:pos x="30" y="172"/>
                </a:cxn>
                <a:cxn ang="0">
                  <a:pos x="41" y="152"/>
                </a:cxn>
                <a:cxn ang="0">
                  <a:pos x="52" y="127"/>
                </a:cxn>
                <a:cxn ang="0">
                  <a:pos x="57" y="98"/>
                </a:cxn>
                <a:cxn ang="0">
                  <a:pos x="52" y="66"/>
                </a:cxn>
                <a:cxn ang="0">
                  <a:pos x="34" y="33"/>
                </a:cxn>
                <a:cxn ang="0">
                  <a:pos x="0" y="0"/>
                </a:cxn>
              </a:cxnLst>
              <a:rect l="0" t="0" r="r" b="b"/>
              <a:pathLst>
                <a:path w="68" h="189">
                  <a:moveTo>
                    <a:pt x="0" y="0"/>
                  </a:moveTo>
                  <a:lnTo>
                    <a:pt x="6" y="3"/>
                  </a:lnTo>
                  <a:lnTo>
                    <a:pt x="22" y="14"/>
                  </a:lnTo>
                  <a:lnTo>
                    <a:pt x="39" y="29"/>
                  </a:lnTo>
                  <a:lnTo>
                    <a:pt x="57" y="51"/>
                  </a:lnTo>
                  <a:lnTo>
                    <a:pt x="68" y="79"/>
                  </a:lnTo>
                  <a:lnTo>
                    <a:pt x="68" y="111"/>
                  </a:lnTo>
                  <a:lnTo>
                    <a:pt x="52" y="148"/>
                  </a:lnTo>
                  <a:lnTo>
                    <a:pt x="16" y="189"/>
                  </a:lnTo>
                  <a:lnTo>
                    <a:pt x="20" y="185"/>
                  </a:lnTo>
                  <a:lnTo>
                    <a:pt x="30" y="172"/>
                  </a:lnTo>
                  <a:lnTo>
                    <a:pt x="41" y="152"/>
                  </a:lnTo>
                  <a:lnTo>
                    <a:pt x="52" y="127"/>
                  </a:lnTo>
                  <a:lnTo>
                    <a:pt x="57" y="98"/>
                  </a:lnTo>
                  <a:lnTo>
                    <a:pt x="52" y="66"/>
                  </a:lnTo>
                  <a:lnTo>
                    <a:pt x="34" y="33"/>
                  </a:lnTo>
                  <a:lnTo>
                    <a:pt x="0" y="0"/>
                  </a:lnTo>
                  <a:close/>
                </a:path>
              </a:pathLst>
            </a:custGeom>
            <a:solidFill>
              <a:schemeClr val="folHlink"/>
            </a:solidFill>
            <a:ln w="9525">
              <a:noFill/>
              <a:round/>
            </a:ln>
          </p:spPr>
          <p:txBody>
            <a:bodyPr/>
            <a:lstStyle/>
            <a:p>
              <a:endParaRPr lang="en-US"/>
            </a:p>
          </p:txBody>
        </p:sp>
        <p:sp>
          <p:nvSpPr>
            <p:cNvPr id="422150" name="Freeform 262"/>
            <p:cNvSpPr/>
            <p:nvPr/>
          </p:nvSpPr>
          <p:spPr bwMode="auto">
            <a:xfrm>
              <a:off x="3831" y="2469"/>
              <a:ext cx="135" cy="89"/>
            </a:xfrm>
            <a:custGeom>
              <a:avLst/>
              <a:gdLst/>
              <a:ahLst/>
              <a:cxnLst>
                <a:cxn ang="0">
                  <a:pos x="0" y="64"/>
                </a:cxn>
                <a:cxn ang="0">
                  <a:pos x="3" y="66"/>
                </a:cxn>
                <a:cxn ang="0">
                  <a:pos x="11" y="72"/>
                </a:cxn>
                <a:cxn ang="0">
                  <a:pos x="25" y="78"/>
                </a:cxn>
                <a:cxn ang="0">
                  <a:pos x="43" y="80"/>
                </a:cxn>
                <a:cxn ang="0">
                  <a:pos x="64" y="77"/>
                </a:cxn>
                <a:cxn ang="0">
                  <a:pos x="87" y="64"/>
                </a:cxn>
                <a:cxn ang="0">
                  <a:pos x="111" y="40"/>
                </a:cxn>
                <a:cxn ang="0">
                  <a:pos x="135" y="0"/>
                </a:cxn>
                <a:cxn ang="0">
                  <a:pos x="133" y="6"/>
                </a:cxn>
                <a:cxn ang="0">
                  <a:pos x="127" y="22"/>
                </a:cxn>
                <a:cxn ang="0">
                  <a:pos x="116" y="42"/>
                </a:cxn>
                <a:cxn ang="0">
                  <a:pos x="101" y="63"/>
                </a:cxn>
                <a:cxn ang="0">
                  <a:pos x="83" y="80"/>
                </a:cxn>
                <a:cxn ang="0">
                  <a:pos x="59" y="89"/>
                </a:cxn>
                <a:cxn ang="0">
                  <a:pos x="31" y="85"/>
                </a:cxn>
                <a:cxn ang="0">
                  <a:pos x="0" y="64"/>
                </a:cxn>
              </a:cxnLst>
              <a:rect l="0" t="0" r="r" b="b"/>
              <a:pathLst>
                <a:path w="135" h="89">
                  <a:moveTo>
                    <a:pt x="0" y="64"/>
                  </a:moveTo>
                  <a:lnTo>
                    <a:pt x="3" y="66"/>
                  </a:lnTo>
                  <a:lnTo>
                    <a:pt x="11" y="72"/>
                  </a:lnTo>
                  <a:lnTo>
                    <a:pt x="25" y="78"/>
                  </a:lnTo>
                  <a:lnTo>
                    <a:pt x="43" y="80"/>
                  </a:lnTo>
                  <a:lnTo>
                    <a:pt x="64" y="77"/>
                  </a:lnTo>
                  <a:lnTo>
                    <a:pt x="87" y="64"/>
                  </a:lnTo>
                  <a:lnTo>
                    <a:pt x="111" y="40"/>
                  </a:lnTo>
                  <a:lnTo>
                    <a:pt x="135" y="0"/>
                  </a:lnTo>
                  <a:lnTo>
                    <a:pt x="133" y="6"/>
                  </a:lnTo>
                  <a:lnTo>
                    <a:pt x="127" y="22"/>
                  </a:lnTo>
                  <a:lnTo>
                    <a:pt x="116" y="42"/>
                  </a:lnTo>
                  <a:lnTo>
                    <a:pt x="101" y="63"/>
                  </a:lnTo>
                  <a:lnTo>
                    <a:pt x="83" y="80"/>
                  </a:lnTo>
                  <a:lnTo>
                    <a:pt x="59" y="89"/>
                  </a:lnTo>
                  <a:lnTo>
                    <a:pt x="31" y="85"/>
                  </a:lnTo>
                  <a:lnTo>
                    <a:pt x="0" y="64"/>
                  </a:lnTo>
                  <a:close/>
                </a:path>
              </a:pathLst>
            </a:custGeom>
            <a:solidFill>
              <a:srgbClr val="000000"/>
            </a:solidFill>
            <a:ln w="9525">
              <a:noFill/>
              <a:round/>
            </a:ln>
          </p:spPr>
          <p:txBody>
            <a:bodyPr/>
            <a:lstStyle/>
            <a:p>
              <a:endParaRPr lang="en-US"/>
            </a:p>
          </p:txBody>
        </p:sp>
        <p:sp>
          <p:nvSpPr>
            <p:cNvPr id="422151" name="Freeform 263"/>
            <p:cNvSpPr/>
            <p:nvPr/>
          </p:nvSpPr>
          <p:spPr bwMode="auto">
            <a:xfrm>
              <a:off x="3811" y="2563"/>
              <a:ext cx="133" cy="31"/>
            </a:xfrm>
            <a:custGeom>
              <a:avLst/>
              <a:gdLst/>
              <a:ahLst/>
              <a:cxnLst>
                <a:cxn ang="0">
                  <a:pos x="0" y="0"/>
                </a:cxn>
                <a:cxn ang="0">
                  <a:pos x="2" y="3"/>
                </a:cxn>
                <a:cxn ang="0">
                  <a:pos x="9" y="6"/>
                </a:cxn>
                <a:cxn ang="0">
                  <a:pos x="21" y="12"/>
                </a:cxn>
                <a:cxn ang="0">
                  <a:pos x="37" y="18"/>
                </a:cxn>
                <a:cxn ang="0">
                  <a:pos x="56" y="20"/>
                </a:cxn>
                <a:cxn ang="0">
                  <a:pos x="79" y="20"/>
                </a:cxn>
                <a:cxn ang="0">
                  <a:pos x="105" y="16"/>
                </a:cxn>
                <a:cxn ang="0">
                  <a:pos x="133" y="4"/>
                </a:cxn>
                <a:cxn ang="0">
                  <a:pos x="129" y="6"/>
                </a:cxn>
                <a:cxn ang="0">
                  <a:pos x="119" y="13"/>
                </a:cxn>
                <a:cxn ang="0">
                  <a:pos x="103" y="20"/>
                </a:cxn>
                <a:cxn ang="0">
                  <a:pos x="84" y="27"/>
                </a:cxn>
                <a:cxn ang="0">
                  <a:pos x="63" y="31"/>
                </a:cxn>
                <a:cxn ang="0">
                  <a:pos x="41" y="30"/>
                </a:cxn>
                <a:cxn ang="0">
                  <a:pos x="18" y="20"/>
                </a:cxn>
                <a:cxn ang="0">
                  <a:pos x="0" y="0"/>
                </a:cxn>
              </a:cxnLst>
              <a:rect l="0" t="0" r="r" b="b"/>
              <a:pathLst>
                <a:path w="133" h="31">
                  <a:moveTo>
                    <a:pt x="0" y="0"/>
                  </a:moveTo>
                  <a:lnTo>
                    <a:pt x="2" y="3"/>
                  </a:lnTo>
                  <a:lnTo>
                    <a:pt x="9" y="6"/>
                  </a:lnTo>
                  <a:lnTo>
                    <a:pt x="21" y="12"/>
                  </a:lnTo>
                  <a:lnTo>
                    <a:pt x="37" y="18"/>
                  </a:lnTo>
                  <a:lnTo>
                    <a:pt x="56" y="20"/>
                  </a:lnTo>
                  <a:lnTo>
                    <a:pt x="79" y="20"/>
                  </a:lnTo>
                  <a:lnTo>
                    <a:pt x="105" y="16"/>
                  </a:lnTo>
                  <a:lnTo>
                    <a:pt x="133" y="4"/>
                  </a:lnTo>
                  <a:lnTo>
                    <a:pt x="129" y="6"/>
                  </a:lnTo>
                  <a:lnTo>
                    <a:pt x="119" y="13"/>
                  </a:lnTo>
                  <a:lnTo>
                    <a:pt x="103" y="20"/>
                  </a:lnTo>
                  <a:lnTo>
                    <a:pt x="84" y="27"/>
                  </a:lnTo>
                  <a:lnTo>
                    <a:pt x="63" y="31"/>
                  </a:lnTo>
                  <a:lnTo>
                    <a:pt x="41" y="30"/>
                  </a:lnTo>
                  <a:lnTo>
                    <a:pt x="18" y="20"/>
                  </a:lnTo>
                  <a:lnTo>
                    <a:pt x="0" y="0"/>
                  </a:lnTo>
                  <a:close/>
                </a:path>
              </a:pathLst>
            </a:custGeom>
            <a:solidFill>
              <a:srgbClr val="000000"/>
            </a:solidFill>
            <a:ln w="9525">
              <a:noFill/>
              <a:round/>
            </a:ln>
          </p:spPr>
          <p:txBody>
            <a:bodyPr/>
            <a:lstStyle/>
            <a:p>
              <a:endParaRPr lang="en-US"/>
            </a:p>
          </p:txBody>
        </p:sp>
        <p:sp>
          <p:nvSpPr>
            <p:cNvPr id="422152" name="Freeform 264"/>
            <p:cNvSpPr/>
            <p:nvPr/>
          </p:nvSpPr>
          <p:spPr bwMode="auto">
            <a:xfrm>
              <a:off x="3793" y="2521"/>
              <a:ext cx="48" cy="76"/>
            </a:xfrm>
            <a:custGeom>
              <a:avLst/>
              <a:gdLst/>
              <a:ahLst/>
              <a:cxnLst>
                <a:cxn ang="0">
                  <a:pos x="48" y="0"/>
                </a:cxn>
                <a:cxn ang="0">
                  <a:pos x="46" y="2"/>
                </a:cxn>
                <a:cxn ang="0">
                  <a:pos x="39" y="5"/>
                </a:cxn>
                <a:cxn ang="0">
                  <a:pos x="29" y="11"/>
                </a:cxn>
                <a:cxn ang="0">
                  <a:pos x="21" y="20"/>
                </a:cxn>
                <a:cxn ang="0">
                  <a:pos x="15" y="31"/>
                </a:cxn>
                <a:cxn ang="0">
                  <a:pos x="15" y="44"/>
                </a:cxn>
                <a:cxn ang="0">
                  <a:pos x="21" y="59"/>
                </a:cxn>
                <a:cxn ang="0">
                  <a:pos x="38" y="76"/>
                </a:cxn>
                <a:cxn ang="0">
                  <a:pos x="34" y="74"/>
                </a:cxn>
                <a:cxn ang="0">
                  <a:pos x="25" y="68"/>
                </a:cxn>
                <a:cxn ang="0">
                  <a:pos x="14" y="60"/>
                </a:cxn>
                <a:cxn ang="0">
                  <a:pos x="5" y="49"/>
                </a:cxn>
                <a:cxn ang="0">
                  <a:pos x="0" y="38"/>
                </a:cxn>
                <a:cxn ang="0">
                  <a:pos x="4" y="25"/>
                </a:cxn>
                <a:cxn ang="0">
                  <a:pos x="19" y="12"/>
                </a:cxn>
                <a:cxn ang="0">
                  <a:pos x="48" y="0"/>
                </a:cxn>
              </a:cxnLst>
              <a:rect l="0" t="0" r="r" b="b"/>
              <a:pathLst>
                <a:path w="48" h="76">
                  <a:moveTo>
                    <a:pt x="48" y="0"/>
                  </a:moveTo>
                  <a:lnTo>
                    <a:pt x="46" y="2"/>
                  </a:lnTo>
                  <a:lnTo>
                    <a:pt x="39" y="5"/>
                  </a:lnTo>
                  <a:lnTo>
                    <a:pt x="29" y="11"/>
                  </a:lnTo>
                  <a:lnTo>
                    <a:pt x="21" y="20"/>
                  </a:lnTo>
                  <a:lnTo>
                    <a:pt x="15" y="31"/>
                  </a:lnTo>
                  <a:lnTo>
                    <a:pt x="15" y="44"/>
                  </a:lnTo>
                  <a:lnTo>
                    <a:pt x="21" y="59"/>
                  </a:lnTo>
                  <a:lnTo>
                    <a:pt x="38" y="76"/>
                  </a:lnTo>
                  <a:lnTo>
                    <a:pt x="34" y="74"/>
                  </a:lnTo>
                  <a:lnTo>
                    <a:pt x="25" y="68"/>
                  </a:lnTo>
                  <a:lnTo>
                    <a:pt x="14" y="60"/>
                  </a:lnTo>
                  <a:lnTo>
                    <a:pt x="5" y="49"/>
                  </a:lnTo>
                  <a:lnTo>
                    <a:pt x="0" y="38"/>
                  </a:lnTo>
                  <a:lnTo>
                    <a:pt x="4" y="25"/>
                  </a:lnTo>
                  <a:lnTo>
                    <a:pt x="19" y="12"/>
                  </a:lnTo>
                  <a:lnTo>
                    <a:pt x="48" y="0"/>
                  </a:lnTo>
                  <a:close/>
                </a:path>
              </a:pathLst>
            </a:custGeom>
            <a:solidFill>
              <a:srgbClr val="000000"/>
            </a:solidFill>
            <a:ln w="9525">
              <a:noFill/>
              <a:round/>
            </a:ln>
          </p:spPr>
          <p:txBody>
            <a:bodyPr/>
            <a:lstStyle/>
            <a:p>
              <a:endParaRPr lang="en-US"/>
            </a:p>
          </p:txBody>
        </p:sp>
        <p:sp>
          <p:nvSpPr>
            <p:cNvPr id="422153" name="Freeform 265"/>
            <p:cNvSpPr/>
            <p:nvPr/>
          </p:nvSpPr>
          <p:spPr bwMode="auto">
            <a:xfrm>
              <a:off x="3831" y="2005"/>
              <a:ext cx="388" cy="459"/>
            </a:xfrm>
            <a:custGeom>
              <a:avLst/>
              <a:gdLst/>
              <a:ahLst/>
              <a:cxnLst>
                <a:cxn ang="0">
                  <a:pos x="388" y="178"/>
                </a:cxn>
                <a:cxn ang="0">
                  <a:pos x="385" y="163"/>
                </a:cxn>
                <a:cxn ang="0">
                  <a:pos x="378" y="138"/>
                </a:cxn>
                <a:cxn ang="0">
                  <a:pos x="365" y="106"/>
                </a:cxn>
                <a:cxn ang="0">
                  <a:pos x="344" y="71"/>
                </a:cxn>
                <a:cxn ang="0">
                  <a:pos x="313" y="39"/>
                </a:cxn>
                <a:cxn ang="0">
                  <a:pos x="268" y="15"/>
                </a:cxn>
                <a:cxn ang="0">
                  <a:pos x="210" y="1"/>
                </a:cxn>
                <a:cxn ang="0">
                  <a:pos x="168" y="1"/>
                </a:cxn>
                <a:cxn ang="0">
                  <a:pos x="128" y="10"/>
                </a:cxn>
                <a:cxn ang="0">
                  <a:pos x="72" y="39"/>
                </a:cxn>
                <a:cxn ang="0">
                  <a:pos x="23" y="99"/>
                </a:cxn>
                <a:cxn ang="0">
                  <a:pos x="5" y="154"/>
                </a:cxn>
                <a:cxn ang="0">
                  <a:pos x="0" y="226"/>
                </a:cxn>
                <a:cxn ang="0">
                  <a:pos x="11" y="332"/>
                </a:cxn>
                <a:cxn ang="0">
                  <a:pos x="70" y="428"/>
                </a:cxn>
                <a:cxn ang="0">
                  <a:pos x="126" y="459"/>
                </a:cxn>
                <a:cxn ang="0">
                  <a:pos x="127" y="451"/>
                </a:cxn>
                <a:cxn ang="0">
                  <a:pos x="120" y="439"/>
                </a:cxn>
                <a:cxn ang="0">
                  <a:pos x="92" y="426"/>
                </a:cxn>
                <a:cxn ang="0">
                  <a:pos x="55" y="385"/>
                </a:cxn>
                <a:cxn ang="0">
                  <a:pos x="26" y="302"/>
                </a:cxn>
                <a:cxn ang="0">
                  <a:pos x="22" y="232"/>
                </a:cxn>
                <a:cxn ang="0">
                  <a:pos x="25" y="181"/>
                </a:cxn>
                <a:cxn ang="0">
                  <a:pos x="51" y="108"/>
                </a:cxn>
                <a:cxn ang="0">
                  <a:pos x="116" y="44"/>
                </a:cxn>
                <a:cxn ang="0">
                  <a:pos x="174" y="25"/>
                </a:cxn>
                <a:cxn ang="0">
                  <a:pos x="187" y="24"/>
                </a:cxn>
                <a:cxn ang="0">
                  <a:pos x="210" y="25"/>
                </a:cxn>
                <a:cxn ang="0">
                  <a:pos x="242" y="30"/>
                </a:cxn>
                <a:cxn ang="0">
                  <a:pos x="275" y="43"/>
                </a:cxn>
                <a:cxn ang="0">
                  <a:pos x="311" y="64"/>
                </a:cxn>
                <a:cxn ang="0">
                  <a:pos x="343" y="99"/>
                </a:cxn>
                <a:cxn ang="0">
                  <a:pos x="370" y="149"/>
                </a:cxn>
                <a:cxn ang="0">
                  <a:pos x="382" y="182"/>
                </a:cxn>
                <a:cxn ang="0">
                  <a:pos x="385" y="183"/>
                </a:cxn>
              </a:cxnLst>
              <a:rect l="0" t="0" r="r" b="b"/>
              <a:pathLst>
                <a:path w="388" h="459">
                  <a:moveTo>
                    <a:pt x="388" y="181"/>
                  </a:moveTo>
                  <a:lnTo>
                    <a:pt x="388" y="178"/>
                  </a:lnTo>
                  <a:lnTo>
                    <a:pt x="387" y="173"/>
                  </a:lnTo>
                  <a:lnTo>
                    <a:pt x="385" y="163"/>
                  </a:lnTo>
                  <a:lnTo>
                    <a:pt x="383" y="152"/>
                  </a:lnTo>
                  <a:lnTo>
                    <a:pt x="378" y="138"/>
                  </a:lnTo>
                  <a:lnTo>
                    <a:pt x="374" y="122"/>
                  </a:lnTo>
                  <a:lnTo>
                    <a:pt x="365" y="106"/>
                  </a:lnTo>
                  <a:lnTo>
                    <a:pt x="356" y="88"/>
                  </a:lnTo>
                  <a:lnTo>
                    <a:pt x="344" y="71"/>
                  </a:lnTo>
                  <a:lnTo>
                    <a:pt x="330" y="55"/>
                  </a:lnTo>
                  <a:lnTo>
                    <a:pt x="313" y="39"/>
                  </a:lnTo>
                  <a:lnTo>
                    <a:pt x="293" y="26"/>
                  </a:lnTo>
                  <a:lnTo>
                    <a:pt x="268" y="15"/>
                  </a:lnTo>
                  <a:lnTo>
                    <a:pt x="242" y="7"/>
                  </a:lnTo>
                  <a:lnTo>
                    <a:pt x="210" y="1"/>
                  </a:lnTo>
                  <a:lnTo>
                    <a:pt x="174" y="0"/>
                  </a:lnTo>
                  <a:lnTo>
                    <a:pt x="168" y="1"/>
                  </a:lnTo>
                  <a:lnTo>
                    <a:pt x="152" y="3"/>
                  </a:lnTo>
                  <a:lnTo>
                    <a:pt x="128" y="10"/>
                  </a:lnTo>
                  <a:lnTo>
                    <a:pt x="101" y="21"/>
                  </a:lnTo>
                  <a:lnTo>
                    <a:pt x="72" y="39"/>
                  </a:lnTo>
                  <a:lnTo>
                    <a:pt x="45" y="64"/>
                  </a:lnTo>
                  <a:lnTo>
                    <a:pt x="23" y="99"/>
                  </a:lnTo>
                  <a:lnTo>
                    <a:pt x="8" y="143"/>
                  </a:lnTo>
                  <a:lnTo>
                    <a:pt x="5" y="154"/>
                  </a:lnTo>
                  <a:lnTo>
                    <a:pt x="2" y="184"/>
                  </a:lnTo>
                  <a:lnTo>
                    <a:pt x="0" y="226"/>
                  </a:lnTo>
                  <a:lnTo>
                    <a:pt x="2" y="278"/>
                  </a:lnTo>
                  <a:lnTo>
                    <a:pt x="11" y="332"/>
                  </a:lnTo>
                  <a:lnTo>
                    <a:pt x="33" y="383"/>
                  </a:lnTo>
                  <a:lnTo>
                    <a:pt x="70" y="428"/>
                  </a:lnTo>
                  <a:lnTo>
                    <a:pt x="125" y="459"/>
                  </a:lnTo>
                  <a:lnTo>
                    <a:pt x="126" y="459"/>
                  </a:lnTo>
                  <a:lnTo>
                    <a:pt x="127" y="457"/>
                  </a:lnTo>
                  <a:lnTo>
                    <a:pt x="127" y="451"/>
                  </a:lnTo>
                  <a:lnTo>
                    <a:pt x="125" y="440"/>
                  </a:lnTo>
                  <a:lnTo>
                    <a:pt x="120" y="439"/>
                  </a:lnTo>
                  <a:lnTo>
                    <a:pt x="108" y="435"/>
                  </a:lnTo>
                  <a:lnTo>
                    <a:pt x="92" y="426"/>
                  </a:lnTo>
                  <a:lnTo>
                    <a:pt x="73" y="410"/>
                  </a:lnTo>
                  <a:lnTo>
                    <a:pt x="55" y="385"/>
                  </a:lnTo>
                  <a:lnTo>
                    <a:pt x="38" y="349"/>
                  </a:lnTo>
                  <a:lnTo>
                    <a:pt x="26" y="302"/>
                  </a:lnTo>
                  <a:lnTo>
                    <a:pt x="22" y="240"/>
                  </a:lnTo>
                  <a:lnTo>
                    <a:pt x="22" y="232"/>
                  </a:lnTo>
                  <a:lnTo>
                    <a:pt x="22" y="211"/>
                  </a:lnTo>
                  <a:lnTo>
                    <a:pt x="25" y="181"/>
                  </a:lnTo>
                  <a:lnTo>
                    <a:pt x="33" y="145"/>
                  </a:lnTo>
                  <a:lnTo>
                    <a:pt x="51" y="108"/>
                  </a:lnTo>
                  <a:lnTo>
                    <a:pt x="78" y="73"/>
                  </a:lnTo>
                  <a:lnTo>
                    <a:pt x="116" y="44"/>
                  </a:lnTo>
                  <a:lnTo>
                    <a:pt x="171" y="25"/>
                  </a:lnTo>
                  <a:lnTo>
                    <a:pt x="174" y="25"/>
                  </a:lnTo>
                  <a:lnTo>
                    <a:pt x="178" y="24"/>
                  </a:lnTo>
                  <a:lnTo>
                    <a:pt x="187" y="24"/>
                  </a:lnTo>
                  <a:lnTo>
                    <a:pt x="197" y="24"/>
                  </a:lnTo>
                  <a:lnTo>
                    <a:pt x="210" y="25"/>
                  </a:lnTo>
                  <a:lnTo>
                    <a:pt x="225" y="26"/>
                  </a:lnTo>
                  <a:lnTo>
                    <a:pt x="242" y="30"/>
                  </a:lnTo>
                  <a:lnTo>
                    <a:pt x="258" y="35"/>
                  </a:lnTo>
                  <a:lnTo>
                    <a:pt x="275" y="43"/>
                  </a:lnTo>
                  <a:lnTo>
                    <a:pt x="293" y="52"/>
                  </a:lnTo>
                  <a:lnTo>
                    <a:pt x="311" y="64"/>
                  </a:lnTo>
                  <a:lnTo>
                    <a:pt x="328" y="80"/>
                  </a:lnTo>
                  <a:lnTo>
                    <a:pt x="343" y="99"/>
                  </a:lnTo>
                  <a:lnTo>
                    <a:pt x="358" y="122"/>
                  </a:lnTo>
                  <a:lnTo>
                    <a:pt x="370" y="149"/>
                  </a:lnTo>
                  <a:lnTo>
                    <a:pt x="381" y="181"/>
                  </a:lnTo>
                  <a:lnTo>
                    <a:pt x="382" y="182"/>
                  </a:lnTo>
                  <a:lnTo>
                    <a:pt x="383" y="183"/>
                  </a:lnTo>
                  <a:lnTo>
                    <a:pt x="385" y="183"/>
                  </a:lnTo>
                  <a:lnTo>
                    <a:pt x="388" y="181"/>
                  </a:lnTo>
                  <a:close/>
                </a:path>
              </a:pathLst>
            </a:custGeom>
            <a:solidFill>
              <a:srgbClr val="FFBA00"/>
            </a:solidFill>
            <a:ln w="9525">
              <a:noFill/>
              <a:round/>
            </a:ln>
          </p:spPr>
          <p:txBody>
            <a:bodyPr/>
            <a:lstStyle/>
            <a:p>
              <a:endParaRPr lang="en-US"/>
            </a:p>
          </p:txBody>
        </p:sp>
        <p:sp>
          <p:nvSpPr>
            <p:cNvPr id="422154" name="Freeform 266"/>
            <p:cNvSpPr/>
            <p:nvPr/>
          </p:nvSpPr>
          <p:spPr bwMode="auto">
            <a:xfrm>
              <a:off x="4026" y="2436"/>
              <a:ext cx="58" cy="34"/>
            </a:xfrm>
            <a:custGeom>
              <a:avLst/>
              <a:gdLst/>
              <a:ahLst/>
              <a:cxnLst>
                <a:cxn ang="0">
                  <a:pos x="0" y="15"/>
                </a:cxn>
                <a:cxn ang="0">
                  <a:pos x="1" y="15"/>
                </a:cxn>
                <a:cxn ang="0">
                  <a:pos x="6" y="14"/>
                </a:cxn>
                <a:cxn ang="0">
                  <a:pos x="11" y="13"/>
                </a:cxn>
                <a:cxn ang="0">
                  <a:pos x="18" y="11"/>
                </a:cxn>
                <a:cxn ang="0">
                  <a:pos x="26" y="9"/>
                </a:cxn>
                <a:cxn ang="0">
                  <a:pos x="33" y="6"/>
                </a:cxn>
                <a:cxn ang="0">
                  <a:pos x="38" y="4"/>
                </a:cxn>
                <a:cxn ang="0">
                  <a:pos x="43" y="0"/>
                </a:cxn>
                <a:cxn ang="0">
                  <a:pos x="45" y="2"/>
                </a:cxn>
                <a:cxn ang="0">
                  <a:pos x="50" y="8"/>
                </a:cxn>
                <a:cxn ang="0">
                  <a:pos x="55" y="15"/>
                </a:cxn>
                <a:cxn ang="0">
                  <a:pos x="58" y="23"/>
                </a:cxn>
                <a:cxn ang="0">
                  <a:pos x="56" y="23"/>
                </a:cxn>
                <a:cxn ang="0">
                  <a:pos x="50" y="25"/>
                </a:cxn>
                <a:cxn ang="0">
                  <a:pos x="42" y="27"/>
                </a:cxn>
                <a:cxn ang="0">
                  <a:pos x="31" y="28"/>
                </a:cxn>
                <a:cxn ang="0">
                  <a:pos x="21" y="30"/>
                </a:cxn>
                <a:cxn ang="0">
                  <a:pos x="11" y="33"/>
                </a:cxn>
                <a:cxn ang="0">
                  <a:pos x="4" y="34"/>
                </a:cxn>
                <a:cxn ang="0">
                  <a:pos x="0" y="34"/>
                </a:cxn>
                <a:cxn ang="0">
                  <a:pos x="0" y="15"/>
                </a:cxn>
              </a:cxnLst>
              <a:rect l="0" t="0" r="r" b="b"/>
              <a:pathLst>
                <a:path w="58" h="34">
                  <a:moveTo>
                    <a:pt x="0" y="15"/>
                  </a:moveTo>
                  <a:lnTo>
                    <a:pt x="1" y="15"/>
                  </a:lnTo>
                  <a:lnTo>
                    <a:pt x="6" y="14"/>
                  </a:lnTo>
                  <a:lnTo>
                    <a:pt x="11" y="13"/>
                  </a:lnTo>
                  <a:lnTo>
                    <a:pt x="18" y="11"/>
                  </a:lnTo>
                  <a:lnTo>
                    <a:pt x="26" y="9"/>
                  </a:lnTo>
                  <a:lnTo>
                    <a:pt x="33" y="6"/>
                  </a:lnTo>
                  <a:lnTo>
                    <a:pt x="38" y="4"/>
                  </a:lnTo>
                  <a:lnTo>
                    <a:pt x="43" y="0"/>
                  </a:lnTo>
                  <a:lnTo>
                    <a:pt x="45" y="2"/>
                  </a:lnTo>
                  <a:lnTo>
                    <a:pt x="50" y="8"/>
                  </a:lnTo>
                  <a:lnTo>
                    <a:pt x="55" y="15"/>
                  </a:lnTo>
                  <a:lnTo>
                    <a:pt x="58" y="23"/>
                  </a:lnTo>
                  <a:lnTo>
                    <a:pt x="56" y="23"/>
                  </a:lnTo>
                  <a:lnTo>
                    <a:pt x="50" y="25"/>
                  </a:lnTo>
                  <a:lnTo>
                    <a:pt x="42" y="27"/>
                  </a:lnTo>
                  <a:lnTo>
                    <a:pt x="31" y="28"/>
                  </a:lnTo>
                  <a:lnTo>
                    <a:pt x="21" y="30"/>
                  </a:lnTo>
                  <a:lnTo>
                    <a:pt x="11" y="33"/>
                  </a:lnTo>
                  <a:lnTo>
                    <a:pt x="4" y="34"/>
                  </a:lnTo>
                  <a:lnTo>
                    <a:pt x="0" y="34"/>
                  </a:lnTo>
                  <a:lnTo>
                    <a:pt x="0" y="15"/>
                  </a:lnTo>
                  <a:close/>
                </a:path>
              </a:pathLst>
            </a:custGeom>
            <a:solidFill>
              <a:srgbClr val="FFBA00"/>
            </a:solidFill>
            <a:ln w="9525">
              <a:noFill/>
              <a:round/>
            </a:ln>
          </p:spPr>
          <p:txBody>
            <a:bodyPr/>
            <a:lstStyle/>
            <a:p>
              <a:endParaRPr lang="en-US"/>
            </a:p>
          </p:txBody>
        </p:sp>
        <p:sp>
          <p:nvSpPr>
            <p:cNvPr id="422155" name="Freeform 267"/>
            <p:cNvSpPr/>
            <p:nvPr/>
          </p:nvSpPr>
          <p:spPr bwMode="auto">
            <a:xfrm>
              <a:off x="3819" y="2373"/>
              <a:ext cx="172" cy="201"/>
            </a:xfrm>
            <a:custGeom>
              <a:avLst/>
              <a:gdLst/>
              <a:ahLst/>
              <a:cxnLst>
                <a:cxn ang="0">
                  <a:pos x="121" y="0"/>
                </a:cxn>
                <a:cxn ang="0">
                  <a:pos x="125" y="1"/>
                </a:cxn>
                <a:cxn ang="0">
                  <a:pos x="133" y="7"/>
                </a:cxn>
                <a:cxn ang="0">
                  <a:pos x="145" y="16"/>
                </a:cxn>
                <a:cxn ang="0">
                  <a:pos x="157" y="29"/>
                </a:cxn>
                <a:cxn ang="0">
                  <a:pos x="166" y="48"/>
                </a:cxn>
                <a:cxn ang="0">
                  <a:pos x="172" y="71"/>
                </a:cxn>
                <a:cxn ang="0">
                  <a:pos x="171" y="99"/>
                </a:cxn>
                <a:cxn ang="0">
                  <a:pos x="161" y="133"/>
                </a:cxn>
                <a:cxn ang="0">
                  <a:pos x="160" y="137"/>
                </a:cxn>
                <a:cxn ang="0">
                  <a:pos x="154" y="146"/>
                </a:cxn>
                <a:cxn ang="0">
                  <a:pos x="145" y="159"/>
                </a:cxn>
                <a:cxn ang="0">
                  <a:pos x="131" y="173"/>
                </a:cxn>
                <a:cxn ang="0">
                  <a:pos x="112" y="187"/>
                </a:cxn>
                <a:cxn ang="0">
                  <a:pos x="89" y="196"/>
                </a:cxn>
                <a:cxn ang="0">
                  <a:pos x="60" y="201"/>
                </a:cxn>
                <a:cxn ang="0">
                  <a:pos x="24" y="197"/>
                </a:cxn>
                <a:cxn ang="0">
                  <a:pos x="22" y="196"/>
                </a:cxn>
                <a:cxn ang="0">
                  <a:pos x="17" y="194"/>
                </a:cxn>
                <a:cxn ang="0">
                  <a:pos x="12" y="190"/>
                </a:cxn>
                <a:cxn ang="0">
                  <a:pos x="6" y="186"/>
                </a:cxn>
                <a:cxn ang="0">
                  <a:pos x="1" y="182"/>
                </a:cxn>
                <a:cxn ang="0">
                  <a:pos x="0" y="178"/>
                </a:cxn>
                <a:cxn ang="0">
                  <a:pos x="2" y="174"/>
                </a:cxn>
                <a:cxn ang="0">
                  <a:pos x="12" y="173"/>
                </a:cxn>
                <a:cxn ang="0">
                  <a:pos x="13" y="174"/>
                </a:cxn>
                <a:cxn ang="0">
                  <a:pos x="17" y="179"/>
                </a:cxn>
                <a:cxn ang="0">
                  <a:pos x="24" y="183"/>
                </a:cxn>
                <a:cxn ang="0">
                  <a:pos x="35" y="188"/>
                </a:cxn>
                <a:cxn ang="0">
                  <a:pos x="48" y="190"/>
                </a:cxn>
                <a:cxn ang="0">
                  <a:pos x="63" y="192"/>
                </a:cxn>
                <a:cxn ang="0">
                  <a:pos x="81" y="188"/>
                </a:cxn>
                <a:cxn ang="0">
                  <a:pos x="100" y="179"/>
                </a:cxn>
                <a:cxn ang="0">
                  <a:pos x="103" y="178"/>
                </a:cxn>
                <a:cxn ang="0">
                  <a:pos x="107" y="174"/>
                </a:cxn>
                <a:cxn ang="0">
                  <a:pos x="114" y="168"/>
                </a:cxn>
                <a:cxn ang="0">
                  <a:pos x="123" y="160"/>
                </a:cxn>
                <a:cxn ang="0">
                  <a:pos x="132" y="152"/>
                </a:cxn>
                <a:cxn ang="0">
                  <a:pos x="140" y="141"/>
                </a:cxn>
                <a:cxn ang="0">
                  <a:pos x="147" y="130"/>
                </a:cxn>
                <a:cxn ang="0">
                  <a:pos x="152" y="117"/>
                </a:cxn>
                <a:cxn ang="0">
                  <a:pos x="153" y="114"/>
                </a:cxn>
                <a:cxn ang="0">
                  <a:pos x="154" y="107"/>
                </a:cxn>
                <a:cxn ang="0">
                  <a:pos x="155" y="96"/>
                </a:cxn>
                <a:cxn ang="0">
                  <a:pos x="155" y="83"/>
                </a:cxn>
                <a:cxn ang="0">
                  <a:pos x="154" y="68"/>
                </a:cxn>
                <a:cxn ang="0">
                  <a:pos x="151" y="52"/>
                </a:cxn>
                <a:cxn ang="0">
                  <a:pos x="144" y="37"/>
                </a:cxn>
                <a:cxn ang="0">
                  <a:pos x="132" y="24"/>
                </a:cxn>
                <a:cxn ang="0">
                  <a:pos x="131" y="23"/>
                </a:cxn>
                <a:cxn ang="0">
                  <a:pos x="127" y="21"/>
                </a:cxn>
                <a:cxn ang="0">
                  <a:pos x="121" y="17"/>
                </a:cxn>
                <a:cxn ang="0">
                  <a:pos x="117" y="14"/>
                </a:cxn>
                <a:cxn ang="0">
                  <a:pos x="113" y="9"/>
                </a:cxn>
                <a:cxn ang="0">
                  <a:pos x="112" y="6"/>
                </a:cxn>
                <a:cxn ang="0">
                  <a:pos x="114" y="2"/>
                </a:cxn>
                <a:cxn ang="0">
                  <a:pos x="121" y="0"/>
                </a:cxn>
              </a:cxnLst>
              <a:rect l="0" t="0" r="r" b="b"/>
              <a:pathLst>
                <a:path w="172" h="201">
                  <a:moveTo>
                    <a:pt x="121" y="0"/>
                  </a:moveTo>
                  <a:lnTo>
                    <a:pt x="125" y="1"/>
                  </a:lnTo>
                  <a:lnTo>
                    <a:pt x="133" y="7"/>
                  </a:lnTo>
                  <a:lnTo>
                    <a:pt x="145" y="16"/>
                  </a:lnTo>
                  <a:lnTo>
                    <a:pt x="157" y="29"/>
                  </a:lnTo>
                  <a:lnTo>
                    <a:pt x="166" y="48"/>
                  </a:lnTo>
                  <a:lnTo>
                    <a:pt x="172" y="71"/>
                  </a:lnTo>
                  <a:lnTo>
                    <a:pt x="171" y="99"/>
                  </a:lnTo>
                  <a:lnTo>
                    <a:pt x="161" y="133"/>
                  </a:lnTo>
                  <a:lnTo>
                    <a:pt x="160" y="137"/>
                  </a:lnTo>
                  <a:lnTo>
                    <a:pt x="154" y="146"/>
                  </a:lnTo>
                  <a:lnTo>
                    <a:pt x="145" y="159"/>
                  </a:lnTo>
                  <a:lnTo>
                    <a:pt x="131" y="173"/>
                  </a:lnTo>
                  <a:lnTo>
                    <a:pt x="112" y="187"/>
                  </a:lnTo>
                  <a:lnTo>
                    <a:pt x="89" y="196"/>
                  </a:lnTo>
                  <a:lnTo>
                    <a:pt x="60" y="201"/>
                  </a:lnTo>
                  <a:lnTo>
                    <a:pt x="24" y="197"/>
                  </a:lnTo>
                  <a:lnTo>
                    <a:pt x="22" y="196"/>
                  </a:lnTo>
                  <a:lnTo>
                    <a:pt x="17" y="194"/>
                  </a:lnTo>
                  <a:lnTo>
                    <a:pt x="12" y="190"/>
                  </a:lnTo>
                  <a:lnTo>
                    <a:pt x="6" y="186"/>
                  </a:lnTo>
                  <a:lnTo>
                    <a:pt x="1" y="182"/>
                  </a:lnTo>
                  <a:lnTo>
                    <a:pt x="0" y="178"/>
                  </a:lnTo>
                  <a:lnTo>
                    <a:pt x="2" y="174"/>
                  </a:lnTo>
                  <a:lnTo>
                    <a:pt x="12" y="173"/>
                  </a:lnTo>
                  <a:lnTo>
                    <a:pt x="13" y="174"/>
                  </a:lnTo>
                  <a:lnTo>
                    <a:pt x="17" y="179"/>
                  </a:lnTo>
                  <a:lnTo>
                    <a:pt x="24" y="183"/>
                  </a:lnTo>
                  <a:lnTo>
                    <a:pt x="35" y="188"/>
                  </a:lnTo>
                  <a:lnTo>
                    <a:pt x="48" y="190"/>
                  </a:lnTo>
                  <a:lnTo>
                    <a:pt x="63" y="192"/>
                  </a:lnTo>
                  <a:lnTo>
                    <a:pt x="81" y="188"/>
                  </a:lnTo>
                  <a:lnTo>
                    <a:pt x="100" y="179"/>
                  </a:lnTo>
                  <a:lnTo>
                    <a:pt x="103" y="178"/>
                  </a:lnTo>
                  <a:lnTo>
                    <a:pt x="107" y="174"/>
                  </a:lnTo>
                  <a:lnTo>
                    <a:pt x="114" y="168"/>
                  </a:lnTo>
                  <a:lnTo>
                    <a:pt x="123" y="160"/>
                  </a:lnTo>
                  <a:lnTo>
                    <a:pt x="132" y="152"/>
                  </a:lnTo>
                  <a:lnTo>
                    <a:pt x="140" y="141"/>
                  </a:lnTo>
                  <a:lnTo>
                    <a:pt x="147" y="130"/>
                  </a:lnTo>
                  <a:lnTo>
                    <a:pt x="152" y="117"/>
                  </a:lnTo>
                  <a:lnTo>
                    <a:pt x="153" y="114"/>
                  </a:lnTo>
                  <a:lnTo>
                    <a:pt x="154" y="107"/>
                  </a:lnTo>
                  <a:lnTo>
                    <a:pt x="155" y="96"/>
                  </a:lnTo>
                  <a:lnTo>
                    <a:pt x="155" y="83"/>
                  </a:lnTo>
                  <a:lnTo>
                    <a:pt x="154" y="68"/>
                  </a:lnTo>
                  <a:lnTo>
                    <a:pt x="151" y="52"/>
                  </a:lnTo>
                  <a:lnTo>
                    <a:pt x="144" y="37"/>
                  </a:lnTo>
                  <a:lnTo>
                    <a:pt x="132" y="24"/>
                  </a:lnTo>
                  <a:lnTo>
                    <a:pt x="131" y="23"/>
                  </a:lnTo>
                  <a:lnTo>
                    <a:pt x="127" y="21"/>
                  </a:lnTo>
                  <a:lnTo>
                    <a:pt x="121" y="17"/>
                  </a:lnTo>
                  <a:lnTo>
                    <a:pt x="117" y="14"/>
                  </a:lnTo>
                  <a:lnTo>
                    <a:pt x="113" y="9"/>
                  </a:lnTo>
                  <a:lnTo>
                    <a:pt x="112" y="6"/>
                  </a:lnTo>
                  <a:lnTo>
                    <a:pt x="114" y="2"/>
                  </a:lnTo>
                  <a:lnTo>
                    <a:pt x="121" y="0"/>
                  </a:lnTo>
                  <a:close/>
                </a:path>
              </a:pathLst>
            </a:custGeom>
            <a:solidFill>
              <a:srgbClr val="BFBFBF"/>
            </a:solidFill>
            <a:ln w="9525">
              <a:noFill/>
              <a:round/>
            </a:ln>
          </p:spPr>
          <p:txBody>
            <a:bodyPr/>
            <a:lstStyle/>
            <a:p>
              <a:endParaRPr lang="en-US"/>
            </a:p>
          </p:txBody>
        </p:sp>
        <p:sp>
          <p:nvSpPr>
            <p:cNvPr id="422156" name="Freeform 268"/>
            <p:cNvSpPr/>
            <p:nvPr/>
          </p:nvSpPr>
          <p:spPr bwMode="auto">
            <a:xfrm>
              <a:off x="3776" y="2387"/>
              <a:ext cx="46" cy="99"/>
            </a:xfrm>
            <a:custGeom>
              <a:avLst/>
              <a:gdLst/>
              <a:ahLst/>
              <a:cxnLst>
                <a:cxn ang="0">
                  <a:pos x="28" y="9"/>
                </a:cxn>
                <a:cxn ang="0">
                  <a:pos x="31" y="6"/>
                </a:cxn>
                <a:cxn ang="0">
                  <a:pos x="41" y="0"/>
                </a:cxn>
                <a:cxn ang="0">
                  <a:pos x="46" y="0"/>
                </a:cxn>
                <a:cxn ang="0">
                  <a:pos x="45" y="9"/>
                </a:cxn>
                <a:cxn ang="0">
                  <a:pos x="44" y="10"/>
                </a:cxn>
                <a:cxn ang="0">
                  <a:pos x="39" y="13"/>
                </a:cxn>
                <a:cxn ang="0">
                  <a:pos x="35" y="19"/>
                </a:cxn>
                <a:cxn ang="0">
                  <a:pos x="29" y="27"/>
                </a:cxn>
                <a:cxn ang="0">
                  <a:pos x="22" y="37"/>
                </a:cxn>
                <a:cxn ang="0">
                  <a:pos x="17" y="51"/>
                </a:cxn>
                <a:cxn ang="0">
                  <a:pos x="15" y="69"/>
                </a:cxn>
                <a:cxn ang="0">
                  <a:pos x="15" y="91"/>
                </a:cxn>
                <a:cxn ang="0">
                  <a:pos x="14" y="93"/>
                </a:cxn>
                <a:cxn ang="0">
                  <a:pos x="9" y="98"/>
                </a:cxn>
                <a:cxn ang="0">
                  <a:pos x="4" y="99"/>
                </a:cxn>
                <a:cxn ang="0">
                  <a:pos x="0" y="92"/>
                </a:cxn>
                <a:cxn ang="0">
                  <a:pos x="1" y="84"/>
                </a:cxn>
                <a:cxn ang="0">
                  <a:pos x="3" y="64"/>
                </a:cxn>
                <a:cxn ang="0">
                  <a:pos x="12" y="37"/>
                </a:cxn>
                <a:cxn ang="0">
                  <a:pos x="28" y="9"/>
                </a:cxn>
              </a:cxnLst>
              <a:rect l="0" t="0" r="r" b="b"/>
              <a:pathLst>
                <a:path w="46" h="99">
                  <a:moveTo>
                    <a:pt x="28" y="9"/>
                  </a:moveTo>
                  <a:lnTo>
                    <a:pt x="31" y="6"/>
                  </a:lnTo>
                  <a:lnTo>
                    <a:pt x="41" y="0"/>
                  </a:lnTo>
                  <a:lnTo>
                    <a:pt x="46" y="0"/>
                  </a:lnTo>
                  <a:lnTo>
                    <a:pt x="45" y="9"/>
                  </a:lnTo>
                  <a:lnTo>
                    <a:pt x="44" y="10"/>
                  </a:lnTo>
                  <a:lnTo>
                    <a:pt x="39" y="13"/>
                  </a:lnTo>
                  <a:lnTo>
                    <a:pt x="35" y="19"/>
                  </a:lnTo>
                  <a:lnTo>
                    <a:pt x="29" y="27"/>
                  </a:lnTo>
                  <a:lnTo>
                    <a:pt x="22" y="37"/>
                  </a:lnTo>
                  <a:lnTo>
                    <a:pt x="17" y="51"/>
                  </a:lnTo>
                  <a:lnTo>
                    <a:pt x="15" y="69"/>
                  </a:lnTo>
                  <a:lnTo>
                    <a:pt x="15" y="91"/>
                  </a:lnTo>
                  <a:lnTo>
                    <a:pt x="14" y="93"/>
                  </a:lnTo>
                  <a:lnTo>
                    <a:pt x="9" y="98"/>
                  </a:lnTo>
                  <a:lnTo>
                    <a:pt x="4" y="99"/>
                  </a:lnTo>
                  <a:lnTo>
                    <a:pt x="0" y="92"/>
                  </a:lnTo>
                  <a:lnTo>
                    <a:pt x="1" y="84"/>
                  </a:lnTo>
                  <a:lnTo>
                    <a:pt x="3" y="64"/>
                  </a:lnTo>
                  <a:lnTo>
                    <a:pt x="12" y="37"/>
                  </a:lnTo>
                  <a:lnTo>
                    <a:pt x="28" y="9"/>
                  </a:lnTo>
                  <a:close/>
                </a:path>
              </a:pathLst>
            </a:custGeom>
            <a:solidFill>
              <a:srgbClr val="BFBFBF"/>
            </a:solidFill>
            <a:ln w="9525">
              <a:noFill/>
              <a:round/>
            </a:ln>
          </p:spPr>
          <p:txBody>
            <a:bodyPr/>
            <a:lstStyle/>
            <a:p>
              <a:endParaRPr lang="en-US"/>
            </a:p>
          </p:txBody>
        </p:sp>
        <p:grpSp>
          <p:nvGrpSpPr>
            <p:cNvPr id="3" name="Group 269"/>
            <p:cNvGrpSpPr/>
            <p:nvPr/>
          </p:nvGrpSpPr>
          <p:grpSpPr bwMode="auto">
            <a:xfrm>
              <a:off x="3830" y="2607"/>
              <a:ext cx="510" cy="536"/>
              <a:chOff x="4038" y="2063"/>
              <a:chExt cx="510" cy="536"/>
            </a:xfrm>
          </p:grpSpPr>
          <p:sp>
            <p:nvSpPr>
              <p:cNvPr id="422158" name="Freeform 270"/>
              <p:cNvSpPr/>
              <p:nvPr/>
            </p:nvSpPr>
            <p:spPr bwMode="auto">
              <a:xfrm>
                <a:off x="4038" y="2117"/>
                <a:ext cx="510" cy="482"/>
              </a:xfrm>
              <a:custGeom>
                <a:avLst/>
                <a:gdLst/>
                <a:ahLst/>
                <a:cxnLst>
                  <a:cxn ang="0">
                    <a:pos x="71" y="171"/>
                  </a:cxn>
                  <a:cxn ang="0">
                    <a:pos x="73" y="199"/>
                  </a:cxn>
                  <a:cxn ang="0">
                    <a:pos x="78" y="229"/>
                  </a:cxn>
                  <a:cxn ang="0">
                    <a:pos x="70" y="253"/>
                  </a:cxn>
                  <a:cxn ang="0">
                    <a:pos x="85" y="297"/>
                  </a:cxn>
                  <a:cxn ang="0">
                    <a:pos x="124" y="345"/>
                  </a:cxn>
                  <a:cxn ang="0">
                    <a:pos x="174" y="382"/>
                  </a:cxn>
                  <a:cxn ang="0">
                    <a:pos x="230" y="404"/>
                  </a:cxn>
                  <a:cxn ang="0">
                    <a:pos x="274" y="404"/>
                  </a:cxn>
                  <a:cxn ang="0">
                    <a:pos x="308" y="392"/>
                  </a:cxn>
                  <a:cxn ang="0">
                    <a:pos x="340" y="376"/>
                  </a:cxn>
                  <a:cxn ang="0">
                    <a:pos x="375" y="364"/>
                  </a:cxn>
                  <a:cxn ang="0">
                    <a:pos x="393" y="350"/>
                  </a:cxn>
                  <a:cxn ang="0">
                    <a:pos x="404" y="330"/>
                  </a:cxn>
                  <a:cxn ang="0">
                    <a:pos x="414" y="309"/>
                  </a:cxn>
                  <a:cxn ang="0">
                    <a:pos x="418" y="288"/>
                  </a:cxn>
                  <a:cxn ang="0">
                    <a:pos x="417" y="221"/>
                  </a:cxn>
                  <a:cxn ang="0">
                    <a:pos x="390" y="159"/>
                  </a:cxn>
                  <a:cxn ang="0">
                    <a:pos x="342" y="114"/>
                  </a:cxn>
                  <a:cxn ang="0">
                    <a:pos x="275" y="86"/>
                  </a:cxn>
                  <a:cxn ang="0">
                    <a:pos x="232" y="67"/>
                  </a:cxn>
                  <a:cxn ang="0">
                    <a:pos x="224" y="39"/>
                  </a:cxn>
                  <a:cxn ang="0">
                    <a:pos x="235" y="11"/>
                  </a:cxn>
                  <a:cxn ang="0">
                    <a:pos x="263" y="0"/>
                  </a:cxn>
                  <a:cxn ang="0">
                    <a:pos x="387" y="42"/>
                  </a:cxn>
                  <a:cxn ang="0">
                    <a:pos x="484" y="135"/>
                  </a:cxn>
                  <a:cxn ang="0">
                    <a:pos x="509" y="258"/>
                  </a:cxn>
                  <a:cxn ang="0">
                    <a:pos x="448" y="392"/>
                  </a:cxn>
                  <a:cxn ang="0">
                    <a:pos x="406" y="438"/>
                  </a:cxn>
                  <a:cxn ang="0">
                    <a:pos x="387" y="456"/>
                  </a:cxn>
                  <a:cxn ang="0">
                    <a:pos x="369" y="471"/>
                  </a:cxn>
                  <a:cxn ang="0">
                    <a:pos x="345" y="480"/>
                  </a:cxn>
                  <a:cxn ang="0">
                    <a:pos x="330" y="482"/>
                  </a:cxn>
                  <a:cxn ang="0">
                    <a:pos x="319" y="480"/>
                  </a:cxn>
                  <a:cxn ang="0">
                    <a:pos x="308" y="476"/>
                  </a:cxn>
                  <a:cxn ang="0">
                    <a:pos x="300" y="466"/>
                  </a:cxn>
                  <a:cxn ang="0">
                    <a:pos x="177" y="462"/>
                  </a:cxn>
                  <a:cxn ang="0">
                    <a:pos x="59" y="378"/>
                  </a:cxn>
                  <a:cxn ang="0">
                    <a:pos x="3" y="250"/>
                  </a:cxn>
                  <a:cxn ang="0">
                    <a:pos x="25" y="129"/>
                  </a:cxn>
                  <a:cxn ang="0">
                    <a:pos x="51" y="98"/>
                  </a:cxn>
                  <a:cxn ang="0">
                    <a:pos x="62" y="89"/>
                  </a:cxn>
                  <a:cxn ang="0">
                    <a:pos x="73" y="81"/>
                  </a:cxn>
                  <a:cxn ang="0">
                    <a:pos x="85" y="75"/>
                  </a:cxn>
                  <a:cxn ang="0">
                    <a:pos x="98" y="65"/>
                  </a:cxn>
                  <a:cxn ang="0">
                    <a:pos x="112" y="53"/>
                  </a:cxn>
                  <a:cxn ang="0">
                    <a:pos x="126" y="41"/>
                  </a:cxn>
                  <a:cxn ang="0">
                    <a:pos x="140" y="31"/>
                  </a:cxn>
                  <a:cxn ang="0">
                    <a:pos x="185" y="14"/>
                  </a:cxn>
                  <a:cxn ang="0">
                    <a:pos x="176" y="51"/>
                  </a:cxn>
                  <a:cxn ang="0">
                    <a:pos x="130" y="112"/>
                  </a:cxn>
                  <a:cxn ang="0">
                    <a:pos x="85" y="151"/>
                  </a:cxn>
                </a:cxnLst>
                <a:rect l="0" t="0" r="r" b="b"/>
                <a:pathLst>
                  <a:path w="510" h="482">
                    <a:moveTo>
                      <a:pt x="79" y="152"/>
                    </a:moveTo>
                    <a:lnTo>
                      <a:pt x="76" y="159"/>
                    </a:lnTo>
                    <a:lnTo>
                      <a:pt x="73" y="165"/>
                    </a:lnTo>
                    <a:lnTo>
                      <a:pt x="71" y="171"/>
                    </a:lnTo>
                    <a:lnTo>
                      <a:pt x="71" y="179"/>
                    </a:lnTo>
                    <a:lnTo>
                      <a:pt x="71" y="185"/>
                    </a:lnTo>
                    <a:lnTo>
                      <a:pt x="73" y="193"/>
                    </a:lnTo>
                    <a:lnTo>
                      <a:pt x="73" y="199"/>
                    </a:lnTo>
                    <a:lnTo>
                      <a:pt x="76" y="207"/>
                    </a:lnTo>
                    <a:lnTo>
                      <a:pt x="76" y="215"/>
                    </a:lnTo>
                    <a:lnTo>
                      <a:pt x="78" y="221"/>
                    </a:lnTo>
                    <a:lnTo>
                      <a:pt x="78" y="229"/>
                    </a:lnTo>
                    <a:lnTo>
                      <a:pt x="78" y="235"/>
                    </a:lnTo>
                    <a:lnTo>
                      <a:pt x="76" y="241"/>
                    </a:lnTo>
                    <a:lnTo>
                      <a:pt x="74" y="247"/>
                    </a:lnTo>
                    <a:lnTo>
                      <a:pt x="70" y="253"/>
                    </a:lnTo>
                    <a:lnTo>
                      <a:pt x="65" y="258"/>
                    </a:lnTo>
                    <a:lnTo>
                      <a:pt x="71" y="271"/>
                    </a:lnTo>
                    <a:lnTo>
                      <a:pt x="78" y="283"/>
                    </a:lnTo>
                    <a:lnTo>
                      <a:pt x="85" y="297"/>
                    </a:lnTo>
                    <a:lnTo>
                      <a:pt x="93" y="309"/>
                    </a:lnTo>
                    <a:lnTo>
                      <a:pt x="102" y="322"/>
                    </a:lnTo>
                    <a:lnTo>
                      <a:pt x="113" y="334"/>
                    </a:lnTo>
                    <a:lnTo>
                      <a:pt x="124" y="345"/>
                    </a:lnTo>
                    <a:lnTo>
                      <a:pt x="137" y="356"/>
                    </a:lnTo>
                    <a:lnTo>
                      <a:pt x="148" y="365"/>
                    </a:lnTo>
                    <a:lnTo>
                      <a:pt x="162" y="375"/>
                    </a:lnTo>
                    <a:lnTo>
                      <a:pt x="174" y="382"/>
                    </a:lnTo>
                    <a:lnTo>
                      <a:pt x="188" y="390"/>
                    </a:lnTo>
                    <a:lnTo>
                      <a:pt x="202" y="396"/>
                    </a:lnTo>
                    <a:lnTo>
                      <a:pt x="216" y="401"/>
                    </a:lnTo>
                    <a:lnTo>
                      <a:pt x="230" y="404"/>
                    </a:lnTo>
                    <a:lnTo>
                      <a:pt x="246" y="406"/>
                    </a:lnTo>
                    <a:lnTo>
                      <a:pt x="255" y="406"/>
                    </a:lnTo>
                    <a:lnTo>
                      <a:pt x="264" y="406"/>
                    </a:lnTo>
                    <a:lnTo>
                      <a:pt x="274" y="404"/>
                    </a:lnTo>
                    <a:lnTo>
                      <a:pt x="283" y="401"/>
                    </a:lnTo>
                    <a:lnTo>
                      <a:pt x="291" y="398"/>
                    </a:lnTo>
                    <a:lnTo>
                      <a:pt x="300" y="395"/>
                    </a:lnTo>
                    <a:lnTo>
                      <a:pt x="308" y="392"/>
                    </a:lnTo>
                    <a:lnTo>
                      <a:pt x="316" y="389"/>
                    </a:lnTo>
                    <a:lnTo>
                      <a:pt x="323" y="384"/>
                    </a:lnTo>
                    <a:lnTo>
                      <a:pt x="333" y="379"/>
                    </a:lnTo>
                    <a:lnTo>
                      <a:pt x="340" y="376"/>
                    </a:lnTo>
                    <a:lnTo>
                      <a:pt x="350" y="373"/>
                    </a:lnTo>
                    <a:lnTo>
                      <a:pt x="358" y="369"/>
                    </a:lnTo>
                    <a:lnTo>
                      <a:pt x="367" y="367"/>
                    </a:lnTo>
                    <a:lnTo>
                      <a:pt x="375" y="364"/>
                    </a:lnTo>
                    <a:lnTo>
                      <a:pt x="384" y="364"/>
                    </a:lnTo>
                    <a:lnTo>
                      <a:pt x="387" y="359"/>
                    </a:lnTo>
                    <a:lnTo>
                      <a:pt x="390" y="355"/>
                    </a:lnTo>
                    <a:lnTo>
                      <a:pt x="393" y="350"/>
                    </a:lnTo>
                    <a:lnTo>
                      <a:pt x="397" y="345"/>
                    </a:lnTo>
                    <a:lnTo>
                      <a:pt x="400" y="341"/>
                    </a:lnTo>
                    <a:lnTo>
                      <a:pt x="403" y="334"/>
                    </a:lnTo>
                    <a:lnTo>
                      <a:pt x="404" y="330"/>
                    </a:lnTo>
                    <a:lnTo>
                      <a:pt x="407" y="325"/>
                    </a:lnTo>
                    <a:lnTo>
                      <a:pt x="409" y="320"/>
                    </a:lnTo>
                    <a:lnTo>
                      <a:pt x="412" y="314"/>
                    </a:lnTo>
                    <a:lnTo>
                      <a:pt x="414" y="309"/>
                    </a:lnTo>
                    <a:lnTo>
                      <a:pt x="415" y="303"/>
                    </a:lnTo>
                    <a:lnTo>
                      <a:pt x="417" y="299"/>
                    </a:lnTo>
                    <a:lnTo>
                      <a:pt x="418" y="292"/>
                    </a:lnTo>
                    <a:lnTo>
                      <a:pt x="418" y="288"/>
                    </a:lnTo>
                    <a:lnTo>
                      <a:pt x="420" y="281"/>
                    </a:lnTo>
                    <a:lnTo>
                      <a:pt x="420" y="260"/>
                    </a:lnTo>
                    <a:lnTo>
                      <a:pt x="418" y="240"/>
                    </a:lnTo>
                    <a:lnTo>
                      <a:pt x="417" y="221"/>
                    </a:lnTo>
                    <a:lnTo>
                      <a:pt x="412" y="202"/>
                    </a:lnTo>
                    <a:lnTo>
                      <a:pt x="406" y="187"/>
                    </a:lnTo>
                    <a:lnTo>
                      <a:pt x="400" y="171"/>
                    </a:lnTo>
                    <a:lnTo>
                      <a:pt x="390" y="159"/>
                    </a:lnTo>
                    <a:lnTo>
                      <a:pt x="381" y="146"/>
                    </a:lnTo>
                    <a:lnTo>
                      <a:pt x="369" y="134"/>
                    </a:lnTo>
                    <a:lnTo>
                      <a:pt x="356" y="124"/>
                    </a:lnTo>
                    <a:lnTo>
                      <a:pt x="342" y="114"/>
                    </a:lnTo>
                    <a:lnTo>
                      <a:pt x="328" y="106"/>
                    </a:lnTo>
                    <a:lnTo>
                      <a:pt x="311" y="98"/>
                    </a:lnTo>
                    <a:lnTo>
                      <a:pt x="292" y="92"/>
                    </a:lnTo>
                    <a:lnTo>
                      <a:pt x="275" y="86"/>
                    </a:lnTo>
                    <a:lnTo>
                      <a:pt x="255" y="79"/>
                    </a:lnTo>
                    <a:lnTo>
                      <a:pt x="246" y="76"/>
                    </a:lnTo>
                    <a:lnTo>
                      <a:pt x="238" y="72"/>
                    </a:lnTo>
                    <a:lnTo>
                      <a:pt x="232" y="67"/>
                    </a:lnTo>
                    <a:lnTo>
                      <a:pt x="228" y="61"/>
                    </a:lnTo>
                    <a:lnTo>
                      <a:pt x="225" y="53"/>
                    </a:lnTo>
                    <a:lnTo>
                      <a:pt x="224" y="45"/>
                    </a:lnTo>
                    <a:lnTo>
                      <a:pt x="224" y="39"/>
                    </a:lnTo>
                    <a:lnTo>
                      <a:pt x="224" y="31"/>
                    </a:lnTo>
                    <a:lnTo>
                      <a:pt x="227" y="23"/>
                    </a:lnTo>
                    <a:lnTo>
                      <a:pt x="230" y="17"/>
                    </a:lnTo>
                    <a:lnTo>
                      <a:pt x="235" y="11"/>
                    </a:lnTo>
                    <a:lnTo>
                      <a:pt x="241" y="6"/>
                    </a:lnTo>
                    <a:lnTo>
                      <a:pt x="247" y="3"/>
                    </a:lnTo>
                    <a:lnTo>
                      <a:pt x="255" y="0"/>
                    </a:lnTo>
                    <a:lnTo>
                      <a:pt x="263" y="0"/>
                    </a:lnTo>
                    <a:lnTo>
                      <a:pt x="274" y="2"/>
                    </a:lnTo>
                    <a:lnTo>
                      <a:pt x="316" y="11"/>
                    </a:lnTo>
                    <a:lnTo>
                      <a:pt x="353" y="25"/>
                    </a:lnTo>
                    <a:lnTo>
                      <a:pt x="387" y="42"/>
                    </a:lnTo>
                    <a:lnTo>
                      <a:pt x="418" y="62"/>
                    </a:lnTo>
                    <a:lnTo>
                      <a:pt x="445" y="84"/>
                    </a:lnTo>
                    <a:lnTo>
                      <a:pt x="467" y="109"/>
                    </a:lnTo>
                    <a:lnTo>
                      <a:pt x="484" y="135"/>
                    </a:lnTo>
                    <a:lnTo>
                      <a:pt x="498" y="165"/>
                    </a:lnTo>
                    <a:lnTo>
                      <a:pt x="505" y="194"/>
                    </a:lnTo>
                    <a:lnTo>
                      <a:pt x="510" y="226"/>
                    </a:lnTo>
                    <a:lnTo>
                      <a:pt x="509" y="258"/>
                    </a:lnTo>
                    <a:lnTo>
                      <a:pt x="502" y="292"/>
                    </a:lnTo>
                    <a:lnTo>
                      <a:pt x="488" y="325"/>
                    </a:lnTo>
                    <a:lnTo>
                      <a:pt x="471" y="359"/>
                    </a:lnTo>
                    <a:lnTo>
                      <a:pt x="448" y="392"/>
                    </a:lnTo>
                    <a:lnTo>
                      <a:pt x="420" y="426"/>
                    </a:lnTo>
                    <a:lnTo>
                      <a:pt x="414" y="429"/>
                    </a:lnTo>
                    <a:lnTo>
                      <a:pt x="411" y="434"/>
                    </a:lnTo>
                    <a:lnTo>
                      <a:pt x="406" y="438"/>
                    </a:lnTo>
                    <a:lnTo>
                      <a:pt x="401" y="443"/>
                    </a:lnTo>
                    <a:lnTo>
                      <a:pt x="397" y="448"/>
                    </a:lnTo>
                    <a:lnTo>
                      <a:pt x="392" y="452"/>
                    </a:lnTo>
                    <a:lnTo>
                      <a:pt x="387" y="456"/>
                    </a:lnTo>
                    <a:lnTo>
                      <a:pt x="384" y="460"/>
                    </a:lnTo>
                    <a:lnTo>
                      <a:pt x="378" y="465"/>
                    </a:lnTo>
                    <a:lnTo>
                      <a:pt x="373" y="468"/>
                    </a:lnTo>
                    <a:lnTo>
                      <a:pt x="369" y="471"/>
                    </a:lnTo>
                    <a:lnTo>
                      <a:pt x="364" y="474"/>
                    </a:lnTo>
                    <a:lnTo>
                      <a:pt x="358" y="476"/>
                    </a:lnTo>
                    <a:lnTo>
                      <a:pt x="351" y="479"/>
                    </a:lnTo>
                    <a:lnTo>
                      <a:pt x="345" y="480"/>
                    </a:lnTo>
                    <a:lnTo>
                      <a:pt x="339" y="482"/>
                    </a:lnTo>
                    <a:lnTo>
                      <a:pt x="336" y="482"/>
                    </a:lnTo>
                    <a:lnTo>
                      <a:pt x="333" y="482"/>
                    </a:lnTo>
                    <a:lnTo>
                      <a:pt x="330" y="482"/>
                    </a:lnTo>
                    <a:lnTo>
                      <a:pt x="328" y="482"/>
                    </a:lnTo>
                    <a:lnTo>
                      <a:pt x="323" y="480"/>
                    </a:lnTo>
                    <a:lnTo>
                      <a:pt x="322" y="480"/>
                    </a:lnTo>
                    <a:lnTo>
                      <a:pt x="319" y="480"/>
                    </a:lnTo>
                    <a:lnTo>
                      <a:pt x="316" y="479"/>
                    </a:lnTo>
                    <a:lnTo>
                      <a:pt x="314" y="477"/>
                    </a:lnTo>
                    <a:lnTo>
                      <a:pt x="311" y="477"/>
                    </a:lnTo>
                    <a:lnTo>
                      <a:pt x="308" y="476"/>
                    </a:lnTo>
                    <a:lnTo>
                      <a:pt x="306" y="474"/>
                    </a:lnTo>
                    <a:lnTo>
                      <a:pt x="305" y="471"/>
                    </a:lnTo>
                    <a:lnTo>
                      <a:pt x="303" y="470"/>
                    </a:lnTo>
                    <a:lnTo>
                      <a:pt x="300" y="466"/>
                    </a:lnTo>
                    <a:lnTo>
                      <a:pt x="300" y="465"/>
                    </a:lnTo>
                    <a:lnTo>
                      <a:pt x="256" y="471"/>
                    </a:lnTo>
                    <a:lnTo>
                      <a:pt x="216" y="470"/>
                    </a:lnTo>
                    <a:lnTo>
                      <a:pt x="177" y="462"/>
                    </a:lnTo>
                    <a:lnTo>
                      <a:pt x="143" y="448"/>
                    </a:lnTo>
                    <a:lnTo>
                      <a:pt x="112" y="428"/>
                    </a:lnTo>
                    <a:lnTo>
                      <a:pt x="84" y="404"/>
                    </a:lnTo>
                    <a:lnTo>
                      <a:pt x="59" y="378"/>
                    </a:lnTo>
                    <a:lnTo>
                      <a:pt x="39" y="348"/>
                    </a:lnTo>
                    <a:lnTo>
                      <a:pt x="21" y="316"/>
                    </a:lnTo>
                    <a:lnTo>
                      <a:pt x="11" y="283"/>
                    </a:lnTo>
                    <a:lnTo>
                      <a:pt x="3" y="250"/>
                    </a:lnTo>
                    <a:lnTo>
                      <a:pt x="0" y="218"/>
                    </a:lnTo>
                    <a:lnTo>
                      <a:pt x="3" y="185"/>
                    </a:lnTo>
                    <a:lnTo>
                      <a:pt x="12" y="156"/>
                    </a:lnTo>
                    <a:lnTo>
                      <a:pt x="25" y="129"/>
                    </a:lnTo>
                    <a:lnTo>
                      <a:pt x="45" y="106"/>
                    </a:lnTo>
                    <a:lnTo>
                      <a:pt x="46" y="104"/>
                    </a:lnTo>
                    <a:lnTo>
                      <a:pt x="49" y="101"/>
                    </a:lnTo>
                    <a:lnTo>
                      <a:pt x="51" y="98"/>
                    </a:lnTo>
                    <a:lnTo>
                      <a:pt x="54" y="97"/>
                    </a:lnTo>
                    <a:lnTo>
                      <a:pt x="57" y="95"/>
                    </a:lnTo>
                    <a:lnTo>
                      <a:pt x="59" y="92"/>
                    </a:lnTo>
                    <a:lnTo>
                      <a:pt x="62" y="89"/>
                    </a:lnTo>
                    <a:lnTo>
                      <a:pt x="65" y="87"/>
                    </a:lnTo>
                    <a:lnTo>
                      <a:pt x="68" y="84"/>
                    </a:lnTo>
                    <a:lnTo>
                      <a:pt x="70" y="83"/>
                    </a:lnTo>
                    <a:lnTo>
                      <a:pt x="73" y="81"/>
                    </a:lnTo>
                    <a:lnTo>
                      <a:pt x="76" y="79"/>
                    </a:lnTo>
                    <a:lnTo>
                      <a:pt x="79" y="78"/>
                    </a:lnTo>
                    <a:lnTo>
                      <a:pt x="82" y="76"/>
                    </a:lnTo>
                    <a:lnTo>
                      <a:pt x="85" y="75"/>
                    </a:lnTo>
                    <a:lnTo>
                      <a:pt x="88" y="75"/>
                    </a:lnTo>
                    <a:lnTo>
                      <a:pt x="92" y="72"/>
                    </a:lnTo>
                    <a:lnTo>
                      <a:pt x="95" y="69"/>
                    </a:lnTo>
                    <a:lnTo>
                      <a:pt x="98" y="65"/>
                    </a:lnTo>
                    <a:lnTo>
                      <a:pt x="101" y="62"/>
                    </a:lnTo>
                    <a:lnTo>
                      <a:pt x="104" y="59"/>
                    </a:lnTo>
                    <a:lnTo>
                      <a:pt x="107" y="56"/>
                    </a:lnTo>
                    <a:lnTo>
                      <a:pt x="112" y="53"/>
                    </a:lnTo>
                    <a:lnTo>
                      <a:pt x="115" y="50"/>
                    </a:lnTo>
                    <a:lnTo>
                      <a:pt x="118" y="47"/>
                    </a:lnTo>
                    <a:lnTo>
                      <a:pt x="121" y="44"/>
                    </a:lnTo>
                    <a:lnTo>
                      <a:pt x="126" y="41"/>
                    </a:lnTo>
                    <a:lnTo>
                      <a:pt x="129" y="37"/>
                    </a:lnTo>
                    <a:lnTo>
                      <a:pt x="132" y="36"/>
                    </a:lnTo>
                    <a:lnTo>
                      <a:pt x="135" y="33"/>
                    </a:lnTo>
                    <a:lnTo>
                      <a:pt x="140" y="31"/>
                    </a:lnTo>
                    <a:lnTo>
                      <a:pt x="143" y="30"/>
                    </a:lnTo>
                    <a:lnTo>
                      <a:pt x="162" y="19"/>
                    </a:lnTo>
                    <a:lnTo>
                      <a:pt x="176" y="14"/>
                    </a:lnTo>
                    <a:lnTo>
                      <a:pt x="185" y="14"/>
                    </a:lnTo>
                    <a:lnTo>
                      <a:pt x="188" y="20"/>
                    </a:lnTo>
                    <a:lnTo>
                      <a:pt x="188" y="28"/>
                    </a:lnTo>
                    <a:lnTo>
                      <a:pt x="183" y="39"/>
                    </a:lnTo>
                    <a:lnTo>
                      <a:pt x="176" y="51"/>
                    </a:lnTo>
                    <a:lnTo>
                      <a:pt x="166" y="67"/>
                    </a:lnTo>
                    <a:lnTo>
                      <a:pt x="155" y="83"/>
                    </a:lnTo>
                    <a:lnTo>
                      <a:pt x="143" y="98"/>
                    </a:lnTo>
                    <a:lnTo>
                      <a:pt x="130" y="112"/>
                    </a:lnTo>
                    <a:lnTo>
                      <a:pt x="118" y="126"/>
                    </a:lnTo>
                    <a:lnTo>
                      <a:pt x="106" y="137"/>
                    </a:lnTo>
                    <a:lnTo>
                      <a:pt x="95" y="146"/>
                    </a:lnTo>
                    <a:lnTo>
                      <a:pt x="85" y="151"/>
                    </a:lnTo>
                    <a:lnTo>
                      <a:pt x="79" y="152"/>
                    </a:lnTo>
                    <a:lnTo>
                      <a:pt x="79" y="152"/>
                    </a:lnTo>
                    <a:close/>
                  </a:path>
                </a:pathLst>
              </a:custGeom>
              <a:solidFill>
                <a:srgbClr val="FFBF0D"/>
              </a:solidFill>
              <a:ln w="9525">
                <a:noFill/>
                <a:round/>
              </a:ln>
            </p:spPr>
            <p:txBody>
              <a:bodyPr/>
              <a:lstStyle/>
              <a:p>
                <a:endParaRPr lang="en-US"/>
              </a:p>
            </p:txBody>
          </p:sp>
          <p:sp>
            <p:nvSpPr>
              <p:cNvPr id="422159" name="Freeform 271"/>
              <p:cNvSpPr/>
              <p:nvPr/>
            </p:nvSpPr>
            <p:spPr bwMode="auto">
              <a:xfrm>
                <a:off x="4189" y="2116"/>
                <a:ext cx="130" cy="71"/>
              </a:xfrm>
              <a:custGeom>
                <a:avLst/>
                <a:gdLst/>
                <a:ahLst/>
                <a:cxnLst>
                  <a:cxn ang="0">
                    <a:pos x="79" y="71"/>
                  </a:cxn>
                  <a:cxn ang="0">
                    <a:pos x="62" y="59"/>
                  </a:cxn>
                  <a:cxn ang="0">
                    <a:pos x="51" y="65"/>
                  </a:cxn>
                  <a:cxn ang="0">
                    <a:pos x="40" y="68"/>
                  </a:cxn>
                  <a:cxn ang="0">
                    <a:pos x="32" y="70"/>
                  </a:cxn>
                  <a:cxn ang="0">
                    <a:pos x="25" y="71"/>
                  </a:cxn>
                  <a:cxn ang="0">
                    <a:pos x="17" y="68"/>
                  </a:cxn>
                  <a:cxn ang="0">
                    <a:pos x="11" y="65"/>
                  </a:cxn>
                  <a:cxn ang="0">
                    <a:pos x="6" y="60"/>
                  </a:cxn>
                  <a:cxn ang="0">
                    <a:pos x="3" y="56"/>
                  </a:cxn>
                  <a:cxn ang="0">
                    <a:pos x="0" y="48"/>
                  </a:cxn>
                  <a:cxn ang="0">
                    <a:pos x="0" y="42"/>
                  </a:cxn>
                  <a:cxn ang="0">
                    <a:pos x="0" y="35"/>
                  </a:cxn>
                  <a:cxn ang="0">
                    <a:pos x="1" y="29"/>
                  </a:cxn>
                  <a:cxn ang="0">
                    <a:pos x="4" y="21"/>
                  </a:cxn>
                  <a:cxn ang="0">
                    <a:pos x="9" y="17"/>
                  </a:cxn>
                  <a:cxn ang="0">
                    <a:pos x="15" y="12"/>
                  </a:cxn>
                  <a:cxn ang="0">
                    <a:pos x="23" y="9"/>
                  </a:cxn>
                  <a:cxn ang="0">
                    <a:pos x="46" y="3"/>
                  </a:cxn>
                  <a:cxn ang="0">
                    <a:pos x="67" y="1"/>
                  </a:cxn>
                  <a:cxn ang="0">
                    <a:pos x="84" y="0"/>
                  </a:cxn>
                  <a:cxn ang="0">
                    <a:pos x="99" y="3"/>
                  </a:cxn>
                  <a:cxn ang="0">
                    <a:pos x="110" y="6"/>
                  </a:cxn>
                  <a:cxn ang="0">
                    <a:pos x="119" y="12"/>
                  </a:cxn>
                  <a:cxn ang="0">
                    <a:pos x="126" y="18"/>
                  </a:cxn>
                  <a:cxn ang="0">
                    <a:pos x="129" y="26"/>
                  </a:cxn>
                  <a:cxn ang="0">
                    <a:pos x="130" y="34"/>
                  </a:cxn>
                  <a:cxn ang="0">
                    <a:pos x="129" y="43"/>
                  </a:cxn>
                  <a:cxn ang="0">
                    <a:pos x="124" y="49"/>
                  </a:cxn>
                  <a:cxn ang="0">
                    <a:pos x="119" y="57"/>
                  </a:cxn>
                  <a:cxn ang="0">
                    <a:pos x="112" y="63"/>
                  </a:cxn>
                  <a:cxn ang="0">
                    <a:pos x="102" y="68"/>
                  </a:cxn>
                  <a:cxn ang="0">
                    <a:pos x="91" y="71"/>
                  </a:cxn>
                  <a:cxn ang="0">
                    <a:pos x="79" y="71"/>
                  </a:cxn>
                  <a:cxn ang="0">
                    <a:pos x="79" y="71"/>
                  </a:cxn>
                </a:cxnLst>
                <a:rect l="0" t="0" r="r" b="b"/>
                <a:pathLst>
                  <a:path w="130" h="71">
                    <a:moveTo>
                      <a:pt x="79" y="71"/>
                    </a:moveTo>
                    <a:lnTo>
                      <a:pt x="62" y="59"/>
                    </a:lnTo>
                    <a:lnTo>
                      <a:pt x="51" y="65"/>
                    </a:lnTo>
                    <a:lnTo>
                      <a:pt x="40" y="68"/>
                    </a:lnTo>
                    <a:lnTo>
                      <a:pt x="32" y="70"/>
                    </a:lnTo>
                    <a:lnTo>
                      <a:pt x="25" y="71"/>
                    </a:lnTo>
                    <a:lnTo>
                      <a:pt x="17" y="68"/>
                    </a:lnTo>
                    <a:lnTo>
                      <a:pt x="11" y="65"/>
                    </a:lnTo>
                    <a:lnTo>
                      <a:pt x="6" y="60"/>
                    </a:lnTo>
                    <a:lnTo>
                      <a:pt x="3" y="56"/>
                    </a:lnTo>
                    <a:lnTo>
                      <a:pt x="0" y="48"/>
                    </a:lnTo>
                    <a:lnTo>
                      <a:pt x="0" y="42"/>
                    </a:lnTo>
                    <a:lnTo>
                      <a:pt x="0" y="35"/>
                    </a:lnTo>
                    <a:lnTo>
                      <a:pt x="1" y="29"/>
                    </a:lnTo>
                    <a:lnTo>
                      <a:pt x="4" y="21"/>
                    </a:lnTo>
                    <a:lnTo>
                      <a:pt x="9" y="17"/>
                    </a:lnTo>
                    <a:lnTo>
                      <a:pt x="15" y="12"/>
                    </a:lnTo>
                    <a:lnTo>
                      <a:pt x="23" y="9"/>
                    </a:lnTo>
                    <a:lnTo>
                      <a:pt x="46" y="3"/>
                    </a:lnTo>
                    <a:lnTo>
                      <a:pt x="67" y="1"/>
                    </a:lnTo>
                    <a:lnTo>
                      <a:pt x="84" y="0"/>
                    </a:lnTo>
                    <a:lnTo>
                      <a:pt x="99" y="3"/>
                    </a:lnTo>
                    <a:lnTo>
                      <a:pt x="110" y="6"/>
                    </a:lnTo>
                    <a:lnTo>
                      <a:pt x="119" y="12"/>
                    </a:lnTo>
                    <a:lnTo>
                      <a:pt x="126" y="18"/>
                    </a:lnTo>
                    <a:lnTo>
                      <a:pt x="129" y="26"/>
                    </a:lnTo>
                    <a:lnTo>
                      <a:pt x="130" y="34"/>
                    </a:lnTo>
                    <a:lnTo>
                      <a:pt x="129" y="43"/>
                    </a:lnTo>
                    <a:lnTo>
                      <a:pt x="124" y="49"/>
                    </a:lnTo>
                    <a:lnTo>
                      <a:pt x="119" y="57"/>
                    </a:lnTo>
                    <a:lnTo>
                      <a:pt x="112" y="63"/>
                    </a:lnTo>
                    <a:lnTo>
                      <a:pt x="102" y="68"/>
                    </a:lnTo>
                    <a:lnTo>
                      <a:pt x="91" y="71"/>
                    </a:lnTo>
                    <a:lnTo>
                      <a:pt x="79" y="71"/>
                    </a:lnTo>
                    <a:lnTo>
                      <a:pt x="79" y="71"/>
                    </a:lnTo>
                    <a:close/>
                  </a:path>
                </a:pathLst>
              </a:custGeom>
              <a:solidFill>
                <a:srgbClr val="FFBF0D"/>
              </a:solidFill>
              <a:ln w="9525">
                <a:noFill/>
                <a:round/>
              </a:ln>
            </p:spPr>
            <p:txBody>
              <a:bodyPr/>
              <a:lstStyle/>
              <a:p>
                <a:endParaRPr lang="en-US"/>
              </a:p>
            </p:txBody>
          </p:sp>
          <p:sp>
            <p:nvSpPr>
              <p:cNvPr id="422160" name="Freeform 272"/>
              <p:cNvSpPr/>
              <p:nvPr/>
            </p:nvSpPr>
            <p:spPr bwMode="auto">
              <a:xfrm>
                <a:off x="4081" y="2154"/>
                <a:ext cx="411" cy="408"/>
              </a:xfrm>
              <a:custGeom>
                <a:avLst/>
                <a:gdLst/>
                <a:ahLst/>
                <a:cxnLst>
                  <a:cxn ang="0">
                    <a:pos x="410" y="215"/>
                  </a:cxn>
                  <a:cxn ang="0">
                    <a:pos x="410" y="244"/>
                  </a:cxn>
                  <a:cxn ang="0">
                    <a:pos x="397" y="279"/>
                  </a:cxn>
                  <a:cxn ang="0">
                    <a:pos x="377" y="314"/>
                  </a:cxn>
                  <a:cxn ang="0">
                    <a:pos x="349" y="347"/>
                  </a:cxn>
                  <a:cxn ang="0">
                    <a:pos x="318" y="375"/>
                  </a:cxn>
                  <a:cxn ang="0">
                    <a:pos x="285" y="395"/>
                  </a:cxn>
                  <a:cxn ang="0">
                    <a:pos x="252" y="403"/>
                  </a:cxn>
                  <a:cxn ang="0">
                    <a:pos x="226" y="405"/>
                  </a:cxn>
                  <a:cxn ang="0">
                    <a:pos x="204" y="408"/>
                  </a:cxn>
                  <a:cxn ang="0">
                    <a:pos x="181" y="406"/>
                  </a:cxn>
                  <a:cxn ang="0">
                    <a:pos x="162" y="400"/>
                  </a:cxn>
                  <a:cxn ang="0">
                    <a:pos x="142" y="392"/>
                  </a:cxn>
                  <a:cxn ang="0">
                    <a:pos x="123" y="381"/>
                  </a:cxn>
                  <a:cxn ang="0">
                    <a:pos x="105" y="369"/>
                  </a:cxn>
                  <a:cxn ang="0">
                    <a:pos x="86" y="358"/>
                  </a:cxn>
                  <a:cxn ang="0">
                    <a:pos x="49" y="328"/>
                  </a:cxn>
                  <a:cxn ang="0">
                    <a:pos x="13" y="272"/>
                  </a:cxn>
                  <a:cxn ang="0">
                    <a:pos x="0" y="210"/>
                  </a:cxn>
                  <a:cxn ang="0">
                    <a:pos x="6" y="147"/>
                  </a:cxn>
                  <a:cxn ang="0">
                    <a:pos x="30" y="87"/>
                  </a:cxn>
                  <a:cxn ang="0">
                    <a:pos x="67" y="39"/>
                  </a:cxn>
                  <a:cxn ang="0">
                    <a:pos x="115" y="10"/>
                  </a:cxn>
                  <a:cxn ang="0">
                    <a:pos x="168" y="2"/>
                  </a:cxn>
                  <a:cxn ang="0">
                    <a:pos x="210" y="4"/>
                  </a:cxn>
                  <a:cxn ang="0">
                    <a:pos x="241" y="0"/>
                  </a:cxn>
                  <a:cxn ang="0">
                    <a:pos x="279" y="8"/>
                  </a:cxn>
                  <a:cxn ang="0">
                    <a:pos x="315" y="28"/>
                  </a:cxn>
                  <a:cxn ang="0">
                    <a:pos x="349" y="55"/>
                  </a:cxn>
                  <a:cxn ang="0">
                    <a:pos x="377" y="91"/>
                  </a:cxn>
                  <a:cxn ang="0">
                    <a:pos x="399" y="133"/>
                  </a:cxn>
                  <a:cxn ang="0">
                    <a:pos x="406" y="178"/>
                  </a:cxn>
                  <a:cxn ang="0">
                    <a:pos x="406" y="203"/>
                  </a:cxn>
                </a:cxnLst>
                <a:rect l="0" t="0" r="r" b="b"/>
                <a:pathLst>
                  <a:path w="411" h="408">
                    <a:moveTo>
                      <a:pt x="406" y="203"/>
                    </a:moveTo>
                    <a:lnTo>
                      <a:pt x="410" y="215"/>
                    </a:lnTo>
                    <a:lnTo>
                      <a:pt x="411" y="229"/>
                    </a:lnTo>
                    <a:lnTo>
                      <a:pt x="410" y="244"/>
                    </a:lnTo>
                    <a:lnTo>
                      <a:pt x="405" y="262"/>
                    </a:lnTo>
                    <a:lnTo>
                      <a:pt x="397" y="279"/>
                    </a:lnTo>
                    <a:lnTo>
                      <a:pt x="388" y="296"/>
                    </a:lnTo>
                    <a:lnTo>
                      <a:pt x="377" y="314"/>
                    </a:lnTo>
                    <a:lnTo>
                      <a:pt x="364" y="332"/>
                    </a:lnTo>
                    <a:lnTo>
                      <a:pt x="349" y="347"/>
                    </a:lnTo>
                    <a:lnTo>
                      <a:pt x="333" y="363"/>
                    </a:lnTo>
                    <a:lnTo>
                      <a:pt x="318" y="375"/>
                    </a:lnTo>
                    <a:lnTo>
                      <a:pt x="302" y="386"/>
                    </a:lnTo>
                    <a:lnTo>
                      <a:pt x="285" y="395"/>
                    </a:lnTo>
                    <a:lnTo>
                      <a:pt x="269" y="400"/>
                    </a:lnTo>
                    <a:lnTo>
                      <a:pt x="252" y="403"/>
                    </a:lnTo>
                    <a:lnTo>
                      <a:pt x="238" y="401"/>
                    </a:lnTo>
                    <a:lnTo>
                      <a:pt x="226" y="405"/>
                    </a:lnTo>
                    <a:lnTo>
                      <a:pt x="215" y="408"/>
                    </a:lnTo>
                    <a:lnTo>
                      <a:pt x="204" y="408"/>
                    </a:lnTo>
                    <a:lnTo>
                      <a:pt x="192" y="408"/>
                    </a:lnTo>
                    <a:lnTo>
                      <a:pt x="181" y="406"/>
                    </a:lnTo>
                    <a:lnTo>
                      <a:pt x="171" y="403"/>
                    </a:lnTo>
                    <a:lnTo>
                      <a:pt x="162" y="400"/>
                    </a:lnTo>
                    <a:lnTo>
                      <a:pt x="151" y="397"/>
                    </a:lnTo>
                    <a:lnTo>
                      <a:pt x="142" y="392"/>
                    </a:lnTo>
                    <a:lnTo>
                      <a:pt x="133" y="387"/>
                    </a:lnTo>
                    <a:lnTo>
                      <a:pt x="123" y="381"/>
                    </a:lnTo>
                    <a:lnTo>
                      <a:pt x="114" y="377"/>
                    </a:lnTo>
                    <a:lnTo>
                      <a:pt x="105" y="369"/>
                    </a:lnTo>
                    <a:lnTo>
                      <a:pt x="95" y="364"/>
                    </a:lnTo>
                    <a:lnTo>
                      <a:pt x="86" y="358"/>
                    </a:lnTo>
                    <a:lnTo>
                      <a:pt x="78" y="352"/>
                    </a:lnTo>
                    <a:lnTo>
                      <a:pt x="49" y="328"/>
                    </a:lnTo>
                    <a:lnTo>
                      <a:pt x="28" y="302"/>
                    </a:lnTo>
                    <a:lnTo>
                      <a:pt x="13" y="272"/>
                    </a:lnTo>
                    <a:lnTo>
                      <a:pt x="3" y="241"/>
                    </a:lnTo>
                    <a:lnTo>
                      <a:pt x="0" y="210"/>
                    </a:lnTo>
                    <a:lnTo>
                      <a:pt x="2" y="178"/>
                    </a:lnTo>
                    <a:lnTo>
                      <a:pt x="6" y="147"/>
                    </a:lnTo>
                    <a:lnTo>
                      <a:pt x="17" y="117"/>
                    </a:lnTo>
                    <a:lnTo>
                      <a:pt x="30" y="87"/>
                    </a:lnTo>
                    <a:lnTo>
                      <a:pt x="47" y="63"/>
                    </a:lnTo>
                    <a:lnTo>
                      <a:pt x="67" y="39"/>
                    </a:lnTo>
                    <a:lnTo>
                      <a:pt x="91" y="22"/>
                    </a:lnTo>
                    <a:lnTo>
                      <a:pt x="115" y="10"/>
                    </a:lnTo>
                    <a:lnTo>
                      <a:pt x="142" y="4"/>
                    </a:lnTo>
                    <a:lnTo>
                      <a:pt x="168" y="2"/>
                    </a:lnTo>
                    <a:lnTo>
                      <a:pt x="196" y="10"/>
                    </a:lnTo>
                    <a:lnTo>
                      <a:pt x="210" y="4"/>
                    </a:lnTo>
                    <a:lnTo>
                      <a:pt x="226" y="0"/>
                    </a:lnTo>
                    <a:lnTo>
                      <a:pt x="241" y="0"/>
                    </a:lnTo>
                    <a:lnTo>
                      <a:pt x="260" y="4"/>
                    </a:lnTo>
                    <a:lnTo>
                      <a:pt x="279" y="8"/>
                    </a:lnTo>
                    <a:lnTo>
                      <a:pt x="296" y="18"/>
                    </a:lnTo>
                    <a:lnTo>
                      <a:pt x="315" y="28"/>
                    </a:lnTo>
                    <a:lnTo>
                      <a:pt x="333" y="41"/>
                    </a:lnTo>
                    <a:lnTo>
                      <a:pt x="349" y="55"/>
                    </a:lnTo>
                    <a:lnTo>
                      <a:pt x="364" y="72"/>
                    </a:lnTo>
                    <a:lnTo>
                      <a:pt x="377" y="91"/>
                    </a:lnTo>
                    <a:lnTo>
                      <a:pt x="389" y="111"/>
                    </a:lnTo>
                    <a:lnTo>
                      <a:pt x="399" y="133"/>
                    </a:lnTo>
                    <a:lnTo>
                      <a:pt x="405" y="154"/>
                    </a:lnTo>
                    <a:lnTo>
                      <a:pt x="406" y="178"/>
                    </a:lnTo>
                    <a:lnTo>
                      <a:pt x="406" y="203"/>
                    </a:lnTo>
                    <a:lnTo>
                      <a:pt x="406" y="203"/>
                    </a:lnTo>
                    <a:close/>
                  </a:path>
                </a:pathLst>
              </a:custGeom>
              <a:solidFill>
                <a:srgbClr val="FF4DB3"/>
              </a:solidFill>
              <a:ln w="9525">
                <a:noFill/>
                <a:round/>
              </a:ln>
            </p:spPr>
            <p:txBody>
              <a:bodyPr/>
              <a:lstStyle/>
              <a:p>
                <a:endParaRPr lang="en-US"/>
              </a:p>
            </p:txBody>
          </p:sp>
          <p:sp>
            <p:nvSpPr>
              <p:cNvPr id="422161" name="Freeform 273"/>
              <p:cNvSpPr/>
              <p:nvPr/>
            </p:nvSpPr>
            <p:spPr bwMode="auto">
              <a:xfrm>
                <a:off x="4252" y="2223"/>
                <a:ext cx="84" cy="270"/>
              </a:xfrm>
              <a:custGeom>
                <a:avLst/>
                <a:gdLst/>
                <a:ahLst/>
                <a:cxnLst>
                  <a:cxn ang="0">
                    <a:pos x="61" y="68"/>
                  </a:cxn>
                  <a:cxn ang="0">
                    <a:pos x="70" y="79"/>
                  </a:cxn>
                  <a:cxn ang="0">
                    <a:pos x="78" y="92"/>
                  </a:cxn>
                  <a:cxn ang="0">
                    <a:pos x="83" y="109"/>
                  </a:cxn>
                  <a:cxn ang="0">
                    <a:pos x="84" y="126"/>
                  </a:cxn>
                  <a:cxn ang="0">
                    <a:pos x="84" y="141"/>
                  </a:cxn>
                  <a:cxn ang="0">
                    <a:pos x="81" y="158"/>
                  </a:cxn>
                  <a:cxn ang="0">
                    <a:pos x="75" y="171"/>
                  </a:cxn>
                  <a:cxn ang="0">
                    <a:pos x="74" y="180"/>
                  </a:cxn>
                  <a:cxn ang="0">
                    <a:pos x="75" y="185"/>
                  </a:cxn>
                  <a:cxn ang="0">
                    <a:pos x="77" y="189"/>
                  </a:cxn>
                  <a:cxn ang="0">
                    <a:pos x="77" y="196"/>
                  </a:cxn>
                  <a:cxn ang="0">
                    <a:pos x="77" y="202"/>
                  </a:cxn>
                  <a:cxn ang="0">
                    <a:pos x="75" y="207"/>
                  </a:cxn>
                  <a:cxn ang="0">
                    <a:pos x="74" y="211"/>
                  </a:cxn>
                  <a:cxn ang="0">
                    <a:pos x="69" y="214"/>
                  </a:cxn>
                  <a:cxn ang="0">
                    <a:pos x="67" y="241"/>
                  </a:cxn>
                  <a:cxn ang="0">
                    <a:pos x="63" y="267"/>
                  </a:cxn>
                  <a:cxn ang="0">
                    <a:pos x="53" y="269"/>
                  </a:cxn>
                  <a:cxn ang="0">
                    <a:pos x="42" y="252"/>
                  </a:cxn>
                  <a:cxn ang="0">
                    <a:pos x="32" y="222"/>
                  </a:cxn>
                  <a:cxn ang="0">
                    <a:pos x="19" y="189"/>
                  </a:cxn>
                  <a:cxn ang="0">
                    <a:pos x="11" y="160"/>
                  </a:cxn>
                  <a:cxn ang="0">
                    <a:pos x="8" y="140"/>
                  </a:cxn>
                  <a:cxn ang="0">
                    <a:pos x="8" y="134"/>
                  </a:cxn>
                  <a:cxn ang="0">
                    <a:pos x="7" y="130"/>
                  </a:cxn>
                  <a:cxn ang="0">
                    <a:pos x="4" y="126"/>
                  </a:cxn>
                  <a:cxn ang="0">
                    <a:pos x="0" y="121"/>
                  </a:cxn>
                  <a:cxn ang="0">
                    <a:pos x="0" y="113"/>
                  </a:cxn>
                  <a:cxn ang="0">
                    <a:pos x="4" y="99"/>
                  </a:cxn>
                  <a:cxn ang="0">
                    <a:pos x="5" y="87"/>
                  </a:cxn>
                  <a:cxn ang="0">
                    <a:pos x="8" y="74"/>
                  </a:cxn>
                  <a:cxn ang="0">
                    <a:pos x="10" y="62"/>
                  </a:cxn>
                  <a:cxn ang="0">
                    <a:pos x="11" y="48"/>
                  </a:cxn>
                  <a:cxn ang="0">
                    <a:pos x="13" y="36"/>
                  </a:cxn>
                  <a:cxn ang="0">
                    <a:pos x="13" y="22"/>
                  </a:cxn>
                  <a:cxn ang="0">
                    <a:pos x="14" y="11"/>
                  </a:cxn>
                  <a:cxn ang="0">
                    <a:pos x="16" y="6"/>
                  </a:cxn>
                  <a:cxn ang="0">
                    <a:pos x="21" y="1"/>
                  </a:cxn>
                  <a:cxn ang="0">
                    <a:pos x="27" y="0"/>
                  </a:cxn>
                  <a:cxn ang="0">
                    <a:pos x="33" y="0"/>
                  </a:cxn>
                  <a:cxn ang="0">
                    <a:pos x="38" y="1"/>
                  </a:cxn>
                  <a:cxn ang="0">
                    <a:pos x="42" y="6"/>
                  </a:cxn>
                  <a:cxn ang="0">
                    <a:pos x="46" y="11"/>
                  </a:cxn>
                  <a:cxn ang="0">
                    <a:pos x="46" y="18"/>
                  </a:cxn>
                  <a:cxn ang="0">
                    <a:pos x="46" y="25"/>
                  </a:cxn>
                  <a:cxn ang="0">
                    <a:pos x="47" y="31"/>
                  </a:cxn>
                  <a:cxn ang="0">
                    <a:pos x="47" y="39"/>
                  </a:cxn>
                  <a:cxn ang="0">
                    <a:pos x="49" y="45"/>
                  </a:cxn>
                  <a:cxn ang="0">
                    <a:pos x="50" y="51"/>
                  </a:cxn>
                  <a:cxn ang="0">
                    <a:pos x="52" y="56"/>
                  </a:cxn>
                  <a:cxn ang="0">
                    <a:pos x="53" y="62"/>
                  </a:cxn>
                  <a:cxn ang="0">
                    <a:pos x="55" y="65"/>
                  </a:cxn>
                </a:cxnLst>
                <a:rect l="0" t="0" r="r" b="b"/>
                <a:pathLst>
                  <a:path w="84" h="270">
                    <a:moveTo>
                      <a:pt x="55" y="65"/>
                    </a:moveTo>
                    <a:lnTo>
                      <a:pt x="61" y="68"/>
                    </a:lnTo>
                    <a:lnTo>
                      <a:pt x="66" y="73"/>
                    </a:lnTo>
                    <a:lnTo>
                      <a:pt x="70" y="79"/>
                    </a:lnTo>
                    <a:lnTo>
                      <a:pt x="75" y="85"/>
                    </a:lnTo>
                    <a:lnTo>
                      <a:pt x="78" y="92"/>
                    </a:lnTo>
                    <a:lnTo>
                      <a:pt x="81" y="101"/>
                    </a:lnTo>
                    <a:lnTo>
                      <a:pt x="83" y="109"/>
                    </a:lnTo>
                    <a:lnTo>
                      <a:pt x="84" y="116"/>
                    </a:lnTo>
                    <a:lnTo>
                      <a:pt x="84" y="126"/>
                    </a:lnTo>
                    <a:lnTo>
                      <a:pt x="84" y="134"/>
                    </a:lnTo>
                    <a:lnTo>
                      <a:pt x="84" y="141"/>
                    </a:lnTo>
                    <a:lnTo>
                      <a:pt x="83" y="151"/>
                    </a:lnTo>
                    <a:lnTo>
                      <a:pt x="81" y="158"/>
                    </a:lnTo>
                    <a:lnTo>
                      <a:pt x="78" y="165"/>
                    </a:lnTo>
                    <a:lnTo>
                      <a:pt x="75" y="171"/>
                    </a:lnTo>
                    <a:lnTo>
                      <a:pt x="72" y="177"/>
                    </a:lnTo>
                    <a:lnTo>
                      <a:pt x="74" y="180"/>
                    </a:lnTo>
                    <a:lnTo>
                      <a:pt x="74" y="182"/>
                    </a:lnTo>
                    <a:lnTo>
                      <a:pt x="75" y="185"/>
                    </a:lnTo>
                    <a:lnTo>
                      <a:pt x="75" y="188"/>
                    </a:lnTo>
                    <a:lnTo>
                      <a:pt x="77" y="189"/>
                    </a:lnTo>
                    <a:lnTo>
                      <a:pt x="77" y="193"/>
                    </a:lnTo>
                    <a:lnTo>
                      <a:pt x="77" y="196"/>
                    </a:lnTo>
                    <a:lnTo>
                      <a:pt x="77" y="199"/>
                    </a:lnTo>
                    <a:lnTo>
                      <a:pt x="77" y="202"/>
                    </a:lnTo>
                    <a:lnTo>
                      <a:pt x="77" y="203"/>
                    </a:lnTo>
                    <a:lnTo>
                      <a:pt x="75" y="207"/>
                    </a:lnTo>
                    <a:lnTo>
                      <a:pt x="75" y="208"/>
                    </a:lnTo>
                    <a:lnTo>
                      <a:pt x="74" y="211"/>
                    </a:lnTo>
                    <a:lnTo>
                      <a:pt x="72" y="213"/>
                    </a:lnTo>
                    <a:lnTo>
                      <a:pt x="69" y="214"/>
                    </a:lnTo>
                    <a:lnTo>
                      <a:pt x="67" y="217"/>
                    </a:lnTo>
                    <a:lnTo>
                      <a:pt x="67" y="241"/>
                    </a:lnTo>
                    <a:lnTo>
                      <a:pt x="66" y="258"/>
                    </a:lnTo>
                    <a:lnTo>
                      <a:pt x="63" y="267"/>
                    </a:lnTo>
                    <a:lnTo>
                      <a:pt x="58" y="270"/>
                    </a:lnTo>
                    <a:lnTo>
                      <a:pt x="53" y="269"/>
                    </a:lnTo>
                    <a:lnTo>
                      <a:pt x="49" y="263"/>
                    </a:lnTo>
                    <a:lnTo>
                      <a:pt x="42" y="252"/>
                    </a:lnTo>
                    <a:lnTo>
                      <a:pt x="36" y="238"/>
                    </a:lnTo>
                    <a:lnTo>
                      <a:pt x="32" y="222"/>
                    </a:lnTo>
                    <a:lnTo>
                      <a:pt x="25" y="207"/>
                    </a:lnTo>
                    <a:lnTo>
                      <a:pt x="19" y="189"/>
                    </a:lnTo>
                    <a:lnTo>
                      <a:pt x="16" y="174"/>
                    </a:lnTo>
                    <a:lnTo>
                      <a:pt x="11" y="160"/>
                    </a:lnTo>
                    <a:lnTo>
                      <a:pt x="10" y="147"/>
                    </a:lnTo>
                    <a:lnTo>
                      <a:pt x="8" y="140"/>
                    </a:lnTo>
                    <a:lnTo>
                      <a:pt x="10" y="135"/>
                    </a:lnTo>
                    <a:lnTo>
                      <a:pt x="8" y="134"/>
                    </a:lnTo>
                    <a:lnTo>
                      <a:pt x="8" y="132"/>
                    </a:lnTo>
                    <a:lnTo>
                      <a:pt x="7" y="130"/>
                    </a:lnTo>
                    <a:lnTo>
                      <a:pt x="5" y="127"/>
                    </a:lnTo>
                    <a:lnTo>
                      <a:pt x="4" y="126"/>
                    </a:lnTo>
                    <a:lnTo>
                      <a:pt x="2" y="123"/>
                    </a:lnTo>
                    <a:lnTo>
                      <a:pt x="0" y="121"/>
                    </a:lnTo>
                    <a:lnTo>
                      <a:pt x="0" y="120"/>
                    </a:lnTo>
                    <a:lnTo>
                      <a:pt x="0" y="113"/>
                    </a:lnTo>
                    <a:lnTo>
                      <a:pt x="2" y="106"/>
                    </a:lnTo>
                    <a:lnTo>
                      <a:pt x="4" y="99"/>
                    </a:lnTo>
                    <a:lnTo>
                      <a:pt x="4" y="93"/>
                    </a:lnTo>
                    <a:lnTo>
                      <a:pt x="5" y="87"/>
                    </a:lnTo>
                    <a:lnTo>
                      <a:pt x="7" y="81"/>
                    </a:lnTo>
                    <a:lnTo>
                      <a:pt x="8" y="74"/>
                    </a:lnTo>
                    <a:lnTo>
                      <a:pt x="8" y="68"/>
                    </a:lnTo>
                    <a:lnTo>
                      <a:pt x="10" y="62"/>
                    </a:lnTo>
                    <a:lnTo>
                      <a:pt x="10" y="54"/>
                    </a:lnTo>
                    <a:lnTo>
                      <a:pt x="11" y="48"/>
                    </a:lnTo>
                    <a:lnTo>
                      <a:pt x="13" y="42"/>
                    </a:lnTo>
                    <a:lnTo>
                      <a:pt x="13" y="36"/>
                    </a:lnTo>
                    <a:lnTo>
                      <a:pt x="13" y="29"/>
                    </a:lnTo>
                    <a:lnTo>
                      <a:pt x="13" y="22"/>
                    </a:lnTo>
                    <a:lnTo>
                      <a:pt x="14" y="15"/>
                    </a:lnTo>
                    <a:lnTo>
                      <a:pt x="14" y="11"/>
                    </a:lnTo>
                    <a:lnTo>
                      <a:pt x="16" y="9"/>
                    </a:lnTo>
                    <a:lnTo>
                      <a:pt x="16" y="6"/>
                    </a:lnTo>
                    <a:lnTo>
                      <a:pt x="19" y="4"/>
                    </a:lnTo>
                    <a:lnTo>
                      <a:pt x="21" y="1"/>
                    </a:lnTo>
                    <a:lnTo>
                      <a:pt x="24" y="1"/>
                    </a:lnTo>
                    <a:lnTo>
                      <a:pt x="27" y="0"/>
                    </a:lnTo>
                    <a:lnTo>
                      <a:pt x="30" y="0"/>
                    </a:lnTo>
                    <a:lnTo>
                      <a:pt x="33" y="0"/>
                    </a:lnTo>
                    <a:lnTo>
                      <a:pt x="36" y="1"/>
                    </a:lnTo>
                    <a:lnTo>
                      <a:pt x="38" y="1"/>
                    </a:lnTo>
                    <a:lnTo>
                      <a:pt x="41" y="4"/>
                    </a:lnTo>
                    <a:lnTo>
                      <a:pt x="42" y="6"/>
                    </a:lnTo>
                    <a:lnTo>
                      <a:pt x="44" y="9"/>
                    </a:lnTo>
                    <a:lnTo>
                      <a:pt x="46" y="11"/>
                    </a:lnTo>
                    <a:lnTo>
                      <a:pt x="46" y="15"/>
                    </a:lnTo>
                    <a:lnTo>
                      <a:pt x="46" y="18"/>
                    </a:lnTo>
                    <a:lnTo>
                      <a:pt x="46" y="22"/>
                    </a:lnTo>
                    <a:lnTo>
                      <a:pt x="46" y="25"/>
                    </a:lnTo>
                    <a:lnTo>
                      <a:pt x="47" y="29"/>
                    </a:lnTo>
                    <a:lnTo>
                      <a:pt x="47" y="31"/>
                    </a:lnTo>
                    <a:lnTo>
                      <a:pt x="47" y="34"/>
                    </a:lnTo>
                    <a:lnTo>
                      <a:pt x="47" y="39"/>
                    </a:lnTo>
                    <a:lnTo>
                      <a:pt x="49" y="42"/>
                    </a:lnTo>
                    <a:lnTo>
                      <a:pt x="49" y="45"/>
                    </a:lnTo>
                    <a:lnTo>
                      <a:pt x="50" y="48"/>
                    </a:lnTo>
                    <a:lnTo>
                      <a:pt x="50" y="51"/>
                    </a:lnTo>
                    <a:lnTo>
                      <a:pt x="50" y="54"/>
                    </a:lnTo>
                    <a:lnTo>
                      <a:pt x="52" y="56"/>
                    </a:lnTo>
                    <a:lnTo>
                      <a:pt x="52" y="60"/>
                    </a:lnTo>
                    <a:lnTo>
                      <a:pt x="53" y="62"/>
                    </a:lnTo>
                    <a:lnTo>
                      <a:pt x="55" y="65"/>
                    </a:lnTo>
                    <a:lnTo>
                      <a:pt x="55" y="65"/>
                    </a:lnTo>
                    <a:close/>
                  </a:path>
                </a:pathLst>
              </a:custGeom>
              <a:solidFill>
                <a:srgbClr val="FFBF0D"/>
              </a:solidFill>
              <a:ln w="9525">
                <a:noFill/>
                <a:round/>
              </a:ln>
            </p:spPr>
            <p:txBody>
              <a:bodyPr/>
              <a:lstStyle/>
              <a:p>
                <a:endParaRPr lang="en-US"/>
              </a:p>
            </p:txBody>
          </p:sp>
          <p:sp>
            <p:nvSpPr>
              <p:cNvPr id="422162" name="Freeform 274"/>
              <p:cNvSpPr/>
              <p:nvPr/>
            </p:nvSpPr>
            <p:spPr bwMode="auto">
              <a:xfrm>
                <a:off x="4119" y="2192"/>
                <a:ext cx="130" cy="294"/>
              </a:xfrm>
              <a:custGeom>
                <a:avLst/>
                <a:gdLst/>
                <a:ahLst/>
                <a:cxnLst>
                  <a:cxn ang="0">
                    <a:pos x="102" y="46"/>
                  </a:cxn>
                  <a:cxn ang="0">
                    <a:pos x="82" y="65"/>
                  </a:cxn>
                  <a:cxn ang="0">
                    <a:pos x="70" y="87"/>
                  </a:cxn>
                  <a:cxn ang="0">
                    <a:pos x="65" y="112"/>
                  </a:cxn>
                  <a:cxn ang="0">
                    <a:pos x="67" y="140"/>
                  </a:cxn>
                  <a:cxn ang="0">
                    <a:pos x="73" y="166"/>
                  </a:cxn>
                  <a:cxn ang="0">
                    <a:pos x="85" y="192"/>
                  </a:cxn>
                  <a:cxn ang="0">
                    <a:pos x="99" y="216"/>
                  </a:cxn>
                  <a:cxn ang="0">
                    <a:pos x="112" y="236"/>
                  </a:cxn>
                  <a:cxn ang="0">
                    <a:pos x="116" y="252"/>
                  </a:cxn>
                  <a:cxn ang="0">
                    <a:pos x="115" y="267"/>
                  </a:cxn>
                  <a:cxn ang="0">
                    <a:pos x="107" y="280"/>
                  </a:cxn>
                  <a:cxn ang="0">
                    <a:pos x="95" y="289"/>
                  </a:cxn>
                  <a:cxn ang="0">
                    <a:pos x="81" y="294"/>
                  </a:cxn>
                  <a:cxn ang="0">
                    <a:pos x="65" y="292"/>
                  </a:cxn>
                  <a:cxn ang="0">
                    <a:pos x="49" y="284"/>
                  </a:cxn>
                  <a:cxn ang="0">
                    <a:pos x="31" y="262"/>
                  </a:cxn>
                  <a:cxn ang="0">
                    <a:pos x="12" y="225"/>
                  </a:cxn>
                  <a:cxn ang="0">
                    <a:pos x="1" y="185"/>
                  </a:cxn>
                  <a:cxn ang="0">
                    <a:pos x="0" y="143"/>
                  </a:cxn>
                  <a:cxn ang="0">
                    <a:pos x="7" y="101"/>
                  </a:cxn>
                  <a:cxn ang="0">
                    <a:pos x="23" y="63"/>
                  </a:cxn>
                  <a:cxn ang="0">
                    <a:pos x="49" y="31"/>
                  </a:cxn>
                  <a:cxn ang="0">
                    <a:pos x="84" y="8"/>
                  </a:cxn>
                  <a:cxn ang="0">
                    <a:pos x="109" y="0"/>
                  </a:cxn>
                  <a:cxn ang="0">
                    <a:pos x="116" y="0"/>
                  </a:cxn>
                  <a:cxn ang="0">
                    <a:pos x="123" y="4"/>
                  </a:cxn>
                  <a:cxn ang="0">
                    <a:pos x="127" y="9"/>
                  </a:cxn>
                  <a:cxn ang="0">
                    <a:pos x="130" y="15"/>
                  </a:cxn>
                  <a:cxn ang="0">
                    <a:pos x="129" y="23"/>
                  </a:cxn>
                  <a:cxn ang="0">
                    <a:pos x="127" y="29"/>
                  </a:cxn>
                  <a:cxn ang="0">
                    <a:pos x="121" y="35"/>
                  </a:cxn>
                  <a:cxn ang="0">
                    <a:pos x="118" y="39"/>
                  </a:cxn>
                </a:cxnLst>
                <a:rect l="0" t="0" r="r" b="b"/>
                <a:pathLst>
                  <a:path w="130" h="294">
                    <a:moveTo>
                      <a:pt x="118" y="39"/>
                    </a:moveTo>
                    <a:lnTo>
                      <a:pt x="102" y="46"/>
                    </a:lnTo>
                    <a:lnTo>
                      <a:pt x="91" y="56"/>
                    </a:lnTo>
                    <a:lnTo>
                      <a:pt x="82" y="65"/>
                    </a:lnTo>
                    <a:lnTo>
                      <a:pt x="76" y="76"/>
                    </a:lnTo>
                    <a:lnTo>
                      <a:pt x="70" y="87"/>
                    </a:lnTo>
                    <a:lnTo>
                      <a:pt x="67" y="99"/>
                    </a:lnTo>
                    <a:lnTo>
                      <a:pt x="65" y="112"/>
                    </a:lnTo>
                    <a:lnTo>
                      <a:pt x="65" y="126"/>
                    </a:lnTo>
                    <a:lnTo>
                      <a:pt x="67" y="140"/>
                    </a:lnTo>
                    <a:lnTo>
                      <a:pt x="70" y="152"/>
                    </a:lnTo>
                    <a:lnTo>
                      <a:pt x="73" y="166"/>
                    </a:lnTo>
                    <a:lnTo>
                      <a:pt x="79" y="180"/>
                    </a:lnTo>
                    <a:lnTo>
                      <a:pt x="85" y="192"/>
                    </a:lnTo>
                    <a:lnTo>
                      <a:pt x="91" y="205"/>
                    </a:lnTo>
                    <a:lnTo>
                      <a:pt x="99" y="216"/>
                    </a:lnTo>
                    <a:lnTo>
                      <a:pt x="107" y="228"/>
                    </a:lnTo>
                    <a:lnTo>
                      <a:pt x="112" y="236"/>
                    </a:lnTo>
                    <a:lnTo>
                      <a:pt x="115" y="244"/>
                    </a:lnTo>
                    <a:lnTo>
                      <a:pt x="116" y="252"/>
                    </a:lnTo>
                    <a:lnTo>
                      <a:pt x="116" y="259"/>
                    </a:lnTo>
                    <a:lnTo>
                      <a:pt x="115" y="267"/>
                    </a:lnTo>
                    <a:lnTo>
                      <a:pt x="110" y="273"/>
                    </a:lnTo>
                    <a:lnTo>
                      <a:pt x="107" y="280"/>
                    </a:lnTo>
                    <a:lnTo>
                      <a:pt x="101" y="286"/>
                    </a:lnTo>
                    <a:lnTo>
                      <a:pt x="95" y="289"/>
                    </a:lnTo>
                    <a:lnTo>
                      <a:pt x="88" y="292"/>
                    </a:lnTo>
                    <a:lnTo>
                      <a:pt x="81" y="294"/>
                    </a:lnTo>
                    <a:lnTo>
                      <a:pt x="73" y="294"/>
                    </a:lnTo>
                    <a:lnTo>
                      <a:pt x="65" y="292"/>
                    </a:lnTo>
                    <a:lnTo>
                      <a:pt x="57" y="290"/>
                    </a:lnTo>
                    <a:lnTo>
                      <a:pt x="49" y="284"/>
                    </a:lnTo>
                    <a:lnTo>
                      <a:pt x="43" y="278"/>
                    </a:lnTo>
                    <a:lnTo>
                      <a:pt x="31" y="262"/>
                    </a:lnTo>
                    <a:lnTo>
                      <a:pt x="20" y="245"/>
                    </a:lnTo>
                    <a:lnTo>
                      <a:pt x="12" y="225"/>
                    </a:lnTo>
                    <a:lnTo>
                      <a:pt x="6" y="206"/>
                    </a:lnTo>
                    <a:lnTo>
                      <a:pt x="1" y="185"/>
                    </a:lnTo>
                    <a:lnTo>
                      <a:pt x="0" y="165"/>
                    </a:lnTo>
                    <a:lnTo>
                      <a:pt x="0" y="143"/>
                    </a:lnTo>
                    <a:lnTo>
                      <a:pt x="3" y="121"/>
                    </a:lnTo>
                    <a:lnTo>
                      <a:pt x="7" y="101"/>
                    </a:lnTo>
                    <a:lnTo>
                      <a:pt x="15" y="82"/>
                    </a:lnTo>
                    <a:lnTo>
                      <a:pt x="23" y="63"/>
                    </a:lnTo>
                    <a:lnTo>
                      <a:pt x="35" y="46"/>
                    </a:lnTo>
                    <a:lnTo>
                      <a:pt x="49" y="31"/>
                    </a:lnTo>
                    <a:lnTo>
                      <a:pt x="65" y="18"/>
                    </a:lnTo>
                    <a:lnTo>
                      <a:pt x="84" y="8"/>
                    </a:lnTo>
                    <a:lnTo>
                      <a:pt x="105" y="1"/>
                    </a:lnTo>
                    <a:lnTo>
                      <a:pt x="109" y="0"/>
                    </a:lnTo>
                    <a:lnTo>
                      <a:pt x="113" y="0"/>
                    </a:lnTo>
                    <a:lnTo>
                      <a:pt x="116" y="0"/>
                    </a:lnTo>
                    <a:lnTo>
                      <a:pt x="119" y="1"/>
                    </a:lnTo>
                    <a:lnTo>
                      <a:pt x="123" y="4"/>
                    </a:lnTo>
                    <a:lnTo>
                      <a:pt x="126" y="6"/>
                    </a:lnTo>
                    <a:lnTo>
                      <a:pt x="127" y="9"/>
                    </a:lnTo>
                    <a:lnTo>
                      <a:pt x="129" y="12"/>
                    </a:lnTo>
                    <a:lnTo>
                      <a:pt x="130" y="15"/>
                    </a:lnTo>
                    <a:lnTo>
                      <a:pt x="130" y="20"/>
                    </a:lnTo>
                    <a:lnTo>
                      <a:pt x="129" y="23"/>
                    </a:lnTo>
                    <a:lnTo>
                      <a:pt x="129" y="26"/>
                    </a:lnTo>
                    <a:lnTo>
                      <a:pt x="127" y="29"/>
                    </a:lnTo>
                    <a:lnTo>
                      <a:pt x="124" y="32"/>
                    </a:lnTo>
                    <a:lnTo>
                      <a:pt x="121" y="35"/>
                    </a:lnTo>
                    <a:lnTo>
                      <a:pt x="118" y="39"/>
                    </a:lnTo>
                    <a:lnTo>
                      <a:pt x="118" y="39"/>
                    </a:lnTo>
                    <a:close/>
                  </a:path>
                </a:pathLst>
              </a:custGeom>
              <a:solidFill>
                <a:srgbClr val="FF99B3"/>
              </a:solidFill>
              <a:ln w="9525">
                <a:noFill/>
                <a:round/>
              </a:ln>
            </p:spPr>
            <p:txBody>
              <a:bodyPr/>
              <a:lstStyle/>
              <a:p>
                <a:endParaRPr lang="en-US"/>
              </a:p>
            </p:txBody>
          </p:sp>
          <p:sp>
            <p:nvSpPr>
              <p:cNvPr id="422163" name="Freeform 275"/>
              <p:cNvSpPr/>
              <p:nvPr/>
            </p:nvSpPr>
            <p:spPr bwMode="auto">
              <a:xfrm>
                <a:off x="4329" y="2223"/>
                <a:ext cx="143" cy="298"/>
              </a:xfrm>
              <a:custGeom>
                <a:avLst/>
                <a:gdLst/>
                <a:ahLst/>
                <a:cxnLst>
                  <a:cxn ang="0">
                    <a:pos x="107" y="22"/>
                  </a:cxn>
                  <a:cxn ang="0">
                    <a:pos x="129" y="57"/>
                  </a:cxn>
                  <a:cxn ang="0">
                    <a:pos x="141" y="95"/>
                  </a:cxn>
                  <a:cxn ang="0">
                    <a:pos x="143" y="134"/>
                  </a:cxn>
                  <a:cxn ang="0">
                    <a:pos x="138" y="172"/>
                  </a:cxn>
                  <a:cxn ang="0">
                    <a:pos x="126" y="210"/>
                  </a:cxn>
                  <a:cxn ang="0">
                    <a:pos x="104" y="244"/>
                  </a:cxn>
                  <a:cxn ang="0">
                    <a:pos x="76" y="275"/>
                  </a:cxn>
                  <a:cxn ang="0">
                    <a:pos x="53" y="294"/>
                  </a:cxn>
                  <a:cxn ang="0">
                    <a:pos x="37" y="298"/>
                  </a:cxn>
                  <a:cxn ang="0">
                    <a:pos x="23" y="295"/>
                  </a:cxn>
                  <a:cxn ang="0">
                    <a:pos x="12" y="289"/>
                  </a:cxn>
                  <a:cxn ang="0">
                    <a:pos x="4" y="278"/>
                  </a:cxn>
                  <a:cxn ang="0">
                    <a:pos x="0" y="266"/>
                  </a:cxn>
                  <a:cxn ang="0">
                    <a:pos x="0" y="252"/>
                  </a:cxn>
                  <a:cxn ang="0">
                    <a:pos x="7" y="238"/>
                  </a:cxn>
                  <a:cxn ang="0">
                    <a:pos x="18" y="227"/>
                  </a:cxn>
                  <a:cxn ang="0">
                    <a:pos x="29" y="216"/>
                  </a:cxn>
                  <a:cxn ang="0">
                    <a:pos x="42" y="203"/>
                  </a:cxn>
                  <a:cxn ang="0">
                    <a:pos x="53" y="189"/>
                  </a:cxn>
                  <a:cxn ang="0">
                    <a:pos x="63" y="175"/>
                  </a:cxn>
                  <a:cxn ang="0">
                    <a:pos x="74" y="160"/>
                  </a:cxn>
                  <a:cxn ang="0">
                    <a:pos x="82" y="146"/>
                  </a:cxn>
                  <a:cxn ang="0">
                    <a:pos x="87" y="132"/>
                  </a:cxn>
                  <a:cxn ang="0">
                    <a:pos x="88" y="118"/>
                  </a:cxn>
                  <a:cxn ang="0">
                    <a:pos x="90" y="104"/>
                  </a:cxn>
                  <a:cxn ang="0">
                    <a:pos x="88" y="92"/>
                  </a:cxn>
                  <a:cxn ang="0">
                    <a:pos x="87" y="81"/>
                  </a:cxn>
                  <a:cxn ang="0">
                    <a:pos x="85" y="70"/>
                  </a:cxn>
                  <a:cxn ang="0">
                    <a:pos x="81" y="59"/>
                  </a:cxn>
                  <a:cxn ang="0">
                    <a:pos x="74" y="48"/>
                  </a:cxn>
                  <a:cxn ang="0">
                    <a:pos x="68" y="37"/>
                  </a:cxn>
                  <a:cxn ang="0">
                    <a:pos x="60" y="26"/>
                  </a:cxn>
                  <a:cxn ang="0">
                    <a:pos x="59" y="18"/>
                  </a:cxn>
                  <a:cxn ang="0">
                    <a:pos x="59" y="12"/>
                  </a:cxn>
                  <a:cxn ang="0">
                    <a:pos x="62" y="6"/>
                  </a:cxn>
                  <a:cxn ang="0">
                    <a:pos x="68" y="1"/>
                  </a:cxn>
                  <a:cxn ang="0">
                    <a:pos x="74" y="0"/>
                  </a:cxn>
                  <a:cxn ang="0">
                    <a:pos x="81" y="0"/>
                  </a:cxn>
                  <a:cxn ang="0">
                    <a:pos x="88" y="3"/>
                  </a:cxn>
                  <a:cxn ang="0">
                    <a:pos x="93" y="6"/>
                  </a:cxn>
                </a:cxnLst>
                <a:rect l="0" t="0" r="r" b="b"/>
                <a:pathLst>
                  <a:path w="143" h="298">
                    <a:moveTo>
                      <a:pt x="93" y="6"/>
                    </a:moveTo>
                    <a:lnTo>
                      <a:pt x="107" y="22"/>
                    </a:lnTo>
                    <a:lnTo>
                      <a:pt x="120" y="40"/>
                    </a:lnTo>
                    <a:lnTo>
                      <a:pt x="129" y="57"/>
                    </a:lnTo>
                    <a:lnTo>
                      <a:pt x="135" y="76"/>
                    </a:lnTo>
                    <a:lnTo>
                      <a:pt x="141" y="95"/>
                    </a:lnTo>
                    <a:lnTo>
                      <a:pt x="143" y="115"/>
                    </a:lnTo>
                    <a:lnTo>
                      <a:pt x="143" y="134"/>
                    </a:lnTo>
                    <a:lnTo>
                      <a:pt x="143" y="154"/>
                    </a:lnTo>
                    <a:lnTo>
                      <a:pt x="138" y="172"/>
                    </a:lnTo>
                    <a:lnTo>
                      <a:pt x="132" y="191"/>
                    </a:lnTo>
                    <a:lnTo>
                      <a:pt x="126" y="210"/>
                    </a:lnTo>
                    <a:lnTo>
                      <a:pt x="116" y="228"/>
                    </a:lnTo>
                    <a:lnTo>
                      <a:pt x="104" y="244"/>
                    </a:lnTo>
                    <a:lnTo>
                      <a:pt x="92" y="261"/>
                    </a:lnTo>
                    <a:lnTo>
                      <a:pt x="76" y="275"/>
                    </a:lnTo>
                    <a:lnTo>
                      <a:pt x="60" y="289"/>
                    </a:lnTo>
                    <a:lnTo>
                      <a:pt x="53" y="294"/>
                    </a:lnTo>
                    <a:lnTo>
                      <a:pt x="45" y="297"/>
                    </a:lnTo>
                    <a:lnTo>
                      <a:pt x="37" y="298"/>
                    </a:lnTo>
                    <a:lnTo>
                      <a:pt x="31" y="298"/>
                    </a:lnTo>
                    <a:lnTo>
                      <a:pt x="23" y="295"/>
                    </a:lnTo>
                    <a:lnTo>
                      <a:pt x="18" y="292"/>
                    </a:lnTo>
                    <a:lnTo>
                      <a:pt x="12" y="289"/>
                    </a:lnTo>
                    <a:lnTo>
                      <a:pt x="7" y="284"/>
                    </a:lnTo>
                    <a:lnTo>
                      <a:pt x="4" y="278"/>
                    </a:lnTo>
                    <a:lnTo>
                      <a:pt x="1" y="272"/>
                    </a:lnTo>
                    <a:lnTo>
                      <a:pt x="0" y="266"/>
                    </a:lnTo>
                    <a:lnTo>
                      <a:pt x="0" y="258"/>
                    </a:lnTo>
                    <a:lnTo>
                      <a:pt x="0" y="252"/>
                    </a:lnTo>
                    <a:lnTo>
                      <a:pt x="3" y="244"/>
                    </a:lnTo>
                    <a:lnTo>
                      <a:pt x="7" y="238"/>
                    </a:lnTo>
                    <a:lnTo>
                      <a:pt x="14" y="231"/>
                    </a:lnTo>
                    <a:lnTo>
                      <a:pt x="18" y="227"/>
                    </a:lnTo>
                    <a:lnTo>
                      <a:pt x="23" y="221"/>
                    </a:lnTo>
                    <a:lnTo>
                      <a:pt x="29" y="216"/>
                    </a:lnTo>
                    <a:lnTo>
                      <a:pt x="35" y="210"/>
                    </a:lnTo>
                    <a:lnTo>
                      <a:pt x="42" y="203"/>
                    </a:lnTo>
                    <a:lnTo>
                      <a:pt x="46" y="197"/>
                    </a:lnTo>
                    <a:lnTo>
                      <a:pt x="53" y="189"/>
                    </a:lnTo>
                    <a:lnTo>
                      <a:pt x="59" y="183"/>
                    </a:lnTo>
                    <a:lnTo>
                      <a:pt x="63" y="175"/>
                    </a:lnTo>
                    <a:lnTo>
                      <a:pt x="70" y="168"/>
                    </a:lnTo>
                    <a:lnTo>
                      <a:pt x="74" y="160"/>
                    </a:lnTo>
                    <a:lnTo>
                      <a:pt x="79" y="152"/>
                    </a:lnTo>
                    <a:lnTo>
                      <a:pt x="82" y="146"/>
                    </a:lnTo>
                    <a:lnTo>
                      <a:pt x="85" y="138"/>
                    </a:lnTo>
                    <a:lnTo>
                      <a:pt x="87" y="132"/>
                    </a:lnTo>
                    <a:lnTo>
                      <a:pt x="88" y="126"/>
                    </a:lnTo>
                    <a:lnTo>
                      <a:pt x="88" y="118"/>
                    </a:lnTo>
                    <a:lnTo>
                      <a:pt x="90" y="110"/>
                    </a:lnTo>
                    <a:lnTo>
                      <a:pt x="90" y="104"/>
                    </a:lnTo>
                    <a:lnTo>
                      <a:pt x="90" y="98"/>
                    </a:lnTo>
                    <a:lnTo>
                      <a:pt x="88" y="92"/>
                    </a:lnTo>
                    <a:lnTo>
                      <a:pt x="88" y="85"/>
                    </a:lnTo>
                    <a:lnTo>
                      <a:pt x="87" y="81"/>
                    </a:lnTo>
                    <a:lnTo>
                      <a:pt x="87" y="76"/>
                    </a:lnTo>
                    <a:lnTo>
                      <a:pt x="85" y="70"/>
                    </a:lnTo>
                    <a:lnTo>
                      <a:pt x="84" y="64"/>
                    </a:lnTo>
                    <a:lnTo>
                      <a:pt x="81" y="59"/>
                    </a:lnTo>
                    <a:lnTo>
                      <a:pt x="78" y="54"/>
                    </a:lnTo>
                    <a:lnTo>
                      <a:pt x="74" y="48"/>
                    </a:lnTo>
                    <a:lnTo>
                      <a:pt x="71" y="43"/>
                    </a:lnTo>
                    <a:lnTo>
                      <a:pt x="68" y="37"/>
                    </a:lnTo>
                    <a:lnTo>
                      <a:pt x="63" y="31"/>
                    </a:lnTo>
                    <a:lnTo>
                      <a:pt x="60" y="26"/>
                    </a:lnTo>
                    <a:lnTo>
                      <a:pt x="59" y="23"/>
                    </a:lnTo>
                    <a:lnTo>
                      <a:pt x="59" y="18"/>
                    </a:lnTo>
                    <a:lnTo>
                      <a:pt x="59" y="15"/>
                    </a:lnTo>
                    <a:lnTo>
                      <a:pt x="59" y="12"/>
                    </a:lnTo>
                    <a:lnTo>
                      <a:pt x="60" y="9"/>
                    </a:lnTo>
                    <a:lnTo>
                      <a:pt x="62" y="6"/>
                    </a:lnTo>
                    <a:lnTo>
                      <a:pt x="65" y="3"/>
                    </a:lnTo>
                    <a:lnTo>
                      <a:pt x="68" y="1"/>
                    </a:lnTo>
                    <a:lnTo>
                      <a:pt x="71" y="0"/>
                    </a:lnTo>
                    <a:lnTo>
                      <a:pt x="74" y="0"/>
                    </a:lnTo>
                    <a:lnTo>
                      <a:pt x="78" y="0"/>
                    </a:lnTo>
                    <a:lnTo>
                      <a:pt x="81" y="0"/>
                    </a:lnTo>
                    <a:lnTo>
                      <a:pt x="85" y="1"/>
                    </a:lnTo>
                    <a:lnTo>
                      <a:pt x="88" y="3"/>
                    </a:lnTo>
                    <a:lnTo>
                      <a:pt x="93" y="6"/>
                    </a:lnTo>
                    <a:lnTo>
                      <a:pt x="93" y="6"/>
                    </a:lnTo>
                    <a:close/>
                  </a:path>
                </a:pathLst>
              </a:custGeom>
              <a:solidFill>
                <a:srgbClr val="D980FF"/>
              </a:solidFill>
              <a:ln w="9525">
                <a:noFill/>
                <a:round/>
              </a:ln>
            </p:spPr>
            <p:txBody>
              <a:bodyPr/>
              <a:lstStyle/>
              <a:p>
                <a:endParaRPr lang="en-US"/>
              </a:p>
            </p:txBody>
          </p:sp>
          <p:sp>
            <p:nvSpPr>
              <p:cNvPr id="422164" name="Freeform 276"/>
              <p:cNvSpPr/>
              <p:nvPr/>
            </p:nvSpPr>
            <p:spPr bwMode="auto">
              <a:xfrm>
                <a:off x="4431" y="2332"/>
                <a:ext cx="83" cy="194"/>
              </a:xfrm>
              <a:custGeom>
                <a:avLst/>
                <a:gdLst/>
                <a:ahLst/>
                <a:cxnLst>
                  <a:cxn ang="0">
                    <a:pos x="81" y="23"/>
                  </a:cxn>
                  <a:cxn ang="0">
                    <a:pos x="81" y="45"/>
                  </a:cxn>
                  <a:cxn ang="0">
                    <a:pos x="80" y="70"/>
                  </a:cxn>
                  <a:cxn ang="0">
                    <a:pos x="78" y="94"/>
                  </a:cxn>
                  <a:cxn ang="0">
                    <a:pos x="74" y="119"/>
                  </a:cxn>
                  <a:cxn ang="0">
                    <a:pos x="67" y="144"/>
                  </a:cxn>
                  <a:cxn ang="0">
                    <a:pos x="58" y="164"/>
                  </a:cxn>
                  <a:cxn ang="0">
                    <a:pos x="46" y="181"/>
                  </a:cxn>
                  <a:cxn ang="0">
                    <a:pos x="33" y="191"/>
                  </a:cxn>
                  <a:cxn ang="0">
                    <a:pos x="24" y="194"/>
                  </a:cxn>
                  <a:cxn ang="0">
                    <a:pos x="16" y="192"/>
                  </a:cxn>
                  <a:cxn ang="0">
                    <a:pos x="8" y="188"/>
                  </a:cxn>
                  <a:cxn ang="0">
                    <a:pos x="4" y="180"/>
                  </a:cxn>
                  <a:cxn ang="0">
                    <a:pos x="0" y="172"/>
                  </a:cxn>
                  <a:cxn ang="0">
                    <a:pos x="0" y="163"/>
                  </a:cxn>
                  <a:cxn ang="0">
                    <a:pos x="5" y="154"/>
                  </a:cxn>
                  <a:cxn ang="0">
                    <a:pos x="14" y="146"/>
                  </a:cxn>
                  <a:cxn ang="0">
                    <a:pos x="24" y="132"/>
                  </a:cxn>
                  <a:cxn ang="0">
                    <a:pos x="30" y="115"/>
                  </a:cxn>
                  <a:cxn ang="0">
                    <a:pos x="36" y="96"/>
                  </a:cxn>
                  <a:cxn ang="0">
                    <a:pos x="42" y="76"/>
                  </a:cxn>
                  <a:cxn ang="0">
                    <a:pos x="46" y="57"/>
                  </a:cxn>
                  <a:cxn ang="0">
                    <a:pos x="49" y="37"/>
                  </a:cxn>
                  <a:cxn ang="0">
                    <a:pos x="50" y="21"/>
                  </a:cxn>
                  <a:cxn ang="0">
                    <a:pos x="50" y="11"/>
                  </a:cxn>
                  <a:cxn ang="0">
                    <a:pos x="52" y="4"/>
                  </a:cxn>
                  <a:cxn ang="0">
                    <a:pos x="56" y="1"/>
                  </a:cxn>
                  <a:cxn ang="0">
                    <a:pos x="63" y="0"/>
                  </a:cxn>
                  <a:cxn ang="0">
                    <a:pos x="69" y="0"/>
                  </a:cxn>
                  <a:cxn ang="0">
                    <a:pos x="74" y="1"/>
                  </a:cxn>
                  <a:cxn ang="0">
                    <a:pos x="80" y="4"/>
                  </a:cxn>
                  <a:cxn ang="0">
                    <a:pos x="81" y="11"/>
                  </a:cxn>
                  <a:cxn ang="0">
                    <a:pos x="83" y="15"/>
                  </a:cxn>
                </a:cxnLst>
                <a:rect l="0" t="0" r="r" b="b"/>
                <a:pathLst>
                  <a:path w="83" h="194">
                    <a:moveTo>
                      <a:pt x="83" y="15"/>
                    </a:moveTo>
                    <a:lnTo>
                      <a:pt x="81" y="23"/>
                    </a:lnTo>
                    <a:lnTo>
                      <a:pt x="81" y="34"/>
                    </a:lnTo>
                    <a:lnTo>
                      <a:pt x="81" y="45"/>
                    </a:lnTo>
                    <a:lnTo>
                      <a:pt x="81" y="57"/>
                    </a:lnTo>
                    <a:lnTo>
                      <a:pt x="80" y="70"/>
                    </a:lnTo>
                    <a:lnTo>
                      <a:pt x="80" y="82"/>
                    </a:lnTo>
                    <a:lnTo>
                      <a:pt x="78" y="94"/>
                    </a:lnTo>
                    <a:lnTo>
                      <a:pt x="77" y="108"/>
                    </a:lnTo>
                    <a:lnTo>
                      <a:pt x="74" y="119"/>
                    </a:lnTo>
                    <a:lnTo>
                      <a:pt x="72" y="132"/>
                    </a:lnTo>
                    <a:lnTo>
                      <a:pt x="67" y="144"/>
                    </a:lnTo>
                    <a:lnTo>
                      <a:pt x="64" y="155"/>
                    </a:lnTo>
                    <a:lnTo>
                      <a:pt x="58" y="164"/>
                    </a:lnTo>
                    <a:lnTo>
                      <a:pt x="52" y="174"/>
                    </a:lnTo>
                    <a:lnTo>
                      <a:pt x="46" y="181"/>
                    </a:lnTo>
                    <a:lnTo>
                      <a:pt x="38" y="189"/>
                    </a:lnTo>
                    <a:lnTo>
                      <a:pt x="33" y="191"/>
                    </a:lnTo>
                    <a:lnTo>
                      <a:pt x="28" y="194"/>
                    </a:lnTo>
                    <a:lnTo>
                      <a:pt x="24" y="194"/>
                    </a:lnTo>
                    <a:lnTo>
                      <a:pt x="19" y="194"/>
                    </a:lnTo>
                    <a:lnTo>
                      <a:pt x="16" y="192"/>
                    </a:lnTo>
                    <a:lnTo>
                      <a:pt x="11" y="191"/>
                    </a:lnTo>
                    <a:lnTo>
                      <a:pt x="8" y="188"/>
                    </a:lnTo>
                    <a:lnTo>
                      <a:pt x="7" y="185"/>
                    </a:lnTo>
                    <a:lnTo>
                      <a:pt x="4" y="180"/>
                    </a:lnTo>
                    <a:lnTo>
                      <a:pt x="2" y="177"/>
                    </a:lnTo>
                    <a:lnTo>
                      <a:pt x="0" y="172"/>
                    </a:lnTo>
                    <a:lnTo>
                      <a:pt x="0" y="167"/>
                    </a:lnTo>
                    <a:lnTo>
                      <a:pt x="0" y="163"/>
                    </a:lnTo>
                    <a:lnTo>
                      <a:pt x="4" y="158"/>
                    </a:lnTo>
                    <a:lnTo>
                      <a:pt x="5" y="154"/>
                    </a:lnTo>
                    <a:lnTo>
                      <a:pt x="10" y="150"/>
                    </a:lnTo>
                    <a:lnTo>
                      <a:pt x="14" y="146"/>
                    </a:lnTo>
                    <a:lnTo>
                      <a:pt x="19" y="140"/>
                    </a:lnTo>
                    <a:lnTo>
                      <a:pt x="24" y="132"/>
                    </a:lnTo>
                    <a:lnTo>
                      <a:pt x="27" y="124"/>
                    </a:lnTo>
                    <a:lnTo>
                      <a:pt x="30" y="115"/>
                    </a:lnTo>
                    <a:lnTo>
                      <a:pt x="35" y="107"/>
                    </a:lnTo>
                    <a:lnTo>
                      <a:pt x="36" y="96"/>
                    </a:lnTo>
                    <a:lnTo>
                      <a:pt x="39" y="87"/>
                    </a:lnTo>
                    <a:lnTo>
                      <a:pt x="42" y="76"/>
                    </a:lnTo>
                    <a:lnTo>
                      <a:pt x="44" y="66"/>
                    </a:lnTo>
                    <a:lnTo>
                      <a:pt x="46" y="57"/>
                    </a:lnTo>
                    <a:lnTo>
                      <a:pt x="47" y="48"/>
                    </a:lnTo>
                    <a:lnTo>
                      <a:pt x="49" y="37"/>
                    </a:lnTo>
                    <a:lnTo>
                      <a:pt x="49" y="29"/>
                    </a:lnTo>
                    <a:lnTo>
                      <a:pt x="50" y="21"/>
                    </a:lnTo>
                    <a:lnTo>
                      <a:pt x="50" y="15"/>
                    </a:lnTo>
                    <a:lnTo>
                      <a:pt x="50" y="11"/>
                    </a:lnTo>
                    <a:lnTo>
                      <a:pt x="52" y="7"/>
                    </a:lnTo>
                    <a:lnTo>
                      <a:pt x="52" y="4"/>
                    </a:lnTo>
                    <a:lnTo>
                      <a:pt x="55" y="3"/>
                    </a:lnTo>
                    <a:lnTo>
                      <a:pt x="56" y="1"/>
                    </a:lnTo>
                    <a:lnTo>
                      <a:pt x="60" y="0"/>
                    </a:lnTo>
                    <a:lnTo>
                      <a:pt x="63" y="0"/>
                    </a:lnTo>
                    <a:lnTo>
                      <a:pt x="66" y="0"/>
                    </a:lnTo>
                    <a:lnTo>
                      <a:pt x="69" y="0"/>
                    </a:lnTo>
                    <a:lnTo>
                      <a:pt x="72" y="0"/>
                    </a:lnTo>
                    <a:lnTo>
                      <a:pt x="74" y="1"/>
                    </a:lnTo>
                    <a:lnTo>
                      <a:pt x="77" y="3"/>
                    </a:lnTo>
                    <a:lnTo>
                      <a:pt x="80" y="4"/>
                    </a:lnTo>
                    <a:lnTo>
                      <a:pt x="81" y="7"/>
                    </a:lnTo>
                    <a:lnTo>
                      <a:pt x="81" y="11"/>
                    </a:lnTo>
                    <a:lnTo>
                      <a:pt x="83" y="15"/>
                    </a:lnTo>
                    <a:lnTo>
                      <a:pt x="83" y="15"/>
                    </a:lnTo>
                    <a:close/>
                  </a:path>
                </a:pathLst>
              </a:custGeom>
              <a:solidFill>
                <a:srgbClr val="FFFF26"/>
              </a:solidFill>
              <a:ln w="9525">
                <a:noFill/>
                <a:round/>
              </a:ln>
            </p:spPr>
            <p:txBody>
              <a:bodyPr/>
              <a:lstStyle/>
              <a:p>
                <a:endParaRPr lang="en-US"/>
              </a:p>
            </p:txBody>
          </p:sp>
          <p:sp>
            <p:nvSpPr>
              <p:cNvPr id="422165" name="Freeform 277"/>
              <p:cNvSpPr/>
              <p:nvPr/>
            </p:nvSpPr>
            <p:spPr bwMode="auto">
              <a:xfrm>
                <a:off x="4265" y="2249"/>
                <a:ext cx="39" cy="103"/>
              </a:xfrm>
              <a:custGeom>
                <a:avLst/>
                <a:gdLst/>
                <a:ahLst/>
                <a:cxnLst>
                  <a:cxn ang="0">
                    <a:pos x="33" y="19"/>
                  </a:cxn>
                  <a:cxn ang="0">
                    <a:pos x="33" y="27"/>
                  </a:cxn>
                  <a:cxn ang="0">
                    <a:pos x="34" y="36"/>
                  </a:cxn>
                  <a:cxn ang="0">
                    <a:pos x="34" y="44"/>
                  </a:cxn>
                  <a:cxn ang="0">
                    <a:pos x="36" y="53"/>
                  </a:cxn>
                  <a:cxn ang="0">
                    <a:pos x="36" y="61"/>
                  </a:cxn>
                  <a:cxn ang="0">
                    <a:pos x="37" y="69"/>
                  </a:cxn>
                  <a:cxn ang="0">
                    <a:pos x="37" y="78"/>
                  </a:cxn>
                  <a:cxn ang="0">
                    <a:pos x="39" y="86"/>
                  </a:cxn>
                  <a:cxn ang="0">
                    <a:pos x="37" y="92"/>
                  </a:cxn>
                  <a:cxn ang="0">
                    <a:pos x="34" y="98"/>
                  </a:cxn>
                  <a:cxn ang="0">
                    <a:pos x="29" y="101"/>
                  </a:cxn>
                  <a:cxn ang="0">
                    <a:pos x="23" y="103"/>
                  </a:cxn>
                  <a:cxn ang="0">
                    <a:pos x="17" y="101"/>
                  </a:cxn>
                  <a:cxn ang="0">
                    <a:pos x="11" y="100"/>
                  </a:cxn>
                  <a:cxn ang="0">
                    <a:pos x="6" y="94"/>
                  </a:cxn>
                  <a:cxn ang="0">
                    <a:pos x="5" y="86"/>
                  </a:cxn>
                  <a:cxn ang="0">
                    <a:pos x="3" y="76"/>
                  </a:cxn>
                  <a:cxn ang="0">
                    <a:pos x="1" y="69"/>
                  </a:cxn>
                  <a:cxn ang="0">
                    <a:pos x="1" y="59"/>
                  </a:cxn>
                  <a:cxn ang="0">
                    <a:pos x="1" y="50"/>
                  </a:cxn>
                  <a:cxn ang="0">
                    <a:pos x="1" y="41"/>
                  </a:cxn>
                  <a:cxn ang="0">
                    <a:pos x="1" y="31"/>
                  </a:cxn>
                  <a:cxn ang="0">
                    <a:pos x="1" y="22"/>
                  </a:cxn>
                  <a:cxn ang="0">
                    <a:pos x="0" y="14"/>
                  </a:cxn>
                  <a:cxn ang="0">
                    <a:pos x="3" y="8"/>
                  </a:cxn>
                  <a:cxn ang="0">
                    <a:pos x="6" y="3"/>
                  </a:cxn>
                  <a:cxn ang="0">
                    <a:pos x="12" y="2"/>
                  </a:cxn>
                  <a:cxn ang="0">
                    <a:pos x="17" y="0"/>
                  </a:cxn>
                  <a:cxn ang="0">
                    <a:pos x="22" y="2"/>
                  </a:cxn>
                  <a:cxn ang="0">
                    <a:pos x="28" y="5"/>
                  </a:cxn>
                  <a:cxn ang="0">
                    <a:pos x="31" y="11"/>
                  </a:cxn>
                  <a:cxn ang="0">
                    <a:pos x="33" y="14"/>
                  </a:cxn>
                </a:cxnLst>
                <a:rect l="0" t="0" r="r" b="b"/>
                <a:pathLst>
                  <a:path w="39" h="103">
                    <a:moveTo>
                      <a:pt x="33" y="14"/>
                    </a:moveTo>
                    <a:lnTo>
                      <a:pt x="33" y="19"/>
                    </a:lnTo>
                    <a:lnTo>
                      <a:pt x="33" y="24"/>
                    </a:lnTo>
                    <a:lnTo>
                      <a:pt x="33" y="27"/>
                    </a:lnTo>
                    <a:lnTo>
                      <a:pt x="34" y="31"/>
                    </a:lnTo>
                    <a:lnTo>
                      <a:pt x="34" y="36"/>
                    </a:lnTo>
                    <a:lnTo>
                      <a:pt x="34" y="39"/>
                    </a:lnTo>
                    <a:lnTo>
                      <a:pt x="34" y="44"/>
                    </a:lnTo>
                    <a:lnTo>
                      <a:pt x="36" y="48"/>
                    </a:lnTo>
                    <a:lnTo>
                      <a:pt x="36" y="53"/>
                    </a:lnTo>
                    <a:lnTo>
                      <a:pt x="36" y="56"/>
                    </a:lnTo>
                    <a:lnTo>
                      <a:pt x="36" y="61"/>
                    </a:lnTo>
                    <a:lnTo>
                      <a:pt x="36" y="66"/>
                    </a:lnTo>
                    <a:lnTo>
                      <a:pt x="37" y="69"/>
                    </a:lnTo>
                    <a:lnTo>
                      <a:pt x="37" y="73"/>
                    </a:lnTo>
                    <a:lnTo>
                      <a:pt x="37" y="78"/>
                    </a:lnTo>
                    <a:lnTo>
                      <a:pt x="39" y="83"/>
                    </a:lnTo>
                    <a:lnTo>
                      <a:pt x="39" y="86"/>
                    </a:lnTo>
                    <a:lnTo>
                      <a:pt x="39" y="89"/>
                    </a:lnTo>
                    <a:lnTo>
                      <a:pt x="37" y="92"/>
                    </a:lnTo>
                    <a:lnTo>
                      <a:pt x="37" y="95"/>
                    </a:lnTo>
                    <a:lnTo>
                      <a:pt x="34" y="98"/>
                    </a:lnTo>
                    <a:lnTo>
                      <a:pt x="33" y="100"/>
                    </a:lnTo>
                    <a:lnTo>
                      <a:pt x="29" y="101"/>
                    </a:lnTo>
                    <a:lnTo>
                      <a:pt x="26" y="103"/>
                    </a:lnTo>
                    <a:lnTo>
                      <a:pt x="23" y="103"/>
                    </a:lnTo>
                    <a:lnTo>
                      <a:pt x="20" y="103"/>
                    </a:lnTo>
                    <a:lnTo>
                      <a:pt x="17" y="101"/>
                    </a:lnTo>
                    <a:lnTo>
                      <a:pt x="14" y="101"/>
                    </a:lnTo>
                    <a:lnTo>
                      <a:pt x="11" y="100"/>
                    </a:lnTo>
                    <a:lnTo>
                      <a:pt x="9" y="97"/>
                    </a:lnTo>
                    <a:lnTo>
                      <a:pt x="6" y="94"/>
                    </a:lnTo>
                    <a:lnTo>
                      <a:pt x="6" y="90"/>
                    </a:lnTo>
                    <a:lnTo>
                      <a:pt x="5" y="86"/>
                    </a:lnTo>
                    <a:lnTo>
                      <a:pt x="3" y="81"/>
                    </a:lnTo>
                    <a:lnTo>
                      <a:pt x="3" y="76"/>
                    </a:lnTo>
                    <a:lnTo>
                      <a:pt x="3" y="72"/>
                    </a:lnTo>
                    <a:lnTo>
                      <a:pt x="1" y="69"/>
                    </a:lnTo>
                    <a:lnTo>
                      <a:pt x="1" y="64"/>
                    </a:lnTo>
                    <a:lnTo>
                      <a:pt x="1" y="59"/>
                    </a:lnTo>
                    <a:lnTo>
                      <a:pt x="1" y="55"/>
                    </a:lnTo>
                    <a:lnTo>
                      <a:pt x="1" y="50"/>
                    </a:lnTo>
                    <a:lnTo>
                      <a:pt x="1" y="45"/>
                    </a:lnTo>
                    <a:lnTo>
                      <a:pt x="1" y="41"/>
                    </a:lnTo>
                    <a:lnTo>
                      <a:pt x="1" y="36"/>
                    </a:lnTo>
                    <a:lnTo>
                      <a:pt x="1" y="31"/>
                    </a:lnTo>
                    <a:lnTo>
                      <a:pt x="1" y="27"/>
                    </a:lnTo>
                    <a:lnTo>
                      <a:pt x="1" y="22"/>
                    </a:lnTo>
                    <a:lnTo>
                      <a:pt x="1" y="19"/>
                    </a:lnTo>
                    <a:lnTo>
                      <a:pt x="0" y="14"/>
                    </a:lnTo>
                    <a:lnTo>
                      <a:pt x="1" y="11"/>
                    </a:lnTo>
                    <a:lnTo>
                      <a:pt x="3" y="8"/>
                    </a:lnTo>
                    <a:lnTo>
                      <a:pt x="5" y="6"/>
                    </a:lnTo>
                    <a:lnTo>
                      <a:pt x="6" y="3"/>
                    </a:lnTo>
                    <a:lnTo>
                      <a:pt x="9" y="3"/>
                    </a:lnTo>
                    <a:lnTo>
                      <a:pt x="12" y="2"/>
                    </a:lnTo>
                    <a:lnTo>
                      <a:pt x="14" y="2"/>
                    </a:lnTo>
                    <a:lnTo>
                      <a:pt x="17" y="0"/>
                    </a:lnTo>
                    <a:lnTo>
                      <a:pt x="20" y="2"/>
                    </a:lnTo>
                    <a:lnTo>
                      <a:pt x="22" y="2"/>
                    </a:lnTo>
                    <a:lnTo>
                      <a:pt x="25" y="3"/>
                    </a:lnTo>
                    <a:lnTo>
                      <a:pt x="28" y="5"/>
                    </a:lnTo>
                    <a:lnTo>
                      <a:pt x="29" y="8"/>
                    </a:lnTo>
                    <a:lnTo>
                      <a:pt x="31" y="11"/>
                    </a:lnTo>
                    <a:lnTo>
                      <a:pt x="33" y="14"/>
                    </a:lnTo>
                    <a:lnTo>
                      <a:pt x="33" y="14"/>
                    </a:lnTo>
                    <a:close/>
                  </a:path>
                </a:pathLst>
              </a:custGeom>
              <a:solidFill>
                <a:srgbClr val="FFFF26"/>
              </a:solidFill>
              <a:ln w="9525">
                <a:noFill/>
                <a:round/>
              </a:ln>
            </p:spPr>
            <p:txBody>
              <a:bodyPr/>
              <a:lstStyle/>
              <a:p>
                <a:endParaRPr lang="en-US"/>
              </a:p>
            </p:txBody>
          </p:sp>
          <p:sp>
            <p:nvSpPr>
              <p:cNvPr id="422166" name="Freeform 278"/>
              <p:cNvSpPr/>
              <p:nvPr/>
            </p:nvSpPr>
            <p:spPr bwMode="auto">
              <a:xfrm>
                <a:off x="4207" y="2063"/>
                <a:ext cx="97" cy="48"/>
              </a:xfrm>
              <a:custGeom>
                <a:avLst/>
                <a:gdLst/>
                <a:ahLst/>
                <a:cxnLst>
                  <a:cxn ang="0">
                    <a:pos x="61" y="35"/>
                  </a:cxn>
                  <a:cxn ang="0">
                    <a:pos x="53" y="40"/>
                  </a:cxn>
                  <a:cxn ang="0">
                    <a:pos x="45" y="45"/>
                  </a:cxn>
                  <a:cxn ang="0">
                    <a:pos x="38" y="46"/>
                  </a:cxn>
                  <a:cxn ang="0">
                    <a:pos x="31" y="48"/>
                  </a:cxn>
                  <a:cxn ang="0">
                    <a:pos x="24" y="48"/>
                  </a:cxn>
                  <a:cxn ang="0">
                    <a:pos x="19" y="46"/>
                  </a:cxn>
                  <a:cxn ang="0">
                    <a:pos x="13" y="43"/>
                  </a:cxn>
                  <a:cxn ang="0">
                    <a:pos x="8" y="40"/>
                  </a:cxn>
                  <a:cxn ang="0">
                    <a:pos x="5" y="35"/>
                  </a:cxn>
                  <a:cxn ang="0">
                    <a:pos x="2" y="31"/>
                  </a:cxn>
                  <a:cxn ang="0">
                    <a:pos x="0" y="26"/>
                  </a:cxn>
                  <a:cxn ang="0">
                    <a:pos x="2" y="22"/>
                  </a:cxn>
                  <a:cxn ang="0">
                    <a:pos x="3" y="15"/>
                  </a:cxn>
                  <a:cxn ang="0">
                    <a:pos x="8" y="11"/>
                  </a:cxn>
                  <a:cxn ang="0">
                    <a:pos x="13" y="4"/>
                  </a:cxn>
                  <a:cxn ang="0">
                    <a:pos x="22" y="0"/>
                  </a:cxn>
                  <a:cxn ang="0">
                    <a:pos x="25" y="0"/>
                  </a:cxn>
                  <a:cxn ang="0">
                    <a:pos x="28" y="0"/>
                  </a:cxn>
                  <a:cxn ang="0">
                    <a:pos x="31" y="0"/>
                  </a:cxn>
                  <a:cxn ang="0">
                    <a:pos x="36" y="1"/>
                  </a:cxn>
                  <a:cxn ang="0">
                    <a:pos x="39" y="1"/>
                  </a:cxn>
                  <a:cxn ang="0">
                    <a:pos x="42" y="1"/>
                  </a:cxn>
                  <a:cxn ang="0">
                    <a:pos x="47" y="1"/>
                  </a:cxn>
                  <a:cxn ang="0">
                    <a:pos x="50" y="1"/>
                  </a:cxn>
                  <a:cxn ang="0">
                    <a:pos x="53" y="1"/>
                  </a:cxn>
                  <a:cxn ang="0">
                    <a:pos x="56" y="1"/>
                  </a:cxn>
                  <a:cxn ang="0">
                    <a:pos x="59" y="1"/>
                  </a:cxn>
                  <a:cxn ang="0">
                    <a:pos x="64" y="3"/>
                  </a:cxn>
                  <a:cxn ang="0">
                    <a:pos x="67" y="3"/>
                  </a:cxn>
                  <a:cxn ang="0">
                    <a:pos x="70" y="3"/>
                  </a:cxn>
                  <a:cxn ang="0">
                    <a:pos x="75" y="3"/>
                  </a:cxn>
                  <a:cxn ang="0">
                    <a:pos x="78" y="3"/>
                  </a:cxn>
                  <a:cxn ang="0">
                    <a:pos x="81" y="1"/>
                  </a:cxn>
                  <a:cxn ang="0">
                    <a:pos x="84" y="3"/>
                  </a:cxn>
                  <a:cxn ang="0">
                    <a:pos x="87" y="4"/>
                  </a:cxn>
                  <a:cxn ang="0">
                    <a:pos x="91" y="6"/>
                  </a:cxn>
                  <a:cxn ang="0">
                    <a:pos x="92" y="8"/>
                  </a:cxn>
                  <a:cxn ang="0">
                    <a:pos x="95" y="11"/>
                  </a:cxn>
                  <a:cxn ang="0">
                    <a:pos x="95" y="14"/>
                  </a:cxn>
                  <a:cxn ang="0">
                    <a:pos x="97" y="17"/>
                  </a:cxn>
                  <a:cxn ang="0">
                    <a:pos x="95" y="18"/>
                  </a:cxn>
                  <a:cxn ang="0">
                    <a:pos x="95" y="22"/>
                  </a:cxn>
                  <a:cxn ang="0">
                    <a:pos x="92" y="25"/>
                  </a:cxn>
                  <a:cxn ang="0">
                    <a:pos x="89" y="28"/>
                  </a:cxn>
                  <a:cxn ang="0">
                    <a:pos x="83" y="29"/>
                  </a:cxn>
                  <a:cxn ang="0">
                    <a:pos x="78" y="32"/>
                  </a:cxn>
                  <a:cxn ang="0">
                    <a:pos x="70" y="34"/>
                  </a:cxn>
                  <a:cxn ang="0">
                    <a:pos x="61" y="35"/>
                  </a:cxn>
                  <a:cxn ang="0">
                    <a:pos x="61" y="35"/>
                  </a:cxn>
                </a:cxnLst>
                <a:rect l="0" t="0" r="r" b="b"/>
                <a:pathLst>
                  <a:path w="97" h="48">
                    <a:moveTo>
                      <a:pt x="61" y="35"/>
                    </a:moveTo>
                    <a:lnTo>
                      <a:pt x="53" y="40"/>
                    </a:lnTo>
                    <a:lnTo>
                      <a:pt x="45" y="45"/>
                    </a:lnTo>
                    <a:lnTo>
                      <a:pt x="38" y="46"/>
                    </a:lnTo>
                    <a:lnTo>
                      <a:pt x="31" y="48"/>
                    </a:lnTo>
                    <a:lnTo>
                      <a:pt x="24" y="48"/>
                    </a:lnTo>
                    <a:lnTo>
                      <a:pt x="19" y="46"/>
                    </a:lnTo>
                    <a:lnTo>
                      <a:pt x="13" y="43"/>
                    </a:lnTo>
                    <a:lnTo>
                      <a:pt x="8" y="40"/>
                    </a:lnTo>
                    <a:lnTo>
                      <a:pt x="5" y="35"/>
                    </a:lnTo>
                    <a:lnTo>
                      <a:pt x="2" y="31"/>
                    </a:lnTo>
                    <a:lnTo>
                      <a:pt x="0" y="26"/>
                    </a:lnTo>
                    <a:lnTo>
                      <a:pt x="2" y="22"/>
                    </a:lnTo>
                    <a:lnTo>
                      <a:pt x="3" y="15"/>
                    </a:lnTo>
                    <a:lnTo>
                      <a:pt x="8" y="11"/>
                    </a:lnTo>
                    <a:lnTo>
                      <a:pt x="13" y="4"/>
                    </a:lnTo>
                    <a:lnTo>
                      <a:pt x="22" y="0"/>
                    </a:lnTo>
                    <a:lnTo>
                      <a:pt x="25" y="0"/>
                    </a:lnTo>
                    <a:lnTo>
                      <a:pt x="28" y="0"/>
                    </a:lnTo>
                    <a:lnTo>
                      <a:pt x="31" y="0"/>
                    </a:lnTo>
                    <a:lnTo>
                      <a:pt x="36" y="1"/>
                    </a:lnTo>
                    <a:lnTo>
                      <a:pt x="39" y="1"/>
                    </a:lnTo>
                    <a:lnTo>
                      <a:pt x="42" y="1"/>
                    </a:lnTo>
                    <a:lnTo>
                      <a:pt x="47" y="1"/>
                    </a:lnTo>
                    <a:lnTo>
                      <a:pt x="50" y="1"/>
                    </a:lnTo>
                    <a:lnTo>
                      <a:pt x="53" y="1"/>
                    </a:lnTo>
                    <a:lnTo>
                      <a:pt x="56" y="1"/>
                    </a:lnTo>
                    <a:lnTo>
                      <a:pt x="59" y="1"/>
                    </a:lnTo>
                    <a:lnTo>
                      <a:pt x="64" y="3"/>
                    </a:lnTo>
                    <a:lnTo>
                      <a:pt x="67" y="3"/>
                    </a:lnTo>
                    <a:lnTo>
                      <a:pt x="70" y="3"/>
                    </a:lnTo>
                    <a:lnTo>
                      <a:pt x="75" y="3"/>
                    </a:lnTo>
                    <a:lnTo>
                      <a:pt x="78" y="3"/>
                    </a:lnTo>
                    <a:lnTo>
                      <a:pt x="81" y="1"/>
                    </a:lnTo>
                    <a:lnTo>
                      <a:pt x="84" y="3"/>
                    </a:lnTo>
                    <a:lnTo>
                      <a:pt x="87" y="4"/>
                    </a:lnTo>
                    <a:lnTo>
                      <a:pt x="91" y="6"/>
                    </a:lnTo>
                    <a:lnTo>
                      <a:pt x="92" y="8"/>
                    </a:lnTo>
                    <a:lnTo>
                      <a:pt x="95" y="11"/>
                    </a:lnTo>
                    <a:lnTo>
                      <a:pt x="95" y="14"/>
                    </a:lnTo>
                    <a:lnTo>
                      <a:pt x="97" y="17"/>
                    </a:lnTo>
                    <a:lnTo>
                      <a:pt x="95" y="18"/>
                    </a:lnTo>
                    <a:lnTo>
                      <a:pt x="95" y="22"/>
                    </a:lnTo>
                    <a:lnTo>
                      <a:pt x="92" y="25"/>
                    </a:lnTo>
                    <a:lnTo>
                      <a:pt x="89" y="28"/>
                    </a:lnTo>
                    <a:lnTo>
                      <a:pt x="83" y="29"/>
                    </a:lnTo>
                    <a:lnTo>
                      <a:pt x="78" y="32"/>
                    </a:lnTo>
                    <a:lnTo>
                      <a:pt x="70" y="34"/>
                    </a:lnTo>
                    <a:lnTo>
                      <a:pt x="61" y="35"/>
                    </a:lnTo>
                    <a:lnTo>
                      <a:pt x="61" y="35"/>
                    </a:lnTo>
                    <a:close/>
                  </a:path>
                </a:pathLst>
              </a:custGeom>
              <a:solidFill>
                <a:srgbClr val="FFF7D9"/>
              </a:solidFill>
              <a:ln w="9525">
                <a:noFill/>
                <a:round/>
              </a:ln>
            </p:spPr>
            <p:txBody>
              <a:bodyPr/>
              <a:lstStyle/>
              <a:p>
                <a:endParaRPr lang="en-US"/>
              </a:p>
            </p:txBody>
          </p:sp>
          <p:sp>
            <p:nvSpPr>
              <p:cNvPr id="422167" name="Freeform 279"/>
              <p:cNvSpPr/>
              <p:nvPr/>
            </p:nvSpPr>
            <p:spPr bwMode="auto">
              <a:xfrm>
                <a:off x="4271" y="2072"/>
                <a:ext cx="51" cy="33"/>
              </a:xfrm>
              <a:custGeom>
                <a:avLst/>
                <a:gdLst/>
                <a:ahLst/>
                <a:cxnLst>
                  <a:cxn ang="0">
                    <a:pos x="39" y="30"/>
                  </a:cxn>
                  <a:cxn ang="0">
                    <a:pos x="30" y="31"/>
                  </a:cxn>
                  <a:cxn ang="0">
                    <a:pos x="22" y="33"/>
                  </a:cxn>
                  <a:cxn ang="0">
                    <a:pos x="16" y="33"/>
                  </a:cxn>
                  <a:cxn ang="0">
                    <a:pos x="11" y="33"/>
                  </a:cxn>
                  <a:cxn ang="0">
                    <a:pos x="6" y="31"/>
                  </a:cxn>
                  <a:cxn ang="0">
                    <a:pos x="3" y="30"/>
                  </a:cxn>
                  <a:cxn ang="0">
                    <a:pos x="2" y="26"/>
                  </a:cxn>
                  <a:cxn ang="0">
                    <a:pos x="0" y="25"/>
                  </a:cxn>
                  <a:cxn ang="0">
                    <a:pos x="0" y="22"/>
                  </a:cxn>
                  <a:cxn ang="0">
                    <a:pos x="0" y="19"/>
                  </a:cxn>
                  <a:cxn ang="0">
                    <a:pos x="0" y="16"/>
                  </a:cxn>
                  <a:cxn ang="0">
                    <a:pos x="2" y="13"/>
                  </a:cxn>
                  <a:cxn ang="0">
                    <a:pos x="3" y="9"/>
                  </a:cxn>
                  <a:cxn ang="0">
                    <a:pos x="6" y="8"/>
                  </a:cxn>
                  <a:cxn ang="0">
                    <a:pos x="8" y="6"/>
                  </a:cxn>
                  <a:cxn ang="0">
                    <a:pos x="13" y="5"/>
                  </a:cxn>
                  <a:cxn ang="0">
                    <a:pos x="20" y="2"/>
                  </a:cxn>
                  <a:cxn ang="0">
                    <a:pos x="28" y="2"/>
                  </a:cxn>
                  <a:cxn ang="0">
                    <a:pos x="34" y="0"/>
                  </a:cxn>
                  <a:cxn ang="0">
                    <a:pos x="41" y="2"/>
                  </a:cxn>
                  <a:cxn ang="0">
                    <a:pos x="44" y="2"/>
                  </a:cxn>
                  <a:cxn ang="0">
                    <a:pos x="47" y="3"/>
                  </a:cxn>
                  <a:cxn ang="0">
                    <a:pos x="50" y="6"/>
                  </a:cxn>
                  <a:cxn ang="0">
                    <a:pos x="51" y="9"/>
                  </a:cxn>
                  <a:cxn ang="0">
                    <a:pos x="51" y="11"/>
                  </a:cxn>
                  <a:cxn ang="0">
                    <a:pos x="51" y="16"/>
                  </a:cxn>
                  <a:cxn ang="0">
                    <a:pos x="50" y="17"/>
                  </a:cxn>
                  <a:cxn ang="0">
                    <a:pos x="48" y="20"/>
                  </a:cxn>
                  <a:cxn ang="0">
                    <a:pos x="47" y="23"/>
                  </a:cxn>
                  <a:cxn ang="0">
                    <a:pos x="44" y="26"/>
                  </a:cxn>
                  <a:cxn ang="0">
                    <a:pos x="42" y="28"/>
                  </a:cxn>
                  <a:cxn ang="0">
                    <a:pos x="39" y="30"/>
                  </a:cxn>
                  <a:cxn ang="0">
                    <a:pos x="39" y="30"/>
                  </a:cxn>
                </a:cxnLst>
                <a:rect l="0" t="0" r="r" b="b"/>
                <a:pathLst>
                  <a:path w="51" h="33">
                    <a:moveTo>
                      <a:pt x="39" y="30"/>
                    </a:moveTo>
                    <a:lnTo>
                      <a:pt x="30" y="31"/>
                    </a:lnTo>
                    <a:lnTo>
                      <a:pt x="22" y="33"/>
                    </a:lnTo>
                    <a:lnTo>
                      <a:pt x="16" y="33"/>
                    </a:lnTo>
                    <a:lnTo>
                      <a:pt x="11" y="33"/>
                    </a:lnTo>
                    <a:lnTo>
                      <a:pt x="6" y="31"/>
                    </a:lnTo>
                    <a:lnTo>
                      <a:pt x="3" y="30"/>
                    </a:lnTo>
                    <a:lnTo>
                      <a:pt x="2" y="26"/>
                    </a:lnTo>
                    <a:lnTo>
                      <a:pt x="0" y="25"/>
                    </a:lnTo>
                    <a:lnTo>
                      <a:pt x="0" y="22"/>
                    </a:lnTo>
                    <a:lnTo>
                      <a:pt x="0" y="19"/>
                    </a:lnTo>
                    <a:lnTo>
                      <a:pt x="0" y="16"/>
                    </a:lnTo>
                    <a:lnTo>
                      <a:pt x="2" y="13"/>
                    </a:lnTo>
                    <a:lnTo>
                      <a:pt x="3" y="9"/>
                    </a:lnTo>
                    <a:lnTo>
                      <a:pt x="6" y="8"/>
                    </a:lnTo>
                    <a:lnTo>
                      <a:pt x="8" y="6"/>
                    </a:lnTo>
                    <a:lnTo>
                      <a:pt x="13" y="5"/>
                    </a:lnTo>
                    <a:lnTo>
                      <a:pt x="20" y="2"/>
                    </a:lnTo>
                    <a:lnTo>
                      <a:pt x="28" y="2"/>
                    </a:lnTo>
                    <a:lnTo>
                      <a:pt x="34" y="0"/>
                    </a:lnTo>
                    <a:lnTo>
                      <a:pt x="41" y="2"/>
                    </a:lnTo>
                    <a:lnTo>
                      <a:pt x="44" y="2"/>
                    </a:lnTo>
                    <a:lnTo>
                      <a:pt x="47" y="3"/>
                    </a:lnTo>
                    <a:lnTo>
                      <a:pt x="50" y="6"/>
                    </a:lnTo>
                    <a:lnTo>
                      <a:pt x="51" y="9"/>
                    </a:lnTo>
                    <a:lnTo>
                      <a:pt x="51" y="11"/>
                    </a:lnTo>
                    <a:lnTo>
                      <a:pt x="51" y="16"/>
                    </a:lnTo>
                    <a:lnTo>
                      <a:pt x="50" y="17"/>
                    </a:lnTo>
                    <a:lnTo>
                      <a:pt x="48" y="20"/>
                    </a:lnTo>
                    <a:lnTo>
                      <a:pt x="47" y="23"/>
                    </a:lnTo>
                    <a:lnTo>
                      <a:pt x="44" y="26"/>
                    </a:lnTo>
                    <a:lnTo>
                      <a:pt x="42" y="28"/>
                    </a:lnTo>
                    <a:lnTo>
                      <a:pt x="39" y="30"/>
                    </a:lnTo>
                    <a:lnTo>
                      <a:pt x="39" y="30"/>
                    </a:lnTo>
                    <a:close/>
                  </a:path>
                </a:pathLst>
              </a:custGeom>
              <a:solidFill>
                <a:srgbClr val="FFF7D9"/>
              </a:solidFill>
              <a:ln w="9525">
                <a:noFill/>
                <a:round/>
              </a:ln>
            </p:spPr>
            <p:txBody>
              <a:bodyPr/>
              <a:lstStyle/>
              <a:p>
                <a:endParaRPr lang="en-US"/>
              </a:p>
            </p:txBody>
          </p:sp>
          <p:sp>
            <p:nvSpPr>
              <p:cNvPr id="422168" name="Freeform 280"/>
              <p:cNvSpPr/>
              <p:nvPr/>
            </p:nvSpPr>
            <p:spPr bwMode="auto">
              <a:xfrm>
                <a:off x="4287" y="2078"/>
                <a:ext cx="68" cy="42"/>
              </a:xfrm>
              <a:custGeom>
                <a:avLst/>
                <a:gdLst/>
                <a:ahLst/>
                <a:cxnLst>
                  <a:cxn ang="0">
                    <a:pos x="23" y="2"/>
                  </a:cxn>
                  <a:cxn ang="0">
                    <a:pos x="26" y="3"/>
                  </a:cxn>
                  <a:cxn ang="0">
                    <a:pos x="31" y="5"/>
                  </a:cxn>
                  <a:cxn ang="0">
                    <a:pos x="35" y="5"/>
                  </a:cxn>
                  <a:cxn ang="0">
                    <a:pos x="39" y="7"/>
                  </a:cxn>
                  <a:cxn ang="0">
                    <a:pos x="43" y="7"/>
                  </a:cxn>
                  <a:cxn ang="0">
                    <a:pos x="48" y="8"/>
                  </a:cxn>
                  <a:cxn ang="0">
                    <a:pos x="51" y="10"/>
                  </a:cxn>
                  <a:cxn ang="0">
                    <a:pos x="56" y="10"/>
                  </a:cxn>
                  <a:cxn ang="0">
                    <a:pos x="59" y="11"/>
                  </a:cxn>
                  <a:cxn ang="0">
                    <a:pos x="62" y="13"/>
                  </a:cxn>
                  <a:cxn ang="0">
                    <a:pos x="63" y="14"/>
                  </a:cxn>
                  <a:cxn ang="0">
                    <a:pos x="67" y="17"/>
                  </a:cxn>
                  <a:cxn ang="0">
                    <a:pos x="67" y="20"/>
                  </a:cxn>
                  <a:cxn ang="0">
                    <a:pos x="68" y="24"/>
                  </a:cxn>
                  <a:cxn ang="0">
                    <a:pos x="68" y="27"/>
                  </a:cxn>
                  <a:cxn ang="0">
                    <a:pos x="68" y="30"/>
                  </a:cxn>
                  <a:cxn ang="0">
                    <a:pos x="67" y="31"/>
                  </a:cxn>
                  <a:cxn ang="0">
                    <a:pos x="65" y="34"/>
                  </a:cxn>
                  <a:cxn ang="0">
                    <a:pos x="63" y="36"/>
                  </a:cxn>
                  <a:cxn ang="0">
                    <a:pos x="62" y="39"/>
                  </a:cxn>
                  <a:cxn ang="0">
                    <a:pos x="59" y="41"/>
                  </a:cxn>
                  <a:cxn ang="0">
                    <a:pos x="56" y="42"/>
                  </a:cxn>
                  <a:cxn ang="0">
                    <a:pos x="51" y="42"/>
                  </a:cxn>
                  <a:cxn ang="0">
                    <a:pos x="48" y="42"/>
                  </a:cxn>
                  <a:cxn ang="0">
                    <a:pos x="35" y="39"/>
                  </a:cxn>
                  <a:cxn ang="0">
                    <a:pos x="25" y="36"/>
                  </a:cxn>
                  <a:cxn ang="0">
                    <a:pos x="15" y="31"/>
                  </a:cxn>
                  <a:cxn ang="0">
                    <a:pos x="9" y="28"/>
                  </a:cxn>
                  <a:cxn ang="0">
                    <a:pos x="4" y="24"/>
                  </a:cxn>
                  <a:cxn ang="0">
                    <a:pos x="1" y="20"/>
                  </a:cxn>
                  <a:cxn ang="0">
                    <a:pos x="0" y="16"/>
                  </a:cxn>
                  <a:cxn ang="0">
                    <a:pos x="0" y="13"/>
                  </a:cxn>
                  <a:cxn ang="0">
                    <a:pos x="1" y="10"/>
                  </a:cxn>
                  <a:cxn ang="0">
                    <a:pos x="3" y="7"/>
                  </a:cxn>
                  <a:cxn ang="0">
                    <a:pos x="4" y="3"/>
                  </a:cxn>
                  <a:cxn ang="0">
                    <a:pos x="7" y="2"/>
                  </a:cxn>
                  <a:cxn ang="0">
                    <a:pos x="11" y="0"/>
                  </a:cxn>
                  <a:cxn ang="0">
                    <a:pos x="15" y="0"/>
                  </a:cxn>
                  <a:cxn ang="0">
                    <a:pos x="18" y="0"/>
                  </a:cxn>
                  <a:cxn ang="0">
                    <a:pos x="23" y="2"/>
                  </a:cxn>
                  <a:cxn ang="0">
                    <a:pos x="23" y="2"/>
                  </a:cxn>
                </a:cxnLst>
                <a:rect l="0" t="0" r="r" b="b"/>
                <a:pathLst>
                  <a:path w="68" h="42">
                    <a:moveTo>
                      <a:pt x="23" y="2"/>
                    </a:moveTo>
                    <a:lnTo>
                      <a:pt x="26" y="3"/>
                    </a:lnTo>
                    <a:lnTo>
                      <a:pt x="31" y="5"/>
                    </a:lnTo>
                    <a:lnTo>
                      <a:pt x="35" y="5"/>
                    </a:lnTo>
                    <a:lnTo>
                      <a:pt x="39" y="7"/>
                    </a:lnTo>
                    <a:lnTo>
                      <a:pt x="43" y="7"/>
                    </a:lnTo>
                    <a:lnTo>
                      <a:pt x="48" y="8"/>
                    </a:lnTo>
                    <a:lnTo>
                      <a:pt x="51" y="10"/>
                    </a:lnTo>
                    <a:lnTo>
                      <a:pt x="56" y="10"/>
                    </a:lnTo>
                    <a:lnTo>
                      <a:pt x="59" y="11"/>
                    </a:lnTo>
                    <a:lnTo>
                      <a:pt x="62" y="13"/>
                    </a:lnTo>
                    <a:lnTo>
                      <a:pt x="63" y="14"/>
                    </a:lnTo>
                    <a:lnTo>
                      <a:pt x="67" y="17"/>
                    </a:lnTo>
                    <a:lnTo>
                      <a:pt x="67" y="20"/>
                    </a:lnTo>
                    <a:lnTo>
                      <a:pt x="68" y="24"/>
                    </a:lnTo>
                    <a:lnTo>
                      <a:pt x="68" y="27"/>
                    </a:lnTo>
                    <a:lnTo>
                      <a:pt x="68" y="30"/>
                    </a:lnTo>
                    <a:lnTo>
                      <a:pt x="67" y="31"/>
                    </a:lnTo>
                    <a:lnTo>
                      <a:pt x="65" y="34"/>
                    </a:lnTo>
                    <a:lnTo>
                      <a:pt x="63" y="36"/>
                    </a:lnTo>
                    <a:lnTo>
                      <a:pt x="62" y="39"/>
                    </a:lnTo>
                    <a:lnTo>
                      <a:pt x="59" y="41"/>
                    </a:lnTo>
                    <a:lnTo>
                      <a:pt x="56" y="42"/>
                    </a:lnTo>
                    <a:lnTo>
                      <a:pt x="51" y="42"/>
                    </a:lnTo>
                    <a:lnTo>
                      <a:pt x="48" y="42"/>
                    </a:lnTo>
                    <a:lnTo>
                      <a:pt x="35" y="39"/>
                    </a:lnTo>
                    <a:lnTo>
                      <a:pt x="25" y="36"/>
                    </a:lnTo>
                    <a:lnTo>
                      <a:pt x="15" y="31"/>
                    </a:lnTo>
                    <a:lnTo>
                      <a:pt x="9" y="28"/>
                    </a:lnTo>
                    <a:lnTo>
                      <a:pt x="4" y="24"/>
                    </a:lnTo>
                    <a:lnTo>
                      <a:pt x="1" y="20"/>
                    </a:lnTo>
                    <a:lnTo>
                      <a:pt x="0" y="16"/>
                    </a:lnTo>
                    <a:lnTo>
                      <a:pt x="0" y="13"/>
                    </a:lnTo>
                    <a:lnTo>
                      <a:pt x="1" y="10"/>
                    </a:lnTo>
                    <a:lnTo>
                      <a:pt x="3" y="7"/>
                    </a:lnTo>
                    <a:lnTo>
                      <a:pt x="4" y="3"/>
                    </a:lnTo>
                    <a:lnTo>
                      <a:pt x="7" y="2"/>
                    </a:lnTo>
                    <a:lnTo>
                      <a:pt x="11" y="0"/>
                    </a:lnTo>
                    <a:lnTo>
                      <a:pt x="15" y="0"/>
                    </a:lnTo>
                    <a:lnTo>
                      <a:pt x="18" y="0"/>
                    </a:lnTo>
                    <a:lnTo>
                      <a:pt x="23" y="2"/>
                    </a:lnTo>
                    <a:lnTo>
                      <a:pt x="23" y="2"/>
                    </a:lnTo>
                    <a:close/>
                  </a:path>
                </a:pathLst>
              </a:custGeom>
              <a:solidFill>
                <a:srgbClr val="FFF7D9"/>
              </a:solidFill>
              <a:ln w="9525">
                <a:noFill/>
                <a:round/>
              </a:ln>
            </p:spPr>
            <p:txBody>
              <a:bodyPr/>
              <a:lstStyle/>
              <a:p>
                <a:endParaRPr lang="en-US"/>
              </a:p>
            </p:txBody>
          </p:sp>
          <p:sp>
            <p:nvSpPr>
              <p:cNvPr id="422169" name="Freeform 281"/>
              <p:cNvSpPr/>
              <p:nvPr/>
            </p:nvSpPr>
            <p:spPr bwMode="auto">
              <a:xfrm>
                <a:off x="4119" y="2092"/>
                <a:ext cx="1" cy="2"/>
              </a:xfrm>
              <a:custGeom>
                <a:avLst/>
                <a:gdLst/>
                <a:ahLst/>
                <a:cxnLst>
                  <a:cxn ang="0">
                    <a:pos x="0" y="2"/>
                  </a:cxn>
                  <a:cxn ang="0">
                    <a:pos x="1" y="0"/>
                  </a:cxn>
                  <a:cxn ang="0">
                    <a:pos x="0" y="2"/>
                  </a:cxn>
                  <a:cxn ang="0">
                    <a:pos x="0" y="2"/>
                  </a:cxn>
                </a:cxnLst>
                <a:rect l="0" t="0" r="r" b="b"/>
                <a:pathLst>
                  <a:path w="1" h="2">
                    <a:moveTo>
                      <a:pt x="0" y="2"/>
                    </a:moveTo>
                    <a:lnTo>
                      <a:pt x="1" y="0"/>
                    </a:lnTo>
                    <a:lnTo>
                      <a:pt x="0" y="2"/>
                    </a:lnTo>
                    <a:lnTo>
                      <a:pt x="0" y="2"/>
                    </a:lnTo>
                    <a:close/>
                  </a:path>
                </a:pathLst>
              </a:custGeom>
              <a:solidFill>
                <a:srgbClr val="3380D9"/>
              </a:solidFill>
              <a:ln w="9525">
                <a:noFill/>
                <a:round/>
              </a:ln>
            </p:spPr>
            <p:txBody>
              <a:bodyPr/>
              <a:lstStyle/>
              <a:p>
                <a:endParaRPr lang="en-US"/>
              </a:p>
            </p:txBody>
          </p:sp>
          <p:sp>
            <p:nvSpPr>
              <p:cNvPr id="422170" name="Freeform 282"/>
              <p:cNvSpPr/>
              <p:nvPr/>
            </p:nvSpPr>
            <p:spPr bwMode="auto">
              <a:xfrm>
                <a:off x="4073" y="2212"/>
                <a:ext cx="287" cy="342"/>
              </a:xfrm>
              <a:custGeom>
                <a:avLst/>
                <a:gdLst/>
                <a:ahLst/>
                <a:cxnLst>
                  <a:cxn ang="0">
                    <a:pos x="61" y="0"/>
                  </a:cxn>
                  <a:cxn ang="0">
                    <a:pos x="71" y="20"/>
                  </a:cxn>
                  <a:cxn ang="0">
                    <a:pos x="67" y="28"/>
                  </a:cxn>
                  <a:cxn ang="0">
                    <a:pos x="63" y="36"/>
                  </a:cxn>
                  <a:cxn ang="0">
                    <a:pos x="60" y="42"/>
                  </a:cxn>
                  <a:cxn ang="0">
                    <a:pos x="57" y="47"/>
                  </a:cxn>
                  <a:cxn ang="0">
                    <a:pos x="53" y="51"/>
                  </a:cxn>
                  <a:cxn ang="0">
                    <a:pos x="49" y="56"/>
                  </a:cxn>
                  <a:cxn ang="0">
                    <a:pos x="46" y="61"/>
                  </a:cxn>
                  <a:cxn ang="0">
                    <a:pos x="43" y="67"/>
                  </a:cxn>
                  <a:cxn ang="0">
                    <a:pos x="39" y="71"/>
                  </a:cxn>
                  <a:cxn ang="0">
                    <a:pos x="36" y="78"/>
                  </a:cxn>
                  <a:cxn ang="0">
                    <a:pos x="33" y="84"/>
                  </a:cxn>
                  <a:cxn ang="0">
                    <a:pos x="32" y="93"/>
                  </a:cxn>
                  <a:cxn ang="0">
                    <a:pos x="30" y="103"/>
                  </a:cxn>
                  <a:cxn ang="0">
                    <a:pos x="29" y="115"/>
                  </a:cxn>
                  <a:cxn ang="0">
                    <a:pos x="27" y="129"/>
                  </a:cxn>
                  <a:cxn ang="0">
                    <a:pos x="29" y="145"/>
                  </a:cxn>
                  <a:cxn ang="0">
                    <a:pos x="29" y="168"/>
                  </a:cxn>
                  <a:cxn ang="0">
                    <a:pos x="35" y="191"/>
                  </a:cxn>
                  <a:cxn ang="0">
                    <a:pos x="41" y="210"/>
                  </a:cxn>
                  <a:cxn ang="0">
                    <a:pos x="52" y="230"/>
                  </a:cxn>
                  <a:cxn ang="0">
                    <a:pos x="63" y="246"/>
                  </a:cxn>
                  <a:cxn ang="0">
                    <a:pos x="77" y="261"/>
                  </a:cxn>
                  <a:cxn ang="0">
                    <a:pos x="92" y="274"/>
                  </a:cxn>
                  <a:cxn ang="0">
                    <a:pos x="111" y="284"/>
                  </a:cxn>
                  <a:cxn ang="0">
                    <a:pos x="130" y="294"/>
                  </a:cxn>
                  <a:cxn ang="0">
                    <a:pos x="148" y="301"/>
                  </a:cxn>
                  <a:cxn ang="0">
                    <a:pos x="169" y="306"/>
                  </a:cxn>
                  <a:cxn ang="0">
                    <a:pos x="190" y="311"/>
                  </a:cxn>
                  <a:cxn ang="0">
                    <a:pos x="212" y="312"/>
                  </a:cxn>
                  <a:cxn ang="0">
                    <a:pos x="234" y="312"/>
                  </a:cxn>
                  <a:cxn ang="0">
                    <a:pos x="256" y="309"/>
                  </a:cxn>
                  <a:cxn ang="0">
                    <a:pos x="277" y="306"/>
                  </a:cxn>
                  <a:cxn ang="0">
                    <a:pos x="287" y="331"/>
                  </a:cxn>
                  <a:cxn ang="0">
                    <a:pos x="242" y="340"/>
                  </a:cxn>
                  <a:cxn ang="0">
                    <a:pos x="201" y="342"/>
                  </a:cxn>
                  <a:cxn ang="0">
                    <a:pos x="162" y="336"/>
                  </a:cxn>
                  <a:cxn ang="0">
                    <a:pos x="128" y="325"/>
                  </a:cxn>
                  <a:cxn ang="0">
                    <a:pos x="97" y="308"/>
                  </a:cxn>
                  <a:cxn ang="0">
                    <a:pos x="71" y="286"/>
                  </a:cxn>
                  <a:cxn ang="0">
                    <a:pos x="47" y="260"/>
                  </a:cxn>
                  <a:cxn ang="0">
                    <a:pos x="29" y="232"/>
                  </a:cxn>
                  <a:cxn ang="0">
                    <a:pos x="14" y="200"/>
                  </a:cxn>
                  <a:cxn ang="0">
                    <a:pos x="5" y="169"/>
                  </a:cxn>
                  <a:cxn ang="0">
                    <a:pos x="0" y="137"/>
                  </a:cxn>
                  <a:cxn ang="0">
                    <a:pos x="2" y="106"/>
                  </a:cxn>
                  <a:cxn ang="0">
                    <a:pos x="8" y="75"/>
                  </a:cxn>
                  <a:cxn ang="0">
                    <a:pos x="21" y="47"/>
                  </a:cxn>
                  <a:cxn ang="0">
                    <a:pos x="38" y="20"/>
                  </a:cxn>
                  <a:cxn ang="0">
                    <a:pos x="61" y="0"/>
                  </a:cxn>
                  <a:cxn ang="0">
                    <a:pos x="61" y="0"/>
                  </a:cxn>
                </a:cxnLst>
                <a:rect l="0" t="0" r="r" b="b"/>
                <a:pathLst>
                  <a:path w="287" h="342">
                    <a:moveTo>
                      <a:pt x="61" y="0"/>
                    </a:moveTo>
                    <a:lnTo>
                      <a:pt x="71" y="20"/>
                    </a:lnTo>
                    <a:lnTo>
                      <a:pt x="67" y="28"/>
                    </a:lnTo>
                    <a:lnTo>
                      <a:pt x="63" y="36"/>
                    </a:lnTo>
                    <a:lnTo>
                      <a:pt x="60" y="42"/>
                    </a:lnTo>
                    <a:lnTo>
                      <a:pt x="57" y="47"/>
                    </a:lnTo>
                    <a:lnTo>
                      <a:pt x="53" y="51"/>
                    </a:lnTo>
                    <a:lnTo>
                      <a:pt x="49" y="56"/>
                    </a:lnTo>
                    <a:lnTo>
                      <a:pt x="46" y="61"/>
                    </a:lnTo>
                    <a:lnTo>
                      <a:pt x="43" y="67"/>
                    </a:lnTo>
                    <a:lnTo>
                      <a:pt x="39" y="71"/>
                    </a:lnTo>
                    <a:lnTo>
                      <a:pt x="36" y="78"/>
                    </a:lnTo>
                    <a:lnTo>
                      <a:pt x="33" y="84"/>
                    </a:lnTo>
                    <a:lnTo>
                      <a:pt x="32" y="93"/>
                    </a:lnTo>
                    <a:lnTo>
                      <a:pt x="30" y="103"/>
                    </a:lnTo>
                    <a:lnTo>
                      <a:pt x="29" y="115"/>
                    </a:lnTo>
                    <a:lnTo>
                      <a:pt x="27" y="129"/>
                    </a:lnTo>
                    <a:lnTo>
                      <a:pt x="29" y="145"/>
                    </a:lnTo>
                    <a:lnTo>
                      <a:pt x="29" y="168"/>
                    </a:lnTo>
                    <a:lnTo>
                      <a:pt x="35" y="191"/>
                    </a:lnTo>
                    <a:lnTo>
                      <a:pt x="41" y="210"/>
                    </a:lnTo>
                    <a:lnTo>
                      <a:pt x="52" y="230"/>
                    </a:lnTo>
                    <a:lnTo>
                      <a:pt x="63" y="246"/>
                    </a:lnTo>
                    <a:lnTo>
                      <a:pt x="77" y="261"/>
                    </a:lnTo>
                    <a:lnTo>
                      <a:pt x="92" y="274"/>
                    </a:lnTo>
                    <a:lnTo>
                      <a:pt x="111" y="284"/>
                    </a:lnTo>
                    <a:lnTo>
                      <a:pt x="130" y="294"/>
                    </a:lnTo>
                    <a:lnTo>
                      <a:pt x="148" y="301"/>
                    </a:lnTo>
                    <a:lnTo>
                      <a:pt x="169" y="306"/>
                    </a:lnTo>
                    <a:lnTo>
                      <a:pt x="190" y="311"/>
                    </a:lnTo>
                    <a:lnTo>
                      <a:pt x="212" y="312"/>
                    </a:lnTo>
                    <a:lnTo>
                      <a:pt x="234" y="312"/>
                    </a:lnTo>
                    <a:lnTo>
                      <a:pt x="256" y="309"/>
                    </a:lnTo>
                    <a:lnTo>
                      <a:pt x="277" y="306"/>
                    </a:lnTo>
                    <a:lnTo>
                      <a:pt x="287" y="331"/>
                    </a:lnTo>
                    <a:lnTo>
                      <a:pt x="242" y="340"/>
                    </a:lnTo>
                    <a:lnTo>
                      <a:pt x="201" y="342"/>
                    </a:lnTo>
                    <a:lnTo>
                      <a:pt x="162" y="336"/>
                    </a:lnTo>
                    <a:lnTo>
                      <a:pt x="128" y="325"/>
                    </a:lnTo>
                    <a:lnTo>
                      <a:pt x="97" y="308"/>
                    </a:lnTo>
                    <a:lnTo>
                      <a:pt x="71" y="286"/>
                    </a:lnTo>
                    <a:lnTo>
                      <a:pt x="47" y="260"/>
                    </a:lnTo>
                    <a:lnTo>
                      <a:pt x="29" y="232"/>
                    </a:lnTo>
                    <a:lnTo>
                      <a:pt x="14" y="200"/>
                    </a:lnTo>
                    <a:lnTo>
                      <a:pt x="5" y="169"/>
                    </a:lnTo>
                    <a:lnTo>
                      <a:pt x="0" y="137"/>
                    </a:lnTo>
                    <a:lnTo>
                      <a:pt x="2" y="106"/>
                    </a:lnTo>
                    <a:lnTo>
                      <a:pt x="8" y="75"/>
                    </a:lnTo>
                    <a:lnTo>
                      <a:pt x="21" y="47"/>
                    </a:lnTo>
                    <a:lnTo>
                      <a:pt x="38" y="20"/>
                    </a:lnTo>
                    <a:lnTo>
                      <a:pt x="61" y="0"/>
                    </a:lnTo>
                    <a:lnTo>
                      <a:pt x="61" y="0"/>
                    </a:lnTo>
                    <a:close/>
                  </a:path>
                </a:pathLst>
              </a:custGeom>
              <a:solidFill>
                <a:srgbClr val="000000"/>
              </a:solidFill>
              <a:ln w="9525">
                <a:noFill/>
                <a:round/>
              </a:ln>
            </p:spPr>
            <p:txBody>
              <a:bodyPr/>
              <a:lstStyle/>
              <a:p>
                <a:endParaRPr lang="en-US"/>
              </a:p>
            </p:txBody>
          </p:sp>
          <p:sp>
            <p:nvSpPr>
              <p:cNvPr id="422171" name="Freeform 283"/>
              <p:cNvSpPr/>
              <p:nvPr/>
            </p:nvSpPr>
            <p:spPr bwMode="auto">
              <a:xfrm>
                <a:off x="4126" y="2156"/>
                <a:ext cx="363" cy="389"/>
              </a:xfrm>
              <a:custGeom>
                <a:avLst/>
                <a:gdLst/>
                <a:ahLst/>
                <a:cxnLst>
                  <a:cxn ang="0">
                    <a:pos x="228" y="389"/>
                  </a:cxn>
                  <a:cxn ang="0">
                    <a:pos x="218" y="364"/>
                  </a:cxn>
                  <a:cxn ang="0">
                    <a:pos x="229" y="359"/>
                  </a:cxn>
                  <a:cxn ang="0">
                    <a:pos x="242" y="354"/>
                  </a:cxn>
                  <a:cxn ang="0">
                    <a:pos x="251" y="348"/>
                  </a:cxn>
                  <a:cxn ang="0">
                    <a:pos x="262" y="340"/>
                  </a:cxn>
                  <a:cxn ang="0">
                    <a:pos x="271" y="333"/>
                  </a:cxn>
                  <a:cxn ang="0">
                    <a:pos x="282" y="325"/>
                  </a:cxn>
                  <a:cxn ang="0">
                    <a:pos x="290" y="314"/>
                  </a:cxn>
                  <a:cxn ang="0">
                    <a:pos x="298" y="305"/>
                  </a:cxn>
                  <a:cxn ang="0">
                    <a:pos x="305" y="295"/>
                  </a:cxn>
                  <a:cxn ang="0">
                    <a:pos x="312" y="284"/>
                  </a:cxn>
                  <a:cxn ang="0">
                    <a:pos x="318" y="272"/>
                  </a:cxn>
                  <a:cxn ang="0">
                    <a:pos x="324" y="261"/>
                  </a:cxn>
                  <a:cxn ang="0">
                    <a:pos x="329" y="249"/>
                  </a:cxn>
                  <a:cxn ang="0">
                    <a:pos x="333" y="238"/>
                  </a:cxn>
                  <a:cxn ang="0">
                    <a:pos x="337" y="225"/>
                  </a:cxn>
                  <a:cxn ang="0">
                    <a:pos x="340" y="214"/>
                  </a:cxn>
                  <a:cxn ang="0">
                    <a:pos x="343" y="183"/>
                  </a:cxn>
                  <a:cxn ang="0">
                    <a:pos x="341" y="154"/>
                  </a:cxn>
                  <a:cxn ang="0">
                    <a:pos x="333" y="129"/>
                  </a:cxn>
                  <a:cxn ang="0">
                    <a:pos x="323" y="106"/>
                  </a:cxn>
                  <a:cxn ang="0">
                    <a:pos x="305" y="84"/>
                  </a:cxn>
                  <a:cxn ang="0">
                    <a:pos x="287" y="67"/>
                  </a:cxn>
                  <a:cxn ang="0">
                    <a:pos x="263" y="53"/>
                  </a:cxn>
                  <a:cxn ang="0">
                    <a:pos x="238" y="42"/>
                  </a:cxn>
                  <a:cxn ang="0">
                    <a:pos x="210" y="34"/>
                  </a:cxn>
                  <a:cxn ang="0">
                    <a:pos x="182" y="30"/>
                  </a:cxn>
                  <a:cxn ang="0">
                    <a:pos x="153" y="28"/>
                  </a:cxn>
                  <a:cxn ang="0">
                    <a:pos x="125" y="31"/>
                  </a:cxn>
                  <a:cxn ang="0">
                    <a:pos x="94" y="37"/>
                  </a:cxn>
                  <a:cxn ang="0">
                    <a:pos x="66" y="48"/>
                  </a:cxn>
                  <a:cxn ang="0">
                    <a:pos x="38" y="62"/>
                  </a:cxn>
                  <a:cxn ang="0">
                    <a:pos x="13" y="82"/>
                  </a:cxn>
                  <a:cxn ang="0">
                    <a:pos x="0" y="61"/>
                  </a:cxn>
                  <a:cxn ang="0">
                    <a:pos x="58" y="26"/>
                  </a:cxn>
                  <a:cxn ang="0">
                    <a:pos x="111" y="8"/>
                  </a:cxn>
                  <a:cxn ang="0">
                    <a:pos x="161" y="0"/>
                  </a:cxn>
                  <a:cxn ang="0">
                    <a:pos x="207" y="3"/>
                  </a:cxn>
                  <a:cxn ang="0">
                    <a:pos x="248" y="17"/>
                  </a:cxn>
                  <a:cxn ang="0">
                    <a:pos x="284" y="37"/>
                  </a:cxn>
                  <a:cxn ang="0">
                    <a:pos x="313" y="65"/>
                  </a:cxn>
                  <a:cxn ang="0">
                    <a:pos x="337" y="99"/>
                  </a:cxn>
                  <a:cxn ang="0">
                    <a:pos x="354" y="137"/>
                  </a:cxn>
                  <a:cxn ang="0">
                    <a:pos x="363" y="176"/>
                  </a:cxn>
                  <a:cxn ang="0">
                    <a:pos x="363" y="216"/>
                  </a:cxn>
                  <a:cxn ang="0">
                    <a:pos x="355" y="256"/>
                  </a:cxn>
                  <a:cxn ang="0">
                    <a:pos x="338" y="295"/>
                  </a:cxn>
                  <a:cxn ang="0">
                    <a:pos x="312" y="331"/>
                  </a:cxn>
                  <a:cxn ang="0">
                    <a:pos x="276" y="362"/>
                  </a:cxn>
                  <a:cxn ang="0">
                    <a:pos x="228" y="389"/>
                  </a:cxn>
                  <a:cxn ang="0">
                    <a:pos x="228" y="389"/>
                  </a:cxn>
                </a:cxnLst>
                <a:rect l="0" t="0" r="r" b="b"/>
                <a:pathLst>
                  <a:path w="363" h="389">
                    <a:moveTo>
                      <a:pt x="228" y="389"/>
                    </a:moveTo>
                    <a:lnTo>
                      <a:pt x="218" y="364"/>
                    </a:lnTo>
                    <a:lnTo>
                      <a:pt x="229" y="359"/>
                    </a:lnTo>
                    <a:lnTo>
                      <a:pt x="242" y="354"/>
                    </a:lnTo>
                    <a:lnTo>
                      <a:pt x="251" y="348"/>
                    </a:lnTo>
                    <a:lnTo>
                      <a:pt x="262" y="340"/>
                    </a:lnTo>
                    <a:lnTo>
                      <a:pt x="271" y="333"/>
                    </a:lnTo>
                    <a:lnTo>
                      <a:pt x="282" y="325"/>
                    </a:lnTo>
                    <a:lnTo>
                      <a:pt x="290" y="314"/>
                    </a:lnTo>
                    <a:lnTo>
                      <a:pt x="298" y="305"/>
                    </a:lnTo>
                    <a:lnTo>
                      <a:pt x="305" y="295"/>
                    </a:lnTo>
                    <a:lnTo>
                      <a:pt x="312" y="284"/>
                    </a:lnTo>
                    <a:lnTo>
                      <a:pt x="318" y="272"/>
                    </a:lnTo>
                    <a:lnTo>
                      <a:pt x="324" y="261"/>
                    </a:lnTo>
                    <a:lnTo>
                      <a:pt x="329" y="249"/>
                    </a:lnTo>
                    <a:lnTo>
                      <a:pt x="333" y="238"/>
                    </a:lnTo>
                    <a:lnTo>
                      <a:pt x="337" y="225"/>
                    </a:lnTo>
                    <a:lnTo>
                      <a:pt x="340" y="214"/>
                    </a:lnTo>
                    <a:lnTo>
                      <a:pt x="343" y="183"/>
                    </a:lnTo>
                    <a:lnTo>
                      <a:pt x="341" y="154"/>
                    </a:lnTo>
                    <a:lnTo>
                      <a:pt x="333" y="129"/>
                    </a:lnTo>
                    <a:lnTo>
                      <a:pt x="323" y="106"/>
                    </a:lnTo>
                    <a:lnTo>
                      <a:pt x="305" y="84"/>
                    </a:lnTo>
                    <a:lnTo>
                      <a:pt x="287" y="67"/>
                    </a:lnTo>
                    <a:lnTo>
                      <a:pt x="263" y="53"/>
                    </a:lnTo>
                    <a:lnTo>
                      <a:pt x="238" y="42"/>
                    </a:lnTo>
                    <a:lnTo>
                      <a:pt x="210" y="34"/>
                    </a:lnTo>
                    <a:lnTo>
                      <a:pt x="182" y="30"/>
                    </a:lnTo>
                    <a:lnTo>
                      <a:pt x="153" y="28"/>
                    </a:lnTo>
                    <a:lnTo>
                      <a:pt x="125" y="31"/>
                    </a:lnTo>
                    <a:lnTo>
                      <a:pt x="94" y="37"/>
                    </a:lnTo>
                    <a:lnTo>
                      <a:pt x="66" y="48"/>
                    </a:lnTo>
                    <a:lnTo>
                      <a:pt x="38" y="62"/>
                    </a:lnTo>
                    <a:lnTo>
                      <a:pt x="13" y="82"/>
                    </a:lnTo>
                    <a:lnTo>
                      <a:pt x="0" y="61"/>
                    </a:lnTo>
                    <a:lnTo>
                      <a:pt x="58" y="26"/>
                    </a:lnTo>
                    <a:lnTo>
                      <a:pt x="111" y="8"/>
                    </a:lnTo>
                    <a:lnTo>
                      <a:pt x="161" y="0"/>
                    </a:lnTo>
                    <a:lnTo>
                      <a:pt x="207" y="3"/>
                    </a:lnTo>
                    <a:lnTo>
                      <a:pt x="248" y="17"/>
                    </a:lnTo>
                    <a:lnTo>
                      <a:pt x="284" y="37"/>
                    </a:lnTo>
                    <a:lnTo>
                      <a:pt x="313" y="65"/>
                    </a:lnTo>
                    <a:lnTo>
                      <a:pt x="337" y="99"/>
                    </a:lnTo>
                    <a:lnTo>
                      <a:pt x="354" y="137"/>
                    </a:lnTo>
                    <a:lnTo>
                      <a:pt x="363" y="176"/>
                    </a:lnTo>
                    <a:lnTo>
                      <a:pt x="363" y="216"/>
                    </a:lnTo>
                    <a:lnTo>
                      <a:pt x="355" y="256"/>
                    </a:lnTo>
                    <a:lnTo>
                      <a:pt x="338" y="295"/>
                    </a:lnTo>
                    <a:lnTo>
                      <a:pt x="312" y="331"/>
                    </a:lnTo>
                    <a:lnTo>
                      <a:pt x="276" y="362"/>
                    </a:lnTo>
                    <a:lnTo>
                      <a:pt x="228" y="389"/>
                    </a:lnTo>
                    <a:lnTo>
                      <a:pt x="228" y="389"/>
                    </a:lnTo>
                    <a:close/>
                  </a:path>
                </a:pathLst>
              </a:custGeom>
              <a:solidFill>
                <a:srgbClr val="000000"/>
              </a:solidFill>
              <a:ln w="9525">
                <a:noFill/>
                <a:round/>
              </a:ln>
            </p:spPr>
            <p:txBody>
              <a:bodyPr/>
              <a:lstStyle/>
              <a:p>
                <a:endParaRPr lang="en-US"/>
              </a:p>
            </p:txBody>
          </p:sp>
          <p:sp>
            <p:nvSpPr>
              <p:cNvPr id="422172" name="Freeform 284"/>
              <p:cNvSpPr/>
              <p:nvPr/>
            </p:nvSpPr>
            <p:spPr bwMode="auto">
              <a:xfrm>
                <a:off x="4254" y="2406"/>
                <a:ext cx="84" cy="115"/>
              </a:xfrm>
              <a:custGeom>
                <a:avLst/>
                <a:gdLst/>
                <a:ahLst/>
                <a:cxnLst>
                  <a:cxn ang="0">
                    <a:pos x="48" y="115"/>
                  </a:cxn>
                  <a:cxn ang="0">
                    <a:pos x="0" y="0"/>
                  </a:cxn>
                  <a:cxn ang="0">
                    <a:pos x="22" y="2"/>
                  </a:cxn>
                  <a:cxn ang="0">
                    <a:pos x="22" y="2"/>
                  </a:cxn>
                  <a:cxn ang="0">
                    <a:pos x="22" y="6"/>
                  </a:cxn>
                  <a:cxn ang="0">
                    <a:pos x="23" y="10"/>
                  </a:cxn>
                  <a:cxn ang="0">
                    <a:pos x="25" y="14"/>
                  </a:cxn>
                  <a:cxn ang="0">
                    <a:pos x="26" y="20"/>
                  </a:cxn>
                  <a:cxn ang="0">
                    <a:pos x="30" y="27"/>
                  </a:cxn>
                  <a:cxn ang="0">
                    <a:pos x="33" y="33"/>
                  </a:cxn>
                  <a:cxn ang="0">
                    <a:pos x="34" y="39"/>
                  </a:cxn>
                  <a:cxn ang="0">
                    <a:pos x="36" y="45"/>
                  </a:cxn>
                  <a:cxn ang="0">
                    <a:pos x="39" y="52"/>
                  </a:cxn>
                  <a:cxn ang="0">
                    <a:pos x="40" y="58"/>
                  </a:cxn>
                  <a:cxn ang="0">
                    <a:pos x="44" y="64"/>
                  </a:cxn>
                  <a:cxn ang="0">
                    <a:pos x="44" y="67"/>
                  </a:cxn>
                  <a:cxn ang="0">
                    <a:pos x="47" y="70"/>
                  </a:cxn>
                  <a:cxn ang="0">
                    <a:pos x="47" y="73"/>
                  </a:cxn>
                  <a:cxn ang="0">
                    <a:pos x="48" y="75"/>
                  </a:cxn>
                  <a:cxn ang="0">
                    <a:pos x="48" y="70"/>
                  </a:cxn>
                  <a:cxn ang="0">
                    <a:pos x="48" y="67"/>
                  </a:cxn>
                  <a:cxn ang="0">
                    <a:pos x="48" y="62"/>
                  </a:cxn>
                  <a:cxn ang="0">
                    <a:pos x="50" y="58"/>
                  </a:cxn>
                  <a:cxn ang="0">
                    <a:pos x="50" y="53"/>
                  </a:cxn>
                  <a:cxn ang="0">
                    <a:pos x="51" y="47"/>
                  </a:cxn>
                  <a:cxn ang="0">
                    <a:pos x="53" y="41"/>
                  </a:cxn>
                  <a:cxn ang="0">
                    <a:pos x="54" y="34"/>
                  </a:cxn>
                  <a:cxn ang="0">
                    <a:pos x="54" y="28"/>
                  </a:cxn>
                  <a:cxn ang="0">
                    <a:pos x="56" y="24"/>
                  </a:cxn>
                  <a:cxn ang="0">
                    <a:pos x="58" y="17"/>
                  </a:cxn>
                  <a:cxn ang="0">
                    <a:pos x="59" y="13"/>
                  </a:cxn>
                  <a:cxn ang="0">
                    <a:pos x="61" y="8"/>
                  </a:cxn>
                  <a:cxn ang="0">
                    <a:pos x="61" y="5"/>
                  </a:cxn>
                  <a:cxn ang="0">
                    <a:pos x="64" y="2"/>
                  </a:cxn>
                  <a:cxn ang="0">
                    <a:pos x="65" y="2"/>
                  </a:cxn>
                  <a:cxn ang="0">
                    <a:pos x="68" y="2"/>
                  </a:cxn>
                  <a:cxn ang="0">
                    <a:pos x="73" y="2"/>
                  </a:cxn>
                  <a:cxn ang="0">
                    <a:pos x="75" y="2"/>
                  </a:cxn>
                  <a:cxn ang="0">
                    <a:pos x="76" y="2"/>
                  </a:cxn>
                  <a:cxn ang="0">
                    <a:pos x="79" y="2"/>
                  </a:cxn>
                  <a:cxn ang="0">
                    <a:pos x="81" y="2"/>
                  </a:cxn>
                  <a:cxn ang="0">
                    <a:pos x="84" y="2"/>
                  </a:cxn>
                  <a:cxn ang="0">
                    <a:pos x="82" y="5"/>
                  </a:cxn>
                  <a:cxn ang="0">
                    <a:pos x="82" y="8"/>
                  </a:cxn>
                  <a:cxn ang="0">
                    <a:pos x="81" y="14"/>
                  </a:cxn>
                  <a:cxn ang="0">
                    <a:pos x="79" y="22"/>
                  </a:cxn>
                  <a:cxn ang="0">
                    <a:pos x="76" y="30"/>
                  </a:cxn>
                  <a:cxn ang="0">
                    <a:pos x="75" y="39"/>
                  </a:cxn>
                  <a:cxn ang="0">
                    <a:pos x="73" y="48"/>
                  </a:cxn>
                  <a:cxn ang="0">
                    <a:pos x="70" y="59"/>
                  </a:cxn>
                  <a:cxn ang="0">
                    <a:pos x="67" y="69"/>
                  </a:cxn>
                  <a:cxn ang="0">
                    <a:pos x="65" y="78"/>
                  </a:cxn>
                  <a:cxn ang="0">
                    <a:pos x="62" y="86"/>
                  </a:cxn>
                  <a:cxn ang="0">
                    <a:pos x="59" y="95"/>
                  </a:cxn>
                  <a:cxn ang="0">
                    <a:pos x="56" y="101"/>
                  </a:cxn>
                  <a:cxn ang="0">
                    <a:pos x="53" y="107"/>
                  </a:cxn>
                  <a:cxn ang="0">
                    <a:pos x="50" y="112"/>
                  </a:cxn>
                  <a:cxn ang="0">
                    <a:pos x="48" y="115"/>
                  </a:cxn>
                  <a:cxn ang="0">
                    <a:pos x="48" y="115"/>
                  </a:cxn>
                </a:cxnLst>
                <a:rect l="0" t="0" r="r" b="b"/>
                <a:pathLst>
                  <a:path w="84" h="115">
                    <a:moveTo>
                      <a:pt x="48" y="115"/>
                    </a:moveTo>
                    <a:lnTo>
                      <a:pt x="0" y="0"/>
                    </a:lnTo>
                    <a:lnTo>
                      <a:pt x="22" y="2"/>
                    </a:lnTo>
                    <a:lnTo>
                      <a:pt x="22" y="2"/>
                    </a:lnTo>
                    <a:lnTo>
                      <a:pt x="22" y="6"/>
                    </a:lnTo>
                    <a:lnTo>
                      <a:pt x="23" y="10"/>
                    </a:lnTo>
                    <a:lnTo>
                      <a:pt x="25" y="14"/>
                    </a:lnTo>
                    <a:lnTo>
                      <a:pt x="26" y="20"/>
                    </a:lnTo>
                    <a:lnTo>
                      <a:pt x="30" y="27"/>
                    </a:lnTo>
                    <a:lnTo>
                      <a:pt x="33" y="33"/>
                    </a:lnTo>
                    <a:lnTo>
                      <a:pt x="34" y="39"/>
                    </a:lnTo>
                    <a:lnTo>
                      <a:pt x="36" y="45"/>
                    </a:lnTo>
                    <a:lnTo>
                      <a:pt x="39" y="52"/>
                    </a:lnTo>
                    <a:lnTo>
                      <a:pt x="40" y="58"/>
                    </a:lnTo>
                    <a:lnTo>
                      <a:pt x="44" y="64"/>
                    </a:lnTo>
                    <a:lnTo>
                      <a:pt x="44" y="67"/>
                    </a:lnTo>
                    <a:lnTo>
                      <a:pt x="47" y="70"/>
                    </a:lnTo>
                    <a:lnTo>
                      <a:pt x="47" y="73"/>
                    </a:lnTo>
                    <a:lnTo>
                      <a:pt x="48" y="75"/>
                    </a:lnTo>
                    <a:lnTo>
                      <a:pt x="48" y="70"/>
                    </a:lnTo>
                    <a:lnTo>
                      <a:pt x="48" y="67"/>
                    </a:lnTo>
                    <a:lnTo>
                      <a:pt x="48" y="62"/>
                    </a:lnTo>
                    <a:lnTo>
                      <a:pt x="50" y="58"/>
                    </a:lnTo>
                    <a:lnTo>
                      <a:pt x="50" y="53"/>
                    </a:lnTo>
                    <a:lnTo>
                      <a:pt x="51" y="47"/>
                    </a:lnTo>
                    <a:lnTo>
                      <a:pt x="53" y="41"/>
                    </a:lnTo>
                    <a:lnTo>
                      <a:pt x="54" y="34"/>
                    </a:lnTo>
                    <a:lnTo>
                      <a:pt x="54" y="28"/>
                    </a:lnTo>
                    <a:lnTo>
                      <a:pt x="56" y="24"/>
                    </a:lnTo>
                    <a:lnTo>
                      <a:pt x="58" y="17"/>
                    </a:lnTo>
                    <a:lnTo>
                      <a:pt x="59" y="13"/>
                    </a:lnTo>
                    <a:lnTo>
                      <a:pt x="61" y="8"/>
                    </a:lnTo>
                    <a:lnTo>
                      <a:pt x="61" y="5"/>
                    </a:lnTo>
                    <a:lnTo>
                      <a:pt x="64" y="2"/>
                    </a:lnTo>
                    <a:lnTo>
                      <a:pt x="65" y="2"/>
                    </a:lnTo>
                    <a:lnTo>
                      <a:pt x="68" y="2"/>
                    </a:lnTo>
                    <a:lnTo>
                      <a:pt x="73" y="2"/>
                    </a:lnTo>
                    <a:lnTo>
                      <a:pt x="75" y="2"/>
                    </a:lnTo>
                    <a:lnTo>
                      <a:pt x="76" y="2"/>
                    </a:lnTo>
                    <a:lnTo>
                      <a:pt x="79" y="2"/>
                    </a:lnTo>
                    <a:lnTo>
                      <a:pt x="81" y="2"/>
                    </a:lnTo>
                    <a:lnTo>
                      <a:pt x="84" y="2"/>
                    </a:lnTo>
                    <a:lnTo>
                      <a:pt x="82" y="5"/>
                    </a:lnTo>
                    <a:lnTo>
                      <a:pt x="82" y="8"/>
                    </a:lnTo>
                    <a:lnTo>
                      <a:pt x="81" y="14"/>
                    </a:lnTo>
                    <a:lnTo>
                      <a:pt x="79" y="22"/>
                    </a:lnTo>
                    <a:lnTo>
                      <a:pt x="76" y="30"/>
                    </a:lnTo>
                    <a:lnTo>
                      <a:pt x="75" y="39"/>
                    </a:lnTo>
                    <a:lnTo>
                      <a:pt x="73" y="48"/>
                    </a:lnTo>
                    <a:lnTo>
                      <a:pt x="70" y="59"/>
                    </a:lnTo>
                    <a:lnTo>
                      <a:pt x="67" y="69"/>
                    </a:lnTo>
                    <a:lnTo>
                      <a:pt x="65" y="78"/>
                    </a:lnTo>
                    <a:lnTo>
                      <a:pt x="62" y="86"/>
                    </a:lnTo>
                    <a:lnTo>
                      <a:pt x="59" y="95"/>
                    </a:lnTo>
                    <a:lnTo>
                      <a:pt x="56" y="101"/>
                    </a:lnTo>
                    <a:lnTo>
                      <a:pt x="53" y="107"/>
                    </a:lnTo>
                    <a:lnTo>
                      <a:pt x="50" y="112"/>
                    </a:lnTo>
                    <a:lnTo>
                      <a:pt x="48" y="115"/>
                    </a:lnTo>
                    <a:lnTo>
                      <a:pt x="48" y="115"/>
                    </a:lnTo>
                    <a:close/>
                  </a:path>
                </a:pathLst>
              </a:custGeom>
              <a:solidFill>
                <a:srgbClr val="000000"/>
              </a:solidFill>
              <a:ln w="9525">
                <a:noFill/>
                <a:round/>
              </a:ln>
            </p:spPr>
            <p:txBody>
              <a:bodyPr/>
              <a:lstStyle/>
              <a:p>
                <a:endParaRPr lang="en-US"/>
              </a:p>
            </p:txBody>
          </p:sp>
          <p:sp>
            <p:nvSpPr>
              <p:cNvPr id="422173" name="Freeform 285"/>
              <p:cNvSpPr/>
              <p:nvPr/>
            </p:nvSpPr>
            <p:spPr bwMode="auto">
              <a:xfrm>
                <a:off x="4335" y="2433"/>
                <a:ext cx="42" cy="57"/>
              </a:xfrm>
              <a:custGeom>
                <a:avLst/>
                <a:gdLst/>
                <a:ahLst/>
                <a:cxnLst>
                  <a:cxn ang="0">
                    <a:pos x="0" y="48"/>
                  </a:cxn>
                  <a:cxn ang="0">
                    <a:pos x="0" y="45"/>
                  </a:cxn>
                  <a:cxn ang="0">
                    <a:pos x="0" y="43"/>
                  </a:cxn>
                  <a:cxn ang="0">
                    <a:pos x="1" y="42"/>
                  </a:cxn>
                  <a:cxn ang="0">
                    <a:pos x="1" y="40"/>
                  </a:cxn>
                  <a:cxn ang="0">
                    <a:pos x="3" y="37"/>
                  </a:cxn>
                  <a:cxn ang="0">
                    <a:pos x="6" y="37"/>
                  </a:cxn>
                  <a:cxn ang="0">
                    <a:pos x="9" y="37"/>
                  </a:cxn>
                  <a:cxn ang="0">
                    <a:pos x="12" y="39"/>
                  </a:cxn>
                  <a:cxn ang="0">
                    <a:pos x="15" y="40"/>
                  </a:cxn>
                  <a:cxn ang="0">
                    <a:pos x="19" y="43"/>
                  </a:cxn>
                  <a:cxn ang="0">
                    <a:pos x="19" y="32"/>
                  </a:cxn>
                  <a:cxn ang="0">
                    <a:pos x="6" y="28"/>
                  </a:cxn>
                  <a:cxn ang="0">
                    <a:pos x="5" y="23"/>
                  </a:cxn>
                  <a:cxn ang="0">
                    <a:pos x="5" y="18"/>
                  </a:cxn>
                  <a:cxn ang="0">
                    <a:pos x="5" y="15"/>
                  </a:cxn>
                  <a:cxn ang="0">
                    <a:pos x="6" y="11"/>
                  </a:cxn>
                  <a:cxn ang="0">
                    <a:pos x="8" y="7"/>
                  </a:cxn>
                  <a:cxn ang="0">
                    <a:pos x="11" y="6"/>
                  </a:cxn>
                  <a:cxn ang="0">
                    <a:pos x="12" y="3"/>
                  </a:cxn>
                  <a:cxn ang="0">
                    <a:pos x="17" y="3"/>
                  </a:cxn>
                  <a:cxn ang="0">
                    <a:pos x="19" y="1"/>
                  </a:cxn>
                  <a:cxn ang="0">
                    <a:pos x="23" y="0"/>
                  </a:cxn>
                  <a:cxn ang="0">
                    <a:pos x="26" y="0"/>
                  </a:cxn>
                  <a:cxn ang="0">
                    <a:pos x="29" y="1"/>
                  </a:cxn>
                  <a:cxn ang="0">
                    <a:pos x="33" y="3"/>
                  </a:cxn>
                  <a:cxn ang="0">
                    <a:pos x="37" y="4"/>
                  </a:cxn>
                  <a:cxn ang="0">
                    <a:pos x="39" y="7"/>
                  </a:cxn>
                  <a:cxn ang="0">
                    <a:pos x="42" y="12"/>
                  </a:cxn>
                  <a:cxn ang="0">
                    <a:pos x="40" y="21"/>
                  </a:cxn>
                  <a:cxn ang="0">
                    <a:pos x="19" y="17"/>
                  </a:cxn>
                  <a:cxn ang="0">
                    <a:pos x="23" y="21"/>
                  </a:cxn>
                  <a:cxn ang="0">
                    <a:pos x="29" y="28"/>
                  </a:cxn>
                  <a:cxn ang="0">
                    <a:pos x="33" y="32"/>
                  </a:cxn>
                  <a:cxn ang="0">
                    <a:pos x="34" y="37"/>
                  </a:cxn>
                  <a:cxn ang="0">
                    <a:pos x="34" y="42"/>
                  </a:cxn>
                  <a:cxn ang="0">
                    <a:pos x="34" y="46"/>
                  </a:cxn>
                  <a:cxn ang="0">
                    <a:pos x="33" y="49"/>
                  </a:cxn>
                  <a:cxn ang="0">
                    <a:pos x="31" y="53"/>
                  </a:cxn>
                  <a:cxn ang="0">
                    <a:pos x="28" y="56"/>
                  </a:cxn>
                  <a:cxn ang="0">
                    <a:pos x="25" y="56"/>
                  </a:cxn>
                  <a:cxn ang="0">
                    <a:pos x="20" y="57"/>
                  </a:cxn>
                  <a:cxn ang="0">
                    <a:pos x="17" y="57"/>
                  </a:cxn>
                  <a:cxn ang="0">
                    <a:pos x="12" y="56"/>
                  </a:cxn>
                  <a:cxn ang="0">
                    <a:pos x="8" y="54"/>
                  </a:cxn>
                  <a:cxn ang="0">
                    <a:pos x="5" y="53"/>
                  </a:cxn>
                  <a:cxn ang="0">
                    <a:pos x="0" y="48"/>
                  </a:cxn>
                  <a:cxn ang="0">
                    <a:pos x="0" y="48"/>
                  </a:cxn>
                </a:cxnLst>
                <a:rect l="0" t="0" r="r" b="b"/>
                <a:pathLst>
                  <a:path w="42" h="57">
                    <a:moveTo>
                      <a:pt x="0" y="48"/>
                    </a:moveTo>
                    <a:lnTo>
                      <a:pt x="0" y="45"/>
                    </a:lnTo>
                    <a:lnTo>
                      <a:pt x="0" y="43"/>
                    </a:lnTo>
                    <a:lnTo>
                      <a:pt x="1" y="42"/>
                    </a:lnTo>
                    <a:lnTo>
                      <a:pt x="1" y="40"/>
                    </a:lnTo>
                    <a:lnTo>
                      <a:pt x="3" y="37"/>
                    </a:lnTo>
                    <a:lnTo>
                      <a:pt x="6" y="37"/>
                    </a:lnTo>
                    <a:lnTo>
                      <a:pt x="9" y="37"/>
                    </a:lnTo>
                    <a:lnTo>
                      <a:pt x="12" y="39"/>
                    </a:lnTo>
                    <a:lnTo>
                      <a:pt x="15" y="40"/>
                    </a:lnTo>
                    <a:lnTo>
                      <a:pt x="19" y="43"/>
                    </a:lnTo>
                    <a:lnTo>
                      <a:pt x="19" y="32"/>
                    </a:lnTo>
                    <a:lnTo>
                      <a:pt x="6" y="28"/>
                    </a:lnTo>
                    <a:lnTo>
                      <a:pt x="5" y="23"/>
                    </a:lnTo>
                    <a:lnTo>
                      <a:pt x="5" y="18"/>
                    </a:lnTo>
                    <a:lnTo>
                      <a:pt x="5" y="15"/>
                    </a:lnTo>
                    <a:lnTo>
                      <a:pt x="6" y="11"/>
                    </a:lnTo>
                    <a:lnTo>
                      <a:pt x="8" y="7"/>
                    </a:lnTo>
                    <a:lnTo>
                      <a:pt x="11" y="6"/>
                    </a:lnTo>
                    <a:lnTo>
                      <a:pt x="12" y="3"/>
                    </a:lnTo>
                    <a:lnTo>
                      <a:pt x="17" y="3"/>
                    </a:lnTo>
                    <a:lnTo>
                      <a:pt x="19" y="1"/>
                    </a:lnTo>
                    <a:lnTo>
                      <a:pt x="23" y="0"/>
                    </a:lnTo>
                    <a:lnTo>
                      <a:pt x="26" y="0"/>
                    </a:lnTo>
                    <a:lnTo>
                      <a:pt x="29" y="1"/>
                    </a:lnTo>
                    <a:lnTo>
                      <a:pt x="33" y="3"/>
                    </a:lnTo>
                    <a:lnTo>
                      <a:pt x="37" y="4"/>
                    </a:lnTo>
                    <a:lnTo>
                      <a:pt x="39" y="7"/>
                    </a:lnTo>
                    <a:lnTo>
                      <a:pt x="42" y="12"/>
                    </a:lnTo>
                    <a:lnTo>
                      <a:pt x="40" y="21"/>
                    </a:lnTo>
                    <a:lnTo>
                      <a:pt x="19" y="17"/>
                    </a:lnTo>
                    <a:lnTo>
                      <a:pt x="23" y="21"/>
                    </a:lnTo>
                    <a:lnTo>
                      <a:pt x="29" y="28"/>
                    </a:lnTo>
                    <a:lnTo>
                      <a:pt x="33" y="32"/>
                    </a:lnTo>
                    <a:lnTo>
                      <a:pt x="34" y="37"/>
                    </a:lnTo>
                    <a:lnTo>
                      <a:pt x="34" y="42"/>
                    </a:lnTo>
                    <a:lnTo>
                      <a:pt x="34" y="46"/>
                    </a:lnTo>
                    <a:lnTo>
                      <a:pt x="33" y="49"/>
                    </a:lnTo>
                    <a:lnTo>
                      <a:pt x="31" y="53"/>
                    </a:lnTo>
                    <a:lnTo>
                      <a:pt x="28" y="56"/>
                    </a:lnTo>
                    <a:lnTo>
                      <a:pt x="25" y="56"/>
                    </a:lnTo>
                    <a:lnTo>
                      <a:pt x="20" y="57"/>
                    </a:lnTo>
                    <a:lnTo>
                      <a:pt x="17" y="57"/>
                    </a:lnTo>
                    <a:lnTo>
                      <a:pt x="12" y="56"/>
                    </a:lnTo>
                    <a:lnTo>
                      <a:pt x="8" y="54"/>
                    </a:lnTo>
                    <a:lnTo>
                      <a:pt x="5" y="53"/>
                    </a:lnTo>
                    <a:lnTo>
                      <a:pt x="0" y="48"/>
                    </a:lnTo>
                    <a:lnTo>
                      <a:pt x="0" y="48"/>
                    </a:lnTo>
                    <a:close/>
                  </a:path>
                </a:pathLst>
              </a:custGeom>
              <a:solidFill>
                <a:srgbClr val="000000"/>
              </a:solidFill>
              <a:ln w="9525">
                <a:noFill/>
                <a:round/>
              </a:ln>
            </p:spPr>
            <p:txBody>
              <a:bodyPr/>
              <a:lstStyle/>
              <a:p>
                <a:endParaRPr lang="en-US"/>
              </a:p>
            </p:txBody>
          </p:sp>
          <p:sp>
            <p:nvSpPr>
              <p:cNvPr id="422174" name="Freeform 286"/>
              <p:cNvSpPr/>
              <p:nvPr/>
            </p:nvSpPr>
            <p:spPr bwMode="auto">
              <a:xfrm>
                <a:off x="4237" y="2198"/>
                <a:ext cx="107" cy="227"/>
              </a:xfrm>
              <a:custGeom>
                <a:avLst/>
                <a:gdLst/>
                <a:ahLst/>
                <a:cxnLst>
                  <a:cxn ang="0">
                    <a:pos x="79" y="219"/>
                  </a:cxn>
                  <a:cxn ang="0">
                    <a:pos x="84" y="190"/>
                  </a:cxn>
                  <a:cxn ang="0">
                    <a:pos x="85" y="166"/>
                  </a:cxn>
                  <a:cxn ang="0">
                    <a:pos x="85" y="148"/>
                  </a:cxn>
                  <a:cxn ang="0">
                    <a:pos x="82" y="131"/>
                  </a:cxn>
                  <a:cxn ang="0">
                    <a:pos x="76" y="113"/>
                  </a:cxn>
                  <a:cxn ang="0">
                    <a:pos x="68" y="95"/>
                  </a:cxn>
                  <a:cxn ang="0">
                    <a:pos x="57" y="71"/>
                  </a:cxn>
                  <a:cxn ang="0">
                    <a:pos x="45" y="43"/>
                  </a:cxn>
                  <a:cxn ang="0">
                    <a:pos x="36" y="62"/>
                  </a:cxn>
                  <a:cxn ang="0">
                    <a:pos x="31" y="84"/>
                  </a:cxn>
                  <a:cxn ang="0">
                    <a:pos x="28" y="106"/>
                  </a:cxn>
                  <a:cxn ang="0">
                    <a:pos x="28" y="129"/>
                  </a:cxn>
                  <a:cxn ang="0">
                    <a:pos x="28" y="152"/>
                  </a:cxn>
                  <a:cxn ang="0">
                    <a:pos x="31" y="176"/>
                  </a:cxn>
                  <a:cxn ang="0">
                    <a:pos x="34" y="197"/>
                  </a:cxn>
                  <a:cxn ang="0">
                    <a:pos x="40" y="218"/>
                  </a:cxn>
                  <a:cxn ang="0">
                    <a:pos x="0" y="149"/>
                  </a:cxn>
                  <a:cxn ang="0">
                    <a:pos x="6" y="134"/>
                  </a:cxn>
                  <a:cxn ang="0">
                    <a:pos x="9" y="120"/>
                  </a:cxn>
                  <a:cxn ang="0">
                    <a:pos x="14" y="104"/>
                  </a:cxn>
                  <a:cxn ang="0">
                    <a:pos x="17" y="89"/>
                  </a:cxn>
                  <a:cxn ang="0">
                    <a:pos x="19" y="73"/>
                  </a:cxn>
                  <a:cxn ang="0">
                    <a:pos x="22" y="57"/>
                  </a:cxn>
                  <a:cxn ang="0">
                    <a:pos x="25" y="42"/>
                  </a:cxn>
                  <a:cxn ang="0">
                    <a:pos x="29" y="28"/>
                  </a:cxn>
                  <a:cxn ang="0">
                    <a:pos x="29" y="26"/>
                  </a:cxn>
                  <a:cxn ang="0">
                    <a:pos x="31" y="22"/>
                  </a:cxn>
                  <a:cxn ang="0">
                    <a:pos x="33" y="17"/>
                  </a:cxn>
                  <a:cxn ang="0">
                    <a:pos x="34" y="11"/>
                  </a:cxn>
                  <a:cxn ang="0">
                    <a:pos x="36" y="6"/>
                  </a:cxn>
                  <a:cxn ang="0">
                    <a:pos x="39" y="2"/>
                  </a:cxn>
                  <a:cxn ang="0">
                    <a:pos x="43" y="0"/>
                  </a:cxn>
                  <a:cxn ang="0">
                    <a:pos x="54" y="31"/>
                  </a:cxn>
                  <a:cxn ang="0">
                    <a:pos x="68" y="59"/>
                  </a:cxn>
                  <a:cxn ang="0">
                    <a:pos x="82" y="84"/>
                  </a:cxn>
                  <a:cxn ang="0">
                    <a:pos x="93" y="109"/>
                  </a:cxn>
                  <a:cxn ang="0">
                    <a:pos x="103" y="132"/>
                  </a:cxn>
                  <a:cxn ang="0">
                    <a:pos x="107" y="160"/>
                  </a:cxn>
                  <a:cxn ang="0">
                    <a:pos x="106" y="190"/>
                  </a:cxn>
                  <a:cxn ang="0">
                    <a:pos x="98" y="227"/>
                  </a:cxn>
                </a:cxnLst>
                <a:rect l="0" t="0" r="r" b="b"/>
                <a:pathLst>
                  <a:path w="107" h="227">
                    <a:moveTo>
                      <a:pt x="98" y="227"/>
                    </a:moveTo>
                    <a:lnTo>
                      <a:pt x="79" y="219"/>
                    </a:lnTo>
                    <a:lnTo>
                      <a:pt x="82" y="202"/>
                    </a:lnTo>
                    <a:lnTo>
                      <a:pt x="84" y="190"/>
                    </a:lnTo>
                    <a:lnTo>
                      <a:pt x="85" y="177"/>
                    </a:lnTo>
                    <a:lnTo>
                      <a:pt x="85" y="166"/>
                    </a:lnTo>
                    <a:lnTo>
                      <a:pt x="85" y="157"/>
                    </a:lnTo>
                    <a:lnTo>
                      <a:pt x="85" y="148"/>
                    </a:lnTo>
                    <a:lnTo>
                      <a:pt x="84" y="140"/>
                    </a:lnTo>
                    <a:lnTo>
                      <a:pt x="82" y="131"/>
                    </a:lnTo>
                    <a:lnTo>
                      <a:pt x="79" y="123"/>
                    </a:lnTo>
                    <a:lnTo>
                      <a:pt x="76" y="113"/>
                    </a:lnTo>
                    <a:lnTo>
                      <a:pt x="73" y="104"/>
                    </a:lnTo>
                    <a:lnTo>
                      <a:pt x="68" y="95"/>
                    </a:lnTo>
                    <a:lnTo>
                      <a:pt x="62" y="84"/>
                    </a:lnTo>
                    <a:lnTo>
                      <a:pt x="57" y="71"/>
                    </a:lnTo>
                    <a:lnTo>
                      <a:pt x="51" y="57"/>
                    </a:lnTo>
                    <a:lnTo>
                      <a:pt x="45" y="43"/>
                    </a:lnTo>
                    <a:lnTo>
                      <a:pt x="40" y="51"/>
                    </a:lnTo>
                    <a:lnTo>
                      <a:pt x="36" y="62"/>
                    </a:lnTo>
                    <a:lnTo>
                      <a:pt x="34" y="71"/>
                    </a:lnTo>
                    <a:lnTo>
                      <a:pt x="31" y="84"/>
                    </a:lnTo>
                    <a:lnTo>
                      <a:pt x="29" y="95"/>
                    </a:lnTo>
                    <a:lnTo>
                      <a:pt x="28" y="106"/>
                    </a:lnTo>
                    <a:lnTo>
                      <a:pt x="28" y="118"/>
                    </a:lnTo>
                    <a:lnTo>
                      <a:pt x="28" y="129"/>
                    </a:lnTo>
                    <a:lnTo>
                      <a:pt x="28" y="141"/>
                    </a:lnTo>
                    <a:lnTo>
                      <a:pt x="28" y="152"/>
                    </a:lnTo>
                    <a:lnTo>
                      <a:pt x="29" y="165"/>
                    </a:lnTo>
                    <a:lnTo>
                      <a:pt x="31" y="176"/>
                    </a:lnTo>
                    <a:lnTo>
                      <a:pt x="33" y="186"/>
                    </a:lnTo>
                    <a:lnTo>
                      <a:pt x="34" y="197"/>
                    </a:lnTo>
                    <a:lnTo>
                      <a:pt x="37" y="208"/>
                    </a:lnTo>
                    <a:lnTo>
                      <a:pt x="40" y="218"/>
                    </a:lnTo>
                    <a:lnTo>
                      <a:pt x="19" y="213"/>
                    </a:lnTo>
                    <a:lnTo>
                      <a:pt x="0" y="149"/>
                    </a:lnTo>
                    <a:lnTo>
                      <a:pt x="3" y="141"/>
                    </a:lnTo>
                    <a:lnTo>
                      <a:pt x="6" y="134"/>
                    </a:lnTo>
                    <a:lnTo>
                      <a:pt x="8" y="127"/>
                    </a:lnTo>
                    <a:lnTo>
                      <a:pt x="9" y="120"/>
                    </a:lnTo>
                    <a:lnTo>
                      <a:pt x="11" y="112"/>
                    </a:lnTo>
                    <a:lnTo>
                      <a:pt x="14" y="104"/>
                    </a:lnTo>
                    <a:lnTo>
                      <a:pt x="15" y="96"/>
                    </a:lnTo>
                    <a:lnTo>
                      <a:pt x="17" y="89"/>
                    </a:lnTo>
                    <a:lnTo>
                      <a:pt x="17" y="81"/>
                    </a:lnTo>
                    <a:lnTo>
                      <a:pt x="19" y="73"/>
                    </a:lnTo>
                    <a:lnTo>
                      <a:pt x="20" y="65"/>
                    </a:lnTo>
                    <a:lnTo>
                      <a:pt x="22" y="57"/>
                    </a:lnTo>
                    <a:lnTo>
                      <a:pt x="23" y="50"/>
                    </a:lnTo>
                    <a:lnTo>
                      <a:pt x="25" y="42"/>
                    </a:lnTo>
                    <a:lnTo>
                      <a:pt x="26" y="36"/>
                    </a:lnTo>
                    <a:lnTo>
                      <a:pt x="29" y="28"/>
                    </a:lnTo>
                    <a:lnTo>
                      <a:pt x="29" y="26"/>
                    </a:lnTo>
                    <a:lnTo>
                      <a:pt x="29" y="26"/>
                    </a:lnTo>
                    <a:lnTo>
                      <a:pt x="29" y="23"/>
                    </a:lnTo>
                    <a:lnTo>
                      <a:pt x="31" y="22"/>
                    </a:lnTo>
                    <a:lnTo>
                      <a:pt x="31" y="19"/>
                    </a:lnTo>
                    <a:lnTo>
                      <a:pt x="33" y="17"/>
                    </a:lnTo>
                    <a:lnTo>
                      <a:pt x="33" y="14"/>
                    </a:lnTo>
                    <a:lnTo>
                      <a:pt x="34" y="11"/>
                    </a:lnTo>
                    <a:lnTo>
                      <a:pt x="36" y="9"/>
                    </a:lnTo>
                    <a:lnTo>
                      <a:pt x="36" y="6"/>
                    </a:lnTo>
                    <a:lnTo>
                      <a:pt x="37" y="3"/>
                    </a:lnTo>
                    <a:lnTo>
                      <a:pt x="39" y="2"/>
                    </a:lnTo>
                    <a:lnTo>
                      <a:pt x="40" y="0"/>
                    </a:lnTo>
                    <a:lnTo>
                      <a:pt x="43" y="0"/>
                    </a:lnTo>
                    <a:lnTo>
                      <a:pt x="48" y="17"/>
                    </a:lnTo>
                    <a:lnTo>
                      <a:pt x="54" y="31"/>
                    </a:lnTo>
                    <a:lnTo>
                      <a:pt x="61" y="45"/>
                    </a:lnTo>
                    <a:lnTo>
                      <a:pt x="68" y="59"/>
                    </a:lnTo>
                    <a:lnTo>
                      <a:pt x="75" y="71"/>
                    </a:lnTo>
                    <a:lnTo>
                      <a:pt x="82" y="84"/>
                    </a:lnTo>
                    <a:lnTo>
                      <a:pt x="89" y="96"/>
                    </a:lnTo>
                    <a:lnTo>
                      <a:pt x="93" y="109"/>
                    </a:lnTo>
                    <a:lnTo>
                      <a:pt x="99" y="120"/>
                    </a:lnTo>
                    <a:lnTo>
                      <a:pt x="103" y="132"/>
                    </a:lnTo>
                    <a:lnTo>
                      <a:pt x="106" y="146"/>
                    </a:lnTo>
                    <a:lnTo>
                      <a:pt x="107" y="160"/>
                    </a:lnTo>
                    <a:lnTo>
                      <a:pt x="107" y="174"/>
                    </a:lnTo>
                    <a:lnTo>
                      <a:pt x="106" y="190"/>
                    </a:lnTo>
                    <a:lnTo>
                      <a:pt x="103" y="207"/>
                    </a:lnTo>
                    <a:lnTo>
                      <a:pt x="98" y="227"/>
                    </a:lnTo>
                    <a:lnTo>
                      <a:pt x="98" y="227"/>
                    </a:lnTo>
                    <a:close/>
                  </a:path>
                </a:pathLst>
              </a:custGeom>
              <a:solidFill>
                <a:srgbClr val="000000"/>
              </a:solidFill>
              <a:ln w="9525">
                <a:noFill/>
                <a:round/>
              </a:ln>
            </p:spPr>
            <p:txBody>
              <a:bodyPr/>
              <a:lstStyle/>
              <a:p>
                <a:endParaRPr lang="en-US"/>
              </a:p>
            </p:txBody>
          </p:sp>
          <p:sp>
            <p:nvSpPr>
              <p:cNvPr id="422175" name="Freeform 287"/>
              <p:cNvSpPr/>
              <p:nvPr/>
            </p:nvSpPr>
            <p:spPr bwMode="auto">
              <a:xfrm>
                <a:off x="4266" y="2321"/>
                <a:ext cx="38" cy="63"/>
              </a:xfrm>
              <a:custGeom>
                <a:avLst/>
                <a:gdLst/>
                <a:ahLst/>
                <a:cxnLst>
                  <a:cxn ang="0">
                    <a:pos x="0" y="31"/>
                  </a:cxn>
                  <a:cxn ang="0">
                    <a:pos x="5" y="11"/>
                  </a:cxn>
                  <a:cxn ang="0">
                    <a:pos x="25" y="0"/>
                  </a:cxn>
                  <a:cxn ang="0">
                    <a:pos x="30" y="14"/>
                  </a:cxn>
                  <a:cxn ang="0">
                    <a:pos x="25" y="17"/>
                  </a:cxn>
                  <a:cxn ang="0">
                    <a:pos x="25" y="39"/>
                  </a:cxn>
                  <a:cxn ang="0">
                    <a:pos x="36" y="46"/>
                  </a:cxn>
                  <a:cxn ang="0">
                    <a:pos x="38" y="63"/>
                  </a:cxn>
                  <a:cxn ang="0">
                    <a:pos x="35" y="63"/>
                  </a:cxn>
                  <a:cxn ang="0">
                    <a:pos x="30" y="62"/>
                  </a:cxn>
                  <a:cxn ang="0">
                    <a:pos x="27" y="62"/>
                  </a:cxn>
                  <a:cxn ang="0">
                    <a:pos x="24" y="60"/>
                  </a:cxn>
                  <a:cxn ang="0">
                    <a:pos x="22" y="59"/>
                  </a:cxn>
                  <a:cxn ang="0">
                    <a:pos x="19" y="57"/>
                  </a:cxn>
                  <a:cxn ang="0">
                    <a:pos x="16" y="56"/>
                  </a:cxn>
                  <a:cxn ang="0">
                    <a:pos x="14" y="54"/>
                  </a:cxn>
                  <a:cxn ang="0">
                    <a:pos x="11" y="51"/>
                  </a:cxn>
                  <a:cxn ang="0">
                    <a:pos x="10" y="49"/>
                  </a:cxn>
                  <a:cxn ang="0">
                    <a:pos x="7" y="46"/>
                  </a:cxn>
                  <a:cxn ang="0">
                    <a:pos x="5" y="43"/>
                  </a:cxn>
                  <a:cxn ang="0">
                    <a:pos x="4" y="40"/>
                  </a:cxn>
                  <a:cxn ang="0">
                    <a:pos x="2" y="37"/>
                  </a:cxn>
                  <a:cxn ang="0">
                    <a:pos x="0" y="34"/>
                  </a:cxn>
                  <a:cxn ang="0">
                    <a:pos x="0" y="31"/>
                  </a:cxn>
                  <a:cxn ang="0">
                    <a:pos x="0" y="31"/>
                  </a:cxn>
                </a:cxnLst>
                <a:rect l="0" t="0" r="r" b="b"/>
                <a:pathLst>
                  <a:path w="38" h="63">
                    <a:moveTo>
                      <a:pt x="0" y="31"/>
                    </a:moveTo>
                    <a:lnTo>
                      <a:pt x="5" y="11"/>
                    </a:lnTo>
                    <a:lnTo>
                      <a:pt x="25" y="0"/>
                    </a:lnTo>
                    <a:lnTo>
                      <a:pt x="30" y="14"/>
                    </a:lnTo>
                    <a:lnTo>
                      <a:pt x="25" y="17"/>
                    </a:lnTo>
                    <a:lnTo>
                      <a:pt x="25" y="39"/>
                    </a:lnTo>
                    <a:lnTo>
                      <a:pt x="36" y="46"/>
                    </a:lnTo>
                    <a:lnTo>
                      <a:pt x="38" y="63"/>
                    </a:lnTo>
                    <a:lnTo>
                      <a:pt x="35" y="63"/>
                    </a:lnTo>
                    <a:lnTo>
                      <a:pt x="30" y="62"/>
                    </a:lnTo>
                    <a:lnTo>
                      <a:pt x="27" y="62"/>
                    </a:lnTo>
                    <a:lnTo>
                      <a:pt x="24" y="60"/>
                    </a:lnTo>
                    <a:lnTo>
                      <a:pt x="22" y="59"/>
                    </a:lnTo>
                    <a:lnTo>
                      <a:pt x="19" y="57"/>
                    </a:lnTo>
                    <a:lnTo>
                      <a:pt x="16" y="56"/>
                    </a:lnTo>
                    <a:lnTo>
                      <a:pt x="14" y="54"/>
                    </a:lnTo>
                    <a:lnTo>
                      <a:pt x="11" y="51"/>
                    </a:lnTo>
                    <a:lnTo>
                      <a:pt x="10" y="49"/>
                    </a:lnTo>
                    <a:lnTo>
                      <a:pt x="7" y="46"/>
                    </a:lnTo>
                    <a:lnTo>
                      <a:pt x="5" y="43"/>
                    </a:lnTo>
                    <a:lnTo>
                      <a:pt x="4" y="40"/>
                    </a:lnTo>
                    <a:lnTo>
                      <a:pt x="2" y="37"/>
                    </a:lnTo>
                    <a:lnTo>
                      <a:pt x="0" y="34"/>
                    </a:lnTo>
                    <a:lnTo>
                      <a:pt x="0" y="31"/>
                    </a:lnTo>
                    <a:lnTo>
                      <a:pt x="0" y="31"/>
                    </a:lnTo>
                    <a:close/>
                  </a:path>
                </a:pathLst>
              </a:custGeom>
              <a:solidFill>
                <a:srgbClr val="000000"/>
              </a:solidFill>
              <a:ln w="9525">
                <a:noFill/>
                <a:round/>
              </a:ln>
            </p:spPr>
            <p:txBody>
              <a:bodyPr/>
              <a:lstStyle/>
              <a:p>
                <a:endParaRPr lang="en-US"/>
              </a:p>
            </p:txBody>
          </p:sp>
          <p:sp>
            <p:nvSpPr>
              <p:cNvPr id="422176" name="Freeform 288"/>
              <p:cNvSpPr/>
              <p:nvPr/>
            </p:nvSpPr>
            <p:spPr bwMode="auto">
              <a:xfrm>
                <a:off x="4287" y="2321"/>
                <a:ext cx="32" cy="62"/>
              </a:xfrm>
              <a:custGeom>
                <a:avLst/>
                <a:gdLst/>
                <a:ahLst/>
                <a:cxnLst>
                  <a:cxn ang="0">
                    <a:pos x="6" y="62"/>
                  </a:cxn>
                  <a:cxn ang="0">
                    <a:pos x="25" y="31"/>
                  </a:cxn>
                  <a:cxn ang="0">
                    <a:pos x="23" y="29"/>
                  </a:cxn>
                  <a:cxn ang="0">
                    <a:pos x="21" y="26"/>
                  </a:cxn>
                  <a:cxn ang="0">
                    <a:pos x="18" y="25"/>
                  </a:cxn>
                  <a:cxn ang="0">
                    <a:pos x="15" y="22"/>
                  </a:cxn>
                  <a:cxn ang="0">
                    <a:pos x="12" y="20"/>
                  </a:cxn>
                  <a:cxn ang="0">
                    <a:pos x="9" y="18"/>
                  </a:cxn>
                  <a:cxn ang="0">
                    <a:pos x="4" y="17"/>
                  </a:cxn>
                  <a:cxn ang="0">
                    <a:pos x="3" y="15"/>
                  </a:cxn>
                  <a:cxn ang="0">
                    <a:pos x="1" y="12"/>
                  </a:cxn>
                  <a:cxn ang="0">
                    <a:pos x="1" y="8"/>
                  </a:cxn>
                  <a:cxn ang="0">
                    <a:pos x="0" y="4"/>
                  </a:cxn>
                  <a:cxn ang="0">
                    <a:pos x="0" y="0"/>
                  </a:cxn>
                  <a:cxn ang="0">
                    <a:pos x="1" y="0"/>
                  </a:cxn>
                  <a:cxn ang="0">
                    <a:pos x="6" y="0"/>
                  </a:cxn>
                  <a:cxn ang="0">
                    <a:pos x="9" y="0"/>
                  </a:cxn>
                  <a:cxn ang="0">
                    <a:pos x="14" y="1"/>
                  </a:cxn>
                  <a:cxn ang="0">
                    <a:pos x="17" y="3"/>
                  </a:cxn>
                  <a:cxn ang="0">
                    <a:pos x="21" y="4"/>
                  </a:cxn>
                  <a:cxn ang="0">
                    <a:pos x="25" y="6"/>
                  </a:cxn>
                  <a:cxn ang="0">
                    <a:pos x="26" y="8"/>
                  </a:cxn>
                  <a:cxn ang="0">
                    <a:pos x="28" y="9"/>
                  </a:cxn>
                  <a:cxn ang="0">
                    <a:pos x="29" y="12"/>
                  </a:cxn>
                  <a:cxn ang="0">
                    <a:pos x="31" y="14"/>
                  </a:cxn>
                  <a:cxn ang="0">
                    <a:pos x="32" y="17"/>
                  </a:cxn>
                  <a:cxn ang="0">
                    <a:pos x="32" y="20"/>
                  </a:cxn>
                  <a:cxn ang="0">
                    <a:pos x="32" y="23"/>
                  </a:cxn>
                  <a:cxn ang="0">
                    <a:pos x="32" y="26"/>
                  </a:cxn>
                  <a:cxn ang="0">
                    <a:pos x="32" y="29"/>
                  </a:cxn>
                  <a:cxn ang="0">
                    <a:pos x="32" y="32"/>
                  </a:cxn>
                  <a:cxn ang="0">
                    <a:pos x="32" y="36"/>
                  </a:cxn>
                  <a:cxn ang="0">
                    <a:pos x="32" y="39"/>
                  </a:cxn>
                  <a:cxn ang="0">
                    <a:pos x="31" y="42"/>
                  </a:cxn>
                  <a:cxn ang="0">
                    <a:pos x="31" y="45"/>
                  </a:cxn>
                  <a:cxn ang="0">
                    <a:pos x="31" y="48"/>
                  </a:cxn>
                  <a:cxn ang="0">
                    <a:pos x="29" y="51"/>
                  </a:cxn>
                  <a:cxn ang="0">
                    <a:pos x="29" y="54"/>
                  </a:cxn>
                  <a:cxn ang="0">
                    <a:pos x="28" y="56"/>
                  </a:cxn>
                  <a:cxn ang="0">
                    <a:pos x="26" y="57"/>
                  </a:cxn>
                  <a:cxn ang="0">
                    <a:pos x="25" y="59"/>
                  </a:cxn>
                  <a:cxn ang="0">
                    <a:pos x="21" y="60"/>
                  </a:cxn>
                  <a:cxn ang="0">
                    <a:pos x="6" y="62"/>
                  </a:cxn>
                  <a:cxn ang="0">
                    <a:pos x="6" y="62"/>
                  </a:cxn>
                </a:cxnLst>
                <a:rect l="0" t="0" r="r" b="b"/>
                <a:pathLst>
                  <a:path w="32" h="62">
                    <a:moveTo>
                      <a:pt x="6" y="62"/>
                    </a:moveTo>
                    <a:lnTo>
                      <a:pt x="25" y="31"/>
                    </a:lnTo>
                    <a:lnTo>
                      <a:pt x="23" y="29"/>
                    </a:lnTo>
                    <a:lnTo>
                      <a:pt x="21" y="26"/>
                    </a:lnTo>
                    <a:lnTo>
                      <a:pt x="18" y="25"/>
                    </a:lnTo>
                    <a:lnTo>
                      <a:pt x="15" y="22"/>
                    </a:lnTo>
                    <a:lnTo>
                      <a:pt x="12" y="20"/>
                    </a:lnTo>
                    <a:lnTo>
                      <a:pt x="9" y="18"/>
                    </a:lnTo>
                    <a:lnTo>
                      <a:pt x="4" y="17"/>
                    </a:lnTo>
                    <a:lnTo>
                      <a:pt x="3" y="15"/>
                    </a:lnTo>
                    <a:lnTo>
                      <a:pt x="1" y="12"/>
                    </a:lnTo>
                    <a:lnTo>
                      <a:pt x="1" y="8"/>
                    </a:lnTo>
                    <a:lnTo>
                      <a:pt x="0" y="4"/>
                    </a:lnTo>
                    <a:lnTo>
                      <a:pt x="0" y="0"/>
                    </a:lnTo>
                    <a:lnTo>
                      <a:pt x="1" y="0"/>
                    </a:lnTo>
                    <a:lnTo>
                      <a:pt x="6" y="0"/>
                    </a:lnTo>
                    <a:lnTo>
                      <a:pt x="9" y="0"/>
                    </a:lnTo>
                    <a:lnTo>
                      <a:pt x="14" y="1"/>
                    </a:lnTo>
                    <a:lnTo>
                      <a:pt x="17" y="3"/>
                    </a:lnTo>
                    <a:lnTo>
                      <a:pt x="21" y="4"/>
                    </a:lnTo>
                    <a:lnTo>
                      <a:pt x="25" y="6"/>
                    </a:lnTo>
                    <a:lnTo>
                      <a:pt x="26" y="8"/>
                    </a:lnTo>
                    <a:lnTo>
                      <a:pt x="28" y="9"/>
                    </a:lnTo>
                    <a:lnTo>
                      <a:pt x="29" y="12"/>
                    </a:lnTo>
                    <a:lnTo>
                      <a:pt x="31" y="14"/>
                    </a:lnTo>
                    <a:lnTo>
                      <a:pt x="32" y="17"/>
                    </a:lnTo>
                    <a:lnTo>
                      <a:pt x="32" y="20"/>
                    </a:lnTo>
                    <a:lnTo>
                      <a:pt x="32" y="23"/>
                    </a:lnTo>
                    <a:lnTo>
                      <a:pt x="32" y="26"/>
                    </a:lnTo>
                    <a:lnTo>
                      <a:pt x="32" y="29"/>
                    </a:lnTo>
                    <a:lnTo>
                      <a:pt x="32" y="32"/>
                    </a:lnTo>
                    <a:lnTo>
                      <a:pt x="32" y="36"/>
                    </a:lnTo>
                    <a:lnTo>
                      <a:pt x="32" y="39"/>
                    </a:lnTo>
                    <a:lnTo>
                      <a:pt x="31" y="42"/>
                    </a:lnTo>
                    <a:lnTo>
                      <a:pt x="31" y="45"/>
                    </a:lnTo>
                    <a:lnTo>
                      <a:pt x="31" y="48"/>
                    </a:lnTo>
                    <a:lnTo>
                      <a:pt x="29" y="51"/>
                    </a:lnTo>
                    <a:lnTo>
                      <a:pt x="29" y="54"/>
                    </a:lnTo>
                    <a:lnTo>
                      <a:pt x="28" y="56"/>
                    </a:lnTo>
                    <a:lnTo>
                      <a:pt x="26" y="57"/>
                    </a:lnTo>
                    <a:lnTo>
                      <a:pt x="25" y="59"/>
                    </a:lnTo>
                    <a:lnTo>
                      <a:pt x="21" y="60"/>
                    </a:lnTo>
                    <a:lnTo>
                      <a:pt x="6" y="62"/>
                    </a:lnTo>
                    <a:lnTo>
                      <a:pt x="6" y="62"/>
                    </a:lnTo>
                    <a:close/>
                  </a:path>
                </a:pathLst>
              </a:custGeom>
              <a:solidFill>
                <a:srgbClr val="000000"/>
              </a:solidFill>
              <a:ln w="9525">
                <a:noFill/>
                <a:round/>
              </a:ln>
            </p:spPr>
            <p:txBody>
              <a:bodyPr/>
              <a:lstStyle/>
              <a:p>
                <a:endParaRPr lang="en-US"/>
              </a:p>
            </p:txBody>
          </p:sp>
          <p:sp>
            <p:nvSpPr>
              <p:cNvPr id="422177" name="Freeform 289"/>
              <p:cNvSpPr/>
              <p:nvPr/>
            </p:nvSpPr>
            <p:spPr bwMode="auto">
              <a:xfrm>
                <a:off x="4385" y="2282"/>
                <a:ext cx="53" cy="64"/>
              </a:xfrm>
              <a:custGeom>
                <a:avLst/>
                <a:gdLst/>
                <a:ahLst/>
                <a:cxnLst>
                  <a:cxn ang="0">
                    <a:pos x="0" y="15"/>
                  </a:cxn>
                  <a:cxn ang="0">
                    <a:pos x="3" y="12"/>
                  </a:cxn>
                  <a:cxn ang="0">
                    <a:pos x="7" y="9"/>
                  </a:cxn>
                  <a:cxn ang="0">
                    <a:pos x="12" y="5"/>
                  </a:cxn>
                  <a:cxn ang="0">
                    <a:pos x="18" y="3"/>
                  </a:cxn>
                  <a:cxn ang="0">
                    <a:pos x="25" y="1"/>
                  </a:cxn>
                  <a:cxn ang="0">
                    <a:pos x="29" y="1"/>
                  </a:cxn>
                  <a:cxn ang="0">
                    <a:pos x="34" y="1"/>
                  </a:cxn>
                  <a:cxn ang="0">
                    <a:pos x="37" y="3"/>
                  </a:cxn>
                  <a:cxn ang="0">
                    <a:pos x="32" y="14"/>
                  </a:cxn>
                  <a:cxn ang="0">
                    <a:pos x="25" y="14"/>
                  </a:cxn>
                  <a:cxn ang="0">
                    <a:pos x="23" y="19"/>
                  </a:cxn>
                  <a:cxn ang="0">
                    <a:pos x="25" y="25"/>
                  </a:cxn>
                  <a:cxn ang="0">
                    <a:pos x="29" y="26"/>
                  </a:cxn>
                  <a:cxn ang="0">
                    <a:pos x="34" y="23"/>
                  </a:cxn>
                  <a:cxn ang="0">
                    <a:pos x="36" y="25"/>
                  </a:cxn>
                  <a:cxn ang="0">
                    <a:pos x="37" y="26"/>
                  </a:cxn>
                  <a:cxn ang="0">
                    <a:pos x="39" y="31"/>
                  </a:cxn>
                  <a:cxn ang="0">
                    <a:pos x="42" y="34"/>
                  </a:cxn>
                  <a:cxn ang="0">
                    <a:pos x="40" y="36"/>
                  </a:cxn>
                  <a:cxn ang="0">
                    <a:pos x="37" y="36"/>
                  </a:cxn>
                  <a:cxn ang="0">
                    <a:pos x="31" y="34"/>
                  </a:cxn>
                  <a:cxn ang="0">
                    <a:pos x="29" y="39"/>
                  </a:cxn>
                  <a:cxn ang="0">
                    <a:pos x="29" y="45"/>
                  </a:cxn>
                  <a:cxn ang="0">
                    <a:pos x="34" y="50"/>
                  </a:cxn>
                  <a:cxn ang="0">
                    <a:pos x="42" y="48"/>
                  </a:cxn>
                  <a:cxn ang="0">
                    <a:pos x="53" y="59"/>
                  </a:cxn>
                  <a:cxn ang="0">
                    <a:pos x="45" y="62"/>
                  </a:cxn>
                  <a:cxn ang="0">
                    <a:pos x="40" y="64"/>
                  </a:cxn>
                  <a:cxn ang="0">
                    <a:pos x="36" y="64"/>
                  </a:cxn>
                  <a:cxn ang="0">
                    <a:pos x="31" y="62"/>
                  </a:cxn>
                  <a:cxn ang="0">
                    <a:pos x="26" y="62"/>
                  </a:cxn>
                  <a:cxn ang="0">
                    <a:pos x="22" y="61"/>
                  </a:cxn>
                  <a:cxn ang="0">
                    <a:pos x="17" y="61"/>
                  </a:cxn>
                </a:cxnLst>
                <a:rect l="0" t="0" r="r" b="b"/>
                <a:pathLst>
                  <a:path w="53" h="64">
                    <a:moveTo>
                      <a:pt x="17" y="61"/>
                    </a:moveTo>
                    <a:lnTo>
                      <a:pt x="0" y="15"/>
                    </a:lnTo>
                    <a:lnTo>
                      <a:pt x="1" y="14"/>
                    </a:lnTo>
                    <a:lnTo>
                      <a:pt x="3" y="12"/>
                    </a:lnTo>
                    <a:lnTo>
                      <a:pt x="4" y="9"/>
                    </a:lnTo>
                    <a:lnTo>
                      <a:pt x="7" y="9"/>
                    </a:lnTo>
                    <a:lnTo>
                      <a:pt x="9" y="6"/>
                    </a:lnTo>
                    <a:lnTo>
                      <a:pt x="12" y="5"/>
                    </a:lnTo>
                    <a:lnTo>
                      <a:pt x="15" y="5"/>
                    </a:lnTo>
                    <a:lnTo>
                      <a:pt x="18" y="3"/>
                    </a:lnTo>
                    <a:lnTo>
                      <a:pt x="22" y="1"/>
                    </a:lnTo>
                    <a:lnTo>
                      <a:pt x="25" y="1"/>
                    </a:lnTo>
                    <a:lnTo>
                      <a:pt x="28" y="1"/>
                    </a:lnTo>
                    <a:lnTo>
                      <a:pt x="29" y="1"/>
                    </a:lnTo>
                    <a:lnTo>
                      <a:pt x="32" y="0"/>
                    </a:lnTo>
                    <a:lnTo>
                      <a:pt x="34" y="1"/>
                    </a:lnTo>
                    <a:lnTo>
                      <a:pt x="36" y="1"/>
                    </a:lnTo>
                    <a:lnTo>
                      <a:pt x="37" y="3"/>
                    </a:lnTo>
                    <a:lnTo>
                      <a:pt x="36" y="14"/>
                    </a:lnTo>
                    <a:lnTo>
                      <a:pt x="32" y="14"/>
                    </a:lnTo>
                    <a:lnTo>
                      <a:pt x="29" y="14"/>
                    </a:lnTo>
                    <a:lnTo>
                      <a:pt x="25" y="14"/>
                    </a:lnTo>
                    <a:lnTo>
                      <a:pt x="22" y="15"/>
                    </a:lnTo>
                    <a:lnTo>
                      <a:pt x="23" y="19"/>
                    </a:lnTo>
                    <a:lnTo>
                      <a:pt x="23" y="22"/>
                    </a:lnTo>
                    <a:lnTo>
                      <a:pt x="25" y="25"/>
                    </a:lnTo>
                    <a:lnTo>
                      <a:pt x="28" y="28"/>
                    </a:lnTo>
                    <a:lnTo>
                      <a:pt x="29" y="26"/>
                    </a:lnTo>
                    <a:lnTo>
                      <a:pt x="31" y="25"/>
                    </a:lnTo>
                    <a:lnTo>
                      <a:pt x="34" y="23"/>
                    </a:lnTo>
                    <a:lnTo>
                      <a:pt x="37" y="25"/>
                    </a:lnTo>
                    <a:lnTo>
                      <a:pt x="36" y="25"/>
                    </a:lnTo>
                    <a:lnTo>
                      <a:pt x="36" y="26"/>
                    </a:lnTo>
                    <a:lnTo>
                      <a:pt x="37" y="26"/>
                    </a:lnTo>
                    <a:lnTo>
                      <a:pt x="39" y="29"/>
                    </a:lnTo>
                    <a:lnTo>
                      <a:pt x="39" y="31"/>
                    </a:lnTo>
                    <a:lnTo>
                      <a:pt x="40" y="33"/>
                    </a:lnTo>
                    <a:lnTo>
                      <a:pt x="42" y="34"/>
                    </a:lnTo>
                    <a:lnTo>
                      <a:pt x="42" y="37"/>
                    </a:lnTo>
                    <a:lnTo>
                      <a:pt x="40" y="36"/>
                    </a:lnTo>
                    <a:lnTo>
                      <a:pt x="39" y="36"/>
                    </a:lnTo>
                    <a:lnTo>
                      <a:pt x="37" y="36"/>
                    </a:lnTo>
                    <a:lnTo>
                      <a:pt x="36" y="36"/>
                    </a:lnTo>
                    <a:lnTo>
                      <a:pt x="31" y="34"/>
                    </a:lnTo>
                    <a:lnTo>
                      <a:pt x="29" y="37"/>
                    </a:lnTo>
                    <a:lnTo>
                      <a:pt x="29" y="39"/>
                    </a:lnTo>
                    <a:lnTo>
                      <a:pt x="29" y="42"/>
                    </a:lnTo>
                    <a:lnTo>
                      <a:pt x="29" y="45"/>
                    </a:lnTo>
                    <a:lnTo>
                      <a:pt x="31" y="50"/>
                    </a:lnTo>
                    <a:lnTo>
                      <a:pt x="34" y="50"/>
                    </a:lnTo>
                    <a:lnTo>
                      <a:pt x="39" y="50"/>
                    </a:lnTo>
                    <a:lnTo>
                      <a:pt x="42" y="48"/>
                    </a:lnTo>
                    <a:lnTo>
                      <a:pt x="46" y="50"/>
                    </a:lnTo>
                    <a:lnTo>
                      <a:pt x="53" y="59"/>
                    </a:lnTo>
                    <a:lnTo>
                      <a:pt x="48" y="61"/>
                    </a:lnTo>
                    <a:lnTo>
                      <a:pt x="45" y="62"/>
                    </a:lnTo>
                    <a:lnTo>
                      <a:pt x="42" y="62"/>
                    </a:lnTo>
                    <a:lnTo>
                      <a:pt x="40" y="64"/>
                    </a:lnTo>
                    <a:lnTo>
                      <a:pt x="39" y="64"/>
                    </a:lnTo>
                    <a:lnTo>
                      <a:pt x="36" y="64"/>
                    </a:lnTo>
                    <a:lnTo>
                      <a:pt x="32" y="64"/>
                    </a:lnTo>
                    <a:lnTo>
                      <a:pt x="31" y="62"/>
                    </a:lnTo>
                    <a:lnTo>
                      <a:pt x="28" y="62"/>
                    </a:lnTo>
                    <a:lnTo>
                      <a:pt x="26" y="62"/>
                    </a:lnTo>
                    <a:lnTo>
                      <a:pt x="23" y="61"/>
                    </a:lnTo>
                    <a:lnTo>
                      <a:pt x="22" y="61"/>
                    </a:lnTo>
                    <a:lnTo>
                      <a:pt x="18" y="61"/>
                    </a:lnTo>
                    <a:lnTo>
                      <a:pt x="17" y="61"/>
                    </a:lnTo>
                    <a:lnTo>
                      <a:pt x="17" y="61"/>
                    </a:lnTo>
                    <a:close/>
                  </a:path>
                </a:pathLst>
              </a:custGeom>
              <a:solidFill>
                <a:srgbClr val="000000"/>
              </a:solidFill>
              <a:ln w="9525">
                <a:noFill/>
                <a:round/>
              </a:ln>
            </p:spPr>
            <p:txBody>
              <a:bodyPr/>
              <a:lstStyle/>
              <a:p>
                <a:endParaRPr lang="en-US"/>
              </a:p>
            </p:txBody>
          </p:sp>
          <p:sp>
            <p:nvSpPr>
              <p:cNvPr id="422178" name="Freeform 290"/>
              <p:cNvSpPr/>
              <p:nvPr/>
            </p:nvSpPr>
            <p:spPr bwMode="auto">
              <a:xfrm>
                <a:off x="4112" y="2349"/>
                <a:ext cx="66" cy="62"/>
              </a:xfrm>
              <a:custGeom>
                <a:avLst/>
                <a:gdLst/>
                <a:ahLst/>
                <a:cxnLst>
                  <a:cxn ang="0">
                    <a:pos x="39" y="39"/>
                  </a:cxn>
                  <a:cxn ang="0">
                    <a:pos x="30" y="62"/>
                  </a:cxn>
                  <a:cxn ang="0">
                    <a:pos x="28" y="59"/>
                  </a:cxn>
                  <a:cxn ang="0">
                    <a:pos x="25" y="57"/>
                  </a:cxn>
                  <a:cxn ang="0">
                    <a:pos x="24" y="56"/>
                  </a:cxn>
                  <a:cxn ang="0">
                    <a:pos x="22" y="53"/>
                  </a:cxn>
                  <a:cxn ang="0">
                    <a:pos x="19" y="51"/>
                  </a:cxn>
                  <a:cxn ang="0">
                    <a:pos x="18" y="48"/>
                  </a:cxn>
                  <a:cxn ang="0">
                    <a:pos x="16" y="46"/>
                  </a:cxn>
                  <a:cxn ang="0">
                    <a:pos x="14" y="43"/>
                  </a:cxn>
                  <a:cxn ang="0">
                    <a:pos x="13" y="40"/>
                  </a:cxn>
                  <a:cxn ang="0">
                    <a:pos x="11" y="39"/>
                  </a:cxn>
                  <a:cxn ang="0">
                    <a:pos x="8" y="35"/>
                  </a:cxn>
                  <a:cxn ang="0">
                    <a:pos x="7" y="34"/>
                  </a:cxn>
                  <a:cxn ang="0">
                    <a:pos x="5" y="31"/>
                  </a:cxn>
                  <a:cxn ang="0">
                    <a:pos x="4" y="29"/>
                  </a:cxn>
                  <a:cxn ang="0">
                    <a:pos x="2" y="26"/>
                  </a:cxn>
                  <a:cxn ang="0">
                    <a:pos x="0" y="23"/>
                  </a:cxn>
                  <a:cxn ang="0">
                    <a:pos x="13" y="17"/>
                  </a:cxn>
                  <a:cxn ang="0">
                    <a:pos x="22" y="35"/>
                  </a:cxn>
                  <a:cxn ang="0">
                    <a:pos x="24" y="32"/>
                  </a:cxn>
                  <a:cxn ang="0">
                    <a:pos x="25" y="29"/>
                  </a:cxn>
                  <a:cxn ang="0">
                    <a:pos x="27" y="28"/>
                  </a:cxn>
                  <a:cxn ang="0">
                    <a:pos x="28" y="26"/>
                  </a:cxn>
                  <a:cxn ang="0">
                    <a:pos x="30" y="23"/>
                  </a:cxn>
                  <a:cxn ang="0">
                    <a:pos x="33" y="21"/>
                  </a:cxn>
                  <a:cxn ang="0">
                    <a:pos x="35" y="20"/>
                  </a:cxn>
                  <a:cxn ang="0">
                    <a:pos x="36" y="20"/>
                  </a:cxn>
                  <a:cxn ang="0">
                    <a:pos x="38" y="20"/>
                  </a:cxn>
                  <a:cxn ang="0">
                    <a:pos x="41" y="21"/>
                  </a:cxn>
                  <a:cxn ang="0">
                    <a:pos x="42" y="21"/>
                  </a:cxn>
                  <a:cxn ang="0">
                    <a:pos x="46" y="23"/>
                  </a:cxn>
                  <a:cxn ang="0">
                    <a:pos x="49" y="23"/>
                  </a:cxn>
                  <a:cxn ang="0">
                    <a:pos x="52" y="26"/>
                  </a:cxn>
                  <a:cxn ang="0">
                    <a:pos x="55" y="0"/>
                  </a:cxn>
                  <a:cxn ang="0">
                    <a:pos x="66" y="4"/>
                  </a:cxn>
                  <a:cxn ang="0">
                    <a:pos x="66" y="51"/>
                  </a:cxn>
                  <a:cxn ang="0">
                    <a:pos x="39" y="39"/>
                  </a:cxn>
                  <a:cxn ang="0">
                    <a:pos x="39" y="39"/>
                  </a:cxn>
                </a:cxnLst>
                <a:rect l="0" t="0" r="r" b="b"/>
                <a:pathLst>
                  <a:path w="66" h="62">
                    <a:moveTo>
                      <a:pt x="39" y="39"/>
                    </a:moveTo>
                    <a:lnTo>
                      <a:pt x="30" y="62"/>
                    </a:lnTo>
                    <a:lnTo>
                      <a:pt x="28" y="59"/>
                    </a:lnTo>
                    <a:lnTo>
                      <a:pt x="25" y="57"/>
                    </a:lnTo>
                    <a:lnTo>
                      <a:pt x="24" y="56"/>
                    </a:lnTo>
                    <a:lnTo>
                      <a:pt x="22" y="53"/>
                    </a:lnTo>
                    <a:lnTo>
                      <a:pt x="19" y="51"/>
                    </a:lnTo>
                    <a:lnTo>
                      <a:pt x="18" y="48"/>
                    </a:lnTo>
                    <a:lnTo>
                      <a:pt x="16" y="46"/>
                    </a:lnTo>
                    <a:lnTo>
                      <a:pt x="14" y="43"/>
                    </a:lnTo>
                    <a:lnTo>
                      <a:pt x="13" y="40"/>
                    </a:lnTo>
                    <a:lnTo>
                      <a:pt x="11" y="39"/>
                    </a:lnTo>
                    <a:lnTo>
                      <a:pt x="8" y="35"/>
                    </a:lnTo>
                    <a:lnTo>
                      <a:pt x="7" y="34"/>
                    </a:lnTo>
                    <a:lnTo>
                      <a:pt x="5" y="31"/>
                    </a:lnTo>
                    <a:lnTo>
                      <a:pt x="4" y="29"/>
                    </a:lnTo>
                    <a:lnTo>
                      <a:pt x="2" y="26"/>
                    </a:lnTo>
                    <a:lnTo>
                      <a:pt x="0" y="23"/>
                    </a:lnTo>
                    <a:lnTo>
                      <a:pt x="13" y="17"/>
                    </a:lnTo>
                    <a:lnTo>
                      <a:pt x="22" y="35"/>
                    </a:lnTo>
                    <a:lnTo>
                      <a:pt x="24" y="32"/>
                    </a:lnTo>
                    <a:lnTo>
                      <a:pt x="25" y="29"/>
                    </a:lnTo>
                    <a:lnTo>
                      <a:pt x="27" y="28"/>
                    </a:lnTo>
                    <a:lnTo>
                      <a:pt x="28" y="26"/>
                    </a:lnTo>
                    <a:lnTo>
                      <a:pt x="30" y="23"/>
                    </a:lnTo>
                    <a:lnTo>
                      <a:pt x="33" y="21"/>
                    </a:lnTo>
                    <a:lnTo>
                      <a:pt x="35" y="20"/>
                    </a:lnTo>
                    <a:lnTo>
                      <a:pt x="36" y="20"/>
                    </a:lnTo>
                    <a:lnTo>
                      <a:pt x="38" y="20"/>
                    </a:lnTo>
                    <a:lnTo>
                      <a:pt x="41" y="21"/>
                    </a:lnTo>
                    <a:lnTo>
                      <a:pt x="42" y="21"/>
                    </a:lnTo>
                    <a:lnTo>
                      <a:pt x="46" y="23"/>
                    </a:lnTo>
                    <a:lnTo>
                      <a:pt x="49" y="23"/>
                    </a:lnTo>
                    <a:lnTo>
                      <a:pt x="52" y="26"/>
                    </a:lnTo>
                    <a:lnTo>
                      <a:pt x="55" y="0"/>
                    </a:lnTo>
                    <a:lnTo>
                      <a:pt x="66" y="4"/>
                    </a:lnTo>
                    <a:lnTo>
                      <a:pt x="66" y="51"/>
                    </a:lnTo>
                    <a:lnTo>
                      <a:pt x="39" y="39"/>
                    </a:lnTo>
                    <a:lnTo>
                      <a:pt x="39" y="39"/>
                    </a:lnTo>
                    <a:close/>
                  </a:path>
                </a:pathLst>
              </a:custGeom>
              <a:solidFill>
                <a:srgbClr val="000000"/>
              </a:solidFill>
              <a:ln w="9525">
                <a:noFill/>
                <a:round/>
              </a:ln>
            </p:spPr>
            <p:txBody>
              <a:bodyPr/>
              <a:lstStyle/>
              <a:p>
                <a:endParaRPr lang="en-US"/>
              </a:p>
            </p:txBody>
          </p:sp>
          <p:sp>
            <p:nvSpPr>
              <p:cNvPr id="422179" name="Freeform 291"/>
              <p:cNvSpPr/>
              <p:nvPr/>
            </p:nvSpPr>
            <p:spPr bwMode="auto">
              <a:xfrm>
                <a:off x="4178" y="2203"/>
                <a:ext cx="43" cy="60"/>
              </a:xfrm>
              <a:custGeom>
                <a:avLst/>
                <a:gdLst/>
                <a:ahLst/>
                <a:cxnLst>
                  <a:cxn ang="0">
                    <a:pos x="12" y="60"/>
                  </a:cxn>
                  <a:cxn ang="0">
                    <a:pos x="0" y="14"/>
                  </a:cxn>
                  <a:cxn ang="0">
                    <a:pos x="4" y="14"/>
                  </a:cxn>
                  <a:cxn ang="0">
                    <a:pos x="8" y="14"/>
                  </a:cxn>
                  <a:cxn ang="0">
                    <a:pos x="12" y="15"/>
                  </a:cxn>
                  <a:cxn ang="0">
                    <a:pos x="17" y="17"/>
                  </a:cxn>
                  <a:cxn ang="0">
                    <a:pos x="20" y="18"/>
                  </a:cxn>
                  <a:cxn ang="0">
                    <a:pos x="23" y="20"/>
                  </a:cxn>
                  <a:cxn ang="0">
                    <a:pos x="26" y="21"/>
                  </a:cxn>
                  <a:cxn ang="0">
                    <a:pos x="31" y="23"/>
                  </a:cxn>
                  <a:cxn ang="0">
                    <a:pos x="36" y="0"/>
                  </a:cxn>
                  <a:cxn ang="0">
                    <a:pos x="43" y="6"/>
                  </a:cxn>
                  <a:cxn ang="0">
                    <a:pos x="39" y="42"/>
                  </a:cxn>
                  <a:cxn ang="0">
                    <a:pos x="20" y="31"/>
                  </a:cxn>
                  <a:cxn ang="0">
                    <a:pos x="20" y="34"/>
                  </a:cxn>
                  <a:cxn ang="0">
                    <a:pos x="22" y="35"/>
                  </a:cxn>
                  <a:cxn ang="0">
                    <a:pos x="22" y="37"/>
                  </a:cxn>
                  <a:cxn ang="0">
                    <a:pos x="22" y="38"/>
                  </a:cxn>
                  <a:cxn ang="0">
                    <a:pos x="22" y="43"/>
                  </a:cxn>
                  <a:cxn ang="0">
                    <a:pos x="20" y="46"/>
                  </a:cxn>
                  <a:cxn ang="0">
                    <a:pos x="18" y="49"/>
                  </a:cxn>
                  <a:cxn ang="0">
                    <a:pos x="17" y="52"/>
                  </a:cxn>
                  <a:cxn ang="0">
                    <a:pos x="14" y="56"/>
                  </a:cxn>
                  <a:cxn ang="0">
                    <a:pos x="12" y="60"/>
                  </a:cxn>
                  <a:cxn ang="0">
                    <a:pos x="12" y="60"/>
                  </a:cxn>
                </a:cxnLst>
                <a:rect l="0" t="0" r="r" b="b"/>
                <a:pathLst>
                  <a:path w="43" h="60">
                    <a:moveTo>
                      <a:pt x="12" y="60"/>
                    </a:moveTo>
                    <a:lnTo>
                      <a:pt x="0" y="14"/>
                    </a:lnTo>
                    <a:lnTo>
                      <a:pt x="4" y="14"/>
                    </a:lnTo>
                    <a:lnTo>
                      <a:pt x="8" y="14"/>
                    </a:lnTo>
                    <a:lnTo>
                      <a:pt x="12" y="15"/>
                    </a:lnTo>
                    <a:lnTo>
                      <a:pt x="17" y="17"/>
                    </a:lnTo>
                    <a:lnTo>
                      <a:pt x="20" y="18"/>
                    </a:lnTo>
                    <a:lnTo>
                      <a:pt x="23" y="20"/>
                    </a:lnTo>
                    <a:lnTo>
                      <a:pt x="26" y="21"/>
                    </a:lnTo>
                    <a:lnTo>
                      <a:pt x="31" y="23"/>
                    </a:lnTo>
                    <a:lnTo>
                      <a:pt x="36" y="0"/>
                    </a:lnTo>
                    <a:lnTo>
                      <a:pt x="43" y="6"/>
                    </a:lnTo>
                    <a:lnTo>
                      <a:pt x="39" y="42"/>
                    </a:lnTo>
                    <a:lnTo>
                      <a:pt x="20" y="31"/>
                    </a:lnTo>
                    <a:lnTo>
                      <a:pt x="20" y="34"/>
                    </a:lnTo>
                    <a:lnTo>
                      <a:pt x="22" y="35"/>
                    </a:lnTo>
                    <a:lnTo>
                      <a:pt x="22" y="37"/>
                    </a:lnTo>
                    <a:lnTo>
                      <a:pt x="22" y="38"/>
                    </a:lnTo>
                    <a:lnTo>
                      <a:pt x="22" y="43"/>
                    </a:lnTo>
                    <a:lnTo>
                      <a:pt x="20" y="46"/>
                    </a:lnTo>
                    <a:lnTo>
                      <a:pt x="18" y="49"/>
                    </a:lnTo>
                    <a:lnTo>
                      <a:pt x="17" y="52"/>
                    </a:lnTo>
                    <a:lnTo>
                      <a:pt x="14" y="56"/>
                    </a:lnTo>
                    <a:lnTo>
                      <a:pt x="12" y="60"/>
                    </a:lnTo>
                    <a:lnTo>
                      <a:pt x="12" y="60"/>
                    </a:lnTo>
                    <a:close/>
                  </a:path>
                </a:pathLst>
              </a:custGeom>
              <a:solidFill>
                <a:srgbClr val="000000"/>
              </a:solidFill>
              <a:ln w="9525">
                <a:noFill/>
                <a:round/>
              </a:ln>
            </p:spPr>
            <p:txBody>
              <a:bodyPr/>
              <a:lstStyle/>
              <a:p>
                <a:endParaRPr lang="en-US"/>
              </a:p>
            </p:txBody>
          </p:sp>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3" name="Rectangle 3"/>
          <p:cNvSpPr>
            <a:spLocks noGrp="1" noChangeArrowheads="1"/>
          </p:cNvSpPr>
          <p:nvPr>
            <p:ph idx="1"/>
          </p:nvPr>
        </p:nvSpPr>
        <p:spPr>
          <a:xfrm>
            <a:off x="361950" y="1244501"/>
            <a:ext cx="8020050" cy="4776787"/>
          </a:xfrm>
        </p:spPr>
        <p:txBody>
          <a:bodyPr/>
          <a:lstStyle/>
          <a:p>
            <a:r>
              <a:rPr lang="en-US" altLang="zh-CN" dirty="0">
                <a:ea typeface="宋体" panose="02010600030101010101" pitchFamily="2" charset="-122"/>
              </a:rPr>
              <a:t>Define analysis classes</a:t>
            </a:r>
            <a:endParaRPr lang="en-US" altLang="zh-CN" dirty="0">
              <a:ea typeface="宋体" panose="02010600030101010101" pitchFamily="2" charset="-122"/>
            </a:endParaRPr>
          </a:p>
          <a:p>
            <a:r>
              <a:rPr lang="en-US" altLang="zh-CN" dirty="0">
                <a:ea typeface="宋体" panose="02010600030101010101" pitchFamily="2" charset="-122"/>
              </a:rPr>
              <a:t>Model analysis classes and relationships on class diagrams</a:t>
            </a:r>
            <a:endParaRPr lang="en-US" altLang="zh-CN" dirty="0">
              <a:ea typeface="宋体" panose="02010600030101010101" pitchFamily="2" charset="-122"/>
            </a:endParaRPr>
          </a:p>
          <a:p>
            <a:pPr marL="798830" lvl="1" indent="-342900">
              <a:spcBef>
                <a:spcPct val="50000"/>
              </a:spcBef>
            </a:pPr>
            <a:r>
              <a:rPr lang="en-US" altLang="zh-CN" sz="2400" dirty="0">
                <a:ea typeface="宋体" panose="02010600030101010101" pitchFamily="2" charset="-122"/>
              </a:rPr>
              <a:t>Include a brief description of </a:t>
            </a:r>
            <a:br>
              <a:rPr lang="en-US" altLang="zh-CN" sz="2400" dirty="0">
                <a:ea typeface="宋体" panose="02010600030101010101" pitchFamily="2" charset="-122"/>
              </a:rPr>
            </a:br>
            <a:r>
              <a:rPr lang="en-US" altLang="zh-CN" sz="2400" dirty="0">
                <a:ea typeface="宋体" panose="02010600030101010101" pitchFamily="2" charset="-122"/>
              </a:rPr>
              <a:t>an analysis class</a:t>
            </a:r>
            <a:endParaRPr lang="en-US" altLang="zh-CN" sz="2400" dirty="0">
              <a:ea typeface="宋体" panose="02010600030101010101" pitchFamily="2" charset="-122"/>
            </a:endParaRPr>
          </a:p>
          <a:p>
            <a:pPr>
              <a:spcBef>
                <a:spcPct val="50000"/>
              </a:spcBef>
            </a:pPr>
            <a:r>
              <a:rPr lang="en-US" altLang="zh-CN" dirty="0">
                <a:ea typeface="宋体" panose="02010600030101010101" pitchFamily="2" charset="-122"/>
              </a:rPr>
              <a:t>Map analysis classes to </a:t>
            </a:r>
            <a:br>
              <a:rPr lang="en-US" altLang="zh-CN" dirty="0">
                <a:ea typeface="宋体" panose="02010600030101010101" pitchFamily="2" charset="-122"/>
              </a:rPr>
            </a:br>
            <a:r>
              <a:rPr lang="en-US" altLang="zh-CN" dirty="0">
                <a:ea typeface="宋体" panose="02010600030101010101" pitchFamily="2" charset="-122"/>
              </a:rPr>
              <a:t>necessary analysis </a:t>
            </a:r>
            <a:br>
              <a:rPr lang="en-US" altLang="zh-CN" dirty="0">
                <a:ea typeface="宋体" panose="02010600030101010101" pitchFamily="2" charset="-122"/>
              </a:rPr>
            </a:br>
            <a:r>
              <a:rPr lang="en-US" altLang="zh-CN" dirty="0">
                <a:ea typeface="宋体" panose="02010600030101010101" pitchFamily="2" charset="-122"/>
              </a:rPr>
              <a:t>mechanisms</a:t>
            </a:r>
            <a:endParaRPr lang="en-US" altLang="zh-CN" dirty="0">
              <a:ea typeface="宋体" panose="02010600030101010101" pitchFamily="2" charset="-122"/>
            </a:endParaRPr>
          </a:p>
        </p:txBody>
      </p:sp>
      <p:sp>
        <p:nvSpPr>
          <p:cNvPr id="378882" name="Rectangle 2"/>
          <p:cNvSpPr>
            <a:spLocks noGrp="1" noChangeArrowheads="1"/>
          </p:cNvSpPr>
          <p:nvPr>
            <p:ph type="title"/>
          </p:nvPr>
        </p:nvSpPr>
        <p:spPr/>
        <p:txBody>
          <a:bodyPr/>
          <a:lstStyle/>
          <a:p>
            <a:r>
              <a:rPr lang="en-US" altLang="zh-CN" dirty="0">
                <a:ea typeface="宋体" panose="02010600030101010101" pitchFamily="2" charset="-122"/>
              </a:rPr>
              <a:t>Defining Key Abstractions</a:t>
            </a:r>
            <a:endParaRPr lang="en-US" altLang="zh-CN" dirty="0">
              <a:ea typeface="宋体" panose="02010600030101010101" pitchFamily="2" charset="-122"/>
            </a:endParaRPr>
          </a:p>
        </p:txBody>
      </p:sp>
      <p:grpSp>
        <p:nvGrpSpPr>
          <p:cNvPr id="2" name="Group 303"/>
          <p:cNvGrpSpPr/>
          <p:nvPr/>
        </p:nvGrpSpPr>
        <p:grpSpPr bwMode="auto">
          <a:xfrm>
            <a:off x="6208713" y="2355850"/>
            <a:ext cx="2124075" cy="2119313"/>
            <a:chOff x="3103" y="1524"/>
            <a:chExt cx="2331" cy="2327"/>
          </a:xfrm>
        </p:grpSpPr>
        <p:sp>
          <p:nvSpPr>
            <p:cNvPr id="379060" name="Freeform 180"/>
            <p:cNvSpPr/>
            <p:nvPr/>
          </p:nvSpPr>
          <p:spPr bwMode="auto">
            <a:xfrm>
              <a:off x="3250" y="1799"/>
              <a:ext cx="2050" cy="2001"/>
            </a:xfrm>
            <a:custGeom>
              <a:avLst/>
              <a:gdLst/>
              <a:ahLst/>
              <a:cxnLst>
                <a:cxn ang="0">
                  <a:pos x="637" y="160"/>
                </a:cxn>
                <a:cxn ang="0">
                  <a:pos x="836" y="64"/>
                </a:cxn>
                <a:cxn ang="0">
                  <a:pos x="1473" y="0"/>
                </a:cxn>
                <a:cxn ang="0">
                  <a:pos x="1954" y="737"/>
                </a:cxn>
                <a:cxn ang="0">
                  <a:pos x="2050" y="1395"/>
                </a:cxn>
                <a:cxn ang="0">
                  <a:pos x="1417" y="1866"/>
                </a:cxn>
                <a:cxn ang="0">
                  <a:pos x="895" y="2001"/>
                </a:cxn>
                <a:cxn ang="0">
                  <a:pos x="422" y="1857"/>
                </a:cxn>
                <a:cxn ang="0">
                  <a:pos x="72" y="1634"/>
                </a:cxn>
                <a:cxn ang="0">
                  <a:pos x="0" y="1224"/>
                </a:cxn>
                <a:cxn ang="0">
                  <a:pos x="465" y="722"/>
                </a:cxn>
                <a:cxn ang="0">
                  <a:pos x="530" y="247"/>
                </a:cxn>
                <a:cxn ang="0">
                  <a:pos x="637" y="160"/>
                </a:cxn>
                <a:cxn ang="0">
                  <a:pos x="637" y="160"/>
                </a:cxn>
              </a:cxnLst>
              <a:rect l="0" t="0" r="r" b="b"/>
              <a:pathLst>
                <a:path w="2050" h="2001">
                  <a:moveTo>
                    <a:pt x="637" y="160"/>
                  </a:moveTo>
                  <a:lnTo>
                    <a:pt x="836" y="64"/>
                  </a:lnTo>
                  <a:lnTo>
                    <a:pt x="1473" y="0"/>
                  </a:lnTo>
                  <a:lnTo>
                    <a:pt x="1954" y="737"/>
                  </a:lnTo>
                  <a:lnTo>
                    <a:pt x="2050" y="1395"/>
                  </a:lnTo>
                  <a:lnTo>
                    <a:pt x="1417" y="1866"/>
                  </a:lnTo>
                  <a:lnTo>
                    <a:pt x="895" y="2001"/>
                  </a:lnTo>
                  <a:lnTo>
                    <a:pt x="422" y="1857"/>
                  </a:lnTo>
                  <a:lnTo>
                    <a:pt x="72" y="1634"/>
                  </a:lnTo>
                  <a:lnTo>
                    <a:pt x="0" y="1224"/>
                  </a:lnTo>
                  <a:lnTo>
                    <a:pt x="465" y="722"/>
                  </a:lnTo>
                  <a:lnTo>
                    <a:pt x="530" y="247"/>
                  </a:lnTo>
                  <a:lnTo>
                    <a:pt x="637" y="160"/>
                  </a:lnTo>
                  <a:lnTo>
                    <a:pt x="637" y="160"/>
                  </a:lnTo>
                  <a:close/>
                </a:path>
              </a:pathLst>
            </a:custGeom>
            <a:solidFill>
              <a:srgbClr val="D4F5EC"/>
            </a:solidFill>
            <a:ln w="9525">
              <a:noFill/>
              <a:round/>
            </a:ln>
          </p:spPr>
          <p:txBody>
            <a:bodyPr/>
            <a:lstStyle/>
            <a:p>
              <a:endParaRPr lang="en-US"/>
            </a:p>
          </p:txBody>
        </p:sp>
        <p:sp>
          <p:nvSpPr>
            <p:cNvPr id="379061" name="Freeform 181"/>
            <p:cNvSpPr/>
            <p:nvPr/>
          </p:nvSpPr>
          <p:spPr bwMode="auto">
            <a:xfrm>
              <a:off x="3142" y="1743"/>
              <a:ext cx="2246" cy="1941"/>
            </a:xfrm>
            <a:custGeom>
              <a:avLst/>
              <a:gdLst/>
              <a:ahLst/>
              <a:cxnLst>
                <a:cxn ang="0">
                  <a:pos x="315" y="1774"/>
                </a:cxn>
                <a:cxn ang="0">
                  <a:pos x="212" y="1591"/>
                </a:cxn>
                <a:cxn ang="0">
                  <a:pos x="188" y="1491"/>
                </a:cxn>
                <a:cxn ang="0">
                  <a:pos x="188" y="1360"/>
                </a:cxn>
                <a:cxn ang="0">
                  <a:pos x="220" y="1244"/>
                </a:cxn>
                <a:cxn ang="0">
                  <a:pos x="367" y="1112"/>
                </a:cxn>
                <a:cxn ang="0">
                  <a:pos x="522" y="964"/>
                </a:cxn>
                <a:cxn ang="0">
                  <a:pos x="598" y="869"/>
                </a:cxn>
                <a:cxn ang="0">
                  <a:pos x="645" y="765"/>
                </a:cxn>
                <a:cxn ang="0">
                  <a:pos x="705" y="598"/>
                </a:cxn>
                <a:cxn ang="0">
                  <a:pos x="705" y="351"/>
                </a:cxn>
                <a:cxn ang="0">
                  <a:pos x="749" y="239"/>
                </a:cxn>
                <a:cxn ang="0">
                  <a:pos x="829" y="180"/>
                </a:cxn>
                <a:cxn ang="0">
                  <a:pos x="940" y="136"/>
                </a:cxn>
                <a:cxn ang="0">
                  <a:pos x="1048" y="108"/>
                </a:cxn>
                <a:cxn ang="0">
                  <a:pos x="1286" y="104"/>
                </a:cxn>
                <a:cxn ang="0">
                  <a:pos x="1489" y="116"/>
                </a:cxn>
                <a:cxn ang="0">
                  <a:pos x="1633" y="220"/>
                </a:cxn>
                <a:cxn ang="0">
                  <a:pos x="1768" y="423"/>
                </a:cxn>
                <a:cxn ang="0">
                  <a:pos x="1899" y="602"/>
                </a:cxn>
                <a:cxn ang="0">
                  <a:pos x="2026" y="758"/>
                </a:cxn>
                <a:cxn ang="0">
                  <a:pos x="2094" y="981"/>
                </a:cxn>
                <a:cxn ang="0">
                  <a:pos x="2119" y="1259"/>
                </a:cxn>
                <a:cxn ang="0">
                  <a:pos x="2075" y="1423"/>
                </a:cxn>
                <a:cxn ang="0">
                  <a:pos x="1947" y="1471"/>
                </a:cxn>
                <a:cxn ang="0">
                  <a:pos x="1648" y="1435"/>
                </a:cxn>
                <a:cxn ang="0">
                  <a:pos x="968" y="1638"/>
                </a:cxn>
                <a:cxn ang="0">
                  <a:pos x="617" y="1801"/>
                </a:cxn>
                <a:cxn ang="0">
                  <a:pos x="689" y="1873"/>
                </a:cxn>
                <a:cxn ang="0">
                  <a:pos x="888" y="1894"/>
                </a:cxn>
                <a:cxn ang="0">
                  <a:pos x="1095" y="1822"/>
                </a:cxn>
                <a:cxn ang="0">
                  <a:pos x="1318" y="1841"/>
                </a:cxn>
                <a:cxn ang="0">
                  <a:pos x="1621" y="1941"/>
                </a:cxn>
                <a:cxn ang="0">
                  <a:pos x="1867" y="1846"/>
                </a:cxn>
                <a:cxn ang="0">
                  <a:pos x="2098" y="1686"/>
                </a:cxn>
                <a:cxn ang="0">
                  <a:pos x="2222" y="1431"/>
                </a:cxn>
                <a:cxn ang="0">
                  <a:pos x="2246" y="1093"/>
                </a:cxn>
                <a:cxn ang="0">
                  <a:pos x="2130" y="654"/>
                </a:cxn>
                <a:cxn ang="0">
                  <a:pos x="1863" y="208"/>
                </a:cxn>
                <a:cxn ang="0">
                  <a:pos x="1617" y="76"/>
                </a:cxn>
                <a:cxn ang="0">
                  <a:pos x="1398" y="0"/>
                </a:cxn>
                <a:cxn ang="0">
                  <a:pos x="1271" y="4"/>
                </a:cxn>
                <a:cxn ang="0">
                  <a:pos x="995" y="76"/>
                </a:cxn>
                <a:cxn ang="0">
                  <a:pos x="736" y="159"/>
                </a:cxn>
                <a:cxn ang="0">
                  <a:pos x="617" y="248"/>
                </a:cxn>
                <a:cxn ang="0">
                  <a:pos x="550" y="462"/>
                </a:cxn>
                <a:cxn ang="0">
                  <a:pos x="514" y="702"/>
                </a:cxn>
                <a:cxn ang="0">
                  <a:pos x="390" y="822"/>
                </a:cxn>
                <a:cxn ang="0">
                  <a:pos x="120" y="1072"/>
                </a:cxn>
                <a:cxn ang="0">
                  <a:pos x="0" y="1259"/>
                </a:cxn>
                <a:cxn ang="0">
                  <a:pos x="0" y="1419"/>
                </a:cxn>
                <a:cxn ang="0">
                  <a:pos x="80" y="1602"/>
                </a:cxn>
                <a:cxn ang="0">
                  <a:pos x="212" y="1750"/>
                </a:cxn>
                <a:cxn ang="0">
                  <a:pos x="315" y="1774"/>
                </a:cxn>
                <a:cxn ang="0">
                  <a:pos x="315" y="1774"/>
                </a:cxn>
              </a:cxnLst>
              <a:rect l="0" t="0" r="r" b="b"/>
              <a:pathLst>
                <a:path w="2246" h="1941">
                  <a:moveTo>
                    <a:pt x="315" y="1774"/>
                  </a:moveTo>
                  <a:lnTo>
                    <a:pt x="212" y="1591"/>
                  </a:lnTo>
                  <a:lnTo>
                    <a:pt x="188" y="1491"/>
                  </a:lnTo>
                  <a:lnTo>
                    <a:pt x="188" y="1360"/>
                  </a:lnTo>
                  <a:lnTo>
                    <a:pt x="220" y="1244"/>
                  </a:lnTo>
                  <a:lnTo>
                    <a:pt x="367" y="1112"/>
                  </a:lnTo>
                  <a:lnTo>
                    <a:pt x="522" y="964"/>
                  </a:lnTo>
                  <a:lnTo>
                    <a:pt x="598" y="869"/>
                  </a:lnTo>
                  <a:lnTo>
                    <a:pt x="645" y="765"/>
                  </a:lnTo>
                  <a:lnTo>
                    <a:pt x="705" y="598"/>
                  </a:lnTo>
                  <a:lnTo>
                    <a:pt x="705" y="351"/>
                  </a:lnTo>
                  <a:lnTo>
                    <a:pt x="749" y="239"/>
                  </a:lnTo>
                  <a:lnTo>
                    <a:pt x="829" y="180"/>
                  </a:lnTo>
                  <a:lnTo>
                    <a:pt x="940" y="136"/>
                  </a:lnTo>
                  <a:lnTo>
                    <a:pt x="1048" y="108"/>
                  </a:lnTo>
                  <a:lnTo>
                    <a:pt x="1286" y="104"/>
                  </a:lnTo>
                  <a:lnTo>
                    <a:pt x="1489" y="116"/>
                  </a:lnTo>
                  <a:lnTo>
                    <a:pt x="1633" y="220"/>
                  </a:lnTo>
                  <a:lnTo>
                    <a:pt x="1768" y="423"/>
                  </a:lnTo>
                  <a:lnTo>
                    <a:pt x="1899" y="602"/>
                  </a:lnTo>
                  <a:lnTo>
                    <a:pt x="2026" y="758"/>
                  </a:lnTo>
                  <a:lnTo>
                    <a:pt x="2094" y="981"/>
                  </a:lnTo>
                  <a:lnTo>
                    <a:pt x="2119" y="1259"/>
                  </a:lnTo>
                  <a:lnTo>
                    <a:pt x="2075" y="1423"/>
                  </a:lnTo>
                  <a:lnTo>
                    <a:pt x="1947" y="1471"/>
                  </a:lnTo>
                  <a:lnTo>
                    <a:pt x="1648" y="1435"/>
                  </a:lnTo>
                  <a:lnTo>
                    <a:pt x="968" y="1638"/>
                  </a:lnTo>
                  <a:lnTo>
                    <a:pt x="617" y="1801"/>
                  </a:lnTo>
                  <a:lnTo>
                    <a:pt x="689" y="1873"/>
                  </a:lnTo>
                  <a:lnTo>
                    <a:pt x="888" y="1894"/>
                  </a:lnTo>
                  <a:lnTo>
                    <a:pt x="1095" y="1822"/>
                  </a:lnTo>
                  <a:lnTo>
                    <a:pt x="1318" y="1841"/>
                  </a:lnTo>
                  <a:lnTo>
                    <a:pt x="1621" y="1941"/>
                  </a:lnTo>
                  <a:lnTo>
                    <a:pt x="1867" y="1846"/>
                  </a:lnTo>
                  <a:lnTo>
                    <a:pt x="2098" y="1686"/>
                  </a:lnTo>
                  <a:lnTo>
                    <a:pt x="2222" y="1431"/>
                  </a:lnTo>
                  <a:lnTo>
                    <a:pt x="2246" y="1093"/>
                  </a:lnTo>
                  <a:lnTo>
                    <a:pt x="2130" y="654"/>
                  </a:lnTo>
                  <a:lnTo>
                    <a:pt x="1863" y="208"/>
                  </a:lnTo>
                  <a:lnTo>
                    <a:pt x="1617" y="76"/>
                  </a:lnTo>
                  <a:lnTo>
                    <a:pt x="1398" y="0"/>
                  </a:lnTo>
                  <a:lnTo>
                    <a:pt x="1271" y="4"/>
                  </a:lnTo>
                  <a:lnTo>
                    <a:pt x="995" y="76"/>
                  </a:lnTo>
                  <a:lnTo>
                    <a:pt x="736" y="159"/>
                  </a:lnTo>
                  <a:lnTo>
                    <a:pt x="617" y="248"/>
                  </a:lnTo>
                  <a:lnTo>
                    <a:pt x="550" y="462"/>
                  </a:lnTo>
                  <a:lnTo>
                    <a:pt x="514" y="702"/>
                  </a:lnTo>
                  <a:lnTo>
                    <a:pt x="390" y="822"/>
                  </a:lnTo>
                  <a:lnTo>
                    <a:pt x="120" y="1072"/>
                  </a:lnTo>
                  <a:lnTo>
                    <a:pt x="0" y="1259"/>
                  </a:lnTo>
                  <a:lnTo>
                    <a:pt x="0" y="1419"/>
                  </a:lnTo>
                  <a:lnTo>
                    <a:pt x="80" y="1602"/>
                  </a:lnTo>
                  <a:lnTo>
                    <a:pt x="212" y="1750"/>
                  </a:lnTo>
                  <a:lnTo>
                    <a:pt x="315" y="1774"/>
                  </a:lnTo>
                  <a:lnTo>
                    <a:pt x="315" y="1774"/>
                  </a:lnTo>
                  <a:close/>
                </a:path>
              </a:pathLst>
            </a:custGeom>
            <a:solidFill>
              <a:srgbClr val="A8C2A8"/>
            </a:solidFill>
            <a:ln w="9525">
              <a:noFill/>
              <a:round/>
            </a:ln>
          </p:spPr>
          <p:txBody>
            <a:bodyPr/>
            <a:lstStyle/>
            <a:p>
              <a:endParaRPr lang="en-US"/>
            </a:p>
          </p:txBody>
        </p:sp>
        <p:sp>
          <p:nvSpPr>
            <p:cNvPr id="379062" name="Freeform 182"/>
            <p:cNvSpPr/>
            <p:nvPr/>
          </p:nvSpPr>
          <p:spPr bwMode="auto">
            <a:xfrm>
              <a:off x="3564" y="1532"/>
              <a:ext cx="1311" cy="2275"/>
            </a:xfrm>
            <a:custGeom>
              <a:avLst/>
              <a:gdLst/>
              <a:ahLst/>
              <a:cxnLst>
                <a:cxn ang="0">
                  <a:pos x="777" y="0"/>
                </a:cxn>
                <a:cxn ang="0">
                  <a:pos x="828" y="164"/>
                </a:cxn>
                <a:cxn ang="0">
                  <a:pos x="900" y="478"/>
                </a:cxn>
                <a:cxn ang="0">
                  <a:pos x="1311" y="1069"/>
                </a:cxn>
                <a:cxn ang="0">
                  <a:pos x="1298" y="1909"/>
                </a:cxn>
                <a:cxn ang="0">
                  <a:pos x="984" y="2275"/>
                </a:cxn>
                <a:cxn ang="0">
                  <a:pos x="753" y="2224"/>
                </a:cxn>
                <a:cxn ang="0">
                  <a:pos x="1020" y="2005"/>
                </a:cxn>
                <a:cxn ang="0">
                  <a:pos x="1095" y="1877"/>
                </a:cxn>
                <a:cxn ang="0">
                  <a:pos x="662" y="1961"/>
                </a:cxn>
                <a:cxn ang="0">
                  <a:pos x="251" y="2072"/>
                </a:cxn>
                <a:cxn ang="0">
                  <a:pos x="64" y="1997"/>
                </a:cxn>
                <a:cxn ang="0">
                  <a:pos x="80" y="1853"/>
                </a:cxn>
                <a:cxn ang="0">
                  <a:pos x="287" y="1694"/>
                </a:cxn>
                <a:cxn ang="0">
                  <a:pos x="17" y="1507"/>
                </a:cxn>
                <a:cxn ang="0">
                  <a:pos x="442" y="1391"/>
                </a:cxn>
                <a:cxn ang="0">
                  <a:pos x="577" y="1363"/>
                </a:cxn>
                <a:cxn ang="0">
                  <a:pos x="860" y="1463"/>
                </a:cxn>
                <a:cxn ang="0">
                  <a:pos x="1008" y="1455"/>
                </a:cxn>
                <a:cxn ang="0">
                  <a:pos x="1088" y="1152"/>
                </a:cxn>
                <a:cxn ang="0">
                  <a:pos x="984" y="936"/>
                </a:cxn>
                <a:cxn ang="0">
                  <a:pos x="892" y="921"/>
                </a:cxn>
                <a:cxn ang="0">
                  <a:pos x="988" y="1092"/>
                </a:cxn>
                <a:cxn ang="0">
                  <a:pos x="940" y="1192"/>
                </a:cxn>
                <a:cxn ang="0">
                  <a:pos x="884" y="1287"/>
                </a:cxn>
                <a:cxn ang="0">
                  <a:pos x="808" y="1260"/>
                </a:cxn>
                <a:cxn ang="0">
                  <a:pos x="741" y="1315"/>
                </a:cxn>
                <a:cxn ang="0">
                  <a:pos x="645" y="1275"/>
                </a:cxn>
                <a:cxn ang="0">
                  <a:pos x="601" y="1164"/>
                </a:cxn>
                <a:cxn ang="0">
                  <a:pos x="514" y="1243"/>
                </a:cxn>
                <a:cxn ang="0">
                  <a:pos x="458" y="1220"/>
                </a:cxn>
                <a:cxn ang="0">
                  <a:pos x="414" y="1132"/>
                </a:cxn>
                <a:cxn ang="0">
                  <a:pos x="486" y="1012"/>
                </a:cxn>
                <a:cxn ang="0">
                  <a:pos x="601" y="936"/>
                </a:cxn>
                <a:cxn ang="0">
                  <a:pos x="471" y="849"/>
                </a:cxn>
                <a:cxn ang="0">
                  <a:pos x="482" y="630"/>
                </a:cxn>
                <a:cxn ang="0">
                  <a:pos x="626" y="586"/>
                </a:cxn>
                <a:cxn ang="0">
                  <a:pos x="685" y="171"/>
                </a:cxn>
                <a:cxn ang="0">
                  <a:pos x="693" y="12"/>
                </a:cxn>
              </a:cxnLst>
              <a:rect l="0" t="0" r="r" b="b"/>
              <a:pathLst>
                <a:path w="1311" h="2275">
                  <a:moveTo>
                    <a:pt x="693" y="12"/>
                  </a:moveTo>
                  <a:lnTo>
                    <a:pt x="777" y="0"/>
                  </a:lnTo>
                  <a:lnTo>
                    <a:pt x="840" y="20"/>
                  </a:lnTo>
                  <a:lnTo>
                    <a:pt x="828" y="164"/>
                  </a:lnTo>
                  <a:lnTo>
                    <a:pt x="876" y="215"/>
                  </a:lnTo>
                  <a:lnTo>
                    <a:pt x="900" y="478"/>
                  </a:lnTo>
                  <a:lnTo>
                    <a:pt x="1119" y="669"/>
                  </a:lnTo>
                  <a:lnTo>
                    <a:pt x="1311" y="1069"/>
                  </a:lnTo>
                  <a:lnTo>
                    <a:pt x="1211" y="1718"/>
                  </a:lnTo>
                  <a:lnTo>
                    <a:pt x="1298" y="1909"/>
                  </a:lnTo>
                  <a:lnTo>
                    <a:pt x="1267" y="2029"/>
                  </a:lnTo>
                  <a:lnTo>
                    <a:pt x="984" y="2275"/>
                  </a:lnTo>
                  <a:lnTo>
                    <a:pt x="773" y="2243"/>
                  </a:lnTo>
                  <a:lnTo>
                    <a:pt x="753" y="2224"/>
                  </a:lnTo>
                  <a:lnTo>
                    <a:pt x="800" y="2093"/>
                  </a:lnTo>
                  <a:lnTo>
                    <a:pt x="1020" y="2005"/>
                  </a:lnTo>
                  <a:lnTo>
                    <a:pt x="1135" y="1949"/>
                  </a:lnTo>
                  <a:lnTo>
                    <a:pt x="1095" y="1877"/>
                  </a:lnTo>
                  <a:lnTo>
                    <a:pt x="980" y="1853"/>
                  </a:lnTo>
                  <a:lnTo>
                    <a:pt x="662" y="1961"/>
                  </a:lnTo>
                  <a:lnTo>
                    <a:pt x="431" y="1937"/>
                  </a:lnTo>
                  <a:lnTo>
                    <a:pt x="251" y="2072"/>
                  </a:lnTo>
                  <a:lnTo>
                    <a:pt x="184" y="2052"/>
                  </a:lnTo>
                  <a:lnTo>
                    <a:pt x="64" y="1997"/>
                  </a:lnTo>
                  <a:lnTo>
                    <a:pt x="40" y="1909"/>
                  </a:lnTo>
                  <a:lnTo>
                    <a:pt x="80" y="1853"/>
                  </a:lnTo>
                  <a:lnTo>
                    <a:pt x="311" y="1794"/>
                  </a:lnTo>
                  <a:lnTo>
                    <a:pt x="287" y="1694"/>
                  </a:lnTo>
                  <a:lnTo>
                    <a:pt x="0" y="1582"/>
                  </a:lnTo>
                  <a:lnTo>
                    <a:pt x="17" y="1507"/>
                  </a:lnTo>
                  <a:lnTo>
                    <a:pt x="386" y="1431"/>
                  </a:lnTo>
                  <a:lnTo>
                    <a:pt x="442" y="1391"/>
                  </a:lnTo>
                  <a:lnTo>
                    <a:pt x="526" y="1355"/>
                  </a:lnTo>
                  <a:lnTo>
                    <a:pt x="577" y="1363"/>
                  </a:lnTo>
                  <a:lnTo>
                    <a:pt x="641" y="1447"/>
                  </a:lnTo>
                  <a:lnTo>
                    <a:pt x="860" y="1463"/>
                  </a:lnTo>
                  <a:lnTo>
                    <a:pt x="928" y="1435"/>
                  </a:lnTo>
                  <a:lnTo>
                    <a:pt x="1008" y="1455"/>
                  </a:lnTo>
                  <a:lnTo>
                    <a:pt x="1051" y="1343"/>
                  </a:lnTo>
                  <a:lnTo>
                    <a:pt x="1088" y="1152"/>
                  </a:lnTo>
                  <a:lnTo>
                    <a:pt x="1051" y="865"/>
                  </a:lnTo>
                  <a:lnTo>
                    <a:pt x="984" y="936"/>
                  </a:lnTo>
                  <a:lnTo>
                    <a:pt x="948" y="944"/>
                  </a:lnTo>
                  <a:lnTo>
                    <a:pt x="892" y="921"/>
                  </a:lnTo>
                  <a:lnTo>
                    <a:pt x="849" y="1044"/>
                  </a:lnTo>
                  <a:lnTo>
                    <a:pt x="988" y="1092"/>
                  </a:lnTo>
                  <a:lnTo>
                    <a:pt x="968" y="1188"/>
                  </a:lnTo>
                  <a:lnTo>
                    <a:pt x="940" y="1192"/>
                  </a:lnTo>
                  <a:lnTo>
                    <a:pt x="936" y="1260"/>
                  </a:lnTo>
                  <a:lnTo>
                    <a:pt x="884" y="1287"/>
                  </a:lnTo>
                  <a:lnTo>
                    <a:pt x="849" y="1283"/>
                  </a:lnTo>
                  <a:lnTo>
                    <a:pt x="808" y="1260"/>
                  </a:lnTo>
                  <a:lnTo>
                    <a:pt x="804" y="1307"/>
                  </a:lnTo>
                  <a:lnTo>
                    <a:pt x="741" y="1315"/>
                  </a:lnTo>
                  <a:lnTo>
                    <a:pt x="685" y="1307"/>
                  </a:lnTo>
                  <a:lnTo>
                    <a:pt x="645" y="1275"/>
                  </a:lnTo>
                  <a:lnTo>
                    <a:pt x="645" y="1196"/>
                  </a:lnTo>
                  <a:lnTo>
                    <a:pt x="601" y="1164"/>
                  </a:lnTo>
                  <a:lnTo>
                    <a:pt x="586" y="1239"/>
                  </a:lnTo>
                  <a:lnTo>
                    <a:pt x="514" y="1243"/>
                  </a:lnTo>
                  <a:lnTo>
                    <a:pt x="478" y="1236"/>
                  </a:lnTo>
                  <a:lnTo>
                    <a:pt x="458" y="1220"/>
                  </a:lnTo>
                  <a:lnTo>
                    <a:pt x="471" y="1171"/>
                  </a:lnTo>
                  <a:lnTo>
                    <a:pt x="414" y="1132"/>
                  </a:lnTo>
                  <a:lnTo>
                    <a:pt x="407" y="1040"/>
                  </a:lnTo>
                  <a:lnTo>
                    <a:pt x="486" y="1012"/>
                  </a:lnTo>
                  <a:lnTo>
                    <a:pt x="622" y="993"/>
                  </a:lnTo>
                  <a:lnTo>
                    <a:pt x="601" y="936"/>
                  </a:lnTo>
                  <a:lnTo>
                    <a:pt x="510" y="936"/>
                  </a:lnTo>
                  <a:lnTo>
                    <a:pt x="471" y="849"/>
                  </a:lnTo>
                  <a:lnTo>
                    <a:pt x="454" y="717"/>
                  </a:lnTo>
                  <a:lnTo>
                    <a:pt x="482" y="630"/>
                  </a:lnTo>
                  <a:lnTo>
                    <a:pt x="534" y="605"/>
                  </a:lnTo>
                  <a:lnTo>
                    <a:pt x="626" y="586"/>
                  </a:lnTo>
                  <a:lnTo>
                    <a:pt x="630" y="183"/>
                  </a:lnTo>
                  <a:lnTo>
                    <a:pt x="685" y="171"/>
                  </a:lnTo>
                  <a:lnTo>
                    <a:pt x="677" y="31"/>
                  </a:lnTo>
                  <a:lnTo>
                    <a:pt x="693" y="12"/>
                  </a:lnTo>
                  <a:lnTo>
                    <a:pt x="693" y="12"/>
                  </a:lnTo>
                  <a:close/>
                </a:path>
              </a:pathLst>
            </a:custGeom>
            <a:solidFill>
              <a:srgbClr val="FFFFFF"/>
            </a:solidFill>
            <a:ln w="9525">
              <a:noFill/>
              <a:round/>
            </a:ln>
          </p:spPr>
          <p:txBody>
            <a:bodyPr/>
            <a:lstStyle/>
            <a:p>
              <a:endParaRPr lang="en-US"/>
            </a:p>
          </p:txBody>
        </p:sp>
        <p:sp>
          <p:nvSpPr>
            <p:cNvPr id="379063" name="Freeform 183"/>
            <p:cNvSpPr/>
            <p:nvPr/>
          </p:nvSpPr>
          <p:spPr bwMode="auto">
            <a:xfrm>
              <a:off x="4599" y="2501"/>
              <a:ext cx="168" cy="541"/>
            </a:xfrm>
            <a:custGeom>
              <a:avLst/>
              <a:gdLst/>
              <a:ahLst/>
              <a:cxnLst>
                <a:cxn ang="0">
                  <a:pos x="60" y="0"/>
                </a:cxn>
                <a:cxn ang="0">
                  <a:pos x="76" y="147"/>
                </a:cxn>
                <a:cxn ang="0">
                  <a:pos x="72" y="299"/>
                </a:cxn>
                <a:cxn ang="0">
                  <a:pos x="41" y="458"/>
                </a:cxn>
                <a:cxn ang="0">
                  <a:pos x="0" y="534"/>
                </a:cxn>
                <a:cxn ang="0">
                  <a:pos x="72" y="541"/>
                </a:cxn>
                <a:cxn ang="0">
                  <a:pos x="151" y="282"/>
                </a:cxn>
                <a:cxn ang="0">
                  <a:pos x="168" y="103"/>
                </a:cxn>
                <a:cxn ang="0">
                  <a:pos x="60" y="0"/>
                </a:cxn>
                <a:cxn ang="0">
                  <a:pos x="60" y="0"/>
                </a:cxn>
              </a:cxnLst>
              <a:rect l="0" t="0" r="r" b="b"/>
              <a:pathLst>
                <a:path w="168" h="541">
                  <a:moveTo>
                    <a:pt x="60" y="0"/>
                  </a:moveTo>
                  <a:lnTo>
                    <a:pt x="76" y="147"/>
                  </a:lnTo>
                  <a:lnTo>
                    <a:pt x="72" y="299"/>
                  </a:lnTo>
                  <a:lnTo>
                    <a:pt x="41" y="458"/>
                  </a:lnTo>
                  <a:lnTo>
                    <a:pt x="0" y="534"/>
                  </a:lnTo>
                  <a:lnTo>
                    <a:pt x="72" y="541"/>
                  </a:lnTo>
                  <a:lnTo>
                    <a:pt x="151" y="282"/>
                  </a:lnTo>
                  <a:lnTo>
                    <a:pt x="168" y="103"/>
                  </a:lnTo>
                  <a:lnTo>
                    <a:pt x="60" y="0"/>
                  </a:lnTo>
                  <a:lnTo>
                    <a:pt x="60" y="0"/>
                  </a:lnTo>
                  <a:close/>
                </a:path>
              </a:pathLst>
            </a:custGeom>
            <a:solidFill>
              <a:srgbClr val="D1BABA"/>
            </a:solidFill>
            <a:ln w="9525">
              <a:noFill/>
              <a:round/>
            </a:ln>
          </p:spPr>
          <p:txBody>
            <a:bodyPr/>
            <a:lstStyle/>
            <a:p>
              <a:endParaRPr lang="en-US"/>
            </a:p>
          </p:txBody>
        </p:sp>
        <p:sp>
          <p:nvSpPr>
            <p:cNvPr id="379064" name="Freeform 184"/>
            <p:cNvSpPr/>
            <p:nvPr/>
          </p:nvSpPr>
          <p:spPr bwMode="auto">
            <a:xfrm>
              <a:off x="3617" y="3445"/>
              <a:ext cx="258" cy="159"/>
            </a:xfrm>
            <a:custGeom>
              <a:avLst/>
              <a:gdLst/>
              <a:ahLst/>
              <a:cxnLst>
                <a:cxn ang="0">
                  <a:pos x="0" y="68"/>
                </a:cxn>
                <a:cxn ang="0">
                  <a:pos x="27" y="0"/>
                </a:cxn>
                <a:cxn ang="0">
                  <a:pos x="178" y="24"/>
                </a:cxn>
                <a:cxn ang="0">
                  <a:pos x="258" y="32"/>
                </a:cxn>
                <a:cxn ang="0">
                  <a:pos x="178" y="159"/>
                </a:cxn>
                <a:cxn ang="0">
                  <a:pos x="34" y="99"/>
                </a:cxn>
                <a:cxn ang="0">
                  <a:pos x="0" y="68"/>
                </a:cxn>
                <a:cxn ang="0">
                  <a:pos x="0" y="68"/>
                </a:cxn>
              </a:cxnLst>
              <a:rect l="0" t="0" r="r" b="b"/>
              <a:pathLst>
                <a:path w="258" h="159">
                  <a:moveTo>
                    <a:pt x="0" y="68"/>
                  </a:moveTo>
                  <a:lnTo>
                    <a:pt x="27" y="0"/>
                  </a:lnTo>
                  <a:lnTo>
                    <a:pt x="178" y="24"/>
                  </a:lnTo>
                  <a:lnTo>
                    <a:pt x="258" y="32"/>
                  </a:lnTo>
                  <a:lnTo>
                    <a:pt x="178" y="159"/>
                  </a:lnTo>
                  <a:lnTo>
                    <a:pt x="34" y="99"/>
                  </a:lnTo>
                  <a:lnTo>
                    <a:pt x="0" y="68"/>
                  </a:lnTo>
                  <a:lnTo>
                    <a:pt x="0" y="68"/>
                  </a:lnTo>
                  <a:close/>
                </a:path>
              </a:pathLst>
            </a:custGeom>
            <a:solidFill>
              <a:srgbClr val="D1BABA"/>
            </a:solidFill>
            <a:ln w="9525">
              <a:noFill/>
              <a:round/>
            </a:ln>
          </p:spPr>
          <p:txBody>
            <a:bodyPr/>
            <a:lstStyle/>
            <a:p>
              <a:endParaRPr lang="en-US"/>
            </a:p>
          </p:txBody>
        </p:sp>
        <p:sp>
          <p:nvSpPr>
            <p:cNvPr id="379065" name="Freeform 185"/>
            <p:cNvSpPr/>
            <p:nvPr/>
          </p:nvSpPr>
          <p:spPr bwMode="auto">
            <a:xfrm>
              <a:off x="3895" y="3281"/>
              <a:ext cx="490" cy="263"/>
            </a:xfrm>
            <a:custGeom>
              <a:avLst/>
              <a:gdLst/>
              <a:ahLst/>
              <a:cxnLst>
                <a:cxn ang="0">
                  <a:pos x="0" y="5"/>
                </a:cxn>
                <a:cxn ang="0">
                  <a:pos x="32" y="160"/>
                </a:cxn>
                <a:cxn ang="0">
                  <a:pos x="282" y="244"/>
                </a:cxn>
                <a:cxn ang="0">
                  <a:pos x="410" y="263"/>
                </a:cxn>
                <a:cxn ang="0">
                  <a:pos x="490" y="184"/>
                </a:cxn>
                <a:cxn ang="0">
                  <a:pos x="454" y="57"/>
                </a:cxn>
                <a:cxn ang="0">
                  <a:pos x="59" y="0"/>
                </a:cxn>
                <a:cxn ang="0">
                  <a:pos x="0" y="5"/>
                </a:cxn>
                <a:cxn ang="0">
                  <a:pos x="0" y="5"/>
                </a:cxn>
              </a:cxnLst>
              <a:rect l="0" t="0" r="r" b="b"/>
              <a:pathLst>
                <a:path w="490" h="263">
                  <a:moveTo>
                    <a:pt x="0" y="5"/>
                  </a:moveTo>
                  <a:lnTo>
                    <a:pt x="32" y="160"/>
                  </a:lnTo>
                  <a:lnTo>
                    <a:pt x="282" y="244"/>
                  </a:lnTo>
                  <a:lnTo>
                    <a:pt x="410" y="263"/>
                  </a:lnTo>
                  <a:lnTo>
                    <a:pt x="490" y="184"/>
                  </a:lnTo>
                  <a:lnTo>
                    <a:pt x="454" y="57"/>
                  </a:lnTo>
                  <a:lnTo>
                    <a:pt x="59" y="0"/>
                  </a:lnTo>
                  <a:lnTo>
                    <a:pt x="0" y="5"/>
                  </a:lnTo>
                  <a:lnTo>
                    <a:pt x="0" y="5"/>
                  </a:lnTo>
                  <a:close/>
                </a:path>
              </a:pathLst>
            </a:custGeom>
            <a:solidFill>
              <a:srgbClr val="FFE5E5"/>
            </a:solidFill>
            <a:ln w="9525">
              <a:noFill/>
              <a:round/>
            </a:ln>
          </p:spPr>
          <p:txBody>
            <a:bodyPr/>
            <a:lstStyle/>
            <a:p>
              <a:endParaRPr lang="en-US"/>
            </a:p>
          </p:txBody>
        </p:sp>
        <p:sp>
          <p:nvSpPr>
            <p:cNvPr id="379066" name="Freeform 186"/>
            <p:cNvSpPr/>
            <p:nvPr/>
          </p:nvSpPr>
          <p:spPr bwMode="auto">
            <a:xfrm>
              <a:off x="4356" y="3616"/>
              <a:ext cx="347" cy="231"/>
            </a:xfrm>
            <a:custGeom>
              <a:avLst/>
              <a:gdLst/>
              <a:ahLst/>
              <a:cxnLst>
                <a:cxn ang="0">
                  <a:pos x="48" y="44"/>
                </a:cxn>
                <a:cxn ang="0">
                  <a:pos x="16" y="80"/>
                </a:cxn>
                <a:cxn ang="0">
                  <a:pos x="0" y="144"/>
                </a:cxn>
                <a:cxn ang="0">
                  <a:pos x="97" y="195"/>
                </a:cxn>
                <a:cxn ang="0">
                  <a:pos x="199" y="231"/>
                </a:cxn>
                <a:cxn ang="0">
                  <a:pos x="347" y="17"/>
                </a:cxn>
                <a:cxn ang="0">
                  <a:pos x="311" y="0"/>
                </a:cxn>
                <a:cxn ang="0">
                  <a:pos x="212" y="57"/>
                </a:cxn>
                <a:cxn ang="0">
                  <a:pos x="48" y="44"/>
                </a:cxn>
                <a:cxn ang="0">
                  <a:pos x="48" y="44"/>
                </a:cxn>
              </a:cxnLst>
              <a:rect l="0" t="0" r="r" b="b"/>
              <a:pathLst>
                <a:path w="347" h="231">
                  <a:moveTo>
                    <a:pt x="48" y="44"/>
                  </a:moveTo>
                  <a:lnTo>
                    <a:pt x="16" y="80"/>
                  </a:lnTo>
                  <a:lnTo>
                    <a:pt x="0" y="144"/>
                  </a:lnTo>
                  <a:lnTo>
                    <a:pt x="97" y="195"/>
                  </a:lnTo>
                  <a:lnTo>
                    <a:pt x="199" y="231"/>
                  </a:lnTo>
                  <a:lnTo>
                    <a:pt x="347" y="17"/>
                  </a:lnTo>
                  <a:lnTo>
                    <a:pt x="311" y="0"/>
                  </a:lnTo>
                  <a:lnTo>
                    <a:pt x="212" y="57"/>
                  </a:lnTo>
                  <a:lnTo>
                    <a:pt x="48" y="44"/>
                  </a:lnTo>
                  <a:lnTo>
                    <a:pt x="48" y="44"/>
                  </a:lnTo>
                  <a:close/>
                </a:path>
              </a:pathLst>
            </a:custGeom>
            <a:solidFill>
              <a:srgbClr val="D1BABA"/>
            </a:solidFill>
            <a:ln w="9525">
              <a:noFill/>
              <a:round/>
            </a:ln>
          </p:spPr>
          <p:txBody>
            <a:bodyPr/>
            <a:lstStyle/>
            <a:p>
              <a:endParaRPr lang="en-US"/>
            </a:p>
          </p:txBody>
        </p:sp>
        <p:sp>
          <p:nvSpPr>
            <p:cNvPr id="379067" name="Freeform 187"/>
            <p:cNvSpPr/>
            <p:nvPr/>
          </p:nvSpPr>
          <p:spPr bwMode="auto">
            <a:xfrm>
              <a:off x="4237" y="1715"/>
              <a:ext cx="602" cy="698"/>
            </a:xfrm>
            <a:custGeom>
              <a:avLst/>
              <a:gdLst/>
              <a:ahLst/>
              <a:cxnLst>
                <a:cxn ang="0">
                  <a:pos x="235" y="335"/>
                </a:cxn>
                <a:cxn ang="0">
                  <a:pos x="362" y="403"/>
                </a:cxn>
                <a:cxn ang="0">
                  <a:pos x="602" y="674"/>
                </a:cxn>
                <a:cxn ang="0">
                  <a:pos x="530" y="490"/>
                </a:cxn>
                <a:cxn ang="0">
                  <a:pos x="422" y="347"/>
                </a:cxn>
                <a:cxn ang="0">
                  <a:pos x="318" y="287"/>
                </a:cxn>
                <a:cxn ang="0">
                  <a:pos x="207" y="267"/>
                </a:cxn>
                <a:cxn ang="0">
                  <a:pos x="176" y="32"/>
                </a:cxn>
                <a:cxn ang="0">
                  <a:pos x="104" y="0"/>
                </a:cxn>
                <a:cxn ang="0">
                  <a:pos x="16" y="32"/>
                </a:cxn>
                <a:cxn ang="0">
                  <a:pos x="4" y="84"/>
                </a:cxn>
                <a:cxn ang="0">
                  <a:pos x="25" y="160"/>
                </a:cxn>
                <a:cxn ang="0">
                  <a:pos x="0" y="236"/>
                </a:cxn>
                <a:cxn ang="0">
                  <a:pos x="20" y="391"/>
                </a:cxn>
                <a:cxn ang="0">
                  <a:pos x="44" y="486"/>
                </a:cxn>
                <a:cxn ang="0">
                  <a:pos x="16" y="583"/>
                </a:cxn>
                <a:cxn ang="0">
                  <a:pos x="76" y="698"/>
                </a:cxn>
                <a:cxn ang="0">
                  <a:pos x="131" y="435"/>
                </a:cxn>
                <a:cxn ang="0">
                  <a:pos x="187" y="387"/>
                </a:cxn>
                <a:cxn ang="0">
                  <a:pos x="235" y="335"/>
                </a:cxn>
                <a:cxn ang="0">
                  <a:pos x="235" y="335"/>
                </a:cxn>
              </a:cxnLst>
              <a:rect l="0" t="0" r="r" b="b"/>
              <a:pathLst>
                <a:path w="602" h="698">
                  <a:moveTo>
                    <a:pt x="235" y="335"/>
                  </a:moveTo>
                  <a:lnTo>
                    <a:pt x="362" y="403"/>
                  </a:lnTo>
                  <a:lnTo>
                    <a:pt x="602" y="674"/>
                  </a:lnTo>
                  <a:lnTo>
                    <a:pt x="530" y="490"/>
                  </a:lnTo>
                  <a:lnTo>
                    <a:pt x="422" y="347"/>
                  </a:lnTo>
                  <a:lnTo>
                    <a:pt x="318" y="287"/>
                  </a:lnTo>
                  <a:lnTo>
                    <a:pt x="207" y="267"/>
                  </a:lnTo>
                  <a:lnTo>
                    <a:pt x="176" y="32"/>
                  </a:lnTo>
                  <a:lnTo>
                    <a:pt x="104" y="0"/>
                  </a:lnTo>
                  <a:lnTo>
                    <a:pt x="16" y="32"/>
                  </a:lnTo>
                  <a:lnTo>
                    <a:pt x="4" y="84"/>
                  </a:lnTo>
                  <a:lnTo>
                    <a:pt x="25" y="160"/>
                  </a:lnTo>
                  <a:lnTo>
                    <a:pt x="0" y="236"/>
                  </a:lnTo>
                  <a:lnTo>
                    <a:pt x="20" y="391"/>
                  </a:lnTo>
                  <a:lnTo>
                    <a:pt x="44" y="486"/>
                  </a:lnTo>
                  <a:lnTo>
                    <a:pt x="16" y="583"/>
                  </a:lnTo>
                  <a:lnTo>
                    <a:pt x="76" y="698"/>
                  </a:lnTo>
                  <a:lnTo>
                    <a:pt x="131" y="435"/>
                  </a:lnTo>
                  <a:lnTo>
                    <a:pt x="187" y="387"/>
                  </a:lnTo>
                  <a:lnTo>
                    <a:pt x="235" y="335"/>
                  </a:lnTo>
                  <a:lnTo>
                    <a:pt x="235" y="335"/>
                  </a:lnTo>
                  <a:close/>
                </a:path>
              </a:pathLst>
            </a:custGeom>
            <a:solidFill>
              <a:srgbClr val="FFE5E5"/>
            </a:solidFill>
            <a:ln w="9525">
              <a:noFill/>
              <a:round/>
            </a:ln>
          </p:spPr>
          <p:txBody>
            <a:bodyPr/>
            <a:lstStyle/>
            <a:p>
              <a:endParaRPr lang="en-US"/>
            </a:p>
          </p:txBody>
        </p:sp>
        <p:sp>
          <p:nvSpPr>
            <p:cNvPr id="379068" name="Freeform 188"/>
            <p:cNvSpPr/>
            <p:nvPr/>
          </p:nvSpPr>
          <p:spPr bwMode="auto">
            <a:xfrm>
              <a:off x="4448" y="2038"/>
              <a:ext cx="458" cy="1809"/>
            </a:xfrm>
            <a:custGeom>
              <a:avLst/>
              <a:gdLst/>
              <a:ahLst/>
              <a:cxnLst>
                <a:cxn ang="0">
                  <a:pos x="171" y="291"/>
                </a:cxn>
                <a:cxn ang="0">
                  <a:pos x="139" y="128"/>
                </a:cxn>
                <a:cxn ang="0">
                  <a:pos x="0" y="84"/>
                </a:cxn>
                <a:cxn ang="0">
                  <a:pos x="24" y="12"/>
                </a:cxn>
                <a:cxn ang="0">
                  <a:pos x="92" y="0"/>
                </a:cxn>
                <a:cxn ang="0">
                  <a:pos x="187" y="52"/>
                </a:cxn>
                <a:cxn ang="0">
                  <a:pos x="283" y="167"/>
                </a:cxn>
                <a:cxn ang="0">
                  <a:pos x="383" y="315"/>
                </a:cxn>
                <a:cxn ang="0">
                  <a:pos x="450" y="546"/>
                </a:cxn>
                <a:cxn ang="0">
                  <a:pos x="442" y="813"/>
                </a:cxn>
                <a:cxn ang="0">
                  <a:pos x="378" y="1208"/>
                </a:cxn>
                <a:cxn ang="0">
                  <a:pos x="446" y="1279"/>
                </a:cxn>
                <a:cxn ang="0">
                  <a:pos x="454" y="1364"/>
                </a:cxn>
                <a:cxn ang="0">
                  <a:pos x="458" y="1535"/>
                </a:cxn>
                <a:cxn ang="0">
                  <a:pos x="107" y="1809"/>
                </a:cxn>
                <a:cxn ang="0">
                  <a:pos x="104" y="1750"/>
                </a:cxn>
                <a:cxn ang="0">
                  <a:pos x="120" y="1671"/>
                </a:cxn>
                <a:cxn ang="0">
                  <a:pos x="160" y="1646"/>
                </a:cxn>
                <a:cxn ang="0">
                  <a:pos x="243" y="1559"/>
                </a:cxn>
                <a:cxn ang="0">
                  <a:pos x="342" y="1506"/>
                </a:cxn>
                <a:cxn ang="0">
                  <a:pos x="311" y="1407"/>
                </a:cxn>
                <a:cxn ang="0">
                  <a:pos x="251" y="1443"/>
                </a:cxn>
                <a:cxn ang="0">
                  <a:pos x="199" y="1403"/>
                </a:cxn>
                <a:cxn ang="0">
                  <a:pos x="107" y="1383"/>
                </a:cxn>
                <a:cxn ang="0">
                  <a:pos x="179" y="1275"/>
                </a:cxn>
                <a:cxn ang="0">
                  <a:pos x="219" y="1128"/>
                </a:cxn>
                <a:cxn ang="0">
                  <a:pos x="311" y="1088"/>
                </a:cxn>
                <a:cxn ang="0">
                  <a:pos x="302" y="1033"/>
                </a:cxn>
                <a:cxn ang="0">
                  <a:pos x="223" y="1004"/>
                </a:cxn>
                <a:cxn ang="0">
                  <a:pos x="283" y="821"/>
                </a:cxn>
                <a:cxn ang="0">
                  <a:pos x="319" y="618"/>
                </a:cxn>
                <a:cxn ang="0">
                  <a:pos x="192" y="487"/>
                </a:cxn>
                <a:cxn ang="0">
                  <a:pos x="160" y="419"/>
                </a:cxn>
                <a:cxn ang="0">
                  <a:pos x="136" y="395"/>
                </a:cxn>
                <a:cxn ang="0">
                  <a:pos x="171" y="291"/>
                </a:cxn>
                <a:cxn ang="0">
                  <a:pos x="171" y="291"/>
                </a:cxn>
              </a:cxnLst>
              <a:rect l="0" t="0" r="r" b="b"/>
              <a:pathLst>
                <a:path w="458" h="1809">
                  <a:moveTo>
                    <a:pt x="171" y="291"/>
                  </a:moveTo>
                  <a:lnTo>
                    <a:pt x="139" y="128"/>
                  </a:lnTo>
                  <a:lnTo>
                    <a:pt x="0" y="84"/>
                  </a:lnTo>
                  <a:lnTo>
                    <a:pt x="24" y="12"/>
                  </a:lnTo>
                  <a:lnTo>
                    <a:pt x="92" y="0"/>
                  </a:lnTo>
                  <a:lnTo>
                    <a:pt x="187" y="52"/>
                  </a:lnTo>
                  <a:lnTo>
                    <a:pt x="283" y="167"/>
                  </a:lnTo>
                  <a:lnTo>
                    <a:pt x="383" y="315"/>
                  </a:lnTo>
                  <a:lnTo>
                    <a:pt x="450" y="546"/>
                  </a:lnTo>
                  <a:lnTo>
                    <a:pt x="442" y="813"/>
                  </a:lnTo>
                  <a:lnTo>
                    <a:pt x="378" y="1208"/>
                  </a:lnTo>
                  <a:lnTo>
                    <a:pt x="446" y="1279"/>
                  </a:lnTo>
                  <a:lnTo>
                    <a:pt x="454" y="1364"/>
                  </a:lnTo>
                  <a:lnTo>
                    <a:pt x="458" y="1535"/>
                  </a:lnTo>
                  <a:lnTo>
                    <a:pt x="107" y="1809"/>
                  </a:lnTo>
                  <a:lnTo>
                    <a:pt x="104" y="1750"/>
                  </a:lnTo>
                  <a:lnTo>
                    <a:pt x="120" y="1671"/>
                  </a:lnTo>
                  <a:lnTo>
                    <a:pt x="160" y="1646"/>
                  </a:lnTo>
                  <a:lnTo>
                    <a:pt x="243" y="1559"/>
                  </a:lnTo>
                  <a:lnTo>
                    <a:pt x="342" y="1506"/>
                  </a:lnTo>
                  <a:lnTo>
                    <a:pt x="311" y="1407"/>
                  </a:lnTo>
                  <a:lnTo>
                    <a:pt x="251" y="1443"/>
                  </a:lnTo>
                  <a:lnTo>
                    <a:pt x="199" y="1403"/>
                  </a:lnTo>
                  <a:lnTo>
                    <a:pt x="107" y="1383"/>
                  </a:lnTo>
                  <a:lnTo>
                    <a:pt x="179" y="1275"/>
                  </a:lnTo>
                  <a:lnTo>
                    <a:pt x="219" y="1128"/>
                  </a:lnTo>
                  <a:lnTo>
                    <a:pt x="311" y="1088"/>
                  </a:lnTo>
                  <a:lnTo>
                    <a:pt x="302" y="1033"/>
                  </a:lnTo>
                  <a:lnTo>
                    <a:pt x="223" y="1004"/>
                  </a:lnTo>
                  <a:lnTo>
                    <a:pt x="283" y="821"/>
                  </a:lnTo>
                  <a:lnTo>
                    <a:pt x="319" y="618"/>
                  </a:lnTo>
                  <a:lnTo>
                    <a:pt x="192" y="487"/>
                  </a:lnTo>
                  <a:lnTo>
                    <a:pt x="160" y="419"/>
                  </a:lnTo>
                  <a:lnTo>
                    <a:pt x="136" y="395"/>
                  </a:lnTo>
                  <a:lnTo>
                    <a:pt x="171" y="291"/>
                  </a:lnTo>
                  <a:lnTo>
                    <a:pt x="171" y="291"/>
                  </a:lnTo>
                  <a:close/>
                </a:path>
              </a:pathLst>
            </a:custGeom>
            <a:solidFill>
              <a:srgbClr val="B5A3A3"/>
            </a:solidFill>
            <a:ln w="9525">
              <a:noFill/>
              <a:round/>
            </a:ln>
          </p:spPr>
          <p:txBody>
            <a:bodyPr/>
            <a:lstStyle/>
            <a:p>
              <a:endParaRPr lang="en-US"/>
            </a:p>
          </p:txBody>
        </p:sp>
        <p:sp>
          <p:nvSpPr>
            <p:cNvPr id="379069" name="Freeform 189"/>
            <p:cNvSpPr/>
            <p:nvPr/>
          </p:nvSpPr>
          <p:spPr bwMode="auto">
            <a:xfrm>
              <a:off x="4389" y="3142"/>
              <a:ext cx="437" cy="351"/>
            </a:xfrm>
            <a:custGeom>
              <a:avLst/>
              <a:gdLst/>
              <a:ahLst/>
              <a:cxnLst>
                <a:cxn ang="0">
                  <a:pos x="437" y="104"/>
                </a:cxn>
                <a:cxn ang="0">
                  <a:pos x="322" y="199"/>
                </a:cxn>
                <a:cxn ang="0">
                  <a:pos x="378" y="251"/>
                </a:cxn>
                <a:cxn ang="0">
                  <a:pos x="370" y="303"/>
                </a:cxn>
                <a:cxn ang="0">
                  <a:pos x="291" y="351"/>
                </a:cxn>
                <a:cxn ang="0">
                  <a:pos x="258" y="299"/>
                </a:cxn>
                <a:cxn ang="0">
                  <a:pos x="166" y="279"/>
                </a:cxn>
                <a:cxn ang="0">
                  <a:pos x="0" y="351"/>
                </a:cxn>
                <a:cxn ang="0">
                  <a:pos x="263" y="44"/>
                </a:cxn>
                <a:cxn ang="0">
                  <a:pos x="330" y="0"/>
                </a:cxn>
                <a:cxn ang="0">
                  <a:pos x="437" y="104"/>
                </a:cxn>
                <a:cxn ang="0">
                  <a:pos x="437" y="104"/>
                </a:cxn>
              </a:cxnLst>
              <a:rect l="0" t="0" r="r" b="b"/>
              <a:pathLst>
                <a:path w="437" h="351">
                  <a:moveTo>
                    <a:pt x="437" y="104"/>
                  </a:moveTo>
                  <a:lnTo>
                    <a:pt x="322" y="199"/>
                  </a:lnTo>
                  <a:lnTo>
                    <a:pt x="378" y="251"/>
                  </a:lnTo>
                  <a:lnTo>
                    <a:pt x="370" y="303"/>
                  </a:lnTo>
                  <a:lnTo>
                    <a:pt x="291" y="351"/>
                  </a:lnTo>
                  <a:lnTo>
                    <a:pt x="258" y="299"/>
                  </a:lnTo>
                  <a:lnTo>
                    <a:pt x="166" y="279"/>
                  </a:lnTo>
                  <a:lnTo>
                    <a:pt x="0" y="351"/>
                  </a:lnTo>
                  <a:lnTo>
                    <a:pt x="263" y="44"/>
                  </a:lnTo>
                  <a:lnTo>
                    <a:pt x="330" y="0"/>
                  </a:lnTo>
                  <a:lnTo>
                    <a:pt x="437" y="104"/>
                  </a:lnTo>
                  <a:lnTo>
                    <a:pt x="437" y="104"/>
                  </a:lnTo>
                  <a:close/>
                </a:path>
              </a:pathLst>
            </a:custGeom>
            <a:solidFill>
              <a:srgbClr val="755B5B"/>
            </a:solidFill>
            <a:ln w="9525">
              <a:noFill/>
              <a:round/>
            </a:ln>
          </p:spPr>
          <p:txBody>
            <a:bodyPr/>
            <a:lstStyle/>
            <a:p>
              <a:endParaRPr lang="en-US"/>
            </a:p>
          </p:txBody>
        </p:sp>
        <p:sp>
          <p:nvSpPr>
            <p:cNvPr id="379070" name="Freeform 190"/>
            <p:cNvSpPr/>
            <p:nvPr/>
          </p:nvSpPr>
          <p:spPr bwMode="auto">
            <a:xfrm>
              <a:off x="3907" y="2991"/>
              <a:ext cx="478" cy="167"/>
            </a:xfrm>
            <a:custGeom>
              <a:avLst/>
              <a:gdLst/>
              <a:ahLst/>
              <a:cxnLst>
                <a:cxn ang="0">
                  <a:pos x="0" y="72"/>
                </a:cxn>
                <a:cxn ang="0">
                  <a:pos x="56" y="44"/>
                </a:cxn>
                <a:cxn ang="0">
                  <a:pos x="83" y="0"/>
                </a:cxn>
                <a:cxn ang="0">
                  <a:pos x="478" y="68"/>
                </a:cxn>
                <a:cxn ang="0">
                  <a:pos x="422" y="108"/>
                </a:cxn>
                <a:cxn ang="0">
                  <a:pos x="262" y="144"/>
                </a:cxn>
                <a:cxn ang="0">
                  <a:pos x="290" y="167"/>
                </a:cxn>
                <a:cxn ang="0">
                  <a:pos x="219" y="151"/>
                </a:cxn>
                <a:cxn ang="0">
                  <a:pos x="0" y="72"/>
                </a:cxn>
                <a:cxn ang="0">
                  <a:pos x="0" y="72"/>
                </a:cxn>
              </a:cxnLst>
              <a:rect l="0" t="0" r="r" b="b"/>
              <a:pathLst>
                <a:path w="478" h="167">
                  <a:moveTo>
                    <a:pt x="0" y="72"/>
                  </a:moveTo>
                  <a:lnTo>
                    <a:pt x="56" y="44"/>
                  </a:lnTo>
                  <a:lnTo>
                    <a:pt x="83" y="0"/>
                  </a:lnTo>
                  <a:lnTo>
                    <a:pt x="478" y="68"/>
                  </a:lnTo>
                  <a:lnTo>
                    <a:pt x="422" y="108"/>
                  </a:lnTo>
                  <a:lnTo>
                    <a:pt x="262" y="144"/>
                  </a:lnTo>
                  <a:lnTo>
                    <a:pt x="290" y="167"/>
                  </a:lnTo>
                  <a:lnTo>
                    <a:pt x="219" y="151"/>
                  </a:lnTo>
                  <a:lnTo>
                    <a:pt x="0" y="72"/>
                  </a:lnTo>
                  <a:lnTo>
                    <a:pt x="0" y="72"/>
                  </a:lnTo>
                  <a:close/>
                </a:path>
              </a:pathLst>
            </a:custGeom>
            <a:solidFill>
              <a:srgbClr val="D8FCFF"/>
            </a:solidFill>
            <a:ln w="9525">
              <a:noFill/>
              <a:round/>
            </a:ln>
          </p:spPr>
          <p:txBody>
            <a:bodyPr/>
            <a:lstStyle/>
            <a:p>
              <a:endParaRPr lang="en-US"/>
            </a:p>
          </p:txBody>
        </p:sp>
        <p:sp>
          <p:nvSpPr>
            <p:cNvPr id="379071" name="Freeform 191"/>
            <p:cNvSpPr/>
            <p:nvPr/>
          </p:nvSpPr>
          <p:spPr bwMode="auto">
            <a:xfrm>
              <a:off x="4356" y="3067"/>
              <a:ext cx="180" cy="107"/>
            </a:xfrm>
            <a:custGeom>
              <a:avLst/>
              <a:gdLst/>
              <a:ahLst/>
              <a:cxnLst>
                <a:cxn ang="0">
                  <a:pos x="0" y="83"/>
                </a:cxn>
                <a:cxn ang="0">
                  <a:pos x="92" y="0"/>
                </a:cxn>
                <a:cxn ang="0">
                  <a:pos x="180" y="32"/>
                </a:cxn>
                <a:cxn ang="0">
                  <a:pos x="8" y="107"/>
                </a:cxn>
                <a:cxn ang="0">
                  <a:pos x="0" y="83"/>
                </a:cxn>
                <a:cxn ang="0">
                  <a:pos x="0" y="83"/>
                </a:cxn>
              </a:cxnLst>
              <a:rect l="0" t="0" r="r" b="b"/>
              <a:pathLst>
                <a:path w="180" h="107">
                  <a:moveTo>
                    <a:pt x="0" y="83"/>
                  </a:moveTo>
                  <a:lnTo>
                    <a:pt x="92" y="0"/>
                  </a:lnTo>
                  <a:lnTo>
                    <a:pt x="180" y="32"/>
                  </a:lnTo>
                  <a:lnTo>
                    <a:pt x="8" y="107"/>
                  </a:lnTo>
                  <a:lnTo>
                    <a:pt x="0" y="83"/>
                  </a:lnTo>
                  <a:lnTo>
                    <a:pt x="0" y="83"/>
                  </a:lnTo>
                  <a:close/>
                </a:path>
              </a:pathLst>
            </a:custGeom>
            <a:solidFill>
              <a:srgbClr val="D8FCFF"/>
            </a:solidFill>
            <a:ln w="9525">
              <a:noFill/>
              <a:round/>
            </a:ln>
          </p:spPr>
          <p:txBody>
            <a:bodyPr/>
            <a:lstStyle/>
            <a:p>
              <a:endParaRPr lang="en-US"/>
            </a:p>
          </p:txBody>
        </p:sp>
        <p:sp>
          <p:nvSpPr>
            <p:cNvPr id="379072" name="Freeform 192"/>
            <p:cNvSpPr/>
            <p:nvPr/>
          </p:nvSpPr>
          <p:spPr bwMode="auto">
            <a:xfrm>
              <a:off x="4186" y="1699"/>
              <a:ext cx="262" cy="866"/>
            </a:xfrm>
            <a:custGeom>
              <a:avLst/>
              <a:gdLst/>
              <a:ahLst/>
              <a:cxnLst>
                <a:cxn ang="0">
                  <a:pos x="4" y="455"/>
                </a:cxn>
                <a:cxn ang="0">
                  <a:pos x="51" y="527"/>
                </a:cxn>
                <a:cxn ang="0">
                  <a:pos x="103" y="658"/>
                </a:cxn>
                <a:cxn ang="0">
                  <a:pos x="123" y="474"/>
                </a:cxn>
                <a:cxn ang="0">
                  <a:pos x="91" y="368"/>
                </a:cxn>
                <a:cxn ang="0">
                  <a:pos x="107" y="311"/>
                </a:cxn>
                <a:cxn ang="0">
                  <a:pos x="95" y="256"/>
                </a:cxn>
                <a:cxn ang="0">
                  <a:pos x="131" y="184"/>
                </a:cxn>
                <a:cxn ang="0">
                  <a:pos x="123" y="120"/>
                </a:cxn>
                <a:cxn ang="0">
                  <a:pos x="99" y="80"/>
                </a:cxn>
                <a:cxn ang="0">
                  <a:pos x="119" y="48"/>
                </a:cxn>
                <a:cxn ang="0">
                  <a:pos x="167" y="44"/>
                </a:cxn>
                <a:cxn ang="0">
                  <a:pos x="146" y="0"/>
                </a:cxn>
                <a:cxn ang="0">
                  <a:pos x="254" y="48"/>
                </a:cxn>
                <a:cxn ang="0">
                  <a:pos x="262" y="423"/>
                </a:cxn>
                <a:cxn ang="0">
                  <a:pos x="227" y="431"/>
                </a:cxn>
                <a:cxn ang="0">
                  <a:pos x="170" y="527"/>
                </a:cxn>
                <a:cxn ang="0">
                  <a:pos x="159" y="630"/>
                </a:cxn>
                <a:cxn ang="0">
                  <a:pos x="163" y="701"/>
                </a:cxn>
                <a:cxn ang="0">
                  <a:pos x="203" y="786"/>
                </a:cxn>
                <a:cxn ang="0">
                  <a:pos x="254" y="802"/>
                </a:cxn>
                <a:cxn ang="0">
                  <a:pos x="250" y="866"/>
                </a:cxn>
                <a:cxn ang="0">
                  <a:pos x="103" y="841"/>
                </a:cxn>
                <a:cxn ang="0">
                  <a:pos x="0" y="826"/>
                </a:cxn>
                <a:cxn ang="0">
                  <a:pos x="4" y="455"/>
                </a:cxn>
                <a:cxn ang="0">
                  <a:pos x="4" y="455"/>
                </a:cxn>
              </a:cxnLst>
              <a:rect l="0" t="0" r="r" b="b"/>
              <a:pathLst>
                <a:path w="262" h="866">
                  <a:moveTo>
                    <a:pt x="4" y="455"/>
                  </a:moveTo>
                  <a:lnTo>
                    <a:pt x="51" y="527"/>
                  </a:lnTo>
                  <a:lnTo>
                    <a:pt x="103" y="658"/>
                  </a:lnTo>
                  <a:lnTo>
                    <a:pt x="123" y="474"/>
                  </a:lnTo>
                  <a:lnTo>
                    <a:pt x="91" y="368"/>
                  </a:lnTo>
                  <a:lnTo>
                    <a:pt x="107" y="311"/>
                  </a:lnTo>
                  <a:lnTo>
                    <a:pt x="95" y="256"/>
                  </a:lnTo>
                  <a:lnTo>
                    <a:pt x="131" y="184"/>
                  </a:lnTo>
                  <a:lnTo>
                    <a:pt x="123" y="120"/>
                  </a:lnTo>
                  <a:lnTo>
                    <a:pt x="99" y="80"/>
                  </a:lnTo>
                  <a:lnTo>
                    <a:pt x="119" y="48"/>
                  </a:lnTo>
                  <a:lnTo>
                    <a:pt x="167" y="44"/>
                  </a:lnTo>
                  <a:lnTo>
                    <a:pt x="146" y="0"/>
                  </a:lnTo>
                  <a:lnTo>
                    <a:pt x="254" y="48"/>
                  </a:lnTo>
                  <a:lnTo>
                    <a:pt x="262" y="423"/>
                  </a:lnTo>
                  <a:lnTo>
                    <a:pt x="227" y="431"/>
                  </a:lnTo>
                  <a:lnTo>
                    <a:pt x="170" y="527"/>
                  </a:lnTo>
                  <a:lnTo>
                    <a:pt x="159" y="630"/>
                  </a:lnTo>
                  <a:lnTo>
                    <a:pt x="163" y="701"/>
                  </a:lnTo>
                  <a:lnTo>
                    <a:pt x="203" y="786"/>
                  </a:lnTo>
                  <a:lnTo>
                    <a:pt x="254" y="802"/>
                  </a:lnTo>
                  <a:lnTo>
                    <a:pt x="250" y="866"/>
                  </a:lnTo>
                  <a:lnTo>
                    <a:pt x="103" y="841"/>
                  </a:lnTo>
                  <a:lnTo>
                    <a:pt x="0" y="826"/>
                  </a:lnTo>
                  <a:lnTo>
                    <a:pt x="4" y="455"/>
                  </a:lnTo>
                  <a:lnTo>
                    <a:pt x="4" y="455"/>
                  </a:lnTo>
                  <a:close/>
                </a:path>
              </a:pathLst>
            </a:custGeom>
            <a:solidFill>
              <a:srgbClr val="B5A3A3"/>
            </a:solidFill>
            <a:ln w="9525">
              <a:noFill/>
              <a:round/>
            </a:ln>
          </p:spPr>
          <p:txBody>
            <a:bodyPr/>
            <a:lstStyle/>
            <a:p>
              <a:endParaRPr lang="en-US"/>
            </a:p>
          </p:txBody>
        </p:sp>
        <p:sp>
          <p:nvSpPr>
            <p:cNvPr id="379073" name="Freeform 193"/>
            <p:cNvSpPr/>
            <p:nvPr/>
          </p:nvSpPr>
          <p:spPr bwMode="auto">
            <a:xfrm>
              <a:off x="3791" y="3421"/>
              <a:ext cx="251" cy="199"/>
            </a:xfrm>
            <a:custGeom>
              <a:avLst/>
              <a:gdLst/>
              <a:ahLst/>
              <a:cxnLst>
                <a:cxn ang="0">
                  <a:pos x="17" y="32"/>
                </a:cxn>
                <a:cxn ang="0">
                  <a:pos x="100" y="0"/>
                </a:cxn>
                <a:cxn ang="0">
                  <a:pos x="251" y="64"/>
                </a:cxn>
                <a:cxn ang="0">
                  <a:pos x="0" y="199"/>
                </a:cxn>
                <a:cxn ang="0">
                  <a:pos x="17" y="32"/>
                </a:cxn>
                <a:cxn ang="0">
                  <a:pos x="17" y="32"/>
                </a:cxn>
              </a:cxnLst>
              <a:rect l="0" t="0" r="r" b="b"/>
              <a:pathLst>
                <a:path w="251" h="199">
                  <a:moveTo>
                    <a:pt x="17" y="32"/>
                  </a:moveTo>
                  <a:lnTo>
                    <a:pt x="100" y="0"/>
                  </a:lnTo>
                  <a:lnTo>
                    <a:pt x="251" y="64"/>
                  </a:lnTo>
                  <a:lnTo>
                    <a:pt x="0" y="199"/>
                  </a:lnTo>
                  <a:lnTo>
                    <a:pt x="17" y="32"/>
                  </a:lnTo>
                  <a:lnTo>
                    <a:pt x="17" y="32"/>
                  </a:lnTo>
                  <a:close/>
                </a:path>
              </a:pathLst>
            </a:custGeom>
            <a:solidFill>
              <a:srgbClr val="755B5B"/>
            </a:solidFill>
            <a:ln w="9525">
              <a:noFill/>
              <a:round/>
            </a:ln>
          </p:spPr>
          <p:txBody>
            <a:bodyPr/>
            <a:lstStyle/>
            <a:p>
              <a:endParaRPr lang="en-US"/>
            </a:p>
          </p:txBody>
        </p:sp>
        <p:sp>
          <p:nvSpPr>
            <p:cNvPr id="379074" name="Freeform 194"/>
            <p:cNvSpPr/>
            <p:nvPr/>
          </p:nvSpPr>
          <p:spPr bwMode="auto">
            <a:xfrm>
              <a:off x="3851" y="3166"/>
              <a:ext cx="816" cy="342"/>
            </a:xfrm>
            <a:custGeom>
              <a:avLst/>
              <a:gdLst/>
              <a:ahLst/>
              <a:cxnLst>
                <a:cxn ang="0">
                  <a:pos x="0" y="60"/>
                </a:cxn>
                <a:cxn ang="0">
                  <a:pos x="36" y="139"/>
                </a:cxn>
                <a:cxn ang="0">
                  <a:pos x="152" y="172"/>
                </a:cxn>
                <a:cxn ang="0">
                  <a:pos x="290" y="208"/>
                </a:cxn>
                <a:cxn ang="0">
                  <a:pos x="402" y="255"/>
                </a:cxn>
                <a:cxn ang="0">
                  <a:pos x="458" y="255"/>
                </a:cxn>
                <a:cxn ang="0">
                  <a:pos x="466" y="335"/>
                </a:cxn>
                <a:cxn ang="0">
                  <a:pos x="513" y="342"/>
                </a:cxn>
                <a:cxn ang="0">
                  <a:pos x="704" y="255"/>
                </a:cxn>
                <a:cxn ang="0">
                  <a:pos x="816" y="0"/>
                </a:cxn>
                <a:cxn ang="0">
                  <a:pos x="462" y="172"/>
                </a:cxn>
                <a:cxn ang="0">
                  <a:pos x="108" y="64"/>
                </a:cxn>
                <a:cxn ang="0">
                  <a:pos x="0" y="60"/>
                </a:cxn>
                <a:cxn ang="0">
                  <a:pos x="0" y="60"/>
                </a:cxn>
              </a:cxnLst>
              <a:rect l="0" t="0" r="r" b="b"/>
              <a:pathLst>
                <a:path w="816" h="342">
                  <a:moveTo>
                    <a:pt x="0" y="60"/>
                  </a:moveTo>
                  <a:lnTo>
                    <a:pt x="36" y="139"/>
                  </a:lnTo>
                  <a:lnTo>
                    <a:pt x="152" y="172"/>
                  </a:lnTo>
                  <a:lnTo>
                    <a:pt x="290" y="208"/>
                  </a:lnTo>
                  <a:lnTo>
                    <a:pt x="402" y="255"/>
                  </a:lnTo>
                  <a:lnTo>
                    <a:pt x="458" y="255"/>
                  </a:lnTo>
                  <a:lnTo>
                    <a:pt x="466" y="335"/>
                  </a:lnTo>
                  <a:lnTo>
                    <a:pt x="513" y="342"/>
                  </a:lnTo>
                  <a:lnTo>
                    <a:pt x="704" y="255"/>
                  </a:lnTo>
                  <a:lnTo>
                    <a:pt x="816" y="0"/>
                  </a:lnTo>
                  <a:lnTo>
                    <a:pt x="462" y="172"/>
                  </a:lnTo>
                  <a:lnTo>
                    <a:pt x="108" y="64"/>
                  </a:lnTo>
                  <a:lnTo>
                    <a:pt x="0" y="60"/>
                  </a:lnTo>
                  <a:lnTo>
                    <a:pt x="0" y="60"/>
                  </a:lnTo>
                  <a:close/>
                </a:path>
              </a:pathLst>
            </a:custGeom>
            <a:solidFill>
              <a:srgbClr val="A38C8C"/>
            </a:solidFill>
            <a:ln w="9525">
              <a:noFill/>
              <a:round/>
            </a:ln>
          </p:spPr>
          <p:txBody>
            <a:bodyPr/>
            <a:lstStyle/>
            <a:p>
              <a:endParaRPr lang="en-US"/>
            </a:p>
          </p:txBody>
        </p:sp>
        <p:sp>
          <p:nvSpPr>
            <p:cNvPr id="379075" name="Freeform 195"/>
            <p:cNvSpPr/>
            <p:nvPr/>
          </p:nvSpPr>
          <p:spPr bwMode="auto">
            <a:xfrm>
              <a:off x="4281" y="1552"/>
              <a:ext cx="127" cy="144"/>
            </a:xfrm>
            <a:custGeom>
              <a:avLst/>
              <a:gdLst/>
              <a:ahLst/>
              <a:cxnLst>
                <a:cxn ang="0">
                  <a:pos x="111" y="144"/>
                </a:cxn>
                <a:cxn ang="0">
                  <a:pos x="127" y="20"/>
                </a:cxn>
                <a:cxn ang="0">
                  <a:pos x="60" y="0"/>
                </a:cxn>
                <a:cxn ang="0">
                  <a:pos x="0" y="20"/>
                </a:cxn>
                <a:cxn ang="0">
                  <a:pos x="8" y="140"/>
                </a:cxn>
                <a:cxn ang="0">
                  <a:pos x="68" y="140"/>
                </a:cxn>
                <a:cxn ang="0">
                  <a:pos x="111" y="144"/>
                </a:cxn>
                <a:cxn ang="0">
                  <a:pos x="111" y="144"/>
                </a:cxn>
              </a:cxnLst>
              <a:rect l="0" t="0" r="r" b="b"/>
              <a:pathLst>
                <a:path w="127" h="144">
                  <a:moveTo>
                    <a:pt x="111" y="144"/>
                  </a:moveTo>
                  <a:lnTo>
                    <a:pt x="127" y="20"/>
                  </a:lnTo>
                  <a:lnTo>
                    <a:pt x="60" y="0"/>
                  </a:lnTo>
                  <a:lnTo>
                    <a:pt x="0" y="20"/>
                  </a:lnTo>
                  <a:lnTo>
                    <a:pt x="8" y="140"/>
                  </a:lnTo>
                  <a:lnTo>
                    <a:pt x="68" y="140"/>
                  </a:lnTo>
                  <a:lnTo>
                    <a:pt x="111" y="144"/>
                  </a:lnTo>
                  <a:lnTo>
                    <a:pt x="111" y="144"/>
                  </a:lnTo>
                  <a:close/>
                </a:path>
              </a:pathLst>
            </a:custGeom>
            <a:solidFill>
              <a:srgbClr val="E5E5FF"/>
            </a:solidFill>
            <a:ln w="9525">
              <a:noFill/>
              <a:round/>
            </a:ln>
          </p:spPr>
          <p:txBody>
            <a:bodyPr/>
            <a:lstStyle/>
            <a:p>
              <a:endParaRPr lang="en-US"/>
            </a:p>
          </p:txBody>
        </p:sp>
        <p:sp>
          <p:nvSpPr>
            <p:cNvPr id="379076" name="Freeform 196"/>
            <p:cNvSpPr/>
            <p:nvPr/>
          </p:nvSpPr>
          <p:spPr bwMode="auto">
            <a:xfrm>
              <a:off x="4050" y="2154"/>
              <a:ext cx="147" cy="314"/>
            </a:xfrm>
            <a:custGeom>
              <a:avLst/>
              <a:gdLst/>
              <a:ahLst/>
              <a:cxnLst>
                <a:cxn ang="0">
                  <a:pos x="119" y="0"/>
                </a:cxn>
                <a:cxn ang="0">
                  <a:pos x="87" y="24"/>
                </a:cxn>
                <a:cxn ang="0">
                  <a:pos x="55" y="76"/>
                </a:cxn>
                <a:cxn ang="0">
                  <a:pos x="8" y="83"/>
                </a:cxn>
                <a:cxn ang="0">
                  <a:pos x="0" y="108"/>
                </a:cxn>
                <a:cxn ang="0">
                  <a:pos x="36" y="115"/>
                </a:cxn>
                <a:cxn ang="0">
                  <a:pos x="40" y="179"/>
                </a:cxn>
                <a:cxn ang="0">
                  <a:pos x="0" y="187"/>
                </a:cxn>
                <a:cxn ang="0">
                  <a:pos x="0" y="250"/>
                </a:cxn>
                <a:cxn ang="0">
                  <a:pos x="24" y="314"/>
                </a:cxn>
                <a:cxn ang="0">
                  <a:pos x="115" y="314"/>
                </a:cxn>
                <a:cxn ang="0">
                  <a:pos x="147" y="24"/>
                </a:cxn>
                <a:cxn ang="0">
                  <a:pos x="119" y="0"/>
                </a:cxn>
                <a:cxn ang="0">
                  <a:pos x="119" y="0"/>
                </a:cxn>
              </a:cxnLst>
              <a:rect l="0" t="0" r="r" b="b"/>
              <a:pathLst>
                <a:path w="147" h="314">
                  <a:moveTo>
                    <a:pt x="119" y="0"/>
                  </a:moveTo>
                  <a:lnTo>
                    <a:pt x="87" y="24"/>
                  </a:lnTo>
                  <a:lnTo>
                    <a:pt x="55" y="76"/>
                  </a:lnTo>
                  <a:lnTo>
                    <a:pt x="8" y="83"/>
                  </a:lnTo>
                  <a:lnTo>
                    <a:pt x="0" y="108"/>
                  </a:lnTo>
                  <a:lnTo>
                    <a:pt x="36" y="115"/>
                  </a:lnTo>
                  <a:lnTo>
                    <a:pt x="40" y="179"/>
                  </a:lnTo>
                  <a:lnTo>
                    <a:pt x="0" y="187"/>
                  </a:lnTo>
                  <a:lnTo>
                    <a:pt x="0" y="250"/>
                  </a:lnTo>
                  <a:lnTo>
                    <a:pt x="24" y="314"/>
                  </a:lnTo>
                  <a:lnTo>
                    <a:pt x="115" y="314"/>
                  </a:lnTo>
                  <a:lnTo>
                    <a:pt x="147" y="24"/>
                  </a:lnTo>
                  <a:lnTo>
                    <a:pt x="119" y="0"/>
                  </a:lnTo>
                  <a:lnTo>
                    <a:pt x="119" y="0"/>
                  </a:lnTo>
                  <a:close/>
                </a:path>
              </a:pathLst>
            </a:custGeom>
            <a:solidFill>
              <a:srgbClr val="CCCCFF"/>
            </a:solidFill>
            <a:ln w="9525">
              <a:noFill/>
              <a:round/>
            </a:ln>
          </p:spPr>
          <p:txBody>
            <a:bodyPr/>
            <a:lstStyle/>
            <a:p>
              <a:endParaRPr lang="en-US"/>
            </a:p>
          </p:txBody>
        </p:sp>
        <p:sp>
          <p:nvSpPr>
            <p:cNvPr id="379077" name="Freeform 197"/>
            <p:cNvSpPr/>
            <p:nvPr/>
          </p:nvSpPr>
          <p:spPr bwMode="auto">
            <a:xfrm>
              <a:off x="4364" y="2114"/>
              <a:ext cx="231" cy="379"/>
            </a:xfrm>
            <a:custGeom>
              <a:avLst/>
              <a:gdLst/>
              <a:ahLst/>
              <a:cxnLst>
                <a:cxn ang="0">
                  <a:pos x="191" y="32"/>
                </a:cxn>
                <a:cxn ang="0">
                  <a:pos x="204" y="87"/>
                </a:cxn>
                <a:cxn ang="0">
                  <a:pos x="231" y="155"/>
                </a:cxn>
                <a:cxn ang="0">
                  <a:pos x="231" y="263"/>
                </a:cxn>
                <a:cxn ang="0">
                  <a:pos x="184" y="354"/>
                </a:cxn>
                <a:cxn ang="0">
                  <a:pos x="156" y="379"/>
                </a:cxn>
                <a:cxn ang="0">
                  <a:pos x="25" y="371"/>
                </a:cxn>
                <a:cxn ang="0">
                  <a:pos x="0" y="307"/>
                </a:cxn>
                <a:cxn ang="0">
                  <a:pos x="49" y="295"/>
                </a:cxn>
                <a:cxn ang="0">
                  <a:pos x="40" y="247"/>
                </a:cxn>
                <a:cxn ang="0">
                  <a:pos x="0" y="203"/>
                </a:cxn>
                <a:cxn ang="0">
                  <a:pos x="44" y="184"/>
                </a:cxn>
                <a:cxn ang="0">
                  <a:pos x="68" y="91"/>
                </a:cxn>
                <a:cxn ang="0">
                  <a:pos x="96" y="64"/>
                </a:cxn>
                <a:cxn ang="0">
                  <a:pos x="49" y="16"/>
                </a:cxn>
                <a:cxn ang="0">
                  <a:pos x="128" y="0"/>
                </a:cxn>
                <a:cxn ang="0">
                  <a:pos x="191" y="32"/>
                </a:cxn>
                <a:cxn ang="0">
                  <a:pos x="191" y="32"/>
                </a:cxn>
              </a:cxnLst>
              <a:rect l="0" t="0" r="r" b="b"/>
              <a:pathLst>
                <a:path w="231" h="379">
                  <a:moveTo>
                    <a:pt x="191" y="32"/>
                  </a:moveTo>
                  <a:lnTo>
                    <a:pt x="204" y="87"/>
                  </a:lnTo>
                  <a:lnTo>
                    <a:pt x="231" y="155"/>
                  </a:lnTo>
                  <a:lnTo>
                    <a:pt x="231" y="263"/>
                  </a:lnTo>
                  <a:lnTo>
                    <a:pt x="184" y="354"/>
                  </a:lnTo>
                  <a:lnTo>
                    <a:pt x="156" y="379"/>
                  </a:lnTo>
                  <a:lnTo>
                    <a:pt x="25" y="371"/>
                  </a:lnTo>
                  <a:lnTo>
                    <a:pt x="0" y="307"/>
                  </a:lnTo>
                  <a:lnTo>
                    <a:pt x="49" y="295"/>
                  </a:lnTo>
                  <a:lnTo>
                    <a:pt x="40" y="247"/>
                  </a:lnTo>
                  <a:lnTo>
                    <a:pt x="0" y="203"/>
                  </a:lnTo>
                  <a:lnTo>
                    <a:pt x="44" y="184"/>
                  </a:lnTo>
                  <a:lnTo>
                    <a:pt x="68" y="91"/>
                  </a:lnTo>
                  <a:lnTo>
                    <a:pt x="96" y="64"/>
                  </a:lnTo>
                  <a:lnTo>
                    <a:pt x="49" y="16"/>
                  </a:lnTo>
                  <a:lnTo>
                    <a:pt x="128" y="0"/>
                  </a:lnTo>
                  <a:lnTo>
                    <a:pt x="191" y="32"/>
                  </a:lnTo>
                  <a:lnTo>
                    <a:pt x="191" y="32"/>
                  </a:lnTo>
                  <a:close/>
                </a:path>
              </a:pathLst>
            </a:custGeom>
            <a:solidFill>
              <a:srgbClr val="CCCCFF"/>
            </a:solidFill>
            <a:ln w="9525">
              <a:noFill/>
              <a:round/>
            </a:ln>
          </p:spPr>
          <p:txBody>
            <a:bodyPr/>
            <a:lstStyle/>
            <a:p>
              <a:endParaRPr lang="en-US"/>
            </a:p>
          </p:txBody>
        </p:sp>
        <p:sp>
          <p:nvSpPr>
            <p:cNvPr id="379078" name="Freeform 198"/>
            <p:cNvSpPr/>
            <p:nvPr/>
          </p:nvSpPr>
          <p:spPr bwMode="auto">
            <a:xfrm>
              <a:off x="3978" y="2588"/>
              <a:ext cx="574" cy="223"/>
            </a:xfrm>
            <a:custGeom>
              <a:avLst/>
              <a:gdLst/>
              <a:ahLst/>
              <a:cxnLst>
                <a:cxn ang="0">
                  <a:pos x="57" y="115"/>
                </a:cxn>
                <a:cxn ang="0">
                  <a:pos x="0" y="76"/>
                </a:cxn>
                <a:cxn ang="0">
                  <a:pos x="91" y="24"/>
                </a:cxn>
                <a:cxn ang="0">
                  <a:pos x="252" y="9"/>
                </a:cxn>
                <a:cxn ang="0">
                  <a:pos x="414" y="40"/>
                </a:cxn>
                <a:cxn ang="0">
                  <a:pos x="418" y="4"/>
                </a:cxn>
                <a:cxn ang="0">
                  <a:pos x="498" y="0"/>
                </a:cxn>
                <a:cxn ang="0">
                  <a:pos x="574" y="36"/>
                </a:cxn>
                <a:cxn ang="0">
                  <a:pos x="570" y="124"/>
                </a:cxn>
                <a:cxn ang="0">
                  <a:pos x="526" y="136"/>
                </a:cxn>
                <a:cxn ang="0">
                  <a:pos x="522" y="204"/>
                </a:cxn>
                <a:cxn ang="0">
                  <a:pos x="482" y="168"/>
                </a:cxn>
                <a:cxn ang="0">
                  <a:pos x="462" y="119"/>
                </a:cxn>
                <a:cxn ang="0">
                  <a:pos x="430" y="112"/>
                </a:cxn>
                <a:cxn ang="0">
                  <a:pos x="390" y="155"/>
                </a:cxn>
                <a:cxn ang="0">
                  <a:pos x="386" y="223"/>
                </a:cxn>
                <a:cxn ang="0">
                  <a:pos x="331" y="200"/>
                </a:cxn>
                <a:cxn ang="0">
                  <a:pos x="295" y="168"/>
                </a:cxn>
                <a:cxn ang="0">
                  <a:pos x="323" y="119"/>
                </a:cxn>
                <a:cxn ang="0">
                  <a:pos x="287" y="119"/>
                </a:cxn>
                <a:cxn ang="0">
                  <a:pos x="231" y="172"/>
                </a:cxn>
                <a:cxn ang="0">
                  <a:pos x="231" y="140"/>
                </a:cxn>
                <a:cxn ang="0">
                  <a:pos x="187" y="128"/>
                </a:cxn>
                <a:cxn ang="0">
                  <a:pos x="172" y="183"/>
                </a:cxn>
                <a:cxn ang="0">
                  <a:pos x="127" y="151"/>
                </a:cxn>
                <a:cxn ang="0">
                  <a:pos x="120" y="100"/>
                </a:cxn>
                <a:cxn ang="0">
                  <a:pos x="57" y="115"/>
                </a:cxn>
                <a:cxn ang="0">
                  <a:pos x="57" y="115"/>
                </a:cxn>
              </a:cxnLst>
              <a:rect l="0" t="0" r="r" b="b"/>
              <a:pathLst>
                <a:path w="574" h="223">
                  <a:moveTo>
                    <a:pt x="57" y="115"/>
                  </a:moveTo>
                  <a:lnTo>
                    <a:pt x="0" y="76"/>
                  </a:lnTo>
                  <a:lnTo>
                    <a:pt x="91" y="24"/>
                  </a:lnTo>
                  <a:lnTo>
                    <a:pt x="252" y="9"/>
                  </a:lnTo>
                  <a:lnTo>
                    <a:pt x="414" y="40"/>
                  </a:lnTo>
                  <a:lnTo>
                    <a:pt x="418" y="4"/>
                  </a:lnTo>
                  <a:lnTo>
                    <a:pt x="498" y="0"/>
                  </a:lnTo>
                  <a:lnTo>
                    <a:pt x="574" y="36"/>
                  </a:lnTo>
                  <a:lnTo>
                    <a:pt x="570" y="124"/>
                  </a:lnTo>
                  <a:lnTo>
                    <a:pt x="526" y="136"/>
                  </a:lnTo>
                  <a:lnTo>
                    <a:pt x="522" y="204"/>
                  </a:lnTo>
                  <a:lnTo>
                    <a:pt x="482" y="168"/>
                  </a:lnTo>
                  <a:lnTo>
                    <a:pt x="462" y="119"/>
                  </a:lnTo>
                  <a:lnTo>
                    <a:pt x="430" y="112"/>
                  </a:lnTo>
                  <a:lnTo>
                    <a:pt x="390" y="155"/>
                  </a:lnTo>
                  <a:lnTo>
                    <a:pt x="386" y="223"/>
                  </a:lnTo>
                  <a:lnTo>
                    <a:pt x="331" y="200"/>
                  </a:lnTo>
                  <a:lnTo>
                    <a:pt x="295" y="168"/>
                  </a:lnTo>
                  <a:lnTo>
                    <a:pt x="323" y="119"/>
                  </a:lnTo>
                  <a:lnTo>
                    <a:pt x="287" y="119"/>
                  </a:lnTo>
                  <a:lnTo>
                    <a:pt x="231" y="172"/>
                  </a:lnTo>
                  <a:lnTo>
                    <a:pt x="231" y="140"/>
                  </a:lnTo>
                  <a:lnTo>
                    <a:pt x="187" y="128"/>
                  </a:lnTo>
                  <a:lnTo>
                    <a:pt x="172" y="183"/>
                  </a:lnTo>
                  <a:lnTo>
                    <a:pt x="127" y="151"/>
                  </a:lnTo>
                  <a:lnTo>
                    <a:pt x="120" y="100"/>
                  </a:lnTo>
                  <a:lnTo>
                    <a:pt x="57" y="115"/>
                  </a:lnTo>
                  <a:lnTo>
                    <a:pt x="57" y="115"/>
                  </a:lnTo>
                  <a:close/>
                </a:path>
              </a:pathLst>
            </a:custGeom>
            <a:solidFill>
              <a:srgbClr val="CCCCFF"/>
            </a:solidFill>
            <a:ln w="9525">
              <a:noFill/>
              <a:round/>
            </a:ln>
          </p:spPr>
          <p:txBody>
            <a:bodyPr/>
            <a:lstStyle/>
            <a:p>
              <a:endParaRPr lang="en-US"/>
            </a:p>
          </p:txBody>
        </p:sp>
        <p:sp>
          <p:nvSpPr>
            <p:cNvPr id="379081" name="Freeform 201"/>
            <p:cNvSpPr/>
            <p:nvPr/>
          </p:nvSpPr>
          <p:spPr bwMode="auto">
            <a:xfrm>
              <a:off x="3576" y="3035"/>
              <a:ext cx="1174" cy="318"/>
            </a:xfrm>
            <a:custGeom>
              <a:avLst/>
              <a:gdLst/>
              <a:ahLst/>
              <a:cxnLst>
                <a:cxn ang="0">
                  <a:pos x="52" y="123"/>
                </a:cxn>
                <a:cxn ang="0">
                  <a:pos x="0" y="107"/>
                </a:cxn>
                <a:cxn ang="0">
                  <a:pos x="41" y="43"/>
                </a:cxn>
                <a:cxn ang="0">
                  <a:pos x="605" y="187"/>
                </a:cxn>
                <a:cxn ang="0">
                  <a:pos x="720" y="231"/>
                </a:cxn>
                <a:cxn ang="0">
                  <a:pos x="1023" y="91"/>
                </a:cxn>
                <a:cxn ang="0">
                  <a:pos x="960" y="64"/>
                </a:cxn>
                <a:cxn ang="0">
                  <a:pos x="916" y="43"/>
                </a:cxn>
                <a:cxn ang="0">
                  <a:pos x="992" y="0"/>
                </a:cxn>
                <a:cxn ang="0">
                  <a:pos x="1059" y="4"/>
                </a:cxn>
                <a:cxn ang="0">
                  <a:pos x="1032" y="39"/>
                </a:cxn>
                <a:cxn ang="0">
                  <a:pos x="1104" y="60"/>
                </a:cxn>
                <a:cxn ang="0">
                  <a:pos x="1174" y="36"/>
                </a:cxn>
                <a:cxn ang="0">
                  <a:pos x="1163" y="91"/>
                </a:cxn>
                <a:cxn ang="0">
                  <a:pos x="701" y="318"/>
                </a:cxn>
                <a:cxn ang="0">
                  <a:pos x="355" y="187"/>
                </a:cxn>
                <a:cxn ang="0">
                  <a:pos x="172" y="159"/>
                </a:cxn>
                <a:cxn ang="0">
                  <a:pos x="52" y="123"/>
                </a:cxn>
                <a:cxn ang="0">
                  <a:pos x="52" y="123"/>
                </a:cxn>
              </a:cxnLst>
              <a:rect l="0" t="0" r="r" b="b"/>
              <a:pathLst>
                <a:path w="1174" h="318">
                  <a:moveTo>
                    <a:pt x="52" y="123"/>
                  </a:moveTo>
                  <a:lnTo>
                    <a:pt x="0" y="107"/>
                  </a:lnTo>
                  <a:lnTo>
                    <a:pt x="41" y="43"/>
                  </a:lnTo>
                  <a:lnTo>
                    <a:pt x="605" y="187"/>
                  </a:lnTo>
                  <a:lnTo>
                    <a:pt x="720" y="231"/>
                  </a:lnTo>
                  <a:lnTo>
                    <a:pt x="1023" y="91"/>
                  </a:lnTo>
                  <a:lnTo>
                    <a:pt x="960" y="64"/>
                  </a:lnTo>
                  <a:lnTo>
                    <a:pt x="916" y="43"/>
                  </a:lnTo>
                  <a:lnTo>
                    <a:pt x="992" y="0"/>
                  </a:lnTo>
                  <a:lnTo>
                    <a:pt x="1059" y="4"/>
                  </a:lnTo>
                  <a:lnTo>
                    <a:pt x="1032" y="39"/>
                  </a:lnTo>
                  <a:lnTo>
                    <a:pt x="1104" y="60"/>
                  </a:lnTo>
                  <a:lnTo>
                    <a:pt x="1174" y="36"/>
                  </a:lnTo>
                  <a:lnTo>
                    <a:pt x="1163" y="91"/>
                  </a:lnTo>
                  <a:lnTo>
                    <a:pt x="701" y="318"/>
                  </a:lnTo>
                  <a:lnTo>
                    <a:pt x="355" y="187"/>
                  </a:lnTo>
                  <a:lnTo>
                    <a:pt x="172" y="159"/>
                  </a:lnTo>
                  <a:lnTo>
                    <a:pt x="52" y="123"/>
                  </a:lnTo>
                  <a:lnTo>
                    <a:pt x="52" y="123"/>
                  </a:lnTo>
                  <a:close/>
                </a:path>
              </a:pathLst>
            </a:custGeom>
            <a:solidFill>
              <a:srgbClr val="CCCCFF"/>
            </a:solidFill>
            <a:ln w="9525">
              <a:noFill/>
              <a:round/>
            </a:ln>
          </p:spPr>
          <p:txBody>
            <a:bodyPr/>
            <a:lstStyle/>
            <a:p>
              <a:endParaRPr lang="en-US"/>
            </a:p>
          </p:txBody>
        </p:sp>
        <p:sp>
          <p:nvSpPr>
            <p:cNvPr id="379082" name="Freeform 202"/>
            <p:cNvSpPr/>
            <p:nvPr/>
          </p:nvSpPr>
          <p:spPr bwMode="auto">
            <a:xfrm>
              <a:off x="4130" y="2979"/>
              <a:ext cx="103" cy="48"/>
            </a:xfrm>
            <a:custGeom>
              <a:avLst/>
              <a:gdLst/>
              <a:ahLst/>
              <a:cxnLst>
                <a:cxn ang="0">
                  <a:pos x="0" y="35"/>
                </a:cxn>
                <a:cxn ang="0">
                  <a:pos x="75" y="0"/>
                </a:cxn>
                <a:cxn ang="0">
                  <a:pos x="103" y="48"/>
                </a:cxn>
                <a:cxn ang="0">
                  <a:pos x="0" y="35"/>
                </a:cxn>
                <a:cxn ang="0">
                  <a:pos x="0" y="35"/>
                </a:cxn>
              </a:cxnLst>
              <a:rect l="0" t="0" r="r" b="b"/>
              <a:pathLst>
                <a:path w="103" h="48">
                  <a:moveTo>
                    <a:pt x="0" y="35"/>
                  </a:moveTo>
                  <a:lnTo>
                    <a:pt x="75" y="0"/>
                  </a:lnTo>
                  <a:lnTo>
                    <a:pt x="103" y="48"/>
                  </a:lnTo>
                  <a:lnTo>
                    <a:pt x="0" y="35"/>
                  </a:lnTo>
                  <a:lnTo>
                    <a:pt x="0" y="35"/>
                  </a:lnTo>
                  <a:close/>
                </a:path>
              </a:pathLst>
            </a:custGeom>
            <a:solidFill>
              <a:srgbClr val="CCCCFF"/>
            </a:solidFill>
            <a:ln w="9525">
              <a:noFill/>
              <a:round/>
            </a:ln>
          </p:spPr>
          <p:txBody>
            <a:bodyPr/>
            <a:lstStyle/>
            <a:p>
              <a:endParaRPr lang="en-US"/>
            </a:p>
          </p:txBody>
        </p:sp>
        <p:sp>
          <p:nvSpPr>
            <p:cNvPr id="379083" name="Freeform 203"/>
            <p:cNvSpPr/>
            <p:nvPr/>
          </p:nvSpPr>
          <p:spPr bwMode="auto">
            <a:xfrm>
              <a:off x="4022" y="3027"/>
              <a:ext cx="263" cy="115"/>
            </a:xfrm>
            <a:custGeom>
              <a:avLst/>
              <a:gdLst/>
              <a:ahLst/>
              <a:cxnLst>
                <a:cxn ang="0">
                  <a:pos x="0" y="32"/>
                </a:cxn>
                <a:cxn ang="0">
                  <a:pos x="68" y="0"/>
                </a:cxn>
                <a:cxn ang="0">
                  <a:pos x="263" y="40"/>
                </a:cxn>
                <a:cxn ang="0">
                  <a:pos x="204" y="59"/>
                </a:cxn>
                <a:cxn ang="0">
                  <a:pos x="187" y="108"/>
                </a:cxn>
                <a:cxn ang="0">
                  <a:pos x="104" y="115"/>
                </a:cxn>
                <a:cxn ang="0">
                  <a:pos x="0" y="32"/>
                </a:cxn>
                <a:cxn ang="0">
                  <a:pos x="0" y="32"/>
                </a:cxn>
              </a:cxnLst>
              <a:rect l="0" t="0" r="r" b="b"/>
              <a:pathLst>
                <a:path w="263" h="115">
                  <a:moveTo>
                    <a:pt x="0" y="32"/>
                  </a:moveTo>
                  <a:lnTo>
                    <a:pt x="68" y="0"/>
                  </a:lnTo>
                  <a:lnTo>
                    <a:pt x="263" y="40"/>
                  </a:lnTo>
                  <a:lnTo>
                    <a:pt x="204" y="59"/>
                  </a:lnTo>
                  <a:lnTo>
                    <a:pt x="187" y="108"/>
                  </a:lnTo>
                  <a:lnTo>
                    <a:pt x="104" y="115"/>
                  </a:lnTo>
                  <a:lnTo>
                    <a:pt x="0" y="32"/>
                  </a:lnTo>
                  <a:lnTo>
                    <a:pt x="0" y="32"/>
                  </a:lnTo>
                  <a:close/>
                </a:path>
              </a:pathLst>
            </a:custGeom>
            <a:solidFill>
              <a:srgbClr val="FFBFBF"/>
            </a:solidFill>
            <a:ln w="9525">
              <a:noFill/>
              <a:round/>
            </a:ln>
          </p:spPr>
          <p:txBody>
            <a:bodyPr/>
            <a:lstStyle/>
            <a:p>
              <a:endParaRPr lang="en-US"/>
            </a:p>
          </p:txBody>
        </p:sp>
        <p:sp>
          <p:nvSpPr>
            <p:cNvPr id="379084" name="Freeform 204"/>
            <p:cNvSpPr/>
            <p:nvPr/>
          </p:nvSpPr>
          <p:spPr bwMode="auto">
            <a:xfrm>
              <a:off x="4468" y="2201"/>
              <a:ext cx="151" cy="275"/>
            </a:xfrm>
            <a:custGeom>
              <a:avLst/>
              <a:gdLst/>
              <a:ahLst/>
              <a:cxnLst>
                <a:cxn ang="0">
                  <a:pos x="76" y="4"/>
                </a:cxn>
                <a:cxn ang="0">
                  <a:pos x="36" y="29"/>
                </a:cxn>
                <a:cxn ang="0">
                  <a:pos x="8" y="97"/>
                </a:cxn>
                <a:cxn ang="0">
                  <a:pos x="0" y="184"/>
                </a:cxn>
                <a:cxn ang="0">
                  <a:pos x="19" y="239"/>
                </a:cxn>
                <a:cxn ang="0">
                  <a:pos x="44" y="275"/>
                </a:cxn>
                <a:cxn ang="0">
                  <a:pos x="100" y="244"/>
                </a:cxn>
                <a:cxn ang="0">
                  <a:pos x="151" y="128"/>
                </a:cxn>
                <a:cxn ang="0">
                  <a:pos x="127" y="17"/>
                </a:cxn>
                <a:cxn ang="0">
                  <a:pos x="100" y="0"/>
                </a:cxn>
                <a:cxn ang="0">
                  <a:pos x="76" y="4"/>
                </a:cxn>
                <a:cxn ang="0">
                  <a:pos x="76" y="4"/>
                </a:cxn>
              </a:cxnLst>
              <a:rect l="0" t="0" r="r" b="b"/>
              <a:pathLst>
                <a:path w="151" h="275">
                  <a:moveTo>
                    <a:pt x="76" y="4"/>
                  </a:moveTo>
                  <a:lnTo>
                    <a:pt x="36" y="29"/>
                  </a:lnTo>
                  <a:lnTo>
                    <a:pt x="8" y="97"/>
                  </a:lnTo>
                  <a:lnTo>
                    <a:pt x="0" y="184"/>
                  </a:lnTo>
                  <a:lnTo>
                    <a:pt x="19" y="239"/>
                  </a:lnTo>
                  <a:lnTo>
                    <a:pt x="44" y="275"/>
                  </a:lnTo>
                  <a:lnTo>
                    <a:pt x="100" y="244"/>
                  </a:lnTo>
                  <a:lnTo>
                    <a:pt x="151" y="128"/>
                  </a:lnTo>
                  <a:lnTo>
                    <a:pt x="127" y="17"/>
                  </a:lnTo>
                  <a:lnTo>
                    <a:pt x="100" y="0"/>
                  </a:lnTo>
                  <a:lnTo>
                    <a:pt x="76" y="4"/>
                  </a:lnTo>
                  <a:lnTo>
                    <a:pt x="76" y="4"/>
                  </a:lnTo>
                  <a:close/>
                </a:path>
              </a:pathLst>
            </a:custGeom>
            <a:solidFill>
              <a:srgbClr val="7A7AAD"/>
            </a:solidFill>
            <a:ln w="9525">
              <a:noFill/>
              <a:round/>
            </a:ln>
          </p:spPr>
          <p:txBody>
            <a:bodyPr/>
            <a:lstStyle/>
            <a:p>
              <a:endParaRPr lang="en-US"/>
            </a:p>
          </p:txBody>
        </p:sp>
        <p:sp>
          <p:nvSpPr>
            <p:cNvPr id="379085" name="Freeform 205"/>
            <p:cNvSpPr/>
            <p:nvPr/>
          </p:nvSpPr>
          <p:spPr bwMode="auto">
            <a:xfrm>
              <a:off x="4118" y="2182"/>
              <a:ext cx="59" cy="286"/>
            </a:xfrm>
            <a:custGeom>
              <a:avLst/>
              <a:gdLst/>
              <a:ahLst/>
              <a:cxnLst>
                <a:cxn ang="0">
                  <a:pos x="59" y="0"/>
                </a:cxn>
                <a:cxn ang="0">
                  <a:pos x="19" y="55"/>
                </a:cxn>
                <a:cxn ang="0">
                  <a:pos x="0" y="139"/>
                </a:cxn>
                <a:cxn ang="0">
                  <a:pos x="19" y="254"/>
                </a:cxn>
                <a:cxn ang="0">
                  <a:pos x="47" y="286"/>
                </a:cxn>
                <a:cxn ang="0">
                  <a:pos x="59" y="0"/>
                </a:cxn>
                <a:cxn ang="0">
                  <a:pos x="59" y="0"/>
                </a:cxn>
              </a:cxnLst>
              <a:rect l="0" t="0" r="r" b="b"/>
              <a:pathLst>
                <a:path w="59" h="286">
                  <a:moveTo>
                    <a:pt x="59" y="0"/>
                  </a:moveTo>
                  <a:lnTo>
                    <a:pt x="19" y="55"/>
                  </a:lnTo>
                  <a:lnTo>
                    <a:pt x="0" y="139"/>
                  </a:lnTo>
                  <a:lnTo>
                    <a:pt x="19" y="254"/>
                  </a:lnTo>
                  <a:lnTo>
                    <a:pt x="47" y="286"/>
                  </a:lnTo>
                  <a:lnTo>
                    <a:pt x="59" y="0"/>
                  </a:lnTo>
                  <a:lnTo>
                    <a:pt x="59" y="0"/>
                  </a:lnTo>
                  <a:close/>
                </a:path>
              </a:pathLst>
            </a:custGeom>
            <a:solidFill>
              <a:srgbClr val="7A7AAD"/>
            </a:solidFill>
            <a:ln w="9525">
              <a:noFill/>
              <a:round/>
            </a:ln>
          </p:spPr>
          <p:txBody>
            <a:bodyPr/>
            <a:lstStyle/>
            <a:p>
              <a:endParaRPr lang="en-US"/>
            </a:p>
          </p:txBody>
        </p:sp>
        <p:sp>
          <p:nvSpPr>
            <p:cNvPr id="379086" name="Freeform 206"/>
            <p:cNvSpPr/>
            <p:nvPr/>
          </p:nvSpPr>
          <p:spPr bwMode="auto">
            <a:xfrm>
              <a:off x="4313" y="3071"/>
              <a:ext cx="437" cy="267"/>
            </a:xfrm>
            <a:custGeom>
              <a:avLst/>
              <a:gdLst/>
              <a:ahLst/>
              <a:cxnLst>
                <a:cxn ang="0">
                  <a:pos x="0" y="267"/>
                </a:cxn>
                <a:cxn ang="0">
                  <a:pos x="12" y="199"/>
                </a:cxn>
                <a:cxn ang="0">
                  <a:pos x="437" y="0"/>
                </a:cxn>
                <a:cxn ang="0">
                  <a:pos x="426" y="55"/>
                </a:cxn>
                <a:cxn ang="0">
                  <a:pos x="140" y="199"/>
                </a:cxn>
                <a:cxn ang="0">
                  <a:pos x="0" y="267"/>
                </a:cxn>
                <a:cxn ang="0">
                  <a:pos x="0" y="267"/>
                </a:cxn>
              </a:cxnLst>
              <a:rect l="0" t="0" r="r" b="b"/>
              <a:pathLst>
                <a:path w="437" h="267">
                  <a:moveTo>
                    <a:pt x="0" y="267"/>
                  </a:moveTo>
                  <a:lnTo>
                    <a:pt x="12" y="199"/>
                  </a:lnTo>
                  <a:lnTo>
                    <a:pt x="437" y="0"/>
                  </a:lnTo>
                  <a:lnTo>
                    <a:pt x="426" y="55"/>
                  </a:lnTo>
                  <a:lnTo>
                    <a:pt x="140" y="199"/>
                  </a:lnTo>
                  <a:lnTo>
                    <a:pt x="0" y="267"/>
                  </a:lnTo>
                  <a:lnTo>
                    <a:pt x="0" y="267"/>
                  </a:lnTo>
                  <a:close/>
                </a:path>
              </a:pathLst>
            </a:custGeom>
            <a:solidFill>
              <a:srgbClr val="7A7AAD"/>
            </a:solidFill>
            <a:ln w="9525">
              <a:noFill/>
              <a:round/>
            </a:ln>
          </p:spPr>
          <p:txBody>
            <a:bodyPr/>
            <a:lstStyle/>
            <a:p>
              <a:endParaRPr lang="en-US"/>
            </a:p>
          </p:txBody>
        </p:sp>
        <p:sp>
          <p:nvSpPr>
            <p:cNvPr id="379087" name="Freeform 207"/>
            <p:cNvSpPr/>
            <p:nvPr/>
          </p:nvSpPr>
          <p:spPr bwMode="auto">
            <a:xfrm>
              <a:off x="4305" y="1576"/>
              <a:ext cx="95" cy="120"/>
            </a:xfrm>
            <a:custGeom>
              <a:avLst/>
              <a:gdLst/>
              <a:ahLst/>
              <a:cxnLst>
                <a:cxn ang="0">
                  <a:pos x="8" y="112"/>
                </a:cxn>
                <a:cxn ang="0">
                  <a:pos x="12" y="40"/>
                </a:cxn>
                <a:cxn ang="0">
                  <a:pos x="0" y="4"/>
                </a:cxn>
                <a:cxn ang="0">
                  <a:pos x="51" y="0"/>
                </a:cxn>
                <a:cxn ang="0">
                  <a:pos x="84" y="12"/>
                </a:cxn>
                <a:cxn ang="0">
                  <a:pos x="95" y="36"/>
                </a:cxn>
                <a:cxn ang="0">
                  <a:pos x="87" y="120"/>
                </a:cxn>
                <a:cxn ang="0">
                  <a:pos x="8" y="112"/>
                </a:cxn>
                <a:cxn ang="0">
                  <a:pos x="8" y="112"/>
                </a:cxn>
              </a:cxnLst>
              <a:rect l="0" t="0" r="r" b="b"/>
              <a:pathLst>
                <a:path w="95" h="120">
                  <a:moveTo>
                    <a:pt x="8" y="112"/>
                  </a:moveTo>
                  <a:lnTo>
                    <a:pt x="12" y="40"/>
                  </a:lnTo>
                  <a:lnTo>
                    <a:pt x="0" y="4"/>
                  </a:lnTo>
                  <a:lnTo>
                    <a:pt x="51" y="0"/>
                  </a:lnTo>
                  <a:lnTo>
                    <a:pt x="84" y="12"/>
                  </a:lnTo>
                  <a:lnTo>
                    <a:pt x="95" y="36"/>
                  </a:lnTo>
                  <a:lnTo>
                    <a:pt x="87" y="120"/>
                  </a:lnTo>
                  <a:lnTo>
                    <a:pt x="8" y="112"/>
                  </a:lnTo>
                  <a:lnTo>
                    <a:pt x="8" y="112"/>
                  </a:lnTo>
                  <a:close/>
                </a:path>
              </a:pathLst>
            </a:custGeom>
            <a:solidFill>
              <a:srgbClr val="7A7AAD"/>
            </a:solidFill>
            <a:ln w="9525">
              <a:noFill/>
              <a:round/>
            </a:ln>
          </p:spPr>
          <p:txBody>
            <a:bodyPr/>
            <a:lstStyle/>
            <a:p>
              <a:endParaRPr lang="en-US"/>
            </a:p>
          </p:txBody>
        </p:sp>
        <p:sp>
          <p:nvSpPr>
            <p:cNvPr id="379088" name="Freeform 208"/>
            <p:cNvSpPr/>
            <p:nvPr/>
          </p:nvSpPr>
          <p:spPr bwMode="auto">
            <a:xfrm>
              <a:off x="4313" y="1791"/>
              <a:ext cx="104" cy="435"/>
            </a:xfrm>
            <a:custGeom>
              <a:avLst/>
              <a:gdLst/>
              <a:ahLst/>
              <a:cxnLst>
                <a:cxn ang="0">
                  <a:pos x="43" y="0"/>
                </a:cxn>
                <a:cxn ang="0">
                  <a:pos x="95" y="8"/>
                </a:cxn>
                <a:cxn ang="0">
                  <a:pos x="104" y="84"/>
                </a:cxn>
                <a:cxn ang="0">
                  <a:pos x="91" y="140"/>
                </a:cxn>
                <a:cxn ang="0">
                  <a:pos x="72" y="207"/>
                </a:cxn>
                <a:cxn ang="0">
                  <a:pos x="100" y="339"/>
                </a:cxn>
                <a:cxn ang="0">
                  <a:pos x="43" y="435"/>
                </a:cxn>
                <a:cxn ang="0">
                  <a:pos x="0" y="306"/>
                </a:cxn>
                <a:cxn ang="0">
                  <a:pos x="32" y="207"/>
                </a:cxn>
                <a:cxn ang="0">
                  <a:pos x="16" y="168"/>
                </a:cxn>
                <a:cxn ang="0">
                  <a:pos x="59" y="96"/>
                </a:cxn>
                <a:cxn ang="0">
                  <a:pos x="32" y="60"/>
                </a:cxn>
                <a:cxn ang="0">
                  <a:pos x="51" y="36"/>
                </a:cxn>
                <a:cxn ang="0">
                  <a:pos x="16" y="8"/>
                </a:cxn>
                <a:cxn ang="0">
                  <a:pos x="43" y="0"/>
                </a:cxn>
                <a:cxn ang="0">
                  <a:pos x="43" y="0"/>
                </a:cxn>
              </a:cxnLst>
              <a:rect l="0" t="0" r="r" b="b"/>
              <a:pathLst>
                <a:path w="104" h="435">
                  <a:moveTo>
                    <a:pt x="43" y="0"/>
                  </a:moveTo>
                  <a:lnTo>
                    <a:pt x="95" y="8"/>
                  </a:lnTo>
                  <a:lnTo>
                    <a:pt x="104" y="84"/>
                  </a:lnTo>
                  <a:lnTo>
                    <a:pt x="91" y="140"/>
                  </a:lnTo>
                  <a:lnTo>
                    <a:pt x="72" y="207"/>
                  </a:lnTo>
                  <a:lnTo>
                    <a:pt x="100" y="339"/>
                  </a:lnTo>
                  <a:lnTo>
                    <a:pt x="43" y="435"/>
                  </a:lnTo>
                  <a:lnTo>
                    <a:pt x="0" y="306"/>
                  </a:lnTo>
                  <a:lnTo>
                    <a:pt x="32" y="207"/>
                  </a:lnTo>
                  <a:lnTo>
                    <a:pt x="16" y="168"/>
                  </a:lnTo>
                  <a:lnTo>
                    <a:pt x="59" y="96"/>
                  </a:lnTo>
                  <a:lnTo>
                    <a:pt x="32" y="60"/>
                  </a:lnTo>
                  <a:lnTo>
                    <a:pt x="51" y="36"/>
                  </a:lnTo>
                  <a:lnTo>
                    <a:pt x="16" y="8"/>
                  </a:lnTo>
                  <a:lnTo>
                    <a:pt x="43" y="0"/>
                  </a:lnTo>
                  <a:lnTo>
                    <a:pt x="43" y="0"/>
                  </a:lnTo>
                  <a:close/>
                </a:path>
              </a:pathLst>
            </a:custGeom>
            <a:solidFill>
              <a:srgbClr val="755B5B"/>
            </a:solidFill>
            <a:ln w="9525">
              <a:noFill/>
              <a:round/>
            </a:ln>
          </p:spPr>
          <p:txBody>
            <a:bodyPr/>
            <a:lstStyle/>
            <a:p>
              <a:endParaRPr lang="en-US"/>
            </a:p>
          </p:txBody>
        </p:sp>
        <p:sp>
          <p:nvSpPr>
            <p:cNvPr id="379089" name="Freeform 209"/>
            <p:cNvSpPr/>
            <p:nvPr/>
          </p:nvSpPr>
          <p:spPr bwMode="auto">
            <a:xfrm>
              <a:off x="4341" y="2400"/>
              <a:ext cx="99" cy="165"/>
            </a:xfrm>
            <a:custGeom>
              <a:avLst/>
              <a:gdLst/>
              <a:ahLst/>
              <a:cxnLst>
                <a:cxn ang="0">
                  <a:pos x="8" y="0"/>
                </a:cxn>
                <a:cxn ang="0">
                  <a:pos x="0" y="156"/>
                </a:cxn>
                <a:cxn ang="0">
                  <a:pos x="95" y="165"/>
                </a:cxn>
                <a:cxn ang="0">
                  <a:pos x="99" y="101"/>
                </a:cxn>
                <a:cxn ang="0">
                  <a:pos x="48" y="85"/>
                </a:cxn>
                <a:cxn ang="0">
                  <a:pos x="8" y="0"/>
                </a:cxn>
                <a:cxn ang="0">
                  <a:pos x="8" y="0"/>
                </a:cxn>
              </a:cxnLst>
              <a:rect l="0" t="0" r="r" b="b"/>
              <a:pathLst>
                <a:path w="99" h="165">
                  <a:moveTo>
                    <a:pt x="8" y="0"/>
                  </a:moveTo>
                  <a:lnTo>
                    <a:pt x="0" y="156"/>
                  </a:lnTo>
                  <a:lnTo>
                    <a:pt x="95" y="165"/>
                  </a:lnTo>
                  <a:lnTo>
                    <a:pt x="99" y="101"/>
                  </a:lnTo>
                  <a:lnTo>
                    <a:pt x="48" y="85"/>
                  </a:lnTo>
                  <a:lnTo>
                    <a:pt x="8" y="0"/>
                  </a:lnTo>
                  <a:lnTo>
                    <a:pt x="8" y="0"/>
                  </a:lnTo>
                  <a:close/>
                </a:path>
              </a:pathLst>
            </a:custGeom>
            <a:solidFill>
              <a:srgbClr val="755B5B"/>
            </a:solidFill>
            <a:ln w="9525">
              <a:noFill/>
              <a:round/>
            </a:ln>
          </p:spPr>
          <p:txBody>
            <a:bodyPr/>
            <a:lstStyle/>
            <a:p>
              <a:endParaRPr lang="en-US"/>
            </a:p>
          </p:txBody>
        </p:sp>
        <p:sp>
          <p:nvSpPr>
            <p:cNvPr id="379090" name="Freeform 210"/>
            <p:cNvSpPr/>
            <p:nvPr/>
          </p:nvSpPr>
          <p:spPr bwMode="auto">
            <a:xfrm>
              <a:off x="4584" y="2329"/>
              <a:ext cx="179" cy="311"/>
            </a:xfrm>
            <a:custGeom>
              <a:avLst/>
              <a:gdLst/>
              <a:ahLst/>
              <a:cxnLst>
                <a:cxn ang="0">
                  <a:pos x="0" y="104"/>
                </a:cxn>
                <a:cxn ang="0">
                  <a:pos x="56" y="168"/>
                </a:cxn>
                <a:cxn ang="0">
                  <a:pos x="68" y="219"/>
                </a:cxn>
                <a:cxn ang="0">
                  <a:pos x="179" y="311"/>
                </a:cxn>
                <a:cxn ang="0">
                  <a:pos x="155" y="175"/>
                </a:cxn>
                <a:cxn ang="0">
                  <a:pos x="91" y="52"/>
                </a:cxn>
                <a:cxn ang="0">
                  <a:pos x="35" y="0"/>
                </a:cxn>
                <a:cxn ang="0">
                  <a:pos x="0" y="104"/>
                </a:cxn>
                <a:cxn ang="0">
                  <a:pos x="0" y="104"/>
                </a:cxn>
              </a:cxnLst>
              <a:rect l="0" t="0" r="r" b="b"/>
              <a:pathLst>
                <a:path w="179" h="311">
                  <a:moveTo>
                    <a:pt x="0" y="104"/>
                  </a:moveTo>
                  <a:lnTo>
                    <a:pt x="56" y="168"/>
                  </a:lnTo>
                  <a:lnTo>
                    <a:pt x="68" y="219"/>
                  </a:lnTo>
                  <a:lnTo>
                    <a:pt x="179" y="311"/>
                  </a:lnTo>
                  <a:lnTo>
                    <a:pt x="155" y="175"/>
                  </a:lnTo>
                  <a:lnTo>
                    <a:pt x="91" y="52"/>
                  </a:lnTo>
                  <a:lnTo>
                    <a:pt x="35" y="0"/>
                  </a:lnTo>
                  <a:lnTo>
                    <a:pt x="0" y="104"/>
                  </a:lnTo>
                  <a:lnTo>
                    <a:pt x="0" y="104"/>
                  </a:lnTo>
                  <a:close/>
                </a:path>
              </a:pathLst>
            </a:custGeom>
            <a:solidFill>
              <a:srgbClr val="755B5B"/>
            </a:solidFill>
            <a:ln w="9525">
              <a:noFill/>
              <a:round/>
            </a:ln>
          </p:spPr>
          <p:txBody>
            <a:bodyPr/>
            <a:lstStyle/>
            <a:p>
              <a:endParaRPr lang="en-US"/>
            </a:p>
          </p:txBody>
        </p:sp>
        <p:sp>
          <p:nvSpPr>
            <p:cNvPr id="379091" name="Freeform 211"/>
            <p:cNvSpPr/>
            <p:nvPr/>
          </p:nvSpPr>
          <p:spPr bwMode="auto">
            <a:xfrm>
              <a:off x="4555" y="3402"/>
              <a:ext cx="351" cy="422"/>
            </a:xfrm>
            <a:custGeom>
              <a:avLst/>
              <a:gdLst/>
              <a:ahLst/>
              <a:cxnLst>
                <a:cxn ang="0">
                  <a:pos x="347" y="0"/>
                </a:cxn>
                <a:cxn ang="0">
                  <a:pos x="291" y="91"/>
                </a:cxn>
                <a:cxn ang="0">
                  <a:pos x="168" y="182"/>
                </a:cxn>
                <a:cxn ang="0">
                  <a:pos x="64" y="246"/>
                </a:cxn>
                <a:cxn ang="0">
                  <a:pos x="13" y="307"/>
                </a:cxn>
                <a:cxn ang="0">
                  <a:pos x="0" y="422"/>
                </a:cxn>
                <a:cxn ang="0">
                  <a:pos x="100" y="354"/>
                </a:cxn>
                <a:cxn ang="0">
                  <a:pos x="280" y="246"/>
                </a:cxn>
                <a:cxn ang="0">
                  <a:pos x="351" y="171"/>
                </a:cxn>
                <a:cxn ang="0">
                  <a:pos x="347" y="0"/>
                </a:cxn>
                <a:cxn ang="0">
                  <a:pos x="347" y="0"/>
                </a:cxn>
              </a:cxnLst>
              <a:rect l="0" t="0" r="r" b="b"/>
              <a:pathLst>
                <a:path w="351" h="422">
                  <a:moveTo>
                    <a:pt x="347" y="0"/>
                  </a:moveTo>
                  <a:lnTo>
                    <a:pt x="291" y="91"/>
                  </a:lnTo>
                  <a:lnTo>
                    <a:pt x="168" y="182"/>
                  </a:lnTo>
                  <a:lnTo>
                    <a:pt x="64" y="246"/>
                  </a:lnTo>
                  <a:lnTo>
                    <a:pt x="13" y="307"/>
                  </a:lnTo>
                  <a:lnTo>
                    <a:pt x="0" y="422"/>
                  </a:lnTo>
                  <a:lnTo>
                    <a:pt x="100" y="354"/>
                  </a:lnTo>
                  <a:lnTo>
                    <a:pt x="280" y="246"/>
                  </a:lnTo>
                  <a:lnTo>
                    <a:pt x="351" y="171"/>
                  </a:lnTo>
                  <a:lnTo>
                    <a:pt x="347" y="0"/>
                  </a:lnTo>
                  <a:lnTo>
                    <a:pt x="347" y="0"/>
                  </a:lnTo>
                  <a:close/>
                </a:path>
              </a:pathLst>
            </a:custGeom>
            <a:solidFill>
              <a:srgbClr val="755B5B"/>
            </a:solidFill>
            <a:ln w="9525">
              <a:noFill/>
              <a:round/>
            </a:ln>
          </p:spPr>
          <p:txBody>
            <a:bodyPr/>
            <a:lstStyle/>
            <a:p>
              <a:endParaRPr lang="en-US"/>
            </a:p>
          </p:txBody>
        </p:sp>
        <p:sp>
          <p:nvSpPr>
            <p:cNvPr id="379092" name="Freeform 212"/>
            <p:cNvSpPr/>
            <p:nvPr/>
          </p:nvSpPr>
          <p:spPr bwMode="auto">
            <a:xfrm>
              <a:off x="4245" y="1524"/>
              <a:ext cx="175" cy="57"/>
            </a:xfrm>
            <a:custGeom>
              <a:avLst/>
              <a:gdLst/>
              <a:ahLst/>
              <a:cxnLst>
                <a:cxn ang="0">
                  <a:pos x="7" y="18"/>
                </a:cxn>
                <a:cxn ang="0">
                  <a:pos x="71" y="0"/>
                </a:cxn>
                <a:cxn ang="0">
                  <a:pos x="115" y="12"/>
                </a:cxn>
                <a:cxn ang="0">
                  <a:pos x="158" y="23"/>
                </a:cxn>
                <a:cxn ang="0">
                  <a:pos x="172" y="34"/>
                </a:cxn>
                <a:cxn ang="0">
                  <a:pos x="175" y="54"/>
                </a:cxn>
                <a:cxn ang="0">
                  <a:pos x="155" y="57"/>
                </a:cxn>
                <a:cxn ang="0">
                  <a:pos x="144" y="50"/>
                </a:cxn>
                <a:cxn ang="0">
                  <a:pos x="110" y="39"/>
                </a:cxn>
                <a:cxn ang="0">
                  <a:pos x="69" y="31"/>
                </a:cxn>
                <a:cxn ang="0">
                  <a:pos x="13" y="37"/>
                </a:cxn>
                <a:cxn ang="0">
                  <a:pos x="0" y="30"/>
                </a:cxn>
                <a:cxn ang="0">
                  <a:pos x="7" y="18"/>
                </a:cxn>
                <a:cxn ang="0">
                  <a:pos x="7" y="18"/>
                </a:cxn>
              </a:cxnLst>
              <a:rect l="0" t="0" r="r" b="b"/>
              <a:pathLst>
                <a:path w="175" h="57">
                  <a:moveTo>
                    <a:pt x="7" y="18"/>
                  </a:moveTo>
                  <a:lnTo>
                    <a:pt x="71" y="0"/>
                  </a:lnTo>
                  <a:lnTo>
                    <a:pt x="115" y="12"/>
                  </a:lnTo>
                  <a:lnTo>
                    <a:pt x="158" y="23"/>
                  </a:lnTo>
                  <a:lnTo>
                    <a:pt x="172" y="34"/>
                  </a:lnTo>
                  <a:lnTo>
                    <a:pt x="175" y="54"/>
                  </a:lnTo>
                  <a:lnTo>
                    <a:pt x="155" y="57"/>
                  </a:lnTo>
                  <a:lnTo>
                    <a:pt x="144" y="50"/>
                  </a:lnTo>
                  <a:lnTo>
                    <a:pt x="110" y="39"/>
                  </a:lnTo>
                  <a:lnTo>
                    <a:pt x="69" y="31"/>
                  </a:lnTo>
                  <a:lnTo>
                    <a:pt x="13" y="37"/>
                  </a:lnTo>
                  <a:lnTo>
                    <a:pt x="0" y="30"/>
                  </a:lnTo>
                  <a:lnTo>
                    <a:pt x="7" y="18"/>
                  </a:lnTo>
                  <a:lnTo>
                    <a:pt x="7" y="18"/>
                  </a:lnTo>
                  <a:close/>
                </a:path>
              </a:pathLst>
            </a:custGeom>
            <a:solidFill>
              <a:schemeClr val="folHlink"/>
            </a:solidFill>
            <a:ln w="9525">
              <a:noFill/>
              <a:round/>
            </a:ln>
          </p:spPr>
          <p:txBody>
            <a:bodyPr/>
            <a:lstStyle/>
            <a:p>
              <a:endParaRPr lang="en-US"/>
            </a:p>
          </p:txBody>
        </p:sp>
        <p:sp>
          <p:nvSpPr>
            <p:cNvPr id="379093" name="Freeform 213"/>
            <p:cNvSpPr/>
            <p:nvPr/>
          </p:nvSpPr>
          <p:spPr bwMode="auto">
            <a:xfrm>
              <a:off x="4378" y="1562"/>
              <a:ext cx="50" cy="164"/>
            </a:xfrm>
            <a:custGeom>
              <a:avLst/>
              <a:gdLst/>
              <a:ahLst/>
              <a:cxnLst>
                <a:cxn ang="0">
                  <a:pos x="50" y="16"/>
                </a:cxn>
                <a:cxn ang="0">
                  <a:pos x="39" y="148"/>
                </a:cxn>
                <a:cxn ang="0">
                  <a:pos x="29" y="162"/>
                </a:cxn>
                <a:cxn ang="0">
                  <a:pos x="15" y="164"/>
                </a:cxn>
                <a:cxn ang="0">
                  <a:pos x="0" y="140"/>
                </a:cxn>
                <a:cxn ang="0">
                  <a:pos x="21" y="14"/>
                </a:cxn>
                <a:cxn ang="0">
                  <a:pos x="37" y="0"/>
                </a:cxn>
                <a:cxn ang="0">
                  <a:pos x="50" y="16"/>
                </a:cxn>
                <a:cxn ang="0">
                  <a:pos x="50" y="16"/>
                </a:cxn>
              </a:cxnLst>
              <a:rect l="0" t="0" r="r" b="b"/>
              <a:pathLst>
                <a:path w="50" h="164">
                  <a:moveTo>
                    <a:pt x="50" y="16"/>
                  </a:moveTo>
                  <a:lnTo>
                    <a:pt x="39" y="148"/>
                  </a:lnTo>
                  <a:lnTo>
                    <a:pt x="29" y="162"/>
                  </a:lnTo>
                  <a:lnTo>
                    <a:pt x="15" y="164"/>
                  </a:lnTo>
                  <a:lnTo>
                    <a:pt x="0" y="140"/>
                  </a:lnTo>
                  <a:lnTo>
                    <a:pt x="21" y="14"/>
                  </a:lnTo>
                  <a:lnTo>
                    <a:pt x="37" y="0"/>
                  </a:lnTo>
                  <a:lnTo>
                    <a:pt x="50" y="16"/>
                  </a:lnTo>
                  <a:lnTo>
                    <a:pt x="50" y="16"/>
                  </a:lnTo>
                  <a:close/>
                </a:path>
              </a:pathLst>
            </a:custGeom>
            <a:solidFill>
              <a:schemeClr val="folHlink"/>
            </a:solidFill>
            <a:ln w="9525">
              <a:noFill/>
              <a:round/>
            </a:ln>
          </p:spPr>
          <p:txBody>
            <a:bodyPr/>
            <a:lstStyle/>
            <a:p>
              <a:endParaRPr lang="en-US"/>
            </a:p>
          </p:txBody>
        </p:sp>
        <p:sp>
          <p:nvSpPr>
            <p:cNvPr id="379094" name="Freeform 214"/>
            <p:cNvSpPr/>
            <p:nvPr/>
          </p:nvSpPr>
          <p:spPr bwMode="auto">
            <a:xfrm>
              <a:off x="4202" y="1684"/>
              <a:ext cx="249" cy="67"/>
            </a:xfrm>
            <a:custGeom>
              <a:avLst/>
              <a:gdLst/>
              <a:ahLst/>
              <a:cxnLst>
                <a:cxn ang="0">
                  <a:pos x="11" y="19"/>
                </a:cxn>
                <a:cxn ang="0">
                  <a:pos x="135" y="0"/>
                </a:cxn>
                <a:cxn ang="0">
                  <a:pos x="244" y="38"/>
                </a:cxn>
                <a:cxn ang="0">
                  <a:pos x="249" y="64"/>
                </a:cxn>
                <a:cxn ang="0">
                  <a:pos x="222" y="67"/>
                </a:cxn>
                <a:cxn ang="0">
                  <a:pos x="175" y="42"/>
                </a:cxn>
                <a:cxn ang="0">
                  <a:pos x="126" y="33"/>
                </a:cxn>
                <a:cxn ang="0">
                  <a:pos x="18" y="49"/>
                </a:cxn>
                <a:cxn ang="0">
                  <a:pos x="0" y="38"/>
                </a:cxn>
                <a:cxn ang="0">
                  <a:pos x="1" y="26"/>
                </a:cxn>
                <a:cxn ang="0">
                  <a:pos x="11" y="19"/>
                </a:cxn>
                <a:cxn ang="0">
                  <a:pos x="11" y="19"/>
                </a:cxn>
              </a:cxnLst>
              <a:rect l="0" t="0" r="r" b="b"/>
              <a:pathLst>
                <a:path w="249" h="67">
                  <a:moveTo>
                    <a:pt x="11" y="19"/>
                  </a:moveTo>
                  <a:lnTo>
                    <a:pt x="135" y="0"/>
                  </a:lnTo>
                  <a:lnTo>
                    <a:pt x="244" y="38"/>
                  </a:lnTo>
                  <a:lnTo>
                    <a:pt x="249" y="64"/>
                  </a:lnTo>
                  <a:lnTo>
                    <a:pt x="222" y="67"/>
                  </a:lnTo>
                  <a:lnTo>
                    <a:pt x="175" y="42"/>
                  </a:lnTo>
                  <a:lnTo>
                    <a:pt x="126" y="33"/>
                  </a:lnTo>
                  <a:lnTo>
                    <a:pt x="18" y="49"/>
                  </a:lnTo>
                  <a:lnTo>
                    <a:pt x="0" y="38"/>
                  </a:lnTo>
                  <a:lnTo>
                    <a:pt x="1" y="26"/>
                  </a:lnTo>
                  <a:lnTo>
                    <a:pt x="11" y="19"/>
                  </a:lnTo>
                  <a:lnTo>
                    <a:pt x="11" y="19"/>
                  </a:lnTo>
                  <a:close/>
                </a:path>
              </a:pathLst>
            </a:custGeom>
            <a:solidFill>
              <a:schemeClr val="folHlink"/>
            </a:solidFill>
            <a:ln w="9525">
              <a:noFill/>
              <a:round/>
            </a:ln>
          </p:spPr>
          <p:txBody>
            <a:bodyPr/>
            <a:lstStyle/>
            <a:p>
              <a:endParaRPr lang="en-US"/>
            </a:p>
          </p:txBody>
        </p:sp>
        <p:sp>
          <p:nvSpPr>
            <p:cNvPr id="379095" name="Freeform 215"/>
            <p:cNvSpPr/>
            <p:nvPr/>
          </p:nvSpPr>
          <p:spPr bwMode="auto">
            <a:xfrm>
              <a:off x="4419" y="1729"/>
              <a:ext cx="47" cy="406"/>
            </a:xfrm>
            <a:custGeom>
              <a:avLst/>
              <a:gdLst/>
              <a:ahLst/>
              <a:cxnLst>
                <a:cxn ang="0">
                  <a:pos x="47" y="17"/>
                </a:cxn>
                <a:cxn ang="0">
                  <a:pos x="47" y="75"/>
                </a:cxn>
                <a:cxn ang="0">
                  <a:pos x="45" y="388"/>
                </a:cxn>
                <a:cxn ang="0">
                  <a:pos x="36" y="402"/>
                </a:cxn>
                <a:cxn ang="0">
                  <a:pos x="20" y="406"/>
                </a:cxn>
                <a:cxn ang="0">
                  <a:pos x="3" y="386"/>
                </a:cxn>
                <a:cxn ang="0">
                  <a:pos x="18" y="212"/>
                </a:cxn>
                <a:cxn ang="0">
                  <a:pos x="14" y="35"/>
                </a:cxn>
                <a:cxn ang="0">
                  <a:pos x="0" y="19"/>
                </a:cxn>
                <a:cxn ang="0">
                  <a:pos x="7" y="5"/>
                </a:cxn>
                <a:cxn ang="0">
                  <a:pos x="23" y="0"/>
                </a:cxn>
                <a:cxn ang="0">
                  <a:pos x="47" y="17"/>
                </a:cxn>
                <a:cxn ang="0">
                  <a:pos x="47" y="17"/>
                </a:cxn>
              </a:cxnLst>
              <a:rect l="0" t="0" r="r" b="b"/>
              <a:pathLst>
                <a:path w="47" h="406">
                  <a:moveTo>
                    <a:pt x="47" y="17"/>
                  </a:moveTo>
                  <a:lnTo>
                    <a:pt x="47" y="75"/>
                  </a:lnTo>
                  <a:lnTo>
                    <a:pt x="45" y="388"/>
                  </a:lnTo>
                  <a:lnTo>
                    <a:pt x="36" y="402"/>
                  </a:lnTo>
                  <a:lnTo>
                    <a:pt x="20" y="406"/>
                  </a:lnTo>
                  <a:lnTo>
                    <a:pt x="3" y="386"/>
                  </a:lnTo>
                  <a:lnTo>
                    <a:pt x="18" y="212"/>
                  </a:lnTo>
                  <a:lnTo>
                    <a:pt x="14" y="35"/>
                  </a:lnTo>
                  <a:lnTo>
                    <a:pt x="0" y="19"/>
                  </a:lnTo>
                  <a:lnTo>
                    <a:pt x="7" y="5"/>
                  </a:lnTo>
                  <a:lnTo>
                    <a:pt x="23" y="0"/>
                  </a:lnTo>
                  <a:lnTo>
                    <a:pt x="47" y="17"/>
                  </a:lnTo>
                  <a:lnTo>
                    <a:pt x="47" y="17"/>
                  </a:lnTo>
                  <a:close/>
                </a:path>
              </a:pathLst>
            </a:custGeom>
            <a:solidFill>
              <a:srgbClr val="000000"/>
            </a:solidFill>
            <a:ln w="9525">
              <a:noFill/>
              <a:round/>
            </a:ln>
          </p:spPr>
          <p:txBody>
            <a:bodyPr/>
            <a:lstStyle/>
            <a:p>
              <a:endParaRPr lang="en-US"/>
            </a:p>
          </p:txBody>
        </p:sp>
        <p:sp>
          <p:nvSpPr>
            <p:cNvPr id="379096" name="Freeform 216"/>
            <p:cNvSpPr/>
            <p:nvPr/>
          </p:nvSpPr>
          <p:spPr bwMode="auto">
            <a:xfrm>
              <a:off x="4321" y="2122"/>
              <a:ext cx="109" cy="378"/>
            </a:xfrm>
            <a:custGeom>
              <a:avLst/>
              <a:gdLst/>
              <a:ahLst/>
              <a:cxnLst>
                <a:cxn ang="0">
                  <a:pos x="109" y="5"/>
                </a:cxn>
                <a:cxn ang="0">
                  <a:pos x="42" y="144"/>
                </a:cxn>
                <a:cxn ang="0">
                  <a:pos x="36" y="216"/>
                </a:cxn>
                <a:cxn ang="0">
                  <a:pos x="50" y="295"/>
                </a:cxn>
                <a:cxn ang="0">
                  <a:pos x="72" y="364"/>
                </a:cxn>
                <a:cxn ang="0">
                  <a:pos x="68" y="378"/>
                </a:cxn>
                <a:cxn ang="0">
                  <a:pos x="54" y="374"/>
                </a:cxn>
                <a:cxn ang="0">
                  <a:pos x="17" y="305"/>
                </a:cxn>
                <a:cxn ang="0">
                  <a:pos x="0" y="221"/>
                </a:cxn>
                <a:cxn ang="0">
                  <a:pos x="5" y="146"/>
                </a:cxn>
                <a:cxn ang="0">
                  <a:pos x="17" y="110"/>
                </a:cxn>
                <a:cxn ang="0">
                  <a:pos x="32" y="74"/>
                </a:cxn>
                <a:cxn ang="0">
                  <a:pos x="51" y="37"/>
                </a:cxn>
                <a:cxn ang="0">
                  <a:pos x="77" y="0"/>
                </a:cxn>
                <a:cxn ang="0">
                  <a:pos x="109" y="5"/>
                </a:cxn>
                <a:cxn ang="0">
                  <a:pos x="109" y="5"/>
                </a:cxn>
              </a:cxnLst>
              <a:rect l="0" t="0" r="r" b="b"/>
              <a:pathLst>
                <a:path w="109" h="378">
                  <a:moveTo>
                    <a:pt x="109" y="5"/>
                  </a:moveTo>
                  <a:lnTo>
                    <a:pt x="42" y="144"/>
                  </a:lnTo>
                  <a:lnTo>
                    <a:pt x="36" y="216"/>
                  </a:lnTo>
                  <a:lnTo>
                    <a:pt x="50" y="295"/>
                  </a:lnTo>
                  <a:lnTo>
                    <a:pt x="72" y="364"/>
                  </a:lnTo>
                  <a:lnTo>
                    <a:pt x="68" y="378"/>
                  </a:lnTo>
                  <a:lnTo>
                    <a:pt x="54" y="374"/>
                  </a:lnTo>
                  <a:lnTo>
                    <a:pt x="17" y="305"/>
                  </a:lnTo>
                  <a:lnTo>
                    <a:pt x="0" y="221"/>
                  </a:lnTo>
                  <a:lnTo>
                    <a:pt x="5" y="146"/>
                  </a:lnTo>
                  <a:lnTo>
                    <a:pt x="17" y="110"/>
                  </a:lnTo>
                  <a:lnTo>
                    <a:pt x="32" y="74"/>
                  </a:lnTo>
                  <a:lnTo>
                    <a:pt x="51" y="37"/>
                  </a:lnTo>
                  <a:lnTo>
                    <a:pt x="77" y="0"/>
                  </a:lnTo>
                  <a:lnTo>
                    <a:pt x="109" y="5"/>
                  </a:lnTo>
                  <a:lnTo>
                    <a:pt x="109" y="5"/>
                  </a:lnTo>
                  <a:close/>
                </a:path>
              </a:pathLst>
            </a:custGeom>
            <a:solidFill>
              <a:srgbClr val="000000"/>
            </a:solidFill>
            <a:ln w="9525">
              <a:noFill/>
              <a:round/>
            </a:ln>
          </p:spPr>
          <p:txBody>
            <a:bodyPr/>
            <a:lstStyle/>
            <a:p>
              <a:endParaRPr lang="en-US"/>
            </a:p>
          </p:txBody>
        </p:sp>
        <p:sp>
          <p:nvSpPr>
            <p:cNvPr id="379097" name="Freeform 217"/>
            <p:cNvSpPr/>
            <p:nvPr/>
          </p:nvSpPr>
          <p:spPr bwMode="auto">
            <a:xfrm>
              <a:off x="4094" y="2160"/>
              <a:ext cx="84" cy="329"/>
            </a:xfrm>
            <a:custGeom>
              <a:avLst/>
              <a:gdLst/>
              <a:ahLst/>
              <a:cxnLst>
                <a:cxn ang="0">
                  <a:pos x="57" y="6"/>
                </a:cxn>
                <a:cxn ang="0">
                  <a:pos x="30" y="47"/>
                </a:cxn>
                <a:cxn ang="0">
                  <a:pos x="26" y="90"/>
                </a:cxn>
                <a:cxn ang="0">
                  <a:pos x="39" y="192"/>
                </a:cxn>
                <a:cxn ang="0">
                  <a:pos x="49" y="251"/>
                </a:cxn>
                <a:cxn ang="0">
                  <a:pos x="62" y="275"/>
                </a:cxn>
                <a:cxn ang="0">
                  <a:pos x="79" y="301"/>
                </a:cxn>
                <a:cxn ang="0">
                  <a:pos x="84" y="316"/>
                </a:cxn>
                <a:cxn ang="0">
                  <a:pos x="76" y="329"/>
                </a:cxn>
                <a:cxn ang="0">
                  <a:pos x="48" y="326"/>
                </a:cxn>
                <a:cxn ang="0">
                  <a:pos x="18" y="263"/>
                </a:cxn>
                <a:cxn ang="0">
                  <a:pos x="9" y="191"/>
                </a:cxn>
                <a:cxn ang="0">
                  <a:pos x="0" y="86"/>
                </a:cxn>
                <a:cxn ang="0">
                  <a:pos x="8" y="43"/>
                </a:cxn>
                <a:cxn ang="0">
                  <a:pos x="21" y="22"/>
                </a:cxn>
                <a:cxn ang="0">
                  <a:pos x="39" y="0"/>
                </a:cxn>
                <a:cxn ang="0">
                  <a:pos x="57" y="6"/>
                </a:cxn>
                <a:cxn ang="0">
                  <a:pos x="57" y="6"/>
                </a:cxn>
              </a:cxnLst>
              <a:rect l="0" t="0" r="r" b="b"/>
              <a:pathLst>
                <a:path w="84" h="329">
                  <a:moveTo>
                    <a:pt x="57" y="6"/>
                  </a:moveTo>
                  <a:lnTo>
                    <a:pt x="30" y="47"/>
                  </a:lnTo>
                  <a:lnTo>
                    <a:pt x="26" y="90"/>
                  </a:lnTo>
                  <a:lnTo>
                    <a:pt x="39" y="192"/>
                  </a:lnTo>
                  <a:lnTo>
                    <a:pt x="49" y="251"/>
                  </a:lnTo>
                  <a:lnTo>
                    <a:pt x="62" y="275"/>
                  </a:lnTo>
                  <a:lnTo>
                    <a:pt x="79" y="301"/>
                  </a:lnTo>
                  <a:lnTo>
                    <a:pt x="84" y="316"/>
                  </a:lnTo>
                  <a:lnTo>
                    <a:pt x="76" y="329"/>
                  </a:lnTo>
                  <a:lnTo>
                    <a:pt x="48" y="326"/>
                  </a:lnTo>
                  <a:lnTo>
                    <a:pt x="18" y="263"/>
                  </a:lnTo>
                  <a:lnTo>
                    <a:pt x="9" y="191"/>
                  </a:lnTo>
                  <a:lnTo>
                    <a:pt x="0" y="86"/>
                  </a:lnTo>
                  <a:lnTo>
                    <a:pt x="8" y="43"/>
                  </a:lnTo>
                  <a:lnTo>
                    <a:pt x="21" y="22"/>
                  </a:lnTo>
                  <a:lnTo>
                    <a:pt x="39" y="0"/>
                  </a:lnTo>
                  <a:lnTo>
                    <a:pt x="57" y="6"/>
                  </a:lnTo>
                  <a:lnTo>
                    <a:pt x="57" y="6"/>
                  </a:lnTo>
                  <a:close/>
                </a:path>
              </a:pathLst>
            </a:custGeom>
            <a:solidFill>
              <a:srgbClr val="000000"/>
            </a:solidFill>
            <a:ln w="9525">
              <a:noFill/>
              <a:round/>
            </a:ln>
          </p:spPr>
          <p:txBody>
            <a:bodyPr/>
            <a:lstStyle/>
            <a:p>
              <a:endParaRPr lang="en-US"/>
            </a:p>
          </p:txBody>
        </p:sp>
        <p:sp>
          <p:nvSpPr>
            <p:cNvPr id="379098" name="Freeform 218"/>
            <p:cNvSpPr/>
            <p:nvPr/>
          </p:nvSpPr>
          <p:spPr bwMode="auto">
            <a:xfrm>
              <a:off x="4065" y="2464"/>
              <a:ext cx="112" cy="32"/>
            </a:xfrm>
            <a:custGeom>
              <a:avLst/>
              <a:gdLst/>
              <a:ahLst/>
              <a:cxnLst>
                <a:cxn ang="0">
                  <a:pos x="13" y="1"/>
                </a:cxn>
                <a:cxn ang="0">
                  <a:pos x="98" y="0"/>
                </a:cxn>
                <a:cxn ang="0">
                  <a:pos x="112" y="15"/>
                </a:cxn>
                <a:cxn ang="0">
                  <a:pos x="109" y="26"/>
                </a:cxn>
                <a:cxn ang="0">
                  <a:pos x="98" y="31"/>
                </a:cxn>
                <a:cxn ang="0">
                  <a:pos x="24" y="32"/>
                </a:cxn>
                <a:cxn ang="0">
                  <a:pos x="1" y="16"/>
                </a:cxn>
                <a:cxn ang="0">
                  <a:pos x="0" y="10"/>
                </a:cxn>
                <a:cxn ang="0">
                  <a:pos x="1" y="5"/>
                </a:cxn>
                <a:cxn ang="0">
                  <a:pos x="13" y="1"/>
                </a:cxn>
                <a:cxn ang="0">
                  <a:pos x="13" y="1"/>
                </a:cxn>
              </a:cxnLst>
              <a:rect l="0" t="0" r="r" b="b"/>
              <a:pathLst>
                <a:path w="112" h="32">
                  <a:moveTo>
                    <a:pt x="13" y="1"/>
                  </a:moveTo>
                  <a:lnTo>
                    <a:pt x="98" y="0"/>
                  </a:lnTo>
                  <a:lnTo>
                    <a:pt x="112" y="15"/>
                  </a:lnTo>
                  <a:lnTo>
                    <a:pt x="109" y="26"/>
                  </a:lnTo>
                  <a:lnTo>
                    <a:pt x="98" y="31"/>
                  </a:lnTo>
                  <a:lnTo>
                    <a:pt x="24" y="32"/>
                  </a:lnTo>
                  <a:lnTo>
                    <a:pt x="1" y="16"/>
                  </a:lnTo>
                  <a:lnTo>
                    <a:pt x="0" y="10"/>
                  </a:lnTo>
                  <a:lnTo>
                    <a:pt x="1" y="5"/>
                  </a:lnTo>
                  <a:lnTo>
                    <a:pt x="13" y="1"/>
                  </a:lnTo>
                  <a:lnTo>
                    <a:pt x="13" y="1"/>
                  </a:lnTo>
                  <a:close/>
                </a:path>
              </a:pathLst>
            </a:custGeom>
            <a:solidFill>
              <a:srgbClr val="000000"/>
            </a:solidFill>
            <a:ln w="9525">
              <a:noFill/>
              <a:round/>
            </a:ln>
          </p:spPr>
          <p:txBody>
            <a:bodyPr/>
            <a:lstStyle/>
            <a:p>
              <a:endParaRPr lang="en-US"/>
            </a:p>
          </p:txBody>
        </p:sp>
        <p:sp>
          <p:nvSpPr>
            <p:cNvPr id="379099" name="Freeform 219"/>
            <p:cNvSpPr/>
            <p:nvPr/>
          </p:nvSpPr>
          <p:spPr bwMode="auto">
            <a:xfrm>
              <a:off x="4014" y="2165"/>
              <a:ext cx="71" cy="328"/>
            </a:xfrm>
            <a:custGeom>
              <a:avLst/>
              <a:gdLst/>
              <a:ahLst/>
              <a:cxnLst>
                <a:cxn ang="0">
                  <a:pos x="48" y="13"/>
                </a:cxn>
                <a:cxn ang="0">
                  <a:pos x="24" y="119"/>
                </a:cxn>
                <a:cxn ang="0">
                  <a:pos x="35" y="231"/>
                </a:cxn>
                <a:cxn ang="0">
                  <a:pos x="51" y="271"/>
                </a:cxn>
                <a:cxn ang="0">
                  <a:pos x="71" y="311"/>
                </a:cxn>
                <a:cxn ang="0">
                  <a:pos x="66" y="328"/>
                </a:cxn>
                <a:cxn ang="0">
                  <a:pos x="44" y="315"/>
                </a:cxn>
                <a:cxn ang="0">
                  <a:pos x="6" y="236"/>
                </a:cxn>
                <a:cxn ang="0">
                  <a:pos x="0" y="118"/>
                </a:cxn>
                <a:cxn ang="0">
                  <a:pos x="8" y="67"/>
                </a:cxn>
                <a:cxn ang="0">
                  <a:pos x="29" y="5"/>
                </a:cxn>
                <a:cxn ang="0">
                  <a:pos x="42" y="0"/>
                </a:cxn>
                <a:cxn ang="0">
                  <a:pos x="48" y="13"/>
                </a:cxn>
                <a:cxn ang="0">
                  <a:pos x="48" y="13"/>
                </a:cxn>
              </a:cxnLst>
              <a:rect l="0" t="0" r="r" b="b"/>
              <a:pathLst>
                <a:path w="71" h="328">
                  <a:moveTo>
                    <a:pt x="48" y="13"/>
                  </a:moveTo>
                  <a:lnTo>
                    <a:pt x="24" y="119"/>
                  </a:lnTo>
                  <a:lnTo>
                    <a:pt x="35" y="231"/>
                  </a:lnTo>
                  <a:lnTo>
                    <a:pt x="51" y="271"/>
                  </a:lnTo>
                  <a:lnTo>
                    <a:pt x="71" y="311"/>
                  </a:lnTo>
                  <a:lnTo>
                    <a:pt x="66" y="328"/>
                  </a:lnTo>
                  <a:lnTo>
                    <a:pt x="44" y="315"/>
                  </a:lnTo>
                  <a:lnTo>
                    <a:pt x="6" y="236"/>
                  </a:lnTo>
                  <a:lnTo>
                    <a:pt x="0" y="118"/>
                  </a:lnTo>
                  <a:lnTo>
                    <a:pt x="8" y="67"/>
                  </a:lnTo>
                  <a:lnTo>
                    <a:pt x="29" y="5"/>
                  </a:lnTo>
                  <a:lnTo>
                    <a:pt x="42" y="0"/>
                  </a:lnTo>
                  <a:lnTo>
                    <a:pt x="48" y="13"/>
                  </a:lnTo>
                  <a:lnTo>
                    <a:pt x="48" y="13"/>
                  </a:lnTo>
                  <a:close/>
                </a:path>
              </a:pathLst>
            </a:custGeom>
            <a:solidFill>
              <a:srgbClr val="000000"/>
            </a:solidFill>
            <a:ln w="9525">
              <a:noFill/>
              <a:round/>
            </a:ln>
          </p:spPr>
          <p:txBody>
            <a:bodyPr/>
            <a:lstStyle/>
            <a:p>
              <a:endParaRPr lang="en-US"/>
            </a:p>
          </p:txBody>
        </p:sp>
        <p:sp>
          <p:nvSpPr>
            <p:cNvPr id="379100" name="Freeform 220"/>
            <p:cNvSpPr/>
            <p:nvPr/>
          </p:nvSpPr>
          <p:spPr bwMode="auto">
            <a:xfrm>
              <a:off x="4165" y="1742"/>
              <a:ext cx="42" cy="803"/>
            </a:xfrm>
            <a:custGeom>
              <a:avLst/>
              <a:gdLst/>
              <a:ahLst/>
              <a:cxnLst>
                <a:cxn ang="0">
                  <a:pos x="40" y="10"/>
                </a:cxn>
                <a:cxn ang="0">
                  <a:pos x="42" y="232"/>
                </a:cxn>
                <a:cxn ang="0">
                  <a:pos x="41" y="379"/>
                </a:cxn>
                <a:cxn ang="0">
                  <a:pos x="39" y="509"/>
                </a:cxn>
                <a:cxn ang="0">
                  <a:pos x="37" y="639"/>
                </a:cxn>
                <a:cxn ang="0">
                  <a:pos x="36" y="786"/>
                </a:cxn>
                <a:cxn ang="0">
                  <a:pos x="31" y="799"/>
                </a:cxn>
                <a:cxn ang="0">
                  <a:pos x="18" y="803"/>
                </a:cxn>
                <a:cxn ang="0">
                  <a:pos x="0" y="786"/>
                </a:cxn>
                <a:cxn ang="0">
                  <a:pos x="9" y="508"/>
                </a:cxn>
                <a:cxn ang="0">
                  <a:pos x="18" y="232"/>
                </a:cxn>
                <a:cxn ang="0">
                  <a:pos x="21" y="121"/>
                </a:cxn>
                <a:cxn ang="0">
                  <a:pos x="20" y="69"/>
                </a:cxn>
                <a:cxn ang="0">
                  <a:pos x="21" y="10"/>
                </a:cxn>
                <a:cxn ang="0">
                  <a:pos x="31" y="0"/>
                </a:cxn>
                <a:cxn ang="0">
                  <a:pos x="40" y="10"/>
                </a:cxn>
                <a:cxn ang="0">
                  <a:pos x="40" y="10"/>
                </a:cxn>
              </a:cxnLst>
              <a:rect l="0" t="0" r="r" b="b"/>
              <a:pathLst>
                <a:path w="42" h="803">
                  <a:moveTo>
                    <a:pt x="40" y="10"/>
                  </a:moveTo>
                  <a:lnTo>
                    <a:pt x="42" y="232"/>
                  </a:lnTo>
                  <a:lnTo>
                    <a:pt x="41" y="379"/>
                  </a:lnTo>
                  <a:lnTo>
                    <a:pt x="39" y="509"/>
                  </a:lnTo>
                  <a:lnTo>
                    <a:pt x="37" y="639"/>
                  </a:lnTo>
                  <a:lnTo>
                    <a:pt x="36" y="786"/>
                  </a:lnTo>
                  <a:lnTo>
                    <a:pt x="31" y="799"/>
                  </a:lnTo>
                  <a:lnTo>
                    <a:pt x="18" y="803"/>
                  </a:lnTo>
                  <a:lnTo>
                    <a:pt x="0" y="786"/>
                  </a:lnTo>
                  <a:lnTo>
                    <a:pt x="9" y="508"/>
                  </a:lnTo>
                  <a:lnTo>
                    <a:pt x="18" y="232"/>
                  </a:lnTo>
                  <a:lnTo>
                    <a:pt x="21" y="121"/>
                  </a:lnTo>
                  <a:lnTo>
                    <a:pt x="20" y="69"/>
                  </a:lnTo>
                  <a:lnTo>
                    <a:pt x="21" y="10"/>
                  </a:lnTo>
                  <a:lnTo>
                    <a:pt x="31" y="0"/>
                  </a:lnTo>
                  <a:lnTo>
                    <a:pt x="40" y="10"/>
                  </a:lnTo>
                  <a:lnTo>
                    <a:pt x="40" y="10"/>
                  </a:lnTo>
                  <a:close/>
                </a:path>
              </a:pathLst>
            </a:custGeom>
            <a:solidFill>
              <a:srgbClr val="000000"/>
            </a:solidFill>
            <a:ln w="9525">
              <a:noFill/>
              <a:round/>
            </a:ln>
          </p:spPr>
          <p:txBody>
            <a:bodyPr/>
            <a:lstStyle/>
            <a:p>
              <a:endParaRPr lang="en-US"/>
            </a:p>
          </p:txBody>
        </p:sp>
        <p:sp>
          <p:nvSpPr>
            <p:cNvPr id="379101" name="Freeform 221"/>
            <p:cNvSpPr/>
            <p:nvPr/>
          </p:nvSpPr>
          <p:spPr bwMode="auto">
            <a:xfrm>
              <a:off x="3951" y="2560"/>
              <a:ext cx="36" cy="123"/>
            </a:xfrm>
            <a:custGeom>
              <a:avLst/>
              <a:gdLst/>
              <a:ahLst/>
              <a:cxnLst>
                <a:cxn ang="0">
                  <a:pos x="36" y="16"/>
                </a:cxn>
                <a:cxn ang="0">
                  <a:pos x="36" y="108"/>
                </a:cxn>
                <a:cxn ang="0">
                  <a:pos x="32" y="119"/>
                </a:cxn>
                <a:cxn ang="0">
                  <a:pos x="22" y="123"/>
                </a:cxn>
                <a:cxn ang="0">
                  <a:pos x="9" y="108"/>
                </a:cxn>
                <a:cxn ang="0">
                  <a:pos x="0" y="20"/>
                </a:cxn>
                <a:cxn ang="0">
                  <a:pos x="4" y="6"/>
                </a:cxn>
                <a:cxn ang="0">
                  <a:pos x="16" y="0"/>
                </a:cxn>
                <a:cxn ang="0">
                  <a:pos x="36" y="16"/>
                </a:cxn>
                <a:cxn ang="0">
                  <a:pos x="36" y="16"/>
                </a:cxn>
              </a:cxnLst>
              <a:rect l="0" t="0" r="r" b="b"/>
              <a:pathLst>
                <a:path w="36" h="123">
                  <a:moveTo>
                    <a:pt x="36" y="16"/>
                  </a:moveTo>
                  <a:lnTo>
                    <a:pt x="36" y="108"/>
                  </a:lnTo>
                  <a:lnTo>
                    <a:pt x="32" y="119"/>
                  </a:lnTo>
                  <a:lnTo>
                    <a:pt x="22" y="123"/>
                  </a:lnTo>
                  <a:lnTo>
                    <a:pt x="9" y="108"/>
                  </a:lnTo>
                  <a:lnTo>
                    <a:pt x="0" y="20"/>
                  </a:lnTo>
                  <a:lnTo>
                    <a:pt x="4" y="6"/>
                  </a:lnTo>
                  <a:lnTo>
                    <a:pt x="16" y="0"/>
                  </a:lnTo>
                  <a:lnTo>
                    <a:pt x="36" y="16"/>
                  </a:lnTo>
                  <a:lnTo>
                    <a:pt x="36" y="16"/>
                  </a:lnTo>
                  <a:close/>
                </a:path>
              </a:pathLst>
            </a:custGeom>
            <a:solidFill>
              <a:srgbClr val="000000"/>
            </a:solidFill>
            <a:ln w="9525">
              <a:noFill/>
              <a:round/>
            </a:ln>
          </p:spPr>
          <p:txBody>
            <a:bodyPr/>
            <a:lstStyle/>
            <a:p>
              <a:endParaRPr lang="en-US"/>
            </a:p>
          </p:txBody>
        </p:sp>
        <p:sp>
          <p:nvSpPr>
            <p:cNvPr id="379102" name="Freeform 222"/>
            <p:cNvSpPr/>
            <p:nvPr/>
          </p:nvSpPr>
          <p:spPr bwMode="auto">
            <a:xfrm>
              <a:off x="3971" y="2582"/>
              <a:ext cx="443" cy="95"/>
            </a:xfrm>
            <a:custGeom>
              <a:avLst/>
              <a:gdLst/>
              <a:ahLst/>
              <a:cxnLst>
                <a:cxn ang="0">
                  <a:pos x="0" y="76"/>
                </a:cxn>
                <a:cxn ang="0">
                  <a:pos x="33" y="44"/>
                </a:cxn>
                <a:cxn ang="0">
                  <a:pos x="70" y="19"/>
                </a:cxn>
                <a:cxn ang="0">
                  <a:pos x="217" y="0"/>
                </a:cxn>
                <a:cxn ang="0">
                  <a:pos x="434" y="31"/>
                </a:cxn>
                <a:cxn ang="0">
                  <a:pos x="443" y="43"/>
                </a:cxn>
                <a:cxn ang="0">
                  <a:pos x="430" y="50"/>
                </a:cxn>
                <a:cxn ang="0">
                  <a:pos x="325" y="37"/>
                </a:cxn>
                <a:cxn ang="0">
                  <a:pos x="219" y="37"/>
                </a:cxn>
                <a:cxn ang="0">
                  <a:pos x="84" y="53"/>
                </a:cxn>
                <a:cxn ang="0">
                  <a:pos x="17" y="95"/>
                </a:cxn>
                <a:cxn ang="0">
                  <a:pos x="0" y="95"/>
                </a:cxn>
                <a:cxn ang="0">
                  <a:pos x="0" y="76"/>
                </a:cxn>
                <a:cxn ang="0">
                  <a:pos x="0" y="76"/>
                </a:cxn>
              </a:cxnLst>
              <a:rect l="0" t="0" r="r" b="b"/>
              <a:pathLst>
                <a:path w="443" h="95">
                  <a:moveTo>
                    <a:pt x="0" y="76"/>
                  </a:moveTo>
                  <a:lnTo>
                    <a:pt x="33" y="44"/>
                  </a:lnTo>
                  <a:lnTo>
                    <a:pt x="70" y="19"/>
                  </a:lnTo>
                  <a:lnTo>
                    <a:pt x="217" y="0"/>
                  </a:lnTo>
                  <a:lnTo>
                    <a:pt x="434" y="31"/>
                  </a:lnTo>
                  <a:lnTo>
                    <a:pt x="443" y="43"/>
                  </a:lnTo>
                  <a:lnTo>
                    <a:pt x="430" y="50"/>
                  </a:lnTo>
                  <a:lnTo>
                    <a:pt x="325" y="37"/>
                  </a:lnTo>
                  <a:lnTo>
                    <a:pt x="219" y="37"/>
                  </a:lnTo>
                  <a:lnTo>
                    <a:pt x="84" y="53"/>
                  </a:lnTo>
                  <a:lnTo>
                    <a:pt x="17" y="95"/>
                  </a:lnTo>
                  <a:lnTo>
                    <a:pt x="0" y="95"/>
                  </a:lnTo>
                  <a:lnTo>
                    <a:pt x="0" y="76"/>
                  </a:lnTo>
                  <a:lnTo>
                    <a:pt x="0" y="76"/>
                  </a:lnTo>
                  <a:close/>
                </a:path>
              </a:pathLst>
            </a:custGeom>
            <a:solidFill>
              <a:srgbClr val="000000"/>
            </a:solidFill>
            <a:ln w="9525">
              <a:noFill/>
              <a:round/>
            </a:ln>
          </p:spPr>
          <p:txBody>
            <a:bodyPr/>
            <a:lstStyle/>
            <a:p>
              <a:endParaRPr lang="en-US"/>
            </a:p>
          </p:txBody>
        </p:sp>
        <p:sp>
          <p:nvSpPr>
            <p:cNvPr id="379103" name="Freeform 223"/>
            <p:cNvSpPr/>
            <p:nvPr/>
          </p:nvSpPr>
          <p:spPr bwMode="auto">
            <a:xfrm>
              <a:off x="4031" y="2521"/>
              <a:ext cx="525" cy="116"/>
            </a:xfrm>
            <a:custGeom>
              <a:avLst/>
              <a:gdLst/>
              <a:ahLst/>
              <a:cxnLst>
                <a:cxn ang="0">
                  <a:pos x="8" y="17"/>
                </a:cxn>
                <a:cxn ang="0">
                  <a:pos x="154" y="0"/>
                </a:cxn>
                <a:cxn ang="0">
                  <a:pos x="298" y="15"/>
                </a:cxn>
                <a:cxn ang="0">
                  <a:pos x="416" y="34"/>
                </a:cxn>
                <a:cxn ang="0">
                  <a:pos x="521" y="86"/>
                </a:cxn>
                <a:cxn ang="0">
                  <a:pos x="525" y="111"/>
                </a:cxn>
                <a:cxn ang="0">
                  <a:pos x="499" y="116"/>
                </a:cxn>
                <a:cxn ang="0">
                  <a:pos x="450" y="83"/>
                </a:cxn>
                <a:cxn ang="0">
                  <a:pos x="403" y="61"/>
                </a:cxn>
                <a:cxn ang="0">
                  <a:pos x="295" y="35"/>
                </a:cxn>
                <a:cxn ang="0">
                  <a:pos x="154" y="21"/>
                </a:cxn>
                <a:cxn ang="0">
                  <a:pos x="13" y="38"/>
                </a:cxn>
                <a:cxn ang="0">
                  <a:pos x="0" y="29"/>
                </a:cxn>
                <a:cxn ang="0">
                  <a:pos x="8" y="17"/>
                </a:cxn>
                <a:cxn ang="0">
                  <a:pos x="8" y="17"/>
                </a:cxn>
              </a:cxnLst>
              <a:rect l="0" t="0" r="r" b="b"/>
              <a:pathLst>
                <a:path w="525" h="116">
                  <a:moveTo>
                    <a:pt x="8" y="17"/>
                  </a:moveTo>
                  <a:lnTo>
                    <a:pt x="154" y="0"/>
                  </a:lnTo>
                  <a:lnTo>
                    <a:pt x="298" y="15"/>
                  </a:lnTo>
                  <a:lnTo>
                    <a:pt x="416" y="34"/>
                  </a:lnTo>
                  <a:lnTo>
                    <a:pt x="521" y="86"/>
                  </a:lnTo>
                  <a:lnTo>
                    <a:pt x="525" y="111"/>
                  </a:lnTo>
                  <a:lnTo>
                    <a:pt x="499" y="116"/>
                  </a:lnTo>
                  <a:lnTo>
                    <a:pt x="450" y="83"/>
                  </a:lnTo>
                  <a:lnTo>
                    <a:pt x="403" y="61"/>
                  </a:lnTo>
                  <a:lnTo>
                    <a:pt x="295" y="35"/>
                  </a:lnTo>
                  <a:lnTo>
                    <a:pt x="154" y="21"/>
                  </a:lnTo>
                  <a:lnTo>
                    <a:pt x="13" y="38"/>
                  </a:lnTo>
                  <a:lnTo>
                    <a:pt x="0" y="29"/>
                  </a:lnTo>
                  <a:lnTo>
                    <a:pt x="8" y="17"/>
                  </a:lnTo>
                  <a:lnTo>
                    <a:pt x="8" y="17"/>
                  </a:lnTo>
                  <a:close/>
                </a:path>
              </a:pathLst>
            </a:custGeom>
            <a:solidFill>
              <a:srgbClr val="000000"/>
            </a:solidFill>
            <a:ln w="9525">
              <a:noFill/>
              <a:round/>
            </a:ln>
          </p:spPr>
          <p:txBody>
            <a:bodyPr/>
            <a:lstStyle/>
            <a:p>
              <a:endParaRPr lang="en-US"/>
            </a:p>
          </p:txBody>
        </p:sp>
        <p:sp>
          <p:nvSpPr>
            <p:cNvPr id="379104" name="Freeform 224"/>
            <p:cNvSpPr/>
            <p:nvPr/>
          </p:nvSpPr>
          <p:spPr bwMode="auto">
            <a:xfrm>
              <a:off x="4539" y="2611"/>
              <a:ext cx="26" cy="115"/>
            </a:xfrm>
            <a:custGeom>
              <a:avLst/>
              <a:gdLst/>
              <a:ahLst/>
              <a:cxnLst>
                <a:cxn ang="0">
                  <a:pos x="26" y="10"/>
                </a:cxn>
                <a:cxn ang="0">
                  <a:pos x="22" y="102"/>
                </a:cxn>
                <a:cxn ang="0">
                  <a:pos x="15" y="115"/>
                </a:cxn>
                <a:cxn ang="0">
                  <a:pos x="3" y="108"/>
                </a:cxn>
                <a:cxn ang="0">
                  <a:pos x="0" y="59"/>
                </a:cxn>
                <a:cxn ang="0">
                  <a:pos x="5" y="10"/>
                </a:cxn>
                <a:cxn ang="0">
                  <a:pos x="15" y="0"/>
                </a:cxn>
                <a:cxn ang="0">
                  <a:pos x="26" y="10"/>
                </a:cxn>
                <a:cxn ang="0">
                  <a:pos x="26" y="10"/>
                </a:cxn>
              </a:cxnLst>
              <a:rect l="0" t="0" r="r" b="b"/>
              <a:pathLst>
                <a:path w="26" h="115">
                  <a:moveTo>
                    <a:pt x="26" y="10"/>
                  </a:moveTo>
                  <a:lnTo>
                    <a:pt x="22" y="102"/>
                  </a:lnTo>
                  <a:lnTo>
                    <a:pt x="15" y="115"/>
                  </a:lnTo>
                  <a:lnTo>
                    <a:pt x="3" y="108"/>
                  </a:lnTo>
                  <a:lnTo>
                    <a:pt x="0" y="59"/>
                  </a:lnTo>
                  <a:lnTo>
                    <a:pt x="5" y="10"/>
                  </a:lnTo>
                  <a:lnTo>
                    <a:pt x="15" y="0"/>
                  </a:lnTo>
                  <a:lnTo>
                    <a:pt x="26" y="10"/>
                  </a:lnTo>
                  <a:lnTo>
                    <a:pt x="26" y="10"/>
                  </a:lnTo>
                  <a:close/>
                </a:path>
              </a:pathLst>
            </a:custGeom>
            <a:solidFill>
              <a:srgbClr val="000000"/>
            </a:solidFill>
            <a:ln w="9525">
              <a:noFill/>
              <a:round/>
            </a:ln>
          </p:spPr>
          <p:txBody>
            <a:bodyPr/>
            <a:lstStyle/>
            <a:p>
              <a:endParaRPr lang="en-US"/>
            </a:p>
          </p:txBody>
        </p:sp>
        <p:sp>
          <p:nvSpPr>
            <p:cNvPr id="379105" name="Freeform 225"/>
            <p:cNvSpPr/>
            <p:nvPr/>
          </p:nvSpPr>
          <p:spPr bwMode="auto">
            <a:xfrm>
              <a:off x="4024" y="2726"/>
              <a:ext cx="131" cy="57"/>
            </a:xfrm>
            <a:custGeom>
              <a:avLst/>
              <a:gdLst/>
              <a:ahLst/>
              <a:cxnLst>
                <a:cxn ang="0">
                  <a:pos x="73" y="26"/>
                </a:cxn>
                <a:cxn ang="0">
                  <a:pos x="41" y="19"/>
                </a:cxn>
                <a:cxn ang="0">
                  <a:pos x="14" y="26"/>
                </a:cxn>
                <a:cxn ang="0">
                  <a:pos x="18" y="33"/>
                </a:cxn>
                <a:cxn ang="0">
                  <a:pos x="34" y="38"/>
                </a:cxn>
                <a:cxn ang="0">
                  <a:pos x="118" y="35"/>
                </a:cxn>
                <a:cxn ang="0">
                  <a:pos x="131" y="43"/>
                </a:cxn>
                <a:cxn ang="0">
                  <a:pos x="124" y="54"/>
                </a:cxn>
                <a:cxn ang="0">
                  <a:pos x="29" y="57"/>
                </a:cxn>
                <a:cxn ang="0">
                  <a:pos x="1" y="37"/>
                </a:cxn>
                <a:cxn ang="0">
                  <a:pos x="0" y="9"/>
                </a:cxn>
                <a:cxn ang="0">
                  <a:pos x="35" y="0"/>
                </a:cxn>
                <a:cxn ang="0">
                  <a:pos x="75" y="5"/>
                </a:cxn>
                <a:cxn ang="0">
                  <a:pos x="85" y="16"/>
                </a:cxn>
                <a:cxn ang="0">
                  <a:pos x="73" y="26"/>
                </a:cxn>
                <a:cxn ang="0">
                  <a:pos x="73" y="26"/>
                </a:cxn>
              </a:cxnLst>
              <a:rect l="0" t="0" r="r" b="b"/>
              <a:pathLst>
                <a:path w="131" h="57">
                  <a:moveTo>
                    <a:pt x="73" y="26"/>
                  </a:moveTo>
                  <a:lnTo>
                    <a:pt x="41" y="19"/>
                  </a:lnTo>
                  <a:lnTo>
                    <a:pt x="14" y="26"/>
                  </a:lnTo>
                  <a:lnTo>
                    <a:pt x="18" y="33"/>
                  </a:lnTo>
                  <a:lnTo>
                    <a:pt x="34" y="38"/>
                  </a:lnTo>
                  <a:lnTo>
                    <a:pt x="118" y="35"/>
                  </a:lnTo>
                  <a:lnTo>
                    <a:pt x="131" y="43"/>
                  </a:lnTo>
                  <a:lnTo>
                    <a:pt x="124" y="54"/>
                  </a:lnTo>
                  <a:lnTo>
                    <a:pt x="29" y="57"/>
                  </a:lnTo>
                  <a:lnTo>
                    <a:pt x="1" y="37"/>
                  </a:lnTo>
                  <a:lnTo>
                    <a:pt x="0" y="9"/>
                  </a:lnTo>
                  <a:lnTo>
                    <a:pt x="35" y="0"/>
                  </a:lnTo>
                  <a:lnTo>
                    <a:pt x="75" y="5"/>
                  </a:lnTo>
                  <a:lnTo>
                    <a:pt x="85" y="16"/>
                  </a:lnTo>
                  <a:lnTo>
                    <a:pt x="73" y="26"/>
                  </a:lnTo>
                  <a:lnTo>
                    <a:pt x="73" y="26"/>
                  </a:lnTo>
                  <a:close/>
                </a:path>
              </a:pathLst>
            </a:custGeom>
            <a:solidFill>
              <a:srgbClr val="000000"/>
            </a:solidFill>
            <a:ln w="9525">
              <a:noFill/>
              <a:round/>
            </a:ln>
          </p:spPr>
          <p:txBody>
            <a:bodyPr/>
            <a:lstStyle/>
            <a:p>
              <a:endParaRPr lang="en-US"/>
            </a:p>
          </p:txBody>
        </p:sp>
        <p:sp>
          <p:nvSpPr>
            <p:cNvPr id="379106" name="Freeform 226"/>
            <p:cNvSpPr/>
            <p:nvPr/>
          </p:nvSpPr>
          <p:spPr bwMode="auto">
            <a:xfrm>
              <a:off x="4143" y="2663"/>
              <a:ext cx="29" cy="116"/>
            </a:xfrm>
            <a:custGeom>
              <a:avLst/>
              <a:gdLst/>
              <a:ahLst/>
              <a:cxnLst>
                <a:cxn ang="0">
                  <a:pos x="29" y="11"/>
                </a:cxn>
                <a:cxn ang="0">
                  <a:pos x="21" y="107"/>
                </a:cxn>
                <a:cxn ang="0">
                  <a:pos x="10" y="116"/>
                </a:cxn>
                <a:cxn ang="0">
                  <a:pos x="0" y="105"/>
                </a:cxn>
                <a:cxn ang="0">
                  <a:pos x="9" y="11"/>
                </a:cxn>
                <a:cxn ang="0">
                  <a:pos x="19" y="0"/>
                </a:cxn>
                <a:cxn ang="0">
                  <a:pos x="29" y="11"/>
                </a:cxn>
                <a:cxn ang="0">
                  <a:pos x="29" y="11"/>
                </a:cxn>
              </a:cxnLst>
              <a:rect l="0" t="0" r="r" b="b"/>
              <a:pathLst>
                <a:path w="29" h="116">
                  <a:moveTo>
                    <a:pt x="29" y="11"/>
                  </a:moveTo>
                  <a:lnTo>
                    <a:pt x="21" y="107"/>
                  </a:lnTo>
                  <a:lnTo>
                    <a:pt x="10" y="116"/>
                  </a:lnTo>
                  <a:lnTo>
                    <a:pt x="0" y="105"/>
                  </a:lnTo>
                  <a:lnTo>
                    <a:pt x="9" y="11"/>
                  </a:lnTo>
                  <a:lnTo>
                    <a:pt x="19" y="0"/>
                  </a:lnTo>
                  <a:lnTo>
                    <a:pt x="29" y="11"/>
                  </a:lnTo>
                  <a:lnTo>
                    <a:pt x="29" y="11"/>
                  </a:lnTo>
                  <a:close/>
                </a:path>
              </a:pathLst>
            </a:custGeom>
            <a:solidFill>
              <a:srgbClr val="000000"/>
            </a:solidFill>
            <a:ln w="9525">
              <a:noFill/>
              <a:round/>
            </a:ln>
          </p:spPr>
          <p:txBody>
            <a:bodyPr/>
            <a:lstStyle/>
            <a:p>
              <a:endParaRPr lang="en-US"/>
            </a:p>
          </p:txBody>
        </p:sp>
        <p:sp>
          <p:nvSpPr>
            <p:cNvPr id="379107" name="Freeform 227"/>
            <p:cNvSpPr/>
            <p:nvPr/>
          </p:nvSpPr>
          <p:spPr bwMode="auto">
            <a:xfrm>
              <a:off x="4043" y="2642"/>
              <a:ext cx="129" cy="38"/>
            </a:xfrm>
            <a:custGeom>
              <a:avLst/>
              <a:gdLst/>
              <a:ahLst/>
              <a:cxnLst>
                <a:cxn ang="0">
                  <a:pos x="115" y="38"/>
                </a:cxn>
                <a:cxn ang="0">
                  <a:pos x="67" y="21"/>
                </a:cxn>
                <a:cxn ang="0">
                  <a:pos x="14" y="36"/>
                </a:cxn>
                <a:cxn ang="0">
                  <a:pos x="0" y="29"/>
                </a:cxn>
                <a:cxn ang="0">
                  <a:pos x="5" y="16"/>
                </a:cxn>
                <a:cxn ang="0">
                  <a:pos x="69" y="0"/>
                </a:cxn>
                <a:cxn ang="0">
                  <a:pos x="126" y="21"/>
                </a:cxn>
                <a:cxn ang="0">
                  <a:pos x="129" y="36"/>
                </a:cxn>
                <a:cxn ang="0">
                  <a:pos x="115" y="38"/>
                </a:cxn>
                <a:cxn ang="0">
                  <a:pos x="115" y="38"/>
                </a:cxn>
              </a:cxnLst>
              <a:rect l="0" t="0" r="r" b="b"/>
              <a:pathLst>
                <a:path w="129" h="38">
                  <a:moveTo>
                    <a:pt x="115" y="38"/>
                  </a:moveTo>
                  <a:lnTo>
                    <a:pt x="67" y="21"/>
                  </a:lnTo>
                  <a:lnTo>
                    <a:pt x="14" y="36"/>
                  </a:lnTo>
                  <a:lnTo>
                    <a:pt x="0" y="29"/>
                  </a:lnTo>
                  <a:lnTo>
                    <a:pt x="5" y="16"/>
                  </a:lnTo>
                  <a:lnTo>
                    <a:pt x="69" y="0"/>
                  </a:lnTo>
                  <a:lnTo>
                    <a:pt x="126" y="21"/>
                  </a:lnTo>
                  <a:lnTo>
                    <a:pt x="129" y="36"/>
                  </a:lnTo>
                  <a:lnTo>
                    <a:pt x="115" y="38"/>
                  </a:lnTo>
                  <a:lnTo>
                    <a:pt x="115" y="38"/>
                  </a:lnTo>
                  <a:close/>
                </a:path>
              </a:pathLst>
            </a:custGeom>
            <a:solidFill>
              <a:srgbClr val="000000"/>
            </a:solidFill>
            <a:ln w="9525">
              <a:noFill/>
              <a:round/>
            </a:ln>
          </p:spPr>
          <p:txBody>
            <a:bodyPr/>
            <a:lstStyle/>
            <a:p>
              <a:endParaRPr lang="en-US"/>
            </a:p>
          </p:txBody>
        </p:sp>
        <p:sp>
          <p:nvSpPr>
            <p:cNvPr id="379108" name="Freeform 228"/>
            <p:cNvSpPr/>
            <p:nvPr/>
          </p:nvSpPr>
          <p:spPr bwMode="auto">
            <a:xfrm>
              <a:off x="4017" y="2686"/>
              <a:ext cx="23" cy="73"/>
            </a:xfrm>
            <a:custGeom>
              <a:avLst/>
              <a:gdLst/>
              <a:ahLst/>
              <a:cxnLst>
                <a:cxn ang="0">
                  <a:pos x="23" y="8"/>
                </a:cxn>
                <a:cxn ang="0">
                  <a:pos x="21" y="62"/>
                </a:cxn>
                <a:cxn ang="0">
                  <a:pos x="9" y="73"/>
                </a:cxn>
                <a:cxn ang="0">
                  <a:pos x="0" y="61"/>
                </a:cxn>
                <a:cxn ang="0">
                  <a:pos x="3" y="11"/>
                </a:cxn>
                <a:cxn ang="0">
                  <a:pos x="11" y="0"/>
                </a:cxn>
                <a:cxn ang="0">
                  <a:pos x="23" y="8"/>
                </a:cxn>
                <a:cxn ang="0">
                  <a:pos x="23" y="8"/>
                </a:cxn>
              </a:cxnLst>
              <a:rect l="0" t="0" r="r" b="b"/>
              <a:pathLst>
                <a:path w="23" h="73">
                  <a:moveTo>
                    <a:pt x="23" y="8"/>
                  </a:moveTo>
                  <a:lnTo>
                    <a:pt x="21" y="62"/>
                  </a:lnTo>
                  <a:lnTo>
                    <a:pt x="9" y="73"/>
                  </a:lnTo>
                  <a:lnTo>
                    <a:pt x="0" y="61"/>
                  </a:lnTo>
                  <a:lnTo>
                    <a:pt x="3" y="11"/>
                  </a:lnTo>
                  <a:lnTo>
                    <a:pt x="11" y="0"/>
                  </a:lnTo>
                  <a:lnTo>
                    <a:pt x="23" y="8"/>
                  </a:lnTo>
                  <a:lnTo>
                    <a:pt x="23" y="8"/>
                  </a:lnTo>
                  <a:close/>
                </a:path>
              </a:pathLst>
            </a:custGeom>
            <a:solidFill>
              <a:srgbClr val="000000"/>
            </a:solidFill>
            <a:ln w="9525">
              <a:noFill/>
              <a:round/>
            </a:ln>
          </p:spPr>
          <p:txBody>
            <a:bodyPr/>
            <a:lstStyle/>
            <a:p>
              <a:endParaRPr lang="en-US"/>
            </a:p>
          </p:txBody>
        </p:sp>
        <p:sp>
          <p:nvSpPr>
            <p:cNvPr id="379109" name="Freeform 229"/>
            <p:cNvSpPr/>
            <p:nvPr/>
          </p:nvSpPr>
          <p:spPr bwMode="auto">
            <a:xfrm>
              <a:off x="4203" y="2788"/>
              <a:ext cx="170" cy="73"/>
            </a:xfrm>
            <a:custGeom>
              <a:avLst/>
              <a:gdLst/>
              <a:ahLst/>
              <a:cxnLst>
                <a:cxn ang="0">
                  <a:pos x="102" y="22"/>
                </a:cxn>
                <a:cxn ang="0">
                  <a:pos x="43" y="19"/>
                </a:cxn>
                <a:cxn ang="0">
                  <a:pos x="20" y="28"/>
                </a:cxn>
                <a:cxn ang="0">
                  <a:pos x="31" y="34"/>
                </a:cxn>
                <a:cxn ang="0">
                  <a:pos x="68" y="47"/>
                </a:cxn>
                <a:cxn ang="0">
                  <a:pos x="157" y="40"/>
                </a:cxn>
                <a:cxn ang="0">
                  <a:pos x="170" y="46"/>
                </a:cxn>
                <a:cxn ang="0">
                  <a:pos x="165" y="60"/>
                </a:cxn>
                <a:cxn ang="0">
                  <a:pos x="115" y="73"/>
                </a:cxn>
                <a:cxn ang="0">
                  <a:pos x="64" y="67"/>
                </a:cxn>
                <a:cxn ang="0">
                  <a:pos x="21" y="52"/>
                </a:cxn>
                <a:cxn ang="0">
                  <a:pos x="0" y="28"/>
                </a:cxn>
                <a:cxn ang="0">
                  <a:pos x="12" y="8"/>
                </a:cxn>
                <a:cxn ang="0">
                  <a:pos x="40" y="0"/>
                </a:cxn>
                <a:cxn ang="0">
                  <a:pos x="105" y="3"/>
                </a:cxn>
                <a:cxn ang="0">
                  <a:pos x="113" y="14"/>
                </a:cxn>
                <a:cxn ang="0">
                  <a:pos x="102" y="22"/>
                </a:cxn>
                <a:cxn ang="0">
                  <a:pos x="102" y="22"/>
                </a:cxn>
              </a:cxnLst>
              <a:rect l="0" t="0" r="r" b="b"/>
              <a:pathLst>
                <a:path w="170" h="73">
                  <a:moveTo>
                    <a:pt x="102" y="22"/>
                  </a:moveTo>
                  <a:lnTo>
                    <a:pt x="43" y="19"/>
                  </a:lnTo>
                  <a:lnTo>
                    <a:pt x="20" y="28"/>
                  </a:lnTo>
                  <a:lnTo>
                    <a:pt x="31" y="34"/>
                  </a:lnTo>
                  <a:lnTo>
                    <a:pt x="68" y="47"/>
                  </a:lnTo>
                  <a:lnTo>
                    <a:pt x="157" y="40"/>
                  </a:lnTo>
                  <a:lnTo>
                    <a:pt x="170" y="46"/>
                  </a:lnTo>
                  <a:lnTo>
                    <a:pt x="165" y="60"/>
                  </a:lnTo>
                  <a:lnTo>
                    <a:pt x="115" y="73"/>
                  </a:lnTo>
                  <a:lnTo>
                    <a:pt x="64" y="67"/>
                  </a:lnTo>
                  <a:lnTo>
                    <a:pt x="21" y="52"/>
                  </a:lnTo>
                  <a:lnTo>
                    <a:pt x="0" y="28"/>
                  </a:lnTo>
                  <a:lnTo>
                    <a:pt x="12" y="8"/>
                  </a:lnTo>
                  <a:lnTo>
                    <a:pt x="40" y="0"/>
                  </a:lnTo>
                  <a:lnTo>
                    <a:pt x="105" y="3"/>
                  </a:lnTo>
                  <a:lnTo>
                    <a:pt x="113" y="14"/>
                  </a:lnTo>
                  <a:lnTo>
                    <a:pt x="102" y="22"/>
                  </a:lnTo>
                  <a:lnTo>
                    <a:pt x="102" y="22"/>
                  </a:lnTo>
                  <a:close/>
                </a:path>
              </a:pathLst>
            </a:custGeom>
            <a:solidFill>
              <a:srgbClr val="000000"/>
            </a:solidFill>
            <a:ln w="9525">
              <a:noFill/>
              <a:round/>
            </a:ln>
          </p:spPr>
          <p:txBody>
            <a:bodyPr/>
            <a:lstStyle/>
            <a:p>
              <a:endParaRPr lang="en-US"/>
            </a:p>
          </p:txBody>
        </p:sp>
        <p:sp>
          <p:nvSpPr>
            <p:cNvPr id="379110" name="Freeform 230"/>
            <p:cNvSpPr/>
            <p:nvPr/>
          </p:nvSpPr>
          <p:spPr bwMode="auto">
            <a:xfrm>
              <a:off x="4195" y="2663"/>
              <a:ext cx="26" cy="155"/>
            </a:xfrm>
            <a:custGeom>
              <a:avLst/>
              <a:gdLst/>
              <a:ahLst/>
              <a:cxnLst>
                <a:cxn ang="0">
                  <a:pos x="26" y="11"/>
                </a:cxn>
                <a:cxn ang="0">
                  <a:pos x="20" y="146"/>
                </a:cxn>
                <a:cxn ang="0">
                  <a:pos x="9" y="155"/>
                </a:cxn>
                <a:cxn ang="0">
                  <a:pos x="0" y="145"/>
                </a:cxn>
                <a:cxn ang="0">
                  <a:pos x="6" y="11"/>
                </a:cxn>
                <a:cxn ang="0">
                  <a:pos x="16" y="0"/>
                </a:cxn>
                <a:cxn ang="0">
                  <a:pos x="26" y="11"/>
                </a:cxn>
                <a:cxn ang="0">
                  <a:pos x="26" y="11"/>
                </a:cxn>
              </a:cxnLst>
              <a:rect l="0" t="0" r="r" b="b"/>
              <a:pathLst>
                <a:path w="26" h="155">
                  <a:moveTo>
                    <a:pt x="26" y="11"/>
                  </a:moveTo>
                  <a:lnTo>
                    <a:pt x="20" y="146"/>
                  </a:lnTo>
                  <a:lnTo>
                    <a:pt x="9" y="155"/>
                  </a:lnTo>
                  <a:lnTo>
                    <a:pt x="0" y="145"/>
                  </a:lnTo>
                  <a:lnTo>
                    <a:pt x="6" y="11"/>
                  </a:lnTo>
                  <a:lnTo>
                    <a:pt x="16" y="0"/>
                  </a:lnTo>
                  <a:lnTo>
                    <a:pt x="26" y="11"/>
                  </a:lnTo>
                  <a:lnTo>
                    <a:pt x="26" y="11"/>
                  </a:lnTo>
                  <a:close/>
                </a:path>
              </a:pathLst>
            </a:custGeom>
            <a:solidFill>
              <a:srgbClr val="000000"/>
            </a:solidFill>
            <a:ln w="9525">
              <a:noFill/>
              <a:round/>
            </a:ln>
          </p:spPr>
          <p:txBody>
            <a:bodyPr/>
            <a:lstStyle/>
            <a:p>
              <a:endParaRPr lang="en-US"/>
            </a:p>
          </p:txBody>
        </p:sp>
        <p:sp>
          <p:nvSpPr>
            <p:cNvPr id="379111" name="Freeform 231"/>
            <p:cNvSpPr/>
            <p:nvPr/>
          </p:nvSpPr>
          <p:spPr bwMode="auto">
            <a:xfrm>
              <a:off x="4355" y="2658"/>
              <a:ext cx="24" cy="177"/>
            </a:xfrm>
            <a:custGeom>
              <a:avLst/>
              <a:gdLst/>
              <a:ahLst/>
              <a:cxnLst>
                <a:cxn ang="0">
                  <a:pos x="20" y="10"/>
                </a:cxn>
                <a:cxn ang="0">
                  <a:pos x="24" y="166"/>
                </a:cxn>
                <a:cxn ang="0">
                  <a:pos x="14" y="177"/>
                </a:cxn>
                <a:cxn ang="0">
                  <a:pos x="4" y="166"/>
                </a:cxn>
                <a:cxn ang="0">
                  <a:pos x="0" y="10"/>
                </a:cxn>
                <a:cxn ang="0">
                  <a:pos x="10" y="0"/>
                </a:cxn>
                <a:cxn ang="0">
                  <a:pos x="20" y="10"/>
                </a:cxn>
                <a:cxn ang="0">
                  <a:pos x="20" y="10"/>
                </a:cxn>
              </a:cxnLst>
              <a:rect l="0" t="0" r="r" b="b"/>
              <a:pathLst>
                <a:path w="24" h="177">
                  <a:moveTo>
                    <a:pt x="20" y="10"/>
                  </a:moveTo>
                  <a:lnTo>
                    <a:pt x="24" y="166"/>
                  </a:lnTo>
                  <a:lnTo>
                    <a:pt x="14" y="177"/>
                  </a:lnTo>
                  <a:lnTo>
                    <a:pt x="4" y="166"/>
                  </a:lnTo>
                  <a:lnTo>
                    <a:pt x="0" y="10"/>
                  </a:lnTo>
                  <a:lnTo>
                    <a:pt x="10" y="0"/>
                  </a:lnTo>
                  <a:lnTo>
                    <a:pt x="20" y="10"/>
                  </a:lnTo>
                  <a:lnTo>
                    <a:pt x="20" y="10"/>
                  </a:lnTo>
                  <a:close/>
                </a:path>
              </a:pathLst>
            </a:custGeom>
            <a:solidFill>
              <a:srgbClr val="000000"/>
            </a:solidFill>
            <a:ln w="9525">
              <a:noFill/>
              <a:round/>
            </a:ln>
          </p:spPr>
          <p:txBody>
            <a:bodyPr/>
            <a:lstStyle/>
            <a:p>
              <a:endParaRPr lang="en-US"/>
            </a:p>
          </p:txBody>
        </p:sp>
        <p:sp>
          <p:nvSpPr>
            <p:cNvPr id="379112" name="Freeform 232"/>
            <p:cNvSpPr/>
            <p:nvPr/>
          </p:nvSpPr>
          <p:spPr bwMode="auto">
            <a:xfrm>
              <a:off x="4235" y="2641"/>
              <a:ext cx="128" cy="38"/>
            </a:xfrm>
            <a:custGeom>
              <a:avLst/>
              <a:gdLst/>
              <a:ahLst/>
              <a:cxnLst>
                <a:cxn ang="0">
                  <a:pos x="4" y="15"/>
                </a:cxn>
                <a:cxn ang="0">
                  <a:pos x="65" y="0"/>
                </a:cxn>
                <a:cxn ang="0">
                  <a:pos x="124" y="19"/>
                </a:cxn>
                <a:cxn ang="0">
                  <a:pos x="128" y="34"/>
                </a:cxn>
                <a:cxn ang="0">
                  <a:pos x="114" y="38"/>
                </a:cxn>
                <a:cxn ang="0">
                  <a:pos x="64" y="21"/>
                </a:cxn>
                <a:cxn ang="0">
                  <a:pos x="14" y="34"/>
                </a:cxn>
                <a:cxn ang="0">
                  <a:pos x="0" y="29"/>
                </a:cxn>
                <a:cxn ang="0">
                  <a:pos x="4" y="15"/>
                </a:cxn>
                <a:cxn ang="0">
                  <a:pos x="4" y="15"/>
                </a:cxn>
              </a:cxnLst>
              <a:rect l="0" t="0" r="r" b="b"/>
              <a:pathLst>
                <a:path w="128" h="38">
                  <a:moveTo>
                    <a:pt x="4" y="15"/>
                  </a:moveTo>
                  <a:lnTo>
                    <a:pt x="65" y="0"/>
                  </a:lnTo>
                  <a:lnTo>
                    <a:pt x="124" y="19"/>
                  </a:lnTo>
                  <a:lnTo>
                    <a:pt x="128" y="34"/>
                  </a:lnTo>
                  <a:lnTo>
                    <a:pt x="114" y="38"/>
                  </a:lnTo>
                  <a:lnTo>
                    <a:pt x="64" y="21"/>
                  </a:lnTo>
                  <a:lnTo>
                    <a:pt x="14" y="34"/>
                  </a:lnTo>
                  <a:lnTo>
                    <a:pt x="0" y="29"/>
                  </a:lnTo>
                  <a:lnTo>
                    <a:pt x="4" y="15"/>
                  </a:lnTo>
                  <a:lnTo>
                    <a:pt x="4" y="15"/>
                  </a:lnTo>
                  <a:close/>
                </a:path>
              </a:pathLst>
            </a:custGeom>
            <a:solidFill>
              <a:srgbClr val="000000"/>
            </a:solidFill>
            <a:ln w="9525">
              <a:noFill/>
              <a:round/>
            </a:ln>
          </p:spPr>
          <p:txBody>
            <a:bodyPr/>
            <a:lstStyle/>
            <a:p>
              <a:endParaRPr lang="en-US"/>
            </a:p>
          </p:txBody>
        </p:sp>
        <p:sp>
          <p:nvSpPr>
            <p:cNvPr id="379113" name="Freeform 233"/>
            <p:cNvSpPr/>
            <p:nvPr/>
          </p:nvSpPr>
          <p:spPr bwMode="auto">
            <a:xfrm>
              <a:off x="4398" y="2650"/>
              <a:ext cx="106" cy="40"/>
            </a:xfrm>
            <a:custGeom>
              <a:avLst/>
              <a:gdLst/>
              <a:ahLst/>
              <a:cxnLst>
                <a:cxn ang="0">
                  <a:pos x="11" y="0"/>
                </a:cxn>
                <a:cxn ang="0">
                  <a:pos x="105" y="24"/>
                </a:cxn>
                <a:cxn ang="0">
                  <a:pos x="106" y="39"/>
                </a:cxn>
                <a:cxn ang="0">
                  <a:pos x="93" y="40"/>
                </a:cxn>
                <a:cxn ang="0">
                  <a:pos x="55" y="24"/>
                </a:cxn>
                <a:cxn ang="0">
                  <a:pos x="11" y="21"/>
                </a:cxn>
                <a:cxn ang="0">
                  <a:pos x="0" y="10"/>
                </a:cxn>
                <a:cxn ang="0">
                  <a:pos x="11" y="0"/>
                </a:cxn>
                <a:cxn ang="0">
                  <a:pos x="11" y="0"/>
                </a:cxn>
              </a:cxnLst>
              <a:rect l="0" t="0" r="r" b="b"/>
              <a:pathLst>
                <a:path w="106" h="40">
                  <a:moveTo>
                    <a:pt x="11" y="0"/>
                  </a:moveTo>
                  <a:lnTo>
                    <a:pt x="105" y="24"/>
                  </a:lnTo>
                  <a:lnTo>
                    <a:pt x="106" y="39"/>
                  </a:lnTo>
                  <a:lnTo>
                    <a:pt x="93" y="40"/>
                  </a:lnTo>
                  <a:lnTo>
                    <a:pt x="55" y="24"/>
                  </a:lnTo>
                  <a:lnTo>
                    <a:pt x="11" y="21"/>
                  </a:lnTo>
                  <a:lnTo>
                    <a:pt x="0" y="10"/>
                  </a:lnTo>
                  <a:lnTo>
                    <a:pt x="11" y="0"/>
                  </a:lnTo>
                  <a:lnTo>
                    <a:pt x="11" y="0"/>
                  </a:lnTo>
                  <a:close/>
                </a:path>
              </a:pathLst>
            </a:custGeom>
            <a:solidFill>
              <a:srgbClr val="000000"/>
            </a:solidFill>
            <a:ln w="9525">
              <a:noFill/>
              <a:round/>
            </a:ln>
          </p:spPr>
          <p:txBody>
            <a:bodyPr/>
            <a:lstStyle/>
            <a:p>
              <a:endParaRPr lang="en-US"/>
            </a:p>
          </p:txBody>
        </p:sp>
        <p:sp>
          <p:nvSpPr>
            <p:cNvPr id="379114" name="Freeform 234"/>
            <p:cNvSpPr/>
            <p:nvPr/>
          </p:nvSpPr>
          <p:spPr bwMode="auto">
            <a:xfrm>
              <a:off x="4492" y="2675"/>
              <a:ext cx="22" cy="125"/>
            </a:xfrm>
            <a:custGeom>
              <a:avLst/>
              <a:gdLst/>
              <a:ahLst/>
              <a:cxnLst>
                <a:cxn ang="0">
                  <a:pos x="19" y="8"/>
                </a:cxn>
                <a:cxn ang="0">
                  <a:pos x="22" y="61"/>
                </a:cxn>
                <a:cxn ang="0">
                  <a:pos x="20" y="116"/>
                </a:cxn>
                <a:cxn ang="0">
                  <a:pos x="10" y="125"/>
                </a:cxn>
                <a:cxn ang="0">
                  <a:pos x="1" y="116"/>
                </a:cxn>
                <a:cxn ang="0">
                  <a:pos x="2" y="63"/>
                </a:cxn>
                <a:cxn ang="0">
                  <a:pos x="0" y="11"/>
                </a:cxn>
                <a:cxn ang="0">
                  <a:pos x="8" y="0"/>
                </a:cxn>
                <a:cxn ang="0">
                  <a:pos x="19" y="8"/>
                </a:cxn>
                <a:cxn ang="0">
                  <a:pos x="19" y="8"/>
                </a:cxn>
              </a:cxnLst>
              <a:rect l="0" t="0" r="r" b="b"/>
              <a:pathLst>
                <a:path w="22" h="125">
                  <a:moveTo>
                    <a:pt x="19" y="8"/>
                  </a:moveTo>
                  <a:lnTo>
                    <a:pt x="22" y="61"/>
                  </a:lnTo>
                  <a:lnTo>
                    <a:pt x="20" y="116"/>
                  </a:lnTo>
                  <a:lnTo>
                    <a:pt x="10" y="125"/>
                  </a:lnTo>
                  <a:lnTo>
                    <a:pt x="1" y="116"/>
                  </a:lnTo>
                  <a:lnTo>
                    <a:pt x="2" y="63"/>
                  </a:lnTo>
                  <a:lnTo>
                    <a:pt x="0" y="11"/>
                  </a:lnTo>
                  <a:lnTo>
                    <a:pt x="8" y="0"/>
                  </a:lnTo>
                  <a:lnTo>
                    <a:pt x="19" y="8"/>
                  </a:lnTo>
                  <a:lnTo>
                    <a:pt x="19" y="8"/>
                  </a:lnTo>
                  <a:close/>
                </a:path>
              </a:pathLst>
            </a:custGeom>
            <a:solidFill>
              <a:srgbClr val="000000"/>
            </a:solidFill>
            <a:ln w="9525">
              <a:noFill/>
              <a:round/>
            </a:ln>
          </p:spPr>
          <p:txBody>
            <a:bodyPr/>
            <a:lstStyle/>
            <a:p>
              <a:endParaRPr lang="en-US"/>
            </a:p>
          </p:txBody>
        </p:sp>
        <p:sp>
          <p:nvSpPr>
            <p:cNvPr id="379115" name="Freeform 235"/>
            <p:cNvSpPr/>
            <p:nvPr/>
          </p:nvSpPr>
          <p:spPr bwMode="auto">
            <a:xfrm>
              <a:off x="4403" y="2756"/>
              <a:ext cx="106" cy="71"/>
            </a:xfrm>
            <a:custGeom>
              <a:avLst/>
              <a:gdLst/>
              <a:ahLst/>
              <a:cxnLst>
                <a:cxn ang="0">
                  <a:pos x="10" y="0"/>
                </a:cxn>
                <a:cxn ang="0">
                  <a:pos x="74" y="7"/>
                </a:cxn>
                <a:cxn ang="0">
                  <a:pos x="106" y="45"/>
                </a:cxn>
                <a:cxn ang="0">
                  <a:pos x="97" y="55"/>
                </a:cxn>
                <a:cxn ang="0">
                  <a:pos x="52" y="71"/>
                </a:cxn>
                <a:cxn ang="0">
                  <a:pos x="16" y="67"/>
                </a:cxn>
                <a:cxn ang="0">
                  <a:pos x="4" y="57"/>
                </a:cxn>
                <a:cxn ang="0">
                  <a:pos x="16" y="47"/>
                </a:cxn>
                <a:cxn ang="0">
                  <a:pos x="48" y="52"/>
                </a:cxn>
                <a:cxn ang="0">
                  <a:pos x="86" y="40"/>
                </a:cxn>
                <a:cxn ang="0">
                  <a:pos x="76" y="26"/>
                </a:cxn>
                <a:cxn ang="0">
                  <a:pos x="58" y="20"/>
                </a:cxn>
                <a:cxn ang="0">
                  <a:pos x="11" y="20"/>
                </a:cxn>
                <a:cxn ang="0">
                  <a:pos x="0" y="11"/>
                </a:cxn>
                <a:cxn ang="0">
                  <a:pos x="10" y="0"/>
                </a:cxn>
                <a:cxn ang="0">
                  <a:pos x="10" y="0"/>
                </a:cxn>
              </a:cxnLst>
              <a:rect l="0" t="0" r="r" b="b"/>
              <a:pathLst>
                <a:path w="106" h="71">
                  <a:moveTo>
                    <a:pt x="10" y="0"/>
                  </a:moveTo>
                  <a:lnTo>
                    <a:pt x="74" y="7"/>
                  </a:lnTo>
                  <a:lnTo>
                    <a:pt x="106" y="45"/>
                  </a:lnTo>
                  <a:lnTo>
                    <a:pt x="97" y="55"/>
                  </a:lnTo>
                  <a:lnTo>
                    <a:pt x="52" y="71"/>
                  </a:lnTo>
                  <a:lnTo>
                    <a:pt x="16" y="67"/>
                  </a:lnTo>
                  <a:lnTo>
                    <a:pt x="4" y="57"/>
                  </a:lnTo>
                  <a:lnTo>
                    <a:pt x="16" y="47"/>
                  </a:lnTo>
                  <a:lnTo>
                    <a:pt x="48" y="52"/>
                  </a:lnTo>
                  <a:lnTo>
                    <a:pt x="86" y="40"/>
                  </a:lnTo>
                  <a:lnTo>
                    <a:pt x="76" y="26"/>
                  </a:lnTo>
                  <a:lnTo>
                    <a:pt x="58" y="20"/>
                  </a:lnTo>
                  <a:lnTo>
                    <a:pt x="11" y="20"/>
                  </a:lnTo>
                  <a:lnTo>
                    <a:pt x="0" y="11"/>
                  </a:lnTo>
                  <a:lnTo>
                    <a:pt x="10" y="0"/>
                  </a:lnTo>
                  <a:lnTo>
                    <a:pt x="10" y="0"/>
                  </a:lnTo>
                  <a:close/>
                </a:path>
              </a:pathLst>
            </a:custGeom>
            <a:solidFill>
              <a:srgbClr val="000000"/>
            </a:solidFill>
            <a:ln w="9525">
              <a:noFill/>
              <a:round/>
            </a:ln>
          </p:spPr>
          <p:txBody>
            <a:bodyPr/>
            <a:lstStyle/>
            <a:p>
              <a:endParaRPr lang="en-US"/>
            </a:p>
          </p:txBody>
        </p:sp>
        <p:sp>
          <p:nvSpPr>
            <p:cNvPr id="379116" name="Freeform 236"/>
            <p:cNvSpPr/>
            <p:nvPr/>
          </p:nvSpPr>
          <p:spPr bwMode="auto">
            <a:xfrm>
              <a:off x="4157" y="2707"/>
              <a:ext cx="50" cy="34"/>
            </a:xfrm>
            <a:custGeom>
              <a:avLst/>
              <a:gdLst/>
              <a:ahLst/>
              <a:cxnLst>
                <a:cxn ang="0">
                  <a:pos x="19" y="0"/>
                </a:cxn>
                <a:cxn ang="0">
                  <a:pos x="36" y="5"/>
                </a:cxn>
                <a:cxn ang="0">
                  <a:pos x="50" y="23"/>
                </a:cxn>
                <a:cxn ang="0">
                  <a:pos x="48" y="32"/>
                </a:cxn>
                <a:cxn ang="0">
                  <a:pos x="39" y="34"/>
                </a:cxn>
                <a:cxn ang="0">
                  <a:pos x="4" y="29"/>
                </a:cxn>
                <a:cxn ang="0">
                  <a:pos x="0" y="11"/>
                </a:cxn>
                <a:cxn ang="0">
                  <a:pos x="19" y="0"/>
                </a:cxn>
                <a:cxn ang="0">
                  <a:pos x="19" y="0"/>
                </a:cxn>
              </a:cxnLst>
              <a:rect l="0" t="0" r="r" b="b"/>
              <a:pathLst>
                <a:path w="50" h="34">
                  <a:moveTo>
                    <a:pt x="19" y="0"/>
                  </a:moveTo>
                  <a:lnTo>
                    <a:pt x="36" y="5"/>
                  </a:lnTo>
                  <a:lnTo>
                    <a:pt x="50" y="23"/>
                  </a:lnTo>
                  <a:lnTo>
                    <a:pt x="48" y="32"/>
                  </a:lnTo>
                  <a:lnTo>
                    <a:pt x="39" y="34"/>
                  </a:lnTo>
                  <a:lnTo>
                    <a:pt x="4" y="29"/>
                  </a:lnTo>
                  <a:lnTo>
                    <a:pt x="0" y="11"/>
                  </a:lnTo>
                  <a:lnTo>
                    <a:pt x="19" y="0"/>
                  </a:lnTo>
                  <a:lnTo>
                    <a:pt x="19" y="0"/>
                  </a:lnTo>
                  <a:close/>
                </a:path>
              </a:pathLst>
            </a:custGeom>
            <a:solidFill>
              <a:srgbClr val="000000"/>
            </a:solidFill>
            <a:ln w="9525">
              <a:noFill/>
              <a:round/>
            </a:ln>
          </p:spPr>
          <p:txBody>
            <a:bodyPr/>
            <a:lstStyle/>
            <a:p>
              <a:endParaRPr lang="en-US"/>
            </a:p>
          </p:txBody>
        </p:sp>
        <p:sp>
          <p:nvSpPr>
            <p:cNvPr id="379117" name="Freeform 237"/>
            <p:cNvSpPr/>
            <p:nvPr/>
          </p:nvSpPr>
          <p:spPr bwMode="auto">
            <a:xfrm>
              <a:off x="4497" y="2719"/>
              <a:ext cx="47" cy="28"/>
            </a:xfrm>
            <a:custGeom>
              <a:avLst/>
              <a:gdLst/>
              <a:ahLst/>
              <a:cxnLst>
                <a:cxn ang="0">
                  <a:pos x="10" y="1"/>
                </a:cxn>
                <a:cxn ang="0">
                  <a:pos x="31" y="0"/>
                </a:cxn>
                <a:cxn ang="0">
                  <a:pos x="47" y="10"/>
                </a:cxn>
                <a:cxn ang="0">
                  <a:pos x="28" y="24"/>
                </a:cxn>
                <a:cxn ang="0">
                  <a:pos x="11" y="28"/>
                </a:cxn>
                <a:cxn ang="0">
                  <a:pos x="0" y="15"/>
                </a:cxn>
                <a:cxn ang="0">
                  <a:pos x="10" y="1"/>
                </a:cxn>
                <a:cxn ang="0">
                  <a:pos x="10" y="1"/>
                </a:cxn>
              </a:cxnLst>
              <a:rect l="0" t="0" r="r" b="b"/>
              <a:pathLst>
                <a:path w="47" h="28">
                  <a:moveTo>
                    <a:pt x="10" y="1"/>
                  </a:moveTo>
                  <a:lnTo>
                    <a:pt x="31" y="0"/>
                  </a:lnTo>
                  <a:lnTo>
                    <a:pt x="47" y="10"/>
                  </a:lnTo>
                  <a:lnTo>
                    <a:pt x="28" y="24"/>
                  </a:lnTo>
                  <a:lnTo>
                    <a:pt x="11" y="28"/>
                  </a:lnTo>
                  <a:lnTo>
                    <a:pt x="0" y="15"/>
                  </a:lnTo>
                  <a:lnTo>
                    <a:pt x="10" y="1"/>
                  </a:lnTo>
                  <a:lnTo>
                    <a:pt x="10" y="1"/>
                  </a:lnTo>
                  <a:close/>
                </a:path>
              </a:pathLst>
            </a:custGeom>
            <a:solidFill>
              <a:srgbClr val="000000"/>
            </a:solidFill>
            <a:ln w="9525">
              <a:noFill/>
              <a:round/>
            </a:ln>
          </p:spPr>
          <p:txBody>
            <a:bodyPr/>
            <a:lstStyle/>
            <a:p>
              <a:endParaRPr lang="en-US"/>
            </a:p>
          </p:txBody>
        </p:sp>
        <p:sp>
          <p:nvSpPr>
            <p:cNvPr id="379118" name="Freeform 238"/>
            <p:cNvSpPr/>
            <p:nvPr/>
          </p:nvSpPr>
          <p:spPr bwMode="auto">
            <a:xfrm>
              <a:off x="3962" y="2665"/>
              <a:ext cx="66" cy="45"/>
            </a:xfrm>
            <a:custGeom>
              <a:avLst/>
              <a:gdLst/>
              <a:ahLst/>
              <a:cxnLst>
                <a:cxn ang="0">
                  <a:pos x="26" y="0"/>
                </a:cxn>
                <a:cxn ang="0">
                  <a:pos x="60" y="26"/>
                </a:cxn>
                <a:cxn ang="0">
                  <a:pos x="66" y="38"/>
                </a:cxn>
                <a:cxn ang="0">
                  <a:pos x="54" y="45"/>
                </a:cxn>
                <a:cxn ang="0">
                  <a:pos x="5" y="22"/>
                </a:cxn>
                <a:cxn ang="0">
                  <a:pos x="0" y="11"/>
                </a:cxn>
                <a:cxn ang="0">
                  <a:pos x="5" y="0"/>
                </a:cxn>
                <a:cxn ang="0">
                  <a:pos x="26" y="0"/>
                </a:cxn>
                <a:cxn ang="0">
                  <a:pos x="26" y="0"/>
                </a:cxn>
              </a:cxnLst>
              <a:rect l="0" t="0" r="r" b="b"/>
              <a:pathLst>
                <a:path w="66" h="45">
                  <a:moveTo>
                    <a:pt x="26" y="0"/>
                  </a:moveTo>
                  <a:lnTo>
                    <a:pt x="60" y="26"/>
                  </a:lnTo>
                  <a:lnTo>
                    <a:pt x="66" y="38"/>
                  </a:lnTo>
                  <a:lnTo>
                    <a:pt x="54" y="45"/>
                  </a:lnTo>
                  <a:lnTo>
                    <a:pt x="5" y="22"/>
                  </a:lnTo>
                  <a:lnTo>
                    <a:pt x="0" y="11"/>
                  </a:lnTo>
                  <a:lnTo>
                    <a:pt x="5" y="0"/>
                  </a:lnTo>
                  <a:lnTo>
                    <a:pt x="26" y="0"/>
                  </a:lnTo>
                  <a:lnTo>
                    <a:pt x="26" y="0"/>
                  </a:lnTo>
                  <a:close/>
                </a:path>
              </a:pathLst>
            </a:custGeom>
            <a:solidFill>
              <a:srgbClr val="000000"/>
            </a:solidFill>
            <a:ln w="9525">
              <a:noFill/>
              <a:round/>
            </a:ln>
          </p:spPr>
          <p:txBody>
            <a:bodyPr/>
            <a:lstStyle/>
            <a:p>
              <a:endParaRPr lang="en-US"/>
            </a:p>
          </p:txBody>
        </p:sp>
        <p:sp>
          <p:nvSpPr>
            <p:cNvPr id="379123" name="Freeform 243"/>
            <p:cNvSpPr/>
            <p:nvPr/>
          </p:nvSpPr>
          <p:spPr bwMode="auto">
            <a:xfrm>
              <a:off x="3995" y="2992"/>
              <a:ext cx="400" cy="76"/>
            </a:xfrm>
            <a:custGeom>
              <a:avLst/>
              <a:gdLst/>
              <a:ahLst/>
              <a:cxnLst>
                <a:cxn ang="0">
                  <a:pos x="12" y="0"/>
                </a:cxn>
                <a:cxn ang="0">
                  <a:pos x="77" y="10"/>
                </a:cxn>
                <a:cxn ang="0">
                  <a:pos x="316" y="44"/>
                </a:cxn>
                <a:cxn ang="0">
                  <a:pos x="392" y="56"/>
                </a:cxn>
                <a:cxn ang="0">
                  <a:pos x="400" y="68"/>
                </a:cxn>
                <a:cxn ang="0">
                  <a:pos x="388" y="76"/>
                </a:cxn>
                <a:cxn ang="0">
                  <a:pos x="313" y="64"/>
                </a:cxn>
                <a:cxn ang="0">
                  <a:pos x="74" y="31"/>
                </a:cxn>
                <a:cxn ang="0">
                  <a:pos x="8" y="19"/>
                </a:cxn>
                <a:cxn ang="0">
                  <a:pos x="0" y="8"/>
                </a:cxn>
                <a:cxn ang="0">
                  <a:pos x="12" y="0"/>
                </a:cxn>
                <a:cxn ang="0">
                  <a:pos x="12" y="0"/>
                </a:cxn>
              </a:cxnLst>
              <a:rect l="0" t="0" r="r" b="b"/>
              <a:pathLst>
                <a:path w="400" h="76">
                  <a:moveTo>
                    <a:pt x="12" y="0"/>
                  </a:moveTo>
                  <a:lnTo>
                    <a:pt x="77" y="10"/>
                  </a:lnTo>
                  <a:lnTo>
                    <a:pt x="316" y="44"/>
                  </a:lnTo>
                  <a:lnTo>
                    <a:pt x="392" y="56"/>
                  </a:lnTo>
                  <a:lnTo>
                    <a:pt x="400" y="68"/>
                  </a:lnTo>
                  <a:lnTo>
                    <a:pt x="388" y="76"/>
                  </a:lnTo>
                  <a:lnTo>
                    <a:pt x="313" y="64"/>
                  </a:lnTo>
                  <a:lnTo>
                    <a:pt x="74" y="31"/>
                  </a:lnTo>
                  <a:lnTo>
                    <a:pt x="8" y="19"/>
                  </a:lnTo>
                  <a:lnTo>
                    <a:pt x="0" y="8"/>
                  </a:lnTo>
                  <a:lnTo>
                    <a:pt x="12" y="0"/>
                  </a:lnTo>
                  <a:lnTo>
                    <a:pt x="12" y="0"/>
                  </a:lnTo>
                  <a:close/>
                </a:path>
              </a:pathLst>
            </a:custGeom>
            <a:solidFill>
              <a:srgbClr val="000000"/>
            </a:solidFill>
            <a:ln w="9525">
              <a:noFill/>
              <a:round/>
            </a:ln>
          </p:spPr>
          <p:txBody>
            <a:bodyPr/>
            <a:lstStyle/>
            <a:p>
              <a:endParaRPr lang="en-US"/>
            </a:p>
          </p:txBody>
        </p:sp>
        <p:sp>
          <p:nvSpPr>
            <p:cNvPr id="379124" name="Freeform 244"/>
            <p:cNvSpPr/>
            <p:nvPr/>
          </p:nvSpPr>
          <p:spPr bwMode="auto">
            <a:xfrm>
              <a:off x="3864" y="3052"/>
              <a:ext cx="322" cy="115"/>
            </a:xfrm>
            <a:custGeom>
              <a:avLst/>
              <a:gdLst/>
              <a:ahLst/>
              <a:cxnLst>
                <a:cxn ang="0">
                  <a:pos x="13" y="0"/>
                </a:cxn>
                <a:cxn ang="0">
                  <a:pos x="95" y="27"/>
                </a:cxn>
                <a:cxn ang="0">
                  <a:pos x="163" y="54"/>
                </a:cxn>
                <a:cxn ang="0">
                  <a:pos x="232" y="78"/>
                </a:cxn>
                <a:cxn ang="0">
                  <a:pos x="313" y="96"/>
                </a:cxn>
                <a:cxn ang="0">
                  <a:pos x="322" y="107"/>
                </a:cxn>
                <a:cxn ang="0">
                  <a:pos x="310" y="115"/>
                </a:cxn>
                <a:cxn ang="0">
                  <a:pos x="159" y="74"/>
                </a:cxn>
                <a:cxn ang="0">
                  <a:pos x="89" y="48"/>
                </a:cxn>
                <a:cxn ang="0">
                  <a:pos x="7" y="20"/>
                </a:cxn>
                <a:cxn ang="0">
                  <a:pos x="0" y="8"/>
                </a:cxn>
                <a:cxn ang="0">
                  <a:pos x="13" y="0"/>
                </a:cxn>
                <a:cxn ang="0">
                  <a:pos x="13" y="0"/>
                </a:cxn>
              </a:cxnLst>
              <a:rect l="0" t="0" r="r" b="b"/>
              <a:pathLst>
                <a:path w="322" h="115">
                  <a:moveTo>
                    <a:pt x="13" y="0"/>
                  </a:moveTo>
                  <a:lnTo>
                    <a:pt x="95" y="27"/>
                  </a:lnTo>
                  <a:lnTo>
                    <a:pt x="163" y="54"/>
                  </a:lnTo>
                  <a:lnTo>
                    <a:pt x="232" y="78"/>
                  </a:lnTo>
                  <a:lnTo>
                    <a:pt x="313" y="96"/>
                  </a:lnTo>
                  <a:lnTo>
                    <a:pt x="322" y="107"/>
                  </a:lnTo>
                  <a:lnTo>
                    <a:pt x="310" y="115"/>
                  </a:lnTo>
                  <a:lnTo>
                    <a:pt x="159" y="74"/>
                  </a:lnTo>
                  <a:lnTo>
                    <a:pt x="89" y="48"/>
                  </a:lnTo>
                  <a:lnTo>
                    <a:pt x="7" y="20"/>
                  </a:lnTo>
                  <a:lnTo>
                    <a:pt x="0" y="8"/>
                  </a:lnTo>
                  <a:lnTo>
                    <a:pt x="13" y="0"/>
                  </a:lnTo>
                  <a:lnTo>
                    <a:pt x="13" y="0"/>
                  </a:lnTo>
                  <a:close/>
                </a:path>
              </a:pathLst>
            </a:custGeom>
            <a:solidFill>
              <a:srgbClr val="000000"/>
            </a:solidFill>
            <a:ln w="9525">
              <a:noFill/>
              <a:round/>
            </a:ln>
          </p:spPr>
          <p:txBody>
            <a:bodyPr/>
            <a:lstStyle/>
            <a:p>
              <a:endParaRPr lang="en-US"/>
            </a:p>
          </p:txBody>
        </p:sp>
        <p:sp>
          <p:nvSpPr>
            <p:cNvPr id="379125" name="Freeform 245"/>
            <p:cNvSpPr/>
            <p:nvPr/>
          </p:nvSpPr>
          <p:spPr bwMode="auto">
            <a:xfrm>
              <a:off x="4368" y="3067"/>
              <a:ext cx="188" cy="112"/>
            </a:xfrm>
            <a:custGeom>
              <a:avLst/>
              <a:gdLst/>
              <a:ahLst/>
              <a:cxnLst>
                <a:cxn ang="0">
                  <a:pos x="94" y="0"/>
                </a:cxn>
                <a:cxn ang="0">
                  <a:pos x="179" y="19"/>
                </a:cxn>
                <a:cxn ang="0">
                  <a:pos x="188" y="28"/>
                </a:cxn>
                <a:cxn ang="0">
                  <a:pos x="181" y="38"/>
                </a:cxn>
                <a:cxn ang="0">
                  <a:pos x="114" y="72"/>
                </a:cxn>
                <a:cxn ang="0">
                  <a:pos x="47" y="99"/>
                </a:cxn>
                <a:cxn ang="0">
                  <a:pos x="19" y="112"/>
                </a:cxn>
                <a:cxn ang="0">
                  <a:pos x="0" y="106"/>
                </a:cxn>
                <a:cxn ang="0">
                  <a:pos x="7" y="86"/>
                </a:cxn>
                <a:cxn ang="0">
                  <a:pos x="33" y="70"/>
                </a:cxn>
                <a:cxn ang="0">
                  <a:pos x="148" y="32"/>
                </a:cxn>
                <a:cxn ang="0">
                  <a:pos x="90" y="19"/>
                </a:cxn>
                <a:cxn ang="0">
                  <a:pos x="83" y="7"/>
                </a:cxn>
                <a:cxn ang="0">
                  <a:pos x="94" y="0"/>
                </a:cxn>
                <a:cxn ang="0">
                  <a:pos x="94" y="0"/>
                </a:cxn>
              </a:cxnLst>
              <a:rect l="0" t="0" r="r" b="b"/>
              <a:pathLst>
                <a:path w="188" h="112">
                  <a:moveTo>
                    <a:pt x="94" y="0"/>
                  </a:moveTo>
                  <a:lnTo>
                    <a:pt x="179" y="19"/>
                  </a:lnTo>
                  <a:lnTo>
                    <a:pt x="188" y="28"/>
                  </a:lnTo>
                  <a:lnTo>
                    <a:pt x="181" y="38"/>
                  </a:lnTo>
                  <a:lnTo>
                    <a:pt x="114" y="72"/>
                  </a:lnTo>
                  <a:lnTo>
                    <a:pt x="47" y="99"/>
                  </a:lnTo>
                  <a:lnTo>
                    <a:pt x="19" y="112"/>
                  </a:lnTo>
                  <a:lnTo>
                    <a:pt x="0" y="106"/>
                  </a:lnTo>
                  <a:lnTo>
                    <a:pt x="7" y="86"/>
                  </a:lnTo>
                  <a:lnTo>
                    <a:pt x="33" y="70"/>
                  </a:lnTo>
                  <a:lnTo>
                    <a:pt x="148" y="32"/>
                  </a:lnTo>
                  <a:lnTo>
                    <a:pt x="90" y="19"/>
                  </a:lnTo>
                  <a:lnTo>
                    <a:pt x="83" y="7"/>
                  </a:lnTo>
                  <a:lnTo>
                    <a:pt x="94" y="0"/>
                  </a:lnTo>
                  <a:lnTo>
                    <a:pt x="94" y="0"/>
                  </a:lnTo>
                  <a:close/>
                </a:path>
              </a:pathLst>
            </a:custGeom>
            <a:solidFill>
              <a:srgbClr val="000000"/>
            </a:solidFill>
            <a:ln w="9525">
              <a:noFill/>
              <a:round/>
            </a:ln>
          </p:spPr>
          <p:txBody>
            <a:bodyPr/>
            <a:lstStyle/>
            <a:p>
              <a:endParaRPr lang="en-US"/>
            </a:p>
          </p:txBody>
        </p:sp>
        <p:sp>
          <p:nvSpPr>
            <p:cNvPr id="379126" name="Freeform 246"/>
            <p:cNvSpPr/>
            <p:nvPr/>
          </p:nvSpPr>
          <p:spPr bwMode="auto">
            <a:xfrm>
              <a:off x="4089" y="3054"/>
              <a:ext cx="98" cy="59"/>
            </a:xfrm>
            <a:custGeom>
              <a:avLst/>
              <a:gdLst/>
              <a:ahLst/>
              <a:cxnLst>
                <a:cxn ang="0">
                  <a:pos x="85" y="21"/>
                </a:cxn>
                <a:cxn ang="0">
                  <a:pos x="45" y="16"/>
                </a:cxn>
                <a:cxn ang="0">
                  <a:pos x="20" y="31"/>
                </a:cxn>
                <a:cxn ang="0">
                  <a:pos x="41" y="40"/>
                </a:cxn>
                <a:cxn ang="0">
                  <a:pos x="85" y="36"/>
                </a:cxn>
                <a:cxn ang="0">
                  <a:pos x="98" y="43"/>
                </a:cxn>
                <a:cxn ang="0">
                  <a:pos x="91" y="56"/>
                </a:cxn>
                <a:cxn ang="0">
                  <a:pos x="38" y="59"/>
                </a:cxn>
                <a:cxn ang="0">
                  <a:pos x="0" y="28"/>
                </a:cxn>
                <a:cxn ang="0">
                  <a:pos x="11" y="8"/>
                </a:cxn>
                <a:cxn ang="0">
                  <a:pos x="34" y="0"/>
                </a:cxn>
                <a:cxn ang="0">
                  <a:pos x="88" y="2"/>
                </a:cxn>
                <a:cxn ang="0">
                  <a:pos x="97" y="13"/>
                </a:cxn>
                <a:cxn ang="0">
                  <a:pos x="85" y="21"/>
                </a:cxn>
                <a:cxn ang="0">
                  <a:pos x="85" y="21"/>
                </a:cxn>
              </a:cxnLst>
              <a:rect l="0" t="0" r="r" b="b"/>
              <a:pathLst>
                <a:path w="98" h="59">
                  <a:moveTo>
                    <a:pt x="85" y="21"/>
                  </a:moveTo>
                  <a:lnTo>
                    <a:pt x="45" y="16"/>
                  </a:lnTo>
                  <a:lnTo>
                    <a:pt x="20" y="31"/>
                  </a:lnTo>
                  <a:lnTo>
                    <a:pt x="41" y="40"/>
                  </a:lnTo>
                  <a:lnTo>
                    <a:pt x="85" y="36"/>
                  </a:lnTo>
                  <a:lnTo>
                    <a:pt x="98" y="43"/>
                  </a:lnTo>
                  <a:lnTo>
                    <a:pt x="91" y="56"/>
                  </a:lnTo>
                  <a:lnTo>
                    <a:pt x="38" y="59"/>
                  </a:lnTo>
                  <a:lnTo>
                    <a:pt x="0" y="28"/>
                  </a:lnTo>
                  <a:lnTo>
                    <a:pt x="11" y="8"/>
                  </a:lnTo>
                  <a:lnTo>
                    <a:pt x="34" y="0"/>
                  </a:lnTo>
                  <a:lnTo>
                    <a:pt x="88" y="2"/>
                  </a:lnTo>
                  <a:lnTo>
                    <a:pt x="97" y="13"/>
                  </a:lnTo>
                  <a:lnTo>
                    <a:pt x="85" y="21"/>
                  </a:lnTo>
                  <a:lnTo>
                    <a:pt x="85" y="21"/>
                  </a:lnTo>
                  <a:close/>
                </a:path>
              </a:pathLst>
            </a:custGeom>
            <a:solidFill>
              <a:srgbClr val="000000"/>
            </a:solidFill>
            <a:ln w="9525">
              <a:noFill/>
              <a:round/>
            </a:ln>
          </p:spPr>
          <p:txBody>
            <a:bodyPr/>
            <a:lstStyle/>
            <a:p>
              <a:endParaRPr lang="en-US"/>
            </a:p>
          </p:txBody>
        </p:sp>
        <p:sp>
          <p:nvSpPr>
            <p:cNvPr id="379127" name="Freeform 247"/>
            <p:cNvSpPr/>
            <p:nvPr/>
          </p:nvSpPr>
          <p:spPr bwMode="auto">
            <a:xfrm>
              <a:off x="4052" y="3032"/>
              <a:ext cx="66" cy="30"/>
            </a:xfrm>
            <a:custGeom>
              <a:avLst/>
              <a:gdLst/>
              <a:ahLst/>
              <a:cxnLst>
                <a:cxn ang="0">
                  <a:pos x="53" y="30"/>
                </a:cxn>
                <a:cxn ang="0">
                  <a:pos x="9" y="20"/>
                </a:cxn>
                <a:cxn ang="0">
                  <a:pos x="0" y="9"/>
                </a:cxn>
                <a:cxn ang="0">
                  <a:pos x="10" y="0"/>
                </a:cxn>
                <a:cxn ang="0">
                  <a:pos x="58" y="9"/>
                </a:cxn>
                <a:cxn ang="0">
                  <a:pos x="66" y="22"/>
                </a:cxn>
                <a:cxn ang="0">
                  <a:pos x="53" y="30"/>
                </a:cxn>
                <a:cxn ang="0">
                  <a:pos x="53" y="30"/>
                </a:cxn>
              </a:cxnLst>
              <a:rect l="0" t="0" r="r" b="b"/>
              <a:pathLst>
                <a:path w="66" h="30">
                  <a:moveTo>
                    <a:pt x="53" y="30"/>
                  </a:moveTo>
                  <a:lnTo>
                    <a:pt x="9" y="20"/>
                  </a:lnTo>
                  <a:lnTo>
                    <a:pt x="0" y="9"/>
                  </a:lnTo>
                  <a:lnTo>
                    <a:pt x="10" y="0"/>
                  </a:lnTo>
                  <a:lnTo>
                    <a:pt x="58" y="9"/>
                  </a:lnTo>
                  <a:lnTo>
                    <a:pt x="66" y="22"/>
                  </a:lnTo>
                  <a:lnTo>
                    <a:pt x="53" y="30"/>
                  </a:lnTo>
                  <a:lnTo>
                    <a:pt x="53" y="30"/>
                  </a:lnTo>
                  <a:close/>
                </a:path>
              </a:pathLst>
            </a:custGeom>
            <a:solidFill>
              <a:srgbClr val="000000"/>
            </a:solidFill>
            <a:ln w="9525">
              <a:noFill/>
              <a:round/>
            </a:ln>
          </p:spPr>
          <p:txBody>
            <a:bodyPr/>
            <a:lstStyle/>
            <a:p>
              <a:endParaRPr lang="en-US"/>
            </a:p>
          </p:txBody>
        </p:sp>
        <p:sp>
          <p:nvSpPr>
            <p:cNvPr id="379128" name="Freeform 248"/>
            <p:cNvSpPr/>
            <p:nvPr/>
          </p:nvSpPr>
          <p:spPr bwMode="auto">
            <a:xfrm>
              <a:off x="4036" y="3060"/>
              <a:ext cx="53" cy="23"/>
            </a:xfrm>
            <a:custGeom>
              <a:avLst/>
              <a:gdLst/>
              <a:ahLst/>
              <a:cxnLst>
                <a:cxn ang="0">
                  <a:pos x="43" y="23"/>
                </a:cxn>
                <a:cxn ang="0">
                  <a:pos x="9" y="19"/>
                </a:cxn>
                <a:cxn ang="0">
                  <a:pos x="0" y="9"/>
                </a:cxn>
                <a:cxn ang="0">
                  <a:pos x="11" y="0"/>
                </a:cxn>
                <a:cxn ang="0">
                  <a:pos x="44" y="4"/>
                </a:cxn>
                <a:cxn ang="0">
                  <a:pos x="53" y="14"/>
                </a:cxn>
                <a:cxn ang="0">
                  <a:pos x="43" y="23"/>
                </a:cxn>
                <a:cxn ang="0">
                  <a:pos x="43" y="23"/>
                </a:cxn>
              </a:cxnLst>
              <a:rect l="0" t="0" r="r" b="b"/>
              <a:pathLst>
                <a:path w="53" h="23">
                  <a:moveTo>
                    <a:pt x="43" y="23"/>
                  </a:moveTo>
                  <a:lnTo>
                    <a:pt x="9" y="19"/>
                  </a:lnTo>
                  <a:lnTo>
                    <a:pt x="0" y="9"/>
                  </a:lnTo>
                  <a:lnTo>
                    <a:pt x="11" y="0"/>
                  </a:lnTo>
                  <a:lnTo>
                    <a:pt x="44" y="4"/>
                  </a:lnTo>
                  <a:lnTo>
                    <a:pt x="53" y="14"/>
                  </a:lnTo>
                  <a:lnTo>
                    <a:pt x="43" y="23"/>
                  </a:lnTo>
                  <a:lnTo>
                    <a:pt x="43" y="23"/>
                  </a:lnTo>
                  <a:close/>
                </a:path>
              </a:pathLst>
            </a:custGeom>
            <a:solidFill>
              <a:srgbClr val="000000"/>
            </a:solidFill>
            <a:ln w="9525">
              <a:noFill/>
              <a:round/>
            </a:ln>
          </p:spPr>
          <p:txBody>
            <a:bodyPr/>
            <a:lstStyle/>
            <a:p>
              <a:endParaRPr lang="en-US"/>
            </a:p>
          </p:txBody>
        </p:sp>
        <p:sp>
          <p:nvSpPr>
            <p:cNvPr id="379129" name="Freeform 249"/>
            <p:cNvSpPr/>
            <p:nvPr/>
          </p:nvSpPr>
          <p:spPr bwMode="auto">
            <a:xfrm>
              <a:off x="4196" y="3062"/>
              <a:ext cx="87" cy="20"/>
            </a:xfrm>
            <a:custGeom>
              <a:avLst/>
              <a:gdLst/>
              <a:ahLst/>
              <a:cxnLst>
                <a:cxn ang="0">
                  <a:pos x="10" y="0"/>
                </a:cxn>
                <a:cxn ang="0">
                  <a:pos x="77" y="0"/>
                </a:cxn>
                <a:cxn ang="0">
                  <a:pos x="87" y="10"/>
                </a:cxn>
                <a:cxn ang="0">
                  <a:pos x="77" y="20"/>
                </a:cxn>
                <a:cxn ang="0">
                  <a:pos x="10" y="20"/>
                </a:cxn>
                <a:cxn ang="0">
                  <a:pos x="0" y="10"/>
                </a:cxn>
                <a:cxn ang="0">
                  <a:pos x="10" y="0"/>
                </a:cxn>
                <a:cxn ang="0">
                  <a:pos x="10" y="0"/>
                </a:cxn>
              </a:cxnLst>
              <a:rect l="0" t="0" r="r" b="b"/>
              <a:pathLst>
                <a:path w="87" h="20">
                  <a:moveTo>
                    <a:pt x="10" y="0"/>
                  </a:moveTo>
                  <a:lnTo>
                    <a:pt x="77" y="0"/>
                  </a:lnTo>
                  <a:lnTo>
                    <a:pt x="87" y="10"/>
                  </a:lnTo>
                  <a:lnTo>
                    <a:pt x="77" y="20"/>
                  </a:lnTo>
                  <a:lnTo>
                    <a:pt x="10" y="20"/>
                  </a:lnTo>
                  <a:lnTo>
                    <a:pt x="0" y="10"/>
                  </a:lnTo>
                  <a:lnTo>
                    <a:pt x="10" y="0"/>
                  </a:lnTo>
                  <a:lnTo>
                    <a:pt x="10" y="0"/>
                  </a:lnTo>
                  <a:close/>
                </a:path>
              </a:pathLst>
            </a:custGeom>
            <a:solidFill>
              <a:srgbClr val="000000"/>
            </a:solidFill>
            <a:ln w="9525">
              <a:noFill/>
              <a:round/>
            </a:ln>
          </p:spPr>
          <p:txBody>
            <a:bodyPr/>
            <a:lstStyle/>
            <a:p>
              <a:endParaRPr lang="en-US"/>
            </a:p>
          </p:txBody>
        </p:sp>
        <p:sp>
          <p:nvSpPr>
            <p:cNvPr id="379130" name="Freeform 250"/>
            <p:cNvSpPr/>
            <p:nvPr/>
          </p:nvSpPr>
          <p:spPr bwMode="auto">
            <a:xfrm>
              <a:off x="4191" y="3097"/>
              <a:ext cx="36" cy="27"/>
            </a:xfrm>
            <a:custGeom>
              <a:avLst/>
              <a:gdLst/>
              <a:ahLst/>
              <a:cxnLst>
                <a:cxn ang="0">
                  <a:pos x="14" y="0"/>
                </a:cxn>
                <a:cxn ang="0">
                  <a:pos x="33" y="10"/>
                </a:cxn>
                <a:cxn ang="0">
                  <a:pos x="36" y="23"/>
                </a:cxn>
                <a:cxn ang="0">
                  <a:pos x="22" y="27"/>
                </a:cxn>
                <a:cxn ang="0">
                  <a:pos x="4" y="17"/>
                </a:cxn>
                <a:cxn ang="0">
                  <a:pos x="0" y="3"/>
                </a:cxn>
                <a:cxn ang="0">
                  <a:pos x="14" y="0"/>
                </a:cxn>
                <a:cxn ang="0">
                  <a:pos x="14" y="0"/>
                </a:cxn>
              </a:cxnLst>
              <a:rect l="0" t="0" r="r" b="b"/>
              <a:pathLst>
                <a:path w="36" h="27">
                  <a:moveTo>
                    <a:pt x="14" y="0"/>
                  </a:moveTo>
                  <a:lnTo>
                    <a:pt x="33" y="10"/>
                  </a:lnTo>
                  <a:lnTo>
                    <a:pt x="36" y="23"/>
                  </a:lnTo>
                  <a:lnTo>
                    <a:pt x="22" y="27"/>
                  </a:lnTo>
                  <a:lnTo>
                    <a:pt x="4" y="17"/>
                  </a:lnTo>
                  <a:lnTo>
                    <a:pt x="0" y="3"/>
                  </a:lnTo>
                  <a:lnTo>
                    <a:pt x="14" y="0"/>
                  </a:lnTo>
                  <a:lnTo>
                    <a:pt x="14" y="0"/>
                  </a:lnTo>
                  <a:close/>
                </a:path>
              </a:pathLst>
            </a:custGeom>
            <a:solidFill>
              <a:srgbClr val="000000"/>
            </a:solidFill>
            <a:ln w="9525">
              <a:noFill/>
              <a:round/>
            </a:ln>
          </p:spPr>
          <p:txBody>
            <a:bodyPr/>
            <a:lstStyle/>
            <a:p>
              <a:endParaRPr lang="en-US"/>
            </a:p>
          </p:txBody>
        </p:sp>
        <p:sp>
          <p:nvSpPr>
            <p:cNvPr id="379131" name="Freeform 251"/>
            <p:cNvSpPr/>
            <p:nvPr/>
          </p:nvSpPr>
          <p:spPr bwMode="auto">
            <a:xfrm>
              <a:off x="4431" y="2124"/>
              <a:ext cx="194" cy="370"/>
            </a:xfrm>
            <a:custGeom>
              <a:avLst/>
              <a:gdLst/>
              <a:ahLst/>
              <a:cxnLst>
                <a:cxn ang="0">
                  <a:pos x="62" y="78"/>
                </a:cxn>
                <a:cxn ang="0">
                  <a:pos x="28" y="131"/>
                </a:cxn>
                <a:cxn ang="0">
                  <a:pos x="20" y="192"/>
                </a:cxn>
                <a:cxn ang="0">
                  <a:pos x="23" y="286"/>
                </a:cxn>
                <a:cxn ang="0">
                  <a:pos x="38" y="325"/>
                </a:cxn>
                <a:cxn ang="0">
                  <a:pos x="52" y="340"/>
                </a:cxn>
                <a:cxn ang="0">
                  <a:pos x="71" y="352"/>
                </a:cxn>
                <a:cxn ang="0">
                  <a:pos x="101" y="344"/>
                </a:cxn>
                <a:cxn ang="0">
                  <a:pos x="124" y="312"/>
                </a:cxn>
                <a:cxn ang="0">
                  <a:pos x="157" y="216"/>
                </a:cxn>
                <a:cxn ang="0">
                  <a:pos x="154" y="137"/>
                </a:cxn>
                <a:cxn ang="0">
                  <a:pos x="142" y="103"/>
                </a:cxn>
                <a:cxn ang="0">
                  <a:pos x="119" y="68"/>
                </a:cxn>
                <a:cxn ang="0">
                  <a:pos x="103" y="49"/>
                </a:cxn>
                <a:cxn ang="0">
                  <a:pos x="83" y="34"/>
                </a:cxn>
                <a:cxn ang="0">
                  <a:pos x="78" y="6"/>
                </a:cxn>
                <a:cxn ang="0">
                  <a:pos x="106" y="0"/>
                </a:cxn>
                <a:cxn ang="0">
                  <a:pos x="152" y="36"/>
                </a:cxn>
                <a:cxn ang="0">
                  <a:pos x="191" y="122"/>
                </a:cxn>
                <a:cxn ang="0">
                  <a:pos x="194" y="169"/>
                </a:cxn>
                <a:cxn ang="0">
                  <a:pos x="191" y="219"/>
                </a:cxn>
                <a:cxn ang="0">
                  <a:pos x="174" y="278"/>
                </a:cxn>
                <a:cxn ang="0">
                  <a:pos x="159" y="305"/>
                </a:cxn>
                <a:cxn ang="0">
                  <a:pos x="142" y="332"/>
                </a:cxn>
                <a:cxn ang="0">
                  <a:pos x="125" y="351"/>
                </a:cxn>
                <a:cxn ang="0">
                  <a:pos x="107" y="367"/>
                </a:cxn>
                <a:cxn ang="0">
                  <a:pos x="63" y="370"/>
                </a:cxn>
                <a:cxn ang="0">
                  <a:pos x="25" y="339"/>
                </a:cxn>
                <a:cxn ang="0">
                  <a:pos x="5" y="297"/>
                </a:cxn>
                <a:cxn ang="0">
                  <a:pos x="0" y="192"/>
                </a:cxn>
                <a:cxn ang="0">
                  <a:pos x="9" y="122"/>
                </a:cxn>
                <a:cxn ang="0">
                  <a:pos x="24" y="93"/>
                </a:cxn>
                <a:cxn ang="0">
                  <a:pos x="47" y="64"/>
                </a:cxn>
                <a:cxn ang="0">
                  <a:pos x="62" y="64"/>
                </a:cxn>
                <a:cxn ang="0">
                  <a:pos x="65" y="71"/>
                </a:cxn>
                <a:cxn ang="0">
                  <a:pos x="62" y="78"/>
                </a:cxn>
                <a:cxn ang="0">
                  <a:pos x="62" y="78"/>
                </a:cxn>
              </a:cxnLst>
              <a:rect l="0" t="0" r="r" b="b"/>
              <a:pathLst>
                <a:path w="194" h="370">
                  <a:moveTo>
                    <a:pt x="62" y="78"/>
                  </a:moveTo>
                  <a:lnTo>
                    <a:pt x="28" y="131"/>
                  </a:lnTo>
                  <a:lnTo>
                    <a:pt x="20" y="192"/>
                  </a:lnTo>
                  <a:lnTo>
                    <a:pt x="23" y="286"/>
                  </a:lnTo>
                  <a:lnTo>
                    <a:pt x="38" y="325"/>
                  </a:lnTo>
                  <a:lnTo>
                    <a:pt x="52" y="340"/>
                  </a:lnTo>
                  <a:lnTo>
                    <a:pt x="71" y="352"/>
                  </a:lnTo>
                  <a:lnTo>
                    <a:pt x="101" y="344"/>
                  </a:lnTo>
                  <a:lnTo>
                    <a:pt x="124" y="312"/>
                  </a:lnTo>
                  <a:lnTo>
                    <a:pt x="157" y="216"/>
                  </a:lnTo>
                  <a:lnTo>
                    <a:pt x="154" y="137"/>
                  </a:lnTo>
                  <a:lnTo>
                    <a:pt x="142" y="103"/>
                  </a:lnTo>
                  <a:lnTo>
                    <a:pt x="119" y="68"/>
                  </a:lnTo>
                  <a:lnTo>
                    <a:pt x="103" y="49"/>
                  </a:lnTo>
                  <a:lnTo>
                    <a:pt x="83" y="34"/>
                  </a:lnTo>
                  <a:lnTo>
                    <a:pt x="78" y="6"/>
                  </a:lnTo>
                  <a:lnTo>
                    <a:pt x="106" y="0"/>
                  </a:lnTo>
                  <a:lnTo>
                    <a:pt x="152" y="36"/>
                  </a:lnTo>
                  <a:lnTo>
                    <a:pt x="191" y="122"/>
                  </a:lnTo>
                  <a:lnTo>
                    <a:pt x="194" y="169"/>
                  </a:lnTo>
                  <a:lnTo>
                    <a:pt x="191" y="219"/>
                  </a:lnTo>
                  <a:lnTo>
                    <a:pt x="174" y="278"/>
                  </a:lnTo>
                  <a:lnTo>
                    <a:pt x="159" y="305"/>
                  </a:lnTo>
                  <a:lnTo>
                    <a:pt x="142" y="332"/>
                  </a:lnTo>
                  <a:lnTo>
                    <a:pt x="125" y="351"/>
                  </a:lnTo>
                  <a:lnTo>
                    <a:pt x="107" y="367"/>
                  </a:lnTo>
                  <a:lnTo>
                    <a:pt x="63" y="370"/>
                  </a:lnTo>
                  <a:lnTo>
                    <a:pt x="25" y="339"/>
                  </a:lnTo>
                  <a:lnTo>
                    <a:pt x="5" y="297"/>
                  </a:lnTo>
                  <a:lnTo>
                    <a:pt x="0" y="192"/>
                  </a:lnTo>
                  <a:lnTo>
                    <a:pt x="9" y="122"/>
                  </a:lnTo>
                  <a:lnTo>
                    <a:pt x="24" y="93"/>
                  </a:lnTo>
                  <a:lnTo>
                    <a:pt x="47" y="64"/>
                  </a:lnTo>
                  <a:lnTo>
                    <a:pt x="62" y="64"/>
                  </a:lnTo>
                  <a:lnTo>
                    <a:pt x="65" y="71"/>
                  </a:lnTo>
                  <a:lnTo>
                    <a:pt x="62" y="78"/>
                  </a:lnTo>
                  <a:lnTo>
                    <a:pt x="62" y="78"/>
                  </a:lnTo>
                  <a:close/>
                </a:path>
              </a:pathLst>
            </a:custGeom>
            <a:solidFill>
              <a:srgbClr val="000000"/>
            </a:solidFill>
            <a:ln w="9525">
              <a:noFill/>
              <a:round/>
            </a:ln>
          </p:spPr>
          <p:txBody>
            <a:bodyPr/>
            <a:lstStyle/>
            <a:p>
              <a:endParaRPr lang="en-US"/>
            </a:p>
          </p:txBody>
        </p:sp>
        <p:sp>
          <p:nvSpPr>
            <p:cNvPr id="379132" name="Freeform 252"/>
            <p:cNvSpPr/>
            <p:nvPr/>
          </p:nvSpPr>
          <p:spPr bwMode="auto">
            <a:xfrm>
              <a:off x="4393" y="2108"/>
              <a:ext cx="108" cy="46"/>
            </a:xfrm>
            <a:custGeom>
              <a:avLst/>
              <a:gdLst/>
              <a:ahLst/>
              <a:cxnLst>
                <a:cxn ang="0">
                  <a:pos x="16" y="7"/>
                </a:cxn>
                <a:cxn ang="0">
                  <a:pos x="66" y="5"/>
                </a:cxn>
                <a:cxn ang="0">
                  <a:pos x="89" y="0"/>
                </a:cxn>
                <a:cxn ang="0">
                  <a:pos x="108" y="11"/>
                </a:cxn>
                <a:cxn ang="0">
                  <a:pos x="106" y="22"/>
                </a:cxn>
                <a:cxn ang="0">
                  <a:pos x="96" y="29"/>
                </a:cxn>
                <a:cxn ang="0">
                  <a:pos x="73" y="37"/>
                </a:cxn>
                <a:cxn ang="0">
                  <a:pos x="23" y="46"/>
                </a:cxn>
                <a:cxn ang="0">
                  <a:pos x="0" y="29"/>
                </a:cxn>
                <a:cxn ang="0">
                  <a:pos x="3" y="15"/>
                </a:cxn>
                <a:cxn ang="0">
                  <a:pos x="16" y="7"/>
                </a:cxn>
                <a:cxn ang="0">
                  <a:pos x="16" y="7"/>
                </a:cxn>
              </a:cxnLst>
              <a:rect l="0" t="0" r="r" b="b"/>
              <a:pathLst>
                <a:path w="108" h="46">
                  <a:moveTo>
                    <a:pt x="16" y="7"/>
                  </a:moveTo>
                  <a:lnTo>
                    <a:pt x="66" y="5"/>
                  </a:lnTo>
                  <a:lnTo>
                    <a:pt x="89" y="0"/>
                  </a:lnTo>
                  <a:lnTo>
                    <a:pt x="108" y="11"/>
                  </a:lnTo>
                  <a:lnTo>
                    <a:pt x="106" y="22"/>
                  </a:lnTo>
                  <a:lnTo>
                    <a:pt x="96" y="29"/>
                  </a:lnTo>
                  <a:lnTo>
                    <a:pt x="73" y="37"/>
                  </a:lnTo>
                  <a:lnTo>
                    <a:pt x="23" y="46"/>
                  </a:lnTo>
                  <a:lnTo>
                    <a:pt x="0" y="29"/>
                  </a:lnTo>
                  <a:lnTo>
                    <a:pt x="3" y="15"/>
                  </a:lnTo>
                  <a:lnTo>
                    <a:pt x="16" y="7"/>
                  </a:lnTo>
                  <a:lnTo>
                    <a:pt x="16" y="7"/>
                  </a:lnTo>
                  <a:close/>
                </a:path>
              </a:pathLst>
            </a:custGeom>
            <a:solidFill>
              <a:srgbClr val="000000"/>
            </a:solidFill>
            <a:ln w="9525">
              <a:noFill/>
              <a:round/>
            </a:ln>
          </p:spPr>
          <p:txBody>
            <a:bodyPr/>
            <a:lstStyle/>
            <a:p>
              <a:endParaRPr lang="en-US"/>
            </a:p>
          </p:txBody>
        </p:sp>
        <p:sp>
          <p:nvSpPr>
            <p:cNvPr id="379133" name="Freeform 253"/>
            <p:cNvSpPr/>
            <p:nvPr/>
          </p:nvSpPr>
          <p:spPr bwMode="auto">
            <a:xfrm>
              <a:off x="4377" y="2486"/>
              <a:ext cx="92" cy="23"/>
            </a:xfrm>
            <a:custGeom>
              <a:avLst/>
              <a:gdLst/>
              <a:ahLst/>
              <a:cxnLst>
                <a:cxn ang="0">
                  <a:pos x="10" y="0"/>
                </a:cxn>
                <a:cxn ang="0">
                  <a:pos x="83" y="4"/>
                </a:cxn>
                <a:cxn ang="0">
                  <a:pos x="92" y="14"/>
                </a:cxn>
                <a:cxn ang="0">
                  <a:pos x="82" y="23"/>
                </a:cxn>
                <a:cxn ang="0">
                  <a:pos x="10" y="19"/>
                </a:cxn>
                <a:cxn ang="0">
                  <a:pos x="0" y="10"/>
                </a:cxn>
                <a:cxn ang="0">
                  <a:pos x="10" y="0"/>
                </a:cxn>
                <a:cxn ang="0">
                  <a:pos x="10" y="0"/>
                </a:cxn>
              </a:cxnLst>
              <a:rect l="0" t="0" r="r" b="b"/>
              <a:pathLst>
                <a:path w="92" h="23">
                  <a:moveTo>
                    <a:pt x="10" y="0"/>
                  </a:moveTo>
                  <a:lnTo>
                    <a:pt x="83" y="4"/>
                  </a:lnTo>
                  <a:lnTo>
                    <a:pt x="92" y="14"/>
                  </a:lnTo>
                  <a:lnTo>
                    <a:pt x="82" y="23"/>
                  </a:lnTo>
                  <a:lnTo>
                    <a:pt x="10" y="19"/>
                  </a:lnTo>
                  <a:lnTo>
                    <a:pt x="0" y="10"/>
                  </a:lnTo>
                  <a:lnTo>
                    <a:pt x="10" y="0"/>
                  </a:lnTo>
                  <a:lnTo>
                    <a:pt x="10" y="0"/>
                  </a:lnTo>
                  <a:close/>
                </a:path>
              </a:pathLst>
            </a:custGeom>
            <a:solidFill>
              <a:srgbClr val="000000"/>
            </a:solidFill>
            <a:ln w="9525">
              <a:noFill/>
              <a:round/>
            </a:ln>
          </p:spPr>
          <p:txBody>
            <a:bodyPr/>
            <a:lstStyle/>
            <a:p>
              <a:endParaRPr lang="en-US"/>
            </a:p>
          </p:txBody>
        </p:sp>
        <p:sp>
          <p:nvSpPr>
            <p:cNvPr id="379134" name="Freeform 254"/>
            <p:cNvSpPr/>
            <p:nvPr/>
          </p:nvSpPr>
          <p:spPr bwMode="auto">
            <a:xfrm>
              <a:off x="4349" y="2400"/>
              <a:ext cx="64" cy="25"/>
            </a:xfrm>
            <a:custGeom>
              <a:avLst/>
              <a:gdLst/>
              <a:ahLst/>
              <a:cxnLst>
                <a:cxn ang="0">
                  <a:pos x="12" y="0"/>
                </a:cxn>
                <a:cxn ang="0">
                  <a:pos x="53" y="2"/>
                </a:cxn>
                <a:cxn ang="0">
                  <a:pos x="64" y="13"/>
                </a:cxn>
                <a:cxn ang="0">
                  <a:pos x="53" y="23"/>
                </a:cxn>
                <a:cxn ang="0">
                  <a:pos x="13" y="25"/>
                </a:cxn>
                <a:cxn ang="0">
                  <a:pos x="0" y="14"/>
                </a:cxn>
                <a:cxn ang="0">
                  <a:pos x="12" y="0"/>
                </a:cxn>
                <a:cxn ang="0">
                  <a:pos x="12" y="0"/>
                </a:cxn>
              </a:cxnLst>
              <a:rect l="0" t="0" r="r" b="b"/>
              <a:pathLst>
                <a:path w="64" h="25">
                  <a:moveTo>
                    <a:pt x="12" y="0"/>
                  </a:moveTo>
                  <a:lnTo>
                    <a:pt x="53" y="2"/>
                  </a:lnTo>
                  <a:lnTo>
                    <a:pt x="64" y="13"/>
                  </a:lnTo>
                  <a:lnTo>
                    <a:pt x="53" y="23"/>
                  </a:lnTo>
                  <a:lnTo>
                    <a:pt x="13" y="25"/>
                  </a:lnTo>
                  <a:lnTo>
                    <a:pt x="0" y="14"/>
                  </a:lnTo>
                  <a:lnTo>
                    <a:pt x="12" y="0"/>
                  </a:lnTo>
                  <a:lnTo>
                    <a:pt x="12" y="0"/>
                  </a:lnTo>
                  <a:close/>
                </a:path>
              </a:pathLst>
            </a:custGeom>
            <a:solidFill>
              <a:srgbClr val="000000"/>
            </a:solidFill>
            <a:ln w="9525">
              <a:noFill/>
              <a:round/>
            </a:ln>
          </p:spPr>
          <p:txBody>
            <a:bodyPr/>
            <a:lstStyle/>
            <a:p>
              <a:endParaRPr lang="en-US"/>
            </a:p>
          </p:txBody>
        </p:sp>
        <p:sp>
          <p:nvSpPr>
            <p:cNvPr id="379135" name="Freeform 255"/>
            <p:cNvSpPr/>
            <p:nvPr/>
          </p:nvSpPr>
          <p:spPr bwMode="auto">
            <a:xfrm>
              <a:off x="4334" y="2306"/>
              <a:ext cx="75" cy="29"/>
            </a:xfrm>
            <a:custGeom>
              <a:avLst/>
              <a:gdLst/>
              <a:ahLst/>
              <a:cxnLst>
                <a:cxn ang="0">
                  <a:pos x="15" y="0"/>
                </a:cxn>
                <a:cxn ang="0">
                  <a:pos x="64" y="2"/>
                </a:cxn>
                <a:cxn ang="0">
                  <a:pos x="75" y="10"/>
                </a:cxn>
                <a:cxn ang="0">
                  <a:pos x="66" y="21"/>
                </a:cxn>
                <a:cxn ang="0">
                  <a:pos x="15" y="29"/>
                </a:cxn>
                <a:cxn ang="0">
                  <a:pos x="0" y="14"/>
                </a:cxn>
                <a:cxn ang="0">
                  <a:pos x="5" y="5"/>
                </a:cxn>
                <a:cxn ang="0">
                  <a:pos x="15" y="0"/>
                </a:cxn>
                <a:cxn ang="0">
                  <a:pos x="15" y="0"/>
                </a:cxn>
              </a:cxnLst>
              <a:rect l="0" t="0" r="r" b="b"/>
              <a:pathLst>
                <a:path w="75" h="29">
                  <a:moveTo>
                    <a:pt x="15" y="0"/>
                  </a:moveTo>
                  <a:lnTo>
                    <a:pt x="64" y="2"/>
                  </a:lnTo>
                  <a:lnTo>
                    <a:pt x="75" y="10"/>
                  </a:lnTo>
                  <a:lnTo>
                    <a:pt x="66" y="21"/>
                  </a:lnTo>
                  <a:lnTo>
                    <a:pt x="15" y="29"/>
                  </a:lnTo>
                  <a:lnTo>
                    <a:pt x="0" y="14"/>
                  </a:lnTo>
                  <a:lnTo>
                    <a:pt x="5" y="5"/>
                  </a:lnTo>
                  <a:lnTo>
                    <a:pt x="15" y="0"/>
                  </a:lnTo>
                  <a:lnTo>
                    <a:pt x="15" y="0"/>
                  </a:lnTo>
                  <a:close/>
                </a:path>
              </a:pathLst>
            </a:custGeom>
            <a:solidFill>
              <a:srgbClr val="000000"/>
            </a:solidFill>
            <a:ln w="9525">
              <a:noFill/>
              <a:round/>
            </a:ln>
          </p:spPr>
          <p:txBody>
            <a:bodyPr/>
            <a:lstStyle/>
            <a:p>
              <a:endParaRPr lang="en-US"/>
            </a:p>
          </p:txBody>
        </p:sp>
        <p:sp>
          <p:nvSpPr>
            <p:cNvPr id="379136" name="Freeform 256"/>
            <p:cNvSpPr/>
            <p:nvPr/>
          </p:nvSpPr>
          <p:spPr bwMode="auto">
            <a:xfrm>
              <a:off x="4355" y="2207"/>
              <a:ext cx="68" cy="26"/>
            </a:xfrm>
            <a:custGeom>
              <a:avLst/>
              <a:gdLst/>
              <a:ahLst/>
              <a:cxnLst>
                <a:cxn ang="0">
                  <a:pos x="13" y="1"/>
                </a:cxn>
                <a:cxn ang="0">
                  <a:pos x="56" y="0"/>
                </a:cxn>
                <a:cxn ang="0">
                  <a:pos x="68" y="10"/>
                </a:cxn>
                <a:cxn ang="0">
                  <a:pos x="59" y="21"/>
                </a:cxn>
                <a:cxn ang="0">
                  <a:pos x="13" y="26"/>
                </a:cxn>
                <a:cxn ang="0">
                  <a:pos x="0" y="14"/>
                </a:cxn>
                <a:cxn ang="0">
                  <a:pos x="13" y="1"/>
                </a:cxn>
                <a:cxn ang="0">
                  <a:pos x="13" y="1"/>
                </a:cxn>
              </a:cxnLst>
              <a:rect l="0" t="0" r="r" b="b"/>
              <a:pathLst>
                <a:path w="68" h="26">
                  <a:moveTo>
                    <a:pt x="13" y="1"/>
                  </a:moveTo>
                  <a:lnTo>
                    <a:pt x="56" y="0"/>
                  </a:lnTo>
                  <a:lnTo>
                    <a:pt x="68" y="10"/>
                  </a:lnTo>
                  <a:lnTo>
                    <a:pt x="59" y="21"/>
                  </a:lnTo>
                  <a:lnTo>
                    <a:pt x="13" y="26"/>
                  </a:lnTo>
                  <a:lnTo>
                    <a:pt x="0" y="14"/>
                  </a:lnTo>
                  <a:lnTo>
                    <a:pt x="13" y="1"/>
                  </a:lnTo>
                  <a:lnTo>
                    <a:pt x="13" y="1"/>
                  </a:lnTo>
                  <a:close/>
                </a:path>
              </a:pathLst>
            </a:custGeom>
            <a:solidFill>
              <a:srgbClr val="000000"/>
            </a:solidFill>
            <a:ln w="9525">
              <a:noFill/>
              <a:round/>
            </a:ln>
          </p:spPr>
          <p:txBody>
            <a:bodyPr/>
            <a:lstStyle/>
            <a:p>
              <a:endParaRPr lang="en-US"/>
            </a:p>
          </p:txBody>
        </p:sp>
        <p:sp>
          <p:nvSpPr>
            <p:cNvPr id="379137" name="Freeform 257"/>
            <p:cNvSpPr/>
            <p:nvPr/>
          </p:nvSpPr>
          <p:spPr bwMode="auto">
            <a:xfrm>
              <a:off x="4064" y="2221"/>
              <a:ext cx="42" cy="34"/>
            </a:xfrm>
            <a:custGeom>
              <a:avLst/>
              <a:gdLst/>
              <a:ahLst/>
              <a:cxnLst>
                <a:cxn ang="0">
                  <a:pos x="0" y="10"/>
                </a:cxn>
                <a:cxn ang="0">
                  <a:pos x="3" y="5"/>
                </a:cxn>
                <a:cxn ang="0">
                  <a:pos x="26" y="0"/>
                </a:cxn>
                <a:cxn ang="0">
                  <a:pos x="42" y="8"/>
                </a:cxn>
                <a:cxn ang="0">
                  <a:pos x="34" y="24"/>
                </a:cxn>
                <a:cxn ang="0">
                  <a:pos x="12" y="34"/>
                </a:cxn>
                <a:cxn ang="0">
                  <a:pos x="4" y="30"/>
                </a:cxn>
                <a:cxn ang="0">
                  <a:pos x="0" y="10"/>
                </a:cxn>
                <a:cxn ang="0">
                  <a:pos x="0" y="10"/>
                </a:cxn>
              </a:cxnLst>
              <a:rect l="0" t="0" r="r" b="b"/>
              <a:pathLst>
                <a:path w="42" h="34">
                  <a:moveTo>
                    <a:pt x="0" y="10"/>
                  </a:moveTo>
                  <a:lnTo>
                    <a:pt x="3" y="5"/>
                  </a:lnTo>
                  <a:lnTo>
                    <a:pt x="26" y="0"/>
                  </a:lnTo>
                  <a:lnTo>
                    <a:pt x="42" y="8"/>
                  </a:lnTo>
                  <a:lnTo>
                    <a:pt x="34" y="24"/>
                  </a:lnTo>
                  <a:lnTo>
                    <a:pt x="12" y="34"/>
                  </a:lnTo>
                  <a:lnTo>
                    <a:pt x="4" y="30"/>
                  </a:lnTo>
                  <a:lnTo>
                    <a:pt x="0" y="10"/>
                  </a:lnTo>
                  <a:lnTo>
                    <a:pt x="0" y="10"/>
                  </a:lnTo>
                  <a:close/>
                </a:path>
              </a:pathLst>
            </a:custGeom>
            <a:solidFill>
              <a:srgbClr val="000000"/>
            </a:solidFill>
            <a:ln w="9525">
              <a:noFill/>
              <a:round/>
            </a:ln>
          </p:spPr>
          <p:txBody>
            <a:bodyPr/>
            <a:lstStyle/>
            <a:p>
              <a:endParaRPr lang="en-US"/>
            </a:p>
          </p:txBody>
        </p:sp>
        <p:sp>
          <p:nvSpPr>
            <p:cNvPr id="379138" name="Freeform 258"/>
            <p:cNvSpPr/>
            <p:nvPr/>
          </p:nvSpPr>
          <p:spPr bwMode="auto">
            <a:xfrm>
              <a:off x="4064" y="2339"/>
              <a:ext cx="56" cy="26"/>
            </a:xfrm>
            <a:custGeom>
              <a:avLst/>
              <a:gdLst/>
              <a:ahLst/>
              <a:cxnLst>
                <a:cxn ang="0">
                  <a:pos x="10" y="7"/>
                </a:cxn>
                <a:cxn ang="0">
                  <a:pos x="41" y="0"/>
                </a:cxn>
                <a:cxn ang="0">
                  <a:pos x="56" y="11"/>
                </a:cxn>
                <a:cxn ang="0">
                  <a:pos x="45" y="25"/>
                </a:cxn>
                <a:cxn ang="0">
                  <a:pos x="12" y="26"/>
                </a:cxn>
                <a:cxn ang="0">
                  <a:pos x="0" y="17"/>
                </a:cxn>
                <a:cxn ang="0">
                  <a:pos x="10" y="7"/>
                </a:cxn>
                <a:cxn ang="0">
                  <a:pos x="10" y="7"/>
                </a:cxn>
              </a:cxnLst>
              <a:rect l="0" t="0" r="r" b="b"/>
              <a:pathLst>
                <a:path w="56" h="26">
                  <a:moveTo>
                    <a:pt x="10" y="7"/>
                  </a:moveTo>
                  <a:lnTo>
                    <a:pt x="41" y="0"/>
                  </a:lnTo>
                  <a:lnTo>
                    <a:pt x="56" y="11"/>
                  </a:lnTo>
                  <a:lnTo>
                    <a:pt x="45" y="25"/>
                  </a:lnTo>
                  <a:lnTo>
                    <a:pt x="12" y="26"/>
                  </a:lnTo>
                  <a:lnTo>
                    <a:pt x="0" y="17"/>
                  </a:lnTo>
                  <a:lnTo>
                    <a:pt x="10" y="7"/>
                  </a:lnTo>
                  <a:lnTo>
                    <a:pt x="10" y="7"/>
                  </a:lnTo>
                  <a:close/>
                </a:path>
              </a:pathLst>
            </a:custGeom>
            <a:solidFill>
              <a:srgbClr val="000000"/>
            </a:solidFill>
            <a:ln w="9525">
              <a:noFill/>
              <a:round/>
            </a:ln>
          </p:spPr>
          <p:txBody>
            <a:bodyPr/>
            <a:lstStyle/>
            <a:p>
              <a:endParaRPr lang="en-US"/>
            </a:p>
          </p:txBody>
        </p:sp>
        <p:sp>
          <p:nvSpPr>
            <p:cNvPr id="379139" name="Freeform 259"/>
            <p:cNvSpPr/>
            <p:nvPr/>
          </p:nvSpPr>
          <p:spPr bwMode="auto">
            <a:xfrm>
              <a:off x="4082" y="2405"/>
              <a:ext cx="52" cy="28"/>
            </a:xfrm>
            <a:custGeom>
              <a:avLst/>
              <a:gdLst/>
              <a:ahLst/>
              <a:cxnLst>
                <a:cxn ang="0">
                  <a:pos x="8" y="9"/>
                </a:cxn>
                <a:cxn ang="0">
                  <a:pos x="41" y="0"/>
                </a:cxn>
                <a:cxn ang="0">
                  <a:pos x="52" y="9"/>
                </a:cxn>
                <a:cxn ang="0">
                  <a:pos x="44" y="21"/>
                </a:cxn>
                <a:cxn ang="0">
                  <a:pos x="12" y="28"/>
                </a:cxn>
                <a:cxn ang="0">
                  <a:pos x="0" y="21"/>
                </a:cxn>
                <a:cxn ang="0">
                  <a:pos x="8" y="9"/>
                </a:cxn>
                <a:cxn ang="0">
                  <a:pos x="8" y="9"/>
                </a:cxn>
              </a:cxnLst>
              <a:rect l="0" t="0" r="r" b="b"/>
              <a:pathLst>
                <a:path w="52" h="28">
                  <a:moveTo>
                    <a:pt x="8" y="9"/>
                  </a:moveTo>
                  <a:lnTo>
                    <a:pt x="41" y="0"/>
                  </a:lnTo>
                  <a:lnTo>
                    <a:pt x="52" y="9"/>
                  </a:lnTo>
                  <a:lnTo>
                    <a:pt x="44" y="21"/>
                  </a:lnTo>
                  <a:lnTo>
                    <a:pt x="12" y="28"/>
                  </a:lnTo>
                  <a:lnTo>
                    <a:pt x="0" y="21"/>
                  </a:lnTo>
                  <a:lnTo>
                    <a:pt x="8" y="9"/>
                  </a:lnTo>
                  <a:lnTo>
                    <a:pt x="8" y="9"/>
                  </a:lnTo>
                  <a:close/>
                </a:path>
              </a:pathLst>
            </a:custGeom>
            <a:solidFill>
              <a:srgbClr val="000000"/>
            </a:solidFill>
            <a:ln w="9525">
              <a:noFill/>
              <a:round/>
            </a:ln>
          </p:spPr>
          <p:txBody>
            <a:bodyPr/>
            <a:lstStyle/>
            <a:p>
              <a:endParaRPr lang="en-US"/>
            </a:p>
          </p:txBody>
        </p:sp>
        <p:sp>
          <p:nvSpPr>
            <p:cNvPr id="379140" name="Freeform 260"/>
            <p:cNvSpPr/>
            <p:nvPr/>
          </p:nvSpPr>
          <p:spPr bwMode="auto">
            <a:xfrm>
              <a:off x="4082" y="2112"/>
              <a:ext cx="115" cy="39"/>
            </a:xfrm>
            <a:custGeom>
              <a:avLst/>
              <a:gdLst/>
              <a:ahLst/>
              <a:cxnLst>
                <a:cxn ang="0">
                  <a:pos x="7" y="19"/>
                </a:cxn>
                <a:cxn ang="0">
                  <a:pos x="98" y="0"/>
                </a:cxn>
                <a:cxn ang="0">
                  <a:pos x="115" y="13"/>
                </a:cxn>
                <a:cxn ang="0">
                  <a:pos x="100" y="31"/>
                </a:cxn>
                <a:cxn ang="0">
                  <a:pos x="12" y="39"/>
                </a:cxn>
                <a:cxn ang="0">
                  <a:pos x="0" y="32"/>
                </a:cxn>
                <a:cxn ang="0">
                  <a:pos x="7" y="19"/>
                </a:cxn>
                <a:cxn ang="0">
                  <a:pos x="7" y="19"/>
                </a:cxn>
              </a:cxnLst>
              <a:rect l="0" t="0" r="r" b="b"/>
              <a:pathLst>
                <a:path w="115" h="39">
                  <a:moveTo>
                    <a:pt x="7" y="19"/>
                  </a:moveTo>
                  <a:lnTo>
                    <a:pt x="98" y="0"/>
                  </a:lnTo>
                  <a:lnTo>
                    <a:pt x="115" y="13"/>
                  </a:lnTo>
                  <a:lnTo>
                    <a:pt x="100" y="31"/>
                  </a:lnTo>
                  <a:lnTo>
                    <a:pt x="12" y="39"/>
                  </a:lnTo>
                  <a:lnTo>
                    <a:pt x="0" y="32"/>
                  </a:lnTo>
                  <a:lnTo>
                    <a:pt x="7" y="19"/>
                  </a:lnTo>
                  <a:lnTo>
                    <a:pt x="7" y="19"/>
                  </a:lnTo>
                  <a:close/>
                </a:path>
              </a:pathLst>
            </a:custGeom>
            <a:solidFill>
              <a:srgbClr val="000000"/>
            </a:solidFill>
            <a:ln w="9525">
              <a:noFill/>
              <a:round/>
            </a:ln>
          </p:spPr>
          <p:txBody>
            <a:bodyPr/>
            <a:lstStyle/>
            <a:p>
              <a:endParaRPr lang="en-US"/>
            </a:p>
          </p:txBody>
        </p:sp>
        <p:sp>
          <p:nvSpPr>
            <p:cNvPr id="379141" name="Freeform 261"/>
            <p:cNvSpPr/>
            <p:nvPr/>
          </p:nvSpPr>
          <p:spPr bwMode="auto">
            <a:xfrm>
              <a:off x="4306" y="1777"/>
              <a:ext cx="105" cy="315"/>
            </a:xfrm>
            <a:custGeom>
              <a:avLst/>
              <a:gdLst/>
              <a:ahLst/>
              <a:cxnLst>
                <a:cxn ang="0">
                  <a:pos x="21" y="0"/>
                </a:cxn>
                <a:cxn ang="0">
                  <a:pos x="37" y="0"/>
                </a:cxn>
                <a:cxn ang="0">
                  <a:pos x="86" y="15"/>
                </a:cxn>
                <a:cxn ang="0">
                  <a:pos x="105" y="54"/>
                </a:cxn>
                <a:cxn ang="0">
                  <a:pos x="95" y="72"/>
                </a:cxn>
                <a:cxn ang="0">
                  <a:pos x="78" y="82"/>
                </a:cxn>
                <a:cxn ang="0">
                  <a:pos x="94" y="113"/>
                </a:cxn>
                <a:cxn ang="0">
                  <a:pos x="86" y="151"/>
                </a:cxn>
                <a:cxn ang="0">
                  <a:pos x="64" y="185"/>
                </a:cxn>
                <a:cxn ang="0">
                  <a:pos x="52" y="211"/>
                </a:cxn>
                <a:cxn ang="0">
                  <a:pos x="67" y="229"/>
                </a:cxn>
                <a:cxn ang="0">
                  <a:pos x="69" y="263"/>
                </a:cxn>
                <a:cxn ang="0">
                  <a:pos x="60" y="298"/>
                </a:cxn>
                <a:cxn ang="0">
                  <a:pos x="52" y="312"/>
                </a:cxn>
                <a:cxn ang="0">
                  <a:pos x="38" y="315"/>
                </a:cxn>
                <a:cxn ang="0">
                  <a:pos x="20" y="292"/>
                </a:cxn>
                <a:cxn ang="0">
                  <a:pos x="19" y="249"/>
                </a:cxn>
                <a:cxn ang="0">
                  <a:pos x="1" y="219"/>
                </a:cxn>
                <a:cxn ang="0">
                  <a:pos x="0" y="209"/>
                </a:cxn>
                <a:cxn ang="0">
                  <a:pos x="22" y="155"/>
                </a:cxn>
                <a:cxn ang="0">
                  <a:pos x="53" y="113"/>
                </a:cxn>
                <a:cxn ang="0">
                  <a:pos x="34" y="99"/>
                </a:cxn>
                <a:cxn ang="0">
                  <a:pos x="31" y="71"/>
                </a:cxn>
                <a:cxn ang="0">
                  <a:pos x="74" y="49"/>
                </a:cxn>
                <a:cxn ang="0">
                  <a:pos x="77" y="39"/>
                </a:cxn>
                <a:cxn ang="0">
                  <a:pos x="74" y="32"/>
                </a:cxn>
                <a:cxn ang="0">
                  <a:pos x="38" y="19"/>
                </a:cxn>
                <a:cxn ang="0">
                  <a:pos x="26" y="26"/>
                </a:cxn>
                <a:cxn ang="0">
                  <a:pos x="12" y="16"/>
                </a:cxn>
                <a:cxn ang="0">
                  <a:pos x="12" y="5"/>
                </a:cxn>
                <a:cxn ang="0">
                  <a:pos x="21" y="0"/>
                </a:cxn>
                <a:cxn ang="0">
                  <a:pos x="21" y="0"/>
                </a:cxn>
              </a:cxnLst>
              <a:rect l="0" t="0" r="r" b="b"/>
              <a:pathLst>
                <a:path w="105" h="315">
                  <a:moveTo>
                    <a:pt x="21" y="0"/>
                  </a:moveTo>
                  <a:lnTo>
                    <a:pt x="37" y="0"/>
                  </a:lnTo>
                  <a:lnTo>
                    <a:pt x="86" y="15"/>
                  </a:lnTo>
                  <a:lnTo>
                    <a:pt x="105" y="54"/>
                  </a:lnTo>
                  <a:lnTo>
                    <a:pt x="95" y="72"/>
                  </a:lnTo>
                  <a:lnTo>
                    <a:pt x="78" y="82"/>
                  </a:lnTo>
                  <a:lnTo>
                    <a:pt x="94" y="113"/>
                  </a:lnTo>
                  <a:lnTo>
                    <a:pt x="86" y="151"/>
                  </a:lnTo>
                  <a:lnTo>
                    <a:pt x="64" y="185"/>
                  </a:lnTo>
                  <a:lnTo>
                    <a:pt x="52" y="211"/>
                  </a:lnTo>
                  <a:lnTo>
                    <a:pt x="67" y="229"/>
                  </a:lnTo>
                  <a:lnTo>
                    <a:pt x="69" y="263"/>
                  </a:lnTo>
                  <a:lnTo>
                    <a:pt x="60" y="298"/>
                  </a:lnTo>
                  <a:lnTo>
                    <a:pt x="52" y="312"/>
                  </a:lnTo>
                  <a:lnTo>
                    <a:pt x="38" y="315"/>
                  </a:lnTo>
                  <a:lnTo>
                    <a:pt x="20" y="292"/>
                  </a:lnTo>
                  <a:lnTo>
                    <a:pt x="19" y="249"/>
                  </a:lnTo>
                  <a:lnTo>
                    <a:pt x="1" y="219"/>
                  </a:lnTo>
                  <a:lnTo>
                    <a:pt x="0" y="209"/>
                  </a:lnTo>
                  <a:lnTo>
                    <a:pt x="22" y="155"/>
                  </a:lnTo>
                  <a:lnTo>
                    <a:pt x="53" y="113"/>
                  </a:lnTo>
                  <a:lnTo>
                    <a:pt x="34" y="99"/>
                  </a:lnTo>
                  <a:lnTo>
                    <a:pt x="31" y="71"/>
                  </a:lnTo>
                  <a:lnTo>
                    <a:pt x="74" y="49"/>
                  </a:lnTo>
                  <a:lnTo>
                    <a:pt x="77" y="39"/>
                  </a:lnTo>
                  <a:lnTo>
                    <a:pt x="74" y="32"/>
                  </a:lnTo>
                  <a:lnTo>
                    <a:pt x="38" y="19"/>
                  </a:lnTo>
                  <a:lnTo>
                    <a:pt x="26" y="26"/>
                  </a:lnTo>
                  <a:lnTo>
                    <a:pt x="12" y="16"/>
                  </a:lnTo>
                  <a:lnTo>
                    <a:pt x="12" y="5"/>
                  </a:lnTo>
                  <a:lnTo>
                    <a:pt x="21" y="0"/>
                  </a:lnTo>
                  <a:lnTo>
                    <a:pt x="21" y="0"/>
                  </a:lnTo>
                  <a:close/>
                </a:path>
              </a:pathLst>
            </a:custGeom>
            <a:solidFill>
              <a:srgbClr val="000000"/>
            </a:solidFill>
            <a:ln w="9525">
              <a:noFill/>
              <a:round/>
            </a:ln>
          </p:spPr>
          <p:txBody>
            <a:bodyPr/>
            <a:lstStyle/>
            <a:p>
              <a:endParaRPr lang="en-US"/>
            </a:p>
          </p:txBody>
        </p:sp>
        <p:sp>
          <p:nvSpPr>
            <p:cNvPr id="379142" name="Freeform 262"/>
            <p:cNvSpPr/>
            <p:nvPr/>
          </p:nvSpPr>
          <p:spPr bwMode="auto">
            <a:xfrm>
              <a:off x="4422" y="2487"/>
              <a:ext cx="41" cy="78"/>
            </a:xfrm>
            <a:custGeom>
              <a:avLst/>
              <a:gdLst/>
              <a:ahLst/>
              <a:cxnLst>
                <a:cxn ang="0">
                  <a:pos x="41" y="13"/>
                </a:cxn>
                <a:cxn ang="0">
                  <a:pos x="36" y="57"/>
                </a:cxn>
                <a:cxn ang="0">
                  <a:pos x="32" y="72"/>
                </a:cxn>
                <a:cxn ang="0">
                  <a:pos x="20" y="78"/>
                </a:cxn>
                <a:cxn ang="0">
                  <a:pos x="0" y="62"/>
                </a:cxn>
                <a:cxn ang="0">
                  <a:pos x="0" y="13"/>
                </a:cxn>
                <a:cxn ang="0">
                  <a:pos x="20" y="0"/>
                </a:cxn>
                <a:cxn ang="0">
                  <a:pos x="41" y="13"/>
                </a:cxn>
                <a:cxn ang="0">
                  <a:pos x="41" y="13"/>
                </a:cxn>
              </a:cxnLst>
              <a:rect l="0" t="0" r="r" b="b"/>
              <a:pathLst>
                <a:path w="41" h="78">
                  <a:moveTo>
                    <a:pt x="41" y="13"/>
                  </a:moveTo>
                  <a:lnTo>
                    <a:pt x="36" y="57"/>
                  </a:lnTo>
                  <a:lnTo>
                    <a:pt x="32" y="72"/>
                  </a:lnTo>
                  <a:lnTo>
                    <a:pt x="20" y="78"/>
                  </a:lnTo>
                  <a:lnTo>
                    <a:pt x="0" y="62"/>
                  </a:lnTo>
                  <a:lnTo>
                    <a:pt x="0" y="13"/>
                  </a:lnTo>
                  <a:lnTo>
                    <a:pt x="20" y="0"/>
                  </a:lnTo>
                  <a:lnTo>
                    <a:pt x="41" y="13"/>
                  </a:lnTo>
                  <a:lnTo>
                    <a:pt x="41" y="13"/>
                  </a:lnTo>
                  <a:close/>
                </a:path>
              </a:pathLst>
            </a:custGeom>
            <a:solidFill>
              <a:srgbClr val="000000"/>
            </a:solidFill>
            <a:ln w="9525">
              <a:noFill/>
              <a:round/>
            </a:ln>
          </p:spPr>
          <p:txBody>
            <a:bodyPr/>
            <a:lstStyle/>
            <a:p>
              <a:endParaRPr lang="en-US"/>
            </a:p>
          </p:txBody>
        </p:sp>
        <p:sp>
          <p:nvSpPr>
            <p:cNvPr id="379143" name="Freeform 263"/>
            <p:cNvSpPr/>
            <p:nvPr/>
          </p:nvSpPr>
          <p:spPr bwMode="auto">
            <a:xfrm>
              <a:off x="4199" y="2965"/>
              <a:ext cx="230" cy="46"/>
            </a:xfrm>
            <a:custGeom>
              <a:avLst/>
              <a:gdLst/>
              <a:ahLst/>
              <a:cxnLst>
                <a:cxn ang="0">
                  <a:pos x="11" y="0"/>
                </a:cxn>
                <a:cxn ang="0">
                  <a:pos x="179" y="16"/>
                </a:cxn>
                <a:cxn ang="0">
                  <a:pos x="230" y="26"/>
                </a:cxn>
                <a:cxn ang="0">
                  <a:pos x="227" y="40"/>
                </a:cxn>
                <a:cxn ang="0">
                  <a:pos x="199" y="46"/>
                </a:cxn>
                <a:cxn ang="0">
                  <a:pos x="177" y="41"/>
                </a:cxn>
                <a:cxn ang="0">
                  <a:pos x="9" y="20"/>
                </a:cxn>
                <a:cxn ang="0">
                  <a:pos x="0" y="8"/>
                </a:cxn>
                <a:cxn ang="0">
                  <a:pos x="11" y="0"/>
                </a:cxn>
                <a:cxn ang="0">
                  <a:pos x="11" y="0"/>
                </a:cxn>
              </a:cxnLst>
              <a:rect l="0" t="0" r="r" b="b"/>
              <a:pathLst>
                <a:path w="230" h="46">
                  <a:moveTo>
                    <a:pt x="11" y="0"/>
                  </a:moveTo>
                  <a:lnTo>
                    <a:pt x="179" y="16"/>
                  </a:lnTo>
                  <a:lnTo>
                    <a:pt x="230" y="26"/>
                  </a:lnTo>
                  <a:lnTo>
                    <a:pt x="227" y="40"/>
                  </a:lnTo>
                  <a:lnTo>
                    <a:pt x="199" y="46"/>
                  </a:lnTo>
                  <a:lnTo>
                    <a:pt x="177" y="41"/>
                  </a:lnTo>
                  <a:lnTo>
                    <a:pt x="9" y="20"/>
                  </a:lnTo>
                  <a:lnTo>
                    <a:pt x="0" y="8"/>
                  </a:lnTo>
                  <a:lnTo>
                    <a:pt x="11" y="0"/>
                  </a:lnTo>
                  <a:lnTo>
                    <a:pt x="11" y="0"/>
                  </a:lnTo>
                  <a:close/>
                </a:path>
              </a:pathLst>
            </a:custGeom>
            <a:solidFill>
              <a:srgbClr val="000000"/>
            </a:solidFill>
            <a:ln w="9525">
              <a:noFill/>
              <a:round/>
            </a:ln>
          </p:spPr>
          <p:txBody>
            <a:bodyPr/>
            <a:lstStyle/>
            <a:p>
              <a:endParaRPr lang="en-US"/>
            </a:p>
          </p:txBody>
        </p:sp>
        <p:sp>
          <p:nvSpPr>
            <p:cNvPr id="379144" name="Freeform 264"/>
            <p:cNvSpPr/>
            <p:nvPr/>
          </p:nvSpPr>
          <p:spPr bwMode="auto">
            <a:xfrm>
              <a:off x="4557" y="3019"/>
              <a:ext cx="183" cy="54"/>
            </a:xfrm>
            <a:custGeom>
              <a:avLst/>
              <a:gdLst/>
              <a:ahLst/>
              <a:cxnLst>
                <a:cxn ang="0">
                  <a:pos x="13" y="0"/>
                </a:cxn>
                <a:cxn ang="0">
                  <a:pos x="87" y="6"/>
                </a:cxn>
                <a:cxn ang="0">
                  <a:pos x="110" y="11"/>
                </a:cxn>
                <a:cxn ang="0">
                  <a:pos x="183" y="30"/>
                </a:cxn>
                <a:cxn ang="0">
                  <a:pos x="181" y="54"/>
                </a:cxn>
                <a:cxn ang="0">
                  <a:pos x="157" y="53"/>
                </a:cxn>
                <a:cxn ang="0">
                  <a:pos x="104" y="37"/>
                </a:cxn>
                <a:cxn ang="0">
                  <a:pos x="84" y="33"/>
                </a:cxn>
                <a:cxn ang="0">
                  <a:pos x="9" y="19"/>
                </a:cxn>
                <a:cxn ang="0">
                  <a:pos x="0" y="8"/>
                </a:cxn>
                <a:cxn ang="0">
                  <a:pos x="13" y="0"/>
                </a:cxn>
                <a:cxn ang="0">
                  <a:pos x="13" y="0"/>
                </a:cxn>
              </a:cxnLst>
              <a:rect l="0" t="0" r="r" b="b"/>
              <a:pathLst>
                <a:path w="183" h="54">
                  <a:moveTo>
                    <a:pt x="13" y="0"/>
                  </a:moveTo>
                  <a:lnTo>
                    <a:pt x="87" y="6"/>
                  </a:lnTo>
                  <a:lnTo>
                    <a:pt x="110" y="11"/>
                  </a:lnTo>
                  <a:lnTo>
                    <a:pt x="183" y="30"/>
                  </a:lnTo>
                  <a:lnTo>
                    <a:pt x="181" y="54"/>
                  </a:lnTo>
                  <a:lnTo>
                    <a:pt x="157" y="53"/>
                  </a:lnTo>
                  <a:lnTo>
                    <a:pt x="104" y="37"/>
                  </a:lnTo>
                  <a:lnTo>
                    <a:pt x="84" y="33"/>
                  </a:lnTo>
                  <a:lnTo>
                    <a:pt x="9" y="19"/>
                  </a:lnTo>
                  <a:lnTo>
                    <a:pt x="0" y="8"/>
                  </a:lnTo>
                  <a:lnTo>
                    <a:pt x="13" y="0"/>
                  </a:lnTo>
                  <a:lnTo>
                    <a:pt x="13" y="0"/>
                  </a:lnTo>
                  <a:close/>
                </a:path>
              </a:pathLst>
            </a:custGeom>
            <a:solidFill>
              <a:srgbClr val="000000"/>
            </a:solidFill>
            <a:ln w="9525">
              <a:noFill/>
              <a:round/>
            </a:ln>
          </p:spPr>
          <p:txBody>
            <a:bodyPr/>
            <a:lstStyle/>
            <a:p>
              <a:endParaRPr lang="en-US"/>
            </a:p>
          </p:txBody>
        </p:sp>
        <p:sp>
          <p:nvSpPr>
            <p:cNvPr id="379145" name="Freeform 265"/>
            <p:cNvSpPr/>
            <p:nvPr/>
          </p:nvSpPr>
          <p:spPr bwMode="auto">
            <a:xfrm>
              <a:off x="4279" y="3052"/>
              <a:ext cx="471" cy="234"/>
            </a:xfrm>
            <a:custGeom>
              <a:avLst/>
              <a:gdLst/>
              <a:ahLst/>
              <a:cxnLst>
                <a:cxn ang="0">
                  <a:pos x="461" y="31"/>
                </a:cxn>
                <a:cxn ang="0">
                  <a:pos x="361" y="72"/>
                </a:cxn>
                <a:cxn ang="0">
                  <a:pos x="261" y="114"/>
                </a:cxn>
                <a:cxn ang="0">
                  <a:pos x="196" y="145"/>
                </a:cxn>
                <a:cxn ang="0">
                  <a:pos x="139" y="172"/>
                </a:cxn>
                <a:cxn ang="0">
                  <a:pos x="82" y="200"/>
                </a:cxn>
                <a:cxn ang="0">
                  <a:pos x="17" y="234"/>
                </a:cxn>
                <a:cxn ang="0">
                  <a:pos x="0" y="228"/>
                </a:cxn>
                <a:cxn ang="0">
                  <a:pos x="5" y="211"/>
                </a:cxn>
                <a:cxn ang="0">
                  <a:pos x="70" y="177"/>
                </a:cxn>
                <a:cxn ang="0">
                  <a:pos x="128" y="151"/>
                </a:cxn>
                <a:cxn ang="0">
                  <a:pos x="187" y="126"/>
                </a:cxn>
                <a:cxn ang="0">
                  <a:pos x="253" y="96"/>
                </a:cxn>
                <a:cxn ang="0">
                  <a:pos x="350" y="48"/>
                </a:cxn>
                <a:cxn ang="0">
                  <a:pos x="395" y="24"/>
                </a:cxn>
                <a:cxn ang="0">
                  <a:pos x="449" y="0"/>
                </a:cxn>
                <a:cxn ang="0">
                  <a:pos x="470" y="10"/>
                </a:cxn>
                <a:cxn ang="0">
                  <a:pos x="471" y="22"/>
                </a:cxn>
                <a:cxn ang="0">
                  <a:pos x="461" y="31"/>
                </a:cxn>
                <a:cxn ang="0">
                  <a:pos x="461" y="31"/>
                </a:cxn>
              </a:cxnLst>
              <a:rect l="0" t="0" r="r" b="b"/>
              <a:pathLst>
                <a:path w="471" h="234">
                  <a:moveTo>
                    <a:pt x="461" y="31"/>
                  </a:moveTo>
                  <a:lnTo>
                    <a:pt x="361" y="72"/>
                  </a:lnTo>
                  <a:lnTo>
                    <a:pt x="261" y="114"/>
                  </a:lnTo>
                  <a:lnTo>
                    <a:pt x="196" y="145"/>
                  </a:lnTo>
                  <a:lnTo>
                    <a:pt x="139" y="172"/>
                  </a:lnTo>
                  <a:lnTo>
                    <a:pt x="82" y="200"/>
                  </a:lnTo>
                  <a:lnTo>
                    <a:pt x="17" y="234"/>
                  </a:lnTo>
                  <a:lnTo>
                    <a:pt x="0" y="228"/>
                  </a:lnTo>
                  <a:lnTo>
                    <a:pt x="5" y="211"/>
                  </a:lnTo>
                  <a:lnTo>
                    <a:pt x="70" y="177"/>
                  </a:lnTo>
                  <a:lnTo>
                    <a:pt x="128" y="151"/>
                  </a:lnTo>
                  <a:lnTo>
                    <a:pt x="187" y="126"/>
                  </a:lnTo>
                  <a:lnTo>
                    <a:pt x="253" y="96"/>
                  </a:lnTo>
                  <a:lnTo>
                    <a:pt x="350" y="48"/>
                  </a:lnTo>
                  <a:lnTo>
                    <a:pt x="395" y="24"/>
                  </a:lnTo>
                  <a:lnTo>
                    <a:pt x="449" y="0"/>
                  </a:lnTo>
                  <a:lnTo>
                    <a:pt x="470" y="10"/>
                  </a:lnTo>
                  <a:lnTo>
                    <a:pt x="471" y="22"/>
                  </a:lnTo>
                  <a:lnTo>
                    <a:pt x="461" y="31"/>
                  </a:lnTo>
                  <a:lnTo>
                    <a:pt x="461" y="31"/>
                  </a:lnTo>
                  <a:close/>
                </a:path>
              </a:pathLst>
            </a:custGeom>
            <a:solidFill>
              <a:srgbClr val="000000"/>
            </a:solidFill>
            <a:ln w="9525">
              <a:noFill/>
              <a:round/>
            </a:ln>
          </p:spPr>
          <p:txBody>
            <a:bodyPr/>
            <a:lstStyle/>
            <a:p>
              <a:endParaRPr lang="en-US"/>
            </a:p>
          </p:txBody>
        </p:sp>
        <p:sp>
          <p:nvSpPr>
            <p:cNvPr id="379146" name="Freeform 266"/>
            <p:cNvSpPr/>
            <p:nvPr/>
          </p:nvSpPr>
          <p:spPr bwMode="auto">
            <a:xfrm>
              <a:off x="4277" y="3123"/>
              <a:ext cx="479" cy="237"/>
            </a:xfrm>
            <a:custGeom>
              <a:avLst/>
              <a:gdLst/>
              <a:ahLst/>
              <a:cxnLst>
                <a:cxn ang="0">
                  <a:pos x="473" y="19"/>
                </a:cxn>
                <a:cxn ang="0">
                  <a:pos x="390" y="56"/>
                </a:cxn>
                <a:cxn ang="0">
                  <a:pos x="320" y="89"/>
                </a:cxn>
                <a:cxn ang="0">
                  <a:pos x="251" y="122"/>
                </a:cxn>
                <a:cxn ang="0">
                  <a:pos x="169" y="160"/>
                </a:cxn>
                <a:cxn ang="0">
                  <a:pos x="98" y="198"/>
                </a:cxn>
                <a:cxn ang="0">
                  <a:pos x="65" y="217"/>
                </a:cxn>
                <a:cxn ang="0">
                  <a:pos x="27" y="237"/>
                </a:cxn>
                <a:cxn ang="0">
                  <a:pos x="1" y="228"/>
                </a:cxn>
                <a:cxn ang="0">
                  <a:pos x="0" y="214"/>
                </a:cxn>
                <a:cxn ang="0">
                  <a:pos x="10" y="203"/>
                </a:cxn>
                <a:cxn ang="0">
                  <a:pos x="83" y="166"/>
                </a:cxn>
                <a:cxn ang="0">
                  <a:pos x="156" y="130"/>
                </a:cxn>
                <a:cxn ang="0">
                  <a:pos x="237" y="94"/>
                </a:cxn>
                <a:cxn ang="0">
                  <a:pos x="309" y="65"/>
                </a:cxn>
                <a:cxn ang="0">
                  <a:pos x="381" y="35"/>
                </a:cxn>
                <a:cxn ang="0">
                  <a:pos x="465" y="0"/>
                </a:cxn>
                <a:cxn ang="0">
                  <a:pos x="479" y="5"/>
                </a:cxn>
                <a:cxn ang="0">
                  <a:pos x="473" y="19"/>
                </a:cxn>
                <a:cxn ang="0">
                  <a:pos x="473" y="19"/>
                </a:cxn>
              </a:cxnLst>
              <a:rect l="0" t="0" r="r" b="b"/>
              <a:pathLst>
                <a:path w="479" h="237">
                  <a:moveTo>
                    <a:pt x="473" y="19"/>
                  </a:moveTo>
                  <a:lnTo>
                    <a:pt x="390" y="56"/>
                  </a:lnTo>
                  <a:lnTo>
                    <a:pt x="320" y="89"/>
                  </a:lnTo>
                  <a:lnTo>
                    <a:pt x="251" y="122"/>
                  </a:lnTo>
                  <a:lnTo>
                    <a:pt x="169" y="160"/>
                  </a:lnTo>
                  <a:lnTo>
                    <a:pt x="98" y="198"/>
                  </a:lnTo>
                  <a:lnTo>
                    <a:pt x="65" y="217"/>
                  </a:lnTo>
                  <a:lnTo>
                    <a:pt x="27" y="237"/>
                  </a:lnTo>
                  <a:lnTo>
                    <a:pt x="1" y="228"/>
                  </a:lnTo>
                  <a:lnTo>
                    <a:pt x="0" y="214"/>
                  </a:lnTo>
                  <a:lnTo>
                    <a:pt x="10" y="203"/>
                  </a:lnTo>
                  <a:lnTo>
                    <a:pt x="83" y="166"/>
                  </a:lnTo>
                  <a:lnTo>
                    <a:pt x="156" y="130"/>
                  </a:lnTo>
                  <a:lnTo>
                    <a:pt x="237" y="94"/>
                  </a:lnTo>
                  <a:lnTo>
                    <a:pt x="309" y="65"/>
                  </a:lnTo>
                  <a:lnTo>
                    <a:pt x="381" y="35"/>
                  </a:lnTo>
                  <a:lnTo>
                    <a:pt x="465" y="0"/>
                  </a:lnTo>
                  <a:lnTo>
                    <a:pt x="479" y="5"/>
                  </a:lnTo>
                  <a:lnTo>
                    <a:pt x="473" y="19"/>
                  </a:lnTo>
                  <a:lnTo>
                    <a:pt x="473" y="19"/>
                  </a:lnTo>
                  <a:close/>
                </a:path>
              </a:pathLst>
            </a:custGeom>
            <a:solidFill>
              <a:srgbClr val="000000"/>
            </a:solidFill>
            <a:ln w="9525">
              <a:noFill/>
              <a:round/>
            </a:ln>
          </p:spPr>
          <p:txBody>
            <a:bodyPr/>
            <a:lstStyle/>
            <a:p>
              <a:endParaRPr lang="en-US"/>
            </a:p>
          </p:txBody>
        </p:sp>
        <p:sp>
          <p:nvSpPr>
            <p:cNvPr id="379147" name="Freeform 267"/>
            <p:cNvSpPr/>
            <p:nvPr/>
          </p:nvSpPr>
          <p:spPr bwMode="auto">
            <a:xfrm>
              <a:off x="3569" y="2958"/>
              <a:ext cx="377" cy="96"/>
            </a:xfrm>
            <a:custGeom>
              <a:avLst/>
              <a:gdLst/>
              <a:ahLst/>
              <a:cxnLst>
                <a:cxn ang="0">
                  <a:pos x="368" y="20"/>
                </a:cxn>
                <a:cxn ang="0">
                  <a:pos x="102" y="70"/>
                </a:cxn>
                <a:cxn ang="0">
                  <a:pos x="13" y="96"/>
                </a:cxn>
                <a:cxn ang="0">
                  <a:pos x="0" y="89"/>
                </a:cxn>
                <a:cxn ang="0">
                  <a:pos x="7" y="76"/>
                </a:cxn>
                <a:cxn ang="0">
                  <a:pos x="98" y="49"/>
                </a:cxn>
                <a:cxn ang="0">
                  <a:pos x="230" y="23"/>
                </a:cxn>
                <a:cxn ang="0">
                  <a:pos x="365" y="0"/>
                </a:cxn>
                <a:cxn ang="0">
                  <a:pos x="377" y="8"/>
                </a:cxn>
                <a:cxn ang="0">
                  <a:pos x="368" y="20"/>
                </a:cxn>
                <a:cxn ang="0">
                  <a:pos x="368" y="20"/>
                </a:cxn>
              </a:cxnLst>
              <a:rect l="0" t="0" r="r" b="b"/>
              <a:pathLst>
                <a:path w="377" h="96">
                  <a:moveTo>
                    <a:pt x="368" y="20"/>
                  </a:moveTo>
                  <a:lnTo>
                    <a:pt x="102" y="70"/>
                  </a:lnTo>
                  <a:lnTo>
                    <a:pt x="13" y="96"/>
                  </a:lnTo>
                  <a:lnTo>
                    <a:pt x="0" y="89"/>
                  </a:lnTo>
                  <a:lnTo>
                    <a:pt x="7" y="76"/>
                  </a:lnTo>
                  <a:lnTo>
                    <a:pt x="98" y="49"/>
                  </a:lnTo>
                  <a:lnTo>
                    <a:pt x="230" y="23"/>
                  </a:lnTo>
                  <a:lnTo>
                    <a:pt x="365" y="0"/>
                  </a:lnTo>
                  <a:lnTo>
                    <a:pt x="377" y="8"/>
                  </a:lnTo>
                  <a:lnTo>
                    <a:pt x="368" y="20"/>
                  </a:lnTo>
                  <a:lnTo>
                    <a:pt x="368" y="20"/>
                  </a:lnTo>
                  <a:close/>
                </a:path>
              </a:pathLst>
            </a:custGeom>
            <a:solidFill>
              <a:srgbClr val="000000"/>
            </a:solidFill>
            <a:ln w="9525">
              <a:noFill/>
              <a:round/>
            </a:ln>
          </p:spPr>
          <p:txBody>
            <a:bodyPr/>
            <a:lstStyle/>
            <a:p>
              <a:endParaRPr lang="en-US"/>
            </a:p>
          </p:txBody>
        </p:sp>
        <p:sp>
          <p:nvSpPr>
            <p:cNvPr id="379148" name="Freeform 268"/>
            <p:cNvSpPr/>
            <p:nvPr/>
          </p:nvSpPr>
          <p:spPr bwMode="auto">
            <a:xfrm>
              <a:off x="3621" y="3071"/>
              <a:ext cx="569" cy="157"/>
            </a:xfrm>
            <a:custGeom>
              <a:avLst/>
              <a:gdLst/>
              <a:ahLst/>
              <a:cxnLst>
                <a:cxn ang="0">
                  <a:pos x="12" y="0"/>
                </a:cxn>
                <a:cxn ang="0">
                  <a:pos x="170" y="33"/>
                </a:cxn>
                <a:cxn ang="0">
                  <a:pos x="328" y="67"/>
                </a:cxn>
                <a:cxn ang="0">
                  <a:pos x="467" y="104"/>
                </a:cxn>
                <a:cxn ang="0">
                  <a:pos x="560" y="138"/>
                </a:cxn>
                <a:cxn ang="0">
                  <a:pos x="569" y="149"/>
                </a:cxn>
                <a:cxn ang="0">
                  <a:pos x="556" y="157"/>
                </a:cxn>
                <a:cxn ang="0">
                  <a:pos x="459" y="136"/>
                </a:cxn>
                <a:cxn ang="0">
                  <a:pos x="391" y="113"/>
                </a:cxn>
                <a:cxn ang="0">
                  <a:pos x="323" y="92"/>
                </a:cxn>
                <a:cxn ang="0">
                  <a:pos x="165" y="56"/>
                </a:cxn>
                <a:cxn ang="0">
                  <a:pos x="8" y="19"/>
                </a:cxn>
                <a:cxn ang="0">
                  <a:pos x="0" y="8"/>
                </a:cxn>
                <a:cxn ang="0">
                  <a:pos x="12" y="0"/>
                </a:cxn>
                <a:cxn ang="0">
                  <a:pos x="12" y="0"/>
                </a:cxn>
              </a:cxnLst>
              <a:rect l="0" t="0" r="r" b="b"/>
              <a:pathLst>
                <a:path w="569" h="157">
                  <a:moveTo>
                    <a:pt x="12" y="0"/>
                  </a:moveTo>
                  <a:lnTo>
                    <a:pt x="170" y="33"/>
                  </a:lnTo>
                  <a:lnTo>
                    <a:pt x="328" y="67"/>
                  </a:lnTo>
                  <a:lnTo>
                    <a:pt x="467" y="104"/>
                  </a:lnTo>
                  <a:lnTo>
                    <a:pt x="560" y="138"/>
                  </a:lnTo>
                  <a:lnTo>
                    <a:pt x="569" y="149"/>
                  </a:lnTo>
                  <a:lnTo>
                    <a:pt x="556" y="157"/>
                  </a:lnTo>
                  <a:lnTo>
                    <a:pt x="459" y="136"/>
                  </a:lnTo>
                  <a:lnTo>
                    <a:pt x="391" y="113"/>
                  </a:lnTo>
                  <a:lnTo>
                    <a:pt x="323" y="92"/>
                  </a:lnTo>
                  <a:lnTo>
                    <a:pt x="165" y="56"/>
                  </a:lnTo>
                  <a:lnTo>
                    <a:pt x="8" y="19"/>
                  </a:lnTo>
                  <a:lnTo>
                    <a:pt x="0" y="8"/>
                  </a:lnTo>
                  <a:lnTo>
                    <a:pt x="12" y="0"/>
                  </a:lnTo>
                  <a:lnTo>
                    <a:pt x="12" y="0"/>
                  </a:lnTo>
                  <a:close/>
                </a:path>
              </a:pathLst>
            </a:custGeom>
            <a:solidFill>
              <a:srgbClr val="000000"/>
            </a:solidFill>
            <a:ln w="9525">
              <a:noFill/>
              <a:round/>
            </a:ln>
          </p:spPr>
          <p:txBody>
            <a:bodyPr/>
            <a:lstStyle/>
            <a:p>
              <a:endParaRPr lang="en-US"/>
            </a:p>
          </p:txBody>
        </p:sp>
        <p:sp>
          <p:nvSpPr>
            <p:cNvPr id="379149" name="Freeform 269"/>
            <p:cNvSpPr/>
            <p:nvPr/>
          </p:nvSpPr>
          <p:spPr bwMode="auto">
            <a:xfrm>
              <a:off x="3551" y="3039"/>
              <a:ext cx="36" cy="100"/>
            </a:xfrm>
            <a:custGeom>
              <a:avLst/>
              <a:gdLst/>
              <a:ahLst/>
              <a:cxnLst>
                <a:cxn ang="0">
                  <a:pos x="36" y="8"/>
                </a:cxn>
                <a:cxn ang="0">
                  <a:pos x="31" y="88"/>
                </a:cxn>
                <a:cxn ang="0">
                  <a:pos x="10" y="100"/>
                </a:cxn>
                <a:cxn ang="0">
                  <a:pos x="0" y="80"/>
                </a:cxn>
                <a:cxn ang="0">
                  <a:pos x="16" y="11"/>
                </a:cxn>
                <a:cxn ang="0">
                  <a:pos x="24" y="0"/>
                </a:cxn>
                <a:cxn ang="0">
                  <a:pos x="36" y="8"/>
                </a:cxn>
                <a:cxn ang="0">
                  <a:pos x="36" y="8"/>
                </a:cxn>
              </a:cxnLst>
              <a:rect l="0" t="0" r="r" b="b"/>
              <a:pathLst>
                <a:path w="36" h="100">
                  <a:moveTo>
                    <a:pt x="36" y="8"/>
                  </a:moveTo>
                  <a:lnTo>
                    <a:pt x="31" y="88"/>
                  </a:lnTo>
                  <a:lnTo>
                    <a:pt x="10" y="100"/>
                  </a:lnTo>
                  <a:lnTo>
                    <a:pt x="0" y="80"/>
                  </a:lnTo>
                  <a:lnTo>
                    <a:pt x="16" y="11"/>
                  </a:lnTo>
                  <a:lnTo>
                    <a:pt x="24" y="0"/>
                  </a:lnTo>
                  <a:lnTo>
                    <a:pt x="36" y="8"/>
                  </a:lnTo>
                  <a:lnTo>
                    <a:pt x="36" y="8"/>
                  </a:lnTo>
                  <a:close/>
                </a:path>
              </a:pathLst>
            </a:custGeom>
            <a:solidFill>
              <a:srgbClr val="000000"/>
            </a:solidFill>
            <a:ln w="9525">
              <a:noFill/>
              <a:round/>
            </a:ln>
          </p:spPr>
          <p:txBody>
            <a:bodyPr/>
            <a:lstStyle/>
            <a:p>
              <a:endParaRPr lang="en-US"/>
            </a:p>
          </p:txBody>
        </p:sp>
        <p:sp>
          <p:nvSpPr>
            <p:cNvPr id="379150" name="Freeform 270"/>
            <p:cNvSpPr/>
            <p:nvPr/>
          </p:nvSpPr>
          <p:spPr bwMode="auto">
            <a:xfrm>
              <a:off x="3610" y="3143"/>
              <a:ext cx="687" cy="209"/>
            </a:xfrm>
            <a:custGeom>
              <a:avLst/>
              <a:gdLst/>
              <a:ahLst/>
              <a:cxnLst>
                <a:cxn ang="0">
                  <a:pos x="19" y="0"/>
                </a:cxn>
                <a:cxn ang="0">
                  <a:pos x="45" y="12"/>
                </a:cxn>
                <a:cxn ang="0">
                  <a:pos x="214" y="55"/>
                </a:cxn>
                <a:cxn ang="0">
                  <a:pos x="447" y="103"/>
                </a:cxn>
                <a:cxn ang="0">
                  <a:pos x="492" y="119"/>
                </a:cxn>
                <a:cxn ang="0">
                  <a:pos x="623" y="159"/>
                </a:cxn>
                <a:cxn ang="0">
                  <a:pos x="683" y="179"/>
                </a:cxn>
                <a:cxn ang="0">
                  <a:pos x="687" y="205"/>
                </a:cxn>
                <a:cxn ang="0">
                  <a:pos x="661" y="209"/>
                </a:cxn>
                <a:cxn ang="0">
                  <a:pos x="614" y="195"/>
                </a:cxn>
                <a:cxn ang="0">
                  <a:pos x="482" y="151"/>
                </a:cxn>
                <a:cxn ang="0">
                  <a:pos x="437" y="131"/>
                </a:cxn>
                <a:cxn ang="0">
                  <a:pos x="325" y="98"/>
                </a:cxn>
                <a:cxn ang="0">
                  <a:pos x="210" y="75"/>
                </a:cxn>
                <a:cxn ang="0">
                  <a:pos x="39" y="32"/>
                </a:cxn>
                <a:cxn ang="0">
                  <a:pos x="11" y="30"/>
                </a:cxn>
                <a:cxn ang="0">
                  <a:pos x="0" y="11"/>
                </a:cxn>
                <a:cxn ang="0">
                  <a:pos x="7" y="1"/>
                </a:cxn>
                <a:cxn ang="0">
                  <a:pos x="19" y="0"/>
                </a:cxn>
                <a:cxn ang="0">
                  <a:pos x="19" y="0"/>
                </a:cxn>
              </a:cxnLst>
              <a:rect l="0" t="0" r="r" b="b"/>
              <a:pathLst>
                <a:path w="687" h="209">
                  <a:moveTo>
                    <a:pt x="19" y="0"/>
                  </a:moveTo>
                  <a:lnTo>
                    <a:pt x="45" y="12"/>
                  </a:lnTo>
                  <a:lnTo>
                    <a:pt x="214" y="55"/>
                  </a:lnTo>
                  <a:lnTo>
                    <a:pt x="447" y="103"/>
                  </a:lnTo>
                  <a:lnTo>
                    <a:pt x="492" y="119"/>
                  </a:lnTo>
                  <a:lnTo>
                    <a:pt x="623" y="159"/>
                  </a:lnTo>
                  <a:lnTo>
                    <a:pt x="683" y="179"/>
                  </a:lnTo>
                  <a:lnTo>
                    <a:pt x="687" y="205"/>
                  </a:lnTo>
                  <a:lnTo>
                    <a:pt x="661" y="209"/>
                  </a:lnTo>
                  <a:lnTo>
                    <a:pt x="614" y="195"/>
                  </a:lnTo>
                  <a:lnTo>
                    <a:pt x="482" y="151"/>
                  </a:lnTo>
                  <a:lnTo>
                    <a:pt x="437" y="131"/>
                  </a:lnTo>
                  <a:lnTo>
                    <a:pt x="325" y="98"/>
                  </a:lnTo>
                  <a:lnTo>
                    <a:pt x="210" y="75"/>
                  </a:lnTo>
                  <a:lnTo>
                    <a:pt x="39" y="32"/>
                  </a:lnTo>
                  <a:lnTo>
                    <a:pt x="11" y="30"/>
                  </a:lnTo>
                  <a:lnTo>
                    <a:pt x="0" y="11"/>
                  </a:lnTo>
                  <a:lnTo>
                    <a:pt x="7" y="1"/>
                  </a:lnTo>
                  <a:lnTo>
                    <a:pt x="19" y="0"/>
                  </a:lnTo>
                  <a:lnTo>
                    <a:pt x="19" y="0"/>
                  </a:lnTo>
                  <a:close/>
                </a:path>
              </a:pathLst>
            </a:custGeom>
            <a:solidFill>
              <a:srgbClr val="000000"/>
            </a:solidFill>
            <a:ln w="9525">
              <a:noFill/>
              <a:round/>
            </a:ln>
          </p:spPr>
          <p:txBody>
            <a:bodyPr/>
            <a:lstStyle/>
            <a:p>
              <a:endParaRPr lang="en-US"/>
            </a:p>
          </p:txBody>
        </p:sp>
        <p:sp>
          <p:nvSpPr>
            <p:cNvPr id="379151" name="Freeform 271"/>
            <p:cNvSpPr/>
            <p:nvPr/>
          </p:nvSpPr>
          <p:spPr bwMode="auto">
            <a:xfrm>
              <a:off x="3836" y="3205"/>
              <a:ext cx="78" cy="244"/>
            </a:xfrm>
            <a:custGeom>
              <a:avLst/>
              <a:gdLst/>
              <a:ahLst/>
              <a:cxnLst>
                <a:cxn ang="0">
                  <a:pos x="37" y="15"/>
                </a:cxn>
                <a:cxn ang="0">
                  <a:pos x="37" y="61"/>
                </a:cxn>
                <a:cxn ang="0">
                  <a:pos x="78" y="226"/>
                </a:cxn>
                <a:cxn ang="0">
                  <a:pos x="75" y="239"/>
                </a:cxn>
                <a:cxn ang="0">
                  <a:pos x="66" y="244"/>
                </a:cxn>
                <a:cxn ang="0">
                  <a:pos x="49" y="232"/>
                </a:cxn>
                <a:cxn ang="0">
                  <a:pos x="18" y="65"/>
                </a:cxn>
                <a:cxn ang="0">
                  <a:pos x="0" y="22"/>
                </a:cxn>
                <a:cxn ang="0">
                  <a:pos x="3" y="7"/>
                </a:cxn>
                <a:cxn ang="0">
                  <a:pos x="16" y="0"/>
                </a:cxn>
                <a:cxn ang="0">
                  <a:pos x="37" y="15"/>
                </a:cxn>
                <a:cxn ang="0">
                  <a:pos x="37" y="15"/>
                </a:cxn>
              </a:cxnLst>
              <a:rect l="0" t="0" r="r" b="b"/>
              <a:pathLst>
                <a:path w="78" h="244">
                  <a:moveTo>
                    <a:pt x="37" y="15"/>
                  </a:moveTo>
                  <a:lnTo>
                    <a:pt x="37" y="61"/>
                  </a:lnTo>
                  <a:lnTo>
                    <a:pt x="78" y="226"/>
                  </a:lnTo>
                  <a:lnTo>
                    <a:pt x="75" y="239"/>
                  </a:lnTo>
                  <a:lnTo>
                    <a:pt x="66" y="244"/>
                  </a:lnTo>
                  <a:lnTo>
                    <a:pt x="49" y="232"/>
                  </a:lnTo>
                  <a:lnTo>
                    <a:pt x="18" y="65"/>
                  </a:lnTo>
                  <a:lnTo>
                    <a:pt x="0" y="22"/>
                  </a:lnTo>
                  <a:lnTo>
                    <a:pt x="3" y="7"/>
                  </a:lnTo>
                  <a:lnTo>
                    <a:pt x="16" y="0"/>
                  </a:lnTo>
                  <a:lnTo>
                    <a:pt x="37" y="15"/>
                  </a:lnTo>
                  <a:lnTo>
                    <a:pt x="37" y="15"/>
                  </a:lnTo>
                  <a:close/>
                </a:path>
              </a:pathLst>
            </a:custGeom>
            <a:solidFill>
              <a:srgbClr val="000000"/>
            </a:solidFill>
            <a:ln w="9525">
              <a:noFill/>
              <a:round/>
            </a:ln>
          </p:spPr>
          <p:txBody>
            <a:bodyPr/>
            <a:lstStyle/>
            <a:p>
              <a:endParaRPr lang="en-US"/>
            </a:p>
          </p:txBody>
        </p:sp>
        <p:sp>
          <p:nvSpPr>
            <p:cNvPr id="379152" name="Freeform 272"/>
            <p:cNvSpPr/>
            <p:nvPr/>
          </p:nvSpPr>
          <p:spPr bwMode="auto">
            <a:xfrm>
              <a:off x="3920" y="3431"/>
              <a:ext cx="392" cy="135"/>
            </a:xfrm>
            <a:custGeom>
              <a:avLst/>
              <a:gdLst/>
              <a:ahLst/>
              <a:cxnLst>
                <a:cxn ang="0">
                  <a:pos x="18" y="0"/>
                </a:cxn>
                <a:cxn ang="0">
                  <a:pos x="42" y="12"/>
                </a:cxn>
                <a:cxn ang="0">
                  <a:pos x="186" y="65"/>
                </a:cxn>
                <a:cxn ang="0">
                  <a:pos x="282" y="90"/>
                </a:cxn>
                <a:cxn ang="0">
                  <a:pos x="376" y="102"/>
                </a:cxn>
                <a:cxn ang="0">
                  <a:pos x="392" y="120"/>
                </a:cxn>
                <a:cxn ang="0">
                  <a:pos x="387" y="131"/>
                </a:cxn>
                <a:cxn ang="0">
                  <a:pos x="374" y="135"/>
                </a:cxn>
                <a:cxn ang="0">
                  <a:pos x="277" y="115"/>
                </a:cxn>
                <a:cxn ang="0">
                  <a:pos x="180" y="85"/>
                </a:cxn>
                <a:cxn ang="0">
                  <a:pos x="108" y="56"/>
                </a:cxn>
                <a:cxn ang="0">
                  <a:pos x="36" y="31"/>
                </a:cxn>
                <a:cxn ang="0">
                  <a:pos x="10" y="29"/>
                </a:cxn>
                <a:cxn ang="0">
                  <a:pos x="0" y="11"/>
                </a:cxn>
                <a:cxn ang="0">
                  <a:pos x="6" y="0"/>
                </a:cxn>
                <a:cxn ang="0">
                  <a:pos x="18" y="0"/>
                </a:cxn>
                <a:cxn ang="0">
                  <a:pos x="18" y="0"/>
                </a:cxn>
              </a:cxnLst>
              <a:rect l="0" t="0" r="r" b="b"/>
              <a:pathLst>
                <a:path w="392" h="135">
                  <a:moveTo>
                    <a:pt x="18" y="0"/>
                  </a:moveTo>
                  <a:lnTo>
                    <a:pt x="42" y="12"/>
                  </a:lnTo>
                  <a:lnTo>
                    <a:pt x="186" y="65"/>
                  </a:lnTo>
                  <a:lnTo>
                    <a:pt x="282" y="90"/>
                  </a:lnTo>
                  <a:lnTo>
                    <a:pt x="376" y="102"/>
                  </a:lnTo>
                  <a:lnTo>
                    <a:pt x="392" y="120"/>
                  </a:lnTo>
                  <a:lnTo>
                    <a:pt x="387" y="131"/>
                  </a:lnTo>
                  <a:lnTo>
                    <a:pt x="374" y="135"/>
                  </a:lnTo>
                  <a:lnTo>
                    <a:pt x="277" y="115"/>
                  </a:lnTo>
                  <a:lnTo>
                    <a:pt x="180" y="85"/>
                  </a:lnTo>
                  <a:lnTo>
                    <a:pt x="108" y="56"/>
                  </a:lnTo>
                  <a:lnTo>
                    <a:pt x="36" y="31"/>
                  </a:lnTo>
                  <a:lnTo>
                    <a:pt x="10" y="29"/>
                  </a:lnTo>
                  <a:lnTo>
                    <a:pt x="0" y="11"/>
                  </a:lnTo>
                  <a:lnTo>
                    <a:pt x="6" y="0"/>
                  </a:lnTo>
                  <a:lnTo>
                    <a:pt x="18" y="0"/>
                  </a:lnTo>
                  <a:lnTo>
                    <a:pt x="18" y="0"/>
                  </a:lnTo>
                  <a:close/>
                </a:path>
              </a:pathLst>
            </a:custGeom>
            <a:solidFill>
              <a:srgbClr val="000000"/>
            </a:solidFill>
            <a:ln w="9525">
              <a:noFill/>
              <a:round/>
            </a:ln>
          </p:spPr>
          <p:txBody>
            <a:bodyPr/>
            <a:lstStyle/>
            <a:p>
              <a:endParaRPr lang="en-US"/>
            </a:p>
          </p:txBody>
        </p:sp>
        <p:sp>
          <p:nvSpPr>
            <p:cNvPr id="379153" name="Freeform 273"/>
            <p:cNvSpPr/>
            <p:nvPr/>
          </p:nvSpPr>
          <p:spPr bwMode="auto">
            <a:xfrm>
              <a:off x="4292" y="3324"/>
              <a:ext cx="51" cy="125"/>
            </a:xfrm>
            <a:custGeom>
              <a:avLst/>
              <a:gdLst/>
              <a:ahLst/>
              <a:cxnLst>
                <a:cxn ang="0">
                  <a:pos x="51" y="16"/>
                </a:cxn>
                <a:cxn ang="0">
                  <a:pos x="38" y="81"/>
                </a:cxn>
                <a:cxn ang="0">
                  <a:pos x="33" y="111"/>
                </a:cxn>
                <a:cxn ang="0">
                  <a:pos x="26" y="122"/>
                </a:cxn>
                <a:cxn ang="0">
                  <a:pos x="15" y="125"/>
                </a:cxn>
                <a:cxn ang="0">
                  <a:pos x="0" y="106"/>
                </a:cxn>
                <a:cxn ang="0">
                  <a:pos x="3" y="74"/>
                </a:cxn>
                <a:cxn ang="0">
                  <a:pos x="25" y="9"/>
                </a:cxn>
                <a:cxn ang="0">
                  <a:pos x="41" y="0"/>
                </a:cxn>
                <a:cxn ang="0">
                  <a:pos x="51" y="16"/>
                </a:cxn>
                <a:cxn ang="0">
                  <a:pos x="51" y="16"/>
                </a:cxn>
              </a:cxnLst>
              <a:rect l="0" t="0" r="r" b="b"/>
              <a:pathLst>
                <a:path w="51" h="125">
                  <a:moveTo>
                    <a:pt x="51" y="16"/>
                  </a:moveTo>
                  <a:lnTo>
                    <a:pt x="38" y="81"/>
                  </a:lnTo>
                  <a:lnTo>
                    <a:pt x="33" y="111"/>
                  </a:lnTo>
                  <a:lnTo>
                    <a:pt x="26" y="122"/>
                  </a:lnTo>
                  <a:lnTo>
                    <a:pt x="15" y="125"/>
                  </a:lnTo>
                  <a:lnTo>
                    <a:pt x="0" y="106"/>
                  </a:lnTo>
                  <a:lnTo>
                    <a:pt x="3" y="74"/>
                  </a:lnTo>
                  <a:lnTo>
                    <a:pt x="25" y="9"/>
                  </a:lnTo>
                  <a:lnTo>
                    <a:pt x="41" y="0"/>
                  </a:lnTo>
                  <a:lnTo>
                    <a:pt x="51" y="16"/>
                  </a:lnTo>
                  <a:lnTo>
                    <a:pt x="51" y="16"/>
                  </a:lnTo>
                  <a:close/>
                </a:path>
              </a:pathLst>
            </a:custGeom>
            <a:solidFill>
              <a:srgbClr val="000000"/>
            </a:solidFill>
            <a:ln w="9525">
              <a:noFill/>
              <a:round/>
            </a:ln>
          </p:spPr>
          <p:txBody>
            <a:bodyPr/>
            <a:lstStyle/>
            <a:p>
              <a:endParaRPr lang="en-US"/>
            </a:p>
          </p:txBody>
        </p:sp>
        <p:sp>
          <p:nvSpPr>
            <p:cNvPr id="379154" name="Freeform 274"/>
            <p:cNvSpPr/>
            <p:nvPr/>
          </p:nvSpPr>
          <p:spPr bwMode="auto">
            <a:xfrm>
              <a:off x="4566" y="3166"/>
              <a:ext cx="112" cy="222"/>
            </a:xfrm>
            <a:custGeom>
              <a:avLst/>
              <a:gdLst/>
              <a:ahLst/>
              <a:cxnLst>
                <a:cxn ang="0">
                  <a:pos x="112" y="14"/>
                </a:cxn>
                <a:cxn ang="0">
                  <a:pos x="79" y="97"/>
                </a:cxn>
                <a:cxn ang="0">
                  <a:pos x="49" y="174"/>
                </a:cxn>
                <a:cxn ang="0">
                  <a:pos x="18" y="217"/>
                </a:cxn>
                <a:cxn ang="0">
                  <a:pos x="5" y="222"/>
                </a:cxn>
                <a:cxn ang="0">
                  <a:pos x="0" y="209"/>
                </a:cxn>
                <a:cxn ang="0">
                  <a:pos x="15" y="158"/>
                </a:cxn>
                <a:cxn ang="0">
                  <a:pos x="44" y="84"/>
                </a:cxn>
                <a:cxn ang="0">
                  <a:pos x="68" y="46"/>
                </a:cxn>
                <a:cxn ang="0">
                  <a:pos x="91" y="7"/>
                </a:cxn>
                <a:cxn ang="0">
                  <a:pos x="104" y="0"/>
                </a:cxn>
                <a:cxn ang="0">
                  <a:pos x="112" y="14"/>
                </a:cxn>
                <a:cxn ang="0">
                  <a:pos x="112" y="14"/>
                </a:cxn>
              </a:cxnLst>
              <a:rect l="0" t="0" r="r" b="b"/>
              <a:pathLst>
                <a:path w="112" h="222">
                  <a:moveTo>
                    <a:pt x="112" y="14"/>
                  </a:moveTo>
                  <a:lnTo>
                    <a:pt x="79" y="97"/>
                  </a:lnTo>
                  <a:lnTo>
                    <a:pt x="49" y="174"/>
                  </a:lnTo>
                  <a:lnTo>
                    <a:pt x="18" y="217"/>
                  </a:lnTo>
                  <a:lnTo>
                    <a:pt x="5" y="222"/>
                  </a:lnTo>
                  <a:lnTo>
                    <a:pt x="0" y="209"/>
                  </a:lnTo>
                  <a:lnTo>
                    <a:pt x="15" y="158"/>
                  </a:lnTo>
                  <a:lnTo>
                    <a:pt x="44" y="84"/>
                  </a:lnTo>
                  <a:lnTo>
                    <a:pt x="68" y="46"/>
                  </a:lnTo>
                  <a:lnTo>
                    <a:pt x="91" y="7"/>
                  </a:lnTo>
                  <a:lnTo>
                    <a:pt x="104" y="0"/>
                  </a:lnTo>
                  <a:lnTo>
                    <a:pt x="112" y="14"/>
                  </a:lnTo>
                  <a:lnTo>
                    <a:pt x="112" y="14"/>
                  </a:lnTo>
                  <a:close/>
                </a:path>
              </a:pathLst>
            </a:custGeom>
            <a:solidFill>
              <a:srgbClr val="000000"/>
            </a:solidFill>
            <a:ln w="9525">
              <a:noFill/>
              <a:round/>
            </a:ln>
          </p:spPr>
          <p:txBody>
            <a:bodyPr/>
            <a:lstStyle/>
            <a:p>
              <a:endParaRPr lang="en-US"/>
            </a:p>
          </p:txBody>
        </p:sp>
        <p:sp>
          <p:nvSpPr>
            <p:cNvPr id="379155" name="Freeform 275"/>
            <p:cNvSpPr/>
            <p:nvPr/>
          </p:nvSpPr>
          <p:spPr bwMode="auto">
            <a:xfrm>
              <a:off x="4302" y="3411"/>
              <a:ext cx="252" cy="147"/>
            </a:xfrm>
            <a:custGeom>
              <a:avLst/>
              <a:gdLst/>
              <a:ahLst/>
              <a:cxnLst>
                <a:cxn ang="0">
                  <a:pos x="3" y="129"/>
                </a:cxn>
                <a:cxn ang="0">
                  <a:pos x="43" y="101"/>
                </a:cxn>
                <a:cxn ang="0">
                  <a:pos x="84" y="74"/>
                </a:cxn>
                <a:cxn ang="0">
                  <a:pos x="123" y="52"/>
                </a:cxn>
                <a:cxn ang="0">
                  <a:pos x="160" y="36"/>
                </a:cxn>
                <a:cxn ang="0">
                  <a:pos x="238" y="0"/>
                </a:cxn>
                <a:cxn ang="0">
                  <a:pos x="252" y="4"/>
                </a:cxn>
                <a:cxn ang="0">
                  <a:pos x="248" y="17"/>
                </a:cxn>
                <a:cxn ang="0">
                  <a:pos x="171" y="57"/>
                </a:cxn>
                <a:cxn ang="0">
                  <a:pos x="98" y="98"/>
                </a:cxn>
                <a:cxn ang="0">
                  <a:pos x="14" y="147"/>
                </a:cxn>
                <a:cxn ang="0">
                  <a:pos x="0" y="144"/>
                </a:cxn>
                <a:cxn ang="0">
                  <a:pos x="3" y="129"/>
                </a:cxn>
                <a:cxn ang="0">
                  <a:pos x="3" y="129"/>
                </a:cxn>
              </a:cxnLst>
              <a:rect l="0" t="0" r="r" b="b"/>
              <a:pathLst>
                <a:path w="252" h="147">
                  <a:moveTo>
                    <a:pt x="3" y="129"/>
                  </a:moveTo>
                  <a:lnTo>
                    <a:pt x="43" y="101"/>
                  </a:lnTo>
                  <a:lnTo>
                    <a:pt x="84" y="74"/>
                  </a:lnTo>
                  <a:lnTo>
                    <a:pt x="123" y="52"/>
                  </a:lnTo>
                  <a:lnTo>
                    <a:pt x="160" y="36"/>
                  </a:lnTo>
                  <a:lnTo>
                    <a:pt x="238" y="0"/>
                  </a:lnTo>
                  <a:lnTo>
                    <a:pt x="252" y="4"/>
                  </a:lnTo>
                  <a:lnTo>
                    <a:pt x="248" y="17"/>
                  </a:lnTo>
                  <a:lnTo>
                    <a:pt x="171" y="57"/>
                  </a:lnTo>
                  <a:lnTo>
                    <a:pt x="98" y="98"/>
                  </a:lnTo>
                  <a:lnTo>
                    <a:pt x="14" y="147"/>
                  </a:lnTo>
                  <a:lnTo>
                    <a:pt x="0" y="144"/>
                  </a:lnTo>
                  <a:lnTo>
                    <a:pt x="3" y="129"/>
                  </a:lnTo>
                  <a:lnTo>
                    <a:pt x="3" y="129"/>
                  </a:lnTo>
                  <a:close/>
                </a:path>
              </a:pathLst>
            </a:custGeom>
            <a:solidFill>
              <a:srgbClr val="000000"/>
            </a:solidFill>
            <a:ln w="9525">
              <a:noFill/>
              <a:round/>
            </a:ln>
          </p:spPr>
          <p:txBody>
            <a:bodyPr/>
            <a:lstStyle/>
            <a:p>
              <a:endParaRPr lang="en-US"/>
            </a:p>
          </p:txBody>
        </p:sp>
        <p:sp>
          <p:nvSpPr>
            <p:cNvPr id="379156" name="Freeform 276"/>
            <p:cNvSpPr/>
            <p:nvPr/>
          </p:nvSpPr>
          <p:spPr bwMode="auto">
            <a:xfrm>
              <a:off x="3629" y="3325"/>
              <a:ext cx="233" cy="78"/>
            </a:xfrm>
            <a:custGeom>
              <a:avLst/>
              <a:gdLst/>
              <a:ahLst/>
              <a:cxnLst>
                <a:cxn ang="0">
                  <a:pos x="226" y="19"/>
                </a:cxn>
                <a:cxn ang="0">
                  <a:pos x="119" y="51"/>
                </a:cxn>
                <a:cxn ang="0">
                  <a:pos x="12" y="78"/>
                </a:cxn>
                <a:cxn ang="0">
                  <a:pos x="0" y="69"/>
                </a:cxn>
                <a:cxn ang="0">
                  <a:pos x="8" y="57"/>
                </a:cxn>
                <a:cxn ang="0">
                  <a:pos x="221" y="0"/>
                </a:cxn>
                <a:cxn ang="0">
                  <a:pos x="233" y="7"/>
                </a:cxn>
                <a:cxn ang="0">
                  <a:pos x="226" y="19"/>
                </a:cxn>
                <a:cxn ang="0">
                  <a:pos x="226" y="19"/>
                </a:cxn>
              </a:cxnLst>
              <a:rect l="0" t="0" r="r" b="b"/>
              <a:pathLst>
                <a:path w="233" h="78">
                  <a:moveTo>
                    <a:pt x="226" y="19"/>
                  </a:moveTo>
                  <a:lnTo>
                    <a:pt x="119" y="51"/>
                  </a:lnTo>
                  <a:lnTo>
                    <a:pt x="12" y="78"/>
                  </a:lnTo>
                  <a:lnTo>
                    <a:pt x="0" y="69"/>
                  </a:lnTo>
                  <a:lnTo>
                    <a:pt x="8" y="57"/>
                  </a:lnTo>
                  <a:lnTo>
                    <a:pt x="221" y="0"/>
                  </a:lnTo>
                  <a:lnTo>
                    <a:pt x="233" y="7"/>
                  </a:lnTo>
                  <a:lnTo>
                    <a:pt x="226" y="19"/>
                  </a:lnTo>
                  <a:lnTo>
                    <a:pt x="226" y="19"/>
                  </a:lnTo>
                  <a:close/>
                </a:path>
              </a:pathLst>
            </a:custGeom>
            <a:solidFill>
              <a:srgbClr val="000000"/>
            </a:solidFill>
            <a:ln w="9525">
              <a:noFill/>
              <a:round/>
            </a:ln>
          </p:spPr>
          <p:txBody>
            <a:bodyPr/>
            <a:lstStyle/>
            <a:p>
              <a:endParaRPr lang="en-US"/>
            </a:p>
          </p:txBody>
        </p:sp>
        <p:sp>
          <p:nvSpPr>
            <p:cNvPr id="379157" name="Freeform 277"/>
            <p:cNvSpPr/>
            <p:nvPr/>
          </p:nvSpPr>
          <p:spPr bwMode="auto">
            <a:xfrm>
              <a:off x="3602" y="3391"/>
              <a:ext cx="190" cy="227"/>
            </a:xfrm>
            <a:custGeom>
              <a:avLst/>
              <a:gdLst/>
              <a:ahLst/>
              <a:cxnLst>
                <a:cxn ang="0">
                  <a:pos x="37" y="14"/>
                </a:cxn>
                <a:cxn ang="0">
                  <a:pos x="25" y="99"/>
                </a:cxn>
                <a:cxn ang="0">
                  <a:pos x="37" y="128"/>
                </a:cxn>
                <a:cxn ang="0">
                  <a:pos x="73" y="153"/>
                </a:cxn>
                <a:cxn ang="0">
                  <a:pos x="110" y="169"/>
                </a:cxn>
                <a:cxn ang="0">
                  <a:pos x="187" y="203"/>
                </a:cxn>
                <a:cxn ang="0">
                  <a:pos x="190" y="224"/>
                </a:cxn>
                <a:cxn ang="0">
                  <a:pos x="170" y="227"/>
                </a:cxn>
                <a:cxn ang="0">
                  <a:pos x="4" y="138"/>
                </a:cxn>
                <a:cxn ang="0">
                  <a:pos x="2" y="99"/>
                </a:cxn>
                <a:cxn ang="0">
                  <a:pos x="0" y="74"/>
                </a:cxn>
                <a:cxn ang="0">
                  <a:pos x="2" y="52"/>
                </a:cxn>
                <a:cxn ang="0">
                  <a:pos x="17" y="7"/>
                </a:cxn>
                <a:cxn ang="0">
                  <a:pos x="31" y="0"/>
                </a:cxn>
                <a:cxn ang="0">
                  <a:pos x="37" y="14"/>
                </a:cxn>
                <a:cxn ang="0">
                  <a:pos x="37" y="14"/>
                </a:cxn>
              </a:cxnLst>
              <a:rect l="0" t="0" r="r" b="b"/>
              <a:pathLst>
                <a:path w="190" h="227">
                  <a:moveTo>
                    <a:pt x="37" y="14"/>
                  </a:moveTo>
                  <a:lnTo>
                    <a:pt x="25" y="99"/>
                  </a:lnTo>
                  <a:lnTo>
                    <a:pt x="37" y="128"/>
                  </a:lnTo>
                  <a:lnTo>
                    <a:pt x="73" y="153"/>
                  </a:lnTo>
                  <a:lnTo>
                    <a:pt x="110" y="169"/>
                  </a:lnTo>
                  <a:lnTo>
                    <a:pt x="187" y="203"/>
                  </a:lnTo>
                  <a:lnTo>
                    <a:pt x="190" y="224"/>
                  </a:lnTo>
                  <a:lnTo>
                    <a:pt x="170" y="227"/>
                  </a:lnTo>
                  <a:lnTo>
                    <a:pt x="4" y="138"/>
                  </a:lnTo>
                  <a:lnTo>
                    <a:pt x="2" y="99"/>
                  </a:lnTo>
                  <a:lnTo>
                    <a:pt x="0" y="74"/>
                  </a:lnTo>
                  <a:lnTo>
                    <a:pt x="2" y="52"/>
                  </a:lnTo>
                  <a:lnTo>
                    <a:pt x="17" y="7"/>
                  </a:lnTo>
                  <a:lnTo>
                    <a:pt x="31" y="0"/>
                  </a:lnTo>
                  <a:lnTo>
                    <a:pt x="37" y="14"/>
                  </a:lnTo>
                  <a:lnTo>
                    <a:pt x="37" y="14"/>
                  </a:lnTo>
                  <a:close/>
                </a:path>
              </a:pathLst>
            </a:custGeom>
            <a:solidFill>
              <a:srgbClr val="000000"/>
            </a:solidFill>
            <a:ln w="9525">
              <a:noFill/>
              <a:round/>
            </a:ln>
          </p:spPr>
          <p:txBody>
            <a:bodyPr/>
            <a:lstStyle/>
            <a:p>
              <a:endParaRPr lang="en-US"/>
            </a:p>
          </p:txBody>
        </p:sp>
        <p:sp>
          <p:nvSpPr>
            <p:cNvPr id="379158" name="Freeform 278"/>
            <p:cNvSpPr/>
            <p:nvPr/>
          </p:nvSpPr>
          <p:spPr bwMode="auto">
            <a:xfrm>
              <a:off x="3793" y="3423"/>
              <a:ext cx="91" cy="159"/>
            </a:xfrm>
            <a:custGeom>
              <a:avLst/>
              <a:gdLst/>
              <a:ahLst/>
              <a:cxnLst>
                <a:cxn ang="0">
                  <a:pos x="84" y="20"/>
                </a:cxn>
                <a:cxn ang="0">
                  <a:pos x="35" y="42"/>
                </a:cxn>
                <a:cxn ang="0">
                  <a:pos x="19" y="47"/>
                </a:cxn>
                <a:cxn ang="0">
                  <a:pos x="23" y="80"/>
                </a:cxn>
                <a:cxn ang="0">
                  <a:pos x="24" y="149"/>
                </a:cxn>
                <a:cxn ang="0">
                  <a:pos x="15" y="159"/>
                </a:cxn>
                <a:cxn ang="0">
                  <a:pos x="3" y="150"/>
                </a:cxn>
                <a:cxn ang="0">
                  <a:pos x="0" y="80"/>
                </a:cxn>
                <a:cxn ang="0">
                  <a:pos x="0" y="38"/>
                </a:cxn>
                <a:cxn ang="0">
                  <a:pos x="28" y="23"/>
                </a:cxn>
                <a:cxn ang="0">
                  <a:pos x="76" y="0"/>
                </a:cxn>
                <a:cxn ang="0">
                  <a:pos x="91" y="5"/>
                </a:cxn>
                <a:cxn ang="0">
                  <a:pos x="84" y="20"/>
                </a:cxn>
                <a:cxn ang="0">
                  <a:pos x="84" y="20"/>
                </a:cxn>
              </a:cxnLst>
              <a:rect l="0" t="0" r="r" b="b"/>
              <a:pathLst>
                <a:path w="91" h="159">
                  <a:moveTo>
                    <a:pt x="84" y="20"/>
                  </a:moveTo>
                  <a:lnTo>
                    <a:pt x="35" y="42"/>
                  </a:lnTo>
                  <a:lnTo>
                    <a:pt x="19" y="47"/>
                  </a:lnTo>
                  <a:lnTo>
                    <a:pt x="23" y="80"/>
                  </a:lnTo>
                  <a:lnTo>
                    <a:pt x="24" y="149"/>
                  </a:lnTo>
                  <a:lnTo>
                    <a:pt x="15" y="159"/>
                  </a:lnTo>
                  <a:lnTo>
                    <a:pt x="3" y="150"/>
                  </a:lnTo>
                  <a:lnTo>
                    <a:pt x="0" y="80"/>
                  </a:lnTo>
                  <a:lnTo>
                    <a:pt x="0" y="38"/>
                  </a:lnTo>
                  <a:lnTo>
                    <a:pt x="28" y="23"/>
                  </a:lnTo>
                  <a:lnTo>
                    <a:pt x="76" y="0"/>
                  </a:lnTo>
                  <a:lnTo>
                    <a:pt x="91" y="5"/>
                  </a:lnTo>
                  <a:lnTo>
                    <a:pt x="84" y="20"/>
                  </a:lnTo>
                  <a:lnTo>
                    <a:pt x="84" y="20"/>
                  </a:lnTo>
                  <a:close/>
                </a:path>
              </a:pathLst>
            </a:custGeom>
            <a:solidFill>
              <a:srgbClr val="000000"/>
            </a:solidFill>
            <a:ln w="9525">
              <a:noFill/>
              <a:round/>
            </a:ln>
          </p:spPr>
          <p:txBody>
            <a:bodyPr/>
            <a:lstStyle/>
            <a:p>
              <a:endParaRPr lang="en-US"/>
            </a:p>
          </p:txBody>
        </p:sp>
        <p:sp>
          <p:nvSpPr>
            <p:cNvPr id="379159" name="Freeform 279"/>
            <p:cNvSpPr/>
            <p:nvPr/>
          </p:nvSpPr>
          <p:spPr bwMode="auto">
            <a:xfrm>
              <a:off x="3666" y="3423"/>
              <a:ext cx="130" cy="47"/>
            </a:xfrm>
            <a:custGeom>
              <a:avLst/>
              <a:gdLst/>
              <a:ahLst/>
              <a:cxnLst>
                <a:cxn ang="0">
                  <a:pos x="12" y="0"/>
                </a:cxn>
                <a:cxn ang="0">
                  <a:pos x="90" y="19"/>
                </a:cxn>
                <a:cxn ang="0">
                  <a:pos x="128" y="31"/>
                </a:cxn>
                <a:cxn ang="0">
                  <a:pos x="130" y="45"/>
                </a:cxn>
                <a:cxn ang="0">
                  <a:pos x="116" y="47"/>
                </a:cxn>
                <a:cxn ang="0">
                  <a:pos x="86" y="39"/>
                </a:cxn>
                <a:cxn ang="0">
                  <a:pos x="8" y="21"/>
                </a:cxn>
                <a:cxn ang="0">
                  <a:pos x="0" y="9"/>
                </a:cxn>
                <a:cxn ang="0">
                  <a:pos x="12" y="0"/>
                </a:cxn>
                <a:cxn ang="0">
                  <a:pos x="12" y="0"/>
                </a:cxn>
              </a:cxnLst>
              <a:rect l="0" t="0" r="r" b="b"/>
              <a:pathLst>
                <a:path w="130" h="47">
                  <a:moveTo>
                    <a:pt x="12" y="0"/>
                  </a:moveTo>
                  <a:lnTo>
                    <a:pt x="90" y="19"/>
                  </a:lnTo>
                  <a:lnTo>
                    <a:pt x="128" y="31"/>
                  </a:lnTo>
                  <a:lnTo>
                    <a:pt x="130" y="45"/>
                  </a:lnTo>
                  <a:lnTo>
                    <a:pt x="116" y="47"/>
                  </a:lnTo>
                  <a:lnTo>
                    <a:pt x="86" y="39"/>
                  </a:lnTo>
                  <a:lnTo>
                    <a:pt x="8" y="21"/>
                  </a:lnTo>
                  <a:lnTo>
                    <a:pt x="0" y="9"/>
                  </a:lnTo>
                  <a:lnTo>
                    <a:pt x="12" y="0"/>
                  </a:lnTo>
                  <a:lnTo>
                    <a:pt x="12" y="0"/>
                  </a:lnTo>
                  <a:close/>
                </a:path>
              </a:pathLst>
            </a:custGeom>
            <a:solidFill>
              <a:srgbClr val="000000"/>
            </a:solidFill>
            <a:ln w="9525">
              <a:noFill/>
              <a:round/>
            </a:ln>
          </p:spPr>
          <p:txBody>
            <a:bodyPr/>
            <a:lstStyle/>
            <a:p>
              <a:endParaRPr lang="en-US"/>
            </a:p>
          </p:txBody>
        </p:sp>
        <p:sp>
          <p:nvSpPr>
            <p:cNvPr id="379160" name="Freeform 280"/>
            <p:cNvSpPr/>
            <p:nvPr/>
          </p:nvSpPr>
          <p:spPr bwMode="auto">
            <a:xfrm>
              <a:off x="3802" y="3471"/>
              <a:ext cx="266" cy="157"/>
            </a:xfrm>
            <a:custGeom>
              <a:avLst/>
              <a:gdLst/>
              <a:ahLst/>
              <a:cxnLst>
                <a:cxn ang="0">
                  <a:pos x="7" y="137"/>
                </a:cxn>
                <a:cxn ang="0">
                  <a:pos x="86" y="92"/>
                </a:cxn>
                <a:cxn ang="0">
                  <a:pos x="120" y="65"/>
                </a:cxn>
                <a:cxn ang="0">
                  <a:pos x="160" y="37"/>
                </a:cxn>
                <a:cxn ang="0">
                  <a:pos x="203" y="13"/>
                </a:cxn>
                <a:cxn ang="0">
                  <a:pos x="220" y="0"/>
                </a:cxn>
                <a:cxn ang="0">
                  <a:pos x="249" y="9"/>
                </a:cxn>
                <a:cxn ang="0">
                  <a:pos x="266" y="21"/>
                </a:cxn>
                <a:cxn ang="0">
                  <a:pos x="171" y="57"/>
                </a:cxn>
                <a:cxn ang="0">
                  <a:pos x="131" y="86"/>
                </a:cxn>
                <a:cxn ang="0">
                  <a:pos x="95" y="111"/>
                </a:cxn>
                <a:cxn ang="0">
                  <a:pos x="59" y="135"/>
                </a:cxn>
                <a:cxn ang="0">
                  <a:pos x="14" y="157"/>
                </a:cxn>
                <a:cxn ang="0">
                  <a:pos x="0" y="150"/>
                </a:cxn>
                <a:cxn ang="0">
                  <a:pos x="7" y="137"/>
                </a:cxn>
                <a:cxn ang="0">
                  <a:pos x="7" y="137"/>
                </a:cxn>
              </a:cxnLst>
              <a:rect l="0" t="0" r="r" b="b"/>
              <a:pathLst>
                <a:path w="266" h="157">
                  <a:moveTo>
                    <a:pt x="7" y="137"/>
                  </a:moveTo>
                  <a:lnTo>
                    <a:pt x="86" y="92"/>
                  </a:lnTo>
                  <a:lnTo>
                    <a:pt x="120" y="65"/>
                  </a:lnTo>
                  <a:lnTo>
                    <a:pt x="160" y="37"/>
                  </a:lnTo>
                  <a:lnTo>
                    <a:pt x="203" y="13"/>
                  </a:lnTo>
                  <a:lnTo>
                    <a:pt x="220" y="0"/>
                  </a:lnTo>
                  <a:lnTo>
                    <a:pt x="249" y="9"/>
                  </a:lnTo>
                  <a:lnTo>
                    <a:pt x="266" y="21"/>
                  </a:lnTo>
                  <a:lnTo>
                    <a:pt x="171" y="57"/>
                  </a:lnTo>
                  <a:lnTo>
                    <a:pt x="131" y="86"/>
                  </a:lnTo>
                  <a:lnTo>
                    <a:pt x="95" y="111"/>
                  </a:lnTo>
                  <a:lnTo>
                    <a:pt x="59" y="135"/>
                  </a:lnTo>
                  <a:lnTo>
                    <a:pt x="14" y="157"/>
                  </a:lnTo>
                  <a:lnTo>
                    <a:pt x="0" y="150"/>
                  </a:lnTo>
                  <a:lnTo>
                    <a:pt x="7" y="137"/>
                  </a:lnTo>
                  <a:lnTo>
                    <a:pt x="7" y="137"/>
                  </a:lnTo>
                  <a:close/>
                </a:path>
              </a:pathLst>
            </a:custGeom>
            <a:solidFill>
              <a:srgbClr val="000000"/>
            </a:solidFill>
            <a:ln w="9525">
              <a:noFill/>
              <a:round/>
            </a:ln>
          </p:spPr>
          <p:txBody>
            <a:bodyPr/>
            <a:lstStyle/>
            <a:p>
              <a:endParaRPr lang="en-US"/>
            </a:p>
          </p:txBody>
        </p:sp>
        <p:sp>
          <p:nvSpPr>
            <p:cNvPr id="379161" name="Freeform 281"/>
            <p:cNvSpPr/>
            <p:nvPr/>
          </p:nvSpPr>
          <p:spPr bwMode="auto">
            <a:xfrm>
              <a:off x="4349" y="3323"/>
              <a:ext cx="420" cy="321"/>
            </a:xfrm>
            <a:custGeom>
              <a:avLst/>
              <a:gdLst/>
              <a:ahLst/>
              <a:cxnLst>
                <a:cxn ang="0">
                  <a:pos x="327" y="0"/>
                </a:cxn>
                <a:cxn ang="0">
                  <a:pos x="385" y="20"/>
                </a:cxn>
                <a:cxn ang="0">
                  <a:pos x="418" y="76"/>
                </a:cxn>
                <a:cxn ang="0">
                  <a:pos x="420" y="112"/>
                </a:cxn>
                <a:cxn ang="0">
                  <a:pos x="400" y="142"/>
                </a:cxn>
                <a:cxn ang="0">
                  <a:pos x="367" y="168"/>
                </a:cxn>
                <a:cxn ang="0">
                  <a:pos x="331" y="191"/>
                </a:cxn>
                <a:cxn ang="0">
                  <a:pos x="267" y="220"/>
                </a:cxn>
                <a:cxn ang="0">
                  <a:pos x="201" y="246"/>
                </a:cxn>
                <a:cxn ang="0">
                  <a:pos x="22" y="321"/>
                </a:cxn>
                <a:cxn ang="0">
                  <a:pos x="0" y="314"/>
                </a:cxn>
                <a:cxn ang="0">
                  <a:pos x="7" y="291"/>
                </a:cxn>
                <a:cxn ang="0">
                  <a:pos x="54" y="267"/>
                </a:cxn>
                <a:cxn ang="0">
                  <a:pos x="96" y="247"/>
                </a:cxn>
                <a:cxn ang="0">
                  <a:pos x="190" y="212"/>
                </a:cxn>
                <a:cxn ang="0">
                  <a:pos x="313" y="160"/>
                </a:cxn>
                <a:cxn ang="0">
                  <a:pos x="381" y="121"/>
                </a:cxn>
                <a:cxn ang="0">
                  <a:pos x="399" y="83"/>
                </a:cxn>
                <a:cxn ang="0">
                  <a:pos x="383" y="60"/>
                </a:cxn>
                <a:cxn ang="0">
                  <a:pos x="359" y="47"/>
                </a:cxn>
                <a:cxn ang="0">
                  <a:pos x="300" y="41"/>
                </a:cxn>
                <a:cxn ang="0">
                  <a:pos x="303" y="20"/>
                </a:cxn>
                <a:cxn ang="0">
                  <a:pos x="315" y="6"/>
                </a:cxn>
                <a:cxn ang="0">
                  <a:pos x="327" y="0"/>
                </a:cxn>
                <a:cxn ang="0">
                  <a:pos x="327" y="0"/>
                </a:cxn>
              </a:cxnLst>
              <a:rect l="0" t="0" r="r" b="b"/>
              <a:pathLst>
                <a:path w="420" h="321">
                  <a:moveTo>
                    <a:pt x="327" y="0"/>
                  </a:moveTo>
                  <a:lnTo>
                    <a:pt x="385" y="20"/>
                  </a:lnTo>
                  <a:lnTo>
                    <a:pt x="418" y="76"/>
                  </a:lnTo>
                  <a:lnTo>
                    <a:pt x="420" y="112"/>
                  </a:lnTo>
                  <a:lnTo>
                    <a:pt x="400" y="142"/>
                  </a:lnTo>
                  <a:lnTo>
                    <a:pt x="367" y="168"/>
                  </a:lnTo>
                  <a:lnTo>
                    <a:pt x="331" y="191"/>
                  </a:lnTo>
                  <a:lnTo>
                    <a:pt x="267" y="220"/>
                  </a:lnTo>
                  <a:lnTo>
                    <a:pt x="201" y="246"/>
                  </a:lnTo>
                  <a:lnTo>
                    <a:pt x="22" y="321"/>
                  </a:lnTo>
                  <a:lnTo>
                    <a:pt x="0" y="314"/>
                  </a:lnTo>
                  <a:lnTo>
                    <a:pt x="7" y="291"/>
                  </a:lnTo>
                  <a:lnTo>
                    <a:pt x="54" y="267"/>
                  </a:lnTo>
                  <a:lnTo>
                    <a:pt x="96" y="247"/>
                  </a:lnTo>
                  <a:lnTo>
                    <a:pt x="190" y="212"/>
                  </a:lnTo>
                  <a:lnTo>
                    <a:pt x="313" y="160"/>
                  </a:lnTo>
                  <a:lnTo>
                    <a:pt x="381" y="121"/>
                  </a:lnTo>
                  <a:lnTo>
                    <a:pt x="399" y="83"/>
                  </a:lnTo>
                  <a:lnTo>
                    <a:pt x="383" y="60"/>
                  </a:lnTo>
                  <a:lnTo>
                    <a:pt x="359" y="47"/>
                  </a:lnTo>
                  <a:lnTo>
                    <a:pt x="300" y="41"/>
                  </a:lnTo>
                  <a:lnTo>
                    <a:pt x="303" y="20"/>
                  </a:lnTo>
                  <a:lnTo>
                    <a:pt x="315" y="6"/>
                  </a:lnTo>
                  <a:lnTo>
                    <a:pt x="327" y="0"/>
                  </a:lnTo>
                  <a:lnTo>
                    <a:pt x="327" y="0"/>
                  </a:lnTo>
                  <a:close/>
                </a:path>
              </a:pathLst>
            </a:custGeom>
            <a:solidFill>
              <a:srgbClr val="000000"/>
            </a:solidFill>
            <a:ln w="9525">
              <a:noFill/>
              <a:round/>
            </a:ln>
          </p:spPr>
          <p:txBody>
            <a:bodyPr/>
            <a:lstStyle/>
            <a:p>
              <a:endParaRPr lang="en-US"/>
            </a:p>
          </p:txBody>
        </p:sp>
        <p:sp>
          <p:nvSpPr>
            <p:cNvPr id="379162" name="Freeform 282"/>
            <p:cNvSpPr/>
            <p:nvPr/>
          </p:nvSpPr>
          <p:spPr bwMode="auto">
            <a:xfrm>
              <a:off x="4409" y="3636"/>
              <a:ext cx="147" cy="43"/>
            </a:xfrm>
            <a:custGeom>
              <a:avLst/>
              <a:gdLst/>
              <a:ahLst/>
              <a:cxnLst>
                <a:cxn ang="0">
                  <a:pos x="11" y="0"/>
                </a:cxn>
                <a:cxn ang="0">
                  <a:pos x="143" y="25"/>
                </a:cxn>
                <a:cxn ang="0">
                  <a:pos x="147" y="40"/>
                </a:cxn>
                <a:cxn ang="0">
                  <a:pos x="133" y="43"/>
                </a:cxn>
                <a:cxn ang="0">
                  <a:pos x="73" y="23"/>
                </a:cxn>
                <a:cxn ang="0">
                  <a:pos x="10" y="20"/>
                </a:cxn>
                <a:cxn ang="0">
                  <a:pos x="0" y="9"/>
                </a:cxn>
                <a:cxn ang="0">
                  <a:pos x="11" y="0"/>
                </a:cxn>
                <a:cxn ang="0">
                  <a:pos x="11" y="0"/>
                </a:cxn>
              </a:cxnLst>
              <a:rect l="0" t="0" r="r" b="b"/>
              <a:pathLst>
                <a:path w="147" h="43">
                  <a:moveTo>
                    <a:pt x="11" y="0"/>
                  </a:moveTo>
                  <a:lnTo>
                    <a:pt x="143" y="25"/>
                  </a:lnTo>
                  <a:lnTo>
                    <a:pt x="147" y="40"/>
                  </a:lnTo>
                  <a:lnTo>
                    <a:pt x="133" y="43"/>
                  </a:lnTo>
                  <a:lnTo>
                    <a:pt x="73" y="23"/>
                  </a:lnTo>
                  <a:lnTo>
                    <a:pt x="10" y="20"/>
                  </a:lnTo>
                  <a:lnTo>
                    <a:pt x="0" y="9"/>
                  </a:lnTo>
                  <a:lnTo>
                    <a:pt x="11" y="0"/>
                  </a:lnTo>
                  <a:lnTo>
                    <a:pt x="11" y="0"/>
                  </a:lnTo>
                  <a:close/>
                </a:path>
              </a:pathLst>
            </a:custGeom>
            <a:solidFill>
              <a:srgbClr val="000000"/>
            </a:solidFill>
            <a:ln w="9525">
              <a:noFill/>
              <a:round/>
            </a:ln>
          </p:spPr>
          <p:txBody>
            <a:bodyPr/>
            <a:lstStyle/>
            <a:p>
              <a:endParaRPr lang="en-US"/>
            </a:p>
          </p:txBody>
        </p:sp>
        <p:sp>
          <p:nvSpPr>
            <p:cNvPr id="379163" name="Freeform 283"/>
            <p:cNvSpPr/>
            <p:nvPr/>
          </p:nvSpPr>
          <p:spPr bwMode="auto">
            <a:xfrm>
              <a:off x="4322" y="3631"/>
              <a:ext cx="236" cy="219"/>
            </a:xfrm>
            <a:custGeom>
              <a:avLst/>
              <a:gdLst/>
              <a:ahLst/>
              <a:cxnLst>
                <a:cxn ang="0">
                  <a:pos x="47" y="14"/>
                </a:cxn>
                <a:cxn ang="0">
                  <a:pos x="27" y="95"/>
                </a:cxn>
                <a:cxn ang="0">
                  <a:pos x="23" y="128"/>
                </a:cxn>
                <a:cxn ang="0">
                  <a:pos x="56" y="135"/>
                </a:cxn>
                <a:cxn ang="0">
                  <a:pos x="111" y="162"/>
                </a:cxn>
                <a:cxn ang="0">
                  <a:pos x="215" y="191"/>
                </a:cxn>
                <a:cxn ang="0">
                  <a:pos x="222" y="190"/>
                </a:cxn>
                <a:cxn ang="0">
                  <a:pos x="236" y="204"/>
                </a:cxn>
                <a:cxn ang="0">
                  <a:pos x="233" y="215"/>
                </a:cxn>
                <a:cxn ang="0">
                  <a:pos x="222" y="219"/>
                </a:cxn>
                <a:cxn ang="0">
                  <a:pos x="212" y="218"/>
                </a:cxn>
                <a:cxn ang="0">
                  <a:pos x="102" y="191"/>
                </a:cxn>
                <a:cxn ang="0">
                  <a:pos x="42" y="162"/>
                </a:cxn>
                <a:cxn ang="0">
                  <a:pos x="10" y="149"/>
                </a:cxn>
                <a:cxn ang="0">
                  <a:pos x="0" y="124"/>
                </a:cxn>
                <a:cxn ang="0">
                  <a:pos x="6" y="92"/>
                </a:cxn>
                <a:cxn ang="0">
                  <a:pos x="29" y="5"/>
                </a:cxn>
                <a:cxn ang="0">
                  <a:pos x="42" y="0"/>
                </a:cxn>
                <a:cxn ang="0">
                  <a:pos x="47" y="14"/>
                </a:cxn>
                <a:cxn ang="0">
                  <a:pos x="47" y="14"/>
                </a:cxn>
              </a:cxnLst>
              <a:rect l="0" t="0" r="r" b="b"/>
              <a:pathLst>
                <a:path w="236" h="219">
                  <a:moveTo>
                    <a:pt x="47" y="14"/>
                  </a:moveTo>
                  <a:lnTo>
                    <a:pt x="27" y="95"/>
                  </a:lnTo>
                  <a:lnTo>
                    <a:pt x="23" y="128"/>
                  </a:lnTo>
                  <a:lnTo>
                    <a:pt x="56" y="135"/>
                  </a:lnTo>
                  <a:lnTo>
                    <a:pt x="111" y="162"/>
                  </a:lnTo>
                  <a:lnTo>
                    <a:pt x="215" y="191"/>
                  </a:lnTo>
                  <a:lnTo>
                    <a:pt x="222" y="190"/>
                  </a:lnTo>
                  <a:lnTo>
                    <a:pt x="236" y="204"/>
                  </a:lnTo>
                  <a:lnTo>
                    <a:pt x="233" y="215"/>
                  </a:lnTo>
                  <a:lnTo>
                    <a:pt x="222" y="219"/>
                  </a:lnTo>
                  <a:lnTo>
                    <a:pt x="212" y="218"/>
                  </a:lnTo>
                  <a:lnTo>
                    <a:pt x="102" y="191"/>
                  </a:lnTo>
                  <a:lnTo>
                    <a:pt x="42" y="162"/>
                  </a:lnTo>
                  <a:lnTo>
                    <a:pt x="10" y="149"/>
                  </a:lnTo>
                  <a:lnTo>
                    <a:pt x="0" y="124"/>
                  </a:lnTo>
                  <a:lnTo>
                    <a:pt x="6" y="92"/>
                  </a:lnTo>
                  <a:lnTo>
                    <a:pt x="29" y="5"/>
                  </a:lnTo>
                  <a:lnTo>
                    <a:pt x="42" y="0"/>
                  </a:lnTo>
                  <a:lnTo>
                    <a:pt x="47" y="14"/>
                  </a:lnTo>
                  <a:lnTo>
                    <a:pt x="47" y="14"/>
                  </a:lnTo>
                  <a:close/>
                </a:path>
              </a:pathLst>
            </a:custGeom>
            <a:solidFill>
              <a:srgbClr val="000000"/>
            </a:solidFill>
            <a:ln w="9525">
              <a:noFill/>
              <a:round/>
            </a:ln>
          </p:spPr>
          <p:txBody>
            <a:bodyPr/>
            <a:lstStyle/>
            <a:p>
              <a:endParaRPr lang="en-US"/>
            </a:p>
          </p:txBody>
        </p:sp>
        <p:sp>
          <p:nvSpPr>
            <p:cNvPr id="379164" name="Freeform 284"/>
            <p:cNvSpPr/>
            <p:nvPr/>
          </p:nvSpPr>
          <p:spPr bwMode="auto">
            <a:xfrm>
              <a:off x="4614" y="3242"/>
              <a:ext cx="306" cy="416"/>
            </a:xfrm>
            <a:custGeom>
              <a:avLst/>
              <a:gdLst/>
              <a:ahLst/>
              <a:cxnLst>
                <a:cxn ang="0">
                  <a:pos x="190" y="0"/>
                </a:cxn>
                <a:cxn ang="0">
                  <a:pos x="248" y="24"/>
                </a:cxn>
                <a:cxn ang="0">
                  <a:pos x="290" y="73"/>
                </a:cxn>
                <a:cxn ang="0">
                  <a:pos x="306" y="113"/>
                </a:cxn>
                <a:cxn ang="0">
                  <a:pos x="304" y="153"/>
                </a:cxn>
                <a:cxn ang="0">
                  <a:pos x="287" y="193"/>
                </a:cxn>
                <a:cxn ang="0">
                  <a:pos x="261" y="228"/>
                </a:cxn>
                <a:cxn ang="0">
                  <a:pos x="235" y="262"/>
                </a:cxn>
                <a:cxn ang="0">
                  <a:pos x="201" y="295"/>
                </a:cxn>
                <a:cxn ang="0">
                  <a:pos x="172" y="319"/>
                </a:cxn>
                <a:cxn ang="0">
                  <a:pos x="141" y="337"/>
                </a:cxn>
                <a:cxn ang="0">
                  <a:pos x="14" y="416"/>
                </a:cxn>
                <a:cxn ang="0">
                  <a:pos x="0" y="415"/>
                </a:cxn>
                <a:cxn ang="0">
                  <a:pos x="1" y="401"/>
                </a:cxn>
                <a:cxn ang="0">
                  <a:pos x="33" y="376"/>
                </a:cxn>
                <a:cxn ang="0">
                  <a:pos x="61" y="357"/>
                </a:cxn>
                <a:cxn ang="0">
                  <a:pos x="123" y="313"/>
                </a:cxn>
                <a:cxn ang="0">
                  <a:pos x="183" y="276"/>
                </a:cxn>
                <a:cxn ang="0">
                  <a:pos x="212" y="245"/>
                </a:cxn>
                <a:cxn ang="0">
                  <a:pos x="239" y="210"/>
                </a:cxn>
                <a:cxn ang="0">
                  <a:pos x="279" y="149"/>
                </a:cxn>
                <a:cxn ang="0">
                  <a:pos x="284" y="118"/>
                </a:cxn>
                <a:cxn ang="0">
                  <a:pos x="273" y="85"/>
                </a:cxn>
                <a:cxn ang="0">
                  <a:pos x="237" y="42"/>
                </a:cxn>
                <a:cxn ang="0">
                  <a:pos x="188" y="21"/>
                </a:cxn>
                <a:cxn ang="0">
                  <a:pos x="179" y="10"/>
                </a:cxn>
                <a:cxn ang="0">
                  <a:pos x="190" y="0"/>
                </a:cxn>
                <a:cxn ang="0">
                  <a:pos x="190" y="0"/>
                </a:cxn>
              </a:cxnLst>
              <a:rect l="0" t="0" r="r" b="b"/>
              <a:pathLst>
                <a:path w="306" h="416">
                  <a:moveTo>
                    <a:pt x="190" y="0"/>
                  </a:moveTo>
                  <a:lnTo>
                    <a:pt x="248" y="24"/>
                  </a:lnTo>
                  <a:lnTo>
                    <a:pt x="290" y="73"/>
                  </a:lnTo>
                  <a:lnTo>
                    <a:pt x="306" y="113"/>
                  </a:lnTo>
                  <a:lnTo>
                    <a:pt x="304" y="153"/>
                  </a:lnTo>
                  <a:lnTo>
                    <a:pt x="287" y="193"/>
                  </a:lnTo>
                  <a:lnTo>
                    <a:pt x="261" y="228"/>
                  </a:lnTo>
                  <a:lnTo>
                    <a:pt x="235" y="262"/>
                  </a:lnTo>
                  <a:lnTo>
                    <a:pt x="201" y="295"/>
                  </a:lnTo>
                  <a:lnTo>
                    <a:pt x="172" y="319"/>
                  </a:lnTo>
                  <a:lnTo>
                    <a:pt x="141" y="337"/>
                  </a:lnTo>
                  <a:lnTo>
                    <a:pt x="14" y="416"/>
                  </a:lnTo>
                  <a:lnTo>
                    <a:pt x="0" y="415"/>
                  </a:lnTo>
                  <a:lnTo>
                    <a:pt x="1" y="401"/>
                  </a:lnTo>
                  <a:lnTo>
                    <a:pt x="33" y="376"/>
                  </a:lnTo>
                  <a:lnTo>
                    <a:pt x="61" y="357"/>
                  </a:lnTo>
                  <a:lnTo>
                    <a:pt x="123" y="313"/>
                  </a:lnTo>
                  <a:lnTo>
                    <a:pt x="183" y="276"/>
                  </a:lnTo>
                  <a:lnTo>
                    <a:pt x="212" y="245"/>
                  </a:lnTo>
                  <a:lnTo>
                    <a:pt x="239" y="210"/>
                  </a:lnTo>
                  <a:lnTo>
                    <a:pt x="279" y="149"/>
                  </a:lnTo>
                  <a:lnTo>
                    <a:pt x="284" y="118"/>
                  </a:lnTo>
                  <a:lnTo>
                    <a:pt x="273" y="85"/>
                  </a:lnTo>
                  <a:lnTo>
                    <a:pt x="237" y="42"/>
                  </a:lnTo>
                  <a:lnTo>
                    <a:pt x="188" y="21"/>
                  </a:lnTo>
                  <a:lnTo>
                    <a:pt x="179" y="10"/>
                  </a:lnTo>
                  <a:lnTo>
                    <a:pt x="190" y="0"/>
                  </a:lnTo>
                  <a:lnTo>
                    <a:pt x="190" y="0"/>
                  </a:lnTo>
                  <a:close/>
                </a:path>
              </a:pathLst>
            </a:custGeom>
            <a:solidFill>
              <a:srgbClr val="000000"/>
            </a:solidFill>
            <a:ln w="9525">
              <a:noFill/>
              <a:round/>
            </a:ln>
          </p:spPr>
          <p:txBody>
            <a:bodyPr/>
            <a:lstStyle/>
            <a:p>
              <a:endParaRPr lang="en-US"/>
            </a:p>
          </p:txBody>
        </p:sp>
        <p:sp>
          <p:nvSpPr>
            <p:cNvPr id="379165" name="Freeform 285"/>
            <p:cNvSpPr/>
            <p:nvPr/>
          </p:nvSpPr>
          <p:spPr bwMode="auto">
            <a:xfrm>
              <a:off x="4540" y="3365"/>
              <a:ext cx="387" cy="486"/>
            </a:xfrm>
            <a:custGeom>
              <a:avLst/>
              <a:gdLst/>
              <a:ahLst/>
              <a:cxnLst>
                <a:cxn ang="0">
                  <a:pos x="381" y="9"/>
                </a:cxn>
                <a:cxn ang="0">
                  <a:pos x="387" y="101"/>
                </a:cxn>
                <a:cxn ang="0">
                  <a:pos x="382" y="192"/>
                </a:cxn>
                <a:cxn ang="0">
                  <a:pos x="373" y="218"/>
                </a:cxn>
                <a:cxn ang="0">
                  <a:pos x="359" y="239"/>
                </a:cxn>
                <a:cxn ang="0">
                  <a:pos x="343" y="258"/>
                </a:cxn>
                <a:cxn ang="0">
                  <a:pos x="322" y="277"/>
                </a:cxn>
                <a:cxn ang="0">
                  <a:pos x="281" y="315"/>
                </a:cxn>
                <a:cxn ang="0">
                  <a:pos x="234" y="348"/>
                </a:cxn>
                <a:cxn ang="0">
                  <a:pos x="187" y="384"/>
                </a:cxn>
                <a:cxn ang="0">
                  <a:pos x="138" y="415"/>
                </a:cxn>
                <a:cxn ang="0">
                  <a:pos x="84" y="452"/>
                </a:cxn>
                <a:cxn ang="0">
                  <a:pos x="30" y="486"/>
                </a:cxn>
                <a:cxn ang="0">
                  <a:pos x="2" y="477"/>
                </a:cxn>
                <a:cxn ang="0">
                  <a:pos x="0" y="463"/>
                </a:cxn>
                <a:cxn ang="0">
                  <a:pos x="10" y="451"/>
                </a:cxn>
                <a:cxn ang="0">
                  <a:pos x="64" y="416"/>
                </a:cxn>
                <a:cxn ang="0">
                  <a:pos x="116" y="380"/>
                </a:cxn>
                <a:cxn ang="0">
                  <a:pos x="210" y="315"/>
                </a:cxn>
                <a:cxn ang="0">
                  <a:pos x="297" y="250"/>
                </a:cxn>
                <a:cxn ang="0">
                  <a:pos x="352" y="186"/>
                </a:cxn>
                <a:cxn ang="0">
                  <a:pos x="361" y="98"/>
                </a:cxn>
                <a:cxn ang="0">
                  <a:pos x="360" y="9"/>
                </a:cxn>
                <a:cxn ang="0">
                  <a:pos x="371" y="0"/>
                </a:cxn>
                <a:cxn ang="0">
                  <a:pos x="381" y="9"/>
                </a:cxn>
                <a:cxn ang="0">
                  <a:pos x="381" y="9"/>
                </a:cxn>
              </a:cxnLst>
              <a:rect l="0" t="0" r="r" b="b"/>
              <a:pathLst>
                <a:path w="387" h="486">
                  <a:moveTo>
                    <a:pt x="381" y="9"/>
                  </a:moveTo>
                  <a:lnTo>
                    <a:pt x="387" y="101"/>
                  </a:lnTo>
                  <a:lnTo>
                    <a:pt x="382" y="192"/>
                  </a:lnTo>
                  <a:lnTo>
                    <a:pt x="373" y="218"/>
                  </a:lnTo>
                  <a:lnTo>
                    <a:pt x="359" y="239"/>
                  </a:lnTo>
                  <a:lnTo>
                    <a:pt x="343" y="258"/>
                  </a:lnTo>
                  <a:lnTo>
                    <a:pt x="322" y="277"/>
                  </a:lnTo>
                  <a:lnTo>
                    <a:pt x="281" y="315"/>
                  </a:lnTo>
                  <a:lnTo>
                    <a:pt x="234" y="348"/>
                  </a:lnTo>
                  <a:lnTo>
                    <a:pt x="187" y="384"/>
                  </a:lnTo>
                  <a:lnTo>
                    <a:pt x="138" y="415"/>
                  </a:lnTo>
                  <a:lnTo>
                    <a:pt x="84" y="452"/>
                  </a:lnTo>
                  <a:lnTo>
                    <a:pt x="30" y="486"/>
                  </a:lnTo>
                  <a:lnTo>
                    <a:pt x="2" y="477"/>
                  </a:lnTo>
                  <a:lnTo>
                    <a:pt x="0" y="463"/>
                  </a:lnTo>
                  <a:lnTo>
                    <a:pt x="10" y="451"/>
                  </a:lnTo>
                  <a:lnTo>
                    <a:pt x="64" y="416"/>
                  </a:lnTo>
                  <a:lnTo>
                    <a:pt x="116" y="380"/>
                  </a:lnTo>
                  <a:lnTo>
                    <a:pt x="210" y="315"/>
                  </a:lnTo>
                  <a:lnTo>
                    <a:pt x="297" y="250"/>
                  </a:lnTo>
                  <a:lnTo>
                    <a:pt x="352" y="186"/>
                  </a:lnTo>
                  <a:lnTo>
                    <a:pt x="361" y="98"/>
                  </a:lnTo>
                  <a:lnTo>
                    <a:pt x="360" y="9"/>
                  </a:lnTo>
                  <a:lnTo>
                    <a:pt x="371" y="0"/>
                  </a:lnTo>
                  <a:lnTo>
                    <a:pt x="381" y="9"/>
                  </a:lnTo>
                  <a:lnTo>
                    <a:pt x="381" y="9"/>
                  </a:lnTo>
                  <a:close/>
                </a:path>
              </a:pathLst>
            </a:custGeom>
            <a:solidFill>
              <a:srgbClr val="000000"/>
            </a:solidFill>
            <a:ln w="9525">
              <a:noFill/>
              <a:round/>
            </a:ln>
          </p:spPr>
          <p:txBody>
            <a:bodyPr/>
            <a:lstStyle/>
            <a:p>
              <a:endParaRPr lang="en-US"/>
            </a:p>
          </p:txBody>
        </p:sp>
        <p:sp>
          <p:nvSpPr>
            <p:cNvPr id="379166" name="Freeform 286"/>
            <p:cNvSpPr/>
            <p:nvPr/>
          </p:nvSpPr>
          <p:spPr bwMode="auto">
            <a:xfrm>
              <a:off x="4524" y="3416"/>
              <a:ext cx="172" cy="68"/>
            </a:xfrm>
            <a:custGeom>
              <a:avLst/>
              <a:gdLst/>
              <a:ahLst/>
              <a:cxnLst>
                <a:cxn ang="0">
                  <a:pos x="10" y="0"/>
                </a:cxn>
                <a:cxn ang="0">
                  <a:pos x="100" y="3"/>
                </a:cxn>
                <a:cxn ang="0">
                  <a:pos x="172" y="43"/>
                </a:cxn>
                <a:cxn ang="0">
                  <a:pos x="170" y="68"/>
                </a:cxn>
                <a:cxn ang="0">
                  <a:pos x="145" y="67"/>
                </a:cxn>
                <a:cxn ang="0">
                  <a:pos x="117" y="41"/>
                </a:cxn>
                <a:cxn ang="0">
                  <a:pos x="85" y="28"/>
                </a:cxn>
                <a:cxn ang="0">
                  <a:pos x="10" y="21"/>
                </a:cxn>
                <a:cxn ang="0">
                  <a:pos x="0" y="10"/>
                </a:cxn>
                <a:cxn ang="0">
                  <a:pos x="10" y="0"/>
                </a:cxn>
                <a:cxn ang="0">
                  <a:pos x="10" y="0"/>
                </a:cxn>
              </a:cxnLst>
              <a:rect l="0" t="0" r="r" b="b"/>
              <a:pathLst>
                <a:path w="172" h="68">
                  <a:moveTo>
                    <a:pt x="10" y="0"/>
                  </a:moveTo>
                  <a:lnTo>
                    <a:pt x="100" y="3"/>
                  </a:lnTo>
                  <a:lnTo>
                    <a:pt x="172" y="43"/>
                  </a:lnTo>
                  <a:lnTo>
                    <a:pt x="170" y="68"/>
                  </a:lnTo>
                  <a:lnTo>
                    <a:pt x="145" y="67"/>
                  </a:lnTo>
                  <a:lnTo>
                    <a:pt x="117" y="41"/>
                  </a:lnTo>
                  <a:lnTo>
                    <a:pt x="85" y="28"/>
                  </a:lnTo>
                  <a:lnTo>
                    <a:pt x="10" y="21"/>
                  </a:lnTo>
                  <a:lnTo>
                    <a:pt x="0" y="10"/>
                  </a:lnTo>
                  <a:lnTo>
                    <a:pt x="10" y="0"/>
                  </a:lnTo>
                  <a:lnTo>
                    <a:pt x="10" y="0"/>
                  </a:lnTo>
                  <a:close/>
                </a:path>
              </a:pathLst>
            </a:custGeom>
            <a:solidFill>
              <a:srgbClr val="000000"/>
            </a:solidFill>
            <a:ln w="9525">
              <a:noFill/>
              <a:round/>
            </a:ln>
          </p:spPr>
          <p:txBody>
            <a:bodyPr/>
            <a:lstStyle/>
            <a:p>
              <a:endParaRPr lang="en-US"/>
            </a:p>
          </p:txBody>
        </p:sp>
        <p:sp>
          <p:nvSpPr>
            <p:cNvPr id="379167" name="Freeform 287"/>
            <p:cNvSpPr/>
            <p:nvPr/>
          </p:nvSpPr>
          <p:spPr bwMode="auto">
            <a:xfrm>
              <a:off x="4462" y="1980"/>
              <a:ext cx="462" cy="1369"/>
            </a:xfrm>
            <a:custGeom>
              <a:avLst/>
              <a:gdLst/>
              <a:ahLst/>
              <a:cxnLst>
                <a:cxn ang="0">
                  <a:pos x="10" y="0"/>
                </a:cxn>
                <a:cxn ang="0">
                  <a:pos x="93" y="15"/>
                </a:cxn>
                <a:cxn ang="0">
                  <a:pos x="163" y="47"/>
                </a:cxn>
                <a:cxn ang="0">
                  <a:pos x="224" y="95"/>
                </a:cxn>
                <a:cxn ang="0">
                  <a:pos x="276" y="161"/>
                </a:cxn>
                <a:cxn ang="0">
                  <a:pos x="311" y="210"/>
                </a:cxn>
                <a:cxn ang="0">
                  <a:pos x="339" y="255"/>
                </a:cxn>
                <a:cxn ang="0">
                  <a:pos x="364" y="302"/>
                </a:cxn>
                <a:cxn ang="0">
                  <a:pos x="389" y="358"/>
                </a:cxn>
                <a:cxn ang="0">
                  <a:pos x="436" y="495"/>
                </a:cxn>
                <a:cxn ang="0">
                  <a:pos x="462" y="624"/>
                </a:cxn>
                <a:cxn ang="0">
                  <a:pos x="456" y="757"/>
                </a:cxn>
                <a:cxn ang="0">
                  <a:pos x="442" y="894"/>
                </a:cxn>
                <a:cxn ang="0">
                  <a:pos x="418" y="1028"/>
                </a:cxn>
                <a:cxn ang="0">
                  <a:pos x="400" y="1128"/>
                </a:cxn>
                <a:cxn ang="0">
                  <a:pos x="378" y="1225"/>
                </a:cxn>
                <a:cxn ang="0">
                  <a:pos x="371" y="1273"/>
                </a:cxn>
                <a:cxn ang="0">
                  <a:pos x="350" y="1311"/>
                </a:cxn>
                <a:cxn ang="0">
                  <a:pos x="325" y="1330"/>
                </a:cxn>
                <a:cxn ang="0">
                  <a:pos x="300" y="1344"/>
                </a:cxn>
                <a:cxn ang="0">
                  <a:pos x="243" y="1369"/>
                </a:cxn>
                <a:cxn ang="0">
                  <a:pos x="214" y="1361"/>
                </a:cxn>
                <a:cxn ang="0">
                  <a:pos x="212" y="1346"/>
                </a:cxn>
                <a:cxn ang="0">
                  <a:pos x="223" y="1332"/>
                </a:cxn>
                <a:cxn ang="0">
                  <a:pos x="319" y="1279"/>
                </a:cxn>
                <a:cxn ang="0">
                  <a:pos x="333" y="1250"/>
                </a:cxn>
                <a:cxn ang="0">
                  <a:pos x="337" y="1215"/>
                </a:cxn>
                <a:cxn ang="0">
                  <a:pos x="376" y="1020"/>
                </a:cxn>
                <a:cxn ang="0">
                  <a:pos x="415" y="753"/>
                </a:cxn>
                <a:cxn ang="0">
                  <a:pos x="424" y="628"/>
                </a:cxn>
                <a:cxn ang="0">
                  <a:pos x="419" y="570"/>
                </a:cxn>
                <a:cxn ang="0">
                  <a:pos x="402" y="507"/>
                </a:cxn>
                <a:cxn ang="0">
                  <a:pos x="358" y="369"/>
                </a:cxn>
                <a:cxn ang="0">
                  <a:pos x="336" y="315"/>
                </a:cxn>
                <a:cxn ang="0">
                  <a:pos x="313" y="268"/>
                </a:cxn>
                <a:cxn ang="0">
                  <a:pos x="286" y="224"/>
                </a:cxn>
                <a:cxn ang="0">
                  <a:pos x="255" y="176"/>
                </a:cxn>
                <a:cxn ang="0">
                  <a:pos x="231" y="143"/>
                </a:cxn>
                <a:cxn ang="0">
                  <a:pos x="206" y="113"/>
                </a:cxn>
                <a:cxn ang="0">
                  <a:pos x="180" y="88"/>
                </a:cxn>
                <a:cxn ang="0">
                  <a:pos x="151" y="66"/>
                </a:cxn>
                <a:cxn ang="0">
                  <a:pos x="120" y="49"/>
                </a:cxn>
                <a:cxn ang="0">
                  <a:pos x="86" y="35"/>
                </a:cxn>
                <a:cxn ang="0">
                  <a:pos x="9" y="21"/>
                </a:cxn>
                <a:cxn ang="0">
                  <a:pos x="0" y="10"/>
                </a:cxn>
                <a:cxn ang="0">
                  <a:pos x="10" y="0"/>
                </a:cxn>
                <a:cxn ang="0">
                  <a:pos x="10" y="0"/>
                </a:cxn>
              </a:cxnLst>
              <a:rect l="0" t="0" r="r" b="b"/>
              <a:pathLst>
                <a:path w="462" h="1369">
                  <a:moveTo>
                    <a:pt x="10" y="0"/>
                  </a:moveTo>
                  <a:lnTo>
                    <a:pt x="93" y="15"/>
                  </a:lnTo>
                  <a:lnTo>
                    <a:pt x="163" y="47"/>
                  </a:lnTo>
                  <a:lnTo>
                    <a:pt x="224" y="95"/>
                  </a:lnTo>
                  <a:lnTo>
                    <a:pt x="276" y="161"/>
                  </a:lnTo>
                  <a:lnTo>
                    <a:pt x="311" y="210"/>
                  </a:lnTo>
                  <a:lnTo>
                    <a:pt x="339" y="255"/>
                  </a:lnTo>
                  <a:lnTo>
                    <a:pt x="364" y="302"/>
                  </a:lnTo>
                  <a:lnTo>
                    <a:pt x="389" y="358"/>
                  </a:lnTo>
                  <a:lnTo>
                    <a:pt x="436" y="495"/>
                  </a:lnTo>
                  <a:lnTo>
                    <a:pt x="462" y="624"/>
                  </a:lnTo>
                  <a:lnTo>
                    <a:pt x="456" y="757"/>
                  </a:lnTo>
                  <a:lnTo>
                    <a:pt x="442" y="894"/>
                  </a:lnTo>
                  <a:lnTo>
                    <a:pt x="418" y="1028"/>
                  </a:lnTo>
                  <a:lnTo>
                    <a:pt x="400" y="1128"/>
                  </a:lnTo>
                  <a:lnTo>
                    <a:pt x="378" y="1225"/>
                  </a:lnTo>
                  <a:lnTo>
                    <a:pt x="371" y="1273"/>
                  </a:lnTo>
                  <a:lnTo>
                    <a:pt x="350" y="1311"/>
                  </a:lnTo>
                  <a:lnTo>
                    <a:pt x="325" y="1330"/>
                  </a:lnTo>
                  <a:lnTo>
                    <a:pt x="300" y="1344"/>
                  </a:lnTo>
                  <a:lnTo>
                    <a:pt x="243" y="1369"/>
                  </a:lnTo>
                  <a:lnTo>
                    <a:pt x="214" y="1361"/>
                  </a:lnTo>
                  <a:lnTo>
                    <a:pt x="212" y="1346"/>
                  </a:lnTo>
                  <a:lnTo>
                    <a:pt x="223" y="1332"/>
                  </a:lnTo>
                  <a:lnTo>
                    <a:pt x="319" y="1279"/>
                  </a:lnTo>
                  <a:lnTo>
                    <a:pt x="333" y="1250"/>
                  </a:lnTo>
                  <a:lnTo>
                    <a:pt x="337" y="1215"/>
                  </a:lnTo>
                  <a:lnTo>
                    <a:pt x="376" y="1020"/>
                  </a:lnTo>
                  <a:lnTo>
                    <a:pt x="415" y="753"/>
                  </a:lnTo>
                  <a:lnTo>
                    <a:pt x="424" y="628"/>
                  </a:lnTo>
                  <a:lnTo>
                    <a:pt x="419" y="570"/>
                  </a:lnTo>
                  <a:lnTo>
                    <a:pt x="402" y="507"/>
                  </a:lnTo>
                  <a:lnTo>
                    <a:pt x="358" y="369"/>
                  </a:lnTo>
                  <a:lnTo>
                    <a:pt x="336" y="315"/>
                  </a:lnTo>
                  <a:lnTo>
                    <a:pt x="313" y="268"/>
                  </a:lnTo>
                  <a:lnTo>
                    <a:pt x="286" y="224"/>
                  </a:lnTo>
                  <a:lnTo>
                    <a:pt x="255" y="176"/>
                  </a:lnTo>
                  <a:lnTo>
                    <a:pt x="231" y="143"/>
                  </a:lnTo>
                  <a:lnTo>
                    <a:pt x="206" y="113"/>
                  </a:lnTo>
                  <a:lnTo>
                    <a:pt x="180" y="88"/>
                  </a:lnTo>
                  <a:lnTo>
                    <a:pt x="151" y="66"/>
                  </a:lnTo>
                  <a:lnTo>
                    <a:pt x="120" y="49"/>
                  </a:lnTo>
                  <a:lnTo>
                    <a:pt x="86" y="35"/>
                  </a:lnTo>
                  <a:lnTo>
                    <a:pt x="9" y="21"/>
                  </a:lnTo>
                  <a:lnTo>
                    <a:pt x="0" y="10"/>
                  </a:lnTo>
                  <a:lnTo>
                    <a:pt x="10" y="0"/>
                  </a:lnTo>
                  <a:lnTo>
                    <a:pt x="10" y="0"/>
                  </a:lnTo>
                  <a:close/>
                </a:path>
              </a:pathLst>
            </a:custGeom>
            <a:solidFill>
              <a:srgbClr val="000000"/>
            </a:solidFill>
            <a:ln w="9525">
              <a:noFill/>
              <a:round/>
            </a:ln>
          </p:spPr>
          <p:txBody>
            <a:bodyPr/>
            <a:lstStyle/>
            <a:p>
              <a:endParaRPr lang="en-US"/>
            </a:p>
          </p:txBody>
        </p:sp>
        <p:sp>
          <p:nvSpPr>
            <p:cNvPr id="379168" name="Freeform 288"/>
            <p:cNvSpPr/>
            <p:nvPr/>
          </p:nvSpPr>
          <p:spPr bwMode="auto">
            <a:xfrm>
              <a:off x="4603" y="2304"/>
              <a:ext cx="173" cy="756"/>
            </a:xfrm>
            <a:custGeom>
              <a:avLst/>
              <a:gdLst/>
              <a:ahLst/>
              <a:cxnLst>
                <a:cxn ang="0">
                  <a:pos x="28" y="1"/>
                </a:cxn>
                <a:cxn ang="0">
                  <a:pos x="78" y="43"/>
                </a:cxn>
                <a:cxn ang="0">
                  <a:pos x="114" y="100"/>
                </a:cxn>
                <a:cxn ang="0">
                  <a:pos x="164" y="222"/>
                </a:cxn>
                <a:cxn ang="0">
                  <a:pos x="173" y="354"/>
                </a:cxn>
                <a:cxn ang="0">
                  <a:pos x="168" y="441"/>
                </a:cxn>
                <a:cxn ang="0">
                  <a:pos x="156" y="516"/>
                </a:cxn>
                <a:cxn ang="0">
                  <a:pos x="135" y="591"/>
                </a:cxn>
                <a:cxn ang="0">
                  <a:pos x="107" y="675"/>
                </a:cxn>
                <a:cxn ang="0">
                  <a:pos x="78" y="744"/>
                </a:cxn>
                <a:cxn ang="0">
                  <a:pos x="54" y="756"/>
                </a:cxn>
                <a:cxn ang="0">
                  <a:pos x="43" y="731"/>
                </a:cxn>
                <a:cxn ang="0">
                  <a:pos x="65" y="659"/>
                </a:cxn>
                <a:cxn ang="0">
                  <a:pos x="93" y="580"/>
                </a:cxn>
                <a:cxn ang="0">
                  <a:pos x="115" y="508"/>
                </a:cxn>
                <a:cxn ang="0">
                  <a:pos x="136" y="353"/>
                </a:cxn>
                <a:cxn ang="0">
                  <a:pos x="129" y="231"/>
                </a:cxn>
                <a:cxn ang="0">
                  <a:pos x="113" y="176"/>
                </a:cxn>
                <a:cxn ang="0">
                  <a:pos x="84" y="118"/>
                </a:cxn>
                <a:cxn ang="0">
                  <a:pos x="52" y="73"/>
                </a:cxn>
                <a:cxn ang="0">
                  <a:pos x="32" y="54"/>
                </a:cxn>
                <a:cxn ang="0">
                  <a:pos x="9" y="39"/>
                </a:cxn>
                <a:cxn ang="0">
                  <a:pos x="0" y="10"/>
                </a:cxn>
                <a:cxn ang="0">
                  <a:pos x="11" y="0"/>
                </a:cxn>
                <a:cxn ang="0">
                  <a:pos x="28" y="1"/>
                </a:cxn>
                <a:cxn ang="0">
                  <a:pos x="28" y="1"/>
                </a:cxn>
              </a:cxnLst>
              <a:rect l="0" t="0" r="r" b="b"/>
              <a:pathLst>
                <a:path w="173" h="756">
                  <a:moveTo>
                    <a:pt x="28" y="1"/>
                  </a:moveTo>
                  <a:lnTo>
                    <a:pt x="78" y="43"/>
                  </a:lnTo>
                  <a:lnTo>
                    <a:pt x="114" y="100"/>
                  </a:lnTo>
                  <a:lnTo>
                    <a:pt x="164" y="222"/>
                  </a:lnTo>
                  <a:lnTo>
                    <a:pt x="173" y="354"/>
                  </a:lnTo>
                  <a:lnTo>
                    <a:pt x="168" y="441"/>
                  </a:lnTo>
                  <a:lnTo>
                    <a:pt x="156" y="516"/>
                  </a:lnTo>
                  <a:lnTo>
                    <a:pt x="135" y="591"/>
                  </a:lnTo>
                  <a:lnTo>
                    <a:pt x="107" y="675"/>
                  </a:lnTo>
                  <a:lnTo>
                    <a:pt x="78" y="744"/>
                  </a:lnTo>
                  <a:lnTo>
                    <a:pt x="54" y="756"/>
                  </a:lnTo>
                  <a:lnTo>
                    <a:pt x="43" y="731"/>
                  </a:lnTo>
                  <a:lnTo>
                    <a:pt x="65" y="659"/>
                  </a:lnTo>
                  <a:lnTo>
                    <a:pt x="93" y="580"/>
                  </a:lnTo>
                  <a:lnTo>
                    <a:pt x="115" y="508"/>
                  </a:lnTo>
                  <a:lnTo>
                    <a:pt x="136" y="353"/>
                  </a:lnTo>
                  <a:lnTo>
                    <a:pt x="129" y="231"/>
                  </a:lnTo>
                  <a:lnTo>
                    <a:pt x="113" y="176"/>
                  </a:lnTo>
                  <a:lnTo>
                    <a:pt x="84" y="118"/>
                  </a:lnTo>
                  <a:lnTo>
                    <a:pt x="52" y="73"/>
                  </a:lnTo>
                  <a:lnTo>
                    <a:pt x="32" y="54"/>
                  </a:lnTo>
                  <a:lnTo>
                    <a:pt x="9" y="39"/>
                  </a:lnTo>
                  <a:lnTo>
                    <a:pt x="0" y="10"/>
                  </a:lnTo>
                  <a:lnTo>
                    <a:pt x="11" y="0"/>
                  </a:lnTo>
                  <a:lnTo>
                    <a:pt x="28" y="1"/>
                  </a:lnTo>
                  <a:lnTo>
                    <a:pt x="28" y="1"/>
                  </a:lnTo>
                  <a:close/>
                </a:path>
              </a:pathLst>
            </a:custGeom>
            <a:solidFill>
              <a:srgbClr val="000000"/>
            </a:solidFill>
            <a:ln w="9525">
              <a:noFill/>
              <a:round/>
            </a:ln>
          </p:spPr>
          <p:txBody>
            <a:bodyPr/>
            <a:lstStyle/>
            <a:p>
              <a:endParaRPr lang="en-US"/>
            </a:p>
          </p:txBody>
        </p:sp>
        <p:sp>
          <p:nvSpPr>
            <p:cNvPr id="379169" name="Freeform 289"/>
            <p:cNvSpPr/>
            <p:nvPr/>
          </p:nvSpPr>
          <p:spPr bwMode="auto">
            <a:xfrm>
              <a:off x="4563" y="2429"/>
              <a:ext cx="96" cy="577"/>
            </a:xfrm>
            <a:custGeom>
              <a:avLst/>
              <a:gdLst/>
              <a:ahLst/>
              <a:cxnLst>
                <a:cxn ang="0">
                  <a:pos x="14" y="0"/>
                </a:cxn>
                <a:cxn ang="0">
                  <a:pos x="66" y="45"/>
                </a:cxn>
                <a:cxn ang="0">
                  <a:pos x="90" y="106"/>
                </a:cxn>
                <a:cxn ang="0">
                  <a:pos x="96" y="255"/>
                </a:cxn>
                <a:cxn ang="0">
                  <a:pos x="85" y="412"/>
                </a:cxn>
                <a:cxn ang="0">
                  <a:pos x="68" y="484"/>
                </a:cxn>
                <a:cxn ang="0">
                  <a:pos x="42" y="565"/>
                </a:cxn>
                <a:cxn ang="0">
                  <a:pos x="30" y="577"/>
                </a:cxn>
                <a:cxn ang="0">
                  <a:pos x="15" y="577"/>
                </a:cxn>
                <a:cxn ang="0">
                  <a:pos x="2" y="550"/>
                </a:cxn>
                <a:cxn ang="0">
                  <a:pos x="46" y="405"/>
                </a:cxn>
                <a:cxn ang="0">
                  <a:pos x="59" y="255"/>
                </a:cxn>
                <a:cxn ang="0">
                  <a:pos x="63" y="117"/>
                </a:cxn>
                <a:cxn ang="0">
                  <a:pos x="49" y="60"/>
                </a:cxn>
                <a:cxn ang="0">
                  <a:pos x="31" y="37"/>
                </a:cxn>
                <a:cxn ang="0">
                  <a:pos x="5" y="18"/>
                </a:cxn>
                <a:cxn ang="0">
                  <a:pos x="0" y="4"/>
                </a:cxn>
                <a:cxn ang="0">
                  <a:pos x="14" y="0"/>
                </a:cxn>
                <a:cxn ang="0">
                  <a:pos x="14" y="0"/>
                </a:cxn>
              </a:cxnLst>
              <a:rect l="0" t="0" r="r" b="b"/>
              <a:pathLst>
                <a:path w="96" h="577">
                  <a:moveTo>
                    <a:pt x="14" y="0"/>
                  </a:moveTo>
                  <a:lnTo>
                    <a:pt x="66" y="45"/>
                  </a:lnTo>
                  <a:lnTo>
                    <a:pt x="90" y="106"/>
                  </a:lnTo>
                  <a:lnTo>
                    <a:pt x="96" y="255"/>
                  </a:lnTo>
                  <a:lnTo>
                    <a:pt x="85" y="412"/>
                  </a:lnTo>
                  <a:lnTo>
                    <a:pt x="68" y="484"/>
                  </a:lnTo>
                  <a:lnTo>
                    <a:pt x="42" y="565"/>
                  </a:lnTo>
                  <a:lnTo>
                    <a:pt x="30" y="577"/>
                  </a:lnTo>
                  <a:lnTo>
                    <a:pt x="15" y="577"/>
                  </a:lnTo>
                  <a:lnTo>
                    <a:pt x="2" y="550"/>
                  </a:lnTo>
                  <a:lnTo>
                    <a:pt x="46" y="405"/>
                  </a:lnTo>
                  <a:lnTo>
                    <a:pt x="59" y="255"/>
                  </a:lnTo>
                  <a:lnTo>
                    <a:pt x="63" y="117"/>
                  </a:lnTo>
                  <a:lnTo>
                    <a:pt x="49" y="60"/>
                  </a:lnTo>
                  <a:lnTo>
                    <a:pt x="31" y="37"/>
                  </a:lnTo>
                  <a:lnTo>
                    <a:pt x="5" y="18"/>
                  </a:lnTo>
                  <a:lnTo>
                    <a:pt x="0" y="4"/>
                  </a:lnTo>
                  <a:lnTo>
                    <a:pt x="14" y="0"/>
                  </a:lnTo>
                  <a:lnTo>
                    <a:pt x="14" y="0"/>
                  </a:lnTo>
                  <a:close/>
                </a:path>
              </a:pathLst>
            </a:custGeom>
            <a:solidFill>
              <a:srgbClr val="000000"/>
            </a:solidFill>
            <a:ln w="9525">
              <a:noFill/>
              <a:round/>
            </a:ln>
          </p:spPr>
          <p:txBody>
            <a:bodyPr/>
            <a:lstStyle/>
            <a:p>
              <a:endParaRPr lang="en-US"/>
            </a:p>
          </p:txBody>
        </p:sp>
        <p:sp>
          <p:nvSpPr>
            <p:cNvPr id="379170" name="Freeform 290"/>
            <p:cNvSpPr/>
            <p:nvPr/>
          </p:nvSpPr>
          <p:spPr bwMode="auto">
            <a:xfrm>
              <a:off x="4241" y="1578"/>
              <a:ext cx="29" cy="143"/>
            </a:xfrm>
            <a:custGeom>
              <a:avLst/>
              <a:gdLst/>
              <a:ahLst/>
              <a:cxnLst>
                <a:cxn ang="0">
                  <a:pos x="20" y="10"/>
                </a:cxn>
                <a:cxn ang="0">
                  <a:pos x="29" y="128"/>
                </a:cxn>
                <a:cxn ang="0">
                  <a:pos x="25" y="139"/>
                </a:cxn>
                <a:cxn ang="0">
                  <a:pos x="14" y="143"/>
                </a:cxn>
                <a:cxn ang="0">
                  <a:pos x="0" y="128"/>
                </a:cxn>
                <a:cxn ang="0">
                  <a:pos x="0" y="96"/>
                </a:cxn>
                <a:cxn ang="0">
                  <a:pos x="0" y="69"/>
                </a:cxn>
                <a:cxn ang="0">
                  <a:pos x="0" y="41"/>
                </a:cxn>
                <a:cxn ang="0">
                  <a:pos x="0" y="10"/>
                </a:cxn>
                <a:cxn ang="0">
                  <a:pos x="9" y="0"/>
                </a:cxn>
                <a:cxn ang="0">
                  <a:pos x="20" y="10"/>
                </a:cxn>
                <a:cxn ang="0">
                  <a:pos x="20" y="10"/>
                </a:cxn>
              </a:cxnLst>
              <a:rect l="0" t="0" r="r" b="b"/>
              <a:pathLst>
                <a:path w="29" h="143">
                  <a:moveTo>
                    <a:pt x="20" y="10"/>
                  </a:moveTo>
                  <a:lnTo>
                    <a:pt x="29" y="128"/>
                  </a:lnTo>
                  <a:lnTo>
                    <a:pt x="25" y="139"/>
                  </a:lnTo>
                  <a:lnTo>
                    <a:pt x="14" y="143"/>
                  </a:lnTo>
                  <a:lnTo>
                    <a:pt x="0" y="128"/>
                  </a:lnTo>
                  <a:lnTo>
                    <a:pt x="0" y="96"/>
                  </a:lnTo>
                  <a:lnTo>
                    <a:pt x="0" y="69"/>
                  </a:lnTo>
                  <a:lnTo>
                    <a:pt x="0" y="41"/>
                  </a:lnTo>
                  <a:lnTo>
                    <a:pt x="0" y="10"/>
                  </a:lnTo>
                  <a:lnTo>
                    <a:pt x="9" y="0"/>
                  </a:lnTo>
                  <a:lnTo>
                    <a:pt x="20" y="10"/>
                  </a:lnTo>
                  <a:lnTo>
                    <a:pt x="20" y="10"/>
                  </a:lnTo>
                  <a:close/>
                </a:path>
              </a:pathLst>
            </a:custGeom>
            <a:solidFill>
              <a:schemeClr val="folHlink"/>
            </a:solidFill>
            <a:ln w="9525">
              <a:noFill/>
              <a:round/>
            </a:ln>
          </p:spPr>
          <p:txBody>
            <a:bodyPr/>
            <a:lstStyle/>
            <a:p>
              <a:endParaRPr lang="en-US"/>
            </a:p>
          </p:txBody>
        </p:sp>
        <p:sp>
          <p:nvSpPr>
            <p:cNvPr id="379171" name="Freeform 291"/>
            <p:cNvSpPr/>
            <p:nvPr/>
          </p:nvSpPr>
          <p:spPr bwMode="auto">
            <a:xfrm>
              <a:off x="4311" y="1580"/>
              <a:ext cx="70" cy="133"/>
            </a:xfrm>
            <a:custGeom>
              <a:avLst/>
              <a:gdLst/>
              <a:ahLst/>
              <a:cxnLst>
                <a:cxn ang="0">
                  <a:pos x="10" y="0"/>
                </a:cxn>
                <a:cxn ang="0">
                  <a:pos x="70" y="28"/>
                </a:cxn>
                <a:cxn ang="0">
                  <a:pos x="48" y="72"/>
                </a:cxn>
                <a:cxn ang="0">
                  <a:pos x="55" y="88"/>
                </a:cxn>
                <a:cxn ang="0">
                  <a:pos x="56" y="114"/>
                </a:cxn>
                <a:cxn ang="0">
                  <a:pos x="53" y="127"/>
                </a:cxn>
                <a:cxn ang="0">
                  <a:pos x="44" y="133"/>
                </a:cxn>
                <a:cxn ang="0">
                  <a:pos x="24" y="122"/>
                </a:cxn>
                <a:cxn ang="0">
                  <a:pos x="14" y="98"/>
                </a:cxn>
                <a:cxn ang="0">
                  <a:pos x="16" y="44"/>
                </a:cxn>
                <a:cxn ang="0">
                  <a:pos x="40" y="20"/>
                </a:cxn>
                <a:cxn ang="0">
                  <a:pos x="10" y="20"/>
                </a:cxn>
                <a:cxn ang="0">
                  <a:pos x="0" y="10"/>
                </a:cxn>
                <a:cxn ang="0">
                  <a:pos x="10" y="0"/>
                </a:cxn>
                <a:cxn ang="0">
                  <a:pos x="10" y="0"/>
                </a:cxn>
              </a:cxnLst>
              <a:rect l="0" t="0" r="r" b="b"/>
              <a:pathLst>
                <a:path w="70" h="133">
                  <a:moveTo>
                    <a:pt x="10" y="0"/>
                  </a:moveTo>
                  <a:lnTo>
                    <a:pt x="70" y="28"/>
                  </a:lnTo>
                  <a:lnTo>
                    <a:pt x="48" y="72"/>
                  </a:lnTo>
                  <a:lnTo>
                    <a:pt x="55" y="88"/>
                  </a:lnTo>
                  <a:lnTo>
                    <a:pt x="56" y="114"/>
                  </a:lnTo>
                  <a:lnTo>
                    <a:pt x="53" y="127"/>
                  </a:lnTo>
                  <a:lnTo>
                    <a:pt x="44" y="133"/>
                  </a:lnTo>
                  <a:lnTo>
                    <a:pt x="24" y="122"/>
                  </a:lnTo>
                  <a:lnTo>
                    <a:pt x="14" y="98"/>
                  </a:lnTo>
                  <a:lnTo>
                    <a:pt x="16" y="44"/>
                  </a:lnTo>
                  <a:lnTo>
                    <a:pt x="40" y="20"/>
                  </a:lnTo>
                  <a:lnTo>
                    <a:pt x="10" y="20"/>
                  </a:lnTo>
                  <a:lnTo>
                    <a:pt x="0" y="10"/>
                  </a:lnTo>
                  <a:lnTo>
                    <a:pt x="10" y="0"/>
                  </a:lnTo>
                  <a:lnTo>
                    <a:pt x="10" y="0"/>
                  </a:lnTo>
                  <a:close/>
                </a:path>
              </a:pathLst>
            </a:custGeom>
            <a:solidFill>
              <a:srgbClr val="000000"/>
            </a:solidFill>
            <a:ln w="9525">
              <a:noFill/>
              <a:round/>
            </a:ln>
          </p:spPr>
          <p:txBody>
            <a:bodyPr/>
            <a:lstStyle/>
            <a:p>
              <a:endParaRPr lang="en-US"/>
            </a:p>
          </p:txBody>
        </p:sp>
        <p:sp>
          <p:nvSpPr>
            <p:cNvPr id="379172" name="Freeform 292"/>
            <p:cNvSpPr/>
            <p:nvPr/>
          </p:nvSpPr>
          <p:spPr bwMode="auto">
            <a:xfrm>
              <a:off x="3103" y="1796"/>
              <a:ext cx="1353" cy="2027"/>
            </a:xfrm>
            <a:custGeom>
              <a:avLst/>
              <a:gdLst/>
              <a:ahLst/>
              <a:cxnLst>
                <a:cxn ang="0">
                  <a:pos x="1106" y="2027"/>
                </a:cxn>
                <a:cxn ang="0">
                  <a:pos x="684" y="1949"/>
                </a:cxn>
                <a:cxn ang="0">
                  <a:pos x="498" y="1875"/>
                </a:cxn>
                <a:cxn ang="0">
                  <a:pos x="408" y="1829"/>
                </a:cxn>
                <a:cxn ang="0">
                  <a:pos x="320" y="1777"/>
                </a:cxn>
                <a:cxn ang="0">
                  <a:pos x="240" y="1720"/>
                </a:cxn>
                <a:cxn ang="0">
                  <a:pos x="167" y="1657"/>
                </a:cxn>
                <a:cxn ang="0">
                  <a:pos x="105" y="1589"/>
                </a:cxn>
                <a:cxn ang="0">
                  <a:pos x="54" y="1516"/>
                </a:cxn>
                <a:cxn ang="0">
                  <a:pos x="0" y="1316"/>
                </a:cxn>
                <a:cxn ang="0">
                  <a:pos x="18" y="1183"/>
                </a:cxn>
                <a:cxn ang="0">
                  <a:pos x="62" y="1089"/>
                </a:cxn>
                <a:cxn ang="0">
                  <a:pos x="128" y="992"/>
                </a:cxn>
                <a:cxn ang="0">
                  <a:pos x="167" y="949"/>
                </a:cxn>
                <a:cxn ang="0">
                  <a:pos x="220" y="900"/>
                </a:cxn>
                <a:cxn ang="0">
                  <a:pos x="279" y="848"/>
                </a:cxn>
                <a:cxn ang="0">
                  <a:pos x="341" y="794"/>
                </a:cxn>
                <a:cxn ang="0">
                  <a:pos x="400" y="742"/>
                </a:cxn>
                <a:cxn ang="0">
                  <a:pos x="451" y="693"/>
                </a:cxn>
                <a:cxn ang="0">
                  <a:pos x="558" y="422"/>
                </a:cxn>
                <a:cxn ang="0">
                  <a:pos x="589" y="287"/>
                </a:cxn>
                <a:cxn ang="0">
                  <a:pos x="631" y="206"/>
                </a:cxn>
                <a:cxn ang="0">
                  <a:pos x="680" y="151"/>
                </a:cxn>
                <a:cxn ang="0">
                  <a:pos x="752" y="101"/>
                </a:cxn>
                <a:cxn ang="0">
                  <a:pos x="890" y="45"/>
                </a:cxn>
                <a:cxn ang="0">
                  <a:pos x="1089" y="0"/>
                </a:cxn>
                <a:cxn ang="0">
                  <a:pos x="908" y="71"/>
                </a:cxn>
                <a:cxn ang="0">
                  <a:pos x="782" y="135"/>
                </a:cxn>
                <a:cxn ang="0">
                  <a:pos x="698" y="213"/>
                </a:cxn>
                <a:cxn ang="0">
                  <a:pos x="622" y="393"/>
                </a:cxn>
                <a:cxn ang="0">
                  <a:pos x="599" y="568"/>
                </a:cxn>
                <a:cxn ang="0">
                  <a:pos x="555" y="690"/>
                </a:cxn>
                <a:cxn ang="0">
                  <a:pos x="514" y="739"/>
                </a:cxn>
                <a:cxn ang="0">
                  <a:pos x="460" y="791"/>
                </a:cxn>
                <a:cxn ang="0">
                  <a:pos x="399" y="846"/>
                </a:cxn>
                <a:cxn ang="0">
                  <a:pos x="334" y="903"/>
                </a:cxn>
                <a:cxn ang="0">
                  <a:pos x="267" y="964"/>
                </a:cxn>
                <a:cxn ang="0">
                  <a:pos x="204" y="1027"/>
                </a:cxn>
                <a:cxn ang="0">
                  <a:pos x="149" y="1093"/>
                </a:cxn>
                <a:cxn ang="0">
                  <a:pos x="104" y="1162"/>
                </a:cxn>
                <a:cxn ang="0">
                  <a:pos x="61" y="1309"/>
                </a:cxn>
                <a:cxn ang="0">
                  <a:pos x="84" y="1426"/>
                </a:cxn>
                <a:cxn ang="0">
                  <a:pos x="135" y="1509"/>
                </a:cxn>
                <a:cxn ang="0">
                  <a:pos x="192" y="1573"/>
                </a:cxn>
                <a:cxn ang="0">
                  <a:pos x="241" y="1616"/>
                </a:cxn>
                <a:cxn ang="0">
                  <a:pos x="299" y="1660"/>
                </a:cxn>
                <a:cxn ang="0">
                  <a:pos x="367" y="1705"/>
                </a:cxn>
                <a:cxn ang="0">
                  <a:pos x="449" y="1755"/>
                </a:cxn>
                <a:cxn ang="0">
                  <a:pos x="541" y="1801"/>
                </a:cxn>
                <a:cxn ang="0">
                  <a:pos x="636" y="1841"/>
                </a:cxn>
                <a:cxn ang="0">
                  <a:pos x="783" y="1888"/>
                </a:cxn>
                <a:cxn ang="0">
                  <a:pos x="985" y="1926"/>
                </a:cxn>
                <a:cxn ang="0">
                  <a:pos x="1353" y="2023"/>
                </a:cxn>
              </a:cxnLst>
              <a:rect l="0" t="0" r="r" b="b"/>
              <a:pathLst>
                <a:path w="1353" h="2027">
                  <a:moveTo>
                    <a:pt x="1353" y="2023"/>
                  </a:moveTo>
                  <a:lnTo>
                    <a:pt x="1106" y="2027"/>
                  </a:lnTo>
                  <a:lnTo>
                    <a:pt x="861" y="1998"/>
                  </a:lnTo>
                  <a:lnTo>
                    <a:pt x="684" y="1949"/>
                  </a:lnTo>
                  <a:lnTo>
                    <a:pt x="592" y="1915"/>
                  </a:lnTo>
                  <a:lnTo>
                    <a:pt x="498" y="1875"/>
                  </a:lnTo>
                  <a:lnTo>
                    <a:pt x="453" y="1852"/>
                  </a:lnTo>
                  <a:lnTo>
                    <a:pt x="408" y="1829"/>
                  </a:lnTo>
                  <a:lnTo>
                    <a:pt x="364" y="1804"/>
                  </a:lnTo>
                  <a:lnTo>
                    <a:pt x="320" y="1777"/>
                  </a:lnTo>
                  <a:lnTo>
                    <a:pt x="279" y="1748"/>
                  </a:lnTo>
                  <a:lnTo>
                    <a:pt x="240" y="1720"/>
                  </a:lnTo>
                  <a:lnTo>
                    <a:pt x="202" y="1689"/>
                  </a:lnTo>
                  <a:lnTo>
                    <a:pt x="167" y="1657"/>
                  </a:lnTo>
                  <a:lnTo>
                    <a:pt x="135" y="1624"/>
                  </a:lnTo>
                  <a:lnTo>
                    <a:pt x="105" y="1589"/>
                  </a:lnTo>
                  <a:lnTo>
                    <a:pt x="78" y="1553"/>
                  </a:lnTo>
                  <a:lnTo>
                    <a:pt x="54" y="1516"/>
                  </a:lnTo>
                  <a:lnTo>
                    <a:pt x="0" y="1358"/>
                  </a:lnTo>
                  <a:lnTo>
                    <a:pt x="0" y="1316"/>
                  </a:lnTo>
                  <a:lnTo>
                    <a:pt x="0" y="1272"/>
                  </a:lnTo>
                  <a:lnTo>
                    <a:pt x="18" y="1183"/>
                  </a:lnTo>
                  <a:lnTo>
                    <a:pt x="37" y="1136"/>
                  </a:lnTo>
                  <a:lnTo>
                    <a:pt x="62" y="1089"/>
                  </a:lnTo>
                  <a:lnTo>
                    <a:pt x="91" y="1041"/>
                  </a:lnTo>
                  <a:lnTo>
                    <a:pt x="128" y="992"/>
                  </a:lnTo>
                  <a:lnTo>
                    <a:pt x="146" y="971"/>
                  </a:lnTo>
                  <a:lnTo>
                    <a:pt x="167" y="949"/>
                  </a:lnTo>
                  <a:lnTo>
                    <a:pt x="193" y="925"/>
                  </a:lnTo>
                  <a:lnTo>
                    <a:pt x="220" y="900"/>
                  </a:lnTo>
                  <a:lnTo>
                    <a:pt x="249" y="874"/>
                  </a:lnTo>
                  <a:lnTo>
                    <a:pt x="279" y="848"/>
                  </a:lnTo>
                  <a:lnTo>
                    <a:pt x="310" y="821"/>
                  </a:lnTo>
                  <a:lnTo>
                    <a:pt x="341" y="794"/>
                  </a:lnTo>
                  <a:lnTo>
                    <a:pt x="371" y="768"/>
                  </a:lnTo>
                  <a:lnTo>
                    <a:pt x="400" y="742"/>
                  </a:lnTo>
                  <a:lnTo>
                    <a:pt x="427" y="716"/>
                  </a:lnTo>
                  <a:lnTo>
                    <a:pt x="451" y="693"/>
                  </a:lnTo>
                  <a:lnTo>
                    <a:pt x="511" y="617"/>
                  </a:lnTo>
                  <a:lnTo>
                    <a:pt x="558" y="422"/>
                  </a:lnTo>
                  <a:lnTo>
                    <a:pt x="576" y="330"/>
                  </a:lnTo>
                  <a:lnTo>
                    <a:pt x="589" y="287"/>
                  </a:lnTo>
                  <a:lnTo>
                    <a:pt x="607" y="246"/>
                  </a:lnTo>
                  <a:lnTo>
                    <a:pt x="631" y="206"/>
                  </a:lnTo>
                  <a:lnTo>
                    <a:pt x="661" y="169"/>
                  </a:lnTo>
                  <a:lnTo>
                    <a:pt x="680" y="151"/>
                  </a:lnTo>
                  <a:lnTo>
                    <a:pt x="701" y="134"/>
                  </a:lnTo>
                  <a:lnTo>
                    <a:pt x="752" y="101"/>
                  </a:lnTo>
                  <a:lnTo>
                    <a:pt x="814" y="71"/>
                  </a:lnTo>
                  <a:lnTo>
                    <a:pt x="890" y="45"/>
                  </a:lnTo>
                  <a:lnTo>
                    <a:pt x="981" y="21"/>
                  </a:lnTo>
                  <a:lnTo>
                    <a:pt x="1089" y="0"/>
                  </a:lnTo>
                  <a:lnTo>
                    <a:pt x="1089" y="29"/>
                  </a:lnTo>
                  <a:lnTo>
                    <a:pt x="908" y="71"/>
                  </a:lnTo>
                  <a:lnTo>
                    <a:pt x="838" y="101"/>
                  </a:lnTo>
                  <a:lnTo>
                    <a:pt x="782" y="135"/>
                  </a:lnTo>
                  <a:lnTo>
                    <a:pt x="735" y="172"/>
                  </a:lnTo>
                  <a:lnTo>
                    <a:pt x="698" y="213"/>
                  </a:lnTo>
                  <a:lnTo>
                    <a:pt x="649" y="300"/>
                  </a:lnTo>
                  <a:lnTo>
                    <a:pt x="622" y="393"/>
                  </a:lnTo>
                  <a:lnTo>
                    <a:pt x="609" y="484"/>
                  </a:lnTo>
                  <a:lnTo>
                    <a:pt x="599" y="568"/>
                  </a:lnTo>
                  <a:lnTo>
                    <a:pt x="581" y="642"/>
                  </a:lnTo>
                  <a:lnTo>
                    <a:pt x="555" y="690"/>
                  </a:lnTo>
                  <a:lnTo>
                    <a:pt x="536" y="714"/>
                  </a:lnTo>
                  <a:lnTo>
                    <a:pt x="514" y="739"/>
                  </a:lnTo>
                  <a:lnTo>
                    <a:pt x="488" y="765"/>
                  </a:lnTo>
                  <a:lnTo>
                    <a:pt x="460" y="791"/>
                  </a:lnTo>
                  <a:lnTo>
                    <a:pt x="430" y="818"/>
                  </a:lnTo>
                  <a:lnTo>
                    <a:pt x="399" y="846"/>
                  </a:lnTo>
                  <a:lnTo>
                    <a:pt x="367" y="874"/>
                  </a:lnTo>
                  <a:lnTo>
                    <a:pt x="334" y="903"/>
                  </a:lnTo>
                  <a:lnTo>
                    <a:pt x="300" y="933"/>
                  </a:lnTo>
                  <a:lnTo>
                    <a:pt x="267" y="964"/>
                  </a:lnTo>
                  <a:lnTo>
                    <a:pt x="235" y="996"/>
                  </a:lnTo>
                  <a:lnTo>
                    <a:pt x="204" y="1027"/>
                  </a:lnTo>
                  <a:lnTo>
                    <a:pt x="176" y="1059"/>
                  </a:lnTo>
                  <a:lnTo>
                    <a:pt x="149" y="1093"/>
                  </a:lnTo>
                  <a:lnTo>
                    <a:pt x="124" y="1127"/>
                  </a:lnTo>
                  <a:lnTo>
                    <a:pt x="104" y="1162"/>
                  </a:lnTo>
                  <a:lnTo>
                    <a:pt x="73" y="1234"/>
                  </a:lnTo>
                  <a:lnTo>
                    <a:pt x="61" y="1309"/>
                  </a:lnTo>
                  <a:lnTo>
                    <a:pt x="71" y="1386"/>
                  </a:lnTo>
                  <a:lnTo>
                    <a:pt x="84" y="1426"/>
                  </a:lnTo>
                  <a:lnTo>
                    <a:pt x="106" y="1467"/>
                  </a:lnTo>
                  <a:lnTo>
                    <a:pt x="135" y="1509"/>
                  </a:lnTo>
                  <a:lnTo>
                    <a:pt x="170" y="1551"/>
                  </a:lnTo>
                  <a:lnTo>
                    <a:pt x="192" y="1573"/>
                  </a:lnTo>
                  <a:lnTo>
                    <a:pt x="216" y="1594"/>
                  </a:lnTo>
                  <a:lnTo>
                    <a:pt x="241" y="1616"/>
                  </a:lnTo>
                  <a:lnTo>
                    <a:pt x="269" y="1639"/>
                  </a:lnTo>
                  <a:lnTo>
                    <a:pt x="299" y="1660"/>
                  </a:lnTo>
                  <a:lnTo>
                    <a:pt x="332" y="1683"/>
                  </a:lnTo>
                  <a:lnTo>
                    <a:pt x="367" y="1705"/>
                  </a:lnTo>
                  <a:lnTo>
                    <a:pt x="405" y="1729"/>
                  </a:lnTo>
                  <a:lnTo>
                    <a:pt x="449" y="1755"/>
                  </a:lnTo>
                  <a:lnTo>
                    <a:pt x="495" y="1778"/>
                  </a:lnTo>
                  <a:lnTo>
                    <a:pt x="541" y="1801"/>
                  </a:lnTo>
                  <a:lnTo>
                    <a:pt x="589" y="1821"/>
                  </a:lnTo>
                  <a:lnTo>
                    <a:pt x="636" y="1841"/>
                  </a:lnTo>
                  <a:lnTo>
                    <a:pt x="684" y="1858"/>
                  </a:lnTo>
                  <a:lnTo>
                    <a:pt x="783" y="1888"/>
                  </a:lnTo>
                  <a:lnTo>
                    <a:pt x="883" y="1911"/>
                  </a:lnTo>
                  <a:lnTo>
                    <a:pt x="985" y="1926"/>
                  </a:lnTo>
                  <a:lnTo>
                    <a:pt x="1190" y="1931"/>
                  </a:lnTo>
                  <a:lnTo>
                    <a:pt x="1353" y="2023"/>
                  </a:lnTo>
                  <a:lnTo>
                    <a:pt x="1353" y="2023"/>
                  </a:lnTo>
                  <a:close/>
                </a:path>
              </a:pathLst>
            </a:custGeom>
            <a:solidFill>
              <a:schemeClr val="folHlink"/>
            </a:solidFill>
            <a:ln w="9525">
              <a:noFill/>
              <a:round/>
            </a:ln>
          </p:spPr>
          <p:txBody>
            <a:bodyPr/>
            <a:lstStyle/>
            <a:p>
              <a:endParaRPr lang="en-US"/>
            </a:p>
          </p:txBody>
        </p:sp>
        <p:sp>
          <p:nvSpPr>
            <p:cNvPr id="379173" name="Freeform 293"/>
            <p:cNvSpPr/>
            <p:nvPr/>
          </p:nvSpPr>
          <p:spPr bwMode="auto">
            <a:xfrm>
              <a:off x="4451" y="1737"/>
              <a:ext cx="983" cy="2030"/>
            </a:xfrm>
            <a:custGeom>
              <a:avLst/>
              <a:gdLst/>
              <a:ahLst/>
              <a:cxnLst>
                <a:cxn ang="0">
                  <a:pos x="0" y="0"/>
                </a:cxn>
                <a:cxn ang="0">
                  <a:pos x="339" y="49"/>
                </a:cxn>
                <a:cxn ang="0">
                  <a:pos x="476" y="122"/>
                </a:cxn>
                <a:cxn ang="0">
                  <a:pos x="563" y="192"/>
                </a:cxn>
                <a:cxn ang="0">
                  <a:pos x="645" y="279"/>
                </a:cxn>
                <a:cxn ang="0">
                  <a:pos x="702" y="362"/>
                </a:cxn>
                <a:cxn ang="0">
                  <a:pos x="741" y="427"/>
                </a:cxn>
                <a:cxn ang="0">
                  <a:pos x="797" y="525"/>
                </a:cxn>
                <a:cxn ang="0">
                  <a:pos x="859" y="656"/>
                </a:cxn>
                <a:cxn ang="0">
                  <a:pos x="911" y="789"/>
                </a:cxn>
                <a:cxn ang="0">
                  <a:pos x="980" y="1112"/>
                </a:cxn>
                <a:cxn ang="0">
                  <a:pos x="971" y="1357"/>
                </a:cxn>
                <a:cxn ang="0">
                  <a:pos x="941" y="1472"/>
                </a:cxn>
                <a:cxn ang="0">
                  <a:pos x="895" y="1579"/>
                </a:cxn>
                <a:cxn ang="0">
                  <a:pos x="865" y="1631"/>
                </a:cxn>
                <a:cxn ang="0">
                  <a:pos x="792" y="1727"/>
                </a:cxn>
                <a:cxn ang="0">
                  <a:pos x="748" y="1771"/>
                </a:cxn>
                <a:cxn ang="0">
                  <a:pos x="700" y="1814"/>
                </a:cxn>
                <a:cxn ang="0">
                  <a:pos x="647" y="1854"/>
                </a:cxn>
                <a:cxn ang="0">
                  <a:pos x="587" y="1891"/>
                </a:cxn>
                <a:cxn ang="0">
                  <a:pos x="455" y="1956"/>
                </a:cxn>
                <a:cxn ang="0">
                  <a:pos x="299" y="2009"/>
                </a:cxn>
                <a:cxn ang="0">
                  <a:pos x="248" y="1999"/>
                </a:cxn>
                <a:cxn ang="0">
                  <a:pos x="319" y="1944"/>
                </a:cxn>
                <a:cxn ang="0">
                  <a:pos x="392" y="1896"/>
                </a:cxn>
                <a:cxn ang="0">
                  <a:pos x="467" y="1851"/>
                </a:cxn>
                <a:cxn ang="0">
                  <a:pos x="542" y="1806"/>
                </a:cxn>
                <a:cxn ang="0">
                  <a:pos x="615" y="1759"/>
                </a:cxn>
                <a:cxn ang="0">
                  <a:pos x="685" y="1705"/>
                </a:cxn>
                <a:cxn ang="0">
                  <a:pos x="751" y="1642"/>
                </a:cxn>
                <a:cxn ang="0">
                  <a:pos x="826" y="1541"/>
                </a:cxn>
                <a:cxn ang="0">
                  <a:pos x="894" y="1319"/>
                </a:cxn>
                <a:cxn ang="0">
                  <a:pos x="896" y="1153"/>
                </a:cxn>
                <a:cxn ang="0">
                  <a:pos x="870" y="983"/>
                </a:cxn>
                <a:cxn ang="0">
                  <a:pos x="822" y="813"/>
                </a:cxn>
                <a:cxn ang="0">
                  <a:pos x="792" y="731"/>
                </a:cxn>
                <a:cxn ang="0">
                  <a:pos x="741" y="613"/>
                </a:cxn>
                <a:cxn ang="0">
                  <a:pos x="704" y="539"/>
                </a:cxn>
                <a:cxn ang="0">
                  <a:pos x="648" y="437"/>
                </a:cxn>
                <a:cxn ang="0">
                  <a:pos x="610" y="377"/>
                </a:cxn>
                <a:cxn ang="0">
                  <a:pos x="542" y="286"/>
                </a:cxn>
                <a:cxn ang="0">
                  <a:pos x="505" y="247"/>
                </a:cxn>
                <a:cxn ang="0">
                  <a:pos x="428" y="179"/>
                </a:cxn>
                <a:cxn ang="0">
                  <a:pos x="348" y="123"/>
                </a:cxn>
                <a:cxn ang="0">
                  <a:pos x="268" y="82"/>
                </a:cxn>
                <a:cxn ang="0">
                  <a:pos x="148" y="46"/>
                </a:cxn>
                <a:cxn ang="0">
                  <a:pos x="8" y="41"/>
                </a:cxn>
              </a:cxnLst>
              <a:rect l="0" t="0" r="r" b="b"/>
              <a:pathLst>
                <a:path w="983" h="2030">
                  <a:moveTo>
                    <a:pt x="8" y="41"/>
                  </a:moveTo>
                  <a:lnTo>
                    <a:pt x="0" y="0"/>
                  </a:lnTo>
                  <a:lnTo>
                    <a:pt x="158" y="1"/>
                  </a:lnTo>
                  <a:lnTo>
                    <a:pt x="339" y="49"/>
                  </a:lnTo>
                  <a:lnTo>
                    <a:pt x="431" y="93"/>
                  </a:lnTo>
                  <a:lnTo>
                    <a:pt x="476" y="122"/>
                  </a:lnTo>
                  <a:lnTo>
                    <a:pt x="521" y="155"/>
                  </a:lnTo>
                  <a:lnTo>
                    <a:pt x="563" y="192"/>
                  </a:lnTo>
                  <a:lnTo>
                    <a:pt x="604" y="233"/>
                  </a:lnTo>
                  <a:lnTo>
                    <a:pt x="645" y="279"/>
                  </a:lnTo>
                  <a:lnTo>
                    <a:pt x="680" y="331"/>
                  </a:lnTo>
                  <a:lnTo>
                    <a:pt x="702" y="362"/>
                  </a:lnTo>
                  <a:lnTo>
                    <a:pt x="722" y="395"/>
                  </a:lnTo>
                  <a:lnTo>
                    <a:pt x="741" y="427"/>
                  </a:lnTo>
                  <a:lnTo>
                    <a:pt x="761" y="460"/>
                  </a:lnTo>
                  <a:lnTo>
                    <a:pt x="797" y="525"/>
                  </a:lnTo>
                  <a:lnTo>
                    <a:pt x="829" y="590"/>
                  </a:lnTo>
                  <a:lnTo>
                    <a:pt x="859" y="656"/>
                  </a:lnTo>
                  <a:lnTo>
                    <a:pt x="886" y="723"/>
                  </a:lnTo>
                  <a:lnTo>
                    <a:pt x="911" y="789"/>
                  </a:lnTo>
                  <a:lnTo>
                    <a:pt x="931" y="854"/>
                  </a:lnTo>
                  <a:lnTo>
                    <a:pt x="980" y="1112"/>
                  </a:lnTo>
                  <a:lnTo>
                    <a:pt x="983" y="1236"/>
                  </a:lnTo>
                  <a:lnTo>
                    <a:pt x="971" y="1357"/>
                  </a:lnTo>
                  <a:lnTo>
                    <a:pt x="958" y="1415"/>
                  </a:lnTo>
                  <a:lnTo>
                    <a:pt x="941" y="1472"/>
                  </a:lnTo>
                  <a:lnTo>
                    <a:pt x="921" y="1527"/>
                  </a:lnTo>
                  <a:lnTo>
                    <a:pt x="895" y="1579"/>
                  </a:lnTo>
                  <a:lnTo>
                    <a:pt x="882" y="1605"/>
                  </a:lnTo>
                  <a:lnTo>
                    <a:pt x="865" y="1631"/>
                  </a:lnTo>
                  <a:lnTo>
                    <a:pt x="831" y="1680"/>
                  </a:lnTo>
                  <a:lnTo>
                    <a:pt x="792" y="1727"/>
                  </a:lnTo>
                  <a:lnTo>
                    <a:pt x="771" y="1750"/>
                  </a:lnTo>
                  <a:lnTo>
                    <a:pt x="748" y="1771"/>
                  </a:lnTo>
                  <a:lnTo>
                    <a:pt x="725" y="1793"/>
                  </a:lnTo>
                  <a:lnTo>
                    <a:pt x="700" y="1814"/>
                  </a:lnTo>
                  <a:lnTo>
                    <a:pt x="673" y="1834"/>
                  </a:lnTo>
                  <a:lnTo>
                    <a:pt x="647" y="1854"/>
                  </a:lnTo>
                  <a:lnTo>
                    <a:pt x="618" y="1872"/>
                  </a:lnTo>
                  <a:lnTo>
                    <a:pt x="587" y="1891"/>
                  </a:lnTo>
                  <a:lnTo>
                    <a:pt x="523" y="1924"/>
                  </a:lnTo>
                  <a:lnTo>
                    <a:pt x="455" y="1956"/>
                  </a:lnTo>
                  <a:lnTo>
                    <a:pt x="380" y="1984"/>
                  </a:lnTo>
                  <a:lnTo>
                    <a:pt x="299" y="2009"/>
                  </a:lnTo>
                  <a:lnTo>
                    <a:pt x="213" y="2030"/>
                  </a:lnTo>
                  <a:lnTo>
                    <a:pt x="248" y="1999"/>
                  </a:lnTo>
                  <a:lnTo>
                    <a:pt x="283" y="1971"/>
                  </a:lnTo>
                  <a:lnTo>
                    <a:pt x="319" y="1944"/>
                  </a:lnTo>
                  <a:lnTo>
                    <a:pt x="355" y="1919"/>
                  </a:lnTo>
                  <a:lnTo>
                    <a:pt x="392" y="1896"/>
                  </a:lnTo>
                  <a:lnTo>
                    <a:pt x="430" y="1873"/>
                  </a:lnTo>
                  <a:lnTo>
                    <a:pt x="467" y="1851"/>
                  </a:lnTo>
                  <a:lnTo>
                    <a:pt x="504" y="1829"/>
                  </a:lnTo>
                  <a:lnTo>
                    <a:pt x="542" y="1806"/>
                  </a:lnTo>
                  <a:lnTo>
                    <a:pt x="579" y="1783"/>
                  </a:lnTo>
                  <a:lnTo>
                    <a:pt x="615" y="1759"/>
                  </a:lnTo>
                  <a:lnTo>
                    <a:pt x="651" y="1732"/>
                  </a:lnTo>
                  <a:lnTo>
                    <a:pt x="685" y="1705"/>
                  </a:lnTo>
                  <a:lnTo>
                    <a:pt x="718" y="1675"/>
                  </a:lnTo>
                  <a:lnTo>
                    <a:pt x="751" y="1642"/>
                  </a:lnTo>
                  <a:lnTo>
                    <a:pt x="782" y="1605"/>
                  </a:lnTo>
                  <a:lnTo>
                    <a:pt x="826" y="1541"/>
                  </a:lnTo>
                  <a:lnTo>
                    <a:pt x="858" y="1472"/>
                  </a:lnTo>
                  <a:lnTo>
                    <a:pt x="894" y="1319"/>
                  </a:lnTo>
                  <a:lnTo>
                    <a:pt x="899" y="1236"/>
                  </a:lnTo>
                  <a:lnTo>
                    <a:pt x="896" y="1153"/>
                  </a:lnTo>
                  <a:lnTo>
                    <a:pt x="886" y="1068"/>
                  </a:lnTo>
                  <a:lnTo>
                    <a:pt x="870" y="983"/>
                  </a:lnTo>
                  <a:lnTo>
                    <a:pt x="849" y="898"/>
                  </a:lnTo>
                  <a:lnTo>
                    <a:pt x="822" y="813"/>
                  </a:lnTo>
                  <a:lnTo>
                    <a:pt x="808" y="771"/>
                  </a:lnTo>
                  <a:lnTo>
                    <a:pt x="792" y="731"/>
                  </a:lnTo>
                  <a:lnTo>
                    <a:pt x="759" y="651"/>
                  </a:lnTo>
                  <a:lnTo>
                    <a:pt x="741" y="613"/>
                  </a:lnTo>
                  <a:lnTo>
                    <a:pt x="723" y="575"/>
                  </a:lnTo>
                  <a:lnTo>
                    <a:pt x="704" y="539"/>
                  </a:lnTo>
                  <a:lnTo>
                    <a:pt x="686" y="503"/>
                  </a:lnTo>
                  <a:lnTo>
                    <a:pt x="648" y="437"/>
                  </a:lnTo>
                  <a:lnTo>
                    <a:pt x="629" y="407"/>
                  </a:lnTo>
                  <a:lnTo>
                    <a:pt x="610" y="377"/>
                  </a:lnTo>
                  <a:lnTo>
                    <a:pt x="577" y="330"/>
                  </a:lnTo>
                  <a:lnTo>
                    <a:pt x="542" y="286"/>
                  </a:lnTo>
                  <a:lnTo>
                    <a:pt x="523" y="267"/>
                  </a:lnTo>
                  <a:lnTo>
                    <a:pt x="505" y="247"/>
                  </a:lnTo>
                  <a:lnTo>
                    <a:pt x="467" y="211"/>
                  </a:lnTo>
                  <a:lnTo>
                    <a:pt x="428" y="179"/>
                  </a:lnTo>
                  <a:lnTo>
                    <a:pt x="388" y="149"/>
                  </a:lnTo>
                  <a:lnTo>
                    <a:pt x="348" y="123"/>
                  </a:lnTo>
                  <a:lnTo>
                    <a:pt x="308" y="102"/>
                  </a:lnTo>
                  <a:lnTo>
                    <a:pt x="268" y="82"/>
                  </a:lnTo>
                  <a:lnTo>
                    <a:pt x="227" y="67"/>
                  </a:lnTo>
                  <a:lnTo>
                    <a:pt x="148" y="46"/>
                  </a:lnTo>
                  <a:lnTo>
                    <a:pt x="8" y="41"/>
                  </a:lnTo>
                  <a:lnTo>
                    <a:pt x="8" y="41"/>
                  </a:lnTo>
                  <a:close/>
                </a:path>
              </a:pathLst>
            </a:custGeom>
            <a:solidFill>
              <a:schemeClr val="folHlink"/>
            </a:solidFill>
            <a:ln w="9525">
              <a:noFill/>
              <a:round/>
            </a:ln>
          </p:spPr>
          <p:txBody>
            <a:bodyPr/>
            <a:lstStyle/>
            <a:p>
              <a:endParaRPr lang="en-US"/>
            </a:p>
          </p:txBody>
        </p:sp>
        <p:grpSp>
          <p:nvGrpSpPr>
            <p:cNvPr id="3" name="Group 179"/>
            <p:cNvGrpSpPr/>
            <p:nvPr/>
          </p:nvGrpSpPr>
          <p:grpSpPr bwMode="auto">
            <a:xfrm>
              <a:off x="3915" y="2914"/>
              <a:ext cx="916" cy="543"/>
              <a:chOff x="3007" y="2970"/>
              <a:chExt cx="916" cy="543"/>
            </a:xfrm>
          </p:grpSpPr>
          <p:sp>
            <p:nvSpPr>
              <p:cNvPr id="378904" name="Freeform 24"/>
              <p:cNvSpPr/>
              <p:nvPr/>
            </p:nvSpPr>
            <p:spPr bwMode="auto">
              <a:xfrm flipH="1">
                <a:off x="3514" y="3149"/>
                <a:ext cx="367" cy="322"/>
              </a:xfrm>
              <a:custGeom>
                <a:avLst/>
                <a:gdLst/>
                <a:ahLst/>
                <a:cxnLst>
                  <a:cxn ang="0">
                    <a:pos x="45" y="39"/>
                  </a:cxn>
                  <a:cxn ang="0">
                    <a:pos x="45" y="37"/>
                  </a:cxn>
                  <a:cxn ang="0">
                    <a:pos x="45" y="32"/>
                  </a:cxn>
                  <a:cxn ang="0">
                    <a:pos x="47" y="25"/>
                  </a:cxn>
                  <a:cxn ang="0">
                    <a:pos x="49" y="17"/>
                  </a:cxn>
                  <a:cxn ang="0">
                    <a:pos x="55" y="10"/>
                  </a:cxn>
                  <a:cxn ang="0">
                    <a:pos x="63" y="4"/>
                  </a:cxn>
                  <a:cxn ang="0">
                    <a:pos x="74" y="0"/>
                  </a:cxn>
                  <a:cxn ang="0">
                    <a:pos x="89" y="0"/>
                  </a:cxn>
                  <a:cxn ang="0">
                    <a:pos x="705" y="50"/>
                  </a:cxn>
                  <a:cxn ang="0">
                    <a:pos x="710" y="51"/>
                  </a:cxn>
                  <a:cxn ang="0">
                    <a:pos x="720" y="57"/>
                  </a:cxn>
                  <a:cxn ang="0">
                    <a:pos x="729" y="67"/>
                  </a:cxn>
                  <a:cxn ang="0">
                    <a:pos x="734" y="84"/>
                  </a:cxn>
                  <a:cxn ang="0">
                    <a:pos x="720" y="601"/>
                  </a:cxn>
                  <a:cxn ang="0">
                    <a:pos x="720" y="604"/>
                  </a:cxn>
                  <a:cxn ang="0">
                    <a:pos x="720" y="608"/>
                  </a:cxn>
                  <a:cxn ang="0">
                    <a:pos x="718" y="615"/>
                  </a:cxn>
                  <a:cxn ang="0">
                    <a:pos x="715" y="622"/>
                  </a:cxn>
                  <a:cxn ang="0">
                    <a:pos x="711" y="630"/>
                  </a:cxn>
                  <a:cxn ang="0">
                    <a:pos x="704" y="637"/>
                  </a:cxn>
                  <a:cxn ang="0">
                    <a:pos x="694" y="642"/>
                  </a:cxn>
                  <a:cxn ang="0">
                    <a:pos x="680" y="644"/>
                  </a:cxn>
                  <a:cxn ang="0">
                    <a:pos x="33" y="600"/>
                  </a:cxn>
                  <a:cxn ang="0">
                    <a:pos x="32" y="600"/>
                  </a:cxn>
                  <a:cxn ang="0">
                    <a:pos x="28" y="599"/>
                  </a:cxn>
                  <a:cxn ang="0">
                    <a:pos x="23" y="597"/>
                  </a:cxn>
                  <a:cxn ang="0">
                    <a:pos x="16" y="593"/>
                  </a:cxn>
                  <a:cxn ang="0">
                    <a:pos x="10" y="589"/>
                  </a:cxn>
                  <a:cxn ang="0">
                    <a:pos x="4" y="581"/>
                  </a:cxn>
                  <a:cxn ang="0">
                    <a:pos x="1" y="570"/>
                  </a:cxn>
                  <a:cxn ang="0">
                    <a:pos x="0" y="558"/>
                  </a:cxn>
                  <a:cxn ang="0">
                    <a:pos x="45" y="39"/>
                  </a:cxn>
                </a:cxnLst>
                <a:rect l="0" t="0" r="r" b="b"/>
                <a:pathLst>
                  <a:path w="734" h="644">
                    <a:moveTo>
                      <a:pt x="45" y="39"/>
                    </a:moveTo>
                    <a:lnTo>
                      <a:pt x="45" y="37"/>
                    </a:lnTo>
                    <a:lnTo>
                      <a:pt x="45" y="32"/>
                    </a:lnTo>
                    <a:lnTo>
                      <a:pt x="47" y="25"/>
                    </a:lnTo>
                    <a:lnTo>
                      <a:pt x="49" y="17"/>
                    </a:lnTo>
                    <a:lnTo>
                      <a:pt x="55" y="10"/>
                    </a:lnTo>
                    <a:lnTo>
                      <a:pt x="63" y="4"/>
                    </a:lnTo>
                    <a:lnTo>
                      <a:pt x="74" y="0"/>
                    </a:lnTo>
                    <a:lnTo>
                      <a:pt x="89" y="0"/>
                    </a:lnTo>
                    <a:lnTo>
                      <a:pt x="705" y="50"/>
                    </a:lnTo>
                    <a:lnTo>
                      <a:pt x="710" y="51"/>
                    </a:lnTo>
                    <a:lnTo>
                      <a:pt x="720" y="57"/>
                    </a:lnTo>
                    <a:lnTo>
                      <a:pt x="729" y="67"/>
                    </a:lnTo>
                    <a:lnTo>
                      <a:pt x="734" y="84"/>
                    </a:lnTo>
                    <a:lnTo>
                      <a:pt x="720" y="601"/>
                    </a:lnTo>
                    <a:lnTo>
                      <a:pt x="720" y="604"/>
                    </a:lnTo>
                    <a:lnTo>
                      <a:pt x="720" y="608"/>
                    </a:lnTo>
                    <a:lnTo>
                      <a:pt x="718" y="615"/>
                    </a:lnTo>
                    <a:lnTo>
                      <a:pt x="715" y="622"/>
                    </a:lnTo>
                    <a:lnTo>
                      <a:pt x="711" y="630"/>
                    </a:lnTo>
                    <a:lnTo>
                      <a:pt x="704" y="637"/>
                    </a:lnTo>
                    <a:lnTo>
                      <a:pt x="694" y="642"/>
                    </a:lnTo>
                    <a:lnTo>
                      <a:pt x="680" y="644"/>
                    </a:lnTo>
                    <a:lnTo>
                      <a:pt x="33" y="600"/>
                    </a:lnTo>
                    <a:lnTo>
                      <a:pt x="32" y="600"/>
                    </a:lnTo>
                    <a:lnTo>
                      <a:pt x="28" y="599"/>
                    </a:lnTo>
                    <a:lnTo>
                      <a:pt x="23" y="597"/>
                    </a:lnTo>
                    <a:lnTo>
                      <a:pt x="16" y="593"/>
                    </a:lnTo>
                    <a:lnTo>
                      <a:pt x="10" y="589"/>
                    </a:lnTo>
                    <a:lnTo>
                      <a:pt x="4" y="581"/>
                    </a:lnTo>
                    <a:lnTo>
                      <a:pt x="1" y="570"/>
                    </a:lnTo>
                    <a:lnTo>
                      <a:pt x="0" y="558"/>
                    </a:lnTo>
                    <a:lnTo>
                      <a:pt x="45" y="39"/>
                    </a:lnTo>
                    <a:close/>
                  </a:path>
                </a:pathLst>
              </a:custGeom>
              <a:solidFill>
                <a:srgbClr val="000000"/>
              </a:solidFill>
              <a:ln w="9525">
                <a:noFill/>
                <a:round/>
              </a:ln>
            </p:spPr>
            <p:txBody>
              <a:bodyPr/>
              <a:lstStyle/>
              <a:p>
                <a:endParaRPr lang="en-US"/>
              </a:p>
            </p:txBody>
          </p:sp>
          <p:sp>
            <p:nvSpPr>
              <p:cNvPr id="378905" name="Freeform 25"/>
              <p:cNvSpPr/>
              <p:nvPr/>
            </p:nvSpPr>
            <p:spPr bwMode="auto">
              <a:xfrm flipH="1">
                <a:off x="3537" y="3171"/>
                <a:ext cx="320" cy="276"/>
              </a:xfrm>
              <a:custGeom>
                <a:avLst/>
                <a:gdLst/>
                <a:ahLst/>
                <a:cxnLst>
                  <a:cxn ang="0">
                    <a:pos x="39" y="35"/>
                  </a:cxn>
                  <a:cxn ang="0">
                    <a:pos x="39" y="33"/>
                  </a:cxn>
                  <a:cxn ang="0">
                    <a:pos x="39" y="29"/>
                  </a:cxn>
                  <a:cxn ang="0">
                    <a:pos x="41" y="22"/>
                  </a:cxn>
                  <a:cxn ang="0">
                    <a:pos x="44" y="15"/>
                  </a:cxn>
                  <a:cxn ang="0">
                    <a:pos x="49" y="8"/>
                  </a:cxn>
                  <a:cxn ang="0">
                    <a:pos x="56" y="3"/>
                  </a:cxn>
                  <a:cxn ang="0">
                    <a:pos x="65" y="0"/>
                  </a:cxn>
                  <a:cxn ang="0">
                    <a:pos x="77" y="0"/>
                  </a:cxn>
                  <a:cxn ang="0">
                    <a:pos x="617" y="44"/>
                  </a:cxn>
                  <a:cxn ang="0">
                    <a:pos x="620" y="45"/>
                  </a:cxn>
                  <a:cxn ang="0">
                    <a:pos x="629" y="50"/>
                  </a:cxn>
                  <a:cxn ang="0">
                    <a:pos x="637" y="59"/>
                  </a:cxn>
                  <a:cxn ang="0">
                    <a:pos x="641" y="74"/>
                  </a:cxn>
                  <a:cxn ang="0">
                    <a:pos x="628" y="516"/>
                  </a:cxn>
                  <a:cxn ang="0">
                    <a:pos x="628" y="517"/>
                  </a:cxn>
                  <a:cxn ang="0">
                    <a:pos x="628" y="522"/>
                  </a:cxn>
                  <a:cxn ang="0">
                    <a:pos x="627" y="528"/>
                  </a:cxn>
                  <a:cxn ang="0">
                    <a:pos x="625" y="535"/>
                  </a:cxn>
                  <a:cxn ang="0">
                    <a:pos x="621" y="541"/>
                  </a:cxn>
                  <a:cxn ang="0">
                    <a:pos x="616" y="547"/>
                  </a:cxn>
                  <a:cxn ang="0">
                    <a:pos x="606" y="552"/>
                  </a:cxn>
                  <a:cxn ang="0">
                    <a:pos x="594" y="553"/>
                  </a:cxn>
                  <a:cxn ang="0">
                    <a:pos x="30" y="516"/>
                  </a:cxn>
                  <a:cxn ang="0">
                    <a:pos x="26" y="515"/>
                  </a:cxn>
                  <a:cxn ang="0">
                    <a:pos x="15" y="510"/>
                  </a:cxn>
                  <a:cxn ang="0">
                    <a:pos x="5" y="499"/>
                  </a:cxn>
                  <a:cxn ang="0">
                    <a:pos x="0" y="478"/>
                  </a:cxn>
                  <a:cxn ang="0">
                    <a:pos x="39" y="35"/>
                  </a:cxn>
                </a:cxnLst>
                <a:rect l="0" t="0" r="r" b="b"/>
                <a:pathLst>
                  <a:path w="641" h="553">
                    <a:moveTo>
                      <a:pt x="39" y="35"/>
                    </a:moveTo>
                    <a:lnTo>
                      <a:pt x="39" y="33"/>
                    </a:lnTo>
                    <a:lnTo>
                      <a:pt x="39" y="29"/>
                    </a:lnTo>
                    <a:lnTo>
                      <a:pt x="41" y="22"/>
                    </a:lnTo>
                    <a:lnTo>
                      <a:pt x="44" y="15"/>
                    </a:lnTo>
                    <a:lnTo>
                      <a:pt x="49" y="8"/>
                    </a:lnTo>
                    <a:lnTo>
                      <a:pt x="56" y="3"/>
                    </a:lnTo>
                    <a:lnTo>
                      <a:pt x="65" y="0"/>
                    </a:lnTo>
                    <a:lnTo>
                      <a:pt x="77" y="0"/>
                    </a:lnTo>
                    <a:lnTo>
                      <a:pt x="617" y="44"/>
                    </a:lnTo>
                    <a:lnTo>
                      <a:pt x="620" y="45"/>
                    </a:lnTo>
                    <a:lnTo>
                      <a:pt x="629" y="50"/>
                    </a:lnTo>
                    <a:lnTo>
                      <a:pt x="637" y="59"/>
                    </a:lnTo>
                    <a:lnTo>
                      <a:pt x="641" y="74"/>
                    </a:lnTo>
                    <a:lnTo>
                      <a:pt x="628" y="516"/>
                    </a:lnTo>
                    <a:lnTo>
                      <a:pt x="628" y="517"/>
                    </a:lnTo>
                    <a:lnTo>
                      <a:pt x="628" y="522"/>
                    </a:lnTo>
                    <a:lnTo>
                      <a:pt x="627" y="528"/>
                    </a:lnTo>
                    <a:lnTo>
                      <a:pt x="625" y="535"/>
                    </a:lnTo>
                    <a:lnTo>
                      <a:pt x="621" y="541"/>
                    </a:lnTo>
                    <a:lnTo>
                      <a:pt x="616" y="547"/>
                    </a:lnTo>
                    <a:lnTo>
                      <a:pt x="606" y="552"/>
                    </a:lnTo>
                    <a:lnTo>
                      <a:pt x="594" y="553"/>
                    </a:lnTo>
                    <a:lnTo>
                      <a:pt x="30" y="516"/>
                    </a:lnTo>
                    <a:lnTo>
                      <a:pt x="26" y="515"/>
                    </a:lnTo>
                    <a:lnTo>
                      <a:pt x="15" y="510"/>
                    </a:lnTo>
                    <a:lnTo>
                      <a:pt x="5" y="499"/>
                    </a:lnTo>
                    <a:lnTo>
                      <a:pt x="0" y="478"/>
                    </a:lnTo>
                    <a:lnTo>
                      <a:pt x="39" y="35"/>
                    </a:lnTo>
                    <a:close/>
                  </a:path>
                </a:pathLst>
              </a:custGeom>
              <a:solidFill>
                <a:srgbClr val="FF00FF"/>
              </a:solidFill>
              <a:ln w="9525">
                <a:noFill/>
                <a:round/>
              </a:ln>
            </p:spPr>
            <p:txBody>
              <a:bodyPr/>
              <a:lstStyle/>
              <a:p>
                <a:endParaRPr lang="en-US"/>
              </a:p>
            </p:txBody>
          </p:sp>
          <p:sp>
            <p:nvSpPr>
              <p:cNvPr id="378906" name="Freeform 26"/>
              <p:cNvSpPr/>
              <p:nvPr/>
            </p:nvSpPr>
            <p:spPr bwMode="auto">
              <a:xfrm flipH="1">
                <a:off x="3721" y="3261"/>
                <a:ext cx="107" cy="94"/>
              </a:xfrm>
              <a:custGeom>
                <a:avLst/>
                <a:gdLst/>
                <a:ahLst/>
                <a:cxnLst>
                  <a:cxn ang="0">
                    <a:pos x="104" y="189"/>
                  </a:cxn>
                  <a:cxn ang="0">
                    <a:pos x="125" y="188"/>
                  </a:cxn>
                  <a:cxn ang="0">
                    <a:pos x="145" y="183"/>
                  </a:cxn>
                  <a:cxn ang="0">
                    <a:pos x="163" y="175"/>
                  </a:cxn>
                  <a:cxn ang="0">
                    <a:pos x="180" y="163"/>
                  </a:cxn>
                  <a:cxn ang="0">
                    <a:pos x="193" y="149"/>
                  </a:cxn>
                  <a:cxn ang="0">
                    <a:pos x="204" y="133"/>
                  </a:cxn>
                  <a:cxn ang="0">
                    <a:pos x="211" y="116"/>
                  </a:cxn>
                  <a:cxn ang="0">
                    <a:pos x="213" y="97"/>
                  </a:cxn>
                  <a:cxn ang="0">
                    <a:pos x="211" y="77"/>
                  </a:cxn>
                  <a:cxn ang="0">
                    <a:pos x="205" y="60"/>
                  </a:cxn>
                  <a:cxn ang="0">
                    <a:pos x="195" y="44"/>
                  </a:cxn>
                  <a:cxn ang="0">
                    <a:pos x="182" y="29"/>
                  </a:cxn>
                  <a:cxn ang="0">
                    <a:pos x="166" y="17"/>
                  </a:cxn>
                  <a:cxn ang="0">
                    <a:pos x="147" y="8"/>
                  </a:cxn>
                  <a:cxn ang="0">
                    <a:pos x="128" y="2"/>
                  </a:cxn>
                  <a:cxn ang="0">
                    <a:pos x="106" y="0"/>
                  </a:cxn>
                  <a:cxn ang="0">
                    <a:pos x="83" y="2"/>
                  </a:cxn>
                  <a:cxn ang="0">
                    <a:pos x="63" y="8"/>
                  </a:cxn>
                  <a:cxn ang="0">
                    <a:pos x="45" y="17"/>
                  </a:cxn>
                  <a:cxn ang="0">
                    <a:pos x="30" y="29"/>
                  </a:cxn>
                  <a:cxn ang="0">
                    <a:pos x="17" y="44"/>
                  </a:cxn>
                  <a:cxn ang="0">
                    <a:pos x="8" y="58"/>
                  </a:cxn>
                  <a:cxn ang="0">
                    <a:pos x="2" y="76"/>
                  </a:cxn>
                  <a:cxn ang="0">
                    <a:pos x="0" y="94"/>
                  </a:cxn>
                  <a:cxn ang="0">
                    <a:pos x="1" y="113"/>
                  </a:cxn>
                  <a:cxn ang="0">
                    <a:pos x="7" y="130"/>
                  </a:cxn>
                  <a:cxn ang="0">
                    <a:pos x="16" y="145"/>
                  </a:cxn>
                  <a:cxn ang="0">
                    <a:pos x="30" y="160"/>
                  </a:cxn>
                  <a:cxn ang="0">
                    <a:pos x="45" y="171"/>
                  </a:cxn>
                  <a:cxn ang="0">
                    <a:pos x="63" y="181"/>
                  </a:cxn>
                  <a:cxn ang="0">
                    <a:pos x="83" y="186"/>
                  </a:cxn>
                  <a:cxn ang="0">
                    <a:pos x="104" y="189"/>
                  </a:cxn>
                </a:cxnLst>
                <a:rect l="0" t="0" r="r" b="b"/>
                <a:pathLst>
                  <a:path w="213" h="189">
                    <a:moveTo>
                      <a:pt x="104" y="189"/>
                    </a:moveTo>
                    <a:lnTo>
                      <a:pt x="125" y="188"/>
                    </a:lnTo>
                    <a:lnTo>
                      <a:pt x="145" y="183"/>
                    </a:lnTo>
                    <a:lnTo>
                      <a:pt x="163" y="175"/>
                    </a:lnTo>
                    <a:lnTo>
                      <a:pt x="180" y="163"/>
                    </a:lnTo>
                    <a:lnTo>
                      <a:pt x="193" y="149"/>
                    </a:lnTo>
                    <a:lnTo>
                      <a:pt x="204" y="133"/>
                    </a:lnTo>
                    <a:lnTo>
                      <a:pt x="211" y="116"/>
                    </a:lnTo>
                    <a:lnTo>
                      <a:pt x="213" y="97"/>
                    </a:lnTo>
                    <a:lnTo>
                      <a:pt x="211" y="77"/>
                    </a:lnTo>
                    <a:lnTo>
                      <a:pt x="205" y="60"/>
                    </a:lnTo>
                    <a:lnTo>
                      <a:pt x="195" y="44"/>
                    </a:lnTo>
                    <a:lnTo>
                      <a:pt x="182" y="29"/>
                    </a:lnTo>
                    <a:lnTo>
                      <a:pt x="166" y="17"/>
                    </a:lnTo>
                    <a:lnTo>
                      <a:pt x="147" y="8"/>
                    </a:lnTo>
                    <a:lnTo>
                      <a:pt x="128" y="2"/>
                    </a:lnTo>
                    <a:lnTo>
                      <a:pt x="106" y="0"/>
                    </a:lnTo>
                    <a:lnTo>
                      <a:pt x="83" y="2"/>
                    </a:lnTo>
                    <a:lnTo>
                      <a:pt x="63" y="8"/>
                    </a:lnTo>
                    <a:lnTo>
                      <a:pt x="45" y="17"/>
                    </a:lnTo>
                    <a:lnTo>
                      <a:pt x="30" y="29"/>
                    </a:lnTo>
                    <a:lnTo>
                      <a:pt x="17" y="44"/>
                    </a:lnTo>
                    <a:lnTo>
                      <a:pt x="8" y="58"/>
                    </a:lnTo>
                    <a:lnTo>
                      <a:pt x="2" y="76"/>
                    </a:lnTo>
                    <a:lnTo>
                      <a:pt x="0" y="94"/>
                    </a:lnTo>
                    <a:lnTo>
                      <a:pt x="1" y="113"/>
                    </a:lnTo>
                    <a:lnTo>
                      <a:pt x="7" y="130"/>
                    </a:lnTo>
                    <a:lnTo>
                      <a:pt x="16" y="145"/>
                    </a:lnTo>
                    <a:lnTo>
                      <a:pt x="30" y="160"/>
                    </a:lnTo>
                    <a:lnTo>
                      <a:pt x="45" y="171"/>
                    </a:lnTo>
                    <a:lnTo>
                      <a:pt x="63" y="181"/>
                    </a:lnTo>
                    <a:lnTo>
                      <a:pt x="83" y="186"/>
                    </a:lnTo>
                    <a:lnTo>
                      <a:pt x="104" y="189"/>
                    </a:lnTo>
                    <a:close/>
                  </a:path>
                </a:pathLst>
              </a:custGeom>
              <a:solidFill>
                <a:srgbClr val="000000"/>
              </a:solidFill>
              <a:ln w="9525">
                <a:noFill/>
                <a:round/>
              </a:ln>
            </p:spPr>
            <p:txBody>
              <a:bodyPr/>
              <a:lstStyle/>
              <a:p>
                <a:endParaRPr lang="en-US"/>
              </a:p>
            </p:txBody>
          </p:sp>
          <p:sp>
            <p:nvSpPr>
              <p:cNvPr id="378907" name="Freeform 27"/>
              <p:cNvSpPr/>
              <p:nvPr/>
            </p:nvSpPr>
            <p:spPr bwMode="auto">
              <a:xfrm flipH="1">
                <a:off x="3736" y="3274"/>
                <a:ext cx="77" cy="68"/>
              </a:xfrm>
              <a:custGeom>
                <a:avLst/>
                <a:gdLst/>
                <a:ahLst/>
                <a:cxnLst>
                  <a:cxn ang="0">
                    <a:pos x="75" y="136"/>
                  </a:cxn>
                  <a:cxn ang="0">
                    <a:pos x="91" y="135"/>
                  </a:cxn>
                  <a:cxn ang="0">
                    <a:pos x="105" y="132"/>
                  </a:cxn>
                  <a:cxn ang="0">
                    <a:pos x="119" y="126"/>
                  </a:cxn>
                  <a:cxn ang="0">
                    <a:pos x="130" y="118"/>
                  </a:cxn>
                  <a:cxn ang="0">
                    <a:pos x="140" y="109"/>
                  </a:cxn>
                  <a:cxn ang="0">
                    <a:pos x="147" y="97"/>
                  </a:cxn>
                  <a:cxn ang="0">
                    <a:pos x="153" y="84"/>
                  </a:cxn>
                  <a:cxn ang="0">
                    <a:pos x="154" y="71"/>
                  </a:cxn>
                  <a:cxn ang="0">
                    <a:pos x="153" y="57"/>
                  </a:cxn>
                  <a:cxn ang="0">
                    <a:pos x="150" y="44"/>
                  </a:cxn>
                  <a:cxn ang="0">
                    <a:pos x="142" y="32"/>
                  </a:cxn>
                  <a:cxn ang="0">
                    <a:pos x="132" y="21"/>
                  </a:cxn>
                  <a:cxn ang="0">
                    <a:pos x="121" y="13"/>
                  </a:cxn>
                  <a:cxn ang="0">
                    <a:pos x="107" y="6"/>
                  </a:cxn>
                  <a:cxn ang="0">
                    <a:pos x="92" y="1"/>
                  </a:cxn>
                  <a:cxn ang="0">
                    <a:pos x="76" y="0"/>
                  </a:cxn>
                  <a:cxn ang="0">
                    <a:pos x="60" y="1"/>
                  </a:cxn>
                  <a:cxn ang="0">
                    <a:pos x="45" y="6"/>
                  </a:cxn>
                  <a:cxn ang="0">
                    <a:pos x="32" y="12"/>
                  </a:cxn>
                  <a:cxn ang="0">
                    <a:pos x="21" y="21"/>
                  </a:cxn>
                  <a:cxn ang="0">
                    <a:pos x="13" y="31"/>
                  </a:cxn>
                  <a:cxn ang="0">
                    <a:pos x="6" y="43"/>
                  </a:cxn>
                  <a:cxn ang="0">
                    <a:pos x="1" y="56"/>
                  </a:cxn>
                  <a:cxn ang="0">
                    <a:pos x="0" y="68"/>
                  </a:cxn>
                  <a:cxn ang="0">
                    <a:pos x="1" y="81"/>
                  </a:cxn>
                  <a:cxn ang="0">
                    <a:pos x="4" y="94"/>
                  </a:cxn>
                  <a:cxn ang="0">
                    <a:pos x="11" y="105"/>
                  </a:cxn>
                  <a:cxn ang="0">
                    <a:pos x="21" y="115"/>
                  </a:cxn>
                  <a:cxn ang="0">
                    <a:pos x="32" y="125"/>
                  </a:cxn>
                  <a:cxn ang="0">
                    <a:pos x="45" y="130"/>
                  </a:cxn>
                  <a:cxn ang="0">
                    <a:pos x="60" y="135"/>
                  </a:cxn>
                  <a:cxn ang="0">
                    <a:pos x="75" y="136"/>
                  </a:cxn>
                </a:cxnLst>
                <a:rect l="0" t="0" r="r" b="b"/>
                <a:pathLst>
                  <a:path w="154" h="136">
                    <a:moveTo>
                      <a:pt x="75" y="136"/>
                    </a:moveTo>
                    <a:lnTo>
                      <a:pt x="91" y="135"/>
                    </a:lnTo>
                    <a:lnTo>
                      <a:pt x="105" y="132"/>
                    </a:lnTo>
                    <a:lnTo>
                      <a:pt x="119" y="126"/>
                    </a:lnTo>
                    <a:lnTo>
                      <a:pt x="130" y="118"/>
                    </a:lnTo>
                    <a:lnTo>
                      <a:pt x="140" y="109"/>
                    </a:lnTo>
                    <a:lnTo>
                      <a:pt x="147" y="97"/>
                    </a:lnTo>
                    <a:lnTo>
                      <a:pt x="153" y="84"/>
                    </a:lnTo>
                    <a:lnTo>
                      <a:pt x="154" y="71"/>
                    </a:lnTo>
                    <a:lnTo>
                      <a:pt x="153" y="57"/>
                    </a:lnTo>
                    <a:lnTo>
                      <a:pt x="150" y="44"/>
                    </a:lnTo>
                    <a:lnTo>
                      <a:pt x="142" y="32"/>
                    </a:lnTo>
                    <a:lnTo>
                      <a:pt x="132" y="21"/>
                    </a:lnTo>
                    <a:lnTo>
                      <a:pt x="121" y="13"/>
                    </a:lnTo>
                    <a:lnTo>
                      <a:pt x="107" y="6"/>
                    </a:lnTo>
                    <a:lnTo>
                      <a:pt x="92" y="1"/>
                    </a:lnTo>
                    <a:lnTo>
                      <a:pt x="76" y="0"/>
                    </a:lnTo>
                    <a:lnTo>
                      <a:pt x="60" y="1"/>
                    </a:lnTo>
                    <a:lnTo>
                      <a:pt x="45" y="6"/>
                    </a:lnTo>
                    <a:lnTo>
                      <a:pt x="32" y="12"/>
                    </a:lnTo>
                    <a:lnTo>
                      <a:pt x="21" y="21"/>
                    </a:lnTo>
                    <a:lnTo>
                      <a:pt x="13" y="31"/>
                    </a:lnTo>
                    <a:lnTo>
                      <a:pt x="6" y="43"/>
                    </a:lnTo>
                    <a:lnTo>
                      <a:pt x="1" y="56"/>
                    </a:lnTo>
                    <a:lnTo>
                      <a:pt x="0" y="68"/>
                    </a:lnTo>
                    <a:lnTo>
                      <a:pt x="1" y="81"/>
                    </a:lnTo>
                    <a:lnTo>
                      <a:pt x="4" y="94"/>
                    </a:lnTo>
                    <a:lnTo>
                      <a:pt x="11" y="105"/>
                    </a:lnTo>
                    <a:lnTo>
                      <a:pt x="21" y="115"/>
                    </a:lnTo>
                    <a:lnTo>
                      <a:pt x="32" y="125"/>
                    </a:lnTo>
                    <a:lnTo>
                      <a:pt x="45" y="130"/>
                    </a:lnTo>
                    <a:lnTo>
                      <a:pt x="60" y="135"/>
                    </a:lnTo>
                    <a:lnTo>
                      <a:pt x="75" y="136"/>
                    </a:lnTo>
                    <a:close/>
                  </a:path>
                </a:pathLst>
              </a:custGeom>
              <a:solidFill>
                <a:srgbClr val="FF00FF"/>
              </a:solidFill>
              <a:ln w="9525">
                <a:noFill/>
                <a:round/>
              </a:ln>
            </p:spPr>
            <p:txBody>
              <a:bodyPr/>
              <a:lstStyle/>
              <a:p>
                <a:endParaRPr lang="en-US"/>
              </a:p>
            </p:txBody>
          </p:sp>
          <p:sp>
            <p:nvSpPr>
              <p:cNvPr id="378908" name="Freeform 28"/>
              <p:cNvSpPr/>
              <p:nvPr/>
            </p:nvSpPr>
            <p:spPr bwMode="auto">
              <a:xfrm flipH="1">
                <a:off x="3743" y="3281"/>
                <a:ext cx="63" cy="55"/>
              </a:xfrm>
              <a:custGeom>
                <a:avLst/>
                <a:gdLst/>
                <a:ahLst/>
                <a:cxnLst>
                  <a:cxn ang="0">
                    <a:pos x="60" y="109"/>
                  </a:cxn>
                  <a:cxn ang="0">
                    <a:pos x="72" y="108"/>
                  </a:cxn>
                  <a:cxn ang="0">
                    <a:pos x="84" y="106"/>
                  </a:cxn>
                  <a:cxn ang="0">
                    <a:pos x="95" y="101"/>
                  </a:cxn>
                  <a:cxn ang="0">
                    <a:pos x="105" y="95"/>
                  </a:cxn>
                  <a:cxn ang="0">
                    <a:pos x="113" y="86"/>
                  </a:cxn>
                  <a:cxn ang="0">
                    <a:pos x="118" y="78"/>
                  </a:cxn>
                  <a:cxn ang="0">
                    <a:pos x="123" y="68"/>
                  </a:cxn>
                  <a:cxn ang="0">
                    <a:pos x="124" y="57"/>
                  </a:cxn>
                  <a:cxn ang="0">
                    <a:pos x="123" y="46"/>
                  </a:cxn>
                  <a:cxn ang="0">
                    <a:pos x="120" y="36"/>
                  </a:cxn>
                  <a:cxn ang="0">
                    <a:pos x="114" y="27"/>
                  </a:cxn>
                  <a:cxn ang="0">
                    <a:pos x="106" y="17"/>
                  </a:cxn>
                  <a:cxn ang="0">
                    <a:pos x="97" y="10"/>
                  </a:cxn>
                  <a:cxn ang="0">
                    <a:pos x="86" y="5"/>
                  </a:cxn>
                  <a:cxn ang="0">
                    <a:pos x="75" y="1"/>
                  </a:cxn>
                  <a:cxn ang="0">
                    <a:pos x="63" y="0"/>
                  </a:cxn>
                  <a:cxn ang="0">
                    <a:pos x="49" y="1"/>
                  </a:cxn>
                  <a:cxn ang="0">
                    <a:pos x="38" y="5"/>
                  </a:cxn>
                  <a:cxn ang="0">
                    <a:pos x="26" y="10"/>
                  </a:cxn>
                  <a:cxn ang="0">
                    <a:pos x="18" y="17"/>
                  </a:cxn>
                  <a:cxn ang="0">
                    <a:pos x="10" y="25"/>
                  </a:cxn>
                  <a:cxn ang="0">
                    <a:pos x="4" y="35"/>
                  </a:cxn>
                  <a:cxn ang="0">
                    <a:pos x="1" y="45"/>
                  </a:cxn>
                  <a:cxn ang="0">
                    <a:pos x="0" y="55"/>
                  </a:cxn>
                  <a:cxn ang="0">
                    <a:pos x="1" y="66"/>
                  </a:cxn>
                  <a:cxn ang="0">
                    <a:pos x="4" y="75"/>
                  </a:cxn>
                  <a:cxn ang="0">
                    <a:pos x="10" y="84"/>
                  </a:cxn>
                  <a:cxn ang="0">
                    <a:pos x="17" y="92"/>
                  </a:cxn>
                  <a:cxn ang="0">
                    <a:pos x="26" y="99"/>
                  </a:cxn>
                  <a:cxn ang="0">
                    <a:pos x="37" y="105"/>
                  </a:cxn>
                  <a:cxn ang="0">
                    <a:pos x="47" y="108"/>
                  </a:cxn>
                  <a:cxn ang="0">
                    <a:pos x="60" y="109"/>
                  </a:cxn>
                </a:cxnLst>
                <a:rect l="0" t="0" r="r" b="b"/>
                <a:pathLst>
                  <a:path w="124" h="109">
                    <a:moveTo>
                      <a:pt x="60" y="109"/>
                    </a:moveTo>
                    <a:lnTo>
                      <a:pt x="72" y="108"/>
                    </a:lnTo>
                    <a:lnTo>
                      <a:pt x="84" y="106"/>
                    </a:lnTo>
                    <a:lnTo>
                      <a:pt x="95" y="101"/>
                    </a:lnTo>
                    <a:lnTo>
                      <a:pt x="105" y="95"/>
                    </a:lnTo>
                    <a:lnTo>
                      <a:pt x="113" y="86"/>
                    </a:lnTo>
                    <a:lnTo>
                      <a:pt x="118" y="78"/>
                    </a:lnTo>
                    <a:lnTo>
                      <a:pt x="123" y="68"/>
                    </a:lnTo>
                    <a:lnTo>
                      <a:pt x="124" y="57"/>
                    </a:lnTo>
                    <a:lnTo>
                      <a:pt x="123" y="46"/>
                    </a:lnTo>
                    <a:lnTo>
                      <a:pt x="120" y="36"/>
                    </a:lnTo>
                    <a:lnTo>
                      <a:pt x="114" y="27"/>
                    </a:lnTo>
                    <a:lnTo>
                      <a:pt x="106" y="17"/>
                    </a:lnTo>
                    <a:lnTo>
                      <a:pt x="97" y="10"/>
                    </a:lnTo>
                    <a:lnTo>
                      <a:pt x="86" y="5"/>
                    </a:lnTo>
                    <a:lnTo>
                      <a:pt x="75" y="1"/>
                    </a:lnTo>
                    <a:lnTo>
                      <a:pt x="63" y="0"/>
                    </a:lnTo>
                    <a:lnTo>
                      <a:pt x="49" y="1"/>
                    </a:lnTo>
                    <a:lnTo>
                      <a:pt x="38" y="5"/>
                    </a:lnTo>
                    <a:lnTo>
                      <a:pt x="26" y="10"/>
                    </a:lnTo>
                    <a:lnTo>
                      <a:pt x="18" y="17"/>
                    </a:lnTo>
                    <a:lnTo>
                      <a:pt x="10" y="25"/>
                    </a:lnTo>
                    <a:lnTo>
                      <a:pt x="4" y="35"/>
                    </a:lnTo>
                    <a:lnTo>
                      <a:pt x="1" y="45"/>
                    </a:lnTo>
                    <a:lnTo>
                      <a:pt x="0" y="55"/>
                    </a:lnTo>
                    <a:lnTo>
                      <a:pt x="1" y="66"/>
                    </a:lnTo>
                    <a:lnTo>
                      <a:pt x="4" y="75"/>
                    </a:lnTo>
                    <a:lnTo>
                      <a:pt x="10" y="84"/>
                    </a:lnTo>
                    <a:lnTo>
                      <a:pt x="17" y="92"/>
                    </a:lnTo>
                    <a:lnTo>
                      <a:pt x="26" y="99"/>
                    </a:lnTo>
                    <a:lnTo>
                      <a:pt x="37" y="105"/>
                    </a:lnTo>
                    <a:lnTo>
                      <a:pt x="47" y="108"/>
                    </a:lnTo>
                    <a:lnTo>
                      <a:pt x="60" y="109"/>
                    </a:lnTo>
                    <a:close/>
                  </a:path>
                </a:pathLst>
              </a:custGeom>
              <a:solidFill>
                <a:srgbClr val="000000"/>
              </a:solidFill>
              <a:ln w="9525">
                <a:noFill/>
                <a:round/>
              </a:ln>
            </p:spPr>
            <p:txBody>
              <a:bodyPr/>
              <a:lstStyle/>
              <a:p>
                <a:endParaRPr lang="en-US"/>
              </a:p>
            </p:txBody>
          </p:sp>
          <p:sp>
            <p:nvSpPr>
              <p:cNvPr id="378909" name="Freeform 29"/>
              <p:cNvSpPr/>
              <p:nvPr/>
            </p:nvSpPr>
            <p:spPr bwMode="auto">
              <a:xfrm flipH="1">
                <a:off x="3556" y="3308"/>
                <a:ext cx="265" cy="88"/>
              </a:xfrm>
              <a:custGeom>
                <a:avLst/>
                <a:gdLst/>
                <a:ahLst/>
                <a:cxnLst>
                  <a:cxn ang="0">
                    <a:pos x="0" y="160"/>
                  </a:cxn>
                  <a:cxn ang="0">
                    <a:pos x="2" y="160"/>
                  </a:cxn>
                  <a:cxn ang="0">
                    <a:pos x="10" y="159"/>
                  </a:cxn>
                  <a:cxn ang="0">
                    <a:pos x="23" y="159"/>
                  </a:cxn>
                  <a:cxn ang="0">
                    <a:pos x="40" y="157"/>
                  </a:cxn>
                  <a:cxn ang="0">
                    <a:pos x="60" y="155"/>
                  </a:cxn>
                  <a:cxn ang="0">
                    <a:pos x="83" y="151"/>
                  </a:cxn>
                  <a:cxn ang="0">
                    <a:pos x="108" y="148"/>
                  </a:cxn>
                  <a:cxn ang="0">
                    <a:pos x="136" y="142"/>
                  </a:cxn>
                  <a:cxn ang="0">
                    <a:pos x="163" y="136"/>
                  </a:cxn>
                  <a:cxn ang="0">
                    <a:pos x="192" y="128"/>
                  </a:cxn>
                  <a:cxn ang="0">
                    <a:pos x="222" y="119"/>
                  </a:cxn>
                  <a:cxn ang="0">
                    <a:pos x="250" y="107"/>
                  </a:cxn>
                  <a:cxn ang="0">
                    <a:pos x="278" y="96"/>
                  </a:cxn>
                  <a:cxn ang="0">
                    <a:pos x="303" y="81"/>
                  </a:cxn>
                  <a:cxn ang="0">
                    <a:pos x="327" y="65"/>
                  </a:cxn>
                  <a:cxn ang="0">
                    <a:pos x="348" y="46"/>
                  </a:cxn>
                  <a:cxn ang="0">
                    <a:pos x="350" y="44"/>
                  </a:cxn>
                  <a:cxn ang="0">
                    <a:pos x="359" y="36"/>
                  </a:cxn>
                  <a:cxn ang="0">
                    <a:pos x="373" y="27"/>
                  </a:cxn>
                  <a:cxn ang="0">
                    <a:pos x="393" y="16"/>
                  </a:cxn>
                  <a:cxn ang="0">
                    <a:pos x="418" y="7"/>
                  </a:cxn>
                  <a:cxn ang="0">
                    <a:pos x="448" y="1"/>
                  </a:cxn>
                  <a:cxn ang="0">
                    <a:pos x="484" y="0"/>
                  </a:cxn>
                  <a:cxn ang="0">
                    <a:pos x="525" y="7"/>
                  </a:cxn>
                  <a:cxn ang="0">
                    <a:pos x="526" y="15"/>
                  </a:cxn>
                  <a:cxn ang="0">
                    <a:pos x="529" y="37"/>
                  </a:cxn>
                  <a:cxn ang="0">
                    <a:pos x="530" y="70"/>
                  </a:cxn>
                  <a:cxn ang="0">
                    <a:pos x="525" y="114"/>
                  </a:cxn>
                  <a:cxn ang="0">
                    <a:pos x="524" y="113"/>
                  </a:cxn>
                  <a:cxn ang="0">
                    <a:pos x="521" y="112"/>
                  </a:cxn>
                  <a:cxn ang="0">
                    <a:pos x="516" y="108"/>
                  </a:cxn>
                  <a:cxn ang="0">
                    <a:pos x="508" y="105"/>
                  </a:cxn>
                  <a:cxn ang="0">
                    <a:pos x="500" y="100"/>
                  </a:cxn>
                  <a:cxn ang="0">
                    <a:pos x="490" y="97"/>
                  </a:cxn>
                  <a:cxn ang="0">
                    <a:pos x="478" y="92"/>
                  </a:cxn>
                  <a:cxn ang="0">
                    <a:pos x="464" y="90"/>
                  </a:cxn>
                  <a:cxn ang="0">
                    <a:pos x="450" y="88"/>
                  </a:cxn>
                  <a:cxn ang="0">
                    <a:pos x="435" y="87"/>
                  </a:cxn>
                  <a:cxn ang="0">
                    <a:pos x="419" y="87"/>
                  </a:cxn>
                  <a:cxn ang="0">
                    <a:pos x="403" y="89"/>
                  </a:cxn>
                  <a:cxn ang="0">
                    <a:pos x="386" y="92"/>
                  </a:cxn>
                  <a:cxn ang="0">
                    <a:pos x="369" y="99"/>
                  </a:cxn>
                  <a:cxn ang="0">
                    <a:pos x="351" y="108"/>
                  </a:cxn>
                  <a:cxn ang="0">
                    <a:pos x="334" y="121"/>
                  </a:cxn>
                  <a:cxn ang="0">
                    <a:pos x="333" y="122"/>
                  </a:cxn>
                  <a:cxn ang="0">
                    <a:pos x="328" y="125"/>
                  </a:cxn>
                  <a:cxn ang="0">
                    <a:pos x="322" y="129"/>
                  </a:cxn>
                  <a:cxn ang="0">
                    <a:pos x="312" y="135"/>
                  </a:cxn>
                  <a:cxn ang="0">
                    <a:pos x="301" y="141"/>
                  </a:cxn>
                  <a:cxn ang="0">
                    <a:pos x="286" y="148"/>
                  </a:cxn>
                  <a:cxn ang="0">
                    <a:pos x="268" y="155"/>
                  </a:cxn>
                  <a:cxn ang="0">
                    <a:pos x="249" y="160"/>
                  </a:cxn>
                  <a:cxn ang="0">
                    <a:pos x="227" y="166"/>
                  </a:cxn>
                  <a:cxn ang="0">
                    <a:pos x="201" y="171"/>
                  </a:cxn>
                  <a:cxn ang="0">
                    <a:pos x="174" y="174"/>
                  </a:cxn>
                  <a:cxn ang="0">
                    <a:pos x="144" y="176"/>
                  </a:cxn>
                  <a:cxn ang="0">
                    <a:pos x="112" y="176"/>
                  </a:cxn>
                  <a:cxn ang="0">
                    <a:pos x="77" y="174"/>
                  </a:cxn>
                  <a:cxn ang="0">
                    <a:pos x="40" y="168"/>
                  </a:cxn>
                  <a:cxn ang="0">
                    <a:pos x="0" y="160"/>
                  </a:cxn>
                </a:cxnLst>
                <a:rect l="0" t="0" r="r" b="b"/>
                <a:pathLst>
                  <a:path w="530" h="176">
                    <a:moveTo>
                      <a:pt x="0" y="160"/>
                    </a:moveTo>
                    <a:lnTo>
                      <a:pt x="2" y="160"/>
                    </a:lnTo>
                    <a:lnTo>
                      <a:pt x="10" y="159"/>
                    </a:lnTo>
                    <a:lnTo>
                      <a:pt x="23" y="159"/>
                    </a:lnTo>
                    <a:lnTo>
                      <a:pt x="40" y="157"/>
                    </a:lnTo>
                    <a:lnTo>
                      <a:pt x="60" y="155"/>
                    </a:lnTo>
                    <a:lnTo>
                      <a:pt x="83" y="151"/>
                    </a:lnTo>
                    <a:lnTo>
                      <a:pt x="108" y="148"/>
                    </a:lnTo>
                    <a:lnTo>
                      <a:pt x="136" y="142"/>
                    </a:lnTo>
                    <a:lnTo>
                      <a:pt x="163" y="136"/>
                    </a:lnTo>
                    <a:lnTo>
                      <a:pt x="192" y="128"/>
                    </a:lnTo>
                    <a:lnTo>
                      <a:pt x="222" y="119"/>
                    </a:lnTo>
                    <a:lnTo>
                      <a:pt x="250" y="107"/>
                    </a:lnTo>
                    <a:lnTo>
                      <a:pt x="278" y="96"/>
                    </a:lnTo>
                    <a:lnTo>
                      <a:pt x="303" y="81"/>
                    </a:lnTo>
                    <a:lnTo>
                      <a:pt x="327" y="65"/>
                    </a:lnTo>
                    <a:lnTo>
                      <a:pt x="348" y="46"/>
                    </a:lnTo>
                    <a:lnTo>
                      <a:pt x="350" y="44"/>
                    </a:lnTo>
                    <a:lnTo>
                      <a:pt x="359" y="36"/>
                    </a:lnTo>
                    <a:lnTo>
                      <a:pt x="373" y="27"/>
                    </a:lnTo>
                    <a:lnTo>
                      <a:pt x="393" y="16"/>
                    </a:lnTo>
                    <a:lnTo>
                      <a:pt x="418" y="7"/>
                    </a:lnTo>
                    <a:lnTo>
                      <a:pt x="448" y="1"/>
                    </a:lnTo>
                    <a:lnTo>
                      <a:pt x="484" y="0"/>
                    </a:lnTo>
                    <a:lnTo>
                      <a:pt x="525" y="7"/>
                    </a:lnTo>
                    <a:lnTo>
                      <a:pt x="526" y="15"/>
                    </a:lnTo>
                    <a:lnTo>
                      <a:pt x="529" y="37"/>
                    </a:lnTo>
                    <a:lnTo>
                      <a:pt x="530" y="70"/>
                    </a:lnTo>
                    <a:lnTo>
                      <a:pt x="525" y="114"/>
                    </a:lnTo>
                    <a:lnTo>
                      <a:pt x="524" y="113"/>
                    </a:lnTo>
                    <a:lnTo>
                      <a:pt x="521" y="112"/>
                    </a:lnTo>
                    <a:lnTo>
                      <a:pt x="516" y="108"/>
                    </a:lnTo>
                    <a:lnTo>
                      <a:pt x="508" y="105"/>
                    </a:lnTo>
                    <a:lnTo>
                      <a:pt x="500" y="100"/>
                    </a:lnTo>
                    <a:lnTo>
                      <a:pt x="490" y="97"/>
                    </a:lnTo>
                    <a:lnTo>
                      <a:pt x="478" y="92"/>
                    </a:lnTo>
                    <a:lnTo>
                      <a:pt x="464" y="90"/>
                    </a:lnTo>
                    <a:lnTo>
                      <a:pt x="450" y="88"/>
                    </a:lnTo>
                    <a:lnTo>
                      <a:pt x="435" y="87"/>
                    </a:lnTo>
                    <a:lnTo>
                      <a:pt x="419" y="87"/>
                    </a:lnTo>
                    <a:lnTo>
                      <a:pt x="403" y="89"/>
                    </a:lnTo>
                    <a:lnTo>
                      <a:pt x="386" y="92"/>
                    </a:lnTo>
                    <a:lnTo>
                      <a:pt x="369" y="99"/>
                    </a:lnTo>
                    <a:lnTo>
                      <a:pt x="351" y="108"/>
                    </a:lnTo>
                    <a:lnTo>
                      <a:pt x="334" y="121"/>
                    </a:lnTo>
                    <a:lnTo>
                      <a:pt x="333" y="122"/>
                    </a:lnTo>
                    <a:lnTo>
                      <a:pt x="328" y="125"/>
                    </a:lnTo>
                    <a:lnTo>
                      <a:pt x="322" y="129"/>
                    </a:lnTo>
                    <a:lnTo>
                      <a:pt x="312" y="135"/>
                    </a:lnTo>
                    <a:lnTo>
                      <a:pt x="301" y="141"/>
                    </a:lnTo>
                    <a:lnTo>
                      <a:pt x="286" y="148"/>
                    </a:lnTo>
                    <a:lnTo>
                      <a:pt x="268" y="155"/>
                    </a:lnTo>
                    <a:lnTo>
                      <a:pt x="249" y="160"/>
                    </a:lnTo>
                    <a:lnTo>
                      <a:pt x="227" y="166"/>
                    </a:lnTo>
                    <a:lnTo>
                      <a:pt x="201" y="171"/>
                    </a:lnTo>
                    <a:lnTo>
                      <a:pt x="174" y="174"/>
                    </a:lnTo>
                    <a:lnTo>
                      <a:pt x="144" y="176"/>
                    </a:lnTo>
                    <a:lnTo>
                      <a:pt x="112" y="176"/>
                    </a:lnTo>
                    <a:lnTo>
                      <a:pt x="77" y="174"/>
                    </a:lnTo>
                    <a:lnTo>
                      <a:pt x="40" y="168"/>
                    </a:lnTo>
                    <a:lnTo>
                      <a:pt x="0" y="160"/>
                    </a:lnTo>
                    <a:close/>
                  </a:path>
                </a:pathLst>
              </a:custGeom>
              <a:solidFill>
                <a:srgbClr val="FF3FFF"/>
              </a:solidFill>
              <a:ln w="9525">
                <a:noFill/>
                <a:round/>
              </a:ln>
            </p:spPr>
            <p:txBody>
              <a:bodyPr/>
              <a:lstStyle/>
              <a:p>
                <a:endParaRPr lang="en-US"/>
              </a:p>
            </p:txBody>
          </p:sp>
          <p:sp>
            <p:nvSpPr>
              <p:cNvPr id="378910" name="Freeform 30"/>
              <p:cNvSpPr/>
              <p:nvPr/>
            </p:nvSpPr>
            <p:spPr bwMode="auto">
              <a:xfrm flipH="1">
                <a:off x="3564" y="3240"/>
                <a:ext cx="151" cy="99"/>
              </a:xfrm>
              <a:custGeom>
                <a:avLst/>
                <a:gdLst/>
                <a:ahLst/>
                <a:cxnLst>
                  <a:cxn ang="0">
                    <a:pos x="0" y="197"/>
                  </a:cxn>
                  <a:cxn ang="0">
                    <a:pos x="3" y="196"/>
                  </a:cxn>
                  <a:cxn ang="0">
                    <a:pos x="15" y="193"/>
                  </a:cxn>
                  <a:cxn ang="0">
                    <a:pos x="31" y="187"/>
                  </a:cxn>
                  <a:cxn ang="0">
                    <a:pos x="52" y="179"/>
                  </a:cxn>
                  <a:cxn ang="0">
                    <a:pos x="75" y="166"/>
                  </a:cxn>
                  <a:cxn ang="0">
                    <a:pos x="99" y="150"/>
                  </a:cxn>
                  <a:cxn ang="0">
                    <a:pos x="123" y="128"/>
                  </a:cxn>
                  <a:cxn ang="0">
                    <a:pos x="146" y="103"/>
                  </a:cxn>
                  <a:cxn ang="0">
                    <a:pos x="148" y="100"/>
                  </a:cxn>
                  <a:cxn ang="0">
                    <a:pos x="153" y="95"/>
                  </a:cxn>
                  <a:cxn ang="0">
                    <a:pos x="163" y="87"/>
                  </a:cxn>
                  <a:cxn ang="0">
                    <a:pos x="178" y="77"/>
                  </a:cxn>
                  <a:cxn ang="0">
                    <a:pos x="199" y="69"/>
                  </a:cxn>
                  <a:cxn ang="0">
                    <a:pos x="226" y="62"/>
                  </a:cxn>
                  <a:cxn ang="0">
                    <a:pos x="258" y="58"/>
                  </a:cxn>
                  <a:cxn ang="0">
                    <a:pos x="298" y="58"/>
                  </a:cxn>
                  <a:cxn ang="0">
                    <a:pos x="299" y="54"/>
                  </a:cxn>
                  <a:cxn ang="0">
                    <a:pos x="301" y="43"/>
                  </a:cxn>
                  <a:cxn ang="0">
                    <a:pos x="299" y="26"/>
                  </a:cxn>
                  <a:cxn ang="0">
                    <a:pos x="295" y="1"/>
                  </a:cxn>
                  <a:cxn ang="0">
                    <a:pos x="290" y="0"/>
                  </a:cxn>
                  <a:cxn ang="0">
                    <a:pos x="278" y="0"/>
                  </a:cxn>
                  <a:cxn ang="0">
                    <a:pos x="258" y="0"/>
                  </a:cxn>
                  <a:cxn ang="0">
                    <a:pos x="234" y="4"/>
                  </a:cxn>
                  <a:cxn ang="0">
                    <a:pos x="205" y="12"/>
                  </a:cxn>
                  <a:cxn ang="0">
                    <a:pos x="176" y="24"/>
                  </a:cxn>
                  <a:cxn ang="0">
                    <a:pos x="146" y="45"/>
                  </a:cxn>
                  <a:cxn ang="0">
                    <a:pos x="117" y="75"/>
                  </a:cxn>
                  <a:cxn ang="0">
                    <a:pos x="116" y="79"/>
                  </a:cxn>
                  <a:cxn ang="0">
                    <a:pos x="113" y="87"/>
                  </a:cxn>
                  <a:cxn ang="0">
                    <a:pos x="106" y="99"/>
                  </a:cxn>
                  <a:cxn ang="0">
                    <a:pos x="95" y="115"/>
                  </a:cxn>
                  <a:cxn ang="0">
                    <a:pos x="81" y="135"/>
                  </a:cxn>
                  <a:cxn ang="0">
                    <a:pos x="60" y="156"/>
                  </a:cxn>
                  <a:cxn ang="0">
                    <a:pos x="33" y="177"/>
                  </a:cxn>
                  <a:cxn ang="0">
                    <a:pos x="0" y="197"/>
                  </a:cxn>
                </a:cxnLst>
                <a:rect l="0" t="0" r="r" b="b"/>
                <a:pathLst>
                  <a:path w="301" h="197">
                    <a:moveTo>
                      <a:pt x="0" y="197"/>
                    </a:moveTo>
                    <a:lnTo>
                      <a:pt x="3" y="196"/>
                    </a:lnTo>
                    <a:lnTo>
                      <a:pt x="15" y="193"/>
                    </a:lnTo>
                    <a:lnTo>
                      <a:pt x="31" y="187"/>
                    </a:lnTo>
                    <a:lnTo>
                      <a:pt x="52" y="179"/>
                    </a:lnTo>
                    <a:lnTo>
                      <a:pt x="75" y="166"/>
                    </a:lnTo>
                    <a:lnTo>
                      <a:pt x="99" y="150"/>
                    </a:lnTo>
                    <a:lnTo>
                      <a:pt x="123" y="128"/>
                    </a:lnTo>
                    <a:lnTo>
                      <a:pt x="146" y="103"/>
                    </a:lnTo>
                    <a:lnTo>
                      <a:pt x="148" y="100"/>
                    </a:lnTo>
                    <a:lnTo>
                      <a:pt x="153" y="95"/>
                    </a:lnTo>
                    <a:lnTo>
                      <a:pt x="163" y="87"/>
                    </a:lnTo>
                    <a:lnTo>
                      <a:pt x="178" y="77"/>
                    </a:lnTo>
                    <a:lnTo>
                      <a:pt x="199" y="69"/>
                    </a:lnTo>
                    <a:lnTo>
                      <a:pt x="226" y="62"/>
                    </a:lnTo>
                    <a:lnTo>
                      <a:pt x="258" y="58"/>
                    </a:lnTo>
                    <a:lnTo>
                      <a:pt x="298" y="58"/>
                    </a:lnTo>
                    <a:lnTo>
                      <a:pt x="299" y="54"/>
                    </a:lnTo>
                    <a:lnTo>
                      <a:pt x="301" y="43"/>
                    </a:lnTo>
                    <a:lnTo>
                      <a:pt x="299" y="26"/>
                    </a:lnTo>
                    <a:lnTo>
                      <a:pt x="295" y="1"/>
                    </a:lnTo>
                    <a:lnTo>
                      <a:pt x="290" y="0"/>
                    </a:lnTo>
                    <a:lnTo>
                      <a:pt x="278" y="0"/>
                    </a:lnTo>
                    <a:lnTo>
                      <a:pt x="258" y="0"/>
                    </a:lnTo>
                    <a:lnTo>
                      <a:pt x="234" y="4"/>
                    </a:lnTo>
                    <a:lnTo>
                      <a:pt x="205" y="12"/>
                    </a:lnTo>
                    <a:lnTo>
                      <a:pt x="176" y="24"/>
                    </a:lnTo>
                    <a:lnTo>
                      <a:pt x="146" y="45"/>
                    </a:lnTo>
                    <a:lnTo>
                      <a:pt x="117" y="75"/>
                    </a:lnTo>
                    <a:lnTo>
                      <a:pt x="116" y="79"/>
                    </a:lnTo>
                    <a:lnTo>
                      <a:pt x="113" y="87"/>
                    </a:lnTo>
                    <a:lnTo>
                      <a:pt x="106" y="99"/>
                    </a:lnTo>
                    <a:lnTo>
                      <a:pt x="95" y="115"/>
                    </a:lnTo>
                    <a:lnTo>
                      <a:pt x="81" y="135"/>
                    </a:lnTo>
                    <a:lnTo>
                      <a:pt x="60" y="156"/>
                    </a:lnTo>
                    <a:lnTo>
                      <a:pt x="33" y="177"/>
                    </a:lnTo>
                    <a:lnTo>
                      <a:pt x="0" y="197"/>
                    </a:lnTo>
                    <a:close/>
                  </a:path>
                </a:pathLst>
              </a:custGeom>
              <a:solidFill>
                <a:srgbClr val="FF3FFF"/>
              </a:solidFill>
              <a:ln w="9525">
                <a:noFill/>
                <a:round/>
              </a:ln>
            </p:spPr>
            <p:txBody>
              <a:bodyPr/>
              <a:lstStyle/>
              <a:p>
                <a:endParaRPr lang="en-US"/>
              </a:p>
            </p:txBody>
          </p:sp>
          <p:sp>
            <p:nvSpPr>
              <p:cNvPr id="378911" name="Freeform 31"/>
              <p:cNvSpPr/>
              <p:nvPr/>
            </p:nvSpPr>
            <p:spPr bwMode="auto">
              <a:xfrm flipH="1">
                <a:off x="3007" y="2970"/>
                <a:ext cx="916" cy="543"/>
              </a:xfrm>
              <a:custGeom>
                <a:avLst/>
                <a:gdLst/>
                <a:ahLst/>
                <a:cxnLst>
                  <a:cxn ang="0">
                    <a:pos x="667" y="1038"/>
                  </a:cxn>
                  <a:cxn ang="0">
                    <a:pos x="756" y="983"/>
                  </a:cxn>
                  <a:cxn ang="0">
                    <a:pos x="829" y="910"/>
                  </a:cxn>
                  <a:cxn ang="0">
                    <a:pos x="885" y="822"/>
                  </a:cxn>
                  <a:cxn ang="0">
                    <a:pos x="918" y="720"/>
                  </a:cxn>
                  <a:cxn ang="0">
                    <a:pos x="1217" y="537"/>
                  </a:cxn>
                  <a:cxn ang="0">
                    <a:pos x="1240" y="516"/>
                  </a:cxn>
                  <a:cxn ang="0">
                    <a:pos x="1281" y="478"/>
                  </a:cxn>
                  <a:cxn ang="0">
                    <a:pos x="1305" y="456"/>
                  </a:cxn>
                  <a:cxn ang="0">
                    <a:pos x="1326" y="453"/>
                  </a:cxn>
                  <a:cxn ang="0">
                    <a:pos x="1352" y="460"/>
                  </a:cxn>
                  <a:cxn ang="0">
                    <a:pos x="1381" y="469"/>
                  </a:cxn>
                  <a:cxn ang="0">
                    <a:pos x="1400" y="473"/>
                  </a:cxn>
                  <a:cxn ang="0">
                    <a:pos x="1420" y="470"/>
                  </a:cxn>
                  <a:cxn ang="0">
                    <a:pos x="1434" y="454"/>
                  </a:cxn>
                  <a:cxn ang="0">
                    <a:pos x="1445" y="426"/>
                  </a:cxn>
                  <a:cxn ang="0">
                    <a:pos x="1462" y="404"/>
                  </a:cxn>
                  <a:cxn ang="0">
                    <a:pos x="1485" y="399"/>
                  </a:cxn>
                  <a:cxn ang="0">
                    <a:pos x="1502" y="387"/>
                  </a:cxn>
                  <a:cxn ang="0">
                    <a:pos x="1513" y="373"/>
                  </a:cxn>
                  <a:cxn ang="0">
                    <a:pos x="1528" y="363"/>
                  </a:cxn>
                  <a:cxn ang="0">
                    <a:pos x="1546" y="359"/>
                  </a:cxn>
                  <a:cxn ang="0">
                    <a:pos x="1586" y="364"/>
                  </a:cxn>
                  <a:cxn ang="0">
                    <a:pos x="1637" y="370"/>
                  </a:cxn>
                  <a:cxn ang="0">
                    <a:pos x="1653" y="369"/>
                  </a:cxn>
                  <a:cxn ang="0">
                    <a:pos x="1675" y="339"/>
                  </a:cxn>
                  <a:cxn ang="0">
                    <a:pos x="1700" y="306"/>
                  </a:cxn>
                  <a:cxn ang="0">
                    <a:pos x="1712" y="293"/>
                  </a:cxn>
                  <a:cxn ang="0">
                    <a:pos x="1782" y="295"/>
                  </a:cxn>
                  <a:cxn ang="0">
                    <a:pos x="1796" y="240"/>
                  </a:cxn>
                  <a:cxn ang="0">
                    <a:pos x="1821" y="143"/>
                  </a:cxn>
                  <a:cxn ang="0">
                    <a:pos x="1833" y="101"/>
                  </a:cxn>
                  <a:cxn ang="0">
                    <a:pos x="1823" y="78"/>
                  </a:cxn>
                  <a:cxn ang="0">
                    <a:pos x="795" y="305"/>
                  </a:cxn>
                  <a:cxn ang="0">
                    <a:pos x="701" y="233"/>
                  </a:cxn>
                  <a:cxn ang="0">
                    <a:pos x="606" y="192"/>
                  </a:cxn>
                  <a:cxn ang="0">
                    <a:pos x="514" y="176"/>
                  </a:cxn>
                  <a:cxn ang="0">
                    <a:pos x="426" y="181"/>
                  </a:cxn>
                  <a:cxn ang="0">
                    <a:pos x="348" y="199"/>
                  </a:cxn>
                  <a:cxn ang="0">
                    <a:pos x="224" y="259"/>
                  </a:cxn>
                  <a:cxn ang="0">
                    <a:pos x="125" y="343"/>
                  </a:cxn>
                  <a:cxn ang="0">
                    <a:pos x="52" y="446"/>
                  </a:cxn>
                  <a:cxn ang="0">
                    <a:pos x="9" y="561"/>
                  </a:cxn>
                  <a:cxn ang="0">
                    <a:pos x="1" y="683"/>
                  </a:cxn>
                  <a:cxn ang="0">
                    <a:pos x="37" y="822"/>
                  </a:cxn>
                  <a:cxn ang="0">
                    <a:pos x="116" y="943"/>
                  </a:cxn>
                  <a:cxn ang="0">
                    <a:pos x="227" y="1030"/>
                  </a:cxn>
                  <a:cxn ang="0">
                    <a:pos x="359" y="1077"/>
                  </a:cxn>
                  <a:cxn ang="0">
                    <a:pos x="503" y="1084"/>
                  </a:cxn>
                </a:cxnLst>
                <a:rect l="0" t="0" r="r" b="b"/>
                <a:pathLst>
                  <a:path w="1833" h="1086">
                    <a:moveTo>
                      <a:pt x="601" y="1063"/>
                    </a:moveTo>
                    <a:lnTo>
                      <a:pt x="635" y="1052"/>
                    </a:lnTo>
                    <a:lnTo>
                      <a:pt x="667" y="1038"/>
                    </a:lnTo>
                    <a:lnTo>
                      <a:pt x="698" y="1022"/>
                    </a:lnTo>
                    <a:lnTo>
                      <a:pt x="728" y="1003"/>
                    </a:lnTo>
                    <a:lnTo>
                      <a:pt x="756" y="983"/>
                    </a:lnTo>
                    <a:lnTo>
                      <a:pt x="782" y="961"/>
                    </a:lnTo>
                    <a:lnTo>
                      <a:pt x="806" y="937"/>
                    </a:lnTo>
                    <a:lnTo>
                      <a:pt x="829" y="910"/>
                    </a:lnTo>
                    <a:lnTo>
                      <a:pt x="850" y="882"/>
                    </a:lnTo>
                    <a:lnTo>
                      <a:pt x="869" y="852"/>
                    </a:lnTo>
                    <a:lnTo>
                      <a:pt x="885" y="822"/>
                    </a:lnTo>
                    <a:lnTo>
                      <a:pt x="898" y="789"/>
                    </a:lnTo>
                    <a:lnTo>
                      <a:pt x="910" y="756"/>
                    </a:lnTo>
                    <a:lnTo>
                      <a:pt x="918" y="720"/>
                    </a:lnTo>
                    <a:lnTo>
                      <a:pt x="924" y="684"/>
                    </a:lnTo>
                    <a:lnTo>
                      <a:pt x="926" y="646"/>
                    </a:lnTo>
                    <a:lnTo>
                      <a:pt x="1217" y="537"/>
                    </a:lnTo>
                    <a:lnTo>
                      <a:pt x="1220" y="535"/>
                    </a:lnTo>
                    <a:lnTo>
                      <a:pt x="1228" y="526"/>
                    </a:lnTo>
                    <a:lnTo>
                      <a:pt x="1240" y="516"/>
                    </a:lnTo>
                    <a:lnTo>
                      <a:pt x="1253" y="502"/>
                    </a:lnTo>
                    <a:lnTo>
                      <a:pt x="1268" y="490"/>
                    </a:lnTo>
                    <a:lnTo>
                      <a:pt x="1281" y="478"/>
                    </a:lnTo>
                    <a:lnTo>
                      <a:pt x="1291" y="468"/>
                    </a:lnTo>
                    <a:lnTo>
                      <a:pt x="1298" y="462"/>
                    </a:lnTo>
                    <a:lnTo>
                      <a:pt x="1305" y="456"/>
                    </a:lnTo>
                    <a:lnTo>
                      <a:pt x="1311" y="454"/>
                    </a:lnTo>
                    <a:lnTo>
                      <a:pt x="1318" y="453"/>
                    </a:lnTo>
                    <a:lnTo>
                      <a:pt x="1326" y="453"/>
                    </a:lnTo>
                    <a:lnTo>
                      <a:pt x="1333" y="454"/>
                    </a:lnTo>
                    <a:lnTo>
                      <a:pt x="1342" y="456"/>
                    </a:lnTo>
                    <a:lnTo>
                      <a:pt x="1352" y="460"/>
                    </a:lnTo>
                    <a:lnTo>
                      <a:pt x="1363" y="463"/>
                    </a:lnTo>
                    <a:lnTo>
                      <a:pt x="1372" y="467"/>
                    </a:lnTo>
                    <a:lnTo>
                      <a:pt x="1381" y="469"/>
                    </a:lnTo>
                    <a:lnTo>
                      <a:pt x="1388" y="471"/>
                    </a:lnTo>
                    <a:lnTo>
                      <a:pt x="1393" y="472"/>
                    </a:lnTo>
                    <a:lnTo>
                      <a:pt x="1400" y="473"/>
                    </a:lnTo>
                    <a:lnTo>
                      <a:pt x="1407" y="475"/>
                    </a:lnTo>
                    <a:lnTo>
                      <a:pt x="1414" y="473"/>
                    </a:lnTo>
                    <a:lnTo>
                      <a:pt x="1420" y="470"/>
                    </a:lnTo>
                    <a:lnTo>
                      <a:pt x="1426" y="464"/>
                    </a:lnTo>
                    <a:lnTo>
                      <a:pt x="1431" y="458"/>
                    </a:lnTo>
                    <a:lnTo>
                      <a:pt x="1434" y="454"/>
                    </a:lnTo>
                    <a:lnTo>
                      <a:pt x="1435" y="452"/>
                    </a:lnTo>
                    <a:lnTo>
                      <a:pt x="1440" y="438"/>
                    </a:lnTo>
                    <a:lnTo>
                      <a:pt x="1445" y="426"/>
                    </a:lnTo>
                    <a:lnTo>
                      <a:pt x="1450" y="417"/>
                    </a:lnTo>
                    <a:lnTo>
                      <a:pt x="1456" y="409"/>
                    </a:lnTo>
                    <a:lnTo>
                      <a:pt x="1462" y="404"/>
                    </a:lnTo>
                    <a:lnTo>
                      <a:pt x="1470" y="401"/>
                    </a:lnTo>
                    <a:lnTo>
                      <a:pt x="1477" y="399"/>
                    </a:lnTo>
                    <a:lnTo>
                      <a:pt x="1485" y="399"/>
                    </a:lnTo>
                    <a:lnTo>
                      <a:pt x="1491" y="396"/>
                    </a:lnTo>
                    <a:lnTo>
                      <a:pt x="1498" y="392"/>
                    </a:lnTo>
                    <a:lnTo>
                      <a:pt x="1502" y="387"/>
                    </a:lnTo>
                    <a:lnTo>
                      <a:pt x="1506" y="382"/>
                    </a:lnTo>
                    <a:lnTo>
                      <a:pt x="1509" y="378"/>
                    </a:lnTo>
                    <a:lnTo>
                      <a:pt x="1513" y="373"/>
                    </a:lnTo>
                    <a:lnTo>
                      <a:pt x="1517" y="369"/>
                    </a:lnTo>
                    <a:lnTo>
                      <a:pt x="1522" y="365"/>
                    </a:lnTo>
                    <a:lnTo>
                      <a:pt x="1528" y="363"/>
                    </a:lnTo>
                    <a:lnTo>
                      <a:pt x="1533" y="361"/>
                    </a:lnTo>
                    <a:lnTo>
                      <a:pt x="1539" y="359"/>
                    </a:lnTo>
                    <a:lnTo>
                      <a:pt x="1546" y="359"/>
                    </a:lnTo>
                    <a:lnTo>
                      <a:pt x="1555" y="361"/>
                    </a:lnTo>
                    <a:lnTo>
                      <a:pt x="1569" y="363"/>
                    </a:lnTo>
                    <a:lnTo>
                      <a:pt x="1586" y="364"/>
                    </a:lnTo>
                    <a:lnTo>
                      <a:pt x="1605" y="366"/>
                    </a:lnTo>
                    <a:lnTo>
                      <a:pt x="1622" y="369"/>
                    </a:lnTo>
                    <a:lnTo>
                      <a:pt x="1637" y="370"/>
                    </a:lnTo>
                    <a:lnTo>
                      <a:pt x="1647" y="371"/>
                    </a:lnTo>
                    <a:lnTo>
                      <a:pt x="1651" y="371"/>
                    </a:lnTo>
                    <a:lnTo>
                      <a:pt x="1653" y="369"/>
                    </a:lnTo>
                    <a:lnTo>
                      <a:pt x="1658" y="362"/>
                    </a:lnTo>
                    <a:lnTo>
                      <a:pt x="1666" y="351"/>
                    </a:lnTo>
                    <a:lnTo>
                      <a:pt x="1675" y="339"/>
                    </a:lnTo>
                    <a:lnTo>
                      <a:pt x="1684" y="327"/>
                    </a:lnTo>
                    <a:lnTo>
                      <a:pt x="1694" y="316"/>
                    </a:lnTo>
                    <a:lnTo>
                      <a:pt x="1700" y="306"/>
                    </a:lnTo>
                    <a:lnTo>
                      <a:pt x="1705" y="301"/>
                    </a:lnTo>
                    <a:lnTo>
                      <a:pt x="1710" y="296"/>
                    </a:lnTo>
                    <a:lnTo>
                      <a:pt x="1712" y="293"/>
                    </a:lnTo>
                    <a:lnTo>
                      <a:pt x="1717" y="290"/>
                    </a:lnTo>
                    <a:lnTo>
                      <a:pt x="1725" y="289"/>
                    </a:lnTo>
                    <a:lnTo>
                      <a:pt x="1782" y="295"/>
                    </a:lnTo>
                    <a:lnTo>
                      <a:pt x="1785" y="287"/>
                    </a:lnTo>
                    <a:lnTo>
                      <a:pt x="1789" y="267"/>
                    </a:lnTo>
                    <a:lnTo>
                      <a:pt x="1796" y="240"/>
                    </a:lnTo>
                    <a:lnTo>
                      <a:pt x="1805" y="206"/>
                    </a:lnTo>
                    <a:lnTo>
                      <a:pt x="1813" y="173"/>
                    </a:lnTo>
                    <a:lnTo>
                      <a:pt x="1821" y="143"/>
                    </a:lnTo>
                    <a:lnTo>
                      <a:pt x="1827" y="121"/>
                    </a:lnTo>
                    <a:lnTo>
                      <a:pt x="1831" y="109"/>
                    </a:lnTo>
                    <a:lnTo>
                      <a:pt x="1833" y="101"/>
                    </a:lnTo>
                    <a:lnTo>
                      <a:pt x="1833" y="94"/>
                    </a:lnTo>
                    <a:lnTo>
                      <a:pt x="1831" y="88"/>
                    </a:lnTo>
                    <a:lnTo>
                      <a:pt x="1823" y="78"/>
                    </a:lnTo>
                    <a:lnTo>
                      <a:pt x="1723" y="0"/>
                    </a:lnTo>
                    <a:lnTo>
                      <a:pt x="825" y="336"/>
                    </a:lnTo>
                    <a:lnTo>
                      <a:pt x="795" y="305"/>
                    </a:lnTo>
                    <a:lnTo>
                      <a:pt x="764" y="278"/>
                    </a:lnTo>
                    <a:lnTo>
                      <a:pt x="733" y="253"/>
                    </a:lnTo>
                    <a:lnTo>
                      <a:pt x="701" y="233"/>
                    </a:lnTo>
                    <a:lnTo>
                      <a:pt x="669" y="217"/>
                    </a:lnTo>
                    <a:lnTo>
                      <a:pt x="638" y="203"/>
                    </a:lnTo>
                    <a:lnTo>
                      <a:pt x="606" y="192"/>
                    </a:lnTo>
                    <a:lnTo>
                      <a:pt x="575" y="184"/>
                    </a:lnTo>
                    <a:lnTo>
                      <a:pt x="544" y="179"/>
                    </a:lnTo>
                    <a:lnTo>
                      <a:pt x="514" y="176"/>
                    </a:lnTo>
                    <a:lnTo>
                      <a:pt x="484" y="175"/>
                    </a:lnTo>
                    <a:lnTo>
                      <a:pt x="455" y="177"/>
                    </a:lnTo>
                    <a:lnTo>
                      <a:pt x="426" y="181"/>
                    </a:lnTo>
                    <a:lnTo>
                      <a:pt x="398" y="185"/>
                    </a:lnTo>
                    <a:lnTo>
                      <a:pt x="373" y="191"/>
                    </a:lnTo>
                    <a:lnTo>
                      <a:pt x="348" y="199"/>
                    </a:lnTo>
                    <a:lnTo>
                      <a:pt x="304" y="217"/>
                    </a:lnTo>
                    <a:lnTo>
                      <a:pt x="264" y="236"/>
                    </a:lnTo>
                    <a:lnTo>
                      <a:pt x="224" y="259"/>
                    </a:lnTo>
                    <a:lnTo>
                      <a:pt x="189" y="285"/>
                    </a:lnTo>
                    <a:lnTo>
                      <a:pt x="155" y="312"/>
                    </a:lnTo>
                    <a:lnTo>
                      <a:pt x="125" y="343"/>
                    </a:lnTo>
                    <a:lnTo>
                      <a:pt x="98" y="376"/>
                    </a:lnTo>
                    <a:lnTo>
                      <a:pt x="73" y="410"/>
                    </a:lnTo>
                    <a:lnTo>
                      <a:pt x="52" y="446"/>
                    </a:lnTo>
                    <a:lnTo>
                      <a:pt x="34" y="483"/>
                    </a:lnTo>
                    <a:lnTo>
                      <a:pt x="19" y="522"/>
                    </a:lnTo>
                    <a:lnTo>
                      <a:pt x="9" y="561"/>
                    </a:lnTo>
                    <a:lnTo>
                      <a:pt x="2" y="601"/>
                    </a:lnTo>
                    <a:lnTo>
                      <a:pt x="0" y="642"/>
                    </a:lnTo>
                    <a:lnTo>
                      <a:pt x="1" y="683"/>
                    </a:lnTo>
                    <a:lnTo>
                      <a:pt x="7" y="725"/>
                    </a:lnTo>
                    <a:lnTo>
                      <a:pt x="19" y="775"/>
                    </a:lnTo>
                    <a:lnTo>
                      <a:pt x="37" y="822"/>
                    </a:lnTo>
                    <a:lnTo>
                      <a:pt x="59" y="866"/>
                    </a:lnTo>
                    <a:lnTo>
                      <a:pt x="85" y="907"/>
                    </a:lnTo>
                    <a:lnTo>
                      <a:pt x="116" y="943"/>
                    </a:lnTo>
                    <a:lnTo>
                      <a:pt x="150" y="977"/>
                    </a:lnTo>
                    <a:lnTo>
                      <a:pt x="186" y="1005"/>
                    </a:lnTo>
                    <a:lnTo>
                      <a:pt x="227" y="1030"/>
                    </a:lnTo>
                    <a:lnTo>
                      <a:pt x="269" y="1049"/>
                    </a:lnTo>
                    <a:lnTo>
                      <a:pt x="313" y="1066"/>
                    </a:lnTo>
                    <a:lnTo>
                      <a:pt x="359" y="1077"/>
                    </a:lnTo>
                    <a:lnTo>
                      <a:pt x="406" y="1084"/>
                    </a:lnTo>
                    <a:lnTo>
                      <a:pt x="455" y="1086"/>
                    </a:lnTo>
                    <a:lnTo>
                      <a:pt x="503" y="1084"/>
                    </a:lnTo>
                    <a:lnTo>
                      <a:pt x="553" y="1076"/>
                    </a:lnTo>
                    <a:lnTo>
                      <a:pt x="601" y="1063"/>
                    </a:lnTo>
                    <a:close/>
                  </a:path>
                </a:pathLst>
              </a:custGeom>
              <a:solidFill>
                <a:srgbClr val="000000"/>
              </a:solidFill>
              <a:ln w="9525">
                <a:noFill/>
                <a:round/>
              </a:ln>
            </p:spPr>
            <p:txBody>
              <a:bodyPr/>
              <a:lstStyle/>
              <a:p>
                <a:endParaRPr lang="en-US"/>
              </a:p>
            </p:txBody>
          </p:sp>
          <p:sp>
            <p:nvSpPr>
              <p:cNvPr id="378912" name="Freeform 32"/>
              <p:cNvSpPr/>
              <p:nvPr/>
            </p:nvSpPr>
            <p:spPr bwMode="auto">
              <a:xfrm flipH="1">
                <a:off x="3027" y="2992"/>
                <a:ext cx="867" cy="461"/>
              </a:xfrm>
              <a:custGeom>
                <a:avLst/>
                <a:gdLst/>
                <a:ahLst/>
                <a:cxnLst>
                  <a:cxn ang="0">
                    <a:pos x="547" y="891"/>
                  </a:cxn>
                  <a:cxn ang="0">
                    <a:pos x="637" y="843"/>
                  </a:cxn>
                  <a:cxn ang="0">
                    <a:pos x="710" y="774"/>
                  </a:cxn>
                  <a:cxn ang="0">
                    <a:pos x="765" y="689"/>
                  </a:cxn>
                  <a:cxn ang="0">
                    <a:pos x="792" y="586"/>
                  </a:cxn>
                  <a:cxn ang="0">
                    <a:pos x="1131" y="388"/>
                  </a:cxn>
                  <a:cxn ang="0">
                    <a:pos x="1156" y="365"/>
                  </a:cxn>
                  <a:cxn ang="0">
                    <a:pos x="1202" y="326"/>
                  </a:cxn>
                  <a:cxn ang="0">
                    <a:pos x="1227" y="304"/>
                  </a:cxn>
                  <a:cxn ang="0">
                    <a:pos x="1253" y="300"/>
                  </a:cxn>
                  <a:cxn ang="0">
                    <a:pos x="1278" y="307"/>
                  </a:cxn>
                  <a:cxn ang="0">
                    <a:pos x="1307" y="317"/>
                  </a:cxn>
                  <a:cxn ang="0">
                    <a:pos x="1325" y="322"/>
                  </a:cxn>
                  <a:cxn ang="0">
                    <a:pos x="1346" y="320"/>
                  </a:cxn>
                  <a:cxn ang="0">
                    <a:pos x="1355" y="303"/>
                  </a:cxn>
                  <a:cxn ang="0">
                    <a:pos x="1364" y="279"/>
                  </a:cxn>
                  <a:cxn ang="0">
                    <a:pos x="1386" y="260"/>
                  </a:cxn>
                  <a:cxn ang="0">
                    <a:pos x="1411" y="256"/>
                  </a:cxn>
                  <a:cxn ang="0">
                    <a:pos x="1426" y="243"/>
                  </a:cxn>
                  <a:cxn ang="0">
                    <a:pos x="1437" y="230"/>
                  </a:cxn>
                  <a:cxn ang="0">
                    <a:pos x="1455" y="219"/>
                  </a:cxn>
                  <a:cxn ang="0">
                    <a:pos x="1473" y="215"/>
                  </a:cxn>
                  <a:cxn ang="0">
                    <a:pos x="1512" y="221"/>
                  </a:cxn>
                  <a:cxn ang="0">
                    <a:pos x="1563" y="228"/>
                  </a:cxn>
                  <a:cxn ang="0">
                    <a:pos x="1579" y="227"/>
                  </a:cxn>
                  <a:cxn ang="0">
                    <a:pos x="1602" y="192"/>
                  </a:cxn>
                  <a:cxn ang="0">
                    <a:pos x="1630" y="154"/>
                  </a:cxn>
                  <a:cxn ang="0">
                    <a:pos x="1641" y="141"/>
                  </a:cxn>
                  <a:cxn ang="0">
                    <a:pos x="1705" y="144"/>
                  </a:cxn>
                  <a:cxn ang="0">
                    <a:pos x="1727" y="93"/>
                  </a:cxn>
                  <a:cxn ang="0">
                    <a:pos x="1734" y="62"/>
                  </a:cxn>
                  <a:cxn ang="0">
                    <a:pos x="1656" y="0"/>
                  </a:cxn>
                  <a:cxn ang="0">
                    <a:pos x="693" y="290"/>
                  </a:cxn>
                  <a:cxn ang="0">
                    <a:pos x="614" y="232"/>
                  </a:cxn>
                  <a:cxn ang="0">
                    <a:pos x="539" y="199"/>
                  </a:cxn>
                  <a:cxn ang="0">
                    <a:pos x="465" y="185"/>
                  </a:cxn>
                  <a:cxn ang="0">
                    <a:pos x="386" y="190"/>
                  </a:cxn>
                  <a:cxn ang="0">
                    <a:pos x="286" y="213"/>
                  </a:cxn>
                  <a:cxn ang="0">
                    <a:pos x="178" y="266"/>
                  </a:cxn>
                  <a:cxn ang="0">
                    <a:pos x="92" y="342"/>
                  </a:cxn>
                  <a:cxn ang="0">
                    <a:pos x="32" y="433"/>
                  </a:cxn>
                  <a:cxn ang="0">
                    <a:pos x="2" y="537"/>
                  </a:cxn>
                  <a:cxn ang="0">
                    <a:pos x="6" y="645"/>
                  </a:cxn>
                  <a:cxn ang="0">
                    <a:pos x="47" y="747"/>
                  </a:cxn>
                  <a:cxn ang="0">
                    <a:pos x="117" y="829"/>
                  </a:cxn>
                  <a:cxn ang="0">
                    <a:pos x="210" y="887"/>
                  </a:cxn>
                  <a:cxn ang="0">
                    <a:pos x="320" y="918"/>
                  </a:cxn>
                  <a:cxn ang="0">
                    <a:pos x="440" y="918"/>
                  </a:cxn>
                </a:cxnLst>
                <a:rect l="0" t="0" r="r" b="b"/>
                <a:pathLst>
                  <a:path w="1734" h="921">
                    <a:moveTo>
                      <a:pt x="481" y="911"/>
                    </a:moveTo>
                    <a:lnTo>
                      <a:pt x="515" y="902"/>
                    </a:lnTo>
                    <a:lnTo>
                      <a:pt x="547" y="891"/>
                    </a:lnTo>
                    <a:lnTo>
                      <a:pt x="578" y="878"/>
                    </a:lnTo>
                    <a:lnTo>
                      <a:pt x="608" y="861"/>
                    </a:lnTo>
                    <a:lnTo>
                      <a:pt x="637" y="843"/>
                    </a:lnTo>
                    <a:lnTo>
                      <a:pt x="663" y="822"/>
                    </a:lnTo>
                    <a:lnTo>
                      <a:pt x="687" y="799"/>
                    </a:lnTo>
                    <a:lnTo>
                      <a:pt x="710" y="774"/>
                    </a:lnTo>
                    <a:lnTo>
                      <a:pt x="731" y="747"/>
                    </a:lnTo>
                    <a:lnTo>
                      <a:pt x="748" y="719"/>
                    </a:lnTo>
                    <a:lnTo>
                      <a:pt x="765" y="689"/>
                    </a:lnTo>
                    <a:lnTo>
                      <a:pt x="777" y="655"/>
                    </a:lnTo>
                    <a:lnTo>
                      <a:pt x="786" y="622"/>
                    </a:lnTo>
                    <a:lnTo>
                      <a:pt x="792" y="586"/>
                    </a:lnTo>
                    <a:lnTo>
                      <a:pt x="796" y="549"/>
                    </a:lnTo>
                    <a:lnTo>
                      <a:pt x="795" y="510"/>
                    </a:lnTo>
                    <a:lnTo>
                      <a:pt x="1131" y="388"/>
                    </a:lnTo>
                    <a:lnTo>
                      <a:pt x="1134" y="385"/>
                    </a:lnTo>
                    <a:lnTo>
                      <a:pt x="1144" y="376"/>
                    </a:lnTo>
                    <a:lnTo>
                      <a:pt x="1156" y="365"/>
                    </a:lnTo>
                    <a:lnTo>
                      <a:pt x="1172" y="352"/>
                    </a:lnTo>
                    <a:lnTo>
                      <a:pt x="1187" y="338"/>
                    </a:lnTo>
                    <a:lnTo>
                      <a:pt x="1202" y="326"/>
                    </a:lnTo>
                    <a:lnTo>
                      <a:pt x="1213" y="315"/>
                    </a:lnTo>
                    <a:lnTo>
                      <a:pt x="1220" y="310"/>
                    </a:lnTo>
                    <a:lnTo>
                      <a:pt x="1227" y="304"/>
                    </a:lnTo>
                    <a:lnTo>
                      <a:pt x="1235" y="302"/>
                    </a:lnTo>
                    <a:lnTo>
                      <a:pt x="1244" y="300"/>
                    </a:lnTo>
                    <a:lnTo>
                      <a:pt x="1253" y="300"/>
                    </a:lnTo>
                    <a:lnTo>
                      <a:pt x="1260" y="302"/>
                    </a:lnTo>
                    <a:lnTo>
                      <a:pt x="1268" y="304"/>
                    </a:lnTo>
                    <a:lnTo>
                      <a:pt x="1278" y="307"/>
                    </a:lnTo>
                    <a:lnTo>
                      <a:pt x="1289" y="311"/>
                    </a:lnTo>
                    <a:lnTo>
                      <a:pt x="1298" y="314"/>
                    </a:lnTo>
                    <a:lnTo>
                      <a:pt x="1307" y="317"/>
                    </a:lnTo>
                    <a:lnTo>
                      <a:pt x="1314" y="319"/>
                    </a:lnTo>
                    <a:lnTo>
                      <a:pt x="1319" y="320"/>
                    </a:lnTo>
                    <a:lnTo>
                      <a:pt x="1325" y="322"/>
                    </a:lnTo>
                    <a:lnTo>
                      <a:pt x="1330" y="325"/>
                    </a:lnTo>
                    <a:lnTo>
                      <a:pt x="1337" y="325"/>
                    </a:lnTo>
                    <a:lnTo>
                      <a:pt x="1346" y="320"/>
                    </a:lnTo>
                    <a:lnTo>
                      <a:pt x="1350" y="315"/>
                    </a:lnTo>
                    <a:lnTo>
                      <a:pt x="1353" y="308"/>
                    </a:lnTo>
                    <a:lnTo>
                      <a:pt x="1355" y="303"/>
                    </a:lnTo>
                    <a:lnTo>
                      <a:pt x="1356" y="300"/>
                    </a:lnTo>
                    <a:lnTo>
                      <a:pt x="1358" y="289"/>
                    </a:lnTo>
                    <a:lnTo>
                      <a:pt x="1364" y="279"/>
                    </a:lnTo>
                    <a:lnTo>
                      <a:pt x="1370" y="270"/>
                    </a:lnTo>
                    <a:lnTo>
                      <a:pt x="1378" y="265"/>
                    </a:lnTo>
                    <a:lnTo>
                      <a:pt x="1386" y="260"/>
                    </a:lnTo>
                    <a:lnTo>
                      <a:pt x="1394" y="257"/>
                    </a:lnTo>
                    <a:lnTo>
                      <a:pt x="1403" y="256"/>
                    </a:lnTo>
                    <a:lnTo>
                      <a:pt x="1411" y="256"/>
                    </a:lnTo>
                    <a:lnTo>
                      <a:pt x="1416" y="254"/>
                    </a:lnTo>
                    <a:lnTo>
                      <a:pt x="1421" y="249"/>
                    </a:lnTo>
                    <a:lnTo>
                      <a:pt x="1426" y="243"/>
                    </a:lnTo>
                    <a:lnTo>
                      <a:pt x="1429" y="239"/>
                    </a:lnTo>
                    <a:lnTo>
                      <a:pt x="1433" y="235"/>
                    </a:lnTo>
                    <a:lnTo>
                      <a:pt x="1437" y="230"/>
                    </a:lnTo>
                    <a:lnTo>
                      <a:pt x="1443" y="226"/>
                    </a:lnTo>
                    <a:lnTo>
                      <a:pt x="1449" y="222"/>
                    </a:lnTo>
                    <a:lnTo>
                      <a:pt x="1455" y="219"/>
                    </a:lnTo>
                    <a:lnTo>
                      <a:pt x="1462" y="216"/>
                    </a:lnTo>
                    <a:lnTo>
                      <a:pt x="1467" y="215"/>
                    </a:lnTo>
                    <a:lnTo>
                      <a:pt x="1473" y="215"/>
                    </a:lnTo>
                    <a:lnTo>
                      <a:pt x="1482" y="216"/>
                    </a:lnTo>
                    <a:lnTo>
                      <a:pt x="1496" y="219"/>
                    </a:lnTo>
                    <a:lnTo>
                      <a:pt x="1512" y="221"/>
                    </a:lnTo>
                    <a:lnTo>
                      <a:pt x="1531" y="223"/>
                    </a:lnTo>
                    <a:lnTo>
                      <a:pt x="1548" y="226"/>
                    </a:lnTo>
                    <a:lnTo>
                      <a:pt x="1563" y="228"/>
                    </a:lnTo>
                    <a:lnTo>
                      <a:pt x="1573" y="230"/>
                    </a:lnTo>
                    <a:lnTo>
                      <a:pt x="1577" y="230"/>
                    </a:lnTo>
                    <a:lnTo>
                      <a:pt x="1579" y="227"/>
                    </a:lnTo>
                    <a:lnTo>
                      <a:pt x="1585" y="219"/>
                    </a:lnTo>
                    <a:lnTo>
                      <a:pt x="1593" y="207"/>
                    </a:lnTo>
                    <a:lnTo>
                      <a:pt x="1602" y="192"/>
                    </a:lnTo>
                    <a:lnTo>
                      <a:pt x="1613" y="178"/>
                    </a:lnTo>
                    <a:lnTo>
                      <a:pt x="1622" y="165"/>
                    </a:lnTo>
                    <a:lnTo>
                      <a:pt x="1630" y="154"/>
                    </a:lnTo>
                    <a:lnTo>
                      <a:pt x="1635" y="148"/>
                    </a:lnTo>
                    <a:lnTo>
                      <a:pt x="1638" y="144"/>
                    </a:lnTo>
                    <a:lnTo>
                      <a:pt x="1641" y="141"/>
                    </a:lnTo>
                    <a:lnTo>
                      <a:pt x="1645" y="139"/>
                    </a:lnTo>
                    <a:lnTo>
                      <a:pt x="1652" y="138"/>
                    </a:lnTo>
                    <a:lnTo>
                      <a:pt x="1705" y="144"/>
                    </a:lnTo>
                    <a:lnTo>
                      <a:pt x="1708" y="135"/>
                    </a:lnTo>
                    <a:lnTo>
                      <a:pt x="1717" y="115"/>
                    </a:lnTo>
                    <a:lnTo>
                      <a:pt x="1727" y="93"/>
                    </a:lnTo>
                    <a:lnTo>
                      <a:pt x="1732" y="78"/>
                    </a:lnTo>
                    <a:lnTo>
                      <a:pt x="1734" y="69"/>
                    </a:lnTo>
                    <a:lnTo>
                      <a:pt x="1734" y="62"/>
                    </a:lnTo>
                    <a:lnTo>
                      <a:pt x="1730" y="55"/>
                    </a:lnTo>
                    <a:lnTo>
                      <a:pt x="1724" y="49"/>
                    </a:lnTo>
                    <a:lnTo>
                      <a:pt x="1656" y="0"/>
                    </a:lnTo>
                    <a:lnTo>
                      <a:pt x="751" y="342"/>
                    </a:lnTo>
                    <a:lnTo>
                      <a:pt x="721" y="314"/>
                    </a:lnTo>
                    <a:lnTo>
                      <a:pt x="693" y="290"/>
                    </a:lnTo>
                    <a:lnTo>
                      <a:pt x="666" y="268"/>
                    </a:lnTo>
                    <a:lnTo>
                      <a:pt x="639" y="249"/>
                    </a:lnTo>
                    <a:lnTo>
                      <a:pt x="614" y="232"/>
                    </a:lnTo>
                    <a:lnTo>
                      <a:pt x="588" y="219"/>
                    </a:lnTo>
                    <a:lnTo>
                      <a:pt x="564" y="207"/>
                    </a:lnTo>
                    <a:lnTo>
                      <a:pt x="539" y="199"/>
                    </a:lnTo>
                    <a:lnTo>
                      <a:pt x="515" y="192"/>
                    </a:lnTo>
                    <a:lnTo>
                      <a:pt x="490" y="188"/>
                    </a:lnTo>
                    <a:lnTo>
                      <a:pt x="465" y="185"/>
                    </a:lnTo>
                    <a:lnTo>
                      <a:pt x="440" y="185"/>
                    </a:lnTo>
                    <a:lnTo>
                      <a:pt x="413" y="186"/>
                    </a:lnTo>
                    <a:lnTo>
                      <a:pt x="386" y="190"/>
                    </a:lnTo>
                    <a:lnTo>
                      <a:pt x="357" y="194"/>
                    </a:lnTo>
                    <a:lnTo>
                      <a:pt x="327" y="201"/>
                    </a:lnTo>
                    <a:lnTo>
                      <a:pt x="286" y="213"/>
                    </a:lnTo>
                    <a:lnTo>
                      <a:pt x="248" y="228"/>
                    </a:lnTo>
                    <a:lnTo>
                      <a:pt x="213" y="246"/>
                    </a:lnTo>
                    <a:lnTo>
                      <a:pt x="178" y="266"/>
                    </a:lnTo>
                    <a:lnTo>
                      <a:pt x="147" y="289"/>
                    </a:lnTo>
                    <a:lnTo>
                      <a:pt x="118" y="314"/>
                    </a:lnTo>
                    <a:lnTo>
                      <a:pt x="92" y="342"/>
                    </a:lnTo>
                    <a:lnTo>
                      <a:pt x="69" y="371"/>
                    </a:lnTo>
                    <a:lnTo>
                      <a:pt x="48" y="401"/>
                    </a:lnTo>
                    <a:lnTo>
                      <a:pt x="32" y="433"/>
                    </a:lnTo>
                    <a:lnTo>
                      <a:pt x="18" y="466"/>
                    </a:lnTo>
                    <a:lnTo>
                      <a:pt x="8" y="501"/>
                    </a:lnTo>
                    <a:lnTo>
                      <a:pt x="2" y="537"/>
                    </a:lnTo>
                    <a:lnTo>
                      <a:pt x="0" y="572"/>
                    </a:lnTo>
                    <a:lnTo>
                      <a:pt x="1" y="608"/>
                    </a:lnTo>
                    <a:lnTo>
                      <a:pt x="6" y="645"/>
                    </a:lnTo>
                    <a:lnTo>
                      <a:pt x="17" y="681"/>
                    </a:lnTo>
                    <a:lnTo>
                      <a:pt x="29" y="715"/>
                    </a:lnTo>
                    <a:lnTo>
                      <a:pt x="47" y="747"/>
                    </a:lnTo>
                    <a:lnTo>
                      <a:pt x="67" y="777"/>
                    </a:lnTo>
                    <a:lnTo>
                      <a:pt x="91" y="804"/>
                    </a:lnTo>
                    <a:lnTo>
                      <a:pt x="117" y="829"/>
                    </a:lnTo>
                    <a:lnTo>
                      <a:pt x="146" y="851"/>
                    </a:lnTo>
                    <a:lnTo>
                      <a:pt x="177" y="871"/>
                    </a:lnTo>
                    <a:lnTo>
                      <a:pt x="210" y="887"/>
                    </a:lnTo>
                    <a:lnTo>
                      <a:pt x="245" y="901"/>
                    </a:lnTo>
                    <a:lnTo>
                      <a:pt x="282" y="911"/>
                    </a:lnTo>
                    <a:lnTo>
                      <a:pt x="320" y="918"/>
                    </a:lnTo>
                    <a:lnTo>
                      <a:pt x="359" y="921"/>
                    </a:lnTo>
                    <a:lnTo>
                      <a:pt x="399" y="921"/>
                    </a:lnTo>
                    <a:lnTo>
                      <a:pt x="440" y="918"/>
                    </a:lnTo>
                    <a:lnTo>
                      <a:pt x="481" y="911"/>
                    </a:lnTo>
                    <a:close/>
                  </a:path>
                </a:pathLst>
              </a:custGeom>
              <a:solidFill>
                <a:srgbClr val="00FFFF"/>
              </a:solidFill>
              <a:ln w="9525">
                <a:noFill/>
                <a:round/>
              </a:ln>
            </p:spPr>
            <p:txBody>
              <a:bodyPr/>
              <a:lstStyle/>
              <a:p>
                <a:endParaRPr lang="en-US"/>
              </a:p>
            </p:txBody>
          </p:sp>
          <p:sp>
            <p:nvSpPr>
              <p:cNvPr id="378913" name="Freeform 33"/>
              <p:cNvSpPr/>
              <p:nvPr/>
            </p:nvSpPr>
            <p:spPr bwMode="auto">
              <a:xfrm flipH="1">
                <a:off x="3511" y="3107"/>
                <a:ext cx="362" cy="328"/>
              </a:xfrm>
              <a:custGeom>
                <a:avLst/>
                <a:gdLst/>
                <a:ahLst/>
                <a:cxnLst>
                  <a:cxn ang="0">
                    <a:pos x="487" y="629"/>
                  </a:cxn>
                  <a:cxn ang="0">
                    <a:pos x="551" y="597"/>
                  </a:cxn>
                  <a:cxn ang="0">
                    <a:pos x="606" y="555"/>
                  </a:cxn>
                  <a:cxn ang="0">
                    <a:pos x="653" y="506"/>
                  </a:cxn>
                  <a:cxn ang="0">
                    <a:pos x="689" y="450"/>
                  </a:cxn>
                  <a:cxn ang="0">
                    <a:pos x="713" y="392"/>
                  </a:cxn>
                  <a:cxn ang="0">
                    <a:pos x="724" y="328"/>
                  </a:cxn>
                  <a:cxn ang="0">
                    <a:pos x="720" y="264"/>
                  </a:cxn>
                  <a:cxn ang="0">
                    <a:pos x="701" y="199"/>
                  </a:cxn>
                  <a:cxn ang="0">
                    <a:pos x="667" y="141"/>
                  </a:cxn>
                  <a:cxn ang="0">
                    <a:pos x="622" y="91"/>
                  </a:cxn>
                  <a:cxn ang="0">
                    <a:pos x="568" y="52"/>
                  </a:cxn>
                  <a:cxn ang="0">
                    <a:pos x="507" y="22"/>
                  </a:cxn>
                  <a:cxn ang="0">
                    <a:pos x="440" y="5"/>
                  </a:cxn>
                  <a:cxn ang="0">
                    <a:pos x="370" y="0"/>
                  </a:cxn>
                  <a:cxn ang="0">
                    <a:pos x="297" y="8"/>
                  </a:cxn>
                  <a:cxn ang="0">
                    <a:pos x="225" y="31"/>
                  </a:cxn>
                  <a:cxn ang="0">
                    <a:pos x="158" y="67"/>
                  </a:cxn>
                  <a:cxn ang="0">
                    <a:pos x="103" y="112"/>
                  </a:cxn>
                  <a:cxn ang="0">
                    <a:pos x="60" y="165"/>
                  </a:cxn>
                  <a:cxn ang="0">
                    <a:pos x="28" y="222"/>
                  </a:cxn>
                  <a:cxn ang="0">
                    <a:pos x="8" y="282"/>
                  </a:cxn>
                  <a:cxn ang="0">
                    <a:pos x="0" y="344"/>
                  </a:cxn>
                  <a:cxn ang="0">
                    <a:pos x="6" y="406"/>
                  </a:cxn>
                  <a:cxn ang="0">
                    <a:pos x="24" y="465"/>
                  </a:cxn>
                  <a:cxn ang="0">
                    <a:pos x="55" y="521"/>
                  </a:cxn>
                  <a:cxn ang="0">
                    <a:pos x="99" y="569"/>
                  </a:cxn>
                  <a:cxn ang="0">
                    <a:pos x="152" y="607"/>
                  </a:cxn>
                  <a:cxn ang="0">
                    <a:pos x="213" y="636"/>
                  </a:cxn>
                  <a:cxn ang="0">
                    <a:pos x="279" y="653"/>
                  </a:cxn>
                  <a:cxn ang="0">
                    <a:pos x="348" y="658"/>
                  </a:cxn>
                  <a:cxn ang="0">
                    <a:pos x="418" y="651"/>
                  </a:cxn>
                </a:cxnLst>
                <a:rect l="0" t="0" r="r" b="b"/>
                <a:pathLst>
                  <a:path w="724" h="658">
                    <a:moveTo>
                      <a:pt x="453" y="642"/>
                    </a:moveTo>
                    <a:lnTo>
                      <a:pt x="487" y="629"/>
                    </a:lnTo>
                    <a:lnTo>
                      <a:pt x="520" y="614"/>
                    </a:lnTo>
                    <a:lnTo>
                      <a:pt x="551" y="597"/>
                    </a:lnTo>
                    <a:lnTo>
                      <a:pt x="580" y="577"/>
                    </a:lnTo>
                    <a:lnTo>
                      <a:pt x="606" y="555"/>
                    </a:lnTo>
                    <a:lnTo>
                      <a:pt x="631" y="531"/>
                    </a:lnTo>
                    <a:lnTo>
                      <a:pt x="653" y="506"/>
                    </a:lnTo>
                    <a:lnTo>
                      <a:pt x="673" y="479"/>
                    </a:lnTo>
                    <a:lnTo>
                      <a:pt x="689" y="450"/>
                    </a:lnTo>
                    <a:lnTo>
                      <a:pt x="703" y="422"/>
                    </a:lnTo>
                    <a:lnTo>
                      <a:pt x="713" y="392"/>
                    </a:lnTo>
                    <a:lnTo>
                      <a:pt x="720" y="361"/>
                    </a:lnTo>
                    <a:lnTo>
                      <a:pt x="724" y="328"/>
                    </a:lnTo>
                    <a:lnTo>
                      <a:pt x="724" y="296"/>
                    </a:lnTo>
                    <a:lnTo>
                      <a:pt x="720" y="264"/>
                    </a:lnTo>
                    <a:lnTo>
                      <a:pt x="712" y="232"/>
                    </a:lnTo>
                    <a:lnTo>
                      <a:pt x="701" y="199"/>
                    </a:lnTo>
                    <a:lnTo>
                      <a:pt x="686" y="169"/>
                    </a:lnTo>
                    <a:lnTo>
                      <a:pt x="667" y="141"/>
                    </a:lnTo>
                    <a:lnTo>
                      <a:pt x="646" y="115"/>
                    </a:lnTo>
                    <a:lnTo>
                      <a:pt x="622" y="91"/>
                    </a:lnTo>
                    <a:lnTo>
                      <a:pt x="597" y="70"/>
                    </a:lnTo>
                    <a:lnTo>
                      <a:pt x="568" y="52"/>
                    </a:lnTo>
                    <a:lnTo>
                      <a:pt x="539" y="36"/>
                    </a:lnTo>
                    <a:lnTo>
                      <a:pt x="507" y="22"/>
                    </a:lnTo>
                    <a:lnTo>
                      <a:pt x="475" y="12"/>
                    </a:lnTo>
                    <a:lnTo>
                      <a:pt x="440" y="5"/>
                    </a:lnTo>
                    <a:lnTo>
                      <a:pt x="406" y="0"/>
                    </a:lnTo>
                    <a:lnTo>
                      <a:pt x="370" y="0"/>
                    </a:lnTo>
                    <a:lnTo>
                      <a:pt x="334" y="2"/>
                    </a:lnTo>
                    <a:lnTo>
                      <a:pt x="297" y="8"/>
                    </a:lnTo>
                    <a:lnTo>
                      <a:pt x="262" y="17"/>
                    </a:lnTo>
                    <a:lnTo>
                      <a:pt x="225" y="31"/>
                    </a:lnTo>
                    <a:lnTo>
                      <a:pt x="190" y="47"/>
                    </a:lnTo>
                    <a:lnTo>
                      <a:pt x="158" y="67"/>
                    </a:lnTo>
                    <a:lnTo>
                      <a:pt x="129" y="88"/>
                    </a:lnTo>
                    <a:lnTo>
                      <a:pt x="103" y="112"/>
                    </a:lnTo>
                    <a:lnTo>
                      <a:pt x="79" y="137"/>
                    </a:lnTo>
                    <a:lnTo>
                      <a:pt x="60" y="165"/>
                    </a:lnTo>
                    <a:lnTo>
                      <a:pt x="43" y="192"/>
                    </a:lnTo>
                    <a:lnTo>
                      <a:pt x="28" y="222"/>
                    </a:lnTo>
                    <a:lnTo>
                      <a:pt x="16" y="252"/>
                    </a:lnTo>
                    <a:lnTo>
                      <a:pt x="8" y="282"/>
                    </a:lnTo>
                    <a:lnTo>
                      <a:pt x="2" y="313"/>
                    </a:lnTo>
                    <a:lnTo>
                      <a:pt x="0" y="344"/>
                    </a:lnTo>
                    <a:lnTo>
                      <a:pt x="1" y="376"/>
                    </a:lnTo>
                    <a:lnTo>
                      <a:pt x="6" y="406"/>
                    </a:lnTo>
                    <a:lnTo>
                      <a:pt x="13" y="434"/>
                    </a:lnTo>
                    <a:lnTo>
                      <a:pt x="24" y="465"/>
                    </a:lnTo>
                    <a:lnTo>
                      <a:pt x="38" y="494"/>
                    </a:lnTo>
                    <a:lnTo>
                      <a:pt x="55" y="521"/>
                    </a:lnTo>
                    <a:lnTo>
                      <a:pt x="76" y="546"/>
                    </a:lnTo>
                    <a:lnTo>
                      <a:pt x="99" y="569"/>
                    </a:lnTo>
                    <a:lnTo>
                      <a:pt x="124" y="589"/>
                    </a:lnTo>
                    <a:lnTo>
                      <a:pt x="152" y="607"/>
                    </a:lnTo>
                    <a:lnTo>
                      <a:pt x="182" y="622"/>
                    </a:lnTo>
                    <a:lnTo>
                      <a:pt x="213" y="636"/>
                    </a:lnTo>
                    <a:lnTo>
                      <a:pt x="245" y="646"/>
                    </a:lnTo>
                    <a:lnTo>
                      <a:pt x="279" y="653"/>
                    </a:lnTo>
                    <a:lnTo>
                      <a:pt x="312" y="657"/>
                    </a:lnTo>
                    <a:lnTo>
                      <a:pt x="348" y="658"/>
                    </a:lnTo>
                    <a:lnTo>
                      <a:pt x="383" y="657"/>
                    </a:lnTo>
                    <a:lnTo>
                      <a:pt x="418" y="651"/>
                    </a:lnTo>
                    <a:lnTo>
                      <a:pt x="453" y="642"/>
                    </a:lnTo>
                    <a:close/>
                  </a:path>
                </a:pathLst>
              </a:custGeom>
              <a:solidFill>
                <a:srgbClr val="000000"/>
              </a:solidFill>
              <a:ln w="9525">
                <a:noFill/>
                <a:round/>
              </a:ln>
            </p:spPr>
            <p:txBody>
              <a:bodyPr/>
              <a:lstStyle/>
              <a:p>
                <a:endParaRPr lang="en-US"/>
              </a:p>
            </p:txBody>
          </p:sp>
          <p:sp>
            <p:nvSpPr>
              <p:cNvPr id="378914" name="Freeform 34"/>
              <p:cNvSpPr/>
              <p:nvPr/>
            </p:nvSpPr>
            <p:spPr bwMode="auto">
              <a:xfrm flipH="1">
                <a:off x="3528" y="3121"/>
                <a:ext cx="325" cy="296"/>
              </a:xfrm>
              <a:custGeom>
                <a:avLst/>
                <a:gdLst/>
                <a:ahLst/>
                <a:cxnLst>
                  <a:cxn ang="0">
                    <a:pos x="437" y="565"/>
                  </a:cxn>
                  <a:cxn ang="0">
                    <a:pos x="495" y="537"/>
                  </a:cxn>
                  <a:cxn ang="0">
                    <a:pos x="545" y="500"/>
                  </a:cxn>
                  <a:cxn ang="0">
                    <a:pos x="587" y="456"/>
                  </a:cxn>
                  <a:cxn ang="0">
                    <a:pos x="619" y="406"/>
                  </a:cxn>
                  <a:cxn ang="0">
                    <a:pos x="641" y="353"/>
                  </a:cxn>
                  <a:cxn ang="0">
                    <a:pos x="650" y="296"/>
                  </a:cxn>
                  <a:cxn ang="0">
                    <a:pos x="646" y="237"/>
                  </a:cxn>
                  <a:cxn ang="0">
                    <a:pos x="628" y="178"/>
                  </a:cxn>
                  <a:cxn ang="0">
                    <a:pos x="598" y="127"/>
                  </a:cxn>
                  <a:cxn ang="0">
                    <a:pos x="559" y="82"/>
                  </a:cxn>
                  <a:cxn ang="0">
                    <a:pos x="511" y="46"/>
                  </a:cxn>
                  <a:cxn ang="0">
                    <a:pos x="455" y="21"/>
                  </a:cxn>
                  <a:cxn ang="0">
                    <a:pos x="396" y="4"/>
                  </a:cxn>
                  <a:cxn ang="0">
                    <a:pos x="332" y="0"/>
                  </a:cxn>
                  <a:cxn ang="0">
                    <a:pos x="268" y="8"/>
                  </a:cxn>
                  <a:cxn ang="0">
                    <a:pos x="201" y="29"/>
                  </a:cxn>
                  <a:cxn ang="0">
                    <a:pos x="141" y="61"/>
                  </a:cxn>
                  <a:cxn ang="0">
                    <a:pos x="91" y="101"/>
                  </a:cxn>
                  <a:cxn ang="0">
                    <a:pos x="52" y="148"/>
                  </a:cxn>
                  <a:cxn ang="0">
                    <a:pos x="25" y="199"/>
                  </a:cxn>
                  <a:cxn ang="0">
                    <a:pos x="6" y="254"/>
                  </a:cxn>
                  <a:cxn ang="0">
                    <a:pos x="0" y="310"/>
                  </a:cxn>
                  <a:cxn ang="0">
                    <a:pos x="4" y="364"/>
                  </a:cxn>
                  <a:cxn ang="0">
                    <a:pos x="21" y="418"/>
                  </a:cxn>
                  <a:cxn ang="0">
                    <a:pos x="50" y="469"/>
                  </a:cxn>
                  <a:cxn ang="0">
                    <a:pos x="89" y="511"/>
                  </a:cxn>
                  <a:cxn ang="0">
                    <a:pos x="136" y="546"/>
                  </a:cxn>
                  <a:cxn ang="0">
                    <a:pos x="190" y="571"/>
                  </a:cxn>
                  <a:cxn ang="0">
                    <a:pos x="249" y="587"/>
                  </a:cxn>
                  <a:cxn ang="0">
                    <a:pos x="311" y="592"/>
                  </a:cxn>
                  <a:cxn ang="0">
                    <a:pos x="375" y="585"/>
                  </a:cxn>
                </a:cxnLst>
                <a:rect l="0" t="0" r="r" b="b"/>
                <a:pathLst>
                  <a:path w="650" h="592">
                    <a:moveTo>
                      <a:pt x="406" y="577"/>
                    </a:moveTo>
                    <a:lnTo>
                      <a:pt x="437" y="565"/>
                    </a:lnTo>
                    <a:lnTo>
                      <a:pt x="467" y="552"/>
                    </a:lnTo>
                    <a:lnTo>
                      <a:pt x="495" y="537"/>
                    </a:lnTo>
                    <a:lnTo>
                      <a:pt x="521" y="519"/>
                    </a:lnTo>
                    <a:lnTo>
                      <a:pt x="545" y="500"/>
                    </a:lnTo>
                    <a:lnTo>
                      <a:pt x="567" y="478"/>
                    </a:lnTo>
                    <a:lnTo>
                      <a:pt x="587" y="456"/>
                    </a:lnTo>
                    <a:lnTo>
                      <a:pt x="604" y="432"/>
                    </a:lnTo>
                    <a:lnTo>
                      <a:pt x="619" y="406"/>
                    </a:lnTo>
                    <a:lnTo>
                      <a:pt x="632" y="380"/>
                    </a:lnTo>
                    <a:lnTo>
                      <a:pt x="641" y="353"/>
                    </a:lnTo>
                    <a:lnTo>
                      <a:pt x="647" y="325"/>
                    </a:lnTo>
                    <a:lnTo>
                      <a:pt x="650" y="296"/>
                    </a:lnTo>
                    <a:lnTo>
                      <a:pt x="649" y="267"/>
                    </a:lnTo>
                    <a:lnTo>
                      <a:pt x="646" y="237"/>
                    </a:lnTo>
                    <a:lnTo>
                      <a:pt x="639" y="207"/>
                    </a:lnTo>
                    <a:lnTo>
                      <a:pt x="628" y="178"/>
                    </a:lnTo>
                    <a:lnTo>
                      <a:pt x="614" y="152"/>
                    </a:lnTo>
                    <a:lnTo>
                      <a:pt x="598" y="127"/>
                    </a:lnTo>
                    <a:lnTo>
                      <a:pt x="580" y="103"/>
                    </a:lnTo>
                    <a:lnTo>
                      <a:pt x="559" y="82"/>
                    </a:lnTo>
                    <a:lnTo>
                      <a:pt x="536" y="63"/>
                    </a:lnTo>
                    <a:lnTo>
                      <a:pt x="511" y="46"/>
                    </a:lnTo>
                    <a:lnTo>
                      <a:pt x="484" y="32"/>
                    </a:lnTo>
                    <a:lnTo>
                      <a:pt x="455" y="21"/>
                    </a:lnTo>
                    <a:lnTo>
                      <a:pt x="427" y="11"/>
                    </a:lnTo>
                    <a:lnTo>
                      <a:pt x="396" y="4"/>
                    </a:lnTo>
                    <a:lnTo>
                      <a:pt x="364" y="1"/>
                    </a:lnTo>
                    <a:lnTo>
                      <a:pt x="332" y="0"/>
                    </a:lnTo>
                    <a:lnTo>
                      <a:pt x="300" y="2"/>
                    </a:lnTo>
                    <a:lnTo>
                      <a:pt x="268" y="8"/>
                    </a:lnTo>
                    <a:lnTo>
                      <a:pt x="234" y="16"/>
                    </a:lnTo>
                    <a:lnTo>
                      <a:pt x="201" y="29"/>
                    </a:lnTo>
                    <a:lnTo>
                      <a:pt x="170" y="44"/>
                    </a:lnTo>
                    <a:lnTo>
                      <a:pt x="141" y="61"/>
                    </a:lnTo>
                    <a:lnTo>
                      <a:pt x="114" y="79"/>
                    </a:lnTo>
                    <a:lnTo>
                      <a:pt x="91" y="101"/>
                    </a:lnTo>
                    <a:lnTo>
                      <a:pt x="71" y="124"/>
                    </a:lnTo>
                    <a:lnTo>
                      <a:pt x="52" y="148"/>
                    </a:lnTo>
                    <a:lnTo>
                      <a:pt x="37" y="174"/>
                    </a:lnTo>
                    <a:lnTo>
                      <a:pt x="25" y="199"/>
                    </a:lnTo>
                    <a:lnTo>
                      <a:pt x="14" y="227"/>
                    </a:lnTo>
                    <a:lnTo>
                      <a:pt x="6" y="254"/>
                    </a:lnTo>
                    <a:lnTo>
                      <a:pt x="1" y="282"/>
                    </a:lnTo>
                    <a:lnTo>
                      <a:pt x="0" y="310"/>
                    </a:lnTo>
                    <a:lnTo>
                      <a:pt x="0" y="337"/>
                    </a:lnTo>
                    <a:lnTo>
                      <a:pt x="4" y="364"/>
                    </a:lnTo>
                    <a:lnTo>
                      <a:pt x="11" y="390"/>
                    </a:lnTo>
                    <a:lnTo>
                      <a:pt x="21" y="418"/>
                    </a:lnTo>
                    <a:lnTo>
                      <a:pt x="34" y="444"/>
                    </a:lnTo>
                    <a:lnTo>
                      <a:pt x="50" y="469"/>
                    </a:lnTo>
                    <a:lnTo>
                      <a:pt x="68" y="491"/>
                    </a:lnTo>
                    <a:lnTo>
                      <a:pt x="89" y="511"/>
                    </a:lnTo>
                    <a:lnTo>
                      <a:pt x="111" y="530"/>
                    </a:lnTo>
                    <a:lnTo>
                      <a:pt x="136" y="546"/>
                    </a:lnTo>
                    <a:lnTo>
                      <a:pt x="163" y="560"/>
                    </a:lnTo>
                    <a:lnTo>
                      <a:pt x="190" y="571"/>
                    </a:lnTo>
                    <a:lnTo>
                      <a:pt x="219" y="580"/>
                    </a:lnTo>
                    <a:lnTo>
                      <a:pt x="249" y="587"/>
                    </a:lnTo>
                    <a:lnTo>
                      <a:pt x="280" y="591"/>
                    </a:lnTo>
                    <a:lnTo>
                      <a:pt x="311" y="592"/>
                    </a:lnTo>
                    <a:lnTo>
                      <a:pt x="343" y="590"/>
                    </a:lnTo>
                    <a:lnTo>
                      <a:pt x="375" y="585"/>
                    </a:lnTo>
                    <a:lnTo>
                      <a:pt x="406" y="577"/>
                    </a:lnTo>
                    <a:close/>
                  </a:path>
                </a:pathLst>
              </a:custGeom>
              <a:solidFill>
                <a:srgbClr val="00FFFF"/>
              </a:solidFill>
              <a:ln w="9525">
                <a:noFill/>
                <a:round/>
              </a:ln>
            </p:spPr>
            <p:txBody>
              <a:bodyPr/>
              <a:lstStyle/>
              <a:p>
                <a:endParaRPr lang="en-US"/>
              </a:p>
            </p:txBody>
          </p:sp>
          <p:sp>
            <p:nvSpPr>
              <p:cNvPr id="378915" name="Freeform 35"/>
              <p:cNvSpPr/>
              <p:nvPr/>
            </p:nvSpPr>
            <p:spPr bwMode="auto">
              <a:xfrm flipH="1">
                <a:off x="3729" y="3263"/>
                <a:ext cx="95" cy="86"/>
              </a:xfrm>
              <a:custGeom>
                <a:avLst/>
                <a:gdLst/>
                <a:ahLst/>
                <a:cxnLst>
                  <a:cxn ang="0">
                    <a:pos x="124" y="166"/>
                  </a:cxn>
                  <a:cxn ang="0">
                    <a:pos x="142" y="158"/>
                  </a:cxn>
                  <a:cxn ang="0">
                    <a:pos x="158" y="146"/>
                  </a:cxn>
                  <a:cxn ang="0">
                    <a:pos x="170" y="134"/>
                  </a:cxn>
                  <a:cxn ang="0">
                    <a:pos x="180" y="119"/>
                  </a:cxn>
                  <a:cxn ang="0">
                    <a:pos x="187" y="104"/>
                  </a:cxn>
                  <a:cxn ang="0">
                    <a:pos x="190" y="88"/>
                  </a:cxn>
                  <a:cxn ang="0">
                    <a:pos x="190" y="72"/>
                  </a:cxn>
                  <a:cxn ang="0">
                    <a:pos x="185" y="55"/>
                  </a:cxn>
                  <a:cxn ang="0">
                    <a:pos x="177" y="39"/>
                  </a:cxn>
                  <a:cxn ang="0">
                    <a:pos x="166" y="26"/>
                  </a:cxn>
                  <a:cxn ang="0">
                    <a:pos x="152" y="14"/>
                  </a:cxn>
                  <a:cxn ang="0">
                    <a:pos x="136" y="6"/>
                  </a:cxn>
                  <a:cxn ang="0">
                    <a:pos x="119" y="1"/>
                  </a:cxn>
                  <a:cxn ang="0">
                    <a:pos x="100" y="0"/>
                  </a:cxn>
                  <a:cxn ang="0">
                    <a:pos x="81" y="1"/>
                  </a:cxn>
                  <a:cxn ang="0">
                    <a:pos x="62" y="7"/>
                  </a:cxn>
                  <a:cxn ang="0">
                    <a:pos x="44" y="16"/>
                  </a:cxn>
                  <a:cxn ang="0">
                    <a:pos x="29" y="28"/>
                  </a:cxn>
                  <a:cxn ang="0">
                    <a:pos x="17" y="42"/>
                  </a:cxn>
                  <a:cxn ang="0">
                    <a:pos x="8" y="57"/>
                  </a:cxn>
                  <a:cxn ang="0">
                    <a:pos x="2" y="73"/>
                  </a:cxn>
                  <a:cxn ang="0">
                    <a:pos x="0" y="89"/>
                  </a:cxn>
                  <a:cxn ang="0">
                    <a:pos x="1" y="105"/>
                  </a:cxn>
                  <a:cxn ang="0">
                    <a:pos x="5" y="120"/>
                  </a:cxn>
                  <a:cxn ang="0">
                    <a:pos x="13" y="135"/>
                  </a:cxn>
                  <a:cxn ang="0">
                    <a:pos x="24" y="149"/>
                  </a:cxn>
                  <a:cxn ang="0">
                    <a:pos x="38" y="159"/>
                  </a:cxn>
                  <a:cxn ang="0">
                    <a:pos x="53" y="167"/>
                  </a:cxn>
                  <a:cxn ang="0">
                    <a:pos x="70" y="172"/>
                  </a:cxn>
                  <a:cxn ang="0">
                    <a:pos x="89" y="173"/>
                  </a:cxn>
                  <a:cxn ang="0">
                    <a:pos x="106" y="172"/>
                  </a:cxn>
                  <a:cxn ang="0">
                    <a:pos x="124" y="166"/>
                  </a:cxn>
                </a:cxnLst>
                <a:rect l="0" t="0" r="r" b="b"/>
                <a:pathLst>
                  <a:path w="190" h="173">
                    <a:moveTo>
                      <a:pt x="124" y="166"/>
                    </a:moveTo>
                    <a:lnTo>
                      <a:pt x="142" y="158"/>
                    </a:lnTo>
                    <a:lnTo>
                      <a:pt x="158" y="146"/>
                    </a:lnTo>
                    <a:lnTo>
                      <a:pt x="170" y="134"/>
                    </a:lnTo>
                    <a:lnTo>
                      <a:pt x="180" y="119"/>
                    </a:lnTo>
                    <a:lnTo>
                      <a:pt x="187" y="104"/>
                    </a:lnTo>
                    <a:lnTo>
                      <a:pt x="190" y="88"/>
                    </a:lnTo>
                    <a:lnTo>
                      <a:pt x="190" y="72"/>
                    </a:lnTo>
                    <a:lnTo>
                      <a:pt x="185" y="55"/>
                    </a:lnTo>
                    <a:lnTo>
                      <a:pt x="177" y="39"/>
                    </a:lnTo>
                    <a:lnTo>
                      <a:pt x="166" y="26"/>
                    </a:lnTo>
                    <a:lnTo>
                      <a:pt x="152" y="14"/>
                    </a:lnTo>
                    <a:lnTo>
                      <a:pt x="136" y="6"/>
                    </a:lnTo>
                    <a:lnTo>
                      <a:pt x="119" y="1"/>
                    </a:lnTo>
                    <a:lnTo>
                      <a:pt x="100" y="0"/>
                    </a:lnTo>
                    <a:lnTo>
                      <a:pt x="81" y="1"/>
                    </a:lnTo>
                    <a:lnTo>
                      <a:pt x="62" y="7"/>
                    </a:lnTo>
                    <a:lnTo>
                      <a:pt x="44" y="16"/>
                    </a:lnTo>
                    <a:lnTo>
                      <a:pt x="29" y="28"/>
                    </a:lnTo>
                    <a:lnTo>
                      <a:pt x="17" y="42"/>
                    </a:lnTo>
                    <a:lnTo>
                      <a:pt x="8" y="57"/>
                    </a:lnTo>
                    <a:lnTo>
                      <a:pt x="2" y="73"/>
                    </a:lnTo>
                    <a:lnTo>
                      <a:pt x="0" y="89"/>
                    </a:lnTo>
                    <a:lnTo>
                      <a:pt x="1" y="105"/>
                    </a:lnTo>
                    <a:lnTo>
                      <a:pt x="5" y="120"/>
                    </a:lnTo>
                    <a:lnTo>
                      <a:pt x="13" y="135"/>
                    </a:lnTo>
                    <a:lnTo>
                      <a:pt x="24" y="149"/>
                    </a:lnTo>
                    <a:lnTo>
                      <a:pt x="38" y="159"/>
                    </a:lnTo>
                    <a:lnTo>
                      <a:pt x="53" y="167"/>
                    </a:lnTo>
                    <a:lnTo>
                      <a:pt x="70" y="172"/>
                    </a:lnTo>
                    <a:lnTo>
                      <a:pt x="89" y="173"/>
                    </a:lnTo>
                    <a:lnTo>
                      <a:pt x="106" y="172"/>
                    </a:lnTo>
                    <a:lnTo>
                      <a:pt x="124" y="166"/>
                    </a:lnTo>
                    <a:close/>
                  </a:path>
                </a:pathLst>
              </a:custGeom>
              <a:solidFill>
                <a:srgbClr val="000000"/>
              </a:solidFill>
              <a:ln w="9525">
                <a:noFill/>
                <a:round/>
              </a:ln>
            </p:spPr>
            <p:txBody>
              <a:bodyPr/>
              <a:lstStyle/>
              <a:p>
                <a:endParaRPr lang="en-US"/>
              </a:p>
            </p:txBody>
          </p:sp>
          <p:sp>
            <p:nvSpPr>
              <p:cNvPr id="378916" name="Freeform 36"/>
              <p:cNvSpPr/>
              <p:nvPr/>
            </p:nvSpPr>
            <p:spPr bwMode="auto">
              <a:xfrm flipH="1">
                <a:off x="3742" y="3275"/>
                <a:ext cx="69" cy="62"/>
              </a:xfrm>
              <a:custGeom>
                <a:avLst/>
                <a:gdLst/>
                <a:ahLst/>
                <a:cxnLst>
                  <a:cxn ang="0">
                    <a:pos x="90" y="120"/>
                  </a:cxn>
                  <a:cxn ang="0">
                    <a:pos x="103" y="113"/>
                  </a:cxn>
                  <a:cxn ang="0">
                    <a:pos x="115" y="105"/>
                  </a:cxn>
                  <a:cxn ang="0">
                    <a:pos x="124" y="96"/>
                  </a:cxn>
                  <a:cxn ang="0">
                    <a:pos x="131" y="86"/>
                  </a:cxn>
                  <a:cxn ang="0">
                    <a:pos x="136" y="75"/>
                  </a:cxn>
                  <a:cxn ang="0">
                    <a:pos x="139" y="64"/>
                  </a:cxn>
                  <a:cxn ang="0">
                    <a:pos x="139" y="52"/>
                  </a:cxn>
                  <a:cxn ang="0">
                    <a:pos x="135" y="41"/>
                  </a:cxn>
                  <a:cxn ang="0">
                    <a:pos x="129" y="29"/>
                  </a:cxn>
                  <a:cxn ang="0">
                    <a:pos x="121" y="19"/>
                  </a:cxn>
                  <a:cxn ang="0">
                    <a:pos x="111" y="11"/>
                  </a:cxn>
                  <a:cxn ang="0">
                    <a:pos x="100" y="5"/>
                  </a:cxn>
                  <a:cxn ang="0">
                    <a:pos x="86" y="2"/>
                  </a:cxn>
                  <a:cxn ang="0">
                    <a:pos x="73" y="0"/>
                  </a:cxn>
                  <a:cxn ang="0">
                    <a:pos x="59" y="2"/>
                  </a:cxn>
                  <a:cxn ang="0">
                    <a:pos x="45" y="6"/>
                  </a:cxn>
                  <a:cxn ang="0">
                    <a:pos x="33" y="13"/>
                  </a:cxn>
                  <a:cxn ang="0">
                    <a:pos x="21" y="21"/>
                  </a:cxn>
                  <a:cxn ang="0">
                    <a:pos x="13" y="31"/>
                  </a:cxn>
                  <a:cxn ang="0">
                    <a:pos x="6" y="42"/>
                  </a:cxn>
                  <a:cxn ang="0">
                    <a:pos x="3" y="53"/>
                  </a:cxn>
                  <a:cxn ang="0">
                    <a:pos x="0" y="65"/>
                  </a:cxn>
                  <a:cxn ang="0">
                    <a:pos x="2" y="75"/>
                  </a:cxn>
                  <a:cxn ang="0">
                    <a:pos x="5" y="86"/>
                  </a:cxn>
                  <a:cxn ang="0">
                    <a:pos x="11" y="97"/>
                  </a:cxn>
                  <a:cxn ang="0">
                    <a:pos x="18" y="106"/>
                  </a:cxn>
                  <a:cxn ang="0">
                    <a:pos x="27" y="114"/>
                  </a:cxn>
                  <a:cxn ang="0">
                    <a:pos x="38" y="120"/>
                  </a:cxn>
                  <a:cxn ang="0">
                    <a:pos x="51" y="124"/>
                  </a:cxn>
                  <a:cxn ang="0">
                    <a:pos x="64" y="125"/>
                  </a:cxn>
                  <a:cxn ang="0">
                    <a:pos x="78" y="124"/>
                  </a:cxn>
                  <a:cxn ang="0">
                    <a:pos x="90" y="120"/>
                  </a:cxn>
                </a:cxnLst>
                <a:rect l="0" t="0" r="r" b="b"/>
                <a:pathLst>
                  <a:path w="139" h="125">
                    <a:moveTo>
                      <a:pt x="90" y="120"/>
                    </a:moveTo>
                    <a:lnTo>
                      <a:pt x="103" y="113"/>
                    </a:lnTo>
                    <a:lnTo>
                      <a:pt x="115" y="105"/>
                    </a:lnTo>
                    <a:lnTo>
                      <a:pt x="124" y="96"/>
                    </a:lnTo>
                    <a:lnTo>
                      <a:pt x="131" y="86"/>
                    </a:lnTo>
                    <a:lnTo>
                      <a:pt x="136" y="75"/>
                    </a:lnTo>
                    <a:lnTo>
                      <a:pt x="139" y="64"/>
                    </a:lnTo>
                    <a:lnTo>
                      <a:pt x="139" y="52"/>
                    </a:lnTo>
                    <a:lnTo>
                      <a:pt x="135" y="41"/>
                    </a:lnTo>
                    <a:lnTo>
                      <a:pt x="129" y="29"/>
                    </a:lnTo>
                    <a:lnTo>
                      <a:pt x="121" y="19"/>
                    </a:lnTo>
                    <a:lnTo>
                      <a:pt x="111" y="11"/>
                    </a:lnTo>
                    <a:lnTo>
                      <a:pt x="100" y="5"/>
                    </a:lnTo>
                    <a:lnTo>
                      <a:pt x="86" y="2"/>
                    </a:lnTo>
                    <a:lnTo>
                      <a:pt x="73" y="0"/>
                    </a:lnTo>
                    <a:lnTo>
                      <a:pt x="59" y="2"/>
                    </a:lnTo>
                    <a:lnTo>
                      <a:pt x="45" y="6"/>
                    </a:lnTo>
                    <a:lnTo>
                      <a:pt x="33" y="13"/>
                    </a:lnTo>
                    <a:lnTo>
                      <a:pt x="21" y="21"/>
                    </a:lnTo>
                    <a:lnTo>
                      <a:pt x="13" y="31"/>
                    </a:lnTo>
                    <a:lnTo>
                      <a:pt x="6" y="42"/>
                    </a:lnTo>
                    <a:lnTo>
                      <a:pt x="3" y="53"/>
                    </a:lnTo>
                    <a:lnTo>
                      <a:pt x="0" y="65"/>
                    </a:lnTo>
                    <a:lnTo>
                      <a:pt x="2" y="75"/>
                    </a:lnTo>
                    <a:lnTo>
                      <a:pt x="5" y="86"/>
                    </a:lnTo>
                    <a:lnTo>
                      <a:pt x="11" y="97"/>
                    </a:lnTo>
                    <a:lnTo>
                      <a:pt x="18" y="106"/>
                    </a:lnTo>
                    <a:lnTo>
                      <a:pt x="27" y="114"/>
                    </a:lnTo>
                    <a:lnTo>
                      <a:pt x="38" y="120"/>
                    </a:lnTo>
                    <a:lnTo>
                      <a:pt x="51" y="124"/>
                    </a:lnTo>
                    <a:lnTo>
                      <a:pt x="64" y="125"/>
                    </a:lnTo>
                    <a:lnTo>
                      <a:pt x="78" y="124"/>
                    </a:lnTo>
                    <a:lnTo>
                      <a:pt x="90" y="120"/>
                    </a:lnTo>
                    <a:close/>
                  </a:path>
                </a:pathLst>
              </a:custGeom>
              <a:solidFill>
                <a:srgbClr val="00FFFF"/>
              </a:solidFill>
              <a:ln w="9525">
                <a:noFill/>
                <a:round/>
              </a:ln>
            </p:spPr>
            <p:txBody>
              <a:bodyPr/>
              <a:lstStyle/>
              <a:p>
                <a:endParaRPr lang="en-US"/>
              </a:p>
            </p:txBody>
          </p:sp>
          <p:sp>
            <p:nvSpPr>
              <p:cNvPr id="378917" name="Freeform 37"/>
              <p:cNvSpPr/>
              <p:nvPr/>
            </p:nvSpPr>
            <p:spPr bwMode="auto">
              <a:xfrm flipH="1">
                <a:off x="3749" y="3281"/>
                <a:ext cx="55" cy="50"/>
              </a:xfrm>
              <a:custGeom>
                <a:avLst/>
                <a:gdLst/>
                <a:ahLst/>
                <a:cxnLst>
                  <a:cxn ang="0">
                    <a:pos x="73" y="96"/>
                  </a:cxn>
                  <a:cxn ang="0">
                    <a:pos x="83" y="90"/>
                  </a:cxn>
                  <a:cxn ang="0">
                    <a:pos x="92" y="84"/>
                  </a:cxn>
                  <a:cxn ang="0">
                    <a:pos x="99" y="76"/>
                  </a:cxn>
                  <a:cxn ang="0">
                    <a:pos x="105" y="68"/>
                  </a:cxn>
                  <a:cxn ang="0">
                    <a:pos x="110" y="60"/>
                  </a:cxn>
                  <a:cxn ang="0">
                    <a:pos x="111" y="51"/>
                  </a:cxn>
                  <a:cxn ang="0">
                    <a:pos x="111" y="42"/>
                  </a:cxn>
                  <a:cxn ang="0">
                    <a:pos x="109" y="32"/>
                  </a:cxn>
                  <a:cxn ang="0">
                    <a:pos x="104" y="23"/>
                  </a:cxn>
                  <a:cxn ang="0">
                    <a:pos x="97" y="15"/>
                  </a:cxn>
                  <a:cxn ang="0">
                    <a:pos x="89" y="8"/>
                  </a:cxn>
                  <a:cxn ang="0">
                    <a:pos x="80" y="4"/>
                  </a:cxn>
                  <a:cxn ang="0">
                    <a:pos x="69" y="1"/>
                  </a:cxn>
                  <a:cxn ang="0">
                    <a:pos x="59" y="0"/>
                  </a:cxn>
                  <a:cxn ang="0">
                    <a:pos x="49" y="1"/>
                  </a:cxn>
                  <a:cxn ang="0">
                    <a:pos x="37" y="5"/>
                  </a:cxn>
                  <a:cxn ang="0">
                    <a:pos x="27" y="10"/>
                  </a:cxn>
                  <a:cxn ang="0">
                    <a:pos x="18" y="17"/>
                  </a:cxn>
                  <a:cxn ang="0">
                    <a:pos x="11" y="25"/>
                  </a:cxn>
                  <a:cxn ang="0">
                    <a:pos x="5" y="33"/>
                  </a:cxn>
                  <a:cxn ang="0">
                    <a:pos x="3" y="43"/>
                  </a:cxn>
                  <a:cxn ang="0">
                    <a:pos x="0" y="52"/>
                  </a:cxn>
                  <a:cxn ang="0">
                    <a:pos x="1" y="60"/>
                  </a:cxn>
                  <a:cxn ang="0">
                    <a:pos x="4" y="68"/>
                  </a:cxn>
                  <a:cxn ang="0">
                    <a:pos x="8" y="77"/>
                  </a:cxn>
                  <a:cxn ang="0">
                    <a:pos x="14" y="84"/>
                  </a:cxn>
                  <a:cxn ang="0">
                    <a:pos x="22" y="91"/>
                  </a:cxn>
                  <a:cxn ang="0">
                    <a:pos x="31" y="96"/>
                  </a:cxn>
                  <a:cxn ang="0">
                    <a:pos x="42" y="98"/>
                  </a:cxn>
                  <a:cxn ang="0">
                    <a:pos x="52" y="99"/>
                  </a:cxn>
                  <a:cxn ang="0">
                    <a:pos x="62" y="98"/>
                  </a:cxn>
                  <a:cxn ang="0">
                    <a:pos x="73" y="96"/>
                  </a:cxn>
                </a:cxnLst>
                <a:rect l="0" t="0" r="r" b="b"/>
                <a:pathLst>
                  <a:path w="111" h="99">
                    <a:moveTo>
                      <a:pt x="73" y="96"/>
                    </a:moveTo>
                    <a:lnTo>
                      <a:pt x="83" y="90"/>
                    </a:lnTo>
                    <a:lnTo>
                      <a:pt x="92" y="84"/>
                    </a:lnTo>
                    <a:lnTo>
                      <a:pt x="99" y="76"/>
                    </a:lnTo>
                    <a:lnTo>
                      <a:pt x="105" y="68"/>
                    </a:lnTo>
                    <a:lnTo>
                      <a:pt x="110" y="60"/>
                    </a:lnTo>
                    <a:lnTo>
                      <a:pt x="111" y="51"/>
                    </a:lnTo>
                    <a:lnTo>
                      <a:pt x="111" y="42"/>
                    </a:lnTo>
                    <a:lnTo>
                      <a:pt x="109" y="32"/>
                    </a:lnTo>
                    <a:lnTo>
                      <a:pt x="104" y="23"/>
                    </a:lnTo>
                    <a:lnTo>
                      <a:pt x="97" y="15"/>
                    </a:lnTo>
                    <a:lnTo>
                      <a:pt x="89" y="8"/>
                    </a:lnTo>
                    <a:lnTo>
                      <a:pt x="80" y="4"/>
                    </a:lnTo>
                    <a:lnTo>
                      <a:pt x="69" y="1"/>
                    </a:lnTo>
                    <a:lnTo>
                      <a:pt x="59" y="0"/>
                    </a:lnTo>
                    <a:lnTo>
                      <a:pt x="49" y="1"/>
                    </a:lnTo>
                    <a:lnTo>
                      <a:pt x="37" y="5"/>
                    </a:lnTo>
                    <a:lnTo>
                      <a:pt x="27" y="10"/>
                    </a:lnTo>
                    <a:lnTo>
                      <a:pt x="18" y="17"/>
                    </a:lnTo>
                    <a:lnTo>
                      <a:pt x="11" y="25"/>
                    </a:lnTo>
                    <a:lnTo>
                      <a:pt x="5" y="33"/>
                    </a:lnTo>
                    <a:lnTo>
                      <a:pt x="3" y="43"/>
                    </a:lnTo>
                    <a:lnTo>
                      <a:pt x="0" y="52"/>
                    </a:lnTo>
                    <a:lnTo>
                      <a:pt x="1" y="60"/>
                    </a:lnTo>
                    <a:lnTo>
                      <a:pt x="4" y="68"/>
                    </a:lnTo>
                    <a:lnTo>
                      <a:pt x="8" y="77"/>
                    </a:lnTo>
                    <a:lnTo>
                      <a:pt x="14" y="84"/>
                    </a:lnTo>
                    <a:lnTo>
                      <a:pt x="22" y="91"/>
                    </a:lnTo>
                    <a:lnTo>
                      <a:pt x="31" y="96"/>
                    </a:lnTo>
                    <a:lnTo>
                      <a:pt x="42" y="98"/>
                    </a:lnTo>
                    <a:lnTo>
                      <a:pt x="52" y="99"/>
                    </a:lnTo>
                    <a:lnTo>
                      <a:pt x="62" y="98"/>
                    </a:lnTo>
                    <a:lnTo>
                      <a:pt x="73" y="96"/>
                    </a:lnTo>
                    <a:close/>
                  </a:path>
                </a:pathLst>
              </a:custGeom>
              <a:solidFill>
                <a:srgbClr val="000000"/>
              </a:solidFill>
              <a:ln w="9525">
                <a:noFill/>
                <a:round/>
              </a:ln>
            </p:spPr>
            <p:txBody>
              <a:bodyPr/>
              <a:lstStyle/>
              <a:p>
                <a:endParaRPr lang="en-US"/>
              </a:p>
            </p:txBody>
          </p:sp>
          <p:sp>
            <p:nvSpPr>
              <p:cNvPr id="378918" name="Freeform 38"/>
              <p:cNvSpPr/>
              <p:nvPr/>
            </p:nvSpPr>
            <p:spPr bwMode="auto">
              <a:xfrm flipH="1">
                <a:off x="3021" y="3017"/>
                <a:ext cx="479" cy="198"/>
              </a:xfrm>
              <a:custGeom>
                <a:avLst/>
                <a:gdLst/>
                <a:ahLst/>
                <a:cxnLst>
                  <a:cxn ang="0">
                    <a:pos x="938" y="44"/>
                  </a:cxn>
                  <a:cxn ang="0">
                    <a:pos x="10" y="397"/>
                  </a:cxn>
                  <a:cxn ang="0">
                    <a:pos x="0" y="360"/>
                  </a:cxn>
                  <a:cxn ang="0">
                    <a:pos x="957" y="0"/>
                  </a:cxn>
                  <a:cxn ang="0">
                    <a:pos x="938" y="44"/>
                  </a:cxn>
                </a:cxnLst>
                <a:rect l="0" t="0" r="r" b="b"/>
                <a:pathLst>
                  <a:path w="957" h="397">
                    <a:moveTo>
                      <a:pt x="938" y="44"/>
                    </a:moveTo>
                    <a:lnTo>
                      <a:pt x="10" y="397"/>
                    </a:lnTo>
                    <a:lnTo>
                      <a:pt x="0" y="360"/>
                    </a:lnTo>
                    <a:lnTo>
                      <a:pt x="957" y="0"/>
                    </a:lnTo>
                    <a:lnTo>
                      <a:pt x="938" y="44"/>
                    </a:lnTo>
                    <a:close/>
                  </a:path>
                </a:pathLst>
              </a:custGeom>
              <a:solidFill>
                <a:srgbClr val="000000"/>
              </a:solidFill>
              <a:ln w="9525">
                <a:noFill/>
                <a:round/>
              </a:ln>
            </p:spPr>
            <p:txBody>
              <a:bodyPr/>
              <a:lstStyle/>
              <a:p>
                <a:endParaRPr lang="en-US"/>
              </a:p>
            </p:txBody>
          </p:sp>
          <p:sp>
            <p:nvSpPr>
              <p:cNvPr id="378919" name="Freeform 39"/>
              <p:cNvSpPr/>
              <p:nvPr/>
            </p:nvSpPr>
            <p:spPr bwMode="auto">
              <a:xfrm flipH="1">
                <a:off x="3329" y="3176"/>
                <a:ext cx="165" cy="62"/>
              </a:xfrm>
              <a:custGeom>
                <a:avLst/>
                <a:gdLst/>
                <a:ahLst/>
                <a:cxnLst>
                  <a:cxn ang="0">
                    <a:pos x="0" y="125"/>
                  </a:cxn>
                  <a:cxn ang="0">
                    <a:pos x="2" y="124"/>
                  </a:cxn>
                  <a:cxn ang="0">
                    <a:pos x="7" y="121"/>
                  </a:cxn>
                  <a:cxn ang="0">
                    <a:pos x="16" y="118"/>
                  </a:cxn>
                  <a:cxn ang="0">
                    <a:pos x="28" y="113"/>
                  </a:cxn>
                  <a:cxn ang="0">
                    <a:pos x="41" y="108"/>
                  </a:cxn>
                  <a:cxn ang="0">
                    <a:pos x="59" y="101"/>
                  </a:cxn>
                  <a:cxn ang="0">
                    <a:pos x="78" y="93"/>
                  </a:cxn>
                  <a:cxn ang="0">
                    <a:pos x="100" y="84"/>
                  </a:cxn>
                  <a:cxn ang="0">
                    <a:pos x="124" y="75"/>
                  </a:cxn>
                  <a:cxn ang="0">
                    <a:pos x="150" y="65"/>
                  </a:cxn>
                  <a:cxn ang="0">
                    <a:pos x="177" y="55"/>
                  </a:cxn>
                  <a:cxn ang="0">
                    <a:pos x="206" y="44"/>
                  </a:cxn>
                  <a:cxn ang="0">
                    <a:pos x="236" y="34"/>
                  </a:cxn>
                  <a:cxn ang="0">
                    <a:pos x="267" y="22"/>
                  </a:cxn>
                  <a:cxn ang="0">
                    <a:pos x="298" y="11"/>
                  </a:cxn>
                  <a:cxn ang="0">
                    <a:pos x="331" y="0"/>
                  </a:cxn>
                  <a:cxn ang="0">
                    <a:pos x="330" y="2"/>
                  </a:cxn>
                  <a:cxn ang="0">
                    <a:pos x="324" y="3"/>
                  </a:cxn>
                  <a:cxn ang="0">
                    <a:pos x="316" y="6"/>
                  </a:cxn>
                  <a:cxn ang="0">
                    <a:pos x="305" y="11"/>
                  </a:cxn>
                  <a:cxn ang="0">
                    <a:pos x="290" y="17"/>
                  </a:cxn>
                  <a:cxn ang="0">
                    <a:pos x="274" y="23"/>
                  </a:cxn>
                  <a:cxn ang="0">
                    <a:pos x="256" y="32"/>
                  </a:cxn>
                  <a:cxn ang="0">
                    <a:pos x="234" y="40"/>
                  </a:cxn>
                  <a:cxn ang="0">
                    <a:pos x="211" y="49"/>
                  </a:cxn>
                  <a:cxn ang="0">
                    <a:pos x="186" y="59"/>
                  </a:cxn>
                  <a:cxn ang="0">
                    <a:pos x="158" y="68"/>
                  </a:cxn>
                  <a:cxn ang="0">
                    <a:pos x="129" y="80"/>
                  </a:cxn>
                  <a:cxn ang="0">
                    <a:pos x="99" y="90"/>
                  </a:cxn>
                  <a:cxn ang="0">
                    <a:pos x="67" y="102"/>
                  </a:cxn>
                  <a:cxn ang="0">
                    <a:pos x="33" y="113"/>
                  </a:cxn>
                  <a:cxn ang="0">
                    <a:pos x="0" y="125"/>
                  </a:cxn>
                </a:cxnLst>
                <a:rect l="0" t="0" r="r" b="b"/>
                <a:pathLst>
                  <a:path w="331" h="125">
                    <a:moveTo>
                      <a:pt x="0" y="125"/>
                    </a:moveTo>
                    <a:lnTo>
                      <a:pt x="2" y="124"/>
                    </a:lnTo>
                    <a:lnTo>
                      <a:pt x="7" y="121"/>
                    </a:lnTo>
                    <a:lnTo>
                      <a:pt x="16" y="118"/>
                    </a:lnTo>
                    <a:lnTo>
                      <a:pt x="28" y="113"/>
                    </a:lnTo>
                    <a:lnTo>
                      <a:pt x="41" y="108"/>
                    </a:lnTo>
                    <a:lnTo>
                      <a:pt x="59" y="101"/>
                    </a:lnTo>
                    <a:lnTo>
                      <a:pt x="78" y="93"/>
                    </a:lnTo>
                    <a:lnTo>
                      <a:pt x="100" y="84"/>
                    </a:lnTo>
                    <a:lnTo>
                      <a:pt x="124" y="75"/>
                    </a:lnTo>
                    <a:lnTo>
                      <a:pt x="150" y="65"/>
                    </a:lnTo>
                    <a:lnTo>
                      <a:pt x="177" y="55"/>
                    </a:lnTo>
                    <a:lnTo>
                      <a:pt x="206" y="44"/>
                    </a:lnTo>
                    <a:lnTo>
                      <a:pt x="236" y="34"/>
                    </a:lnTo>
                    <a:lnTo>
                      <a:pt x="267" y="22"/>
                    </a:lnTo>
                    <a:lnTo>
                      <a:pt x="298" y="11"/>
                    </a:lnTo>
                    <a:lnTo>
                      <a:pt x="331" y="0"/>
                    </a:lnTo>
                    <a:lnTo>
                      <a:pt x="330" y="2"/>
                    </a:lnTo>
                    <a:lnTo>
                      <a:pt x="324" y="3"/>
                    </a:lnTo>
                    <a:lnTo>
                      <a:pt x="316" y="6"/>
                    </a:lnTo>
                    <a:lnTo>
                      <a:pt x="305" y="11"/>
                    </a:lnTo>
                    <a:lnTo>
                      <a:pt x="290" y="17"/>
                    </a:lnTo>
                    <a:lnTo>
                      <a:pt x="274" y="23"/>
                    </a:lnTo>
                    <a:lnTo>
                      <a:pt x="256" y="32"/>
                    </a:lnTo>
                    <a:lnTo>
                      <a:pt x="234" y="40"/>
                    </a:lnTo>
                    <a:lnTo>
                      <a:pt x="211" y="49"/>
                    </a:lnTo>
                    <a:lnTo>
                      <a:pt x="186" y="59"/>
                    </a:lnTo>
                    <a:lnTo>
                      <a:pt x="158" y="68"/>
                    </a:lnTo>
                    <a:lnTo>
                      <a:pt x="129" y="80"/>
                    </a:lnTo>
                    <a:lnTo>
                      <a:pt x="99" y="90"/>
                    </a:lnTo>
                    <a:lnTo>
                      <a:pt x="67" y="102"/>
                    </a:lnTo>
                    <a:lnTo>
                      <a:pt x="33" y="113"/>
                    </a:lnTo>
                    <a:lnTo>
                      <a:pt x="0" y="125"/>
                    </a:lnTo>
                    <a:close/>
                  </a:path>
                </a:pathLst>
              </a:custGeom>
              <a:solidFill>
                <a:srgbClr val="000000"/>
              </a:solidFill>
              <a:ln w="9525">
                <a:noFill/>
                <a:round/>
              </a:ln>
            </p:spPr>
            <p:txBody>
              <a:bodyPr/>
              <a:lstStyle/>
              <a:p>
                <a:endParaRPr lang="en-US"/>
              </a:p>
            </p:txBody>
          </p:sp>
          <p:sp>
            <p:nvSpPr>
              <p:cNvPr id="378920" name="Freeform 40"/>
              <p:cNvSpPr/>
              <p:nvPr/>
            </p:nvSpPr>
            <p:spPr bwMode="auto">
              <a:xfrm flipH="1">
                <a:off x="3043" y="3079"/>
                <a:ext cx="20" cy="15"/>
              </a:xfrm>
              <a:custGeom>
                <a:avLst/>
                <a:gdLst/>
                <a:ahLst/>
                <a:cxnLst>
                  <a:cxn ang="0">
                    <a:pos x="39" y="2"/>
                  </a:cxn>
                  <a:cxn ang="0">
                    <a:pos x="33" y="30"/>
                  </a:cxn>
                  <a:cxn ang="0">
                    <a:pos x="0" y="28"/>
                  </a:cxn>
                  <a:cxn ang="0">
                    <a:pos x="0" y="0"/>
                  </a:cxn>
                  <a:cxn ang="0">
                    <a:pos x="39" y="2"/>
                  </a:cxn>
                </a:cxnLst>
                <a:rect l="0" t="0" r="r" b="b"/>
                <a:pathLst>
                  <a:path w="39" h="30">
                    <a:moveTo>
                      <a:pt x="39" y="2"/>
                    </a:moveTo>
                    <a:lnTo>
                      <a:pt x="33" y="30"/>
                    </a:lnTo>
                    <a:lnTo>
                      <a:pt x="0" y="28"/>
                    </a:lnTo>
                    <a:lnTo>
                      <a:pt x="0" y="0"/>
                    </a:lnTo>
                    <a:lnTo>
                      <a:pt x="39" y="2"/>
                    </a:lnTo>
                    <a:close/>
                  </a:path>
                </a:pathLst>
              </a:custGeom>
              <a:solidFill>
                <a:srgbClr val="009999"/>
              </a:solidFill>
              <a:ln w="9525">
                <a:noFill/>
                <a:round/>
              </a:ln>
            </p:spPr>
            <p:txBody>
              <a:bodyPr/>
              <a:lstStyle/>
              <a:p>
                <a:endParaRPr lang="en-US"/>
              </a:p>
            </p:txBody>
          </p:sp>
          <p:sp>
            <p:nvSpPr>
              <p:cNvPr id="378921" name="Freeform 41"/>
              <p:cNvSpPr/>
              <p:nvPr/>
            </p:nvSpPr>
            <p:spPr bwMode="auto">
              <a:xfrm flipH="1">
                <a:off x="3103" y="3115"/>
                <a:ext cx="57" cy="19"/>
              </a:xfrm>
              <a:custGeom>
                <a:avLst/>
                <a:gdLst/>
                <a:ahLst/>
                <a:cxnLst>
                  <a:cxn ang="0">
                    <a:pos x="111" y="13"/>
                  </a:cxn>
                  <a:cxn ang="0">
                    <a:pos x="115" y="38"/>
                  </a:cxn>
                  <a:cxn ang="0">
                    <a:pos x="3" y="28"/>
                  </a:cxn>
                  <a:cxn ang="0">
                    <a:pos x="0" y="0"/>
                  </a:cxn>
                  <a:cxn ang="0">
                    <a:pos x="111" y="13"/>
                  </a:cxn>
                </a:cxnLst>
                <a:rect l="0" t="0" r="r" b="b"/>
                <a:pathLst>
                  <a:path w="115" h="38">
                    <a:moveTo>
                      <a:pt x="111" y="13"/>
                    </a:moveTo>
                    <a:lnTo>
                      <a:pt x="115" y="38"/>
                    </a:lnTo>
                    <a:lnTo>
                      <a:pt x="3" y="28"/>
                    </a:lnTo>
                    <a:lnTo>
                      <a:pt x="0" y="0"/>
                    </a:lnTo>
                    <a:lnTo>
                      <a:pt x="111" y="13"/>
                    </a:lnTo>
                    <a:close/>
                  </a:path>
                </a:pathLst>
              </a:custGeom>
              <a:solidFill>
                <a:srgbClr val="009999"/>
              </a:solidFill>
              <a:ln w="9525">
                <a:noFill/>
                <a:round/>
              </a:ln>
            </p:spPr>
            <p:txBody>
              <a:bodyPr/>
              <a:lstStyle/>
              <a:p>
                <a:endParaRPr lang="en-US"/>
              </a:p>
            </p:txBody>
          </p:sp>
          <p:sp>
            <p:nvSpPr>
              <p:cNvPr id="378922" name="Freeform 42"/>
              <p:cNvSpPr/>
              <p:nvPr/>
            </p:nvSpPr>
            <p:spPr bwMode="auto">
              <a:xfrm flipH="1">
                <a:off x="3070" y="3080"/>
                <a:ext cx="28" cy="50"/>
              </a:xfrm>
              <a:custGeom>
                <a:avLst/>
                <a:gdLst/>
                <a:ahLst/>
                <a:cxnLst>
                  <a:cxn ang="0">
                    <a:pos x="0" y="77"/>
                  </a:cxn>
                  <a:cxn ang="0">
                    <a:pos x="1" y="99"/>
                  </a:cxn>
                  <a:cxn ang="0">
                    <a:pos x="54" y="27"/>
                  </a:cxn>
                  <a:cxn ang="0">
                    <a:pos x="55" y="0"/>
                  </a:cxn>
                  <a:cxn ang="0">
                    <a:pos x="0" y="77"/>
                  </a:cxn>
                </a:cxnLst>
                <a:rect l="0" t="0" r="r" b="b"/>
                <a:pathLst>
                  <a:path w="55" h="99">
                    <a:moveTo>
                      <a:pt x="0" y="77"/>
                    </a:moveTo>
                    <a:lnTo>
                      <a:pt x="1" y="99"/>
                    </a:lnTo>
                    <a:lnTo>
                      <a:pt x="54" y="27"/>
                    </a:lnTo>
                    <a:lnTo>
                      <a:pt x="55" y="0"/>
                    </a:lnTo>
                    <a:lnTo>
                      <a:pt x="0" y="77"/>
                    </a:lnTo>
                    <a:close/>
                  </a:path>
                </a:pathLst>
              </a:custGeom>
              <a:solidFill>
                <a:srgbClr val="009999"/>
              </a:solidFill>
              <a:ln w="9525">
                <a:noFill/>
                <a:round/>
              </a:ln>
            </p:spPr>
            <p:txBody>
              <a:bodyPr/>
              <a:lstStyle/>
              <a:p>
                <a:endParaRPr lang="en-US"/>
              </a:p>
            </p:txBody>
          </p:sp>
          <p:sp>
            <p:nvSpPr>
              <p:cNvPr id="378923" name="Freeform 43"/>
              <p:cNvSpPr/>
              <p:nvPr/>
            </p:nvSpPr>
            <p:spPr bwMode="auto">
              <a:xfrm flipH="1">
                <a:off x="3325" y="3203"/>
                <a:ext cx="149" cy="72"/>
              </a:xfrm>
              <a:custGeom>
                <a:avLst/>
                <a:gdLst/>
                <a:ahLst/>
                <a:cxnLst>
                  <a:cxn ang="0">
                    <a:pos x="0" y="144"/>
                  </a:cxn>
                  <a:cxn ang="0">
                    <a:pos x="4" y="130"/>
                  </a:cxn>
                  <a:cxn ang="0">
                    <a:pos x="4" y="118"/>
                  </a:cxn>
                  <a:cxn ang="0">
                    <a:pos x="4" y="110"/>
                  </a:cxn>
                  <a:cxn ang="0">
                    <a:pos x="4" y="107"/>
                  </a:cxn>
                  <a:cxn ang="0">
                    <a:pos x="299" y="0"/>
                  </a:cxn>
                  <a:cxn ang="0">
                    <a:pos x="295" y="32"/>
                  </a:cxn>
                  <a:cxn ang="0">
                    <a:pos x="0" y="144"/>
                  </a:cxn>
                </a:cxnLst>
                <a:rect l="0" t="0" r="r" b="b"/>
                <a:pathLst>
                  <a:path w="299" h="144">
                    <a:moveTo>
                      <a:pt x="0" y="144"/>
                    </a:moveTo>
                    <a:lnTo>
                      <a:pt x="4" y="130"/>
                    </a:lnTo>
                    <a:lnTo>
                      <a:pt x="4" y="118"/>
                    </a:lnTo>
                    <a:lnTo>
                      <a:pt x="4" y="110"/>
                    </a:lnTo>
                    <a:lnTo>
                      <a:pt x="4" y="107"/>
                    </a:lnTo>
                    <a:lnTo>
                      <a:pt x="299" y="0"/>
                    </a:lnTo>
                    <a:lnTo>
                      <a:pt x="295" y="32"/>
                    </a:lnTo>
                    <a:lnTo>
                      <a:pt x="0" y="144"/>
                    </a:lnTo>
                    <a:close/>
                  </a:path>
                </a:pathLst>
              </a:custGeom>
              <a:solidFill>
                <a:srgbClr val="009999"/>
              </a:solidFill>
              <a:ln w="9525">
                <a:noFill/>
                <a:round/>
              </a:ln>
            </p:spPr>
            <p:txBody>
              <a:bodyPr/>
              <a:lstStyle/>
              <a:p>
                <a:endParaRPr lang="en-US"/>
              </a:p>
            </p:txBody>
          </p:sp>
          <p:sp>
            <p:nvSpPr>
              <p:cNvPr id="378924" name="Freeform 44"/>
              <p:cNvSpPr/>
              <p:nvPr/>
            </p:nvSpPr>
            <p:spPr bwMode="auto">
              <a:xfrm flipH="1">
                <a:off x="3222" y="3160"/>
                <a:ext cx="95" cy="53"/>
              </a:xfrm>
              <a:custGeom>
                <a:avLst/>
                <a:gdLst/>
                <a:ahLst/>
                <a:cxnLst>
                  <a:cxn ang="0">
                    <a:pos x="2" y="76"/>
                  </a:cxn>
                  <a:cxn ang="0">
                    <a:pos x="0" y="106"/>
                  </a:cxn>
                  <a:cxn ang="0">
                    <a:pos x="81" y="38"/>
                  </a:cxn>
                  <a:cxn ang="0">
                    <a:pos x="83" y="36"/>
                  </a:cxn>
                  <a:cxn ang="0">
                    <a:pos x="91" y="32"/>
                  </a:cxn>
                  <a:cxn ang="0">
                    <a:pos x="101" y="30"/>
                  </a:cxn>
                  <a:cxn ang="0">
                    <a:pos x="114" y="31"/>
                  </a:cxn>
                  <a:cxn ang="0">
                    <a:pos x="190" y="55"/>
                  </a:cxn>
                  <a:cxn ang="0">
                    <a:pos x="190" y="25"/>
                  </a:cxn>
                  <a:cxn ang="0">
                    <a:pos x="109" y="1"/>
                  </a:cxn>
                  <a:cxn ang="0">
                    <a:pos x="107" y="1"/>
                  </a:cxn>
                  <a:cxn ang="0">
                    <a:pos x="100" y="0"/>
                  </a:cxn>
                  <a:cxn ang="0">
                    <a:pos x="91" y="2"/>
                  </a:cxn>
                  <a:cxn ang="0">
                    <a:pos x="79" y="7"/>
                  </a:cxn>
                  <a:cxn ang="0">
                    <a:pos x="2" y="76"/>
                  </a:cxn>
                </a:cxnLst>
                <a:rect l="0" t="0" r="r" b="b"/>
                <a:pathLst>
                  <a:path w="190" h="106">
                    <a:moveTo>
                      <a:pt x="2" y="76"/>
                    </a:moveTo>
                    <a:lnTo>
                      <a:pt x="0" y="106"/>
                    </a:lnTo>
                    <a:lnTo>
                      <a:pt x="81" y="38"/>
                    </a:lnTo>
                    <a:lnTo>
                      <a:pt x="83" y="36"/>
                    </a:lnTo>
                    <a:lnTo>
                      <a:pt x="91" y="32"/>
                    </a:lnTo>
                    <a:lnTo>
                      <a:pt x="101" y="30"/>
                    </a:lnTo>
                    <a:lnTo>
                      <a:pt x="114" y="31"/>
                    </a:lnTo>
                    <a:lnTo>
                      <a:pt x="190" y="55"/>
                    </a:lnTo>
                    <a:lnTo>
                      <a:pt x="190" y="25"/>
                    </a:lnTo>
                    <a:lnTo>
                      <a:pt x="109" y="1"/>
                    </a:lnTo>
                    <a:lnTo>
                      <a:pt x="107" y="1"/>
                    </a:lnTo>
                    <a:lnTo>
                      <a:pt x="100" y="0"/>
                    </a:lnTo>
                    <a:lnTo>
                      <a:pt x="91" y="2"/>
                    </a:lnTo>
                    <a:lnTo>
                      <a:pt x="79" y="7"/>
                    </a:lnTo>
                    <a:lnTo>
                      <a:pt x="2" y="76"/>
                    </a:lnTo>
                    <a:close/>
                  </a:path>
                </a:pathLst>
              </a:custGeom>
              <a:solidFill>
                <a:srgbClr val="009999"/>
              </a:solidFill>
              <a:ln w="9525">
                <a:noFill/>
                <a:round/>
              </a:ln>
            </p:spPr>
            <p:txBody>
              <a:bodyPr/>
              <a:lstStyle/>
              <a:p>
                <a:endParaRPr lang="en-US"/>
              </a:p>
            </p:txBody>
          </p:sp>
          <p:sp>
            <p:nvSpPr>
              <p:cNvPr id="378925" name="Freeform 45"/>
              <p:cNvSpPr/>
              <p:nvPr/>
            </p:nvSpPr>
            <p:spPr bwMode="auto">
              <a:xfrm flipH="1">
                <a:off x="3166" y="3119"/>
                <a:ext cx="12" cy="26"/>
              </a:xfrm>
              <a:custGeom>
                <a:avLst/>
                <a:gdLst/>
                <a:ahLst/>
                <a:cxnLst>
                  <a:cxn ang="0">
                    <a:pos x="25" y="0"/>
                  </a:cxn>
                  <a:cxn ang="0">
                    <a:pos x="25" y="26"/>
                  </a:cxn>
                  <a:cxn ang="0">
                    <a:pos x="1" y="52"/>
                  </a:cxn>
                  <a:cxn ang="0">
                    <a:pos x="0" y="30"/>
                  </a:cxn>
                  <a:cxn ang="0">
                    <a:pos x="25" y="0"/>
                  </a:cxn>
                </a:cxnLst>
                <a:rect l="0" t="0" r="r" b="b"/>
                <a:pathLst>
                  <a:path w="25" h="52">
                    <a:moveTo>
                      <a:pt x="25" y="0"/>
                    </a:moveTo>
                    <a:lnTo>
                      <a:pt x="25" y="26"/>
                    </a:lnTo>
                    <a:lnTo>
                      <a:pt x="1" y="52"/>
                    </a:lnTo>
                    <a:lnTo>
                      <a:pt x="0" y="30"/>
                    </a:lnTo>
                    <a:lnTo>
                      <a:pt x="25" y="0"/>
                    </a:lnTo>
                    <a:close/>
                  </a:path>
                </a:pathLst>
              </a:custGeom>
              <a:solidFill>
                <a:srgbClr val="009999"/>
              </a:solidFill>
              <a:ln w="9525">
                <a:noFill/>
                <a:round/>
              </a:ln>
            </p:spPr>
            <p:txBody>
              <a:bodyPr/>
              <a:lstStyle/>
              <a:p>
                <a:endParaRPr lang="en-US"/>
              </a:p>
            </p:txBody>
          </p:sp>
          <p:sp>
            <p:nvSpPr>
              <p:cNvPr id="378926" name="Freeform 46"/>
              <p:cNvSpPr/>
              <p:nvPr/>
            </p:nvSpPr>
            <p:spPr bwMode="auto">
              <a:xfrm flipH="1">
                <a:off x="3183" y="3138"/>
                <a:ext cx="32" cy="46"/>
              </a:xfrm>
              <a:custGeom>
                <a:avLst/>
                <a:gdLst/>
                <a:ahLst/>
                <a:cxnLst>
                  <a:cxn ang="0">
                    <a:pos x="1" y="91"/>
                  </a:cxn>
                  <a:cxn ang="0">
                    <a:pos x="2" y="87"/>
                  </a:cxn>
                  <a:cxn ang="0">
                    <a:pos x="7" y="75"/>
                  </a:cxn>
                  <a:cxn ang="0">
                    <a:pos x="13" y="61"/>
                  </a:cxn>
                  <a:cxn ang="0">
                    <a:pos x="21" y="50"/>
                  </a:cxn>
                  <a:cxn ang="0">
                    <a:pos x="21" y="49"/>
                  </a:cxn>
                  <a:cxn ang="0">
                    <a:pos x="22" y="45"/>
                  </a:cxn>
                  <a:cxn ang="0">
                    <a:pos x="24" y="42"/>
                  </a:cxn>
                  <a:cxn ang="0">
                    <a:pos x="27" y="36"/>
                  </a:cxn>
                  <a:cxn ang="0">
                    <a:pos x="33" y="31"/>
                  </a:cxn>
                  <a:cxn ang="0">
                    <a:pos x="40" y="27"/>
                  </a:cxn>
                  <a:cxn ang="0">
                    <a:pos x="51" y="23"/>
                  </a:cxn>
                  <a:cxn ang="0">
                    <a:pos x="63" y="22"/>
                  </a:cxn>
                  <a:cxn ang="0">
                    <a:pos x="60" y="0"/>
                  </a:cxn>
                  <a:cxn ang="0">
                    <a:pos x="59" y="0"/>
                  </a:cxn>
                  <a:cxn ang="0">
                    <a:pos x="54" y="0"/>
                  </a:cxn>
                  <a:cxn ang="0">
                    <a:pos x="48" y="0"/>
                  </a:cxn>
                  <a:cxn ang="0">
                    <a:pos x="40" y="2"/>
                  </a:cxn>
                  <a:cxn ang="0">
                    <a:pos x="32" y="5"/>
                  </a:cxn>
                  <a:cxn ang="0">
                    <a:pos x="25" y="10"/>
                  </a:cxn>
                  <a:cxn ang="0">
                    <a:pos x="19" y="18"/>
                  </a:cxn>
                  <a:cxn ang="0">
                    <a:pos x="15" y="28"/>
                  </a:cxn>
                  <a:cxn ang="0">
                    <a:pos x="15" y="31"/>
                  </a:cxn>
                  <a:cxn ang="0">
                    <a:pos x="13" y="41"/>
                  </a:cxn>
                  <a:cxn ang="0">
                    <a:pos x="8" y="51"/>
                  </a:cxn>
                  <a:cxn ang="0">
                    <a:pos x="0" y="60"/>
                  </a:cxn>
                  <a:cxn ang="0">
                    <a:pos x="1" y="91"/>
                  </a:cxn>
                </a:cxnLst>
                <a:rect l="0" t="0" r="r" b="b"/>
                <a:pathLst>
                  <a:path w="63" h="91">
                    <a:moveTo>
                      <a:pt x="1" y="91"/>
                    </a:moveTo>
                    <a:lnTo>
                      <a:pt x="2" y="87"/>
                    </a:lnTo>
                    <a:lnTo>
                      <a:pt x="7" y="75"/>
                    </a:lnTo>
                    <a:lnTo>
                      <a:pt x="13" y="61"/>
                    </a:lnTo>
                    <a:lnTo>
                      <a:pt x="21" y="50"/>
                    </a:lnTo>
                    <a:lnTo>
                      <a:pt x="21" y="49"/>
                    </a:lnTo>
                    <a:lnTo>
                      <a:pt x="22" y="45"/>
                    </a:lnTo>
                    <a:lnTo>
                      <a:pt x="24" y="42"/>
                    </a:lnTo>
                    <a:lnTo>
                      <a:pt x="27" y="36"/>
                    </a:lnTo>
                    <a:lnTo>
                      <a:pt x="33" y="31"/>
                    </a:lnTo>
                    <a:lnTo>
                      <a:pt x="40" y="27"/>
                    </a:lnTo>
                    <a:lnTo>
                      <a:pt x="51" y="23"/>
                    </a:lnTo>
                    <a:lnTo>
                      <a:pt x="63" y="22"/>
                    </a:lnTo>
                    <a:lnTo>
                      <a:pt x="60" y="0"/>
                    </a:lnTo>
                    <a:lnTo>
                      <a:pt x="59" y="0"/>
                    </a:lnTo>
                    <a:lnTo>
                      <a:pt x="54" y="0"/>
                    </a:lnTo>
                    <a:lnTo>
                      <a:pt x="48" y="0"/>
                    </a:lnTo>
                    <a:lnTo>
                      <a:pt x="40" y="2"/>
                    </a:lnTo>
                    <a:lnTo>
                      <a:pt x="32" y="5"/>
                    </a:lnTo>
                    <a:lnTo>
                      <a:pt x="25" y="10"/>
                    </a:lnTo>
                    <a:lnTo>
                      <a:pt x="19" y="18"/>
                    </a:lnTo>
                    <a:lnTo>
                      <a:pt x="15" y="28"/>
                    </a:lnTo>
                    <a:lnTo>
                      <a:pt x="15" y="31"/>
                    </a:lnTo>
                    <a:lnTo>
                      <a:pt x="13" y="41"/>
                    </a:lnTo>
                    <a:lnTo>
                      <a:pt x="8" y="51"/>
                    </a:lnTo>
                    <a:lnTo>
                      <a:pt x="0" y="60"/>
                    </a:lnTo>
                    <a:lnTo>
                      <a:pt x="1" y="91"/>
                    </a:lnTo>
                    <a:close/>
                  </a:path>
                </a:pathLst>
              </a:custGeom>
              <a:solidFill>
                <a:srgbClr val="009999"/>
              </a:solidFill>
              <a:ln w="9525">
                <a:noFill/>
                <a:round/>
              </a:ln>
            </p:spPr>
            <p:txBody>
              <a:bodyPr/>
              <a:lstStyle/>
              <a:p>
                <a:endParaRPr lang="en-US"/>
              </a:p>
            </p:txBody>
          </p:sp>
          <p:sp>
            <p:nvSpPr>
              <p:cNvPr id="378927" name="Freeform 47"/>
              <p:cNvSpPr/>
              <p:nvPr/>
            </p:nvSpPr>
            <p:spPr bwMode="auto">
              <a:xfrm flipH="1">
                <a:off x="3488" y="3293"/>
                <a:ext cx="367" cy="190"/>
              </a:xfrm>
              <a:custGeom>
                <a:avLst/>
                <a:gdLst/>
                <a:ahLst/>
                <a:cxnLst>
                  <a:cxn ang="0">
                    <a:pos x="735" y="7"/>
                  </a:cxn>
                  <a:cxn ang="0">
                    <a:pos x="724" y="58"/>
                  </a:cxn>
                  <a:cxn ang="0">
                    <a:pos x="692" y="140"/>
                  </a:cxn>
                  <a:cxn ang="0">
                    <a:pos x="621" y="235"/>
                  </a:cxn>
                  <a:cxn ang="0">
                    <a:pos x="563" y="284"/>
                  </a:cxn>
                  <a:cxn ang="0">
                    <a:pos x="550" y="293"/>
                  </a:cxn>
                  <a:cxn ang="0">
                    <a:pos x="524" y="308"/>
                  </a:cxn>
                  <a:cxn ang="0">
                    <a:pos x="486" y="326"/>
                  </a:cxn>
                  <a:cxn ang="0">
                    <a:pos x="436" y="342"/>
                  </a:cxn>
                  <a:cxn ang="0">
                    <a:pos x="379" y="355"/>
                  </a:cxn>
                  <a:cxn ang="0">
                    <a:pos x="311" y="360"/>
                  </a:cxn>
                  <a:cxn ang="0">
                    <a:pos x="237" y="353"/>
                  </a:cxn>
                  <a:cxn ang="0">
                    <a:pos x="196" y="344"/>
                  </a:cxn>
                  <a:cxn ang="0">
                    <a:pos x="186" y="341"/>
                  </a:cxn>
                  <a:cxn ang="0">
                    <a:pos x="169" y="335"/>
                  </a:cxn>
                  <a:cxn ang="0">
                    <a:pos x="145" y="327"/>
                  </a:cxn>
                  <a:cxn ang="0">
                    <a:pos x="117" y="315"/>
                  </a:cxn>
                  <a:cxn ang="0">
                    <a:pos x="85" y="299"/>
                  </a:cxn>
                  <a:cxn ang="0">
                    <a:pos x="50" y="277"/>
                  </a:cxn>
                  <a:cxn ang="0">
                    <a:pos x="17" y="249"/>
                  </a:cxn>
                  <a:cxn ang="0">
                    <a:pos x="1" y="234"/>
                  </a:cxn>
                  <a:cxn ang="0">
                    <a:pos x="5" y="242"/>
                  </a:cxn>
                  <a:cxn ang="0">
                    <a:pos x="16" y="256"/>
                  </a:cxn>
                  <a:cxn ang="0">
                    <a:pos x="32" y="274"/>
                  </a:cxn>
                  <a:cxn ang="0">
                    <a:pos x="55" y="296"/>
                  </a:cxn>
                  <a:cxn ang="0">
                    <a:pos x="86" y="318"/>
                  </a:cxn>
                  <a:cxn ang="0">
                    <a:pos x="124" y="339"/>
                  </a:cxn>
                  <a:cxn ang="0">
                    <a:pos x="170" y="357"/>
                  </a:cxn>
                  <a:cxn ang="0">
                    <a:pos x="199" y="367"/>
                  </a:cxn>
                  <a:cxn ang="0">
                    <a:pos x="217" y="370"/>
                  </a:cxn>
                  <a:cxn ang="0">
                    <a:pos x="251" y="376"/>
                  </a:cxn>
                  <a:cxn ang="0">
                    <a:pos x="297" y="380"/>
                  </a:cxn>
                  <a:cxn ang="0">
                    <a:pos x="352" y="379"/>
                  </a:cxn>
                  <a:cxn ang="0">
                    <a:pos x="413" y="372"/>
                  </a:cxn>
                  <a:cxn ang="0">
                    <a:pos x="478" y="354"/>
                  </a:cxn>
                  <a:cxn ang="0">
                    <a:pos x="542" y="323"/>
                  </a:cxn>
                  <a:cxn ang="0">
                    <a:pos x="580" y="297"/>
                  </a:cxn>
                  <a:cxn ang="0">
                    <a:pos x="627" y="258"/>
                  </a:cxn>
                  <a:cxn ang="0">
                    <a:pos x="688" y="181"/>
                  </a:cxn>
                  <a:cxn ang="0">
                    <a:pos x="730" y="69"/>
                  </a:cxn>
                </a:cxnLst>
                <a:rect l="0" t="0" r="r" b="b"/>
                <a:pathLst>
                  <a:path w="735" h="380">
                    <a:moveTo>
                      <a:pt x="735" y="0"/>
                    </a:moveTo>
                    <a:lnTo>
                      <a:pt x="735" y="7"/>
                    </a:lnTo>
                    <a:lnTo>
                      <a:pt x="731" y="27"/>
                    </a:lnTo>
                    <a:lnTo>
                      <a:pt x="724" y="58"/>
                    </a:lnTo>
                    <a:lnTo>
                      <a:pt x="713" y="96"/>
                    </a:lnTo>
                    <a:lnTo>
                      <a:pt x="692" y="140"/>
                    </a:lnTo>
                    <a:lnTo>
                      <a:pt x="662" y="187"/>
                    </a:lnTo>
                    <a:lnTo>
                      <a:pt x="621" y="235"/>
                    </a:lnTo>
                    <a:lnTo>
                      <a:pt x="565" y="282"/>
                    </a:lnTo>
                    <a:lnTo>
                      <a:pt x="563" y="284"/>
                    </a:lnTo>
                    <a:lnTo>
                      <a:pt x="559" y="287"/>
                    </a:lnTo>
                    <a:lnTo>
                      <a:pt x="550" y="293"/>
                    </a:lnTo>
                    <a:lnTo>
                      <a:pt x="538" y="300"/>
                    </a:lnTo>
                    <a:lnTo>
                      <a:pt x="524" y="308"/>
                    </a:lnTo>
                    <a:lnTo>
                      <a:pt x="506" y="317"/>
                    </a:lnTo>
                    <a:lnTo>
                      <a:pt x="486" y="326"/>
                    </a:lnTo>
                    <a:lnTo>
                      <a:pt x="463" y="334"/>
                    </a:lnTo>
                    <a:lnTo>
                      <a:pt x="436" y="342"/>
                    </a:lnTo>
                    <a:lnTo>
                      <a:pt x="409" y="349"/>
                    </a:lnTo>
                    <a:lnTo>
                      <a:pt x="379" y="355"/>
                    </a:lnTo>
                    <a:lnTo>
                      <a:pt x="345" y="359"/>
                    </a:lnTo>
                    <a:lnTo>
                      <a:pt x="311" y="360"/>
                    </a:lnTo>
                    <a:lnTo>
                      <a:pt x="275" y="357"/>
                    </a:lnTo>
                    <a:lnTo>
                      <a:pt x="237" y="353"/>
                    </a:lnTo>
                    <a:lnTo>
                      <a:pt x="197" y="344"/>
                    </a:lnTo>
                    <a:lnTo>
                      <a:pt x="196" y="344"/>
                    </a:lnTo>
                    <a:lnTo>
                      <a:pt x="192" y="342"/>
                    </a:lnTo>
                    <a:lnTo>
                      <a:pt x="186" y="341"/>
                    </a:lnTo>
                    <a:lnTo>
                      <a:pt x="178" y="339"/>
                    </a:lnTo>
                    <a:lnTo>
                      <a:pt x="169" y="335"/>
                    </a:lnTo>
                    <a:lnTo>
                      <a:pt x="158" y="332"/>
                    </a:lnTo>
                    <a:lnTo>
                      <a:pt x="145" y="327"/>
                    </a:lnTo>
                    <a:lnTo>
                      <a:pt x="131" y="322"/>
                    </a:lnTo>
                    <a:lnTo>
                      <a:pt x="117" y="315"/>
                    </a:lnTo>
                    <a:lnTo>
                      <a:pt x="101" y="308"/>
                    </a:lnTo>
                    <a:lnTo>
                      <a:pt x="85" y="299"/>
                    </a:lnTo>
                    <a:lnTo>
                      <a:pt x="68" y="288"/>
                    </a:lnTo>
                    <a:lnTo>
                      <a:pt x="50" y="277"/>
                    </a:lnTo>
                    <a:lnTo>
                      <a:pt x="33" y="264"/>
                    </a:lnTo>
                    <a:lnTo>
                      <a:pt x="17" y="249"/>
                    </a:lnTo>
                    <a:lnTo>
                      <a:pt x="0" y="233"/>
                    </a:lnTo>
                    <a:lnTo>
                      <a:pt x="1" y="234"/>
                    </a:lnTo>
                    <a:lnTo>
                      <a:pt x="2" y="238"/>
                    </a:lnTo>
                    <a:lnTo>
                      <a:pt x="5" y="242"/>
                    </a:lnTo>
                    <a:lnTo>
                      <a:pt x="10" y="248"/>
                    </a:lnTo>
                    <a:lnTo>
                      <a:pt x="16" y="256"/>
                    </a:lnTo>
                    <a:lnTo>
                      <a:pt x="23" y="265"/>
                    </a:lnTo>
                    <a:lnTo>
                      <a:pt x="32" y="274"/>
                    </a:lnTo>
                    <a:lnTo>
                      <a:pt x="43" y="285"/>
                    </a:lnTo>
                    <a:lnTo>
                      <a:pt x="55" y="296"/>
                    </a:lnTo>
                    <a:lnTo>
                      <a:pt x="70" y="307"/>
                    </a:lnTo>
                    <a:lnTo>
                      <a:pt x="86" y="318"/>
                    </a:lnTo>
                    <a:lnTo>
                      <a:pt x="103" y="329"/>
                    </a:lnTo>
                    <a:lnTo>
                      <a:pt x="124" y="339"/>
                    </a:lnTo>
                    <a:lnTo>
                      <a:pt x="146" y="349"/>
                    </a:lnTo>
                    <a:lnTo>
                      <a:pt x="170" y="357"/>
                    </a:lnTo>
                    <a:lnTo>
                      <a:pt x="197" y="365"/>
                    </a:lnTo>
                    <a:lnTo>
                      <a:pt x="199" y="367"/>
                    </a:lnTo>
                    <a:lnTo>
                      <a:pt x="206" y="368"/>
                    </a:lnTo>
                    <a:lnTo>
                      <a:pt x="217" y="370"/>
                    </a:lnTo>
                    <a:lnTo>
                      <a:pt x="232" y="373"/>
                    </a:lnTo>
                    <a:lnTo>
                      <a:pt x="251" y="376"/>
                    </a:lnTo>
                    <a:lnTo>
                      <a:pt x="273" y="378"/>
                    </a:lnTo>
                    <a:lnTo>
                      <a:pt x="297" y="380"/>
                    </a:lnTo>
                    <a:lnTo>
                      <a:pt x="323" y="380"/>
                    </a:lnTo>
                    <a:lnTo>
                      <a:pt x="352" y="379"/>
                    </a:lnTo>
                    <a:lnTo>
                      <a:pt x="382" y="377"/>
                    </a:lnTo>
                    <a:lnTo>
                      <a:pt x="413" y="372"/>
                    </a:lnTo>
                    <a:lnTo>
                      <a:pt x="446" y="364"/>
                    </a:lnTo>
                    <a:lnTo>
                      <a:pt x="478" y="354"/>
                    </a:lnTo>
                    <a:lnTo>
                      <a:pt x="510" y="340"/>
                    </a:lnTo>
                    <a:lnTo>
                      <a:pt x="542" y="323"/>
                    </a:lnTo>
                    <a:lnTo>
                      <a:pt x="574" y="302"/>
                    </a:lnTo>
                    <a:lnTo>
                      <a:pt x="580" y="297"/>
                    </a:lnTo>
                    <a:lnTo>
                      <a:pt x="600" y="282"/>
                    </a:lnTo>
                    <a:lnTo>
                      <a:pt x="627" y="258"/>
                    </a:lnTo>
                    <a:lnTo>
                      <a:pt x="658" y="224"/>
                    </a:lnTo>
                    <a:lnTo>
                      <a:pt x="688" y="181"/>
                    </a:lnTo>
                    <a:lnTo>
                      <a:pt x="714" y="129"/>
                    </a:lnTo>
                    <a:lnTo>
                      <a:pt x="730" y="69"/>
                    </a:lnTo>
                    <a:lnTo>
                      <a:pt x="735" y="0"/>
                    </a:lnTo>
                    <a:close/>
                  </a:path>
                </a:pathLst>
              </a:custGeom>
              <a:solidFill>
                <a:srgbClr val="009999"/>
              </a:solidFill>
              <a:ln w="9525">
                <a:noFill/>
                <a:round/>
              </a:ln>
            </p:spPr>
            <p:txBody>
              <a:bodyPr/>
              <a:lstStyle/>
              <a:p>
                <a:endParaRPr lang="en-US"/>
              </a:p>
            </p:txBody>
          </p:sp>
          <p:sp>
            <p:nvSpPr>
              <p:cNvPr id="378928" name="Freeform 48"/>
              <p:cNvSpPr/>
              <p:nvPr/>
            </p:nvSpPr>
            <p:spPr bwMode="auto">
              <a:xfrm flipH="1">
                <a:off x="3754" y="3286"/>
                <a:ext cx="44" cy="42"/>
              </a:xfrm>
              <a:custGeom>
                <a:avLst/>
                <a:gdLst/>
                <a:ahLst/>
                <a:cxnLst>
                  <a:cxn ang="0">
                    <a:pos x="44" y="84"/>
                  </a:cxn>
                  <a:cxn ang="0">
                    <a:pos x="53" y="83"/>
                  </a:cxn>
                  <a:cxn ang="0">
                    <a:pos x="61" y="81"/>
                  </a:cxn>
                  <a:cxn ang="0">
                    <a:pos x="68" y="77"/>
                  </a:cxn>
                  <a:cxn ang="0">
                    <a:pos x="75" y="72"/>
                  </a:cxn>
                  <a:cxn ang="0">
                    <a:pos x="81" y="66"/>
                  </a:cxn>
                  <a:cxn ang="0">
                    <a:pos x="84" y="59"/>
                  </a:cxn>
                  <a:cxn ang="0">
                    <a:pos x="86" y="52"/>
                  </a:cxn>
                  <a:cxn ang="0">
                    <a:pos x="88" y="44"/>
                  </a:cxn>
                  <a:cxn ang="0">
                    <a:pos x="86" y="35"/>
                  </a:cxn>
                  <a:cxn ang="0">
                    <a:pos x="84" y="27"/>
                  </a:cxn>
                  <a:cxn ang="0">
                    <a:pos x="81" y="20"/>
                  </a:cxn>
                  <a:cxn ang="0">
                    <a:pos x="75" y="13"/>
                  </a:cxn>
                  <a:cxn ang="0">
                    <a:pos x="68" y="7"/>
                  </a:cxn>
                  <a:cxn ang="0">
                    <a:pos x="61" y="4"/>
                  </a:cxn>
                  <a:cxn ang="0">
                    <a:pos x="53" y="1"/>
                  </a:cxn>
                  <a:cxn ang="0">
                    <a:pos x="44" y="0"/>
                  </a:cxn>
                  <a:cxn ang="0">
                    <a:pos x="35" y="1"/>
                  </a:cxn>
                  <a:cxn ang="0">
                    <a:pos x="26" y="4"/>
                  </a:cxn>
                  <a:cxn ang="0">
                    <a:pos x="20" y="7"/>
                  </a:cxn>
                  <a:cxn ang="0">
                    <a:pos x="13" y="13"/>
                  </a:cxn>
                  <a:cxn ang="0">
                    <a:pos x="7" y="20"/>
                  </a:cxn>
                  <a:cxn ang="0">
                    <a:pos x="3" y="27"/>
                  </a:cxn>
                  <a:cxn ang="0">
                    <a:pos x="1" y="35"/>
                  </a:cxn>
                  <a:cxn ang="0">
                    <a:pos x="0" y="44"/>
                  </a:cxn>
                  <a:cxn ang="0">
                    <a:pos x="1" y="52"/>
                  </a:cxn>
                  <a:cxn ang="0">
                    <a:pos x="3" y="59"/>
                  </a:cxn>
                  <a:cxn ang="0">
                    <a:pos x="7" y="66"/>
                  </a:cxn>
                  <a:cxn ang="0">
                    <a:pos x="13" y="72"/>
                  </a:cxn>
                  <a:cxn ang="0">
                    <a:pos x="20" y="77"/>
                  </a:cxn>
                  <a:cxn ang="0">
                    <a:pos x="26" y="81"/>
                  </a:cxn>
                  <a:cxn ang="0">
                    <a:pos x="35" y="83"/>
                  </a:cxn>
                  <a:cxn ang="0">
                    <a:pos x="44" y="84"/>
                  </a:cxn>
                </a:cxnLst>
                <a:rect l="0" t="0" r="r" b="b"/>
                <a:pathLst>
                  <a:path w="88" h="84">
                    <a:moveTo>
                      <a:pt x="44" y="84"/>
                    </a:moveTo>
                    <a:lnTo>
                      <a:pt x="53" y="83"/>
                    </a:lnTo>
                    <a:lnTo>
                      <a:pt x="61" y="81"/>
                    </a:lnTo>
                    <a:lnTo>
                      <a:pt x="68" y="77"/>
                    </a:lnTo>
                    <a:lnTo>
                      <a:pt x="75" y="72"/>
                    </a:lnTo>
                    <a:lnTo>
                      <a:pt x="81" y="66"/>
                    </a:lnTo>
                    <a:lnTo>
                      <a:pt x="84" y="59"/>
                    </a:lnTo>
                    <a:lnTo>
                      <a:pt x="86" y="52"/>
                    </a:lnTo>
                    <a:lnTo>
                      <a:pt x="88" y="44"/>
                    </a:lnTo>
                    <a:lnTo>
                      <a:pt x="86" y="35"/>
                    </a:lnTo>
                    <a:lnTo>
                      <a:pt x="84" y="27"/>
                    </a:lnTo>
                    <a:lnTo>
                      <a:pt x="81" y="20"/>
                    </a:lnTo>
                    <a:lnTo>
                      <a:pt x="75" y="13"/>
                    </a:lnTo>
                    <a:lnTo>
                      <a:pt x="68" y="7"/>
                    </a:lnTo>
                    <a:lnTo>
                      <a:pt x="61" y="4"/>
                    </a:lnTo>
                    <a:lnTo>
                      <a:pt x="53" y="1"/>
                    </a:lnTo>
                    <a:lnTo>
                      <a:pt x="44" y="0"/>
                    </a:lnTo>
                    <a:lnTo>
                      <a:pt x="35" y="1"/>
                    </a:lnTo>
                    <a:lnTo>
                      <a:pt x="26" y="4"/>
                    </a:lnTo>
                    <a:lnTo>
                      <a:pt x="20" y="7"/>
                    </a:lnTo>
                    <a:lnTo>
                      <a:pt x="13" y="13"/>
                    </a:lnTo>
                    <a:lnTo>
                      <a:pt x="7" y="20"/>
                    </a:lnTo>
                    <a:lnTo>
                      <a:pt x="3" y="27"/>
                    </a:lnTo>
                    <a:lnTo>
                      <a:pt x="1" y="35"/>
                    </a:lnTo>
                    <a:lnTo>
                      <a:pt x="0" y="44"/>
                    </a:lnTo>
                    <a:lnTo>
                      <a:pt x="1" y="52"/>
                    </a:lnTo>
                    <a:lnTo>
                      <a:pt x="3" y="59"/>
                    </a:lnTo>
                    <a:lnTo>
                      <a:pt x="7" y="66"/>
                    </a:lnTo>
                    <a:lnTo>
                      <a:pt x="13" y="72"/>
                    </a:lnTo>
                    <a:lnTo>
                      <a:pt x="20" y="77"/>
                    </a:lnTo>
                    <a:lnTo>
                      <a:pt x="26" y="81"/>
                    </a:lnTo>
                    <a:lnTo>
                      <a:pt x="35" y="83"/>
                    </a:lnTo>
                    <a:lnTo>
                      <a:pt x="44" y="84"/>
                    </a:lnTo>
                    <a:close/>
                  </a:path>
                </a:pathLst>
              </a:custGeom>
              <a:solidFill>
                <a:srgbClr val="000000"/>
              </a:solidFill>
              <a:ln w="9525">
                <a:noFill/>
                <a:round/>
              </a:ln>
            </p:spPr>
            <p:txBody>
              <a:bodyPr/>
              <a:lstStyle/>
              <a:p>
                <a:endParaRPr lang="en-US"/>
              </a:p>
            </p:txBody>
          </p:sp>
          <p:sp>
            <p:nvSpPr>
              <p:cNvPr id="378929" name="Freeform 49"/>
              <p:cNvSpPr/>
              <p:nvPr/>
            </p:nvSpPr>
            <p:spPr bwMode="auto">
              <a:xfrm flipH="1">
                <a:off x="3760" y="3291"/>
                <a:ext cx="31" cy="31"/>
              </a:xfrm>
              <a:custGeom>
                <a:avLst/>
                <a:gdLst/>
                <a:ahLst/>
                <a:cxnLst>
                  <a:cxn ang="0">
                    <a:pos x="31" y="62"/>
                  </a:cxn>
                  <a:cxn ang="0">
                    <a:pos x="43" y="60"/>
                  </a:cxn>
                  <a:cxn ang="0">
                    <a:pos x="54" y="53"/>
                  </a:cxn>
                  <a:cxn ang="0">
                    <a:pos x="61" y="44"/>
                  </a:cxn>
                  <a:cxn ang="0">
                    <a:pos x="63" y="32"/>
                  </a:cxn>
                  <a:cxn ang="0">
                    <a:pos x="61" y="19"/>
                  </a:cxn>
                  <a:cxn ang="0">
                    <a:pos x="54" y="9"/>
                  </a:cxn>
                  <a:cxn ang="0">
                    <a:pos x="43" y="2"/>
                  </a:cxn>
                  <a:cxn ang="0">
                    <a:pos x="31" y="0"/>
                  </a:cxn>
                  <a:cxn ang="0">
                    <a:pos x="18" y="2"/>
                  </a:cxn>
                  <a:cxn ang="0">
                    <a:pos x="9" y="9"/>
                  </a:cxn>
                  <a:cxn ang="0">
                    <a:pos x="2" y="19"/>
                  </a:cxn>
                  <a:cxn ang="0">
                    <a:pos x="0" y="32"/>
                  </a:cxn>
                  <a:cxn ang="0">
                    <a:pos x="2" y="44"/>
                  </a:cxn>
                  <a:cxn ang="0">
                    <a:pos x="9" y="53"/>
                  </a:cxn>
                  <a:cxn ang="0">
                    <a:pos x="18" y="60"/>
                  </a:cxn>
                  <a:cxn ang="0">
                    <a:pos x="31" y="62"/>
                  </a:cxn>
                </a:cxnLst>
                <a:rect l="0" t="0" r="r" b="b"/>
                <a:pathLst>
                  <a:path w="63" h="62">
                    <a:moveTo>
                      <a:pt x="31" y="62"/>
                    </a:moveTo>
                    <a:lnTo>
                      <a:pt x="43" y="60"/>
                    </a:lnTo>
                    <a:lnTo>
                      <a:pt x="54" y="53"/>
                    </a:lnTo>
                    <a:lnTo>
                      <a:pt x="61" y="44"/>
                    </a:lnTo>
                    <a:lnTo>
                      <a:pt x="63" y="32"/>
                    </a:lnTo>
                    <a:lnTo>
                      <a:pt x="61" y="19"/>
                    </a:lnTo>
                    <a:lnTo>
                      <a:pt x="54" y="9"/>
                    </a:lnTo>
                    <a:lnTo>
                      <a:pt x="43" y="2"/>
                    </a:lnTo>
                    <a:lnTo>
                      <a:pt x="31" y="0"/>
                    </a:lnTo>
                    <a:lnTo>
                      <a:pt x="18" y="2"/>
                    </a:lnTo>
                    <a:lnTo>
                      <a:pt x="9" y="9"/>
                    </a:lnTo>
                    <a:lnTo>
                      <a:pt x="2" y="19"/>
                    </a:lnTo>
                    <a:lnTo>
                      <a:pt x="0" y="32"/>
                    </a:lnTo>
                    <a:lnTo>
                      <a:pt x="2" y="44"/>
                    </a:lnTo>
                    <a:lnTo>
                      <a:pt x="9" y="53"/>
                    </a:lnTo>
                    <a:lnTo>
                      <a:pt x="18" y="60"/>
                    </a:lnTo>
                    <a:lnTo>
                      <a:pt x="31" y="62"/>
                    </a:lnTo>
                    <a:close/>
                  </a:path>
                </a:pathLst>
              </a:custGeom>
              <a:solidFill>
                <a:srgbClr val="BFBFBF"/>
              </a:solidFill>
              <a:ln w="9525">
                <a:noFill/>
                <a:round/>
              </a:ln>
            </p:spPr>
            <p:txBody>
              <a:bodyPr/>
              <a:lstStyle/>
              <a:p>
                <a:endParaRPr lang="en-US"/>
              </a:p>
            </p:txBody>
          </p:sp>
          <p:sp>
            <p:nvSpPr>
              <p:cNvPr id="378930" name="Freeform 50"/>
              <p:cNvSpPr/>
              <p:nvPr/>
            </p:nvSpPr>
            <p:spPr bwMode="auto">
              <a:xfrm flipH="1">
                <a:off x="3764" y="3301"/>
                <a:ext cx="16" cy="18"/>
              </a:xfrm>
              <a:custGeom>
                <a:avLst/>
                <a:gdLst/>
                <a:ahLst/>
                <a:cxnLst>
                  <a:cxn ang="0">
                    <a:pos x="29" y="0"/>
                  </a:cxn>
                  <a:cxn ang="0">
                    <a:pos x="29" y="1"/>
                  </a:cxn>
                  <a:cxn ang="0">
                    <a:pos x="31" y="5"/>
                  </a:cxn>
                  <a:cxn ang="0">
                    <a:pos x="32" y="11"/>
                  </a:cxn>
                  <a:cxn ang="0">
                    <a:pos x="32" y="16"/>
                  </a:cxn>
                  <a:cxn ang="0">
                    <a:pos x="29" y="23"/>
                  </a:cxn>
                  <a:cxn ang="0">
                    <a:pos x="25" y="29"/>
                  </a:cxn>
                  <a:cxn ang="0">
                    <a:pos x="17" y="34"/>
                  </a:cxn>
                  <a:cxn ang="0">
                    <a:pos x="5" y="37"/>
                  </a:cxn>
                  <a:cxn ang="0">
                    <a:pos x="0" y="22"/>
                  </a:cxn>
                  <a:cxn ang="0">
                    <a:pos x="3" y="22"/>
                  </a:cxn>
                  <a:cxn ang="0">
                    <a:pos x="12" y="20"/>
                  </a:cxn>
                  <a:cxn ang="0">
                    <a:pos x="23" y="14"/>
                  </a:cxn>
                  <a:cxn ang="0">
                    <a:pos x="29" y="0"/>
                  </a:cxn>
                </a:cxnLst>
                <a:rect l="0" t="0" r="r" b="b"/>
                <a:pathLst>
                  <a:path w="32" h="37">
                    <a:moveTo>
                      <a:pt x="29" y="0"/>
                    </a:moveTo>
                    <a:lnTo>
                      <a:pt x="29" y="1"/>
                    </a:lnTo>
                    <a:lnTo>
                      <a:pt x="31" y="5"/>
                    </a:lnTo>
                    <a:lnTo>
                      <a:pt x="32" y="11"/>
                    </a:lnTo>
                    <a:lnTo>
                      <a:pt x="32" y="16"/>
                    </a:lnTo>
                    <a:lnTo>
                      <a:pt x="29" y="23"/>
                    </a:lnTo>
                    <a:lnTo>
                      <a:pt x="25" y="29"/>
                    </a:lnTo>
                    <a:lnTo>
                      <a:pt x="17" y="34"/>
                    </a:lnTo>
                    <a:lnTo>
                      <a:pt x="5" y="37"/>
                    </a:lnTo>
                    <a:lnTo>
                      <a:pt x="0" y="22"/>
                    </a:lnTo>
                    <a:lnTo>
                      <a:pt x="3" y="22"/>
                    </a:lnTo>
                    <a:lnTo>
                      <a:pt x="12" y="20"/>
                    </a:lnTo>
                    <a:lnTo>
                      <a:pt x="23" y="14"/>
                    </a:lnTo>
                    <a:lnTo>
                      <a:pt x="29" y="0"/>
                    </a:lnTo>
                    <a:close/>
                  </a:path>
                </a:pathLst>
              </a:custGeom>
              <a:solidFill>
                <a:srgbClr val="7F7F7F"/>
              </a:solidFill>
              <a:ln w="9525">
                <a:noFill/>
                <a:round/>
              </a:ln>
            </p:spPr>
            <p:txBody>
              <a:bodyPr/>
              <a:lstStyle/>
              <a:p>
                <a:endParaRPr lang="en-US"/>
              </a:p>
            </p:txBody>
          </p:sp>
          <p:sp>
            <p:nvSpPr>
              <p:cNvPr id="378931" name="Freeform 51"/>
              <p:cNvSpPr/>
              <p:nvPr/>
            </p:nvSpPr>
            <p:spPr bwMode="auto">
              <a:xfrm flipH="1">
                <a:off x="3777" y="3295"/>
                <a:ext cx="9" cy="8"/>
              </a:xfrm>
              <a:custGeom>
                <a:avLst/>
                <a:gdLst/>
                <a:ahLst/>
                <a:cxnLst>
                  <a:cxn ang="0">
                    <a:pos x="0" y="15"/>
                  </a:cxn>
                  <a:cxn ang="0">
                    <a:pos x="1" y="13"/>
                  </a:cxn>
                  <a:cxn ang="0">
                    <a:pos x="3" y="7"/>
                  </a:cxn>
                  <a:cxn ang="0">
                    <a:pos x="8" y="2"/>
                  </a:cxn>
                  <a:cxn ang="0">
                    <a:pos x="16" y="0"/>
                  </a:cxn>
                  <a:cxn ang="0">
                    <a:pos x="17" y="6"/>
                  </a:cxn>
                  <a:cxn ang="0">
                    <a:pos x="15" y="6"/>
                  </a:cxn>
                  <a:cxn ang="0">
                    <a:pos x="10" y="7"/>
                  </a:cxn>
                  <a:cxn ang="0">
                    <a:pos x="5" y="9"/>
                  </a:cxn>
                  <a:cxn ang="0">
                    <a:pos x="0" y="15"/>
                  </a:cxn>
                </a:cxnLst>
                <a:rect l="0" t="0" r="r" b="b"/>
                <a:pathLst>
                  <a:path w="17" h="15">
                    <a:moveTo>
                      <a:pt x="0" y="15"/>
                    </a:moveTo>
                    <a:lnTo>
                      <a:pt x="1" y="13"/>
                    </a:lnTo>
                    <a:lnTo>
                      <a:pt x="3" y="7"/>
                    </a:lnTo>
                    <a:lnTo>
                      <a:pt x="8" y="2"/>
                    </a:lnTo>
                    <a:lnTo>
                      <a:pt x="16" y="0"/>
                    </a:lnTo>
                    <a:lnTo>
                      <a:pt x="17" y="6"/>
                    </a:lnTo>
                    <a:lnTo>
                      <a:pt x="15" y="6"/>
                    </a:lnTo>
                    <a:lnTo>
                      <a:pt x="10" y="7"/>
                    </a:lnTo>
                    <a:lnTo>
                      <a:pt x="5" y="9"/>
                    </a:lnTo>
                    <a:lnTo>
                      <a:pt x="0" y="15"/>
                    </a:lnTo>
                    <a:close/>
                  </a:path>
                </a:pathLst>
              </a:custGeom>
              <a:solidFill>
                <a:srgbClr val="E5E5E5"/>
              </a:solidFill>
              <a:ln w="9525">
                <a:noFill/>
                <a:round/>
              </a:ln>
            </p:spPr>
            <p:txBody>
              <a:bodyPr/>
              <a:lstStyle/>
              <a:p>
                <a:endParaRPr lang="en-US"/>
              </a:p>
            </p:txBody>
          </p:sp>
          <p:sp>
            <p:nvSpPr>
              <p:cNvPr id="378932" name="Freeform 52"/>
              <p:cNvSpPr/>
              <p:nvPr/>
            </p:nvSpPr>
            <p:spPr bwMode="auto">
              <a:xfrm flipH="1">
                <a:off x="3769" y="3287"/>
                <a:ext cx="44" cy="42"/>
              </a:xfrm>
              <a:custGeom>
                <a:avLst/>
                <a:gdLst/>
                <a:ahLst/>
                <a:cxnLst>
                  <a:cxn ang="0">
                    <a:pos x="44" y="84"/>
                  </a:cxn>
                  <a:cxn ang="0">
                    <a:pos x="53" y="83"/>
                  </a:cxn>
                  <a:cxn ang="0">
                    <a:pos x="61" y="80"/>
                  </a:cxn>
                  <a:cxn ang="0">
                    <a:pos x="68" y="77"/>
                  </a:cxn>
                  <a:cxn ang="0">
                    <a:pos x="75" y="71"/>
                  </a:cxn>
                  <a:cxn ang="0">
                    <a:pos x="80" y="65"/>
                  </a:cxn>
                  <a:cxn ang="0">
                    <a:pos x="84" y="58"/>
                  </a:cxn>
                  <a:cxn ang="0">
                    <a:pos x="86" y="50"/>
                  </a:cxn>
                  <a:cxn ang="0">
                    <a:pos x="87" y="42"/>
                  </a:cxn>
                  <a:cxn ang="0">
                    <a:pos x="86" y="34"/>
                  </a:cxn>
                  <a:cxn ang="0">
                    <a:pos x="84" y="26"/>
                  </a:cxn>
                  <a:cxn ang="0">
                    <a:pos x="80" y="19"/>
                  </a:cxn>
                  <a:cxn ang="0">
                    <a:pos x="75" y="12"/>
                  </a:cxn>
                  <a:cxn ang="0">
                    <a:pos x="68" y="7"/>
                  </a:cxn>
                  <a:cxn ang="0">
                    <a:pos x="61" y="3"/>
                  </a:cxn>
                  <a:cxn ang="0">
                    <a:pos x="53" y="1"/>
                  </a:cxn>
                  <a:cxn ang="0">
                    <a:pos x="44" y="0"/>
                  </a:cxn>
                  <a:cxn ang="0">
                    <a:pos x="34" y="1"/>
                  </a:cxn>
                  <a:cxn ang="0">
                    <a:pos x="26" y="3"/>
                  </a:cxn>
                  <a:cxn ang="0">
                    <a:pos x="19" y="7"/>
                  </a:cxn>
                  <a:cxn ang="0">
                    <a:pos x="13" y="12"/>
                  </a:cxn>
                  <a:cxn ang="0">
                    <a:pos x="7" y="19"/>
                  </a:cxn>
                  <a:cxn ang="0">
                    <a:pos x="3" y="26"/>
                  </a:cxn>
                  <a:cxn ang="0">
                    <a:pos x="1" y="34"/>
                  </a:cxn>
                  <a:cxn ang="0">
                    <a:pos x="0" y="42"/>
                  </a:cxn>
                  <a:cxn ang="0">
                    <a:pos x="1" y="50"/>
                  </a:cxn>
                  <a:cxn ang="0">
                    <a:pos x="3" y="58"/>
                  </a:cxn>
                  <a:cxn ang="0">
                    <a:pos x="7" y="65"/>
                  </a:cxn>
                  <a:cxn ang="0">
                    <a:pos x="13" y="71"/>
                  </a:cxn>
                  <a:cxn ang="0">
                    <a:pos x="19" y="77"/>
                  </a:cxn>
                  <a:cxn ang="0">
                    <a:pos x="26" y="80"/>
                  </a:cxn>
                  <a:cxn ang="0">
                    <a:pos x="34" y="83"/>
                  </a:cxn>
                  <a:cxn ang="0">
                    <a:pos x="44" y="84"/>
                  </a:cxn>
                </a:cxnLst>
                <a:rect l="0" t="0" r="r" b="b"/>
                <a:pathLst>
                  <a:path w="87" h="84">
                    <a:moveTo>
                      <a:pt x="44" y="84"/>
                    </a:moveTo>
                    <a:lnTo>
                      <a:pt x="53" y="83"/>
                    </a:lnTo>
                    <a:lnTo>
                      <a:pt x="61" y="80"/>
                    </a:lnTo>
                    <a:lnTo>
                      <a:pt x="68" y="77"/>
                    </a:lnTo>
                    <a:lnTo>
                      <a:pt x="75" y="71"/>
                    </a:lnTo>
                    <a:lnTo>
                      <a:pt x="80" y="65"/>
                    </a:lnTo>
                    <a:lnTo>
                      <a:pt x="84" y="58"/>
                    </a:lnTo>
                    <a:lnTo>
                      <a:pt x="86" y="50"/>
                    </a:lnTo>
                    <a:lnTo>
                      <a:pt x="87" y="42"/>
                    </a:lnTo>
                    <a:lnTo>
                      <a:pt x="86" y="34"/>
                    </a:lnTo>
                    <a:lnTo>
                      <a:pt x="84" y="26"/>
                    </a:lnTo>
                    <a:lnTo>
                      <a:pt x="80" y="19"/>
                    </a:lnTo>
                    <a:lnTo>
                      <a:pt x="75" y="12"/>
                    </a:lnTo>
                    <a:lnTo>
                      <a:pt x="68" y="7"/>
                    </a:lnTo>
                    <a:lnTo>
                      <a:pt x="61" y="3"/>
                    </a:lnTo>
                    <a:lnTo>
                      <a:pt x="53" y="1"/>
                    </a:lnTo>
                    <a:lnTo>
                      <a:pt x="44" y="0"/>
                    </a:lnTo>
                    <a:lnTo>
                      <a:pt x="34" y="1"/>
                    </a:lnTo>
                    <a:lnTo>
                      <a:pt x="26" y="3"/>
                    </a:lnTo>
                    <a:lnTo>
                      <a:pt x="19" y="7"/>
                    </a:lnTo>
                    <a:lnTo>
                      <a:pt x="13" y="12"/>
                    </a:lnTo>
                    <a:lnTo>
                      <a:pt x="7" y="19"/>
                    </a:lnTo>
                    <a:lnTo>
                      <a:pt x="3" y="26"/>
                    </a:lnTo>
                    <a:lnTo>
                      <a:pt x="1" y="34"/>
                    </a:lnTo>
                    <a:lnTo>
                      <a:pt x="0" y="42"/>
                    </a:lnTo>
                    <a:lnTo>
                      <a:pt x="1" y="50"/>
                    </a:lnTo>
                    <a:lnTo>
                      <a:pt x="3" y="58"/>
                    </a:lnTo>
                    <a:lnTo>
                      <a:pt x="7" y="65"/>
                    </a:lnTo>
                    <a:lnTo>
                      <a:pt x="13" y="71"/>
                    </a:lnTo>
                    <a:lnTo>
                      <a:pt x="19" y="77"/>
                    </a:lnTo>
                    <a:lnTo>
                      <a:pt x="26" y="80"/>
                    </a:lnTo>
                    <a:lnTo>
                      <a:pt x="34" y="83"/>
                    </a:lnTo>
                    <a:lnTo>
                      <a:pt x="44" y="84"/>
                    </a:lnTo>
                    <a:close/>
                  </a:path>
                </a:pathLst>
              </a:custGeom>
              <a:solidFill>
                <a:srgbClr val="000000"/>
              </a:solidFill>
              <a:ln w="9525">
                <a:noFill/>
                <a:round/>
              </a:ln>
            </p:spPr>
            <p:txBody>
              <a:bodyPr/>
              <a:lstStyle/>
              <a:p>
                <a:endParaRPr lang="en-US"/>
              </a:p>
            </p:txBody>
          </p:sp>
          <p:sp>
            <p:nvSpPr>
              <p:cNvPr id="378933" name="Freeform 53"/>
              <p:cNvSpPr/>
              <p:nvPr/>
            </p:nvSpPr>
            <p:spPr bwMode="auto">
              <a:xfrm flipH="1">
                <a:off x="3776" y="3293"/>
                <a:ext cx="31" cy="31"/>
              </a:xfrm>
              <a:custGeom>
                <a:avLst/>
                <a:gdLst/>
                <a:ahLst/>
                <a:cxnLst>
                  <a:cxn ang="0">
                    <a:pos x="33" y="61"/>
                  </a:cxn>
                  <a:cxn ang="0">
                    <a:pos x="45" y="59"/>
                  </a:cxn>
                  <a:cxn ang="0">
                    <a:pos x="55" y="52"/>
                  </a:cxn>
                  <a:cxn ang="0">
                    <a:pos x="61" y="43"/>
                  </a:cxn>
                  <a:cxn ang="0">
                    <a:pos x="64" y="31"/>
                  </a:cxn>
                  <a:cxn ang="0">
                    <a:pos x="61" y="19"/>
                  </a:cxn>
                  <a:cxn ang="0">
                    <a:pos x="55" y="9"/>
                  </a:cxn>
                  <a:cxn ang="0">
                    <a:pos x="45" y="3"/>
                  </a:cxn>
                  <a:cxn ang="0">
                    <a:pos x="33" y="0"/>
                  </a:cxn>
                  <a:cxn ang="0">
                    <a:pos x="20" y="3"/>
                  </a:cxn>
                  <a:cxn ang="0">
                    <a:pos x="10" y="9"/>
                  </a:cxn>
                  <a:cxn ang="0">
                    <a:pos x="3" y="19"/>
                  </a:cxn>
                  <a:cxn ang="0">
                    <a:pos x="0" y="31"/>
                  </a:cxn>
                  <a:cxn ang="0">
                    <a:pos x="3" y="43"/>
                  </a:cxn>
                  <a:cxn ang="0">
                    <a:pos x="10" y="52"/>
                  </a:cxn>
                  <a:cxn ang="0">
                    <a:pos x="20" y="59"/>
                  </a:cxn>
                  <a:cxn ang="0">
                    <a:pos x="33" y="61"/>
                  </a:cxn>
                </a:cxnLst>
                <a:rect l="0" t="0" r="r" b="b"/>
                <a:pathLst>
                  <a:path w="64" h="61">
                    <a:moveTo>
                      <a:pt x="33" y="61"/>
                    </a:moveTo>
                    <a:lnTo>
                      <a:pt x="45" y="59"/>
                    </a:lnTo>
                    <a:lnTo>
                      <a:pt x="55" y="52"/>
                    </a:lnTo>
                    <a:lnTo>
                      <a:pt x="61" y="43"/>
                    </a:lnTo>
                    <a:lnTo>
                      <a:pt x="64" y="31"/>
                    </a:lnTo>
                    <a:lnTo>
                      <a:pt x="61" y="19"/>
                    </a:lnTo>
                    <a:lnTo>
                      <a:pt x="55" y="9"/>
                    </a:lnTo>
                    <a:lnTo>
                      <a:pt x="45" y="3"/>
                    </a:lnTo>
                    <a:lnTo>
                      <a:pt x="33" y="0"/>
                    </a:lnTo>
                    <a:lnTo>
                      <a:pt x="20" y="3"/>
                    </a:lnTo>
                    <a:lnTo>
                      <a:pt x="10" y="9"/>
                    </a:lnTo>
                    <a:lnTo>
                      <a:pt x="3" y="19"/>
                    </a:lnTo>
                    <a:lnTo>
                      <a:pt x="0" y="31"/>
                    </a:lnTo>
                    <a:lnTo>
                      <a:pt x="3" y="43"/>
                    </a:lnTo>
                    <a:lnTo>
                      <a:pt x="10" y="52"/>
                    </a:lnTo>
                    <a:lnTo>
                      <a:pt x="20" y="59"/>
                    </a:lnTo>
                    <a:lnTo>
                      <a:pt x="33" y="61"/>
                    </a:lnTo>
                    <a:close/>
                  </a:path>
                </a:pathLst>
              </a:custGeom>
              <a:solidFill>
                <a:srgbClr val="BFBFBF"/>
              </a:solidFill>
              <a:ln w="9525">
                <a:noFill/>
                <a:round/>
              </a:ln>
            </p:spPr>
            <p:txBody>
              <a:bodyPr/>
              <a:lstStyle/>
              <a:p>
                <a:endParaRPr lang="en-US"/>
              </a:p>
            </p:txBody>
          </p:sp>
          <p:sp>
            <p:nvSpPr>
              <p:cNvPr id="378934" name="Freeform 54"/>
              <p:cNvSpPr/>
              <p:nvPr/>
            </p:nvSpPr>
            <p:spPr bwMode="auto">
              <a:xfrm flipH="1">
                <a:off x="3780" y="3302"/>
                <a:ext cx="16" cy="18"/>
              </a:xfrm>
              <a:custGeom>
                <a:avLst/>
                <a:gdLst/>
                <a:ahLst/>
                <a:cxnLst>
                  <a:cxn ang="0">
                    <a:pos x="30" y="0"/>
                  </a:cxn>
                  <a:cxn ang="0">
                    <a:pos x="30" y="1"/>
                  </a:cxn>
                  <a:cxn ang="0">
                    <a:pos x="32" y="4"/>
                  </a:cxn>
                  <a:cxn ang="0">
                    <a:pos x="32" y="10"/>
                  </a:cxn>
                  <a:cxn ang="0">
                    <a:pos x="32" y="16"/>
                  </a:cxn>
                  <a:cxn ang="0">
                    <a:pos x="29" y="22"/>
                  </a:cxn>
                  <a:cxn ang="0">
                    <a:pos x="25" y="27"/>
                  </a:cxn>
                  <a:cxn ang="0">
                    <a:pos x="17" y="33"/>
                  </a:cxn>
                  <a:cxn ang="0">
                    <a:pos x="5" y="35"/>
                  </a:cxn>
                  <a:cxn ang="0">
                    <a:pos x="0" y="20"/>
                  </a:cxn>
                  <a:cxn ang="0">
                    <a:pos x="4" y="20"/>
                  </a:cxn>
                  <a:cxn ang="0">
                    <a:pos x="13" y="19"/>
                  </a:cxn>
                  <a:cxn ang="0">
                    <a:pos x="23" y="14"/>
                  </a:cxn>
                  <a:cxn ang="0">
                    <a:pos x="30" y="0"/>
                  </a:cxn>
                </a:cxnLst>
                <a:rect l="0" t="0" r="r" b="b"/>
                <a:pathLst>
                  <a:path w="32" h="35">
                    <a:moveTo>
                      <a:pt x="30" y="0"/>
                    </a:moveTo>
                    <a:lnTo>
                      <a:pt x="30" y="1"/>
                    </a:lnTo>
                    <a:lnTo>
                      <a:pt x="32" y="4"/>
                    </a:lnTo>
                    <a:lnTo>
                      <a:pt x="32" y="10"/>
                    </a:lnTo>
                    <a:lnTo>
                      <a:pt x="32" y="16"/>
                    </a:lnTo>
                    <a:lnTo>
                      <a:pt x="29" y="22"/>
                    </a:lnTo>
                    <a:lnTo>
                      <a:pt x="25" y="27"/>
                    </a:lnTo>
                    <a:lnTo>
                      <a:pt x="17" y="33"/>
                    </a:lnTo>
                    <a:lnTo>
                      <a:pt x="5" y="35"/>
                    </a:lnTo>
                    <a:lnTo>
                      <a:pt x="0" y="20"/>
                    </a:lnTo>
                    <a:lnTo>
                      <a:pt x="4" y="20"/>
                    </a:lnTo>
                    <a:lnTo>
                      <a:pt x="13" y="19"/>
                    </a:lnTo>
                    <a:lnTo>
                      <a:pt x="23" y="14"/>
                    </a:lnTo>
                    <a:lnTo>
                      <a:pt x="30" y="0"/>
                    </a:lnTo>
                    <a:close/>
                  </a:path>
                </a:pathLst>
              </a:custGeom>
              <a:solidFill>
                <a:srgbClr val="7F7F7F"/>
              </a:solidFill>
              <a:ln w="9525">
                <a:noFill/>
                <a:round/>
              </a:ln>
            </p:spPr>
            <p:txBody>
              <a:bodyPr/>
              <a:lstStyle/>
              <a:p>
                <a:endParaRPr lang="en-US"/>
              </a:p>
            </p:txBody>
          </p:sp>
          <p:sp>
            <p:nvSpPr>
              <p:cNvPr id="378935" name="Freeform 55"/>
              <p:cNvSpPr/>
              <p:nvPr/>
            </p:nvSpPr>
            <p:spPr bwMode="auto">
              <a:xfrm flipH="1">
                <a:off x="3793" y="3297"/>
                <a:ext cx="10" cy="8"/>
              </a:xfrm>
              <a:custGeom>
                <a:avLst/>
                <a:gdLst/>
                <a:ahLst/>
                <a:cxnLst>
                  <a:cxn ang="0">
                    <a:pos x="0" y="15"/>
                  </a:cxn>
                  <a:cxn ang="0">
                    <a:pos x="1" y="13"/>
                  </a:cxn>
                  <a:cxn ang="0">
                    <a:pos x="3" y="7"/>
                  </a:cxn>
                  <a:cxn ang="0">
                    <a:pos x="9" y="3"/>
                  </a:cxn>
                  <a:cxn ang="0">
                    <a:pos x="18" y="0"/>
                  </a:cxn>
                  <a:cxn ang="0">
                    <a:pos x="19" y="6"/>
                  </a:cxn>
                  <a:cxn ang="0">
                    <a:pos x="17" y="6"/>
                  </a:cxn>
                  <a:cxn ang="0">
                    <a:pos x="12" y="7"/>
                  </a:cxn>
                  <a:cxn ang="0">
                    <a:pos x="6" y="10"/>
                  </a:cxn>
                  <a:cxn ang="0">
                    <a:pos x="0" y="15"/>
                  </a:cxn>
                </a:cxnLst>
                <a:rect l="0" t="0" r="r" b="b"/>
                <a:pathLst>
                  <a:path w="19" h="15">
                    <a:moveTo>
                      <a:pt x="0" y="15"/>
                    </a:moveTo>
                    <a:lnTo>
                      <a:pt x="1" y="13"/>
                    </a:lnTo>
                    <a:lnTo>
                      <a:pt x="3" y="7"/>
                    </a:lnTo>
                    <a:lnTo>
                      <a:pt x="9" y="3"/>
                    </a:lnTo>
                    <a:lnTo>
                      <a:pt x="18" y="0"/>
                    </a:lnTo>
                    <a:lnTo>
                      <a:pt x="19" y="6"/>
                    </a:lnTo>
                    <a:lnTo>
                      <a:pt x="17" y="6"/>
                    </a:lnTo>
                    <a:lnTo>
                      <a:pt x="12" y="7"/>
                    </a:lnTo>
                    <a:lnTo>
                      <a:pt x="6" y="10"/>
                    </a:lnTo>
                    <a:lnTo>
                      <a:pt x="0" y="15"/>
                    </a:lnTo>
                    <a:close/>
                  </a:path>
                </a:pathLst>
              </a:custGeom>
              <a:solidFill>
                <a:srgbClr val="E5E5E5"/>
              </a:solidFill>
              <a:ln w="9525">
                <a:noFill/>
                <a:round/>
              </a:ln>
            </p:spPr>
            <p:txBody>
              <a:bodyPr/>
              <a:lstStyle/>
              <a:p>
                <a:endParaRPr lang="en-US"/>
              </a:p>
            </p:txBody>
          </p:sp>
          <p:sp>
            <p:nvSpPr>
              <p:cNvPr id="378936" name="Freeform 56"/>
              <p:cNvSpPr/>
              <p:nvPr/>
            </p:nvSpPr>
            <p:spPr bwMode="auto">
              <a:xfrm flipH="1">
                <a:off x="3791" y="3293"/>
                <a:ext cx="43" cy="42"/>
              </a:xfrm>
              <a:custGeom>
                <a:avLst/>
                <a:gdLst/>
                <a:ahLst/>
                <a:cxnLst>
                  <a:cxn ang="0">
                    <a:pos x="44" y="84"/>
                  </a:cxn>
                  <a:cxn ang="0">
                    <a:pos x="53" y="83"/>
                  </a:cxn>
                  <a:cxn ang="0">
                    <a:pos x="61" y="81"/>
                  </a:cxn>
                  <a:cxn ang="0">
                    <a:pos x="68" y="77"/>
                  </a:cxn>
                  <a:cxn ang="0">
                    <a:pos x="75" y="72"/>
                  </a:cxn>
                  <a:cxn ang="0">
                    <a:pos x="81" y="65"/>
                  </a:cxn>
                  <a:cxn ang="0">
                    <a:pos x="84" y="58"/>
                  </a:cxn>
                  <a:cxn ang="0">
                    <a:pos x="87" y="50"/>
                  </a:cxn>
                  <a:cxn ang="0">
                    <a:pos x="88" y="40"/>
                  </a:cxn>
                  <a:cxn ang="0">
                    <a:pos x="87" y="32"/>
                  </a:cxn>
                  <a:cxn ang="0">
                    <a:pos x="84" y="25"/>
                  </a:cxn>
                  <a:cxn ang="0">
                    <a:pos x="81" y="19"/>
                  </a:cxn>
                  <a:cxn ang="0">
                    <a:pos x="75" y="13"/>
                  </a:cxn>
                  <a:cxn ang="0">
                    <a:pos x="68" y="7"/>
                  </a:cxn>
                  <a:cxn ang="0">
                    <a:pos x="61" y="4"/>
                  </a:cxn>
                  <a:cxn ang="0">
                    <a:pos x="53" y="1"/>
                  </a:cxn>
                  <a:cxn ang="0">
                    <a:pos x="44" y="0"/>
                  </a:cxn>
                  <a:cxn ang="0">
                    <a:pos x="35" y="1"/>
                  </a:cxn>
                  <a:cxn ang="0">
                    <a:pos x="27" y="4"/>
                  </a:cxn>
                  <a:cxn ang="0">
                    <a:pos x="20" y="7"/>
                  </a:cxn>
                  <a:cxn ang="0">
                    <a:pos x="13" y="13"/>
                  </a:cxn>
                  <a:cxn ang="0">
                    <a:pos x="7" y="19"/>
                  </a:cxn>
                  <a:cxn ang="0">
                    <a:pos x="4" y="25"/>
                  </a:cxn>
                  <a:cxn ang="0">
                    <a:pos x="1" y="32"/>
                  </a:cxn>
                  <a:cxn ang="0">
                    <a:pos x="0" y="40"/>
                  </a:cxn>
                  <a:cxn ang="0">
                    <a:pos x="1" y="50"/>
                  </a:cxn>
                  <a:cxn ang="0">
                    <a:pos x="4" y="58"/>
                  </a:cxn>
                  <a:cxn ang="0">
                    <a:pos x="7" y="65"/>
                  </a:cxn>
                  <a:cxn ang="0">
                    <a:pos x="13" y="72"/>
                  </a:cxn>
                  <a:cxn ang="0">
                    <a:pos x="20" y="77"/>
                  </a:cxn>
                  <a:cxn ang="0">
                    <a:pos x="27" y="81"/>
                  </a:cxn>
                  <a:cxn ang="0">
                    <a:pos x="35" y="83"/>
                  </a:cxn>
                  <a:cxn ang="0">
                    <a:pos x="44" y="84"/>
                  </a:cxn>
                </a:cxnLst>
                <a:rect l="0" t="0" r="r" b="b"/>
                <a:pathLst>
                  <a:path w="88" h="84">
                    <a:moveTo>
                      <a:pt x="44" y="84"/>
                    </a:moveTo>
                    <a:lnTo>
                      <a:pt x="53" y="83"/>
                    </a:lnTo>
                    <a:lnTo>
                      <a:pt x="61" y="81"/>
                    </a:lnTo>
                    <a:lnTo>
                      <a:pt x="68" y="77"/>
                    </a:lnTo>
                    <a:lnTo>
                      <a:pt x="75" y="72"/>
                    </a:lnTo>
                    <a:lnTo>
                      <a:pt x="81" y="65"/>
                    </a:lnTo>
                    <a:lnTo>
                      <a:pt x="84" y="58"/>
                    </a:lnTo>
                    <a:lnTo>
                      <a:pt x="87" y="50"/>
                    </a:lnTo>
                    <a:lnTo>
                      <a:pt x="88" y="40"/>
                    </a:lnTo>
                    <a:lnTo>
                      <a:pt x="87" y="32"/>
                    </a:lnTo>
                    <a:lnTo>
                      <a:pt x="84" y="25"/>
                    </a:lnTo>
                    <a:lnTo>
                      <a:pt x="81" y="19"/>
                    </a:lnTo>
                    <a:lnTo>
                      <a:pt x="75" y="13"/>
                    </a:lnTo>
                    <a:lnTo>
                      <a:pt x="68" y="7"/>
                    </a:lnTo>
                    <a:lnTo>
                      <a:pt x="61" y="4"/>
                    </a:lnTo>
                    <a:lnTo>
                      <a:pt x="53" y="1"/>
                    </a:lnTo>
                    <a:lnTo>
                      <a:pt x="44" y="0"/>
                    </a:lnTo>
                    <a:lnTo>
                      <a:pt x="35" y="1"/>
                    </a:lnTo>
                    <a:lnTo>
                      <a:pt x="27" y="4"/>
                    </a:lnTo>
                    <a:lnTo>
                      <a:pt x="20" y="7"/>
                    </a:lnTo>
                    <a:lnTo>
                      <a:pt x="13" y="13"/>
                    </a:lnTo>
                    <a:lnTo>
                      <a:pt x="7" y="19"/>
                    </a:lnTo>
                    <a:lnTo>
                      <a:pt x="4" y="25"/>
                    </a:lnTo>
                    <a:lnTo>
                      <a:pt x="1" y="32"/>
                    </a:lnTo>
                    <a:lnTo>
                      <a:pt x="0" y="40"/>
                    </a:lnTo>
                    <a:lnTo>
                      <a:pt x="1" y="50"/>
                    </a:lnTo>
                    <a:lnTo>
                      <a:pt x="4" y="58"/>
                    </a:lnTo>
                    <a:lnTo>
                      <a:pt x="7" y="65"/>
                    </a:lnTo>
                    <a:lnTo>
                      <a:pt x="13" y="72"/>
                    </a:lnTo>
                    <a:lnTo>
                      <a:pt x="20" y="77"/>
                    </a:lnTo>
                    <a:lnTo>
                      <a:pt x="27" y="81"/>
                    </a:lnTo>
                    <a:lnTo>
                      <a:pt x="35" y="83"/>
                    </a:lnTo>
                    <a:lnTo>
                      <a:pt x="44" y="84"/>
                    </a:lnTo>
                    <a:close/>
                  </a:path>
                </a:pathLst>
              </a:custGeom>
              <a:solidFill>
                <a:srgbClr val="000000"/>
              </a:solidFill>
              <a:ln w="9525">
                <a:noFill/>
                <a:round/>
              </a:ln>
            </p:spPr>
            <p:txBody>
              <a:bodyPr/>
              <a:lstStyle/>
              <a:p>
                <a:endParaRPr lang="en-US"/>
              </a:p>
            </p:txBody>
          </p:sp>
          <p:sp>
            <p:nvSpPr>
              <p:cNvPr id="379056" name="Freeform 176"/>
              <p:cNvSpPr/>
              <p:nvPr/>
            </p:nvSpPr>
            <p:spPr bwMode="auto">
              <a:xfrm flipH="1">
                <a:off x="3565" y="3176"/>
                <a:ext cx="163" cy="207"/>
              </a:xfrm>
              <a:custGeom>
                <a:avLst/>
                <a:gdLst/>
                <a:ahLst/>
                <a:cxnLst>
                  <a:cxn ang="0">
                    <a:pos x="262" y="0"/>
                  </a:cxn>
                  <a:cxn ang="0">
                    <a:pos x="264" y="2"/>
                  </a:cxn>
                  <a:cxn ang="0">
                    <a:pos x="271" y="6"/>
                  </a:cxn>
                  <a:cxn ang="0">
                    <a:pos x="280" y="13"/>
                  </a:cxn>
                  <a:cxn ang="0">
                    <a:pos x="292" y="22"/>
                  </a:cxn>
                  <a:cxn ang="0">
                    <a:pos x="303" y="35"/>
                  </a:cxn>
                  <a:cxn ang="0">
                    <a:pos x="314" y="51"/>
                  </a:cxn>
                  <a:cxn ang="0">
                    <a:pos x="323" y="71"/>
                  </a:cxn>
                  <a:cxn ang="0">
                    <a:pos x="327" y="94"/>
                  </a:cxn>
                  <a:cxn ang="0">
                    <a:pos x="326" y="95"/>
                  </a:cxn>
                  <a:cxn ang="0">
                    <a:pos x="324" y="98"/>
                  </a:cxn>
                  <a:cxn ang="0">
                    <a:pos x="321" y="103"/>
                  </a:cxn>
                  <a:cxn ang="0">
                    <a:pos x="315" y="110"/>
                  </a:cxn>
                  <a:cxn ang="0">
                    <a:pos x="308" y="117"/>
                  </a:cxn>
                  <a:cxn ang="0">
                    <a:pos x="299" y="126"/>
                  </a:cxn>
                  <a:cxn ang="0">
                    <a:pos x="288" y="135"/>
                  </a:cxn>
                  <a:cxn ang="0">
                    <a:pos x="277" y="146"/>
                  </a:cxn>
                  <a:cxn ang="0">
                    <a:pos x="263" y="157"/>
                  </a:cxn>
                  <a:cxn ang="0">
                    <a:pos x="248" y="167"/>
                  </a:cxn>
                  <a:cxn ang="0">
                    <a:pos x="231" y="178"/>
                  </a:cxn>
                  <a:cxn ang="0">
                    <a:pos x="212" y="187"/>
                  </a:cxn>
                  <a:cxn ang="0">
                    <a:pos x="191" y="196"/>
                  </a:cxn>
                  <a:cxn ang="0">
                    <a:pos x="170" y="205"/>
                  </a:cxn>
                  <a:cxn ang="0">
                    <a:pos x="147" y="212"/>
                  </a:cxn>
                  <a:cxn ang="0">
                    <a:pos x="121" y="218"/>
                  </a:cxn>
                  <a:cxn ang="0">
                    <a:pos x="105" y="223"/>
                  </a:cxn>
                  <a:cxn ang="0">
                    <a:pos x="88" y="233"/>
                  </a:cxn>
                  <a:cxn ang="0">
                    <a:pos x="69" y="248"/>
                  </a:cxn>
                  <a:cxn ang="0">
                    <a:pos x="52" y="269"/>
                  </a:cxn>
                  <a:cxn ang="0">
                    <a:pos x="36" y="296"/>
                  </a:cxn>
                  <a:cxn ang="0">
                    <a:pos x="21" y="329"/>
                  </a:cxn>
                  <a:cxn ang="0">
                    <a:pos x="8" y="368"/>
                  </a:cxn>
                  <a:cxn ang="0">
                    <a:pos x="0" y="414"/>
                  </a:cxn>
                  <a:cxn ang="0">
                    <a:pos x="0" y="405"/>
                  </a:cxn>
                  <a:cxn ang="0">
                    <a:pos x="1" y="379"/>
                  </a:cxn>
                  <a:cxn ang="0">
                    <a:pos x="6" y="344"/>
                  </a:cxn>
                  <a:cxn ang="0">
                    <a:pos x="14" y="301"/>
                  </a:cxn>
                  <a:cxn ang="0">
                    <a:pos x="26" y="257"/>
                  </a:cxn>
                  <a:cxn ang="0">
                    <a:pos x="45" y="215"/>
                  </a:cxn>
                  <a:cxn ang="0">
                    <a:pos x="72" y="180"/>
                  </a:cxn>
                  <a:cxn ang="0">
                    <a:pos x="106" y="156"/>
                  </a:cxn>
                  <a:cxn ang="0">
                    <a:pos x="147" y="135"/>
                  </a:cxn>
                  <a:cxn ang="0">
                    <a:pos x="181" y="110"/>
                  </a:cxn>
                  <a:cxn ang="0">
                    <a:pos x="208" y="84"/>
                  </a:cxn>
                  <a:cxn ang="0">
                    <a:pos x="228" y="59"/>
                  </a:cxn>
                  <a:cxn ang="0">
                    <a:pos x="243" y="36"/>
                  </a:cxn>
                  <a:cxn ang="0">
                    <a:pos x="254" y="18"/>
                  </a:cxn>
                  <a:cxn ang="0">
                    <a:pos x="259" y="5"/>
                  </a:cxn>
                  <a:cxn ang="0">
                    <a:pos x="262" y="0"/>
                  </a:cxn>
                </a:cxnLst>
                <a:rect l="0" t="0" r="r" b="b"/>
                <a:pathLst>
                  <a:path w="327" h="414">
                    <a:moveTo>
                      <a:pt x="262" y="0"/>
                    </a:moveTo>
                    <a:lnTo>
                      <a:pt x="264" y="2"/>
                    </a:lnTo>
                    <a:lnTo>
                      <a:pt x="271" y="6"/>
                    </a:lnTo>
                    <a:lnTo>
                      <a:pt x="280" y="13"/>
                    </a:lnTo>
                    <a:lnTo>
                      <a:pt x="292" y="22"/>
                    </a:lnTo>
                    <a:lnTo>
                      <a:pt x="303" y="35"/>
                    </a:lnTo>
                    <a:lnTo>
                      <a:pt x="314" y="51"/>
                    </a:lnTo>
                    <a:lnTo>
                      <a:pt x="323" y="71"/>
                    </a:lnTo>
                    <a:lnTo>
                      <a:pt x="327" y="94"/>
                    </a:lnTo>
                    <a:lnTo>
                      <a:pt x="326" y="95"/>
                    </a:lnTo>
                    <a:lnTo>
                      <a:pt x="324" y="98"/>
                    </a:lnTo>
                    <a:lnTo>
                      <a:pt x="321" y="103"/>
                    </a:lnTo>
                    <a:lnTo>
                      <a:pt x="315" y="110"/>
                    </a:lnTo>
                    <a:lnTo>
                      <a:pt x="308" y="117"/>
                    </a:lnTo>
                    <a:lnTo>
                      <a:pt x="299" y="126"/>
                    </a:lnTo>
                    <a:lnTo>
                      <a:pt x="288" y="135"/>
                    </a:lnTo>
                    <a:lnTo>
                      <a:pt x="277" y="146"/>
                    </a:lnTo>
                    <a:lnTo>
                      <a:pt x="263" y="157"/>
                    </a:lnTo>
                    <a:lnTo>
                      <a:pt x="248" y="167"/>
                    </a:lnTo>
                    <a:lnTo>
                      <a:pt x="231" y="178"/>
                    </a:lnTo>
                    <a:lnTo>
                      <a:pt x="212" y="187"/>
                    </a:lnTo>
                    <a:lnTo>
                      <a:pt x="191" y="196"/>
                    </a:lnTo>
                    <a:lnTo>
                      <a:pt x="170" y="205"/>
                    </a:lnTo>
                    <a:lnTo>
                      <a:pt x="147" y="212"/>
                    </a:lnTo>
                    <a:lnTo>
                      <a:pt x="121" y="218"/>
                    </a:lnTo>
                    <a:lnTo>
                      <a:pt x="105" y="223"/>
                    </a:lnTo>
                    <a:lnTo>
                      <a:pt x="88" y="233"/>
                    </a:lnTo>
                    <a:lnTo>
                      <a:pt x="69" y="248"/>
                    </a:lnTo>
                    <a:lnTo>
                      <a:pt x="52" y="269"/>
                    </a:lnTo>
                    <a:lnTo>
                      <a:pt x="36" y="296"/>
                    </a:lnTo>
                    <a:lnTo>
                      <a:pt x="21" y="329"/>
                    </a:lnTo>
                    <a:lnTo>
                      <a:pt x="8" y="368"/>
                    </a:lnTo>
                    <a:lnTo>
                      <a:pt x="0" y="414"/>
                    </a:lnTo>
                    <a:lnTo>
                      <a:pt x="0" y="405"/>
                    </a:lnTo>
                    <a:lnTo>
                      <a:pt x="1" y="379"/>
                    </a:lnTo>
                    <a:lnTo>
                      <a:pt x="6" y="344"/>
                    </a:lnTo>
                    <a:lnTo>
                      <a:pt x="14" y="301"/>
                    </a:lnTo>
                    <a:lnTo>
                      <a:pt x="26" y="257"/>
                    </a:lnTo>
                    <a:lnTo>
                      <a:pt x="45" y="215"/>
                    </a:lnTo>
                    <a:lnTo>
                      <a:pt x="72" y="180"/>
                    </a:lnTo>
                    <a:lnTo>
                      <a:pt x="106" y="156"/>
                    </a:lnTo>
                    <a:lnTo>
                      <a:pt x="147" y="135"/>
                    </a:lnTo>
                    <a:lnTo>
                      <a:pt x="181" y="110"/>
                    </a:lnTo>
                    <a:lnTo>
                      <a:pt x="208" y="84"/>
                    </a:lnTo>
                    <a:lnTo>
                      <a:pt x="228" y="59"/>
                    </a:lnTo>
                    <a:lnTo>
                      <a:pt x="243" y="36"/>
                    </a:lnTo>
                    <a:lnTo>
                      <a:pt x="254" y="18"/>
                    </a:lnTo>
                    <a:lnTo>
                      <a:pt x="259" y="5"/>
                    </a:lnTo>
                    <a:lnTo>
                      <a:pt x="262" y="0"/>
                    </a:lnTo>
                    <a:close/>
                  </a:path>
                </a:pathLst>
              </a:custGeom>
              <a:solidFill>
                <a:srgbClr val="3FFFFF"/>
              </a:solidFill>
              <a:ln w="9525">
                <a:noFill/>
                <a:round/>
              </a:ln>
            </p:spPr>
            <p:txBody>
              <a:bodyPr/>
              <a:lstStyle/>
              <a:p>
                <a:endParaRPr lang="en-US"/>
              </a:p>
            </p:txBody>
          </p:sp>
          <p:sp>
            <p:nvSpPr>
              <p:cNvPr id="379057" name="Freeform 177"/>
              <p:cNvSpPr/>
              <p:nvPr/>
            </p:nvSpPr>
            <p:spPr bwMode="auto">
              <a:xfrm flipH="1">
                <a:off x="3632" y="3159"/>
                <a:ext cx="87" cy="119"/>
              </a:xfrm>
              <a:custGeom>
                <a:avLst/>
                <a:gdLst/>
                <a:ahLst/>
                <a:cxnLst>
                  <a:cxn ang="0">
                    <a:pos x="0" y="237"/>
                  </a:cxn>
                  <a:cxn ang="0">
                    <a:pos x="1" y="234"/>
                  </a:cxn>
                  <a:cxn ang="0">
                    <a:pos x="5" y="223"/>
                  </a:cxn>
                  <a:cxn ang="0">
                    <a:pos x="12" y="208"/>
                  </a:cxn>
                  <a:cxn ang="0">
                    <a:pos x="23" y="190"/>
                  </a:cxn>
                  <a:cxn ang="0">
                    <a:pos x="38" y="170"/>
                  </a:cxn>
                  <a:cxn ang="0">
                    <a:pos x="56" y="150"/>
                  </a:cxn>
                  <a:cxn ang="0">
                    <a:pos x="79" y="132"/>
                  </a:cxn>
                  <a:cxn ang="0">
                    <a:pos x="108" y="117"/>
                  </a:cxn>
                  <a:cxn ang="0">
                    <a:pos x="110" y="116"/>
                  </a:cxn>
                  <a:cxn ang="0">
                    <a:pos x="117" y="111"/>
                  </a:cxn>
                  <a:cxn ang="0">
                    <a:pos x="128" y="103"/>
                  </a:cxn>
                  <a:cxn ang="0">
                    <a:pos x="139" y="91"/>
                  </a:cxn>
                  <a:cxn ang="0">
                    <a:pos x="151" y="76"/>
                  </a:cxn>
                  <a:cxn ang="0">
                    <a:pos x="161" y="59"/>
                  </a:cxn>
                  <a:cxn ang="0">
                    <a:pos x="169" y="37"/>
                  </a:cxn>
                  <a:cxn ang="0">
                    <a:pos x="174" y="13"/>
                  </a:cxn>
                  <a:cxn ang="0">
                    <a:pos x="172" y="12"/>
                  </a:cxn>
                  <a:cxn ang="0">
                    <a:pos x="170" y="10"/>
                  </a:cxn>
                  <a:cxn ang="0">
                    <a:pos x="166" y="8"/>
                  </a:cxn>
                  <a:cxn ang="0">
                    <a:pos x="159" y="6"/>
                  </a:cxn>
                  <a:cxn ang="0">
                    <a:pos x="152" y="3"/>
                  </a:cxn>
                  <a:cxn ang="0">
                    <a:pos x="143" y="1"/>
                  </a:cxn>
                  <a:cxn ang="0">
                    <a:pos x="133" y="0"/>
                  </a:cxn>
                  <a:cxn ang="0">
                    <a:pos x="123" y="0"/>
                  </a:cxn>
                  <a:cxn ang="0">
                    <a:pos x="123" y="2"/>
                  </a:cxn>
                  <a:cxn ang="0">
                    <a:pos x="123" y="9"/>
                  </a:cxn>
                  <a:cxn ang="0">
                    <a:pos x="122" y="20"/>
                  </a:cxn>
                  <a:cxn ang="0">
                    <a:pos x="118" y="33"/>
                  </a:cxn>
                  <a:cxn ang="0">
                    <a:pos x="114" y="48"/>
                  </a:cxn>
                  <a:cxn ang="0">
                    <a:pos x="107" y="66"/>
                  </a:cxn>
                  <a:cxn ang="0">
                    <a:pos x="96" y="83"/>
                  </a:cxn>
                  <a:cxn ang="0">
                    <a:pos x="83" y="101"/>
                  </a:cxn>
                  <a:cxn ang="0">
                    <a:pos x="80" y="104"/>
                  </a:cxn>
                  <a:cxn ang="0">
                    <a:pos x="73" y="109"/>
                  </a:cxn>
                  <a:cxn ang="0">
                    <a:pos x="64" y="120"/>
                  </a:cxn>
                  <a:cxn ang="0">
                    <a:pos x="51" y="135"/>
                  </a:cxn>
                  <a:cxn ang="0">
                    <a:pos x="39" y="154"/>
                  </a:cxn>
                  <a:cxn ang="0">
                    <a:pos x="25" y="177"/>
                  </a:cxn>
                  <a:cxn ang="0">
                    <a:pos x="11" y="205"/>
                  </a:cxn>
                  <a:cxn ang="0">
                    <a:pos x="0" y="237"/>
                  </a:cxn>
                </a:cxnLst>
                <a:rect l="0" t="0" r="r" b="b"/>
                <a:pathLst>
                  <a:path w="174" h="237">
                    <a:moveTo>
                      <a:pt x="0" y="237"/>
                    </a:moveTo>
                    <a:lnTo>
                      <a:pt x="1" y="234"/>
                    </a:lnTo>
                    <a:lnTo>
                      <a:pt x="5" y="223"/>
                    </a:lnTo>
                    <a:lnTo>
                      <a:pt x="12" y="208"/>
                    </a:lnTo>
                    <a:lnTo>
                      <a:pt x="23" y="190"/>
                    </a:lnTo>
                    <a:lnTo>
                      <a:pt x="38" y="170"/>
                    </a:lnTo>
                    <a:lnTo>
                      <a:pt x="56" y="150"/>
                    </a:lnTo>
                    <a:lnTo>
                      <a:pt x="79" y="132"/>
                    </a:lnTo>
                    <a:lnTo>
                      <a:pt x="108" y="117"/>
                    </a:lnTo>
                    <a:lnTo>
                      <a:pt x="110" y="116"/>
                    </a:lnTo>
                    <a:lnTo>
                      <a:pt x="117" y="111"/>
                    </a:lnTo>
                    <a:lnTo>
                      <a:pt x="128" y="103"/>
                    </a:lnTo>
                    <a:lnTo>
                      <a:pt x="139" y="91"/>
                    </a:lnTo>
                    <a:lnTo>
                      <a:pt x="151" y="76"/>
                    </a:lnTo>
                    <a:lnTo>
                      <a:pt x="161" y="59"/>
                    </a:lnTo>
                    <a:lnTo>
                      <a:pt x="169" y="37"/>
                    </a:lnTo>
                    <a:lnTo>
                      <a:pt x="174" y="13"/>
                    </a:lnTo>
                    <a:lnTo>
                      <a:pt x="172" y="12"/>
                    </a:lnTo>
                    <a:lnTo>
                      <a:pt x="170" y="10"/>
                    </a:lnTo>
                    <a:lnTo>
                      <a:pt x="166" y="8"/>
                    </a:lnTo>
                    <a:lnTo>
                      <a:pt x="159" y="6"/>
                    </a:lnTo>
                    <a:lnTo>
                      <a:pt x="152" y="3"/>
                    </a:lnTo>
                    <a:lnTo>
                      <a:pt x="143" y="1"/>
                    </a:lnTo>
                    <a:lnTo>
                      <a:pt x="133" y="0"/>
                    </a:lnTo>
                    <a:lnTo>
                      <a:pt x="123" y="0"/>
                    </a:lnTo>
                    <a:lnTo>
                      <a:pt x="123" y="2"/>
                    </a:lnTo>
                    <a:lnTo>
                      <a:pt x="123" y="9"/>
                    </a:lnTo>
                    <a:lnTo>
                      <a:pt x="122" y="20"/>
                    </a:lnTo>
                    <a:lnTo>
                      <a:pt x="118" y="33"/>
                    </a:lnTo>
                    <a:lnTo>
                      <a:pt x="114" y="48"/>
                    </a:lnTo>
                    <a:lnTo>
                      <a:pt x="107" y="66"/>
                    </a:lnTo>
                    <a:lnTo>
                      <a:pt x="96" y="83"/>
                    </a:lnTo>
                    <a:lnTo>
                      <a:pt x="83" y="101"/>
                    </a:lnTo>
                    <a:lnTo>
                      <a:pt x="80" y="104"/>
                    </a:lnTo>
                    <a:lnTo>
                      <a:pt x="73" y="109"/>
                    </a:lnTo>
                    <a:lnTo>
                      <a:pt x="64" y="120"/>
                    </a:lnTo>
                    <a:lnTo>
                      <a:pt x="51" y="135"/>
                    </a:lnTo>
                    <a:lnTo>
                      <a:pt x="39" y="154"/>
                    </a:lnTo>
                    <a:lnTo>
                      <a:pt x="25" y="177"/>
                    </a:lnTo>
                    <a:lnTo>
                      <a:pt x="11" y="205"/>
                    </a:lnTo>
                    <a:lnTo>
                      <a:pt x="0" y="237"/>
                    </a:lnTo>
                    <a:close/>
                  </a:path>
                </a:pathLst>
              </a:custGeom>
              <a:solidFill>
                <a:srgbClr val="3FFFFF"/>
              </a:solidFill>
              <a:ln w="9525">
                <a:noFill/>
                <a:round/>
              </a:ln>
            </p:spPr>
            <p:txBody>
              <a:bodyPr/>
              <a:lstStyle/>
              <a:p>
                <a:endParaRPr lang="en-US"/>
              </a:p>
            </p:txBody>
          </p:sp>
        </p:grpSp>
        <p:sp>
          <p:nvSpPr>
            <p:cNvPr id="379079" name="Freeform 199"/>
            <p:cNvSpPr/>
            <p:nvPr/>
          </p:nvSpPr>
          <p:spPr bwMode="auto">
            <a:xfrm>
              <a:off x="3990" y="2895"/>
              <a:ext cx="196" cy="96"/>
            </a:xfrm>
            <a:custGeom>
              <a:avLst/>
              <a:gdLst/>
              <a:ahLst/>
              <a:cxnLst>
                <a:cxn ang="0">
                  <a:pos x="0" y="96"/>
                </a:cxn>
                <a:cxn ang="0">
                  <a:pos x="75" y="28"/>
                </a:cxn>
                <a:cxn ang="0">
                  <a:pos x="151" y="0"/>
                </a:cxn>
                <a:cxn ang="0">
                  <a:pos x="196" y="48"/>
                </a:cxn>
                <a:cxn ang="0">
                  <a:pos x="187" y="76"/>
                </a:cxn>
                <a:cxn ang="0">
                  <a:pos x="143" y="52"/>
                </a:cxn>
                <a:cxn ang="0">
                  <a:pos x="72" y="64"/>
                </a:cxn>
                <a:cxn ang="0">
                  <a:pos x="0" y="96"/>
                </a:cxn>
                <a:cxn ang="0">
                  <a:pos x="0" y="96"/>
                </a:cxn>
              </a:cxnLst>
              <a:rect l="0" t="0" r="r" b="b"/>
              <a:pathLst>
                <a:path w="196" h="96">
                  <a:moveTo>
                    <a:pt x="0" y="96"/>
                  </a:moveTo>
                  <a:lnTo>
                    <a:pt x="75" y="28"/>
                  </a:lnTo>
                  <a:lnTo>
                    <a:pt x="151" y="0"/>
                  </a:lnTo>
                  <a:lnTo>
                    <a:pt x="196" y="48"/>
                  </a:lnTo>
                  <a:lnTo>
                    <a:pt x="187" y="76"/>
                  </a:lnTo>
                  <a:lnTo>
                    <a:pt x="143" y="52"/>
                  </a:lnTo>
                  <a:lnTo>
                    <a:pt x="72" y="64"/>
                  </a:lnTo>
                  <a:lnTo>
                    <a:pt x="0" y="96"/>
                  </a:lnTo>
                  <a:lnTo>
                    <a:pt x="0" y="96"/>
                  </a:lnTo>
                  <a:close/>
                </a:path>
              </a:pathLst>
            </a:custGeom>
            <a:solidFill>
              <a:srgbClr val="CCCCFF"/>
            </a:solidFill>
            <a:ln w="9525">
              <a:noFill/>
              <a:round/>
            </a:ln>
          </p:spPr>
          <p:txBody>
            <a:bodyPr/>
            <a:lstStyle/>
            <a:p>
              <a:endParaRPr lang="en-US"/>
            </a:p>
          </p:txBody>
        </p:sp>
        <p:sp>
          <p:nvSpPr>
            <p:cNvPr id="379174" name="Rectangle 294"/>
            <p:cNvSpPr>
              <a:spLocks noChangeArrowheads="1"/>
            </p:cNvSpPr>
            <p:nvPr/>
          </p:nvSpPr>
          <p:spPr bwMode="auto">
            <a:xfrm>
              <a:off x="3988" y="2930"/>
              <a:ext cx="56" cy="56"/>
            </a:xfrm>
            <a:prstGeom prst="rect">
              <a:avLst/>
            </a:prstGeom>
            <a:solidFill>
              <a:schemeClr val="tx1"/>
            </a:solidFill>
            <a:ln w="9525">
              <a:noFill/>
              <a:miter lim="800000"/>
            </a:ln>
            <a:effectLst/>
          </p:spPr>
          <p:txBody>
            <a:bodyPr wrap="none" lIns="107950" tIns="53975" rIns="107950" bIns="53975" anchor="ctr"/>
            <a:lstStyle/>
            <a:p>
              <a:endParaRPr lang="en-US"/>
            </a:p>
          </p:txBody>
        </p:sp>
        <p:sp>
          <p:nvSpPr>
            <p:cNvPr id="379175" name="Rectangle 295"/>
            <p:cNvSpPr>
              <a:spLocks noChangeArrowheads="1"/>
            </p:cNvSpPr>
            <p:nvPr/>
          </p:nvSpPr>
          <p:spPr bwMode="auto">
            <a:xfrm>
              <a:off x="3934" y="2972"/>
              <a:ext cx="56" cy="56"/>
            </a:xfrm>
            <a:prstGeom prst="rect">
              <a:avLst/>
            </a:prstGeom>
            <a:solidFill>
              <a:schemeClr val="tx1"/>
            </a:solidFill>
            <a:ln w="9525">
              <a:noFill/>
              <a:miter lim="800000"/>
            </a:ln>
            <a:effectLst/>
          </p:spPr>
          <p:txBody>
            <a:bodyPr wrap="none" lIns="107950" tIns="53975" rIns="107950" bIns="53975" anchor="ctr"/>
            <a:lstStyle/>
            <a:p>
              <a:endParaRPr lang="en-US"/>
            </a:p>
          </p:txBody>
        </p:sp>
        <p:sp>
          <p:nvSpPr>
            <p:cNvPr id="379120" name="Freeform 240"/>
            <p:cNvSpPr/>
            <p:nvPr/>
          </p:nvSpPr>
          <p:spPr bwMode="auto">
            <a:xfrm>
              <a:off x="3761" y="2884"/>
              <a:ext cx="449" cy="167"/>
            </a:xfrm>
            <a:custGeom>
              <a:avLst/>
              <a:gdLst/>
              <a:ahLst/>
              <a:cxnLst>
                <a:cxn ang="0">
                  <a:pos x="12" y="166"/>
                </a:cxn>
                <a:cxn ang="0">
                  <a:pos x="0" y="153"/>
                </a:cxn>
                <a:cxn ang="0">
                  <a:pos x="7" y="139"/>
                </a:cxn>
                <a:cxn ang="0">
                  <a:pos x="64" y="137"/>
                </a:cxn>
                <a:cxn ang="0">
                  <a:pos x="124" y="125"/>
                </a:cxn>
                <a:cxn ang="0">
                  <a:pos x="173" y="100"/>
                </a:cxn>
                <a:cxn ang="0">
                  <a:pos x="192" y="80"/>
                </a:cxn>
                <a:cxn ang="0">
                  <a:pos x="215" y="60"/>
                </a:cxn>
                <a:cxn ang="0">
                  <a:pos x="242" y="39"/>
                </a:cxn>
                <a:cxn ang="0">
                  <a:pos x="267" y="22"/>
                </a:cxn>
                <a:cxn ang="0">
                  <a:pos x="329" y="0"/>
                </a:cxn>
                <a:cxn ang="0">
                  <a:pos x="402" y="12"/>
                </a:cxn>
                <a:cxn ang="0">
                  <a:pos x="449" y="73"/>
                </a:cxn>
                <a:cxn ang="0">
                  <a:pos x="447" y="88"/>
                </a:cxn>
                <a:cxn ang="0">
                  <a:pos x="436" y="98"/>
                </a:cxn>
                <a:cxn ang="0">
                  <a:pos x="411" y="85"/>
                </a:cxn>
                <a:cxn ang="0">
                  <a:pos x="399" y="58"/>
                </a:cxn>
                <a:cxn ang="0">
                  <a:pos x="381" y="35"/>
                </a:cxn>
                <a:cxn ang="0">
                  <a:pos x="359" y="22"/>
                </a:cxn>
                <a:cxn ang="0">
                  <a:pos x="332" y="20"/>
                </a:cxn>
                <a:cxn ang="0">
                  <a:pos x="276" y="40"/>
                </a:cxn>
                <a:cxn ang="0">
                  <a:pos x="228" y="75"/>
                </a:cxn>
                <a:cxn ang="0">
                  <a:pos x="181" y="118"/>
                </a:cxn>
                <a:cxn ang="0">
                  <a:pos x="157" y="136"/>
                </a:cxn>
                <a:cxn ang="0">
                  <a:pos x="127" y="146"/>
                </a:cxn>
                <a:cxn ang="0">
                  <a:pos x="63" y="157"/>
                </a:cxn>
                <a:cxn ang="0">
                  <a:pos x="27" y="155"/>
                </a:cxn>
                <a:cxn ang="0">
                  <a:pos x="25" y="167"/>
                </a:cxn>
                <a:cxn ang="0">
                  <a:pos x="12" y="166"/>
                </a:cxn>
                <a:cxn ang="0">
                  <a:pos x="12" y="166"/>
                </a:cxn>
              </a:cxnLst>
              <a:rect l="0" t="0" r="r" b="b"/>
              <a:pathLst>
                <a:path w="449" h="167">
                  <a:moveTo>
                    <a:pt x="12" y="166"/>
                  </a:moveTo>
                  <a:lnTo>
                    <a:pt x="0" y="153"/>
                  </a:lnTo>
                  <a:lnTo>
                    <a:pt x="7" y="139"/>
                  </a:lnTo>
                  <a:lnTo>
                    <a:pt x="64" y="137"/>
                  </a:lnTo>
                  <a:lnTo>
                    <a:pt x="124" y="125"/>
                  </a:lnTo>
                  <a:lnTo>
                    <a:pt x="173" y="100"/>
                  </a:lnTo>
                  <a:lnTo>
                    <a:pt x="192" y="80"/>
                  </a:lnTo>
                  <a:lnTo>
                    <a:pt x="215" y="60"/>
                  </a:lnTo>
                  <a:lnTo>
                    <a:pt x="242" y="39"/>
                  </a:lnTo>
                  <a:lnTo>
                    <a:pt x="267" y="22"/>
                  </a:lnTo>
                  <a:lnTo>
                    <a:pt x="329" y="0"/>
                  </a:lnTo>
                  <a:lnTo>
                    <a:pt x="402" y="12"/>
                  </a:lnTo>
                  <a:lnTo>
                    <a:pt x="449" y="73"/>
                  </a:lnTo>
                  <a:lnTo>
                    <a:pt x="447" y="88"/>
                  </a:lnTo>
                  <a:lnTo>
                    <a:pt x="436" y="98"/>
                  </a:lnTo>
                  <a:lnTo>
                    <a:pt x="411" y="85"/>
                  </a:lnTo>
                  <a:lnTo>
                    <a:pt x="399" y="58"/>
                  </a:lnTo>
                  <a:lnTo>
                    <a:pt x="381" y="35"/>
                  </a:lnTo>
                  <a:lnTo>
                    <a:pt x="359" y="22"/>
                  </a:lnTo>
                  <a:lnTo>
                    <a:pt x="332" y="20"/>
                  </a:lnTo>
                  <a:lnTo>
                    <a:pt x="276" y="40"/>
                  </a:lnTo>
                  <a:lnTo>
                    <a:pt x="228" y="75"/>
                  </a:lnTo>
                  <a:lnTo>
                    <a:pt x="181" y="118"/>
                  </a:lnTo>
                  <a:lnTo>
                    <a:pt x="157" y="136"/>
                  </a:lnTo>
                  <a:lnTo>
                    <a:pt x="127" y="146"/>
                  </a:lnTo>
                  <a:lnTo>
                    <a:pt x="63" y="157"/>
                  </a:lnTo>
                  <a:lnTo>
                    <a:pt x="27" y="155"/>
                  </a:lnTo>
                  <a:lnTo>
                    <a:pt x="25" y="167"/>
                  </a:lnTo>
                  <a:lnTo>
                    <a:pt x="12" y="166"/>
                  </a:lnTo>
                  <a:lnTo>
                    <a:pt x="12" y="166"/>
                  </a:lnTo>
                  <a:close/>
                </a:path>
              </a:pathLst>
            </a:custGeom>
            <a:solidFill>
              <a:srgbClr val="000000"/>
            </a:solidFill>
            <a:ln w="9525">
              <a:noFill/>
              <a:round/>
            </a:ln>
          </p:spPr>
          <p:txBody>
            <a:bodyPr/>
            <a:lstStyle/>
            <a:p>
              <a:endParaRPr lang="en-US"/>
            </a:p>
          </p:txBody>
        </p:sp>
        <p:sp>
          <p:nvSpPr>
            <p:cNvPr id="379119" name="Freeform 239"/>
            <p:cNvSpPr/>
            <p:nvPr/>
          </p:nvSpPr>
          <p:spPr bwMode="auto">
            <a:xfrm>
              <a:off x="3818" y="2942"/>
              <a:ext cx="388" cy="126"/>
            </a:xfrm>
            <a:custGeom>
              <a:avLst/>
              <a:gdLst/>
              <a:ahLst/>
              <a:cxnLst>
                <a:cxn ang="0">
                  <a:pos x="365" y="58"/>
                </a:cxn>
                <a:cxn ang="0">
                  <a:pos x="333" y="33"/>
                </a:cxn>
                <a:cxn ang="0">
                  <a:pos x="295" y="25"/>
                </a:cxn>
                <a:cxn ang="0">
                  <a:pos x="215" y="46"/>
                </a:cxn>
                <a:cxn ang="0">
                  <a:pos x="134" y="104"/>
                </a:cxn>
                <a:cxn ang="0">
                  <a:pos x="75" y="124"/>
                </a:cxn>
                <a:cxn ang="0">
                  <a:pos x="10" y="126"/>
                </a:cxn>
                <a:cxn ang="0">
                  <a:pos x="0" y="116"/>
                </a:cxn>
                <a:cxn ang="0">
                  <a:pos x="10" y="105"/>
                </a:cxn>
                <a:cxn ang="0">
                  <a:pos x="123" y="87"/>
                </a:cxn>
                <a:cxn ang="0">
                  <a:pos x="163" y="56"/>
                </a:cxn>
                <a:cxn ang="0">
                  <a:pos x="205" y="27"/>
                </a:cxn>
                <a:cxn ang="0">
                  <a:pos x="255" y="8"/>
                </a:cxn>
                <a:cxn ang="0">
                  <a:pos x="303" y="0"/>
                </a:cxn>
                <a:cxn ang="0">
                  <a:pos x="348" y="9"/>
                </a:cxn>
                <a:cxn ang="0">
                  <a:pos x="388" y="38"/>
                </a:cxn>
                <a:cxn ang="0">
                  <a:pos x="387" y="59"/>
                </a:cxn>
                <a:cxn ang="0">
                  <a:pos x="365" y="58"/>
                </a:cxn>
                <a:cxn ang="0">
                  <a:pos x="365" y="58"/>
                </a:cxn>
              </a:cxnLst>
              <a:rect l="0" t="0" r="r" b="b"/>
              <a:pathLst>
                <a:path w="388" h="126">
                  <a:moveTo>
                    <a:pt x="365" y="58"/>
                  </a:moveTo>
                  <a:lnTo>
                    <a:pt x="333" y="33"/>
                  </a:lnTo>
                  <a:lnTo>
                    <a:pt x="295" y="25"/>
                  </a:lnTo>
                  <a:lnTo>
                    <a:pt x="215" y="46"/>
                  </a:lnTo>
                  <a:lnTo>
                    <a:pt x="134" y="104"/>
                  </a:lnTo>
                  <a:lnTo>
                    <a:pt x="75" y="124"/>
                  </a:lnTo>
                  <a:lnTo>
                    <a:pt x="10" y="126"/>
                  </a:lnTo>
                  <a:lnTo>
                    <a:pt x="0" y="116"/>
                  </a:lnTo>
                  <a:lnTo>
                    <a:pt x="10" y="105"/>
                  </a:lnTo>
                  <a:lnTo>
                    <a:pt x="123" y="87"/>
                  </a:lnTo>
                  <a:lnTo>
                    <a:pt x="163" y="56"/>
                  </a:lnTo>
                  <a:lnTo>
                    <a:pt x="205" y="27"/>
                  </a:lnTo>
                  <a:lnTo>
                    <a:pt x="255" y="8"/>
                  </a:lnTo>
                  <a:lnTo>
                    <a:pt x="303" y="0"/>
                  </a:lnTo>
                  <a:lnTo>
                    <a:pt x="348" y="9"/>
                  </a:lnTo>
                  <a:lnTo>
                    <a:pt x="388" y="38"/>
                  </a:lnTo>
                  <a:lnTo>
                    <a:pt x="387" y="59"/>
                  </a:lnTo>
                  <a:lnTo>
                    <a:pt x="365" y="58"/>
                  </a:lnTo>
                  <a:lnTo>
                    <a:pt x="365" y="58"/>
                  </a:lnTo>
                  <a:close/>
                </a:path>
              </a:pathLst>
            </a:custGeom>
            <a:solidFill>
              <a:srgbClr val="000000"/>
            </a:solidFill>
            <a:ln w="9525">
              <a:noFill/>
              <a:round/>
            </a:ln>
          </p:spPr>
          <p:txBody>
            <a:bodyPr/>
            <a:lstStyle/>
            <a:p>
              <a:endParaRPr lang="en-US"/>
            </a:p>
          </p:txBody>
        </p:sp>
        <p:sp>
          <p:nvSpPr>
            <p:cNvPr id="379176" name="Rectangle 296"/>
            <p:cNvSpPr>
              <a:spLocks noChangeArrowheads="1"/>
            </p:cNvSpPr>
            <p:nvPr/>
          </p:nvSpPr>
          <p:spPr bwMode="auto">
            <a:xfrm>
              <a:off x="4368" y="3070"/>
              <a:ext cx="576" cy="576"/>
            </a:xfrm>
            <a:prstGeom prst="rect">
              <a:avLst/>
            </a:prstGeom>
            <a:noFill/>
            <a:ln w="9525">
              <a:noFill/>
              <a:miter lim="800000"/>
            </a:ln>
            <a:effectLst/>
          </p:spPr>
          <p:txBody>
            <a:bodyPr wrap="none" lIns="107950" tIns="53975" rIns="107950" bIns="53975" anchor="ctr"/>
            <a:lstStyle/>
            <a:p>
              <a:endParaRPr lang="en-US"/>
            </a:p>
          </p:txBody>
        </p:sp>
        <p:sp>
          <p:nvSpPr>
            <p:cNvPr id="379177" name="Rectangle 297"/>
            <p:cNvSpPr>
              <a:spLocks noChangeArrowheads="1"/>
            </p:cNvSpPr>
            <p:nvPr/>
          </p:nvSpPr>
          <p:spPr bwMode="auto">
            <a:xfrm>
              <a:off x="4348" y="3074"/>
              <a:ext cx="56" cy="56"/>
            </a:xfrm>
            <a:prstGeom prst="rect">
              <a:avLst/>
            </a:prstGeom>
            <a:solidFill>
              <a:schemeClr val="tx1"/>
            </a:solidFill>
            <a:ln w="9525">
              <a:noFill/>
              <a:miter lim="800000"/>
            </a:ln>
            <a:effectLst/>
          </p:spPr>
          <p:txBody>
            <a:bodyPr wrap="none" lIns="107950" tIns="53975" rIns="107950" bIns="53975" anchor="ctr"/>
            <a:lstStyle/>
            <a:p>
              <a:endParaRPr lang="en-US"/>
            </a:p>
          </p:txBody>
        </p:sp>
        <p:sp>
          <p:nvSpPr>
            <p:cNvPr id="379178" name="Rectangle 298"/>
            <p:cNvSpPr>
              <a:spLocks noChangeArrowheads="1"/>
            </p:cNvSpPr>
            <p:nvPr/>
          </p:nvSpPr>
          <p:spPr bwMode="auto">
            <a:xfrm>
              <a:off x="4290" y="3118"/>
              <a:ext cx="576" cy="576"/>
            </a:xfrm>
            <a:prstGeom prst="rect">
              <a:avLst/>
            </a:prstGeom>
            <a:noFill/>
            <a:ln w="9525">
              <a:noFill/>
              <a:miter lim="800000"/>
            </a:ln>
            <a:effectLst/>
          </p:spPr>
          <p:txBody>
            <a:bodyPr wrap="none" lIns="107950" tIns="53975" rIns="107950" bIns="53975" anchor="ctr"/>
            <a:lstStyle/>
            <a:p>
              <a:endParaRPr lang="en-US"/>
            </a:p>
          </p:txBody>
        </p:sp>
        <p:sp>
          <p:nvSpPr>
            <p:cNvPr id="379179" name="Rectangle 299"/>
            <p:cNvSpPr>
              <a:spLocks noChangeArrowheads="1"/>
            </p:cNvSpPr>
            <p:nvPr/>
          </p:nvSpPr>
          <p:spPr bwMode="auto">
            <a:xfrm>
              <a:off x="4320" y="3102"/>
              <a:ext cx="576" cy="576"/>
            </a:xfrm>
            <a:prstGeom prst="rect">
              <a:avLst/>
            </a:prstGeom>
            <a:noFill/>
            <a:ln w="9525">
              <a:noFill/>
              <a:miter lim="800000"/>
            </a:ln>
            <a:effectLst/>
          </p:spPr>
          <p:txBody>
            <a:bodyPr wrap="none" lIns="107950" tIns="53975" rIns="107950" bIns="53975" anchor="ctr"/>
            <a:lstStyle/>
            <a:p>
              <a:endParaRPr lang="en-US"/>
            </a:p>
          </p:txBody>
        </p:sp>
        <p:sp>
          <p:nvSpPr>
            <p:cNvPr id="379180" name="Rectangle 300"/>
            <p:cNvSpPr>
              <a:spLocks noChangeArrowheads="1"/>
            </p:cNvSpPr>
            <p:nvPr/>
          </p:nvSpPr>
          <p:spPr bwMode="auto">
            <a:xfrm>
              <a:off x="4296" y="3096"/>
              <a:ext cx="56" cy="56"/>
            </a:xfrm>
            <a:prstGeom prst="rect">
              <a:avLst/>
            </a:prstGeom>
            <a:solidFill>
              <a:schemeClr val="tx1"/>
            </a:solidFill>
            <a:ln w="9525">
              <a:noFill/>
              <a:miter lim="800000"/>
            </a:ln>
            <a:effectLst/>
          </p:spPr>
          <p:txBody>
            <a:bodyPr wrap="none" lIns="107950" tIns="53975" rIns="107950" bIns="53975" anchor="ctr"/>
            <a:lstStyle/>
            <a:p>
              <a:endParaRPr lang="en-US"/>
            </a:p>
          </p:txBody>
        </p:sp>
        <p:sp>
          <p:nvSpPr>
            <p:cNvPr id="379181" name="Rectangle 301"/>
            <p:cNvSpPr>
              <a:spLocks noChangeArrowheads="1"/>
            </p:cNvSpPr>
            <p:nvPr/>
          </p:nvSpPr>
          <p:spPr bwMode="auto">
            <a:xfrm>
              <a:off x="4248" y="3114"/>
              <a:ext cx="56" cy="56"/>
            </a:xfrm>
            <a:prstGeom prst="rect">
              <a:avLst/>
            </a:prstGeom>
            <a:solidFill>
              <a:schemeClr val="tx1"/>
            </a:solidFill>
            <a:ln w="9525">
              <a:noFill/>
              <a:miter lim="800000"/>
            </a:ln>
            <a:effectLst/>
          </p:spPr>
          <p:txBody>
            <a:bodyPr wrap="none" lIns="107950" tIns="53975" rIns="107950" bIns="53975" anchor="ctr"/>
            <a:lstStyle/>
            <a:p>
              <a:endParaRPr lang="en-US"/>
            </a:p>
          </p:txBody>
        </p:sp>
        <p:sp>
          <p:nvSpPr>
            <p:cNvPr id="379080" name="Freeform 200"/>
            <p:cNvSpPr/>
            <p:nvPr/>
          </p:nvSpPr>
          <p:spPr bwMode="auto">
            <a:xfrm>
              <a:off x="4293" y="2967"/>
              <a:ext cx="279" cy="199"/>
            </a:xfrm>
            <a:custGeom>
              <a:avLst/>
              <a:gdLst/>
              <a:ahLst/>
              <a:cxnLst>
                <a:cxn ang="0">
                  <a:pos x="0" y="187"/>
                </a:cxn>
                <a:cxn ang="0">
                  <a:pos x="103" y="128"/>
                </a:cxn>
                <a:cxn ang="0">
                  <a:pos x="143" y="75"/>
                </a:cxn>
                <a:cxn ang="0">
                  <a:pos x="194" y="32"/>
                </a:cxn>
                <a:cxn ang="0">
                  <a:pos x="160" y="16"/>
                </a:cxn>
                <a:cxn ang="0">
                  <a:pos x="227" y="0"/>
                </a:cxn>
                <a:cxn ang="0">
                  <a:pos x="266" y="4"/>
                </a:cxn>
                <a:cxn ang="0">
                  <a:pos x="279" y="43"/>
                </a:cxn>
                <a:cxn ang="0">
                  <a:pos x="227" y="39"/>
                </a:cxn>
                <a:cxn ang="0">
                  <a:pos x="179" y="72"/>
                </a:cxn>
                <a:cxn ang="0">
                  <a:pos x="124" y="136"/>
                </a:cxn>
                <a:cxn ang="0">
                  <a:pos x="88" y="179"/>
                </a:cxn>
                <a:cxn ang="0">
                  <a:pos x="39" y="199"/>
                </a:cxn>
                <a:cxn ang="0">
                  <a:pos x="0" y="187"/>
                </a:cxn>
                <a:cxn ang="0">
                  <a:pos x="0" y="187"/>
                </a:cxn>
              </a:cxnLst>
              <a:rect l="0" t="0" r="r" b="b"/>
              <a:pathLst>
                <a:path w="279" h="199">
                  <a:moveTo>
                    <a:pt x="0" y="187"/>
                  </a:moveTo>
                  <a:lnTo>
                    <a:pt x="103" y="128"/>
                  </a:lnTo>
                  <a:lnTo>
                    <a:pt x="143" y="75"/>
                  </a:lnTo>
                  <a:lnTo>
                    <a:pt x="194" y="32"/>
                  </a:lnTo>
                  <a:lnTo>
                    <a:pt x="160" y="16"/>
                  </a:lnTo>
                  <a:lnTo>
                    <a:pt x="227" y="0"/>
                  </a:lnTo>
                  <a:lnTo>
                    <a:pt x="266" y="4"/>
                  </a:lnTo>
                  <a:lnTo>
                    <a:pt x="279" y="43"/>
                  </a:lnTo>
                  <a:lnTo>
                    <a:pt x="227" y="39"/>
                  </a:lnTo>
                  <a:lnTo>
                    <a:pt x="179" y="72"/>
                  </a:lnTo>
                  <a:lnTo>
                    <a:pt x="124" y="136"/>
                  </a:lnTo>
                  <a:lnTo>
                    <a:pt x="88" y="179"/>
                  </a:lnTo>
                  <a:lnTo>
                    <a:pt x="39" y="199"/>
                  </a:lnTo>
                  <a:lnTo>
                    <a:pt x="0" y="187"/>
                  </a:lnTo>
                  <a:lnTo>
                    <a:pt x="0" y="187"/>
                  </a:lnTo>
                  <a:close/>
                </a:path>
              </a:pathLst>
            </a:custGeom>
            <a:solidFill>
              <a:srgbClr val="CCCCFF"/>
            </a:solidFill>
            <a:ln w="9525">
              <a:noFill/>
              <a:round/>
            </a:ln>
          </p:spPr>
          <p:txBody>
            <a:bodyPr/>
            <a:lstStyle/>
            <a:p>
              <a:endParaRPr lang="en-US"/>
            </a:p>
          </p:txBody>
        </p:sp>
        <p:sp>
          <p:nvSpPr>
            <p:cNvPr id="379182" name="Rectangle 302"/>
            <p:cNvSpPr>
              <a:spLocks noChangeArrowheads="1"/>
            </p:cNvSpPr>
            <p:nvPr/>
          </p:nvSpPr>
          <p:spPr bwMode="auto">
            <a:xfrm>
              <a:off x="4192" y="3114"/>
              <a:ext cx="56" cy="56"/>
            </a:xfrm>
            <a:prstGeom prst="rect">
              <a:avLst/>
            </a:prstGeom>
            <a:solidFill>
              <a:schemeClr val="tx1"/>
            </a:solidFill>
            <a:ln w="9525">
              <a:noFill/>
              <a:miter lim="800000"/>
            </a:ln>
            <a:effectLst/>
          </p:spPr>
          <p:txBody>
            <a:bodyPr wrap="none" lIns="107950" tIns="53975" rIns="107950" bIns="53975" anchor="ctr"/>
            <a:lstStyle/>
            <a:p>
              <a:endParaRPr lang="en-US"/>
            </a:p>
          </p:txBody>
        </p:sp>
        <p:sp>
          <p:nvSpPr>
            <p:cNvPr id="379121" name="Freeform 241"/>
            <p:cNvSpPr/>
            <p:nvPr/>
          </p:nvSpPr>
          <p:spPr bwMode="auto">
            <a:xfrm>
              <a:off x="4162" y="2961"/>
              <a:ext cx="433" cy="221"/>
            </a:xfrm>
            <a:custGeom>
              <a:avLst/>
              <a:gdLst/>
              <a:ahLst/>
              <a:cxnLst>
                <a:cxn ang="0">
                  <a:pos x="413" y="73"/>
                </a:cxn>
                <a:cxn ang="0">
                  <a:pos x="399" y="36"/>
                </a:cxn>
                <a:cxn ang="0">
                  <a:pos x="365" y="21"/>
                </a:cxn>
                <a:cxn ang="0">
                  <a:pos x="304" y="32"/>
                </a:cxn>
                <a:cxn ang="0">
                  <a:pos x="253" y="69"/>
                </a:cxn>
                <a:cxn ang="0">
                  <a:pos x="210" y="122"/>
                </a:cxn>
                <a:cxn ang="0">
                  <a:pos x="167" y="149"/>
                </a:cxn>
                <a:cxn ang="0">
                  <a:pos x="124" y="164"/>
                </a:cxn>
                <a:cxn ang="0">
                  <a:pos x="28" y="179"/>
                </a:cxn>
                <a:cxn ang="0">
                  <a:pos x="68" y="194"/>
                </a:cxn>
                <a:cxn ang="0">
                  <a:pos x="125" y="200"/>
                </a:cxn>
                <a:cxn ang="0">
                  <a:pos x="134" y="212"/>
                </a:cxn>
                <a:cxn ang="0">
                  <a:pos x="124" y="221"/>
                </a:cxn>
                <a:cxn ang="0">
                  <a:pos x="66" y="217"/>
                </a:cxn>
                <a:cxn ang="0">
                  <a:pos x="27" y="205"/>
                </a:cxn>
                <a:cxn ang="0">
                  <a:pos x="0" y="176"/>
                </a:cxn>
                <a:cxn ang="0">
                  <a:pos x="7" y="161"/>
                </a:cxn>
                <a:cxn ang="0">
                  <a:pos x="110" y="148"/>
                </a:cxn>
                <a:cxn ang="0">
                  <a:pos x="199" y="106"/>
                </a:cxn>
                <a:cxn ang="0">
                  <a:pos x="238" y="55"/>
                </a:cxn>
                <a:cxn ang="0">
                  <a:pos x="267" y="30"/>
                </a:cxn>
                <a:cxn ang="0">
                  <a:pos x="296" y="12"/>
                </a:cxn>
                <a:cxn ang="0">
                  <a:pos x="365" y="0"/>
                </a:cxn>
                <a:cxn ang="0">
                  <a:pos x="414" y="22"/>
                </a:cxn>
                <a:cxn ang="0">
                  <a:pos x="433" y="73"/>
                </a:cxn>
                <a:cxn ang="0">
                  <a:pos x="423" y="83"/>
                </a:cxn>
                <a:cxn ang="0">
                  <a:pos x="413" y="73"/>
                </a:cxn>
                <a:cxn ang="0">
                  <a:pos x="413" y="73"/>
                </a:cxn>
              </a:cxnLst>
              <a:rect l="0" t="0" r="r" b="b"/>
              <a:pathLst>
                <a:path w="433" h="221">
                  <a:moveTo>
                    <a:pt x="413" y="73"/>
                  </a:moveTo>
                  <a:lnTo>
                    <a:pt x="399" y="36"/>
                  </a:lnTo>
                  <a:lnTo>
                    <a:pt x="365" y="21"/>
                  </a:lnTo>
                  <a:lnTo>
                    <a:pt x="304" y="32"/>
                  </a:lnTo>
                  <a:lnTo>
                    <a:pt x="253" y="69"/>
                  </a:lnTo>
                  <a:lnTo>
                    <a:pt x="210" y="122"/>
                  </a:lnTo>
                  <a:lnTo>
                    <a:pt x="167" y="149"/>
                  </a:lnTo>
                  <a:lnTo>
                    <a:pt x="124" y="164"/>
                  </a:lnTo>
                  <a:lnTo>
                    <a:pt x="28" y="179"/>
                  </a:lnTo>
                  <a:lnTo>
                    <a:pt x="68" y="194"/>
                  </a:lnTo>
                  <a:lnTo>
                    <a:pt x="125" y="200"/>
                  </a:lnTo>
                  <a:lnTo>
                    <a:pt x="134" y="212"/>
                  </a:lnTo>
                  <a:lnTo>
                    <a:pt x="124" y="221"/>
                  </a:lnTo>
                  <a:lnTo>
                    <a:pt x="66" y="217"/>
                  </a:lnTo>
                  <a:lnTo>
                    <a:pt x="27" y="205"/>
                  </a:lnTo>
                  <a:lnTo>
                    <a:pt x="0" y="176"/>
                  </a:lnTo>
                  <a:lnTo>
                    <a:pt x="7" y="161"/>
                  </a:lnTo>
                  <a:lnTo>
                    <a:pt x="110" y="148"/>
                  </a:lnTo>
                  <a:lnTo>
                    <a:pt x="199" y="106"/>
                  </a:lnTo>
                  <a:lnTo>
                    <a:pt x="238" y="55"/>
                  </a:lnTo>
                  <a:lnTo>
                    <a:pt x="267" y="30"/>
                  </a:lnTo>
                  <a:lnTo>
                    <a:pt x="296" y="12"/>
                  </a:lnTo>
                  <a:lnTo>
                    <a:pt x="365" y="0"/>
                  </a:lnTo>
                  <a:lnTo>
                    <a:pt x="414" y="22"/>
                  </a:lnTo>
                  <a:lnTo>
                    <a:pt x="433" y="73"/>
                  </a:lnTo>
                  <a:lnTo>
                    <a:pt x="423" y="83"/>
                  </a:lnTo>
                  <a:lnTo>
                    <a:pt x="413" y="73"/>
                  </a:lnTo>
                  <a:lnTo>
                    <a:pt x="413" y="73"/>
                  </a:lnTo>
                  <a:close/>
                </a:path>
              </a:pathLst>
            </a:custGeom>
            <a:solidFill>
              <a:srgbClr val="000000"/>
            </a:solidFill>
            <a:ln w="9525">
              <a:noFill/>
              <a:round/>
            </a:ln>
          </p:spPr>
          <p:txBody>
            <a:bodyPr/>
            <a:lstStyle/>
            <a:p>
              <a:endParaRPr lang="en-US"/>
            </a:p>
          </p:txBody>
        </p:sp>
        <p:sp>
          <p:nvSpPr>
            <p:cNvPr id="379122" name="Freeform 242"/>
            <p:cNvSpPr/>
            <p:nvPr/>
          </p:nvSpPr>
          <p:spPr bwMode="auto">
            <a:xfrm>
              <a:off x="4325" y="2999"/>
              <a:ext cx="259" cy="165"/>
            </a:xfrm>
            <a:custGeom>
              <a:avLst/>
              <a:gdLst/>
              <a:ahLst/>
              <a:cxnLst>
                <a:cxn ang="0">
                  <a:pos x="6" y="146"/>
                </a:cxn>
                <a:cxn ang="0">
                  <a:pos x="64" y="119"/>
                </a:cxn>
                <a:cxn ang="0">
                  <a:pos x="108" y="75"/>
                </a:cxn>
                <a:cxn ang="0">
                  <a:pos x="139" y="41"/>
                </a:cxn>
                <a:cxn ang="0">
                  <a:pos x="175" y="12"/>
                </a:cxn>
                <a:cxn ang="0">
                  <a:pos x="212" y="0"/>
                </a:cxn>
                <a:cxn ang="0">
                  <a:pos x="250" y="12"/>
                </a:cxn>
                <a:cxn ang="0">
                  <a:pos x="255" y="20"/>
                </a:cxn>
                <a:cxn ang="0">
                  <a:pos x="259" y="31"/>
                </a:cxn>
                <a:cxn ang="0">
                  <a:pos x="252" y="50"/>
                </a:cxn>
                <a:cxn ang="0">
                  <a:pos x="231" y="43"/>
                </a:cxn>
                <a:cxn ang="0">
                  <a:pos x="228" y="37"/>
                </a:cxn>
                <a:cxn ang="0">
                  <a:pos x="199" y="30"/>
                </a:cxn>
                <a:cxn ang="0">
                  <a:pos x="173" y="41"/>
                </a:cxn>
                <a:cxn ang="0">
                  <a:pos x="124" y="88"/>
                </a:cxn>
                <a:cxn ang="0">
                  <a:pos x="100" y="115"/>
                </a:cxn>
                <a:cxn ang="0">
                  <a:pos x="76" y="136"/>
                </a:cxn>
                <a:cxn ang="0">
                  <a:pos x="47" y="152"/>
                </a:cxn>
                <a:cxn ang="0">
                  <a:pos x="13" y="165"/>
                </a:cxn>
                <a:cxn ang="0">
                  <a:pos x="0" y="159"/>
                </a:cxn>
                <a:cxn ang="0">
                  <a:pos x="6" y="146"/>
                </a:cxn>
                <a:cxn ang="0">
                  <a:pos x="6" y="146"/>
                </a:cxn>
              </a:cxnLst>
              <a:rect l="0" t="0" r="r" b="b"/>
              <a:pathLst>
                <a:path w="259" h="165">
                  <a:moveTo>
                    <a:pt x="6" y="146"/>
                  </a:moveTo>
                  <a:lnTo>
                    <a:pt x="64" y="119"/>
                  </a:lnTo>
                  <a:lnTo>
                    <a:pt x="108" y="75"/>
                  </a:lnTo>
                  <a:lnTo>
                    <a:pt x="139" y="41"/>
                  </a:lnTo>
                  <a:lnTo>
                    <a:pt x="175" y="12"/>
                  </a:lnTo>
                  <a:lnTo>
                    <a:pt x="212" y="0"/>
                  </a:lnTo>
                  <a:lnTo>
                    <a:pt x="250" y="12"/>
                  </a:lnTo>
                  <a:lnTo>
                    <a:pt x="255" y="20"/>
                  </a:lnTo>
                  <a:lnTo>
                    <a:pt x="259" y="31"/>
                  </a:lnTo>
                  <a:lnTo>
                    <a:pt x="252" y="50"/>
                  </a:lnTo>
                  <a:lnTo>
                    <a:pt x="231" y="43"/>
                  </a:lnTo>
                  <a:lnTo>
                    <a:pt x="228" y="37"/>
                  </a:lnTo>
                  <a:lnTo>
                    <a:pt x="199" y="30"/>
                  </a:lnTo>
                  <a:lnTo>
                    <a:pt x="173" y="41"/>
                  </a:lnTo>
                  <a:lnTo>
                    <a:pt x="124" y="88"/>
                  </a:lnTo>
                  <a:lnTo>
                    <a:pt x="100" y="115"/>
                  </a:lnTo>
                  <a:lnTo>
                    <a:pt x="76" y="136"/>
                  </a:lnTo>
                  <a:lnTo>
                    <a:pt x="47" y="152"/>
                  </a:lnTo>
                  <a:lnTo>
                    <a:pt x="13" y="165"/>
                  </a:lnTo>
                  <a:lnTo>
                    <a:pt x="0" y="159"/>
                  </a:lnTo>
                  <a:lnTo>
                    <a:pt x="6" y="146"/>
                  </a:lnTo>
                  <a:lnTo>
                    <a:pt x="6" y="146"/>
                  </a:lnTo>
                  <a:close/>
                </a:path>
              </a:pathLst>
            </a:custGeom>
            <a:solidFill>
              <a:srgbClr val="000000"/>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66" name="Rectangle 38"/>
          <p:cNvSpPr>
            <a:spLocks noGrp="1" noChangeArrowheads="1"/>
          </p:cNvSpPr>
          <p:nvPr>
            <p:ph type="title"/>
          </p:nvPr>
        </p:nvSpPr>
        <p:spPr/>
        <p:txBody>
          <a:bodyPr/>
          <a:lstStyle/>
          <a:p>
            <a:r>
              <a:rPr lang="en-US" altLang="zh-CN">
                <a:ea typeface="宋体" panose="02010600030101010101" pitchFamily="2" charset="-122"/>
              </a:rPr>
              <a:t>Example: Key Abstractions</a:t>
            </a:r>
            <a:endParaRPr lang="en-US" altLang="zh-CN">
              <a:ea typeface="宋体" panose="02010600030101010101" pitchFamily="2" charset="-122"/>
            </a:endParaRPr>
          </a:p>
        </p:txBody>
      </p:sp>
      <p:grpSp>
        <p:nvGrpSpPr>
          <p:cNvPr id="2" name="Group 187"/>
          <p:cNvGrpSpPr/>
          <p:nvPr/>
        </p:nvGrpSpPr>
        <p:grpSpPr bwMode="auto">
          <a:xfrm>
            <a:off x="2044700" y="1327150"/>
            <a:ext cx="5035550" cy="854075"/>
            <a:chOff x="1210" y="836"/>
            <a:chExt cx="3172" cy="538"/>
          </a:xfrm>
        </p:grpSpPr>
        <p:grpSp>
          <p:nvGrpSpPr>
            <p:cNvPr id="3" name="Group 186"/>
            <p:cNvGrpSpPr/>
            <p:nvPr/>
          </p:nvGrpSpPr>
          <p:grpSpPr bwMode="auto">
            <a:xfrm>
              <a:off x="3161" y="836"/>
              <a:ext cx="1221" cy="538"/>
              <a:chOff x="3161" y="836"/>
              <a:chExt cx="1221" cy="538"/>
            </a:xfrm>
          </p:grpSpPr>
          <p:sp>
            <p:nvSpPr>
              <p:cNvPr id="380968" name="Rectangle 40"/>
              <p:cNvSpPr>
                <a:spLocks noChangeArrowheads="1"/>
              </p:cNvSpPr>
              <p:nvPr/>
            </p:nvSpPr>
            <p:spPr bwMode="auto">
              <a:xfrm>
                <a:off x="3161" y="836"/>
                <a:ext cx="1221" cy="538"/>
              </a:xfrm>
              <a:prstGeom prst="rect">
                <a:avLst/>
              </a:prstGeom>
              <a:solidFill>
                <a:srgbClr val="FFFFCC"/>
              </a:solidFill>
              <a:ln w="0">
                <a:solidFill>
                  <a:srgbClr val="990033"/>
                </a:solidFill>
                <a:miter lim="800000"/>
              </a:ln>
            </p:spPr>
            <p:txBody>
              <a:bodyPr/>
              <a:lstStyle/>
              <a:p>
                <a:endParaRPr lang="en-US"/>
              </a:p>
            </p:txBody>
          </p:sp>
          <p:sp>
            <p:nvSpPr>
              <p:cNvPr id="380969" name="Rectangle 41"/>
              <p:cNvSpPr>
                <a:spLocks noChangeArrowheads="1"/>
              </p:cNvSpPr>
              <p:nvPr/>
            </p:nvSpPr>
            <p:spPr bwMode="auto">
              <a:xfrm>
                <a:off x="3508" y="883"/>
                <a:ext cx="551" cy="192"/>
              </a:xfrm>
              <a:prstGeom prst="rect">
                <a:avLst/>
              </a:prstGeom>
              <a:noFill/>
              <a:ln w="9525">
                <a:noFill/>
                <a:miter lim="800000"/>
              </a:ln>
            </p:spPr>
            <p:txBody>
              <a:bodyPr wrap="none" lIns="0" tIns="0" rIns="0" bIns="0">
                <a:spAutoFit/>
              </a:bodyPr>
              <a:lstStyle/>
              <a:p>
                <a:r>
                  <a:rPr lang="en-US" altLang="zh-CN" sz="2000">
                    <a:solidFill>
                      <a:srgbClr val="000000"/>
                    </a:solidFill>
                    <a:ea typeface="宋体" panose="02010600030101010101" pitchFamily="2" charset="-122"/>
                  </a:rPr>
                  <a:t>Student</a:t>
                </a:r>
                <a:endParaRPr lang="en-US" altLang="zh-CN">
                  <a:ea typeface="宋体" panose="02010600030101010101" pitchFamily="2" charset="-122"/>
                </a:endParaRPr>
              </a:p>
            </p:txBody>
          </p:sp>
          <p:sp>
            <p:nvSpPr>
              <p:cNvPr id="380970" name="Rectangle 42"/>
              <p:cNvSpPr>
                <a:spLocks noChangeArrowheads="1"/>
              </p:cNvSpPr>
              <p:nvPr/>
            </p:nvSpPr>
            <p:spPr bwMode="auto">
              <a:xfrm>
                <a:off x="3161" y="1099"/>
                <a:ext cx="1221" cy="275"/>
              </a:xfrm>
              <a:prstGeom prst="rect">
                <a:avLst/>
              </a:prstGeom>
              <a:noFill/>
              <a:ln w="0">
                <a:solidFill>
                  <a:srgbClr val="990033"/>
                </a:solidFill>
                <a:miter lim="800000"/>
              </a:ln>
            </p:spPr>
            <p:txBody>
              <a:bodyPr/>
              <a:lstStyle/>
              <a:p>
                <a:endParaRPr lang="en-US"/>
              </a:p>
            </p:txBody>
          </p:sp>
          <p:sp>
            <p:nvSpPr>
              <p:cNvPr id="380971" name="Rectangle 43"/>
              <p:cNvSpPr>
                <a:spLocks noChangeArrowheads="1"/>
              </p:cNvSpPr>
              <p:nvPr/>
            </p:nvSpPr>
            <p:spPr bwMode="auto">
              <a:xfrm>
                <a:off x="3161" y="1195"/>
                <a:ext cx="1221" cy="179"/>
              </a:xfrm>
              <a:prstGeom prst="rect">
                <a:avLst/>
              </a:prstGeom>
              <a:noFill/>
              <a:ln w="0">
                <a:solidFill>
                  <a:srgbClr val="990033"/>
                </a:solidFill>
                <a:miter lim="800000"/>
              </a:ln>
            </p:spPr>
            <p:txBody>
              <a:bodyPr/>
              <a:lstStyle/>
              <a:p>
                <a:endParaRPr lang="en-US"/>
              </a:p>
            </p:txBody>
          </p:sp>
        </p:grpSp>
        <p:grpSp>
          <p:nvGrpSpPr>
            <p:cNvPr id="4" name="Group 185"/>
            <p:cNvGrpSpPr/>
            <p:nvPr/>
          </p:nvGrpSpPr>
          <p:grpSpPr bwMode="auto">
            <a:xfrm>
              <a:off x="1210" y="836"/>
              <a:ext cx="1090" cy="538"/>
              <a:chOff x="1210" y="836"/>
              <a:chExt cx="1090" cy="538"/>
            </a:xfrm>
          </p:grpSpPr>
          <p:sp>
            <p:nvSpPr>
              <p:cNvPr id="380976" name="Rectangle 48"/>
              <p:cNvSpPr>
                <a:spLocks noChangeArrowheads="1"/>
              </p:cNvSpPr>
              <p:nvPr/>
            </p:nvSpPr>
            <p:spPr bwMode="auto">
              <a:xfrm>
                <a:off x="1210" y="836"/>
                <a:ext cx="1090" cy="538"/>
              </a:xfrm>
              <a:prstGeom prst="rect">
                <a:avLst/>
              </a:prstGeom>
              <a:solidFill>
                <a:srgbClr val="FFFFCC"/>
              </a:solidFill>
              <a:ln w="0">
                <a:solidFill>
                  <a:srgbClr val="990033"/>
                </a:solidFill>
                <a:miter lim="800000"/>
              </a:ln>
            </p:spPr>
            <p:txBody>
              <a:bodyPr/>
              <a:lstStyle/>
              <a:p>
                <a:endParaRPr lang="en-US"/>
              </a:p>
            </p:txBody>
          </p:sp>
          <p:sp>
            <p:nvSpPr>
              <p:cNvPr id="380977" name="Rectangle 49"/>
              <p:cNvSpPr>
                <a:spLocks noChangeArrowheads="1"/>
              </p:cNvSpPr>
              <p:nvPr/>
            </p:nvSpPr>
            <p:spPr bwMode="auto">
              <a:xfrm>
                <a:off x="1426" y="872"/>
                <a:ext cx="684" cy="192"/>
              </a:xfrm>
              <a:prstGeom prst="rect">
                <a:avLst/>
              </a:prstGeom>
              <a:noFill/>
              <a:ln w="9525">
                <a:noFill/>
                <a:miter lim="800000"/>
              </a:ln>
            </p:spPr>
            <p:txBody>
              <a:bodyPr wrap="none" lIns="0" tIns="0" rIns="0" bIns="0">
                <a:spAutoFit/>
              </a:bodyPr>
              <a:lstStyle/>
              <a:p>
                <a:r>
                  <a:rPr lang="en-US" altLang="zh-CN" sz="2000">
                    <a:solidFill>
                      <a:srgbClr val="000000"/>
                    </a:solidFill>
                    <a:ea typeface="宋体" panose="02010600030101010101" pitchFamily="2" charset="-122"/>
                  </a:rPr>
                  <a:t>Professor</a:t>
                </a:r>
                <a:endParaRPr lang="en-US" altLang="zh-CN">
                  <a:ea typeface="宋体" panose="02010600030101010101" pitchFamily="2" charset="-122"/>
                </a:endParaRPr>
              </a:p>
            </p:txBody>
          </p:sp>
          <p:sp>
            <p:nvSpPr>
              <p:cNvPr id="380978" name="Rectangle 50"/>
              <p:cNvSpPr>
                <a:spLocks noChangeArrowheads="1"/>
              </p:cNvSpPr>
              <p:nvPr/>
            </p:nvSpPr>
            <p:spPr bwMode="auto">
              <a:xfrm>
                <a:off x="1210" y="1087"/>
                <a:ext cx="1090" cy="287"/>
              </a:xfrm>
              <a:prstGeom prst="rect">
                <a:avLst/>
              </a:prstGeom>
              <a:noFill/>
              <a:ln w="0">
                <a:solidFill>
                  <a:srgbClr val="990033"/>
                </a:solidFill>
                <a:miter lim="800000"/>
              </a:ln>
            </p:spPr>
            <p:txBody>
              <a:bodyPr/>
              <a:lstStyle/>
              <a:p>
                <a:endParaRPr lang="en-US"/>
              </a:p>
            </p:txBody>
          </p:sp>
          <p:sp>
            <p:nvSpPr>
              <p:cNvPr id="380979" name="Rectangle 51"/>
              <p:cNvSpPr>
                <a:spLocks noChangeArrowheads="1"/>
              </p:cNvSpPr>
              <p:nvPr/>
            </p:nvSpPr>
            <p:spPr bwMode="auto">
              <a:xfrm>
                <a:off x="1210" y="1183"/>
                <a:ext cx="1090" cy="191"/>
              </a:xfrm>
              <a:prstGeom prst="rect">
                <a:avLst/>
              </a:prstGeom>
              <a:noFill/>
              <a:ln w="0">
                <a:solidFill>
                  <a:srgbClr val="990033"/>
                </a:solidFill>
                <a:miter lim="800000"/>
              </a:ln>
            </p:spPr>
            <p:txBody>
              <a:bodyPr/>
              <a:lstStyle/>
              <a:p>
                <a:endParaRPr lang="en-US"/>
              </a:p>
            </p:txBody>
          </p:sp>
        </p:grpSp>
      </p:grpSp>
      <p:grpSp>
        <p:nvGrpSpPr>
          <p:cNvPr id="5" name="Group 184"/>
          <p:cNvGrpSpPr/>
          <p:nvPr/>
        </p:nvGrpSpPr>
        <p:grpSpPr bwMode="auto">
          <a:xfrm>
            <a:off x="3706813" y="2894013"/>
            <a:ext cx="1709737" cy="949325"/>
            <a:chOff x="2252" y="1825"/>
            <a:chExt cx="1077" cy="598"/>
          </a:xfrm>
        </p:grpSpPr>
        <p:sp>
          <p:nvSpPr>
            <p:cNvPr id="380980" name="Rectangle 52"/>
            <p:cNvSpPr>
              <a:spLocks noChangeArrowheads="1"/>
            </p:cNvSpPr>
            <p:nvPr/>
          </p:nvSpPr>
          <p:spPr bwMode="auto">
            <a:xfrm>
              <a:off x="2252" y="1825"/>
              <a:ext cx="1077" cy="598"/>
            </a:xfrm>
            <a:prstGeom prst="rect">
              <a:avLst/>
            </a:prstGeom>
            <a:solidFill>
              <a:srgbClr val="FFFFCC"/>
            </a:solidFill>
            <a:ln w="0">
              <a:solidFill>
                <a:srgbClr val="990033"/>
              </a:solidFill>
              <a:miter lim="800000"/>
            </a:ln>
          </p:spPr>
          <p:txBody>
            <a:bodyPr/>
            <a:lstStyle/>
            <a:p>
              <a:endParaRPr lang="en-US"/>
            </a:p>
          </p:txBody>
        </p:sp>
        <p:sp>
          <p:nvSpPr>
            <p:cNvPr id="380981" name="Rectangle 53"/>
            <p:cNvSpPr>
              <a:spLocks noChangeArrowheads="1"/>
            </p:cNvSpPr>
            <p:nvPr/>
          </p:nvSpPr>
          <p:spPr bwMode="auto">
            <a:xfrm>
              <a:off x="2467" y="1873"/>
              <a:ext cx="668" cy="192"/>
            </a:xfrm>
            <a:prstGeom prst="rect">
              <a:avLst/>
            </a:prstGeom>
            <a:noFill/>
            <a:ln w="9525">
              <a:noFill/>
              <a:miter lim="800000"/>
            </a:ln>
          </p:spPr>
          <p:txBody>
            <a:bodyPr wrap="none" lIns="0" tIns="0" rIns="0" bIns="0">
              <a:spAutoFit/>
            </a:bodyPr>
            <a:lstStyle/>
            <a:p>
              <a:r>
                <a:rPr lang="en-US" altLang="zh-CN" sz="2000">
                  <a:solidFill>
                    <a:srgbClr val="000000"/>
                  </a:solidFill>
                  <a:ea typeface="宋体" panose="02010600030101010101" pitchFamily="2" charset="-122"/>
                </a:rPr>
                <a:t>Schedule</a:t>
              </a:r>
              <a:endParaRPr lang="en-US" altLang="zh-CN">
                <a:ea typeface="宋体" panose="02010600030101010101" pitchFamily="2" charset="-122"/>
              </a:endParaRPr>
            </a:p>
          </p:txBody>
        </p:sp>
        <p:sp>
          <p:nvSpPr>
            <p:cNvPr id="380982" name="Rectangle 54"/>
            <p:cNvSpPr>
              <a:spLocks noChangeArrowheads="1"/>
            </p:cNvSpPr>
            <p:nvPr/>
          </p:nvSpPr>
          <p:spPr bwMode="auto">
            <a:xfrm>
              <a:off x="2252" y="2088"/>
              <a:ext cx="1077" cy="335"/>
            </a:xfrm>
            <a:prstGeom prst="rect">
              <a:avLst/>
            </a:prstGeom>
            <a:noFill/>
            <a:ln w="0">
              <a:solidFill>
                <a:srgbClr val="990033"/>
              </a:solidFill>
              <a:miter lim="800000"/>
            </a:ln>
          </p:spPr>
          <p:txBody>
            <a:bodyPr/>
            <a:lstStyle/>
            <a:p>
              <a:endParaRPr lang="en-US"/>
            </a:p>
          </p:txBody>
        </p:sp>
        <p:sp>
          <p:nvSpPr>
            <p:cNvPr id="380983" name="Rectangle 55"/>
            <p:cNvSpPr>
              <a:spLocks noChangeArrowheads="1"/>
            </p:cNvSpPr>
            <p:nvPr/>
          </p:nvSpPr>
          <p:spPr bwMode="auto">
            <a:xfrm>
              <a:off x="2252" y="2184"/>
              <a:ext cx="1077" cy="239"/>
            </a:xfrm>
            <a:prstGeom prst="rect">
              <a:avLst/>
            </a:prstGeom>
            <a:noFill/>
            <a:ln w="0">
              <a:solidFill>
                <a:srgbClr val="990033"/>
              </a:solidFill>
              <a:miter lim="800000"/>
            </a:ln>
          </p:spPr>
          <p:txBody>
            <a:bodyPr/>
            <a:lstStyle/>
            <a:p>
              <a:endParaRPr lang="en-US"/>
            </a:p>
          </p:txBody>
        </p:sp>
      </p:grpSp>
      <p:grpSp>
        <p:nvGrpSpPr>
          <p:cNvPr id="6" name="Group 188"/>
          <p:cNvGrpSpPr/>
          <p:nvPr/>
        </p:nvGrpSpPr>
        <p:grpSpPr bwMode="auto">
          <a:xfrm>
            <a:off x="1236663" y="4556125"/>
            <a:ext cx="6651625" cy="796925"/>
            <a:chOff x="779" y="2870"/>
            <a:chExt cx="4190" cy="502"/>
          </a:xfrm>
        </p:grpSpPr>
        <p:grpSp>
          <p:nvGrpSpPr>
            <p:cNvPr id="7" name="Group 183"/>
            <p:cNvGrpSpPr/>
            <p:nvPr/>
          </p:nvGrpSpPr>
          <p:grpSpPr bwMode="auto">
            <a:xfrm>
              <a:off x="779" y="2870"/>
              <a:ext cx="1209" cy="490"/>
              <a:chOff x="779" y="2870"/>
              <a:chExt cx="1209" cy="490"/>
            </a:xfrm>
          </p:grpSpPr>
          <p:sp>
            <p:nvSpPr>
              <p:cNvPr id="380972" name="Rectangle 44"/>
              <p:cNvSpPr>
                <a:spLocks noChangeArrowheads="1"/>
              </p:cNvSpPr>
              <p:nvPr/>
            </p:nvSpPr>
            <p:spPr bwMode="auto">
              <a:xfrm>
                <a:off x="779" y="2870"/>
                <a:ext cx="1209" cy="490"/>
              </a:xfrm>
              <a:prstGeom prst="rect">
                <a:avLst/>
              </a:prstGeom>
              <a:solidFill>
                <a:srgbClr val="FFFFCC"/>
              </a:solidFill>
              <a:ln w="0">
                <a:solidFill>
                  <a:srgbClr val="990033"/>
                </a:solidFill>
                <a:miter lim="800000"/>
              </a:ln>
            </p:spPr>
            <p:txBody>
              <a:bodyPr/>
              <a:lstStyle/>
              <a:p>
                <a:endParaRPr lang="en-US"/>
              </a:p>
            </p:txBody>
          </p:sp>
          <p:sp>
            <p:nvSpPr>
              <p:cNvPr id="380973" name="Rectangle 45"/>
              <p:cNvSpPr>
                <a:spLocks noChangeArrowheads="1"/>
              </p:cNvSpPr>
              <p:nvPr/>
            </p:nvSpPr>
            <p:spPr bwMode="auto">
              <a:xfrm>
                <a:off x="875" y="2918"/>
                <a:ext cx="1068" cy="192"/>
              </a:xfrm>
              <a:prstGeom prst="rect">
                <a:avLst/>
              </a:prstGeom>
              <a:noFill/>
              <a:ln w="9525">
                <a:noFill/>
                <a:miter lim="800000"/>
              </a:ln>
            </p:spPr>
            <p:txBody>
              <a:bodyPr wrap="none" lIns="0" tIns="0" rIns="0" bIns="0">
                <a:spAutoFit/>
              </a:bodyPr>
              <a:lstStyle/>
              <a:p>
                <a:r>
                  <a:rPr lang="en-US" altLang="zh-CN" sz="2000">
                    <a:solidFill>
                      <a:srgbClr val="000000"/>
                    </a:solidFill>
                    <a:ea typeface="宋体" panose="02010600030101010101" pitchFamily="2" charset="-122"/>
                  </a:rPr>
                  <a:t>CourseCatalog</a:t>
                </a:r>
                <a:endParaRPr lang="en-US" altLang="zh-CN">
                  <a:ea typeface="宋体" panose="02010600030101010101" pitchFamily="2" charset="-122"/>
                </a:endParaRPr>
              </a:p>
            </p:txBody>
          </p:sp>
          <p:sp>
            <p:nvSpPr>
              <p:cNvPr id="380974" name="Rectangle 46"/>
              <p:cNvSpPr>
                <a:spLocks noChangeArrowheads="1"/>
              </p:cNvSpPr>
              <p:nvPr/>
            </p:nvSpPr>
            <p:spPr bwMode="auto">
              <a:xfrm>
                <a:off x="779" y="3133"/>
                <a:ext cx="1209" cy="227"/>
              </a:xfrm>
              <a:prstGeom prst="rect">
                <a:avLst/>
              </a:prstGeom>
              <a:noFill/>
              <a:ln w="0">
                <a:solidFill>
                  <a:srgbClr val="990033"/>
                </a:solidFill>
                <a:miter lim="800000"/>
              </a:ln>
            </p:spPr>
            <p:txBody>
              <a:bodyPr/>
              <a:lstStyle/>
              <a:p>
                <a:endParaRPr lang="en-US"/>
              </a:p>
            </p:txBody>
          </p:sp>
          <p:sp>
            <p:nvSpPr>
              <p:cNvPr id="380975" name="Rectangle 47"/>
              <p:cNvSpPr>
                <a:spLocks noChangeArrowheads="1"/>
              </p:cNvSpPr>
              <p:nvPr/>
            </p:nvSpPr>
            <p:spPr bwMode="auto">
              <a:xfrm>
                <a:off x="779" y="3229"/>
                <a:ext cx="1209" cy="131"/>
              </a:xfrm>
              <a:prstGeom prst="rect">
                <a:avLst/>
              </a:prstGeom>
              <a:noFill/>
              <a:ln w="0">
                <a:solidFill>
                  <a:srgbClr val="990033"/>
                </a:solidFill>
                <a:miter lim="800000"/>
              </a:ln>
            </p:spPr>
            <p:txBody>
              <a:bodyPr/>
              <a:lstStyle/>
              <a:p>
                <a:endParaRPr lang="en-US"/>
              </a:p>
            </p:txBody>
          </p:sp>
        </p:grpSp>
        <p:grpSp>
          <p:nvGrpSpPr>
            <p:cNvPr id="8" name="Group 181"/>
            <p:cNvGrpSpPr/>
            <p:nvPr/>
          </p:nvGrpSpPr>
          <p:grpSpPr bwMode="auto">
            <a:xfrm>
              <a:off x="3796" y="2870"/>
              <a:ext cx="1173" cy="502"/>
              <a:chOff x="3796" y="2870"/>
              <a:chExt cx="1173" cy="502"/>
            </a:xfrm>
          </p:grpSpPr>
          <p:sp>
            <p:nvSpPr>
              <p:cNvPr id="380984" name="Rectangle 56"/>
              <p:cNvSpPr>
                <a:spLocks noChangeArrowheads="1"/>
              </p:cNvSpPr>
              <p:nvPr/>
            </p:nvSpPr>
            <p:spPr bwMode="auto">
              <a:xfrm>
                <a:off x="3796" y="2870"/>
                <a:ext cx="1173" cy="502"/>
              </a:xfrm>
              <a:prstGeom prst="rect">
                <a:avLst/>
              </a:prstGeom>
              <a:solidFill>
                <a:srgbClr val="FFFFCC"/>
              </a:solidFill>
              <a:ln w="0">
                <a:solidFill>
                  <a:srgbClr val="990033"/>
                </a:solidFill>
                <a:miter lim="800000"/>
              </a:ln>
            </p:spPr>
            <p:txBody>
              <a:bodyPr/>
              <a:lstStyle/>
              <a:p>
                <a:endParaRPr lang="en-US"/>
              </a:p>
            </p:txBody>
          </p:sp>
          <p:sp>
            <p:nvSpPr>
              <p:cNvPr id="380985" name="Rectangle 57"/>
              <p:cNvSpPr>
                <a:spLocks noChangeArrowheads="1"/>
              </p:cNvSpPr>
              <p:nvPr/>
            </p:nvSpPr>
            <p:spPr bwMode="auto">
              <a:xfrm>
                <a:off x="4131" y="2918"/>
                <a:ext cx="516" cy="192"/>
              </a:xfrm>
              <a:prstGeom prst="rect">
                <a:avLst/>
              </a:prstGeom>
              <a:noFill/>
              <a:ln w="9525">
                <a:noFill/>
                <a:miter lim="800000"/>
              </a:ln>
            </p:spPr>
            <p:txBody>
              <a:bodyPr wrap="none" lIns="0" tIns="0" rIns="0" bIns="0">
                <a:spAutoFit/>
              </a:bodyPr>
              <a:lstStyle/>
              <a:p>
                <a:r>
                  <a:rPr lang="en-US" altLang="zh-CN" sz="2000">
                    <a:solidFill>
                      <a:srgbClr val="000000"/>
                    </a:solidFill>
                    <a:ea typeface="宋体" panose="02010600030101010101" pitchFamily="2" charset="-122"/>
                  </a:rPr>
                  <a:t>Course</a:t>
                </a:r>
                <a:endParaRPr lang="en-US" altLang="zh-CN">
                  <a:ea typeface="宋体" panose="02010600030101010101" pitchFamily="2" charset="-122"/>
                </a:endParaRPr>
              </a:p>
            </p:txBody>
          </p:sp>
          <p:sp>
            <p:nvSpPr>
              <p:cNvPr id="380986" name="Rectangle 58"/>
              <p:cNvSpPr>
                <a:spLocks noChangeArrowheads="1"/>
              </p:cNvSpPr>
              <p:nvPr/>
            </p:nvSpPr>
            <p:spPr bwMode="auto">
              <a:xfrm>
                <a:off x="3796" y="3121"/>
                <a:ext cx="1173" cy="251"/>
              </a:xfrm>
              <a:prstGeom prst="rect">
                <a:avLst/>
              </a:prstGeom>
              <a:noFill/>
              <a:ln w="0">
                <a:solidFill>
                  <a:srgbClr val="990033"/>
                </a:solidFill>
                <a:miter lim="800000"/>
              </a:ln>
            </p:spPr>
            <p:txBody>
              <a:bodyPr/>
              <a:lstStyle/>
              <a:p>
                <a:endParaRPr lang="en-US"/>
              </a:p>
            </p:txBody>
          </p:sp>
          <p:sp>
            <p:nvSpPr>
              <p:cNvPr id="380987" name="Rectangle 59"/>
              <p:cNvSpPr>
                <a:spLocks noChangeArrowheads="1"/>
              </p:cNvSpPr>
              <p:nvPr/>
            </p:nvSpPr>
            <p:spPr bwMode="auto">
              <a:xfrm>
                <a:off x="3796" y="3217"/>
                <a:ext cx="1173" cy="155"/>
              </a:xfrm>
              <a:prstGeom prst="rect">
                <a:avLst/>
              </a:prstGeom>
              <a:noFill/>
              <a:ln w="0">
                <a:solidFill>
                  <a:srgbClr val="990033"/>
                </a:solidFill>
                <a:miter lim="800000"/>
              </a:ln>
            </p:spPr>
            <p:txBody>
              <a:bodyPr/>
              <a:lstStyle/>
              <a:p>
                <a:endParaRPr lang="en-US"/>
              </a:p>
            </p:txBody>
          </p:sp>
        </p:grpSp>
        <p:grpSp>
          <p:nvGrpSpPr>
            <p:cNvPr id="9" name="Group 182"/>
            <p:cNvGrpSpPr/>
            <p:nvPr/>
          </p:nvGrpSpPr>
          <p:grpSpPr bwMode="auto">
            <a:xfrm>
              <a:off x="2252" y="2870"/>
              <a:ext cx="1197" cy="490"/>
              <a:chOff x="2252" y="2870"/>
              <a:chExt cx="1197" cy="490"/>
            </a:xfrm>
          </p:grpSpPr>
          <p:sp>
            <p:nvSpPr>
              <p:cNvPr id="380988" name="Rectangle 60"/>
              <p:cNvSpPr>
                <a:spLocks noChangeArrowheads="1"/>
              </p:cNvSpPr>
              <p:nvPr/>
            </p:nvSpPr>
            <p:spPr bwMode="auto">
              <a:xfrm>
                <a:off x="2252" y="2870"/>
                <a:ext cx="1197" cy="490"/>
              </a:xfrm>
              <a:prstGeom prst="rect">
                <a:avLst/>
              </a:prstGeom>
              <a:solidFill>
                <a:srgbClr val="FFFFCC"/>
              </a:solidFill>
              <a:ln w="0">
                <a:solidFill>
                  <a:srgbClr val="990033"/>
                </a:solidFill>
                <a:miter lim="800000"/>
              </a:ln>
            </p:spPr>
            <p:txBody>
              <a:bodyPr/>
              <a:lstStyle/>
              <a:p>
                <a:endParaRPr lang="en-US"/>
              </a:p>
            </p:txBody>
          </p:sp>
          <p:sp>
            <p:nvSpPr>
              <p:cNvPr id="380989" name="Rectangle 61"/>
              <p:cNvSpPr>
                <a:spLocks noChangeArrowheads="1"/>
              </p:cNvSpPr>
              <p:nvPr/>
            </p:nvSpPr>
            <p:spPr bwMode="auto">
              <a:xfrm>
                <a:off x="2347" y="2918"/>
                <a:ext cx="1084" cy="192"/>
              </a:xfrm>
              <a:prstGeom prst="rect">
                <a:avLst/>
              </a:prstGeom>
              <a:noFill/>
              <a:ln w="9525">
                <a:noFill/>
                <a:miter lim="800000"/>
              </a:ln>
            </p:spPr>
            <p:txBody>
              <a:bodyPr wrap="none" lIns="0" tIns="0" rIns="0" bIns="0">
                <a:spAutoFit/>
              </a:bodyPr>
              <a:lstStyle/>
              <a:p>
                <a:r>
                  <a:rPr lang="en-US" altLang="zh-CN" sz="2000">
                    <a:solidFill>
                      <a:srgbClr val="000000"/>
                    </a:solidFill>
                    <a:ea typeface="宋体" panose="02010600030101010101" pitchFamily="2" charset="-122"/>
                  </a:rPr>
                  <a:t>CourseOffering</a:t>
                </a:r>
                <a:endParaRPr lang="en-US" altLang="zh-CN">
                  <a:ea typeface="宋体" panose="02010600030101010101" pitchFamily="2" charset="-122"/>
                </a:endParaRPr>
              </a:p>
            </p:txBody>
          </p:sp>
          <p:sp>
            <p:nvSpPr>
              <p:cNvPr id="380990" name="Rectangle 62"/>
              <p:cNvSpPr>
                <a:spLocks noChangeArrowheads="1"/>
              </p:cNvSpPr>
              <p:nvPr/>
            </p:nvSpPr>
            <p:spPr bwMode="auto">
              <a:xfrm>
                <a:off x="2252" y="3133"/>
                <a:ext cx="1197" cy="227"/>
              </a:xfrm>
              <a:prstGeom prst="rect">
                <a:avLst/>
              </a:prstGeom>
              <a:noFill/>
              <a:ln w="0">
                <a:solidFill>
                  <a:srgbClr val="990033"/>
                </a:solidFill>
                <a:miter lim="800000"/>
              </a:ln>
            </p:spPr>
            <p:txBody>
              <a:bodyPr/>
              <a:lstStyle/>
              <a:p>
                <a:endParaRPr lang="en-US"/>
              </a:p>
            </p:txBody>
          </p:sp>
          <p:sp>
            <p:nvSpPr>
              <p:cNvPr id="380991" name="Rectangle 63"/>
              <p:cNvSpPr>
                <a:spLocks noChangeArrowheads="1"/>
              </p:cNvSpPr>
              <p:nvPr/>
            </p:nvSpPr>
            <p:spPr bwMode="auto">
              <a:xfrm>
                <a:off x="2252" y="3229"/>
                <a:ext cx="1197" cy="131"/>
              </a:xfrm>
              <a:prstGeom prst="rect">
                <a:avLst/>
              </a:prstGeom>
              <a:noFill/>
              <a:ln w="0">
                <a:solidFill>
                  <a:srgbClr val="990033"/>
                </a:solidFill>
                <a:miter lim="800000"/>
              </a:ln>
            </p:spPr>
            <p:txBody>
              <a:bodyPr/>
              <a:lstStyle/>
              <a:p>
                <a:endParaRPr lang="en-US"/>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ChangeArrowheads="1"/>
          </p:cNvSpPr>
          <p:nvPr/>
        </p:nvSpPr>
        <p:spPr bwMode="auto">
          <a:xfrm>
            <a:off x="286691" y="339587"/>
            <a:ext cx="8999538" cy="533400"/>
          </a:xfrm>
          <a:prstGeom prst="rect">
            <a:avLst/>
          </a:prstGeom>
          <a:noFill/>
          <a:ln w="9525">
            <a:noFill/>
            <a:miter lim="800000"/>
          </a:ln>
          <a:effectLst/>
        </p:spPr>
        <p:txBody>
          <a:bodyPr lIns="92075" tIns="46038" rIns="92075" bIns="46038" anchor="ctr"/>
          <a:lstStyle/>
          <a:p>
            <a:pPr>
              <a:buClr>
                <a:srgbClr val="73E1FF"/>
              </a:buClr>
            </a:pPr>
            <a:r>
              <a:rPr lang="en-US" altLang="zh-CN" sz="41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Architectural Analysis Steps</a:t>
            </a:r>
            <a:endParaRPr lang="en-US" altLang="zh-CN" sz="41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423939"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Key Concepts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Define the High-Level Organization of the model</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Analysis mechanisms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Key Abstractions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ea typeface="宋体" panose="02010600030101010101" pitchFamily="2" charset="-122"/>
              </a:rPr>
              <a:t>Create Use-Case Realizations</a:t>
            </a:r>
            <a:endParaRPr lang="en-US" altLang="zh-CN" sz="3200" dirty="0">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Checkpoints</a:t>
            </a:r>
            <a:endParaRPr lang="en-US" altLang="zh-CN" sz="3200" dirty="0">
              <a:solidFill>
                <a:schemeClr val="folHlink"/>
              </a:solidFill>
              <a:ea typeface="宋体" panose="02010600030101010101" pitchFamily="2" charset="-122"/>
            </a:endParaRPr>
          </a:p>
        </p:txBody>
      </p:sp>
      <p:sp>
        <p:nvSpPr>
          <p:cNvPr id="423940" name="AutoShape 4"/>
          <p:cNvSpPr>
            <a:spLocks noChangeArrowheads="1"/>
          </p:cNvSpPr>
          <p:nvPr/>
        </p:nvSpPr>
        <p:spPr bwMode="auto">
          <a:xfrm>
            <a:off x="76200" y="35814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2" name="Group 65"/>
          <p:cNvGrpSpPr/>
          <p:nvPr/>
        </p:nvGrpSpPr>
        <p:grpSpPr bwMode="auto">
          <a:xfrm>
            <a:off x="6424613" y="3868738"/>
            <a:ext cx="2482850" cy="2238375"/>
            <a:chOff x="4047" y="2437"/>
            <a:chExt cx="1564" cy="1410"/>
          </a:xfrm>
        </p:grpSpPr>
        <p:sp>
          <p:nvSpPr>
            <p:cNvPr id="423949" name="Freeform 13"/>
            <p:cNvSpPr/>
            <p:nvPr/>
          </p:nvSpPr>
          <p:spPr bwMode="auto">
            <a:xfrm>
              <a:off x="4047" y="2437"/>
              <a:ext cx="1564" cy="1410"/>
            </a:xfrm>
            <a:custGeom>
              <a:avLst/>
              <a:gdLst/>
              <a:ahLst/>
              <a:cxnLst>
                <a:cxn ang="0">
                  <a:pos x="0" y="1287"/>
                </a:cxn>
                <a:cxn ang="0">
                  <a:pos x="1548" y="2822"/>
                </a:cxn>
                <a:cxn ang="0">
                  <a:pos x="3129" y="1346"/>
                </a:cxn>
                <a:cxn ang="0">
                  <a:pos x="1461" y="0"/>
                </a:cxn>
                <a:cxn ang="0">
                  <a:pos x="0" y="1287"/>
                </a:cxn>
                <a:cxn ang="0">
                  <a:pos x="0" y="1287"/>
                </a:cxn>
              </a:cxnLst>
              <a:rect l="0" t="0" r="r" b="b"/>
              <a:pathLst>
                <a:path w="3129" h="2822">
                  <a:moveTo>
                    <a:pt x="0" y="1287"/>
                  </a:moveTo>
                  <a:lnTo>
                    <a:pt x="1548" y="2822"/>
                  </a:lnTo>
                  <a:lnTo>
                    <a:pt x="3129" y="1346"/>
                  </a:lnTo>
                  <a:lnTo>
                    <a:pt x="1461" y="0"/>
                  </a:lnTo>
                  <a:lnTo>
                    <a:pt x="0" y="1287"/>
                  </a:lnTo>
                  <a:lnTo>
                    <a:pt x="0" y="1287"/>
                  </a:lnTo>
                  <a:close/>
                </a:path>
              </a:pathLst>
            </a:custGeom>
            <a:solidFill>
              <a:srgbClr val="FFFFCC"/>
            </a:solidFill>
            <a:ln w="9525">
              <a:noFill/>
              <a:round/>
            </a:ln>
          </p:spPr>
          <p:txBody>
            <a:bodyPr/>
            <a:lstStyle/>
            <a:p>
              <a:endParaRPr lang="en-US"/>
            </a:p>
          </p:txBody>
        </p:sp>
        <p:sp>
          <p:nvSpPr>
            <p:cNvPr id="423950" name="Freeform 14"/>
            <p:cNvSpPr/>
            <p:nvPr/>
          </p:nvSpPr>
          <p:spPr bwMode="auto">
            <a:xfrm>
              <a:off x="4248" y="2683"/>
              <a:ext cx="1005" cy="411"/>
            </a:xfrm>
            <a:custGeom>
              <a:avLst/>
              <a:gdLst/>
              <a:ahLst/>
              <a:cxnLst>
                <a:cxn ang="0">
                  <a:pos x="206" y="440"/>
                </a:cxn>
                <a:cxn ang="0">
                  <a:pos x="0" y="0"/>
                </a:cxn>
                <a:cxn ang="0">
                  <a:pos x="814" y="36"/>
                </a:cxn>
                <a:cxn ang="0">
                  <a:pos x="2009" y="92"/>
                </a:cxn>
                <a:cxn ang="0">
                  <a:pos x="1550" y="821"/>
                </a:cxn>
                <a:cxn ang="0">
                  <a:pos x="206" y="440"/>
                </a:cxn>
                <a:cxn ang="0">
                  <a:pos x="206" y="440"/>
                </a:cxn>
              </a:cxnLst>
              <a:rect l="0" t="0" r="r" b="b"/>
              <a:pathLst>
                <a:path w="2009" h="821">
                  <a:moveTo>
                    <a:pt x="206" y="440"/>
                  </a:moveTo>
                  <a:lnTo>
                    <a:pt x="0" y="0"/>
                  </a:lnTo>
                  <a:lnTo>
                    <a:pt x="814" y="36"/>
                  </a:lnTo>
                  <a:lnTo>
                    <a:pt x="2009" y="92"/>
                  </a:lnTo>
                  <a:lnTo>
                    <a:pt x="1550" y="821"/>
                  </a:lnTo>
                  <a:lnTo>
                    <a:pt x="206" y="440"/>
                  </a:lnTo>
                  <a:lnTo>
                    <a:pt x="206" y="440"/>
                  </a:lnTo>
                  <a:close/>
                </a:path>
              </a:pathLst>
            </a:custGeom>
            <a:solidFill>
              <a:srgbClr val="664DCC"/>
            </a:solidFill>
            <a:ln w="9525">
              <a:noFill/>
              <a:round/>
            </a:ln>
          </p:spPr>
          <p:txBody>
            <a:bodyPr/>
            <a:lstStyle/>
            <a:p>
              <a:endParaRPr lang="en-US"/>
            </a:p>
          </p:txBody>
        </p:sp>
        <p:sp>
          <p:nvSpPr>
            <p:cNvPr id="423951" name="Freeform 15"/>
            <p:cNvSpPr/>
            <p:nvPr/>
          </p:nvSpPr>
          <p:spPr bwMode="auto">
            <a:xfrm>
              <a:off x="4255" y="2683"/>
              <a:ext cx="993" cy="337"/>
            </a:xfrm>
            <a:custGeom>
              <a:avLst/>
              <a:gdLst/>
              <a:ahLst/>
              <a:cxnLst>
                <a:cxn ang="0">
                  <a:pos x="176" y="411"/>
                </a:cxn>
                <a:cxn ang="0">
                  <a:pos x="0" y="0"/>
                </a:cxn>
                <a:cxn ang="0">
                  <a:pos x="642" y="36"/>
                </a:cxn>
                <a:cxn ang="0">
                  <a:pos x="1987" y="97"/>
                </a:cxn>
                <a:cxn ang="0">
                  <a:pos x="1640" y="673"/>
                </a:cxn>
                <a:cxn ang="0">
                  <a:pos x="176" y="411"/>
                </a:cxn>
                <a:cxn ang="0">
                  <a:pos x="176" y="411"/>
                </a:cxn>
              </a:cxnLst>
              <a:rect l="0" t="0" r="r" b="b"/>
              <a:pathLst>
                <a:path w="1987" h="673">
                  <a:moveTo>
                    <a:pt x="176" y="411"/>
                  </a:moveTo>
                  <a:lnTo>
                    <a:pt x="0" y="0"/>
                  </a:lnTo>
                  <a:lnTo>
                    <a:pt x="642" y="36"/>
                  </a:lnTo>
                  <a:lnTo>
                    <a:pt x="1987" y="97"/>
                  </a:lnTo>
                  <a:lnTo>
                    <a:pt x="1640" y="673"/>
                  </a:lnTo>
                  <a:lnTo>
                    <a:pt x="176" y="411"/>
                  </a:lnTo>
                  <a:lnTo>
                    <a:pt x="176" y="411"/>
                  </a:lnTo>
                  <a:close/>
                </a:path>
              </a:pathLst>
            </a:custGeom>
            <a:solidFill>
              <a:srgbClr val="680096"/>
            </a:solidFill>
            <a:ln w="9525">
              <a:noFill/>
              <a:round/>
            </a:ln>
          </p:spPr>
          <p:txBody>
            <a:bodyPr/>
            <a:lstStyle/>
            <a:p>
              <a:endParaRPr lang="en-US"/>
            </a:p>
          </p:txBody>
        </p:sp>
        <p:sp>
          <p:nvSpPr>
            <p:cNvPr id="423952" name="Freeform 16"/>
            <p:cNvSpPr/>
            <p:nvPr/>
          </p:nvSpPr>
          <p:spPr bwMode="auto">
            <a:xfrm>
              <a:off x="4823" y="2721"/>
              <a:ext cx="294" cy="344"/>
            </a:xfrm>
            <a:custGeom>
              <a:avLst/>
              <a:gdLst/>
              <a:ahLst/>
              <a:cxnLst>
                <a:cxn ang="0">
                  <a:pos x="0" y="163"/>
                </a:cxn>
                <a:cxn ang="0">
                  <a:pos x="90" y="0"/>
                </a:cxn>
                <a:cxn ang="0">
                  <a:pos x="289" y="222"/>
                </a:cxn>
                <a:cxn ang="0">
                  <a:pos x="407" y="19"/>
                </a:cxn>
                <a:cxn ang="0">
                  <a:pos x="587" y="194"/>
                </a:cxn>
                <a:cxn ang="0">
                  <a:pos x="415" y="688"/>
                </a:cxn>
                <a:cxn ang="0">
                  <a:pos x="0" y="163"/>
                </a:cxn>
                <a:cxn ang="0">
                  <a:pos x="0" y="163"/>
                </a:cxn>
              </a:cxnLst>
              <a:rect l="0" t="0" r="r" b="b"/>
              <a:pathLst>
                <a:path w="587" h="688">
                  <a:moveTo>
                    <a:pt x="0" y="163"/>
                  </a:moveTo>
                  <a:lnTo>
                    <a:pt x="90" y="0"/>
                  </a:lnTo>
                  <a:lnTo>
                    <a:pt x="289" y="222"/>
                  </a:lnTo>
                  <a:lnTo>
                    <a:pt x="407" y="19"/>
                  </a:lnTo>
                  <a:lnTo>
                    <a:pt x="587" y="194"/>
                  </a:lnTo>
                  <a:lnTo>
                    <a:pt x="415" y="688"/>
                  </a:lnTo>
                  <a:lnTo>
                    <a:pt x="0" y="163"/>
                  </a:lnTo>
                  <a:lnTo>
                    <a:pt x="0" y="163"/>
                  </a:lnTo>
                  <a:close/>
                </a:path>
              </a:pathLst>
            </a:custGeom>
            <a:solidFill>
              <a:srgbClr val="FFF780"/>
            </a:solidFill>
            <a:ln w="9525">
              <a:noFill/>
              <a:round/>
            </a:ln>
          </p:spPr>
          <p:txBody>
            <a:bodyPr/>
            <a:lstStyle/>
            <a:p>
              <a:endParaRPr lang="en-US"/>
            </a:p>
          </p:txBody>
        </p:sp>
        <p:sp>
          <p:nvSpPr>
            <p:cNvPr id="423953" name="Freeform 17"/>
            <p:cNvSpPr/>
            <p:nvPr/>
          </p:nvSpPr>
          <p:spPr bwMode="auto">
            <a:xfrm>
              <a:off x="4375" y="2701"/>
              <a:ext cx="113" cy="154"/>
            </a:xfrm>
            <a:custGeom>
              <a:avLst/>
              <a:gdLst/>
              <a:ahLst/>
              <a:cxnLst>
                <a:cxn ang="0">
                  <a:pos x="63" y="0"/>
                </a:cxn>
                <a:cxn ang="0">
                  <a:pos x="225" y="167"/>
                </a:cxn>
                <a:cxn ang="0">
                  <a:pos x="0" y="309"/>
                </a:cxn>
                <a:cxn ang="0">
                  <a:pos x="63" y="0"/>
                </a:cxn>
                <a:cxn ang="0">
                  <a:pos x="63" y="0"/>
                </a:cxn>
              </a:cxnLst>
              <a:rect l="0" t="0" r="r" b="b"/>
              <a:pathLst>
                <a:path w="225" h="309">
                  <a:moveTo>
                    <a:pt x="63" y="0"/>
                  </a:moveTo>
                  <a:lnTo>
                    <a:pt x="225" y="167"/>
                  </a:lnTo>
                  <a:lnTo>
                    <a:pt x="0" y="309"/>
                  </a:lnTo>
                  <a:lnTo>
                    <a:pt x="63" y="0"/>
                  </a:lnTo>
                  <a:lnTo>
                    <a:pt x="63" y="0"/>
                  </a:lnTo>
                  <a:close/>
                </a:path>
              </a:pathLst>
            </a:custGeom>
            <a:solidFill>
              <a:srgbClr val="FFF780"/>
            </a:solidFill>
            <a:ln w="9525">
              <a:noFill/>
              <a:round/>
            </a:ln>
          </p:spPr>
          <p:txBody>
            <a:bodyPr/>
            <a:lstStyle/>
            <a:p>
              <a:endParaRPr lang="en-US"/>
            </a:p>
          </p:txBody>
        </p:sp>
        <p:sp>
          <p:nvSpPr>
            <p:cNvPr id="423954" name="Freeform 18"/>
            <p:cNvSpPr/>
            <p:nvPr/>
          </p:nvSpPr>
          <p:spPr bwMode="auto">
            <a:xfrm>
              <a:off x="4299" y="2701"/>
              <a:ext cx="944" cy="310"/>
            </a:xfrm>
            <a:custGeom>
              <a:avLst/>
              <a:gdLst/>
              <a:ahLst/>
              <a:cxnLst>
                <a:cxn ang="0">
                  <a:pos x="1887" y="71"/>
                </a:cxn>
                <a:cxn ang="0">
                  <a:pos x="1623" y="223"/>
                </a:cxn>
                <a:cxn ang="0">
                  <a:pos x="1477" y="545"/>
                </a:cxn>
                <a:cxn ang="0">
                  <a:pos x="1382" y="478"/>
                </a:cxn>
                <a:cxn ang="0">
                  <a:pos x="1457" y="56"/>
                </a:cxn>
                <a:cxn ang="0">
                  <a:pos x="1296" y="218"/>
                </a:cxn>
                <a:cxn ang="0">
                  <a:pos x="1262" y="400"/>
                </a:cxn>
                <a:cxn ang="0">
                  <a:pos x="1126" y="314"/>
                </a:cxn>
                <a:cxn ang="0">
                  <a:pos x="1138" y="43"/>
                </a:cxn>
                <a:cxn ang="0">
                  <a:pos x="958" y="173"/>
                </a:cxn>
                <a:cxn ang="0">
                  <a:pos x="215" y="256"/>
                </a:cxn>
                <a:cxn ang="0">
                  <a:pos x="215" y="0"/>
                </a:cxn>
                <a:cxn ang="0">
                  <a:pos x="0" y="171"/>
                </a:cxn>
                <a:cxn ang="0">
                  <a:pos x="78" y="380"/>
                </a:cxn>
                <a:cxn ang="0">
                  <a:pos x="1577" y="620"/>
                </a:cxn>
                <a:cxn ang="0">
                  <a:pos x="1887" y="71"/>
                </a:cxn>
                <a:cxn ang="0">
                  <a:pos x="1887" y="71"/>
                </a:cxn>
              </a:cxnLst>
              <a:rect l="0" t="0" r="r" b="b"/>
              <a:pathLst>
                <a:path w="1887" h="620">
                  <a:moveTo>
                    <a:pt x="1887" y="71"/>
                  </a:moveTo>
                  <a:lnTo>
                    <a:pt x="1623" y="223"/>
                  </a:lnTo>
                  <a:lnTo>
                    <a:pt x="1477" y="545"/>
                  </a:lnTo>
                  <a:lnTo>
                    <a:pt x="1382" y="478"/>
                  </a:lnTo>
                  <a:lnTo>
                    <a:pt x="1457" y="56"/>
                  </a:lnTo>
                  <a:lnTo>
                    <a:pt x="1296" y="218"/>
                  </a:lnTo>
                  <a:lnTo>
                    <a:pt x="1262" y="400"/>
                  </a:lnTo>
                  <a:lnTo>
                    <a:pt x="1126" y="314"/>
                  </a:lnTo>
                  <a:lnTo>
                    <a:pt x="1138" y="43"/>
                  </a:lnTo>
                  <a:lnTo>
                    <a:pt x="958" y="173"/>
                  </a:lnTo>
                  <a:lnTo>
                    <a:pt x="215" y="256"/>
                  </a:lnTo>
                  <a:lnTo>
                    <a:pt x="215" y="0"/>
                  </a:lnTo>
                  <a:lnTo>
                    <a:pt x="0" y="171"/>
                  </a:lnTo>
                  <a:lnTo>
                    <a:pt x="78" y="380"/>
                  </a:lnTo>
                  <a:lnTo>
                    <a:pt x="1577" y="620"/>
                  </a:lnTo>
                  <a:lnTo>
                    <a:pt x="1887" y="71"/>
                  </a:lnTo>
                  <a:lnTo>
                    <a:pt x="1887" y="71"/>
                  </a:lnTo>
                  <a:close/>
                </a:path>
              </a:pathLst>
            </a:custGeom>
            <a:solidFill>
              <a:srgbClr val="C9235B"/>
            </a:solidFill>
            <a:ln w="9525">
              <a:noFill/>
              <a:round/>
            </a:ln>
          </p:spPr>
          <p:txBody>
            <a:bodyPr/>
            <a:lstStyle/>
            <a:p>
              <a:endParaRPr lang="en-US"/>
            </a:p>
          </p:txBody>
        </p:sp>
        <p:sp>
          <p:nvSpPr>
            <p:cNvPr id="423955" name="Freeform 19"/>
            <p:cNvSpPr/>
            <p:nvPr/>
          </p:nvSpPr>
          <p:spPr bwMode="auto">
            <a:xfrm>
              <a:off x="4441" y="3241"/>
              <a:ext cx="323" cy="483"/>
            </a:xfrm>
            <a:custGeom>
              <a:avLst/>
              <a:gdLst/>
              <a:ahLst/>
              <a:cxnLst>
                <a:cxn ang="0">
                  <a:pos x="0" y="0"/>
                </a:cxn>
                <a:cxn ang="0">
                  <a:pos x="647" y="505"/>
                </a:cxn>
                <a:cxn ang="0">
                  <a:pos x="286" y="967"/>
                </a:cxn>
                <a:cxn ang="0">
                  <a:pos x="0" y="0"/>
                </a:cxn>
                <a:cxn ang="0">
                  <a:pos x="0" y="0"/>
                </a:cxn>
              </a:cxnLst>
              <a:rect l="0" t="0" r="r" b="b"/>
              <a:pathLst>
                <a:path w="647" h="967">
                  <a:moveTo>
                    <a:pt x="0" y="0"/>
                  </a:moveTo>
                  <a:lnTo>
                    <a:pt x="647" y="505"/>
                  </a:lnTo>
                  <a:lnTo>
                    <a:pt x="286" y="967"/>
                  </a:lnTo>
                  <a:lnTo>
                    <a:pt x="0" y="0"/>
                  </a:lnTo>
                  <a:lnTo>
                    <a:pt x="0" y="0"/>
                  </a:lnTo>
                  <a:close/>
                </a:path>
              </a:pathLst>
            </a:custGeom>
            <a:solidFill>
              <a:srgbClr val="C9235B"/>
            </a:solidFill>
            <a:ln w="9525">
              <a:noFill/>
              <a:round/>
            </a:ln>
          </p:spPr>
          <p:txBody>
            <a:bodyPr/>
            <a:lstStyle/>
            <a:p>
              <a:endParaRPr lang="en-US"/>
            </a:p>
          </p:txBody>
        </p:sp>
        <p:sp>
          <p:nvSpPr>
            <p:cNvPr id="423956" name="Freeform 20"/>
            <p:cNvSpPr/>
            <p:nvPr/>
          </p:nvSpPr>
          <p:spPr bwMode="auto">
            <a:xfrm>
              <a:off x="4495" y="3303"/>
              <a:ext cx="261" cy="410"/>
            </a:xfrm>
            <a:custGeom>
              <a:avLst/>
              <a:gdLst/>
              <a:ahLst/>
              <a:cxnLst>
                <a:cxn ang="0">
                  <a:pos x="0" y="0"/>
                </a:cxn>
                <a:cxn ang="0">
                  <a:pos x="185" y="819"/>
                </a:cxn>
                <a:cxn ang="0">
                  <a:pos x="522" y="382"/>
                </a:cxn>
                <a:cxn ang="0">
                  <a:pos x="484" y="344"/>
                </a:cxn>
                <a:cxn ang="0">
                  <a:pos x="206" y="763"/>
                </a:cxn>
                <a:cxn ang="0">
                  <a:pos x="275" y="565"/>
                </a:cxn>
                <a:cxn ang="0">
                  <a:pos x="215" y="440"/>
                </a:cxn>
                <a:cxn ang="0">
                  <a:pos x="190" y="741"/>
                </a:cxn>
                <a:cxn ang="0">
                  <a:pos x="128" y="217"/>
                </a:cxn>
                <a:cxn ang="0">
                  <a:pos x="0" y="0"/>
                </a:cxn>
                <a:cxn ang="0">
                  <a:pos x="0" y="0"/>
                </a:cxn>
              </a:cxnLst>
              <a:rect l="0" t="0" r="r" b="b"/>
              <a:pathLst>
                <a:path w="522" h="819">
                  <a:moveTo>
                    <a:pt x="0" y="0"/>
                  </a:moveTo>
                  <a:lnTo>
                    <a:pt x="185" y="819"/>
                  </a:lnTo>
                  <a:lnTo>
                    <a:pt x="522" y="382"/>
                  </a:lnTo>
                  <a:lnTo>
                    <a:pt x="484" y="344"/>
                  </a:lnTo>
                  <a:lnTo>
                    <a:pt x="206" y="763"/>
                  </a:lnTo>
                  <a:lnTo>
                    <a:pt x="275" y="565"/>
                  </a:lnTo>
                  <a:lnTo>
                    <a:pt x="215" y="440"/>
                  </a:lnTo>
                  <a:lnTo>
                    <a:pt x="190" y="741"/>
                  </a:lnTo>
                  <a:lnTo>
                    <a:pt x="128" y="217"/>
                  </a:lnTo>
                  <a:lnTo>
                    <a:pt x="0" y="0"/>
                  </a:lnTo>
                  <a:lnTo>
                    <a:pt x="0" y="0"/>
                  </a:lnTo>
                  <a:close/>
                </a:path>
              </a:pathLst>
            </a:custGeom>
            <a:solidFill>
              <a:srgbClr val="FFF766"/>
            </a:solidFill>
            <a:ln w="9525">
              <a:noFill/>
              <a:round/>
            </a:ln>
          </p:spPr>
          <p:txBody>
            <a:bodyPr/>
            <a:lstStyle/>
            <a:p>
              <a:endParaRPr lang="en-US"/>
            </a:p>
          </p:txBody>
        </p:sp>
        <p:sp>
          <p:nvSpPr>
            <p:cNvPr id="423957" name="Freeform 21"/>
            <p:cNvSpPr/>
            <p:nvPr/>
          </p:nvSpPr>
          <p:spPr bwMode="auto">
            <a:xfrm>
              <a:off x="4606" y="2838"/>
              <a:ext cx="603" cy="723"/>
            </a:xfrm>
            <a:custGeom>
              <a:avLst/>
              <a:gdLst/>
              <a:ahLst/>
              <a:cxnLst>
                <a:cxn ang="0">
                  <a:pos x="488" y="0"/>
                </a:cxn>
                <a:cxn ang="0">
                  <a:pos x="1205" y="510"/>
                </a:cxn>
                <a:cxn ang="0">
                  <a:pos x="1007" y="814"/>
                </a:cxn>
                <a:cxn ang="0">
                  <a:pos x="572" y="1302"/>
                </a:cxn>
                <a:cxn ang="0">
                  <a:pos x="474" y="1445"/>
                </a:cxn>
                <a:cxn ang="0">
                  <a:pos x="0" y="1051"/>
                </a:cxn>
                <a:cxn ang="0">
                  <a:pos x="488" y="0"/>
                </a:cxn>
                <a:cxn ang="0">
                  <a:pos x="488" y="0"/>
                </a:cxn>
              </a:cxnLst>
              <a:rect l="0" t="0" r="r" b="b"/>
              <a:pathLst>
                <a:path w="1205" h="1445">
                  <a:moveTo>
                    <a:pt x="488" y="0"/>
                  </a:moveTo>
                  <a:lnTo>
                    <a:pt x="1205" y="510"/>
                  </a:lnTo>
                  <a:lnTo>
                    <a:pt x="1007" y="814"/>
                  </a:lnTo>
                  <a:lnTo>
                    <a:pt x="572" y="1302"/>
                  </a:lnTo>
                  <a:lnTo>
                    <a:pt x="474" y="1445"/>
                  </a:lnTo>
                  <a:lnTo>
                    <a:pt x="0" y="1051"/>
                  </a:lnTo>
                  <a:lnTo>
                    <a:pt x="488" y="0"/>
                  </a:lnTo>
                  <a:lnTo>
                    <a:pt x="488" y="0"/>
                  </a:lnTo>
                  <a:close/>
                </a:path>
              </a:pathLst>
            </a:custGeom>
            <a:solidFill>
              <a:srgbClr val="00FFFF"/>
            </a:solidFill>
            <a:ln w="9525">
              <a:noFill/>
              <a:round/>
            </a:ln>
          </p:spPr>
          <p:txBody>
            <a:bodyPr/>
            <a:lstStyle/>
            <a:p>
              <a:endParaRPr lang="en-US"/>
            </a:p>
          </p:txBody>
        </p:sp>
        <p:sp>
          <p:nvSpPr>
            <p:cNvPr id="423958" name="Freeform 22"/>
            <p:cNvSpPr/>
            <p:nvPr/>
          </p:nvSpPr>
          <p:spPr bwMode="auto">
            <a:xfrm>
              <a:off x="4168" y="2649"/>
              <a:ext cx="650" cy="640"/>
            </a:xfrm>
            <a:custGeom>
              <a:avLst/>
              <a:gdLst/>
              <a:ahLst/>
              <a:cxnLst>
                <a:cxn ang="0">
                  <a:pos x="852" y="98"/>
                </a:cxn>
                <a:cxn ang="0">
                  <a:pos x="328" y="424"/>
                </a:cxn>
                <a:cxn ang="0">
                  <a:pos x="0" y="577"/>
                </a:cxn>
                <a:cxn ang="0">
                  <a:pos x="412" y="1011"/>
                </a:cxn>
                <a:cxn ang="0">
                  <a:pos x="434" y="1077"/>
                </a:cxn>
                <a:cxn ang="0">
                  <a:pos x="697" y="1281"/>
                </a:cxn>
                <a:cxn ang="0">
                  <a:pos x="1300" y="329"/>
                </a:cxn>
                <a:cxn ang="0">
                  <a:pos x="962" y="0"/>
                </a:cxn>
                <a:cxn ang="0">
                  <a:pos x="852" y="98"/>
                </a:cxn>
                <a:cxn ang="0">
                  <a:pos x="852" y="98"/>
                </a:cxn>
              </a:cxnLst>
              <a:rect l="0" t="0" r="r" b="b"/>
              <a:pathLst>
                <a:path w="1300" h="1281">
                  <a:moveTo>
                    <a:pt x="852" y="98"/>
                  </a:moveTo>
                  <a:lnTo>
                    <a:pt x="328" y="424"/>
                  </a:lnTo>
                  <a:lnTo>
                    <a:pt x="0" y="577"/>
                  </a:lnTo>
                  <a:lnTo>
                    <a:pt x="412" y="1011"/>
                  </a:lnTo>
                  <a:lnTo>
                    <a:pt x="434" y="1077"/>
                  </a:lnTo>
                  <a:lnTo>
                    <a:pt x="697" y="1281"/>
                  </a:lnTo>
                  <a:lnTo>
                    <a:pt x="1300" y="329"/>
                  </a:lnTo>
                  <a:lnTo>
                    <a:pt x="962" y="0"/>
                  </a:lnTo>
                  <a:lnTo>
                    <a:pt x="852" y="98"/>
                  </a:lnTo>
                  <a:lnTo>
                    <a:pt x="852" y="98"/>
                  </a:lnTo>
                  <a:close/>
                </a:path>
              </a:pathLst>
            </a:custGeom>
            <a:solidFill>
              <a:srgbClr val="00CCCC"/>
            </a:solidFill>
            <a:ln w="9525">
              <a:noFill/>
              <a:round/>
            </a:ln>
          </p:spPr>
          <p:txBody>
            <a:bodyPr/>
            <a:lstStyle/>
            <a:p>
              <a:endParaRPr lang="en-US"/>
            </a:p>
          </p:txBody>
        </p:sp>
        <p:sp>
          <p:nvSpPr>
            <p:cNvPr id="423959" name="Freeform 23"/>
            <p:cNvSpPr/>
            <p:nvPr/>
          </p:nvSpPr>
          <p:spPr bwMode="auto">
            <a:xfrm>
              <a:off x="5102" y="3144"/>
              <a:ext cx="149" cy="138"/>
            </a:xfrm>
            <a:custGeom>
              <a:avLst/>
              <a:gdLst/>
              <a:ahLst/>
              <a:cxnLst>
                <a:cxn ang="0">
                  <a:pos x="266" y="0"/>
                </a:cxn>
                <a:cxn ang="0">
                  <a:pos x="0" y="133"/>
                </a:cxn>
                <a:cxn ang="0">
                  <a:pos x="299" y="277"/>
                </a:cxn>
                <a:cxn ang="0">
                  <a:pos x="266" y="0"/>
                </a:cxn>
                <a:cxn ang="0">
                  <a:pos x="266" y="0"/>
                </a:cxn>
              </a:cxnLst>
              <a:rect l="0" t="0" r="r" b="b"/>
              <a:pathLst>
                <a:path w="299" h="277">
                  <a:moveTo>
                    <a:pt x="266" y="0"/>
                  </a:moveTo>
                  <a:lnTo>
                    <a:pt x="0" y="133"/>
                  </a:lnTo>
                  <a:lnTo>
                    <a:pt x="299" y="277"/>
                  </a:lnTo>
                  <a:lnTo>
                    <a:pt x="266" y="0"/>
                  </a:lnTo>
                  <a:lnTo>
                    <a:pt x="266" y="0"/>
                  </a:lnTo>
                  <a:close/>
                </a:path>
              </a:pathLst>
            </a:custGeom>
            <a:solidFill>
              <a:srgbClr val="FAFFB3"/>
            </a:solidFill>
            <a:ln w="9525">
              <a:noFill/>
              <a:round/>
            </a:ln>
          </p:spPr>
          <p:txBody>
            <a:bodyPr/>
            <a:lstStyle/>
            <a:p>
              <a:endParaRPr lang="en-US"/>
            </a:p>
          </p:txBody>
        </p:sp>
        <p:sp>
          <p:nvSpPr>
            <p:cNvPr id="423960" name="Freeform 24"/>
            <p:cNvSpPr/>
            <p:nvPr/>
          </p:nvSpPr>
          <p:spPr bwMode="auto">
            <a:xfrm>
              <a:off x="4399" y="2950"/>
              <a:ext cx="349" cy="565"/>
            </a:xfrm>
            <a:custGeom>
              <a:avLst/>
              <a:gdLst/>
              <a:ahLst/>
              <a:cxnLst>
                <a:cxn ang="0">
                  <a:pos x="359" y="0"/>
                </a:cxn>
                <a:cxn ang="0">
                  <a:pos x="0" y="164"/>
                </a:cxn>
                <a:cxn ang="0">
                  <a:pos x="456" y="1129"/>
                </a:cxn>
                <a:cxn ang="0">
                  <a:pos x="696" y="479"/>
                </a:cxn>
                <a:cxn ang="0">
                  <a:pos x="359" y="0"/>
                </a:cxn>
                <a:cxn ang="0">
                  <a:pos x="359" y="0"/>
                </a:cxn>
              </a:cxnLst>
              <a:rect l="0" t="0" r="r" b="b"/>
              <a:pathLst>
                <a:path w="696" h="1129">
                  <a:moveTo>
                    <a:pt x="359" y="0"/>
                  </a:moveTo>
                  <a:lnTo>
                    <a:pt x="0" y="164"/>
                  </a:lnTo>
                  <a:lnTo>
                    <a:pt x="456" y="1129"/>
                  </a:lnTo>
                  <a:lnTo>
                    <a:pt x="696" y="479"/>
                  </a:lnTo>
                  <a:lnTo>
                    <a:pt x="359" y="0"/>
                  </a:lnTo>
                  <a:lnTo>
                    <a:pt x="359" y="0"/>
                  </a:lnTo>
                  <a:close/>
                </a:path>
              </a:pathLst>
            </a:custGeom>
            <a:solidFill>
              <a:srgbClr val="FFFFFF"/>
            </a:solidFill>
            <a:ln w="9525">
              <a:noFill/>
              <a:round/>
            </a:ln>
          </p:spPr>
          <p:txBody>
            <a:bodyPr/>
            <a:lstStyle/>
            <a:p>
              <a:endParaRPr lang="en-US"/>
            </a:p>
          </p:txBody>
        </p:sp>
        <p:sp>
          <p:nvSpPr>
            <p:cNvPr id="423961" name="Freeform 25"/>
            <p:cNvSpPr/>
            <p:nvPr/>
          </p:nvSpPr>
          <p:spPr bwMode="auto">
            <a:xfrm>
              <a:off x="4734" y="3019"/>
              <a:ext cx="281" cy="298"/>
            </a:xfrm>
            <a:custGeom>
              <a:avLst/>
              <a:gdLst/>
              <a:ahLst/>
              <a:cxnLst>
                <a:cxn ang="0">
                  <a:pos x="89" y="0"/>
                </a:cxn>
                <a:cxn ang="0">
                  <a:pos x="340" y="303"/>
                </a:cxn>
                <a:cxn ang="0">
                  <a:pos x="562" y="472"/>
                </a:cxn>
                <a:cxn ang="0">
                  <a:pos x="511" y="495"/>
                </a:cxn>
                <a:cxn ang="0">
                  <a:pos x="460" y="597"/>
                </a:cxn>
                <a:cxn ang="0">
                  <a:pos x="390" y="490"/>
                </a:cxn>
                <a:cxn ang="0">
                  <a:pos x="0" y="102"/>
                </a:cxn>
                <a:cxn ang="0">
                  <a:pos x="89" y="0"/>
                </a:cxn>
                <a:cxn ang="0">
                  <a:pos x="89" y="0"/>
                </a:cxn>
              </a:cxnLst>
              <a:rect l="0" t="0" r="r" b="b"/>
              <a:pathLst>
                <a:path w="562" h="597">
                  <a:moveTo>
                    <a:pt x="89" y="0"/>
                  </a:moveTo>
                  <a:lnTo>
                    <a:pt x="340" y="303"/>
                  </a:lnTo>
                  <a:lnTo>
                    <a:pt x="562" y="472"/>
                  </a:lnTo>
                  <a:lnTo>
                    <a:pt x="511" y="495"/>
                  </a:lnTo>
                  <a:lnTo>
                    <a:pt x="460" y="597"/>
                  </a:lnTo>
                  <a:lnTo>
                    <a:pt x="390" y="490"/>
                  </a:lnTo>
                  <a:lnTo>
                    <a:pt x="0" y="102"/>
                  </a:lnTo>
                  <a:lnTo>
                    <a:pt x="89" y="0"/>
                  </a:lnTo>
                  <a:lnTo>
                    <a:pt x="89" y="0"/>
                  </a:lnTo>
                  <a:close/>
                </a:path>
              </a:pathLst>
            </a:custGeom>
            <a:solidFill>
              <a:srgbClr val="ADB8FF"/>
            </a:solidFill>
            <a:ln w="9525">
              <a:noFill/>
              <a:round/>
            </a:ln>
          </p:spPr>
          <p:txBody>
            <a:bodyPr/>
            <a:lstStyle/>
            <a:p>
              <a:endParaRPr lang="en-US"/>
            </a:p>
          </p:txBody>
        </p:sp>
        <p:sp>
          <p:nvSpPr>
            <p:cNvPr id="423962" name="Freeform 26"/>
            <p:cNvSpPr/>
            <p:nvPr/>
          </p:nvSpPr>
          <p:spPr bwMode="auto">
            <a:xfrm>
              <a:off x="4587" y="2836"/>
              <a:ext cx="105" cy="74"/>
            </a:xfrm>
            <a:custGeom>
              <a:avLst/>
              <a:gdLst/>
              <a:ahLst/>
              <a:cxnLst>
                <a:cxn ang="0">
                  <a:pos x="209" y="116"/>
                </a:cxn>
                <a:cxn ang="0">
                  <a:pos x="206" y="114"/>
                </a:cxn>
                <a:cxn ang="0">
                  <a:pos x="204" y="111"/>
                </a:cxn>
                <a:cxn ang="0">
                  <a:pos x="200" y="105"/>
                </a:cxn>
                <a:cxn ang="0">
                  <a:pos x="196" y="98"/>
                </a:cxn>
                <a:cxn ang="0">
                  <a:pos x="188" y="89"/>
                </a:cxn>
                <a:cxn ang="0">
                  <a:pos x="182" y="81"/>
                </a:cxn>
                <a:cxn ang="0">
                  <a:pos x="175" y="72"/>
                </a:cxn>
                <a:cxn ang="0">
                  <a:pos x="167" y="63"/>
                </a:cxn>
                <a:cxn ang="0">
                  <a:pos x="159" y="52"/>
                </a:cxn>
                <a:cxn ang="0">
                  <a:pos x="152" y="43"/>
                </a:cxn>
                <a:cxn ang="0">
                  <a:pos x="144" y="33"/>
                </a:cxn>
                <a:cxn ang="0">
                  <a:pos x="138" y="25"/>
                </a:cxn>
                <a:cxn ang="0">
                  <a:pos x="131" y="19"/>
                </a:cxn>
                <a:cxn ang="0">
                  <a:pos x="126" y="14"/>
                </a:cxn>
                <a:cxn ang="0">
                  <a:pos x="123" y="10"/>
                </a:cxn>
                <a:cxn ang="0">
                  <a:pos x="121" y="10"/>
                </a:cxn>
                <a:cxn ang="0">
                  <a:pos x="116" y="9"/>
                </a:cxn>
                <a:cxn ang="0">
                  <a:pos x="113" y="9"/>
                </a:cxn>
                <a:cxn ang="0">
                  <a:pos x="105" y="7"/>
                </a:cxn>
                <a:cxn ang="0">
                  <a:pos x="99" y="7"/>
                </a:cxn>
                <a:cxn ang="0">
                  <a:pos x="90" y="7"/>
                </a:cxn>
                <a:cxn ang="0">
                  <a:pos x="81" y="6"/>
                </a:cxn>
                <a:cxn ang="0">
                  <a:pos x="72" y="5"/>
                </a:cxn>
                <a:cxn ang="0">
                  <a:pos x="62" y="5"/>
                </a:cxn>
                <a:cxn ang="0">
                  <a:pos x="53" y="2"/>
                </a:cxn>
                <a:cxn ang="0">
                  <a:pos x="44" y="1"/>
                </a:cxn>
                <a:cxn ang="0">
                  <a:pos x="34" y="1"/>
                </a:cxn>
                <a:cxn ang="0">
                  <a:pos x="28" y="1"/>
                </a:cxn>
                <a:cxn ang="0">
                  <a:pos x="20" y="0"/>
                </a:cxn>
                <a:cxn ang="0">
                  <a:pos x="16" y="0"/>
                </a:cxn>
                <a:cxn ang="0">
                  <a:pos x="13" y="0"/>
                </a:cxn>
                <a:cxn ang="0">
                  <a:pos x="0" y="87"/>
                </a:cxn>
                <a:cxn ang="0">
                  <a:pos x="147" y="149"/>
                </a:cxn>
                <a:cxn ang="0">
                  <a:pos x="209" y="116"/>
                </a:cxn>
                <a:cxn ang="0">
                  <a:pos x="209" y="116"/>
                </a:cxn>
              </a:cxnLst>
              <a:rect l="0" t="0" r="r" b="b"/>
              <a:pathLst>
                <a:path w="209" h="149">
                  <a:moveTo>
                    <a:pt x="209" y="116"/>
                  </a:moveTo>
                  <a:lnTo>
                    <a:pt x="206" y="114"/>
                  </a:lnTo>
                  <a:lnTo>
                    <a:pt x="204" y="111"/>
                  </a:lnTo>
                  <a:lnTo>
                    <a:pt x="200" y="105"/>
                  </a:lnTo>
                  <a:lnTo>
                    <a:pt x="196" y="98"/>
                  </a:lnTo>
                  <a:lnTo>
                    <a:pt x="188" y="89"/>
                  </a:lnTo>
                  <a:lnTo>
                    <a:pt x="182" y="81"/>
                  </a:lnTo>
                  <a:lnTo>
                    <a:pt x="175" y="72"/>
                  </a:lnTo>
                  <a:lnTo>
                    <a:pt x="167" y="63"/>
                  </a:lnTo>
                  <a:lnTo>
                    <a:pt x="159" y="52"/>
                  </a:lnTo>
                  <a:lnTo>
                    <a:pt x="152" y="43"/>
                  </a:lnTo>
                  <a:lnTo>
                    <a:pt x="144" y="33"/>
                  </a:lnTo>
                  <a:lnTo>
                    <a:pt x="138" y="25"/>
                  </a:lnTo>
                  <a:lnTo>
                    <a:pt x="131" y="19"/>
                  </a:lnTo>
                  <a:lnTo>
                    <a:pt x="126" y="14"/>
                  </a:lnTo>
                  <a:lnTo>
                    <a:pt x="123" y="10"/>
                  </a:lnTo>
                  <a:lnTo>
                    <a:pt x="121" y="10"/>
                  </a:lnTo>
                  <a:lnTo>
                    <a:pt x="116" y="9"/>
                  </a:lnTo>
                  <a:lnTo>
                    <a:pt x="113" y="9"/>
                  </a:lnTo>
                  <a:lnTo>
                    <a:pt x="105" y="7"/>
                  </a:lnTo>
                  <a:lnTo>
                    <a:pt x="99" y="7"/>
                  </a:lnTo>
                  <a:lnTo>
                    <a:pt x="90" y="7"/>
                  </a:lnTo>
                  <a:lnTo>
                    <a:pt x="81" y="6"/>
                  </a:lnTo>
                  <a:lnTo>
                    <a:pt x="72" y="5"/>
                  </a:lnTo>
                  <a:lnTo>
                    <a:pt x="62" y="5"/>
                  </a:lnTo>
                  <a:lnTo>
                    <a:pt x="53" y="2"/>
                  </a:lnTo>
                  <a:lnTo>
                    <a:pt x="44" y="1"/>
                  </a:lnTo>
                  <a:lnTo>
                    <a:pt x="34" y="1"/>
                  </a:lnTo>
                  <a:lnTo>
                    <a:pt x="28" y="1"/>
                  </a:lnTo>
                  <a:lnTo>
                    <a:pt x="20" y="0"/>
                  </a:lnTo>
                  <a:lnTo>
                    <a:pt x="16" y="0"/>
                  </a:lnTo>
                  <a:lnTo>
                    <a:pt x="13" y="0"/>
                  </a:lnTo>
                  <a:lnTo>
                    <a:pt x="0" y="87"/>
                  </a:lnTo>
                  <a:lnTo>
                    <a:pt x="147" y="149"/>
                  </a:lnTo>
                  <a:lnTo>
                    <a:pt x="209" y="116"/>
                  </a:lnTo>
                  <a:lnTo>
                    <a:pt x="209" y="116"/>
                  </a:lnTo>
                  <a:close/>
                </a:path>
              </a:pathLst>
            </a:custGeom>
            <a:solidFill>
              <a:srgbClr val="EDF2FF"/>
            </a:solidFill>
            <a:ln w="9525">
              <a:noFill/>
              <a:round/>
            </a:ln>
          </p:spPr>
          <p:txBody>
            <a:bodyPr/>
            <a:lstStyle/>
            <a:p>
              <a:endParaRPr lang="en-US"/>
            </a:p>
          </p:txBody>
        </p:sp>
        <p:sp>
          <p:nvSpPr>
            <p:cNvPr id="423963" name="Freeform 27"/>
            <p:cNvSpPr/>
            <p:nvPr/>
          </p:nvSpPr>
          <p:spPr bwMode="auto">
            <a:xfrm>
              <a:off x="4584" y="2843"/>
              <a:ext cx="260" cy="366"/>
            </a:xfrm>
            <a:custGeom>
              <a:avLst/>
              <a:gdLst/>
              <a:ahLst/>
              <a:cxnLst>
                <a:cxn ang="0">
                  <a:pos x="507" y="732"/>
                </a:cxn>
                <a:cxn ang="0">
                  <a:pos x="520" y="597"/>
                </a:cxn>
                <a:cxn ang="0">
                  <a:pos x="515" y="590"/>
                </a:cxn>
                <a:cxn ang="0">
                  <a:pos x="501" y="571"/>
                </a:cxn>
                <a:cxn ang="0">
                  <a:pos x="481" y="542"/>
                </a:cxn>
                <a:cxn ang="0">
                  <a:pos x="455" y="506"/>
                </a:cxn>
                <a:cxn ang="0">
                  <a:pos x="424" y="461"/>
                </a:cxn>
                <a:cxn ang="0">
                  <a:pos x="389" y="412"/>
                </a:cxn>
                <a:cxn ang="0">
                  <a:pos x="351" y="360"/>
                </a:cxn>
                <a:cxn ang="0">
                  <a:pos x="314" y="307"/>
                </a:cxn>
                <a:cxn ang="0">
                  <a:pos x="274" y="251"/>
                </a:cxn>
                <a:cxn ang="0">
                  <a:pos x="237" y="198"/>
                </a:cxn>
                <a:cxn ang="0">
                  <a:pos x="202" y="149"/>
                </a:cxn>
                <a:cxn ang="0">
                  <a:pos x="170" y="105"/>
                </a:cxn>
                <a:cxn ang="0">
                  <a:pos x="143" y="67"/>
                </a:cxn>
                <a:cxn ang="0">
                  <a:pos x="122" y="38"/>
                </a:cxn>
                <a:cxn ang="0">
                  <a:pos x="107" y="19"/>
                </a:cxn>
                <a:cxn ang="0">
                  <a:pos x="102" y="12"/>
                </a:cxn>
                <a:cxn ang="0">
                  <a:pos x="98" y="11"/>
                </a:cxn>
                <a:cxn ang="0">
                  <a:pos x="94" y="10"/>
                </a:cxn>
                <a:cxn ang="0">
                  <a:pos x="89" y="8"/>
                </a:cxn>
                <a:cxn ang="0">
                  <a:pos x="84" y="7"/>
                </a:cxn>
                <a:cxn ang="0">
                  <a:pos x="76" y="6"/>
                </a:cxn>
                <a:cxn ang="0">
                  <a:pos x="70" y="6"/>
                </a:cxn>
                <a:cxn ang="0">
                  <a:pos x="62" y="3"/>
                </a:cxn>
                <a:cxn ang="0">
                  <a:pos x="56" y="3"/>
                </a:cxn>
                <a:cxn ang="0">
                  <a:pos x="48" y="2"/>
                </a:cxn>
                <a:cxn ang="0">
                  <a:pos x="41" y="1"/>
                </a:cxn>
                <a:cxn ang="0">
                  <a:pos x="34" y="0"/>
                </a:cxn>
                <a:cxn ang="0">
                  <a:pos x="29" y="0"/>
                </a:cxn>
                <a:cxn ang="0">
                  <a:pos x="21" y="0"/>
                </a:cxn>
                <a:cxn ang="0">
                  <a:pos x="19" y="0"/>
                </a:cxn>
                <a:cxn ang="0">
                  <a:pos x="0" y="178"/>
                </a:cxn>
                <a:cxn ang="0">
                  <a:pos x="300" y="664"/>
                </a:cxn>
                <a:cxn ang="0">
                  <a:pos x="507" y="732"/>
                </a:cxn>
                <a:cxn ang="0">
                  <a:pos x="507" y="732"/>
                </a:cxn>
              </a:cxnLst>
              <a:rect l="0" t="0" r="r" b="b"/>
              <a:pathLst>
                <a:path w="520" h="732">
                  <a:moveTo>
                    <a:pt x="507" y="732"/>
                  </a:moveTo>
                  <a:lnTo>
                    <a:pt x="520" y="597"/>
                  </a:lnTo>
                  <a:lnTo>
                    <a:pt x="515" y="590"/>
                  </a:lnTo>
                  <a:lnTo>
                    <a:pt x="501" y="571"/>
                  </a:lnTo>
                  <a:lnTo>
                    <a:pt x="481" y="542"/>
                  </a:lnTo>
                  <a:lnTo>
                    <a:pt x="455" y="506"/>
                  </a:lnTo>
                  <a:lnTo>
                    <a:pt x="424" y="461"/>
                  </a:lnTo>
                  <a:lnTo>
                    <a:pt x="389" y="412"/>
                  </a:lnTo>
                  <a:lnTo>
                    <a:pt x="351" y="360"/>
                  </a:lnTo>
                  <a:lnTo>
                    <a:pt x="314" y="307"/>
                  </a:lnTo>
                  <a:lnTo>
                    <a:pt x="274" y="251"/>
                  </a:lnTo>
                  <a:lnTo>
                    <a:pt x="237" y="198"/>
                  </a:lnTo>
                  <a:lnTo>
                    <a:pt x="202" y="149"/>
                  </a:lnTo>
                  <a:lnTo>
                    <a:pt x="170" y="105"/>
                  </a:lnTo>
                  <a:lnTo>
                    <a:pt x="143" y="67"/>
                  </a:lnTo>
                  <a:lnTo>
                    <a:pt x="122" y="38"/>
                  </a:lnTo>
                  <a:lnTo>
                    <a:pt x="107" y="19"/>
                  </a:lnTo>
                  <a:lnTo>
                    <a:pt x="102" y="12"/>
                  </a:lnTo>
                  <a:lnTo>
                    <a:pt x="98" y="11"/>
                  </a:lnTo>
                  <a:lnTo>
                    <a:pt x="94" y="10"/>
                  </a:lnTo>
                  <a:lnTo>
                    <a:pt x="89" y="8"/>
                  </a:lnTo>
                  <a:lnTo>
                    <a:pt x="84" y="7"/>
                  </a:lnTo>
                  <a:lnTo>
                    <a:pt x="76" y="6"/>
                  </a:lnTo>
                  <a:lnTo>
                    <a:pt x="70" y="6"/>
                  </a:lnTo>
                  <a:lnTo>
                    <a:pt x="62" y="3"/>
                  </a:lnTo>
                  <a:lnTo>
                    <a:pt x="56" y="3"/>
                  </a:lnTo>
                  <a:lnTo>
                    <a:pt x="48" y="2"/>
                  </a:lnTo>
                  <a:lnTo>
                    <a:pt x="41" y="1"/>
                  </a:lnTo>
                  <a:lnTo>
                    <a:pt x="34" y="0"/>
                  </a:lnTo>
                  <a:lnTo>
                    <a:pt x="29" y="0"/>
                  </a:lnTo>
                  <a:lnTo>
                    <a:pt x="21" y="0"/>
                  </a:lnTo>
                  <a:lnTo>
                    <a:pt x="19" y="0"/>
                  </a:lnTo>
                  <a:lnTo>
                    <a:pt x="0" y="178"/>
                  </a:lnTo>
                  <a:lnTo>
                    <a:pt x="300" y="664"/>
                  </a:lnTo>
                  <a:lnTo>
                    <a:pt x="507" y="732"/>
                  </a:lnTo>
                  <a:lnTo>
                    <a:pt x="507" y="732"/>
                  </a:lnTo>
                  <a:close/>
                </a:path>
              </a:pathLst>
            </a:custGeom>
            <a:solidFill>
              <a:srgbClr val="664DCC"/>
            </a:solidFill>
            <a:ln w="9525">
              <a:noFill/>
              <a:round/>
            </a:ln>
          </p:spPr>
          <p:txBody>
            <a:bodyPr/>
            <a:lstStyle/>
            <a:p>
              <a:endParaRPr lang="en-US"/>
            </a:p>
          </p:txBody>
        </p:sp>
        <p:sp>
          <p:nvSpPr>
            <p:cNvPr id="423964" name="Freeform 28"/>
            <p:cNvSpPr/>
            <p:nvPr/>
          </p:nvSpPr>
          <p:spPr bwMode="auto">
            <a:xfrm>
              <a:off x="4636" y="2751"/>
              <a:ext cx="223" cy="333"/>
            </a:xfrm>
            <a:custGeom>
              <a:avLst/>
              <a:gdLst/>
              <a:ahLst/>
              <a:cxnLst>
                <a:cxn ang="0">
                  <a:pos x="272" y="666"/>
                </a:cxn>
                <a:cxn ang="0">
                  <a:pos x="0" y="332"/>
                </a:cxn>
                <a:cxn ang="0">
                  <a:pos x="446" y="0"/>
                </a:cxn>
                <a:cxn ang="0">
                  <a:pos x="272" y="666"/>
                </a:cxn>
                <a:cxn ang="0">
                  <a:pos x="272" y="666"/>
                </a:cxn>
              </a:cxnLst>
              <a:rect l="0" t="0" r="r" b="b"/>
              <a:pathLst>
                <a:path w="446" h="666">
                  <a:moveTo>
                    <a:pt x="272" y="666"/>
                  </a:moveTo>
                  <a:lnTo>
                    <a:pt x="0" y="332"/>
                  </a:lnTo>
                  <a:lnTo>
                    <a:pt x="446" y="0"/>
                  </a:lnTo>
                  <a:lnTo>
                    <a:pt x="272" y="666"/>
                  </a:lnTo>
                  <a:lnTo>
                    <a:pt x="272" y="666"/>
                  </a:lnTo>
                  <a:close/>
                </a:path>
              </a:pathLst>
            </a:custGeom>
            <a:solidFill>
              <a:srgbClr val="FFFFFF"/>
            </a:solidFill>
            <a:ln w="9525">
              <a:noFill/>
              <a:round/>
            </a:ln>
          </p:spPr>
          <p:txBody>
            <a:bodyPr/>
            <a:lstStyle/>
            <a:p>
              <a:endParaRPr lang="en-US"/>
            </a:p>
          </p:txBody>
        </p:sp>
        <p:sp>
          <p:nvSpPr>
            <p:cNvPr id="423965" name="Freeform 29"/>
            <p:cNvSpPr/>
            <p:nvPr/>
          </p:nvSpPr>
          <p:spPr bwMode="auto">
            <a:xfrm>
              <a:off x="4584" y="2856"/>
              <a:ext cx="245" cy="360"/>
            </a:xfrm>
            <a:custGeom>
              <a:avLst/>
              <a:gdLst/>
              <a:ahLst/>
              <a:cxnLst>
                <a:cxn ang="0">
                  <a:pos x="24" y="0"/>
                </a:cxn>
                <a:cxn ang="0">
                  <a:pos x="24" y="3"/>
                </a:cxn>
                <a:cxn ang="0">
                  <a:pos x="27" y="9"/>
                </a:cxn>
                <a:cxn ang="0">
                  <a:pos x="31" y="19"/>
                </a:cxn>
                <a:cxn ang="0">
                  <a:pos x="37" y="36"/>
                </a:cxn>
                <a:cxn ang="0">
                  <a:pos x="43" y="53"/>
                </a:cxn>
                <a:cxn ang="0">
                  <a:pos x="52" y="74"/>
                </a:cxn>
                <a:cxn ang="0">
                  <a:pos x="62" y="96"/>
                </a:cxn>
                <a:cxn ang="0">
                  <a:pos x="75" y="123"/>
                </a:cxn>
                <a:cxn ang="0">
                  <a:pos x="86" y="149"/>
                </a:cxn>
                <a:cxn ang="0">
                  <a:pos x="100" y="177"/>
                </a:cxn>
                <a:cxn ang="0">
                  <a:pos x="115" y="206"/>
                </a:cxn>
                <a:cxn ang="0">
                  <a:pos x="132" y="235"/>
                </a:cxn>
                <a:cxn ang="0">
                  <a:pos x="148" y="263"/>
                </a:cxn>
                <a:cxn ang="0">
                  <a:pos x="167" y="292"/>
                </a:cxn>
                <a:cxn ang="0">
                  <a:pos x="185" y="318"/>
                </a:cxn>
                <a:cxn ang="0">
                  <a:pos x="205" y="344"/>
                </a:cxn>
                <a:cxn ang="0">
                  <a:pos x="226" y="368"/>
                </a:cxn>
                <a:cxn ang="0">
                  <a:pos x="247" y="395"/>
                </a:cxn>
                <a:cxn ang="0">
                  <a:pos x="270" y="421"/>
                </a:cxn>
                <a:cxn ang="0">
                  <a:pos x="294" y="449"/>
                </a:cxn>
                <a:cxn ang="0">
                  <a:pos x="317" y="477"/>
                </a:cxn>
                <a:cxn ang="0">
                  <a:pos x="341" y="504"/>
                </a:cxn>
                <a:cxn ang="0">
                  <a:pos x="364" y="530"/>
                </a:cxn>
                <a:cxn ang="0">
                  <a:pos x="388" y="557"/>
                </a:cxn>
                <a:cxn ang="0">
                  <a:pos x="408" y="581"/>
                </a:cxn>
                <a:cxn ang="0">
                  <a:pos x="427" y="602"/>
                </a:cxn>
                <a:cxn ang="0">
                  <a:pos x="445" y="623"/>
                </a:cxn>
                <a:cxn ang="0">
                  <a:pos x="461" y="640"/>
                </a:cxn>
                <a:cxn ang="0">
                  <a:pos x="474" y="654"/>
                </a:cxn>
                <a:cxn ang="0">
                  <a:pos x="482" y="664"/>
                </a:cxn>
                <a:cxn ang="0">
                  <a:pos x="488" y="671"/>
                </a:cxn>
                <a:cxn ang="0">
                  <a:pos x="491" y="674"/>
                </a:cxn>
                <a:cxn ang="0">
                  <a:pos x="475" y="720"/>
                </a:cxn>
                <a:cxn ang="0">
                  <a:pos x="155" y="440"/>
                </a:cxn>
                <a:cxn ang="0">
                  <a:pos x="0" y="128"/>
                </a:cxn>
                <a:cxn ang="0">
                  <a:pos x="24" y="0"/>
                </a:cxn>
                <a:cxn ang="0">
                  <a:pos x="24" y="0"/>
                </a:cxn>
              </a:cxnLst>
              <a:rect l="0" t="0" r="r" b="b"/>
              <a:pathLst>
                <a:path w="491" h="720">
                  <a:moveTo>
                    <a:pt x="24" y="0"/>
                  </a:moveTo>
                  <a:lnTo>
                    <a:pt x="24" y="3"/>
                  </a:lnTo>
                  <a:lnTo>
                    <a:pt x="27" y="9"/>
                  </a:lnTo>
                  <a:lnTo>
                    <a:pt x="31" y="19"/>
                  </a:lnTo>
                  <a:lnTo>
                    <a:pt x="37" y="36"/>
                  </a:lnTo>
                  <a:lnTo>
                    <a:pt x="43" y="53"/>
                  </a:lnTo>
                  <a:lnTo>
                    <a:pt x="52" y="74"/>
                  </a:lnTo>
                  <a:lnTo>
                    <a:pt x="62" y="96"/>
                  </a:lnTo>
                  <a:lnTo>
                    <a:pt x="75" y="123"/>
                  </a:lnTo>
                  <a:lnTo>
                    <a:pt x="86" y="149"/>
                  </a:lnTo>
                  <a:lnTo>
                    <a:pt x="100" y="177"/>
                  </a:lnTo>
                  <a:lnTo>
                    <a:pt x="115" y="206"/>
                  </a:lnTo>
                  <a:lnTo>
                    <a:pt x="132" y="235"/>
                  </a:lnTo>
                  <a:lnTo>
                    <a:pt x="148" y="263"/>
                  </a:lnTo>
                  <a:lnTo>
                    <a:pt x="167" y="292"/>
                  </a:lnTo>
                  <a:lnTo>
                    <a:pt x="185" y="318"/>
                  </a:lnTo>
                  <a:lnTo>
                    <a:pt x="205" y="344"/>
                  </a:lnTo>
                  <a:lnTo>
                    <a:pt x="226" y="368"/>
                  </a:lnTo>
                  <a:lnTo>
                    <a:pt x="247" y="395"/>
                  </a:lnTo>
                  <a:lnTo>
                    <a:pt x="270" y="421"/>
                  </a:lnTo>
                  <a:lnTo>
                    <a:pt x="294" y="449"/>
                  </a:lnTo>
                  <a:lnTo>
                    <a:pt x="317" y="477"/>
                  </a:lnTo>
                  <a:lnTo>
                    <a:pt x="341" y="504"/>
                  </a:lnTo>
                  <a:lnTo>
                    <a:pt x="364" y="530"/>
                  </a:lnTo>
                  <a:lnTo>
                    <a:pt x="388" y="557"/>
                  </a:lnTo>
                  <a:lnTo>
                    <a:pt x="408" y="581"/>
                  </a:lnTo>
                  <a:lnTo>
                    <a:pt x="427" y="602"/>
                  </a:lnTo>
                  <a:lnTo>
                    <a:pt x="445" y="623"/>
                  </a:lnTo>
                  <a:lnTo>
                    <a:pt x="461" y="640"/>
                  </a:lnTo>
                  <a:lnTo>
                    <a:pt x="474" y="654"/>
                  </a:lnTo>
                  <a:lnTo>
                    <a:pt x="482" y="664"/>
                  </a:lnTo>
                  <a:lnTo>
                    <a:pt x="488" y="671"/>
                  </a:lnTo>
                  <a:lnTo>
                    <a:pt x="491" y="674"/>
                  </a:lnTo>
                  <a:lnTo>
                    <a:pt x="475" y="720"/>
                  </a:lnTo>
                  <a:lnTo>
                    <a:pt x="155" y="440"/>
                  </a:lnTo>
                  <a:lnTo>
                    <a:pt x="0" y="128"/>
                  </a:lnTo>
                  <a:lnTo>
                    <a:pt x="24" y="0"/>
                  </a:lnTo>
                  <a:lnTo>
                    <a:pt x="24" y="0"/>
                  </a:lnTo>
                  <a:close/>
                </a:path>
              </a:pathLst>
            </a:custGeom>
            <a:solidFill>
              <a:srgbClr val="ADB8FF"/>
            </a:solidFill>
            <a:ln w="9525">
              <a:noFill/>
              <a:round/>
            </a:ln>
          </p:spPr>
          <p:txBody>
            <a:bodyPr/>
            <a:lstStyle/>
            <a:p>
              <a:endParaRPr lang="en-US"/>
            </a:p>
          </p:txBody>
        </p:sp>
        <p:sp>
          <p:nvSpPr>
            <p:cNvPr id="423966" name="Freeform 30"/>
            <p:cNvSpPr/>
            <p:nvPr/>
          </p:nvSpPr>
          <p:spPr bwMode="auto">
            <a:xfrm>
              <a:off x="4804" y="3157"/>
              <a:ext cx="30" cy="31"/>
            </a:xfrm>
            <a:custGeom>
              <a:avLst/>
              <a:gdLst/>
              <a:ahLst/>
              <a:cxnLst>
                <a:cxn ang="0">
                  <a:pos x="0" y="29"/>
                </a:cxn>
                <a:cxn ang="0">
                  <a:pos x="0" y="27"/>
                </a:cxn>
                <a:cxn ang="0">
                  <a:pos x="1" y="22"/>
                </a:cxn>
                <a:cxn ang="0">
                  <a:pos x="4" y="14"/>
                </a:cxn>
                <a:cxn ang="0">
                  <a:pos x="9" y="8"/>
                </a:cxn>
                <a:cxn ang="0">
                  <a:pos x="13" y="5"/>
                </a:cxn>
                <a:cxn ang="0">
                  <a:pos x="16" y="3"/>
                </a:cxn>
                <a:cxn ang="0">
                  <a:pos x="20" y="0"/>
                </a:cxn>
                <a:cxn ang="0">
                  <a:pos x="27" y="0"/>
                </a:cxn>
                <a:cxn ang="0">
                  <a:pos x="33" y="0"/>
                </a:cxn>
                <a:cxn ang="0">
                  <a:pos x="40" y="4"/>
                </a:cxn>
                <a:cxn ang="0">
                  <a:pos x="49" y="6"/>
                </a:cxn>
                <a:cxn ang="0">
                  <a:pos x="59" y="13"/>
                </a:cxn>
                <a:cxn ang="0">
                  <a:pos x="57" y="14"/>
                </a:cxn>
                <a:cxn ang="0">
                  <a:pos x="56" y="19"/>
                </a:cxn>
                <a:cxn ang="0">
                  <a:pos x="51" y="25"/>
                </a:cxn>
                <a:cxn ang="0">
                  <a:pos x="47" y="34"/>
                </a:cxn>
                <a:cxn ang="0">
                  <a:pos x="42" y="41"/>
                </a:cxn>
                <a:cxn ang="0">
                  <a:pos x="38" y="47"/>
                </a:cxn>
                <a:cxn ang="0">
                  <a:pos x="35" y="52"/>
                </a:cxn>
                <a:cxn ang="0">
                  <a:pos x="35" y="55"/>
                </a:cxn>
                <a:cxn ang="0">
                  <a:pos x="13" y="62"/>
                </a:cxn>
                <a:cxn ang="0">
                  <a:pos x="0" y="29"/>
                </a:cxn>
                <a:cxn ang="0">
                  <a:pos x="0" y="29"/>
                </a:cxn>
              </a:cxnLst>
              <a:rect l="0" t="0" r="r" b="b"/>
              <a:pathLst>
                <a:path w="59" h="62">
                  <a:moveTo>
                    <a:pt x="0" y="29"/>
                  </a:moveTo>
                  <a:lnTo>
                    <a:pt x="0" y="27"/>
                  </a:lnTo>
                  <a:lnTo>
                    <a:pt x="1" y="22"/>
                  </a:lnTo>
                  <a:lnTo>
                    <a:pt x="4" y="14"/>
                  </a:lnTo>
                  <a:lnTo>
                    <a:pt x="9" y="8"/>
                  </a:lnTo>
                  <a:lnTo>
                    <a:pt x="13" y="5"/>
                  </a:lnTo>
                  <a:lnTo>
                    <a:pt x="16" y="3"/>
                  </a:lnTo>
                  <a:lnTo>
                    <a:pt x="20" y="0"/>
                  </a:lnTo>
                  <a:lnTo>
                    <a:pt x="27" y="0"/>
                  </a:lnTo>
                  <a:lnTo>
                    <a:pt x="33" y="0"/>
                  </a:lnTo>
                  <a:lnTo>
                    <a:pt x="40" y="4"/>
                  </a:lnTo>
                  <a:lnTo>
                    <a:pt x="49" y="6"/>
                  </a:lnTo>
                  <a:lnTo>
                    <a:pt x="59" y="13"/>
                  </a:lnTo>
                  <a:lnTo>
                    <a:pt x="57" y="14"/>
                  </a:lnTo>
                  <a:lnTo>
                    <a:pt x="56" y="19"/>
                  </a:lnTo>
                  <a:lnTo>
                    <a:pt x="51" y="25"/>
                  </a:lnTo>
                  <a:lnTo>
                    <a:pt x="47" y="34"/>
                  </a:lnTo>
                  <a:lnTo>
                    <a:pt x="42" y="41"/>
                  </a:lnTo>
                  <a:lnTo>
                    <a:pt x="38" y="47"/>
                  </a:lnTo>
                  <a:lnTo>
                    <a:pt x="35" y="52"/>
                  </a:lnTo>
                  <a:lnTo>
                    <a:pt x="35" y="55"/>
                  </a:lnTo>
                  <a:lnTo>
                    <a:pt x="13" y="62"/>
                  </a:lnTo>
                  <a:lnTo>
                    <a:pt x="0" y="29"/>
                  </a:lnTo>
                  <a:lnTo>
                    <a:pt x="0" y="29"/>
                  </a:lnTo>
                  <a:close/>
                </a:path>
              </a:pathLst>
            </a:custGeom>
            <a:solidFill>
              <a:srgbClr val="FFFFFF"/>
            </a:solidFill>
            <a:ln w="9525">
              <a:noFill/>
              <a:round/>
            </a:ln>
          </p:spPr>
          <p:txBody>
            <a:bodyPr/>
            <a:lstStyle/>
            <a:p>
              <a:endParaRPr lang="en-US"/>
            </a:p>
          </p:txBody>
        </p:sp>
        <p:sp>
          <p:nvSpPr>
            <p:cNvPr id="423967" name="Freeform 31"/>
            <p:cNvSpPr/>
            <p:nvPr/>
          </p:nvSpPr>
          <p:spPr bwMode="auto">
            <a:xfrm>
              <a:off x="4860" y="3190"/>
              <a:ext cx="103" cy="111"/>
            </a:xfrm>
            <a:custGeom>
              <a:avLst/>
              <a:gdLst/>
              <a:ahLst/>
              <a:cxnLst>
                <a:cxn ang="0">
                  <a:pos x="42" y="0"/>
                </a:cxn>
                <a:cxn ang="0">
                  <a:pos x="207" y="144"/>
                </a:cxn>
                <a:cxn ang="0">
                  <a:pos x="203" y="151"/>
                </a:cxn>
                <a:cxn ang="0">
                  <a:pos x="202" y="158"/>
                </a:cxn>
                <a:cxn ang="0">
                  <a:pos x="200" y="165"/>
                </a:cxn>
                <a:cxn ang="0">
                  <a:pos x="199" y="172"/>
                </a:cxn>
                <a:cxn ang="0">
                  <a:pos x="197" y="177"/>
                </a:cxn>
                <a:cxn ang="0">
                  <a:pos x="197" y="184"/>
                </a:cxn>
                <a:cxn ang="0">
                  <a:pos x="195" y="189"/>
                </a:cxn>
                <a:cxn ang="0">
                  <a:pos x="195" y="194"/>
                </a:cxn>
                <a:cxn ang="0">
                  <a:pos x="193" y="203"/>
                </a:cxn>
                <a:cxn ang="0">
                  <a:pos x="191" y="210"/>
                </a:cxn>
                <a:cxn ang="0">
                  <a:pos x="190" y="217"/>
                </a:cxn>
                <a:cxn ang="0">
                  <a:pos x="190" y="222"/>
                </a:cxn>
                <a:cxn ang="0">
                  <a:pos x="185" y="223"/>
                </a:cxn>
                <a:cxn ang="0">
                  <a:pos x="176" y="223"/>
                </a:cxn>
                <a:cxn ang="0">
                  <a:pos x="165" y="220"/>
                </a:cxn>
                <a:cxn ang="0">
                  <a:pos x="161" y="220"/>
                </a:cxn>
                <a:cxn ang="0">
                  <a:pos x="0" y="75"/>
                </a:cxn>
                <a:cxn ang="0">
                  <a:pos x="42" y="0"/>
                </a:cxn>
                <a:cxn ang="0">
                  <a:pos x="42" y="0"/>
                </a:cxn>
              </a:cxnLst>
              <a:rect l="0" t="0" r="r" b="b"/>
              <a:pathLst>
                <a:path w="207" h="223">
                  <a:moveTo>
                    <a:pt x="42" y="0"/>
                  </a:moveTo>
                  <a:lnTo>
                    <a:pt x="207" y="144"/>
                  </a:lnTo>
                  <a:lnTo>
                    <a:pt x="203" y="151"/>
                  </a:lnTo>
                  <a:lnTo>
                    <a:pt x="202" y="158"/>
                  </a:lnTo>
                  <a:lnTo>
                    <a:pt x="200" y="165"/>
                  </a:lnTo>
                  <a:lnTo>
                    <a:pt x="199" y="172"/>
                  </a:lnTo>
                  <a:lnTo>
                    <a:pt x="197" y="177"/>
                  </a:lnTo>
                  <a:lnTo>
                    <a:pt x="197" y="184"/>
                  </a:lnTo>
                  <a:lnTo>
                    <a:pt x="195" y="189"/>
                  </a:lnTo>
                  <a:lnTo>
                    <a:pt x="195" y="194"/>
                  </a:lnTo>
                  <a:lnTo>
                    <a:pt x="193" y="203"/>
                  </a:lnTo>
                  <a:lnTo>
                    <a:pt x="191" y="210"/>
                  </a:lnTo>
                  <a:lnTo>
                    <a:pt x="190" y="217"/>
                  </a:lnTo>
                  <a:lnTo>
                    <a:pt x="190" y="222"/>
                  </a:lnTo>
                  <a:lnTo>
                    <a:pt x="185" y="223"/>
                  </a:lnTo>
                  <a:lnTo>
                    <a:pt x="176" y="223"/>
                  </a:lnTo>
                  <a:lnTo>
                    <a:pt x="165" y="220"/>
                  </a:lnTo>
                  <a:lnTo>
                    <a:pt x="161" y="220"/>
                  </a:lnTo>
                  <a:lnTo>
                    <a:pt x="0" y="75"/>
                  </a:lnTo>
                  <a:lnTo>
                    <a:pt x="42" y="0"/>
                  </a:lnTo>
                  <a:lnTo>
                    <a:pt x="42" y="0"/>
                  </a:lnTo>
                  <a:close/>
                </a:path>
              </a:pathLst>
            </a:custGeom>
            <a:solidFill>
              <a:srgbClr val="664DCC"/>
            </a:solidFill>
            <a:ln w="9525">
              <a:noFill/>
              <a:round/>
            </a:ln>
          </p:spPr>
          <p:txBody>
            <a:bodyPr/>
            <a:lstStyle/>
            <a:p>
              <a:endParaRPr lang="en-US"/>
            </a:p>
          </p:txBody>
        </p:sp>
        <p:sp>
          <p:nvSpPr>
            <p:cNvPr id="423968" name="Freeform 32"/>
            <p:cNvSpPr/>
            <p:nvPr/>
          </p:nvSpPr>
          <p:spPr bwMode="auto">
            <a:xfrm>
              <a:off x="4825" y="3229"/>
              <a:ext cx="67" cy="149"/>
            </a:xfrm>
            <a:custGeom>
              <a:avLst/>
              <a:gdLst/>
              <a:ahLst/>
              <a:cxnLst>
                <a:cxn ang="0">
                  <a:pos x="0" y="0"/>
                </a:cxn>
                <a:cxn ang="0">
                  <a:pos x="89" y="1"/>
                </a:cxn>
                <a:cxn ang="0">
                  <a:pos x="136" y="286"/>
                </a:cxn>
                <a:cxn ang="0">
                  <a:pos x="76" y="297"/>
                </a:cxn>
                <a:cxn ang="0">
                  <a:pos x="0" y="0"/>
                </a:cxn>
                <a:cxn ang="0">
                  <a:pos x="0" y="0"/>
                </a:cxn>
              </a:cxnLst>
              <a:rect l="0" t="0" r="r" b="b"/>
              <a:pathLst>
                <a:path w="136" h="297">
                  <a:moveTo>
                    <a:pt x="0" y="0"/>
                  </a:moveTo>
                  <a:lnTo>
                    <a:pt x="89" y="1"/>
                  </a:lnTo>
                  <a:lnTo>
                    <a:pt x="136" y="286"/>
                  </a:lnTo>
                  <a:lnTo>
                    <a:pt x="76" y="297"/>
                  </a:lnTo>
                  <a:lnTo>
                    <a:pt x="0" y="0"/>
                  </a:lnTo>
                  <a:lnTo>
                    <a:pt x="0" y="0"/>
                  </a:lnTo>
                  <a:close/>
                </a:path>
              </a:pathLst>
            </a:custGeom>
            <a:solidFill>
              <a:srgbClr val="664DCC"/>
            </a:solidFill>
            <a:ln w="9525">
              <a:noFill/>
              <a:round/>
            </a:ln>
          </p:spPr>
          <p:txBody>
            <a:bodyPr/>
            <a:lstStyle/>
            <a:p>
              <a:endParaRPr lang="en-US"/>
            </a:p>
          </p:txBody>
        </p:sp>
        <p:sp>
          <p:nvSpPr>
            <p:cNvPr id="423969" name="Freeform 33"/>
            <p:cNvSpPr/>
            <p:nvPr/>
          </p:nvSpPr>
          <p:spPr bwMode="auto">
            <a:xfrm>
              <a:off x="4883" y="3291"/>
              <a:ext cx="60" cy="81"/>
            </a:xfrm>
            <a:custGeom>
              <a:avLst/>
              <a:gdLst/>
              <a:ahLst/>
              <a:cxnLst>
                <a:cxn ang="0">
                  <a:pos x="20" y="0"/>
                </a:cxn>
                <a:cxn ang="0">
                  <a:pos x="120" y="76"/>
                </a:cxn>
                <a:cxn ang="0">
                  <a:pos x="109" y="161"/>
                </a:cxn>
                <a:cxn ang="0">
                  <a:pos x="33" y="164"/>
                </a:cxn>
                <a:cxn ang="0">
                  <a:pos x="0" y="43"/>
                </a:cxn>
                <a:cxn ang="0">
                  <a:pos x="20" y="0"/>
                </a:cxn>
                <a:cxn ang="0">
                  <a:pos x="20" y="0"/>
                </a:cxn>
              </a:cxnLst>
              <a:rect l="0" t="0" r="r" b="b"/>
              <a:pathLst>
                <a:path w="120" h="164">
                  <a:moveTo>
                    <a:pt x="20" y="0"/>
                  </a:moveTo>
                  <a:lnTo>
                    <a:pt x="120" y="76"/>
                  </a:lnTo>
                  <a:lnTo>
                    <a:pt x="109" y="161"/>
                  </a:lnTo>
                  <a:lnTo>
                    <a:pt x="33" y="164"/>
                  </a:lnTo>
                  <a:lnTo>
                    <a:pt x="0" y="43"/>
                  </a:lnTo>
                  <a:lnTo>
                    <a:pt x="20" y="0"/>
                  </a:lnTo>
                  <a:lnTo>
                    <a:pt x="20" y="0"/>
                  </a:lnTo>
                  <a:close/>
                </a:path>
              </a:pathLst>
            </a:custGeom>
            <a:solidFill>
              <a:srgbClr val="ABDBC2"/>
            </a:solidFill>
            <a:ln w="9525">
              <a:noFill/>
              <a:round/>
            </a:ln>
          </p:spPr>
          <p:txBody>
            <a:bodyPr/>
            <a:lstStyle/>
            <a:p>
              <a:endParaRPr lang="en-US"/>
            </a:p>
          </p:txBody>
        </p:sp>
        <p:sp>
          <p:nvSpPr>
            <p:cNvPr id="423970" name="Freeform 34"/>
            <p:cNvSpPr/>
            <p:nvPr/>
          </p:nvSpPr>
          <p:spPr bwMode="auto">
            <a:xfrm>
              <a:off x="4989" y="3255"/>
              <a:ext cx="112" cy="117"/>
            </a:xfrm>
            <a:custGeom>
              <a:avLst/>
              <a:gdLst/>
              <a:ahLst/>
              <a:cxnLst>
                <a:cxn ang="0">
                  <a:pos x="0" y="39"/>
                </a:cxn>
                <a:cxn ang="0">
                  <a:pos x="6" y="31"/>
                </a:cxn>
                <a:cxn ang="0">
                  <a:pos x="16" y="20"/>
                </a:cxn>
                <a:cxn ang="0">
                  <a:pos x="22" y="14"/>
                </a:cxn>
                <a:cxn ang="0">
                  <a:pos x="32" y="9"/>
                </a:cxn>
                <a:cxn ang="0">
                  <a:pos x="43" y="5"/>
                </a:cxn>
                <a:cxn ang="0">
                  <a:pos x="53" y="3"/>
                </a:cxn>
                <a:cxn ang="0">
                  <a:pos x="64" y="1"/>
                </a:cxn>
                <a:cxn ang="0">
                  <a:pos x="75" y="1"/>
                </a:cxn>
                <a:cxn ang="0">
                  <a:pos x="86" y="0"/>
                </a:cxn>
                <a:cxn ang="0">
                  <a:pos x="98" y="1"/>
                </a:cxn>
                <a:cxn ang="0">
                  <a:pos x="110" y="3"/>
                </a:cxn>
                <a:cxn ang="0">
                  <a:pos x="121" y="7"/>
                </a:cxn>
                <a:cxn ang="0">
                  <a:pos x="132" y="9"/>
                </a:cxn>
                <a:cxn ang="0">
                  <a:pos x="145" y="14"/>
                </a:cxn>
                <a:cxn ang="0">
                  <a:pos x="155" y="18"/>
                </a:cxn>
                <a:cxn ang="0">
                  <a:pos x="165" y="24"/>
                </a:cxn>
                <a:cxn ang="0">
                  <a:pos x="175" y="31"/>
                </a:cxn>
                <a:cxn ang="0">
                  <a:pos x="184" y="38"/>
                </a:cxn>
                <a:cxn ang="0">
                  <a:pos x="191" y="43"/>
                </a:cxn>
                <a:cxn ang="0">
                  <a:pos x="197" y="51"/>
                </a:cxn>
                <a:cxn ang="0">
                  <a:pos x="202" y="57"/>
                </a:cxn>
                <a:cxn ang="0">
                  <a:pos x="207" y="66"/>
                </a:cxn>
                <a:cxn ang="0">
                  <a:pos x="211" y="75"/>
                </a:cxn>
                <a:cxn ang="0">
                  <a:pos x="215" y="84"/>
                </a:cxn>
                <a:cxn ang="0">
                  <a:pos x="219" y="94"/>
                </a:cxn>
                <a:cxn ang="0">
                  <a:pos x="221" y="104"/>
                </a:cxn>
                <a:cxn ang="0">
                  <a:pos x="222" y="113"/>
                </a:cxn>
                <a:cxn ang="0">
                  <a:pos x="224" y="124"/>
                </a:cxn>
                <a:cxn ang="0">
                  <a:pos x="224" y="133"/>
                </a:cxn>
                <a:cxn ang="0">
                  <a:pos x="224" y="143"/>
                </a:cxn>
                <a:cxn ang="0">
                  <a:pos x="224" y="152"/>
                </a:cxn>
                <a:cxn ang="0">
                  <a:pos x="224" y="162"/>
                </a:cxn>
                <a:cxn ang="0">
                  <a:pos x="221" y="171"/>
                </a:cxn>
                <a:cxn ang="0">
                  <a:pos x="220" y="180"/>
                </a:cxn>
                <a:cxn ang="0">
                  <a:pos x="217" y="186"/>
                </a:cxn>
                <a:cxn ang="0">
                  <a:pos x="215" y="191"/>
                </a:cxn>
                <a:cxn ang="0">
                  <a:pos x="212" y="196"/>
                </a:cxn>
                <a:cxn ang="0">
                  <a:pos x="210" y="203"/>
                </a:cxn>
                <a:cxn ang="0">
                  <a:pos x="202" y="213"/>
                </a:cxn>
                <a:cxn ang="0">
                  <a:pos x="193" y="223"/>
                </a:cxn>
                <a:cxn ang="0">
                  <a:pos x="187" y="225"/>
                </a:cxn>
                <a:cxn ang="0">
                  <a:pos x="182" y="229"/>
                </a:cxn>
                <a:cxn ang="0">
                  <a:pos x="174" y="230"/>
                </a:cxn>
                <a:cxn ang="0">
                  <a:pos x="167" y="234"/>
                </a:cxn>
                <a:cxn ang="0">
                  <a:pos x="158" y="236"/>
                </a:cxn>
                <a:cxn ang="0">
                  <a:pos x="150" y="236"/>
                </a:cxn>
                <a:cxn ang="0">
                  <a:pos x="139" y="236"/>
                </a:cxn>
                <a:cxn ang="0">
                  <a:pos x="130" y="236"/>
                </a:cxn>
                <a:cxn ang="0">
                  <a:pos x="132" y="232"/>
                </a:cxn>
                <a:cxn ang="0">
                  <a:pos x="144" y="225"/>
                </a:cxn>
                <a:cxn ang="0">
                  <a:pos x="149" y="222"/>
                </a:cxn>
                <a:cxn ang="0">
                  <a:pos x="154" y="218"/>
                </a:cxn>
                <a:cxn ang="0">
                  <a:pos x="156" y="217"/>
                </a:cxn>
                <a:cxn ang="0">
                  <a:pos x="159" y="217"/>
                </a:cxn>
                <a:cxn ang="0">
                  <a:pos x="168" y="186"/>
                </a:cxn>
                <a:cxn ang="0">
                  <a:pos x="160" y="127"/>
                </a:cxn>
                <a:cxn ang="0">
                  <a:pos x="102" y="63"/>
                </a:cxn>
                <a:cxn ang="0">
                  <a:pos x="59" y="44"/>
                </a:cxn>
                <a:cxn ang="0">
                  <a:pos x="0" y="39"/>
                </a:cxn>
                <a:cxn ang="0">
                  <a:pos x="0" y="39"/>
                </a:cxn>
              </a:cxnLst>
              <a:rect l="0" t="0" r="r" b="b"/>
              <a:pathLst>
                <a:path w="224" h="236">
                  <a:moveTo>
                    <a:pt x="0" y="39"/>
                  </a:moveTo>
                  <a:lnTo>
                    <a:pt x="6" y="31"/>
                  </a:lnTo>
                  <a:lnTo>
                    <a:pt x="16" y="20"/>
                  </a:lnTo>
                  <a:lnTo>
                    <a:pt x="22" y="14"/>
                  </a:lnTo>
                  <a:lnTo>
                    <a:pt x="32" y="9"/>
                  </a:lnTo>
                  <a:lnTo>
                    <a:pt x="43" y="5"/>
                  </a:lnTo>
                  <a:lnTo>
                    <a:pt x="53" y="3"/>
                  </a:lnTo>
                  <a:lnTo>
                    <a:pt x="64" y="1"/>
                  </a:lnTo>
                  <a:lnTo>
                    <a:pt x="75" y="1"/>
                  </a:lnTo>
                  <a:lnTo>
                    <a:pt x="86" y="0"/>
                  </a:lnTo>
                  <a:lnTo>
                    <a:pt x="98" y="1"/>
                  </a:lnTo>
                  <a:lnTo>
                    <a:pt x="110" y="3"/>
                  </a:lnTo>
                  <a:lnTo>
                    <a:pt x="121" y="7"/>
                  </a:lnTo>
                  <a:lnTo>
                    <a:pt x="132" y="9"/>
                  </a:lnTo>
                  <a:lnTo>
                    <a:pt x="145" y="14"/>
                  </a:lnTo>
                  <a:lnTo>
                    <a:pt x="155" y="18"/>
                  </a:lnTo>
                  <a:lnTo>
                    <a:pt x="165" y="24"/>
                  </a:lnTo>
                  <a:lnTo>
                    <a:pt x="175" y="31"/>
                  </a:lnTo>
                  <a:lnTo>
                    <a:pt x="184" y="38"/>
                  </a:lnTo>
                  <a:lnTo>
                    <a:pt x="191" y="43"/>
                  </a:lnTo>
                  <a:lnTo>
                    <a:pt x="197" y="51"/>
                  </a:lnTo>
                  <a:lnTo>
                    <a:pt x="202" y="57"/>
                  </a:lnTo>
                  <a:lnTo>
                    <a:pt x="207" y="66"/>
                  </a:lnTo>
                  <a:lnTo>
                    <a:pt x="211" y="75"/>
                  </a:lnTo>
                  <a:lnTo>
                    <a:pt x="215" y="84"/>
                  </a:lnTo>
                  <a:lnTo>
                    <a:pt x="219" y="94"/>
                  </a:lnTo>
                  <a:lnTo>
                    <a:pt x="221" y="104"/>
                  </a:lnTo>
                  <a:lnTo>
                    <a:pt x="222" y="113"/>
                  </a:lnTo>
                  <a:lnTo>
                    <a:pt x="224" y="124"/>
                  </a:lnTo>
                  <a:lnTo>
                    <a:pt x="224" y="133"/>
                  </a:lnTo>
                  <a:lnTo>
                    <a:pt x="224" y="143"/>
                  </a:lnTo>
                  <a:lnTo>
                    <a:pt x="224" y="152"/>
                  </a:lnTo>
                  <a:lnTo>
                    <a:pt x="224" y="162"/>
                  </a:lnTo>
                  <a:lnTo>
                    <a:pt x="221" y="171"/>
                  </a:lnTo>
                  <a:lnTo>
                    <a:pt x="220" y="180"/>
                  </a:lnTo>
                  <a:lnTo>
                    <a:pt x="217" y="186"/>
                  </a:lnTo>
                  <a:lnTo>
                    <a:pt x="215" y="191"/>
                  </a:lnTo>
                  <a:lnTo>
                    <a:pt x="212" y="196"/>
                  </a:lnTo>
                  <a:lnTo>
                    <a:pt x="210" y="203"/>
                  </a:lnTo>
                  <a:lnTo>
                    <a:pt x="202" y="213"/>
                  </a:lnTo>
                  <a:lnTo>
                    <a:pt x="193" y="223"/>
                  </a:lnTo>
                  <a:lnTo>
                    <a:pt x="187" y="225"/>
                  </a:lnTo>
                  <a:lnTo>
                    <a:pt x="182" y="229"/>
                  </a:lnTo>
                  <a:lnTo>
                    <a:pt x="174" y="230"/>
                  </a:lnTo>
                  <a:lnTo>
                    <a:pt x="167" y="234"/>
                  </a:lnTo>
                  <a:lnTo>
                    <a:pt x="158" y="236"/>
                  </a:lnTo>
                  <a:lnTo>
                    <a:pt x="150" y="236"/>
                  </a:lnTo>
                  <a:lnTo>
                    <a:pt x="139" y="236"/>
                  </a:lnTo>
                  <a:lnTo>
                    <a:pt x="130" y="236"/>
                  </a:lnTo>
                  <a:lnTo>
                    <a:pt x="132" y="232"/>
                  </a:lnTo>
                  <a:lnTo>
                    <a:pt x="144" y="225"/>
                  </a:lnTo>
                  <a:lnTo>
                    <a:pt x="149" y="222"/>
                  </a:lnTo>
                  <a:lnTo>
                    <a:pt x="154" y="218"/>
                  </a:lnTo>
                  <a:lnTo>
                    <a:pt x="156" y="217"/>
                  </a:lnTo>
                  <a:lnTo>
                    <a:pt x="159" y="217"/>
                  </a:lnTo>
                  <a:lnTo>
                    <a:pt x="168" y="186"/>
                  </a:lnTo>
                  <a:lnTo>
                    <a:pt x="160" y="127"/>
                  </a:lnTo>
                  <a:lnTo>
                    <a:pt x="102" y="63"/>
                  </a:lnTo>
                  <a:lnTo>
                    <a:pt x="59" y="44"/>
                  </a:lnTo>
                  <a:lnTo>
                    <a:pt x="0" y="39"/>
                  </a:lnTo>
                  <a:lnTo>
                    <a:pt x="0" y="39"/>
                  </a:lnTo>
                  <a:close/>
                </a:path>
              </a:pathLst>
            </a:custGeom>
            <a:solidFill>
              <a:srgbClr val="664DCC"/>
            </a:solidFill>
            <a:ln w="9525">
              <a:noFill/>
              <a:round/>
            </a:ln>
          </p:spPr>
          <p:txBody>
            <a:bodyPr/>
            <a:lstStyle/>
            <a:p>
              <a:endParaRPr lang="en-US"/>
            </a:p>
          </p:txBody>
        </p:sp>
        <p:sp>
          <p:nvSpPr>
            <p:cNvPr id="423971" name="Freeform 35"/>
            <p:cNvSpPr/>
            <p:nvPr/>
          </p:nvSpPr>
          <p:spPr bwMode="auto">
            <a:xfrm>
              <a:off x="4200" y="2901"/>
              <a:ext cx="118" cy="304"/>
            </a:xfrm>
            <a:custGeom>
              <a:avLst/>
              <a:gdLst/>
              <a:ahLst/>
              <a:cxnLst>
                <a:cxn ang="0">
                  <a:pos x="109" y="19"/>
                </a:cxn>
                <a:cxn ang="0">
                  <a:pos x="102" y="249"/>
                </a:cxn>
                <a:cxn ang="0">
                  <a:pos x="3" y="371"/>
                </a:cxn>
                <a:cxn ang="0">
                  <a:pos x="0" y="517"/>
                </a:cxn>
                <a:cxn ang="0">
                  <a:pos x="48" y="576"/>
                </a:cxn>
                <a:cxn ang="0">
                  <a:pos x="179" y="609"/>
                </a:cxn>
                <a:cxn ang="0">
                  <a:pos x="237" y="152"/>
                </a:cxn>
                <a:cxn ang="0">
                  <a:pos x="194" y="0"/>
                </a:cxn>
                <a:cxn ang="0">
                  <a:pos x="109" y="19"/>
                </a:cxn>
                <a:cxn ang="0">
                  <a:pos x="109" y="19"/>
                </a:cxn>
              </a:cxnLst>
              <a:rect l="0" t="0" r="r" b="b"/>
              <a:pathLst>
                <a:path w="237" h="609">
                  <a:moveTo>
                    <a:pt x="109" y="19"/>
                  </a:moveTo>
                  <a:lnTo>
                    <a:pt x="102" y="249"/>
                  </a:lnTo>
                  <a:lnTo>
                    <a:pt x="3" y="371"/>
                  </a:lnTo>
                  <a:lnTo>
                    <a:pt x="0" y="517"/>
                  </a:lnTo>
                  <a:lnTo>
                    <a:pt x="48" y="576"/>
                  </a:lnTo>
                  <a:lnTo>
                    <a:pt x="179" y="609"/>
                  </a:lnTo>
                  <a:lnTo>
                    <a:pt x="237" y="152"/>
                  </a:lnTo>
                  <a:lnTo>
                    <a:pt x="194" y="0"/>
                  </a:lnTo>
                  <a:lnTo>
                    <a:pt x="109" y="19"/>
                  </a:lnTo>
                  <a:lnTo>
                    <a:pt x="109" y="19"/>
                  </a:lnTo>
                  <a:close/>
                </a:path>
              </a:pathLst>
            </a:custGeom>
            <a:solidFill>
              <a:srgbClr val="D65984"/>
            </a:solidFill>
            <a:ln w="9525">
              <a:noFill/>
              <a:round/>
            </a:ln>
          </p:spPr>
          <p:txBody>
            <a:bodyPr/>
            <a:lstStyle/>
            <a:p>
              <a:endParaRPr lang="en-US"/>
            </a:p>
          </p:txBody>
        </p:sp>
        <p:sp>
          <p:nvSpPr>
            <p:cNvPr id="423972" name="Freeform 36"/>
            <p:cNvSpPr/>
            <p:nvPr/>
          </p:nvSpPr>
          <p:spPr bwMode="auto">
            <a:xfrm>
              <a:off x="4267" y="2909"/>
              <a:ext cx="118" cy="291"/>
            </a:xfrm>
            <a:custGeom>
              <a:avLst/>
              <a:gdLst/>
              <a:ahLst/>
              <a:cxnLst>
                <a:cxn ang="0">
                  <a:pos x="69" y="71"/>
                </a:cxn>
                <a:cxn ang="0">
                  <a:pos x="69" y="243"/>
                </a:cxn>
                <a:cxn ang="0">
                  <a:pos x="0" y="411"/>
                </a:cxn>
                <a:cxn ang="0">
                  <a:pos x="0" y="580"/>
                </a:cxn>
                <a:cxn ang="0">
                  <a:pos x="180" y="582"/>
                </a:cxn>
                <a:cxn ang="0">
                  <a:pos x="237" y="564"/>
                </a:cxn>
                <a:cxn ang="0">
                  <a:pos x="234" y="411"/>
                </a:cxn>
                <a:cxn ang="0">
                  <a:pos x="142" y="237"/>
                </a:cxn>
                <a:cxn ang="0">
                  <a:pos x="136" y="1"/>
                </a:cxn>
                <a:cxn ang="0">
                  <a:pos x="98" y="0"/>
                </a:cxn>
                <a:cxn ang="0">
                  <a:pos x="69" y="71"/>
                </a:cxn>
                <a:cxn ang="0">
                  <a:pos x="69" y="71"/>
                </a:cxn>
              </a:cxnLst>
              <a:rect l="0" t="0" r="r" b="b"/>
              <a:pathLst>
                <a:path w="237" h="582">
                  <a:moveTo>
                    <a:pt x="69" y="71"/>
                  </a:moveTo>
                  <a:lnTo>
                    <a:pt x="69" y="243"/>
                  </a:lnTo>
                  <a:lnTo>
                    <a:pt x="0" y="411"/>
                  </a:lnTo>
                  <a:lnTo>
                    <a:pt x="0" y="580"/>
                  </a:lnTo>
                  <a:lnTo>
                    <a:pt x="180" y="582"/>
                  </a:lnTo>
                  <a:lnTo>
                    <a:pt x="237" y="564"/>
                  </a:lnTo>
                  <a:lnTo>
                    <a:pt x="234" y="411"/>
                  </a:lnTo>
                  <a:lnTo>
                    <a:pt x="142" y="237"/>
                  </a:lnTo>
                  <a:lnTo>
                    <a:pt x="136" y="1"/>
                  </a:lnTo>
                  <a:lnTo>
                    <a:pt x="98" y="0"/>
                  </a:lnTo>
                  <a:lnTo>
                    <a:pt x="69" y="71"/>
                  </a:lnTo>
                  <a:lnTo>
                    <a:pt x="69" y="71"/>
                  </a:lnTo>
                  <a:close/>
                </a:path>
              </a:pathLst>
            </a:custGeom>
            <a:solidFill>
              <a:srgbClr val="EBAEC2"/>
            </a:solidFill>
            <a:ln w="9525">
              <a:noFill/>
              <a:round/>
            </a:ln>
          </p:spPr>
          <p:txBody>
            <a:bodyPr/>
            <a:lstStyle/>
            <a:p>
              <a:endParaRPr lang="en-US"/>
            </a:p>
          </p:txBody>
        </p:sp>
        <p:sp>
          <p:nvSpPr>
            <p:cNvPr id="423973" name="Freeform 37"/>
            <p:cNvSpPr/>
            <p:nvPr/>
          </p:nvSpPr>
          <p:spPr bwMode="auto">
            <a:xfrm>
              <a:off x="4260" y="2898"/>
              <a:ext cx="74" cy="49"/>
            </a:xfrm>
            <a:custGeom>
              <a:avLst/>
              <a:gdLst/>
              <a:ahLst/>
              <a:cxnLst>
                <a:cxn ang="0">
                  <a:pos x="0" y="25"/>
                </a:cxn>
                <a:cxn ang="0">
                  <a:pos x="83" y="98"/>
                </a:cxn>
                <a:cxn ang="0">
                  <a:pos x="150" y="30"/>
                </a:cxn>
                <a:cxn ang="0">
                  <a:pos x="77" y="0"/>
                </a:cxn>
                <a:cxn ang="0">
                  <a:pos x="0" y="25"/>
                </a:cxn>
                <a:cxn ang="0">
                  <a:pos x="0" y="25"/>
                </a:cxn>
              </a:cxnLst>
              <a:rect l="0" t="0" r="r" b="b"/>
              <a:pathLst>
                <a:path w="150" h="98">
                  <a:moveTo>
                    <a:pt x="0" y="25"/>
                  </a:moveTo>
                  <a:lnTo>
                    <a:pt x="83" y="98"/>
                  </a:lnTo>
                  <a:lnTo>
                    <a:pt x="150" y="30"/>
                  </a:lnTo>
                  <a:lnTo>
                    <a:pt x="77" y="0"/>
                  </a:lnTo>
                  <a:lnTo>
                    <a:pt x="0" y="25"/>
                  </a:lnTo>
                  <a:lnTo>
                    <a:pt x="0" y="25"/>
                  </a:lnTo>
                  <a:close/>
                </a:path>
              </a:pathLst>
            </a:custGeom>
            <a:solidFill>
              <a:srgbClr val="DE7599"/>
            </a:solidFill>
            <a:ln w="9525">
              <a:noFill/>
              <a:round/>
            </a:ln>
          </p:spPr>
          <p:txBody>
            <a:bodyPr/>
            <a:lstStyle/>
            <a:p>
              <a:endParaRPr lang="en-US"/>
            </a:p>
          </p:txBody>
        </p:sp>
        <p:sp>
          <p:nvSpPr>
            <p:cNvPr id="423974" name="Freeform 38"/>
            <p:cNvSpPr/>
            <p:nvPr/>
          </p:nvSpPr>
          <p:spPr bwMode="auto">
            <a:xfrm>
              <a:off x="4363" y="3111"/>
              <a:ext cx="20" cy="83"/>
            </a:xfrm>
            <a:custGeom>
              <a:avLst/>
              <a:gdLst/>
              <a:ahLst/>
              <a:cxnLst>
                <a:cxn ang="0">
                  <a:pos x="0" y="130"/>
                </a:cxn>
                <a:cxn ang="0">
                  <a:pos x="0" y="9"/>
                </a:cxn>
                <a:cxn ang="0">
                  <a:pos x="38" y="0"/>
                </a:cxn>
                <a:cxn ang="0">
                  <a:pos x="39" y="158"/>
                </a:cxn>
                <a:cxn ang="0">
                  <a:pos x="19" y="166"/>
                </a:cxn>
                <a:cxn ang="0">
                  <a:pos x="0" y="130"/>
                </a:cxn>
                <a:cxn ang="0">
                  <a:pos x="0" y="130"/>
                </a:cxn>
              </a:cxnLst>
              <a:rect l="0" t="0" r="r" b="b"/>
              <a:pathLst>
                <a:path w="39" h="166">
                  <a:moveTo>
                    <a:pt x="0" y="130"/>
                  </a:moveTo>
                  <a:lnTo>
                    <a:pt x="0" y="9"/>
                  </a:lnTo>
                  <a:lnTo>
                    <a:pt x="38" y="0"/>
                  </a:lnTo>
                  <a:lnTo>
                    <a:pt x="39" y="158"/>
                  </a:lnTo>
                  <a:lnTo>
                    <a:pt x="19" y="166"/>
                  </a:lnTo>
                  <a:lnTo>
                    <a:pt x="0" y="130"/>
                  </a:lnTo>
                  <a:lnTo>
                    <a:pt x="0" y="130"/>
                  </a:lnTo>
                  <a:close/>
                </a:path>
              </a:pathLst>
            </a:custGeom>
            <a:solidFill>
              <a:srgbClr val="FFDBF0"/>
            </a:solidFill>
            <a:ln w="9525">
              <a:noFill/>
              <a:round/>
            </a:ln>
          </p:spPr>
          <p:txBody>
            <a:bodyPr/>
            <a:lstStyle/>
            <a:p>
              <a:endParaRPr lang="en-US"/>
            </a:p>
          </p:txBody>
        </p:sp>
        <p:sp>
          <p:nvSpPr>
            <p:cNvPr id="423975" name="Freeform 39"/>
            <p:cNvSpPr/>
            <p:nvPr/>
          </p:nvSpPr>
          <p:spPr bwMode="auto">
            <a:xfrm>
              <a:off x="4260" y="3200"/>
              <a:ext cx="169" cy="299"/>
            </a:xfrm>
            <a:custGeom>
              <a:avLst/>
              <a:gdLst/>
              <a:ahLst/>
              <a:cxnLst>
                <a:cxn ang="0">
                  <a:pos x="66" y="3"/>
                </a:cxn>
                <a:cxn ang="0">
                  <a:pos x="217" y="0"/>
                </a:cxn>
                <a:cxn ang="0">
                  <a:pos x="314" y="168"/>
                </a:cxn>
                <a:cxn ang="0">
                  <a:pos x="339" y="537"/>
                </a:cxn>
                <a:cxn ang="0">
                  <a:pos x="203" y="599"/>
                </a:cxn>
                <a:cxn ang="0">
                  <a:pos x="0" y="596"/>
                </a:cxn>
                <a:cxn ang="0">
                  <a:pos x="8" y="142"/>
                </a:cxn>
                <a:cxn ang="0">
                  <a:pos x="66" y="3"/>
                </a:cxn>
                <a:cxn ang="0">
                  <a:pos x="66" y="3"/>
                </a:cxn>
              </a:cxnLst>
              <a:rect l="0" t="0" r="r" b="b"/>
              <a:pathLst>
                <a:path w="339" h="599">
                  <a:moveTo>
                    <a:pt x="66" y="3"/>
                  </a:moveTo>
                  <a:lnTo>
                    <a:pt x="217" y="0"/>
                  </a:lnTo>
                  <a:lnTo>
                    <a:pt x="314" y="168"/>
                  </a:lnTo>
                  <a:lnTo>
                    <a:pt x="339" y="537"/>
                  </a:lnTo>
                  <a:lnTo>
                    <a:pt x="203" y="599"/>
                  </a:lnTo>
                  <a:lnTo>
                    <a:pt x="0" y="596"/>
                  </a:lnTo>
                  <a:lnTo>
                    <a:pt x="8" y="142"/>
                  </a:lnTo>
                  <a:lnTo>
                    <a:pt x="66" y="3"/>
                  </a:lnTo>
                  <a:lnTo>
                    <a:pt x="66" y="3"/>
                  </a:lnTo>
                  <a:close/>
                </a:path>
              </a:pathLst>
            </a:custGeom>
            <a:solidFill>
              <a:srgbClr val="C4CCFF"/>
            </a:solidFill>
            <a:ln w="9525">
              <a:noFill/>
              <a:round/>
            </a:ln>
          </p:spPr>
          <p:txBody>
            <a:bodyPr/>
            <a:lstStyle/>
            <a:p>
              <a:endParaRPr lang="en-US"/>
            </a:p>
          </p:txBody>
        </p:sp>
        <p:sp>
          <p:nvSpPr>
            <p:cNvPr id="423976" name="Freeform 40"/>
            <p:cNvSpPr/>
            <p:nvPr/>
          </p:nvSpPr>
          <p:spPr bwMode="auto">
            <a:xfrm>
              <a:off x="4268" y="3273"/>
              <a:ext cx="154" cy="142"/>
            </a:xfrm>
            <a:custGeom>
              <a:avLst/>
              <a:gdLst/>
              <a:ahLst/>
              <a:cxnLst>
                <a:cxn ang="0">
                  <a:pos x="20" y="25"/>
                </a:cxn>
                <a:cxn ang="0">
                  <a:pos x="21" y="25"/>
                </a:cxn>
                <a:cxn ang="0">
                  <a:pos x="28" y="25"/>
                </a:cxn>
                <a:cxn ang="0">
                  <a:pos x="35" y="25"/>
                </a:cxn>
                <a:cxn ang="0">
                  <a:pos x="47" y="25"/>
                </a:cxn>
                <a:cxn ang="0">
                  <a:pos x="60" y="25"/>
                </a:cxn>
                <a:cxn ang="0">
                  <a:pos x="77" y="25"/>
                </a:cxn>
                <a:cxn ang="0">
                  <a:pos x="96" y="25"/>
                </a:cxn>
                <a:cxn ang="0">
                  <a:pos x="117" y="25"/>
                </a:cxn>
                <a:cxn ang="0">
                  <a:pos x="138" y="23"/>
                </a:cxn>
                <a:cxn ang="0">
                  <a:pos x="160" y="21"/>
                </a:cxn>
                <a:cxn ang="0">
                  <a:pos x="182" y="20"/>
                </a:cxn>
                <a:cxn ang="0">
                  <a:pos x="206" y="19"/>
                </a:cxn>
                <a:cxn ang="0">
                  <a:pos x="230" y="14"/>
                </a:cxn>
                <a:cxn ang="0">
                  <a:pos x="253" y="10"/>
                </a:cxn>
                <a:cxn ang="0">
                  <a:pos x="274" y="5"/>
                </a:cxn>
                <a:cxn ang="0">
                  <a:pos x="297" y="0"/>
                </a:cxn>
                <a:cxn ang="0">
                  <a:pos x="309" y="254"/>
                </a:cxn>
                <a:cxn ang="0">
                  <a:pos x="307" y="254"/>
                </a:cxn>
                <a:cxn ang="0">
                  <a:pos x="303" y="255"/>
                </a:cxn>
                <a:cxn ang="0">
                  <a:pos x="296" y="258"/>
                </a:cxn>
                <a:cxn ang="0">
                  <a:pos x="286" y="261"/>
                </a:cxn>
                <a:cxn ang="0">
                  <a:pos x="273" y="264"/>
                </a:cxn>
                <a:cxn ang="0">
                  <a:pos x="258" y="268"/>
                </a:cxn>
                <a:cxn ang="0">
                  <a:pos x="241" y="273"/>
                </a:cxn>
                <a:cxn ang="0">
                  <a:pos x="222" y="277"/>
                </a:cxn>
                <a:cxn ang="0">
                  <a:pos x="200" y="280"/>
                </a:cxn>
                <a:cxn ang="0">
                  <a:pos x="177" y="282"/>
                </a:cxn>
                <a:cxn ang="0">
                  <a:pos x="152" y="283"/>
                </a:cxn>
                <a:cxn ang="0">
                  <a:pos x="126" y="285"/>
                </a:cxn>
                <a:cxn ang="0">
                  <a:pos x="96" y="283"/>
                </a:cxn>
                <a:cxn ang="0">
                  <a:pos x="67" y="281"/>
                </a:cxn>
                <a:cxn ang="0">
                  <a:pos x="35" y="277"/>
                </a:cxn>
                <a:cxn ang="0">
                  <a:pos x="5" y="272"/>
                </a:cxn>
                <a:cxn ang="0">
                  <a:pos x="2" y="267"/>
                </a:cxn>
                <a:cxn ang="0">
                  <a:pos x="1" y="259"/>
                </a:cxn>
                <a:cxn ang="0">
                  <a:pos x="0" y="247"/>
                </a:cxn>
                <a:cxn ang="0">
                  <a:pos x="0" y="230"/>
                </a:cxn>
                <a:cxn ang="0">
                  <a:pos x="0" y="211"/>
                </a:cxn>
                <a:cxn ang="0">
                  <a:pos x="2" y="191"/>
                </a:cxn>
                <a:cxn ang="0">
                  <a:pos x="4" y="168"/>
                </a:cxn>
                <a:cxn ang="0">
                  <a:pos x="6" y="147"/>
                </a:cxn>
                <a:cxn ang="0">
                  <a:pos x="7" y="123"/>
                </a:cxn>
                <a:cxn ang="0">
                  <a:pos x="10" y="100"/>
                </a:cxn>
                <a:cxn ang="0">
                  <a:pos x="11" y="80"/>
                </a:cxn>
                <a:cxn ang="0">
                  <a:pos x="15" y="62"/>
                </a:cxn>
                <a:cxn ang="0">
                  <a:pos x="16" y="45"/>
                </a:cxn>
                <a:cxn ang="0">
                  <a:pos x="17" y="34"/>
                </a:cxn>
                <a:cxn ang="0">
                  <a:pos x="19" y="26"/>
                </a:cxn>
                <a:cxn ang="0">
                  <a:pos x="20" y="25"/>
                </a:cxn>
                <a:cxn ang="0">
                  <a:pos x="20" y="25"/>
                </a:cxn>
              </a:cxnLst>
              <a:rect l="0" t="0" r="r" b="b"/>
              <a:pathLst>
                <a:path w="309" h="285">
                  <a:moveTo>
                    <a:pt x="20" y="25"/>
                  </a:moveTo>
                  <a:lnTo>
                    <a:pt x="21" y="25"/>
                  </a:lnTo>
                  <a:lnTo>
                    <a:pt x="28" y="25"/>
                  </a:lnTo>
                  <a:lnTo>
                    <a:pt x="35" y="25"/>
                  </a:lnTo>
                  <a:lnTo>
                    <a:pt x="47" y="25"/>
                  </a:lnTo>
                  <a:lnTo>
                    <a:pt x="60" y="25"/>
                  </a:lnTo>
                  <a:lnTo>
                    <a:pt x="77" y="25"/>
                  </a:lnTo>
                  <a:lnTo>
                    <a:pt x="96" y="25"/>
                  </a:lnTo>
                  <a:lnTo>
                    <a:pt x="117" y="25"/>
                  </a:lnTo>
                  <a:lnTo>
                    <a:pt x="138" y="23"/>
                  </a:lnTo>
                  <a:lnTo>
                    <a:pt x="160" y="21"/>
                  </a:lnTo>
                  <a:lnTo>
                    <a:pt x="182" y="20"/>
                  </a:lnTo>
                  <a:lnTo>
                    <a:pt x="206" y="19"/>
                  </a:lnTo>
                  <a:lnTo>
                    <a:pt x="230" y="14"/>
                  </a:lnTo>
                  <a:lnTo>
                    <a:pt x="253" y="10"/>
                  </a:lnTo>
                  <a:lnTo>
                    <a:pt x="274" y="5"/>
                  </a:lnTo>
                  <a:lnTo>
                    <a:pt x="297" y="0"/>
                  </a:lnTo>
                  <a:lnTo>
                    <a:pt x="309" y="254"/>
                  </a:lnTo>
                  <a:lnTo>
                    <a:pt x="307" y="254"/>
                  </a:lnTo>
                  <a:lnTo>
                    <a:pt x="303" y="255"/>
                  </a:lnTo>
                  <a:lnTo>
                    <a:pt x="296" y="258"/>
                  </a:lnTo>
                  <a:lnTo>
                    <a:pt x="286" y="261"/>
                  </a:lnTo>
                  <a:lnTo>
                    <a:pt x="273" y="264"/>
                  </a:lnTo>
                  <a:lnTo>
                    <a:pt x="258" y="268"/>
                  </a:lnTo>
                  <a:lnTo>
                    <a:pt x="241" y="273"/>
                  </a:lnTo>
                  <a:lnTo>
                    <a:pt x="222" y="277"/>
                  </a:lnTo>
                  <a:lnTo>
                    <a:pt x="200" y="280"/>
                  </a:lnTo>
                  <a:lnTo>
                    <a:pt x="177" y="282"/>
                  </a:lnTo>
                  <a:lnTo>
                    <a:pt x="152" y="283"/>
                  </a:lnTo>
                  <a:lnTo>
                    <a:pt x="126" y="285"/>
                  </a:lnTo>
                  <a:lnTo>
                    <a:pt x="96" y="283"/>
                  </a:lnTo>
                  <a:lnTo>
                    <a:pt x="67" y="281"/>
                  </a:lnTo>
                  <a:lnTo>
                    <a:pt x="35" y="277"/>
                  </a:lnTo>
                  <a:lnTo>
                    <a:pt x="5" y="272"/>
                  </a:lnTo>
                  <a:lnTo>
                    <a:pt x="2" y="267"/>
                  </a:lnTo>
                  <a:lnTo>
                    <a:pt x="1" y="259"/>
                  </a:lnTo>
                  <a:lnTo>
                    <a:pt x="0" y="247"/>
                  </a:lnTo>
                  <a:lnTo>
                    <a:pt x="0" y="230"/>
                  </a:lnTo>
                  <a:lnTo>
                    <a:pt x="0" y="211"/>
                  </a:lnTo>
                  <a:lnTo>
                    <a:pt x="2" y="191"/>
                  </a:lnTo>
                  <a:lnTo>
                    <a:pt x="4" y="168"/>
                  </a:lnTo>
                  <a:lnTo>
                    <a:pt x="6" y="147"/>
                  </a:lnTo>
                  <a:lnTo>
                    <a:pt x="7" y="123"/>
                  </a:lnTo>
                  <a:lnTo>
                    <a:pt x="10" y="100"/>
                  </a:lnTo>
                  <a:lnTo>
                    <a:pt x="11" y="80"/>
                  </a:lnTo>
                  <a:lnTo>
                    <a:pt x="15" y="62"/>
                  </a:lnTo>
                  <a:lnTo>
                    <a:pt x="16" y="45"/>
                  </a:lnTo>
                  <a:lnTo>
                    <a:pt x="17" y="34"/>
                  </a:lnTo>
                  <a:lnTo>
                    <a:pt x="19" y="26"/>
                  </a:lnTo>
                  <a:lnTo>
                    <a:pt x="20" y="25"/>
                  </a:lnTo>
                  <a:lnTo>
                    <a:pt x="20" y="25"/>
                  </a:lnTo>
                  <a:close/>
                </a:path>
              </a:pathLst>
            </a:custGeom>
            <a:solidFill>
              <a:srgbClr val="FFFFFF"/>
            </a:solidFill>
            <a:ln w="9525">
              <a:noFill/>
              <a:round/>
            </a:ln>
          </p:spPr>
          <p:txBody>
            <a:bodyPr/>
            <a:lstStyle/>
            <a:p>
              <a:endParaRPr lang="en-US"/>
            </a:p>
          </p:txBody>
        </p:sp>
        <p:sp>
          <p:nvSpPr>
            <p:cNvPr id="423977" name="Freeform 41"/>
            <p:cNvSpPr/>
            <p:nvPr/>
          </p:nvSpPr>
          <p:spPr bwMode="auto">
            <a:xfrm>
              <a:off x="4163" y="3193"/>
              <a:ext cx="145" cy="308"/>
            </a:xfrm>
            <a:custGeom>
              <a:avLst/>
              <a:gdLst/>
              <a:ahLst/>
              <a:cxnLst>
                <a:cxn ang="0">
                  <a:pos x="288" y="31"/>
                </a:cxn>
                <a:cxn ang="0">
                  <a:pos x="248" y="189"/>
                </a:cxn>
                <a:cxn ang="0">
                  <a:pos x="248" y="618"/>
                </a:cxn>
                <a:cxn ang="0">
                  <a:pos x="66" y="577"/>
                </a:cxn>
                <a:cxn ang="0">
                  <a:pos x="0" y="485"/>
                </a:cxn>
                <a:cxn ang="0">
                  <a:pos x="44" y="129"/>
                </a:cxn>
                <a:cxn ang="0">
                  <a:pos x="147" y="0"/>
                </a:cxn>
                <a:cxn ang="0">
                  <a:pos x="288" y="31"/>
                </a:cxn>
                <a:cxn ang="0">
                  <a:pos x="288" y="31"/>
                </a:cxn>
              </a:cxnLst>
              <a:rect l="0" t="0" r="r" b="b"/>
              <a:pathLst>
                <a:path w="288" h="618">
                  <a:moveTo>
                    <a:pt x="288" y="31"/>
                  </a:moveTo>
                  <a:lnTo>
                    <a:pt x="248" y="189"/>
                  </a:lnTo>
                  <a:lnTo>
                    <a:pt x="248" y="618"/>
                  </a:lnTo>
                  <a:lnTo>
                    <a:pt x="66" y="577"/>
                  </a:lnTo>
                  <a:lnTo>
                    <a:pt x="0" y="485"/>
                  </a:lnTo>
                  <a:lnTo>
                    <a:pt x="44" y="129"/>
                  </a:lnTo>
                  <a:lnTo>
                    <a:pt x="147" y="0"/>
                  </a:lnTo>
                  <a:lnTo>
                    <a:pt x="288" y="31"/>
                  </a:lnTo>
                  <a:lnTo>
                    <a:pt x="288" y="31"/>
                  </a:lnTo>
                  <a:close/>
                </a:path>
              </a:pathLst>
            </a:custGeom>
            <a:solidFill>
              <a:srgbClr val="8C99FF"/>
            </a:solidFill>
            <a:ln w="9525">
              <a:noFill/>
              <a:round/>
            </a:ln>
          </p:spPr>
          <p:txBody>
            <a:bodyPr/>
            <a:lstStyle/>
            <a:p>
              <a:endParaRPr lang="en-US"/>
            </a:p>
          </p:txBody>
        </p:sp>
        <p:sp>
          <p:nvSpPr>
            <p:cNvPr id="423978" name="Freeform 42"/>
            <p:cNvSpPr/>
            <p:nvPr/>
          </p:nvSpPr>
          <p:spPr bwMode="auto">
            <a:xfrm>
              <a:off x="4175" y="3193"/>
              <a:ext cx="108" cy="293"/>
            </a:xfrm>
            <a:custGeom>
              <a:avLst/>
              <a:gdLst/>
              <a:ahLst/>
              <a:cxnLst>
                <a:cxn ang="0">
                  <a:pos x="183" y="23"/>
                </a:cxn>
                <a:cxn ang="0">
                  <a:pos x="216" y="70"/>
                </a:cxn>
                <a:cxn ang="0">
                  <a:pos x="181" y="80"/>
                </a:cxn>
                <a:cxn ang="0">
                  <a:pos x="197" y="129"/>
                </a:cxn>
                <a:cxn ang="0">
                  <a:pos x="150" y="142"/>
                </a:cxn>
                <a:cxn ang="0">
                  <a:pos x="172" y="184"/>
                </a:cxn>
                <a:cxn ang="0">
                  <a:pos x="131" y="206"/>
                </a:cxn>
                <a:cxn ang="0">
                  <a:pos x="159" y="255"/>
                </a:cxn>
                <a:cxn ang="0">
                  <a:pos x="124" y="284"/>
                </a:cxn>
                <a:cxn ang="0">
                  <a:pos x="159" y="322"/>
                </a:cxn>
                <a:cxn ang="0">
                  <a:pos x="124" y="353"/>
                </a:cxn>
                <a:cxn ang="0">
                  <a:pos x="153" y="387"/>
                </a:cxn>
                <a:cxn ang="0">
                  <a:pos x="122" y="424"/>
                </a:cxn>
                <a:cxn ang="0">
                  <a:pos x="152" y="465"/>
                </a:cxn>
                <a:cxn ang="0">
                  <a:pos x="119" y="497"/>
                </a:cxn>
                <a:cxn ang="0">
                  <a:pos x="153" y="534"/>
                </a:cxn>
                <a:cxn ang="0">
                  <a:pos x="109" y="587"/>
                </a:cxn>
                <a:cxn ang="0">
                  <a:pos x="3" y="538"/>
                </a:cxn>
                <a:cxn ang="0">
                  <a:pos x="0" y="182"/>
                </a:cxn>
                <a:cxn ang="0">
                  <a:pos x="136" y="0"/>
                </a:cxn>
                <a:cxn ang="0">
                  <a:pos x="183" y="23"/>
                </a:cxn>
                <a:cxn ang="0">
                  <a:pos x="183" y="23"/>
                </a:cxn>
              </a:cxnLst>
              <a:rect l="0" t="0" r="r" b="b"/>
              <a:pathLst>
                <a:path w="216" h="587">
                  <a:moveTo>
                    <a:pt x="183" y="23"/>
                  </a:moveTo>
                  <a:lnTo>
                    <a:pt x="216" y="70"/>
                  </a:lnTo>
                  <a:lnTo>
                    <a:pt x="181" y="80"/>
                  </a:lnTo>
                  <a:lnTo>
                    <a:pt x="197" y="129"/>
                  </a:lnTo>
                  <a:lnTo>
                    <a:pt x="150" y="142"/>
                  </a:lnTo>
                  <a:lnTo>
                    <a:pt x="172" y="184"/>
                  </a:lnTo>
                  <a:lnTo>
                    <a:pt x="131" y="206"/>
                  </a:lnTo>
                  <a:lnTo>
                    <a:pt x="159" y="255"/>
                  </a:lnTo>
                  <a:lnTo>
                    <a:pt x="124" y="284"/>
                  </a:lnTo>
                  <a:lnTo>
                    <a:pt x="159" y="322"/>
                  </a:lnTo>
                  <a:lnTo>
                    <a:pt x="124" y="353"/>
                  </a:lnTo>
                  <a:lnTo>
                    <a:pt x="153" y="387"/>
                  </a:lnTo>
                  <a:lnTo>
                    <a:pt x="122" y="424"/>
                  </a:lnTo>
                  <a:lnTo>
                    <a:pt x="152" y="465"/>
                  </a:lnTo>
                  <a:lnTo>
                    <a:pt x="119" y="497"/>
                  </a:lnTo>
                  <a:lnTo>
                    <a:pt x="153" y="534"/>
                  </a:lnTo>
                  <a:lnTo>
                    <a:pt x="109" y="587"/>
                  </a:lnTo>
                  <a:lnTo>
                    <a:pt x="3" y="538"/>
                  </a:lnTo>
                  <a:lnTo>
                    <a:pt x="0" y="182"/>
                  </a:lnTo>
                  <a:lnTo>
                    <a:pt x="136" y="0"/>
                  </a:lnTo>
                  <a:lnTo>
                    <a:pt x="183" y="23"/>
                  </a:lnTo>
                  <a:lnTo>
                    <a:pt x="183" y="23"/>
                  </a:lnTo>
                  <a:close/>
                </a:path>
              </a:pathLst>
            </a:custGeom>
            <a:solidFill>
              <a:srgbClr val="664DCC"/>
            </a:solidFill>
            <a:ln w="9525">
              <a:noFill/>
              <a:round/>
            </a:ln>
          </p:spPr>
          <p:txBody>
            <a:bodyPr/>
            <a:lstStyle/>
            <a:p>
              <a:endParaRPr lang="en-US"/>
            </a:p>
          </p:txBody>
        </p:sp>
        <p:sp>
          <p:nvSpPr>
            <p:cNvPr id="423979" name="Freeform 43"/>
            <p:cNvSpPr/>
            <p:nvPr/>
          </p:nvSpPr>
          <p:spPr bwMode="auto">
            <a:xfrm>
              <a:off x="5123" y="3308"/>
              <a:ext cx="119" cy="221"/>
            </a:xfrm>
            <a:custGeom>
              <a:avLst/>
              <a:gdLst/>
              <a:ahLst/>
              <a:cxnLst>
                <a:cxn ang="0">
                  <a:pos x="0" y="276"/>
                </a:cxn>
                <a:cxn ang="0">
                  <a:pos x="194" y="0"/>
                </a:cxn>
                <a:cxn ang="0">
                  <a:pos x="238" y="442"/>
                </a:cxn>
                <a:cxn ang="0">
                  <a:pos x="0" y="276"/>
                </a:cxn>
                <a:cxn ang="0">
                  <a:pos x="0" y="276"/>
                </a:cxn>
              </a:cxnLst>
              <a:rect l="0" t="0" r="r" b="b"/>
              <a:pathLst>
                <a:path w="238" h="442">
                  <a:moveTo>
                    <a:pt x="0" y="276"/>
                  </a:moveTo>
                  <a:lnTo>
                    <a:pt x="194" y="0"/>
                  </a:lnTo>
                  <a:lnTo>
                    <a:pt x="238" y="442"/>
                  </a:lnTo>
                  <a:lnTo>
                    <a:pt x="0" y="276"/>
                  </a:lnTo>
                  <a:lnTo>
                    <a:pt x="0" y="276"/>
                  </a:lnTo>
                  <a:close/>
                </a:path>
              </a:pathLst>
            </a:custGeom>
            <a:solidFill>
              <a:srgbClr val="000000"/>
            </a:solidFill>
            <a:ln w="9525">
              <a:noFill/>
              <a:round/>
            </a:ln>
          </p:spPr>
          <p:txBody>
            <a:bodyPr/>
            <a:lstStyle/>
            <a:p>
              <a:endParaRPr lang="en-US"/>
            </a:p>
          </p:txBody>
        </p:sp>
        <p:sp>
          <p:nvSpPr>
            <p:cNvPr id="423980" name="Freeform 44"/>
            <p:cNvSpPr/>
            <p:nvPr/>
          </p:nvSpPr>
          <p:spPr bwMode="auto">
            <a:xfrm>
              <a:off x="5018" y="3471"/>
              <a:ext cx="176" cy="182"/>
            </a:xfrm>
            <a:custGeom>
              <a:avLst/>
              <a:gdLst/>
              <a:ahLst/>
              <a:cxnLst>
                <a:cxn ang="0">
                  <a:pos x="35" y="0"/>
                </a:cxn>
                <a:cxn ang="0">
                  <a:pos x="353" y="243"/>
                </a:cxn>
                <a:cxn ang="0">
                  <a:pos x="0" y="363"/>
                </a:cxn>
                <a:cxn ang="0">
                  <a:pos x="35" y="0"/>
                </a:cxn>
                <a:cxn ang="0">
                  <a:pos x="35" y="0"/>
                </a:cxn>
              </a:cxnLst>
              <a:rect l="0" t="0" r="r" b="b"/>
              <a:pathLst>
                <a:path w="353" h="363">
                  <a:moveTo>
                    <a:pt x="35" y="0"/>
                  </a:moveTo>
                  <a:lnTo>
                    <a:pt x="353" y="243"/>
                  </a:lnTo>
                  <a:lnTo>
                    <a:pt x="0" y="363"/>
                  </a:lnTo>
                  <a:lnTo>
                    <a:pt x="35" y="0"/>
                  </a:lnTo>
                  <a:lnTo>
                    <a:pt x="35" y="0"/>
                  </a:lnTo>
                  <a:close/>
                </a:path>
              </a:pathLst>
            </a:custGeom>
            <a:solidFill>
              <a:srgbClr val="000000"/>
            </a:solidFill>
            <a:ln w="9525">
              <a:noFill/>
              <a:round/>
            </a:ln>
          </p:spPr>
          <p:txBody>
            <a:bodyPr/>
            <a:lstStyle/>
            <a:p>
              <a:endParaRPr lang="en-US"/>
            </a:p>
          </p:txBody>
        </p:sp>
        <p:sp>
          <p:nvSpPr>
            <p:cNvPr id="423981" name="Freeform 45"/>
            <p:cNvSpPr/>
            <p:nvPr/>
          </p:nvSpPr>
          <p:spPr bwMode="auto">
            <a:xfrm>
              <a:off x="4787" y="2799"/>
              <a:ext cx="89" cy="249"/>
            </a:xfrm>
            <a:custGeom>
              <a:avLst/>
              <a:gdLst/>
              <a:ahLst/>
              <a:cxnLst>
                <a:cxn ang="0">
                  <a:pos x="0" y="462"/>
                </a:cxn>
                <a:cxn ang="0">
                  <a:pos x="113" y="24"/>
                </a:cxn>
                <a:cxn ang="0">
                  <a:pos x="178" y="0"/>
                </a:cxn>
                <a:cxn ang="0">
                  <a:pos x="30" y="497"/>
                </a:cxn>
                <a:cxn ang="0">
                  <a:pos x="0" y="462"/>
                </a:cxn>
                <a:cxn ang="0">
                  <a:pos x="0" y="462"/>
                </a:cxn>
              </a:cxnLst>
              <a:rect l="0" t="0" r="r" b="b"/>
              <a:pathLst>
                <a:path w="178" h="497">
                  <a:moveTo>
                    <a:pt x="0" y="462"/>
                  </a:moveTo>
                  <a:lnTo>
                    <a:pt x="113" y="24"/>
                  </a:lnTo>
                  <a:lnTo>
                    <a:pt x="178" y="0"/>
                  </a:lnTo>
                  <a:lnTo>
                    <a:pt x="30" y="497"/>
                  </a:lnTo>
                  <a:lnTo>
                    <a:pt x="0" y="462"/>
                  </a:lnTo>
                  <a:lnTo>
                    <a:pt x="0" y="462"/>
                  </a:lnTo>
                  <a:close/>
                </a:path>
              </a:pathLst>
            </a:custGeom>
            <a:solidFill>
              <a:srgbClr val="000000"/>
            </a:solidFill>
            <a:ln w="9525">
              <a:noFill/>
              <a:round/>
            </a:ln>
          </p:spPr>
          <p:txBody>
            <a:bodyPr/>
            <a:lstStyle/>
            <a:p>
              <a:endParaRPr lang="en-US"/>
            </a:p>
          </p:txBody>
        </p:sp>
        <p:sp>
          <p:nvSpPr>
            <p:cNvPr id="423982" name="Freeform 46"/>
            <p:cNvSpPr/>
            <p:nvPr/>
          </p:nvSpPr>
          <p:spPr bwMode="auto">
            <a:xfrm>
              <a:off x="4146" y="2637"/>
              <a:ext cx="1134" cy="630"/>
            </a:xfrm>
            <a:custGeom>
              <a:avLst/>
              <a:gdLst/>
              <a:ahLst/>
              <a:cxnLst>
                <a:cxn ang="0">
                  <a:pos x="1429" y="387"/>
                </a:cxn>
                <a:cxn ang="0">
                  <a:pos x="1871" y="716"/>
                </a:cxn>
                <a:cxn ang="0">
                  <a:pos x="2171" y="210"/>
                </a:cxn>
                <a:cxn ang="0">
                  <a:pos x="1153" y="158"/>
                </a:cxn>
                <a:cxn ang="0">
                  <a:pos x="1321" y="308"/>
                </a:cxn>
                <a:cxn ang="0">
                  <a:pos x="1289" y="333"/>
                </a:cxn>
                <a:cxn ang="0">
                  <a:pos x="1008" y="57"/>
                </a:cxn>
                <a:cxn ang="0">
                  <a:pos x="861" y="148"/>
                </a:cxn>
                <a:cxn ang="0">
                  <a:pos x="242" y="115"/>
                </a:cxn>
                <a:cxn ang="0">
                  <a:pos x="394" y="438"/>
                </a:cxn>
                <a:cxn ang="0">
                  <a:pos x="76" y="618"/>
                </a:cxn>
                <a:cxn ang="0">
                  <a:pos x="211" y="754"/>
                </a:cxn>
                <a:cxn ang="0">
                  <a:pos x="202" y="787"/>
                </a:cxn>
                <a:cxn ang="0">
                  <a:pos x="0" y="588"/>
                </a:cxn>
                <a:cxn ang="0">
                  <a:pos x="332" y="430"/>
                </a:cxn>
                <a:cxn ang="0">
                  <a:pos x="175" y="68"/>
                </a:cxn>
                <a:cxn ang="0">
                  <a:pos x="851" y="115"/>
                </a:cxn>
                <a:cxn ang="0">
                  <a:pos x="1012" y="0"/>
                </a:cxn>
                <a:cxn ang="0">
                  <a:pos x="1123" y="122"/>
                </a:cxn>
                <a:cxn ang="0">
                  <a:pos x="2252" y="167"/>
                </a:cxn>
                <a:cxn ang="0">
                  <a:pos x="1912" y="734"/>
                </a:cxn>
                <a:cxn ang="0">
                  <a:pos x="2157" y="893"/>
                </a:cxn>
                <a:cxn ang="0">
                  <a:pos x="2100" y="998"/>
                </a:cxn>
                <a:cxn ang="0">
                  <a:pos x="2217" y="939"/>
                </a:cxn>
                <a:cxn ang="0">
                  <a:pos x="2268" y="1260"/>
                </a:cxn>
                <a:cxn ang="0">
                  <a:pos x="2205" y="1241"/>
                </a:cxn>
                <a:cxn ang="0">
                  <a:pos x="2176" y="1020"/>
                </a:cxn>
                <a:cxn ang="0">
                  <a:pos x="1962" y="1121"/>
                </a:cxn>
                <a:cxn ang="0">
                  <a:pos x="2103" y="910"/>
                </a:cxn>
                <a:cxn ang="0">
                  <a:pos x="1396" y="425"/>
                </a:cxn>
                <a:cxn ang="0">
                  <a:pos x="1429" y="387"/>
                </a:cxn>
                <a:cxn ang="0">
                  <a:pos x="1429" y="387"/>
                </a:cxn>
              </a:cxnLst>
              <a:rect l="0" t="0" r="r" b="b"/>
              <a:pathLst>
                <a:path w="2268" h="1260">
                  <a:moveTo>
                    <a:pt x="1429" y="387"/>
                  </a:moveTo>
                  <a:lnTo>
                    <a:pt x="1871" y="716"/>
                  </a:lnTo>
                  <a:lnTo>
                    <a:pt x="2171" y="210"/>
                  </a:lnTo>
                  <a:lnTo>
                    <a:pt x="1153" y="158"/>
                  </a:lnTo>
                  <a:lnTo>
                    <a:pt x="1321" y="308"/>
                  </a:lnTo>
                  <a:lnTo>
                    <a:pt x="1289" y="333"/>
                  </a:lnTo>
                  <a:lnTo>
                    <a:pt x="1008" y="57"/>
                  </a:lnTo>
                  <a:lnTo>
                    <a:pt x="861" y="148"/>
                  </a:lnTo>
                  <a:lnTo>
                    <a:pt x="242" y="115"/>
                  </a:lnTo>
                  <a:lnTo>
                    <a:pt x="394" y="438"/>
                  </a:lnTo>
                  <a:lnTo>
                    <a:pt x="76" y="618"/>
                  </a:lnTo>
                  <a:lnTo>
                    <a:pt x="211" y="754"/>
                  </a:lnTo>
                  <a:lnTo>
                    <a:pt x="202" y="787"/>
                  </a:lnTo>
                  <a:lnTo>
                    <a:pt x="0" y="588"/>
                  </a:lnTo>
                  <a:lnTo>
                    <a:pt x="332" y="430"/>
                  </a:lnTo>
                  <a:lnTo>
                    <a:pt x="175" y="68"/>
                  </a:lnTo>
                  <a:lnTo>
                    <a:pt x="851" y="115"/>
                  </a:lnTo>
                  <a:lnTo>
                    <a:pt x="1012" y="0"/>
                  </a:lnTo>
                  <a:lnTo>
                    <a:pt x="1123" y="122"/>
                  </a:lnTo>
                  <a:lnTo>
                    <a:pt x="2252" y="167"/>
                  </a:lnTo>
                  <a:lnTo>
                    <a:pt x="1912" y="734"/>
                  </a:lnTo>
                  <a:lnTo>
                    <a:pt x="2157" y="893"/>
                  </a:lnTo>
                  <a:lnTo>
                    <a:pt x="2100" y="998"/>
                  </a:lnTo>
                  <a:lnTo>
                    <a:pt x="2217" y="939"/>
                  </a:lnTo>
                  <a:lnTo>
                    <a:pt x="2268" y="1260"/>
                  </a:lnTo>
                  <a:lnTo>
                    <a:pt x="2205" y="1241"/>
                  </a:lnTo>
                  <a:lnTo>
                    <a:pt x="2176" y="1020"/>
                  </a:lnTo>
                  <a:lnTo>
                    <a:pt x="1962" y="1121"/>
                  </a:lnTo>
                  <a:lnTo>
                    <a:pt x="2103" y="910"/>
                  </a:lnTo>
                  <a:lnTo>
                    <a:pt x="1396" y="425"/>
                  </a:lnTo>
                  <a:lnTo>
                    <a:pt x="1429" y="387"/>
                  </a:lnTo>
                  <a:lnTo>
                    <a:pt x="1429" y="387"/>
                  </a:lnTo>
                  <a:close/>
                </a:path>
              </a:pathLst>
            </a:custGeom>
            <a:solidFill>
              <a:srgbClr val="000000"/>
            </a:solidFill>
            <a:ln w="9525">
              <a:noFill/>
              <a:round/>
            </a:ln>
          </p:spPr>
          <p:txBody>
            <a:bodyPr/>
            <a:lstStyle/>
            <a:p>
              <a:endParaRPr lang="en-US"/>
            </a:p>
          </p:txBody>
        </p:sp>
        <p:sp>
          <p:nvSpPr>
            <p:cNvPr id="423983" name="Freeform 47"/>
            <p:cNvSpPr/>
            <p:nvPr/>
          </p:nvSpPr>
          <p:spPr bwMode="auto">
            <a:xfrm>
              <a:off x="4380" y="3175"/>
              <a:ext cx="548" cy="570"/>
            </a:xfrm>
            <a:custGeom>
              <a:avLst/>
              <a:gdLst/>
              <a:ahLst/>
              <a:cxnLst>
                <a:cxn ang="0">
                  <a:pos x="201" y="153"/>
                </a:cxn>
                <a:cxn ang="0">
                  <a:pos x="10" y="0"/>
                </a:cxn>
                <a:cxn ang="0">
                  <a:pos x="0" y="35"/>
                </a:cxn>
                <a:cxn ang="0">
                  <a:pos x="62" y="92"/>
                </a:cxn>
                <a:cxn ang="0">
                  <a:pos x="398" y="1140"/>
                </a:cxn>
                <a:cxn ang="0">
                  <a:pos x="581" y="934"/>
                </a:cxn>
                <a:cxn ang="0">
                  <a:pos x="1096" y="1041"/>
                </a:cxn>
                <a:cxn ang="0">
                  <a:pos x="716" y="740"/>
                </a:cxn>
                <a:cxn ang="0">
                  <a:pos x="778" y="669"/>
                </a:cxn>
                <a:cxn ang="0">
                  <a:pos x="927" y="813"/>
                </a:cxn>
                <a:cxn ang="0">
                  <a:pos x="1046" y="645"/>
                </a:cxn>
                <a:cxn ang="0">
                  <a:pos x="1003" y="636"/>
                </a:cxn>
                <a:cxn ang="0">
                  <a:pos x="927" y="732"/>
                </a:cxn>
                <a:cxn ang="0">
                  <a:pos x="597" y="454"/>
                </a:cxn>
                <a:cxn ang="0">
                  <a:pos x="581" y="520"/>
                </a:cxn>
                <a:cxn ang="0">
                  <a:pos x="727" y="636"/>
                </a:cxn>
                <a:cxn ang="0">
                  <a:pos x="420" y="1059"/>
                </a:cxn>
                <a:cxn ang="0">
                  <a:pos x="134" y="153"/>
                </a:cxn>
                <a:cxn ang="0">
                  <a:pos x="238" y="234"/>
                </a:cxn>
                <a:cxn ang="0">
                  <a:pos x="201" y="153"/>
                </a:cxn>
                <a:cxn ang="0">
                  <a:pos x="201" y="153"/>
                </a:cxn>
              </a:cxnLst>
              <a:rect l="0" t="0" r="r" b="b"/>
              <a:pathLst>
                <a:path w="1096" h="1140">
                  <a:moveTo>
                    <a:pt x="201" y="153"/>
                  </a:moveTo>
                  <a:lnTo>
                    <a:pt x="10" y="0"/>
                  </a:lnTo>
                  <a:lnTo>
                    <a:pt x="0" y="35"/>
                  </a:lnTo>
                  <a:lnTo>
                    <a:pt x="62" y="92"/>
                  </a:lnTo>
                  <a:lnTo>
                    <a:pt x="398" y="1140"/>
                  </a:lnTo>
                  <a:lnTo>
                    <a:pt x="581" y="934"/>
                  </a:lnTo>
                  <a:lnTo>
                    <a:pt x="1096" y="1041"/>
                  </a:lnTo>
                  <a:lnTo>
                    <a:pt x="716" y="740"/>
                  </a:lnTo>
                  <a:lnTo>
                    <a:pt x="778" y="669"/>
                  </a:lnTo>
                  <a:lnTo>
                    <a:pt x="927" y="813"/>
                  </a:lnTo>
                  <a:lnTo>
                    <a:pt x="1046" y="645"/>
                  </a:lnTo>
                  <a:lnTo>
                    <a:pt x="1003" y="636"/>
                  </a:lnTo>
                  <a:lnTo>
                    <a:pt x="927" y="732"/>
                  </a:lnTo>
                  <a:lnTo>
                    <a:pt x="597" y="454"/>
                  </a:lnTo>
                  <a:lnTo>
                    <a:pt x="581" y="520"/>
                  </a:lnTo>
                  <a:lnTo>
                    <a:pt x="727" y="636"/>
                  </a:lnTo>
                  <a:lnTo>
                    <a:pt x="420" y="1059"/>
                  </a:lnTo>
                  <a:lnTo>
                    <a:pt x="134" y="153"/>
                  </a:lnTo>
                  <a:lnTo>
                    <a:pt x="238" y="234"/>
                  </a:lnTo>
                  <a:lnTo>
                    <a:pt x="201" y="153"/>
                  </a:lnTo>
                  <a:lnTo>
                    <a:pt x="201" y="153"/>
                  </a:lnTo>
                  <a:close/>
                </a:path>
              </a:pathLst>
            </a:custGeom>
            <a:solidFill>
              <a:srgbClr val="000000"/>
            </a:solidFill>
            <a:ln w="9525">
              <a:noFill/>
              <a:round/>
            </a:ln>
          </p:spPr>
          <p:txBody>
            <a:bodyPr/>
            <a:lstStyle/>
            <a:p>
              <a:endParaRPr lang="en-US"/>
            </a:p>
          </p:txBody>
        </p:sp>
        <p:sp>
          <p:nvSpPr>
            <p:cNvPr id="423984" name="Freeform 48"/>
            <p:cNvSpPr/>
            <p:nvPr/>
          </p:nvSpPr>
          <p:spPr bwMode="auto">
            <a:xfrm>
              <a:off x="4111" y="3020"/>
              <a:ext cx="330" cy="493"/>
            </a:xfrm>
            <a:custGeom>
              <a:avLst/>
              <a:gdLst/>
              <a:ahLst/>
              <a:cxnLst>
                <a:cxn ang="0">
                  <a:pos x="157" y="144"/>
                </a:cxn>
                <a:cxn ang="0">
                  <a:pos x="158" y="279"/>
                </a:cxn>
                <a:cxn ang="0">
                  <a:pos x="164" y="291"/>
                </a:cxn>
                <a:cxn ang="0">
                  <a:pos x="173" y="302"/>
                </a:cxn>
                <a:cxn ang="0">
                  <a:pos x="183" y="314"/>
                </a:cxn>
                <a:cxn ang="0">
                  <a:pos x="192" y="324"/>
                </a:cxn>
                <a:cxn ang="0">
                  <a:pos x="209" y="339"/>
                </a:cxn>
                <a:cxn ang="0">
                  <a:pos x="177" y="400"/>
                </a:cxn>
                <a:cxn ang="0">
                  <a:pos x="0" y="459"/>
                </a:cxn>
                <a:cxn ang="0">
                  <a:pos x="152" y="935"/>
                </a:cxn>
                <a:cxn ang="0">
                  <a:pos x="164" y="939"/>
                </a:cxn>
                <a:cxn ang="0">
                  <a:pos x="199" y="953"/>
                </a:cxn>
                <a:cxn ang="0">
                  <a:pos x="252" y="968"/>
                </a:cxn>
                <a:cxn ang="0">
                  <a:pos x="323" y="982"/>
                </a:cxn>
                <a:cxn ang="0">
                  <a:pos x="401" y="985"/>
                </a:cxn>
                <a:cxn ang="0">
                  <a:pos x="486" y="978"/>
                </a:cxn>
                <a:cxn ang="0">
                  <a:pos x="573" y="953"/>
                </a:cxn>
                <a:cxn ang="0">
                  <a:pos x="659" y="906"/>
                </a:cxn>
                <a:cxn ang="0">
                  <a:pos x="524" y="341"/>
                </a:cxn>
                <a:cxn ang="0">
                  <a:pos x="587" y="508"/>
                </a:cxn>
                <a:cxn ang="0">
                  <a:pos x="616" y="880"/>
                </a:cxn>
                <a:cxn ang="0">
                  <a:pos x="600" y="889"/>
                </a:cxn>
                <a:cxn ang="0">
                  <a:pos x="568" y="907"/>
                </a:cxn>
                <a:cxn ang="0">
                  <a:pos x="523" y="923"/>
                </a:cxn>
                <a:cxn ang="0">
                  <a:pos x="464" y="937"/>
                </a:cxn>
                <a:cxn ang="0">
                  <a:pos x="391" y="941"/>
                </a:cxn>
                <a:cxn ang="0">
                  <a:pos x="306" y="932"/>
                </a:cxn>
                <a:cxn ang="0">
                  <a:pos x="214" y="908"/>
                </a:cxn>
                <a:cxn ang="0">
                  <a:pos x="163" y="522"/>
                </a:cxn>
                <a:cxn ang="0">
                  <a:pos x="233" y="317"/>
                </a:cxn>
                <a:cxn ang="0">
                  <a:pos x="187" y="153"/>
                </a:cxn>
                <a:cxn ang="0">
                  <a:pos x="268" y="0"/>
                </a:cxn>
              </a:cxnLst>
              <a:rect l="0" t="0" r="r" b="b"/>
              <a:pathLst>
                <a:path w="659" h="985">
                  <a:moveTo>
                    <a:pt x="268" y="0"/>
                  </a:moveTo>
                  <a:lnTo>
                    <a:pt x="157" y="144"/>
                  </a:lnTo>
                  <a:lnTo>
                    <a:pt x="157" y="278"/>
                  </a:lnTo>
                  <a:lnTo>
                    <a:pt x="158" y="279"/>
                  </a:lnTo>
                  <a:lnTo>
                    <a:pt x="163" y="286"/>
                  </a:lnTo>
                  <a:lnTo>
                    <a:pt x="164" y="291"/>
                  </a:lnTo>
                  <a:lnTo>
                    <a:pt x="169" y="296"/>
                  </a:lnTo>
                  <a:lnTo>
                    <a:pt x="173" y="302"/>
                  </a:lnTo>
                  <a:lnTo>
                    <a:pt x="178" y="309"/>
                  </a:lnTo>
                  <a:lnTo>
                    <a:pt x="183" y="314"/>
                  </a:lnTo>
                  <a:lnTo>
                    <a:pt x="188" y="319"/>
                  </a:lnTo>
                  <a:lnTo>
                    <a:pt x="192" y="324"/>
                  </a:lnTo>
                  <a:lnTo>
                    <a:pt x="199" y="330"/>
                  </a:lnTo>
                  <a:lnTo>
                    <a:pt x="209" y="339"/>
                  </a:lnTo>
                  <a:lnTo>
                    <a:pt x="219" y="345"/>
                  </a:lnTo>
                  <a:lnTo>
                    <a:pt x="177" y="400"/>
                  </a:lnTo>
                  <a:lnTo>
                    <a:pt x="121" y="354"/>
                  </a:lnTo>
                  <a:lnTo>
                    <a:pt x="0" y="459"/>
                  </a:lnTo>
                  <a:lnTo>
                    <a:pt x="21" y="803"/>
                  </a:lnTo>
                  <a:lnTo>
                    <a:pt x="152" y="935"/>
                  </a:lnTo>
                  <a:lnTo>
                    <a:pt x="154" y="935"/>
                  </a:lnTo>
                  <a:lnTo>
                    <a:pt x="164" y="939"/>
                  </a:lnTo>
                  <a:lnTo>
                    <a:pt x="177" y="945"/>
                  </a:lnTo>
                  <a:lnTo>
                    <a:pt x="199" y="953"/>
                  </a:lnTo>
                  <a:lnTo>
                    <a:pt x="223" y="959"/>
                  </a:lnTo>
                  <a:lnTo>
                    <a:pt x="252" y="968"/>
                  </a:lnTo>
                  <a:lnTo>
                    <a:pt x="286" y="974"/>
                  </a:lnTo>
                  <a:lnTo>
                    <a:pt x="323" y="982"/>
                  </a:lnTo>
                  <a:lnTo>
                    <a:pt x="361" y="984"/>
                  </a:lnTo>
                  <a:lnTo>
                    <a:pt x="401" y="985"/>
                  </a:lnTo>
                  <a:lnTo>
                    <a:pt x="442" y="983"/>
                  </a:lnTo>
                  <a:lnTo>
                    <a:pt x="486" y="978"/>
                  </a:lnTo>
                  <a:lnTo>
                    <a:pt x="529" y="968"/>
                  </a:lnTo>
                  <a:lnTo>
                    <a:pt x="573" y="953"/>
                  </a:lnTo>
                  <a:lnTo>
                    <a:pt x="616" y="932"/>
                  </a:lnTo>
                  <a:lnTo>
                    <a:pt x="659" y="906"/>
                  </a:lnTo>
                  <a:lnTo>
                    <a:pt x="636" y="497"/>
                  </a:lnTo>
                  <a:lnTo>
                    <a:pt x="524" y="341"/>
                  </a:lnTo>
                  <a:lnTo>
                    <a:pt x="491" y="345"/>
                  </a:lnTo>
                  <a:lnTo>
                    <a:pt x="587" y="508"/>
                  </a:lnTo>
                  <a:lnTo>
                    <a:pt x="619" y="879"/>
                  </a:lnTo>
                  <a:lnTo>
                    <a:pt x="616" y="880"/>
                  </a:lnTo>
                  <a:lnTo>
                    <a:pt x="611" y="884"/>
                  </a:lnTo>
                  <a:lnTo>
                    <a:pt x="600" y="889"/>
                  </a:lnTo>
                  <a:lnTo>
                    <a:pt x="587" y="898"/>
                  </a:lnTo>
                  <a:lnTo>
                    <a:pt x="568" y="907"/>
                  </a:lnTo>
                  <a:lnTo>
                    <a:pt x="547" y="915"/>
                  </a:lnTo>
                  <a:lnTo>
                    <a:pt x="523" y="923"/>
                  </a:lnTo>
                  <a:lnTo>
                    <a:pt x="495" y="932"/>
                  </a:lnTo>
                  <a:lnTo>
                    <a:pt x="464" y="937"/>
                  </a:lnTo>
                  <a:lnTo>
                    <a:pt x="429" y="940"/>
                  </a:lnTo>
                  <a:lnTo>
                    <a:pt x="391" y="941"/>
                  </a:lnTo>
                  <a:lnTo>
                    <a:pt x="350" y="940"/>
                  </a:lnTo>
                  <a:lnTo>
                    <a:pt x="306" y="932"/>
                  </a:lnTo>
                  <a:lnTo>
                    <a:pt x="262" y="923"/>
                  </a:lnTo>
                  <a:lnTo>
                    <a:pt x="214" y="908"/>
                  </a:lnTo>
                  <a:lnTo>
                    <a:pt x="163" y="887"/>
                  </a:lnTo>
                  <a:lnTo>
                    <a:pt x="163" y="522"/>
                  </a:lnTo>
                  <a:lnTo>
                    <a:pt x="268" y="363"/>
                  </a:lnTo>
                  <a:lnTo>
                    <a:pt x="233" y="317"/>
                  </a:lnTo>
                  <a:lnTo>
                    <a:pt x="233" y="177"/>
                  </a:lnTo>
                  <a:lnTo>
                    <a:pt x="187" y="153"/>
                  </a:lnTo>
                  <a:lnTo>
                    <a:pt x="304" y="4"/>
                  </a:lnTo>
                  <a:lnTo>
                    <a:pt x="268" y="0"/>
                  </a:lnTo>
                  <a:lnTo>
                    <a:pt x="268" y="0"/>
                  </a:lnTo>
                  <a:close/>
                </a:path>
              </a:pathLst>
            </a:custGeom>
            <a:solidFill>
              <a:srgbClr val="000000"/>
            </a:solidFill>
            <a:ln w="9525">
              <a:noFill/>
              <a:round/>
            </a:ln>
          </p:spPr>
          <p:txBody>
            <a:bodyPr/>
            <a:lstStyle/>
            <a:p>
              <a:endParaRPr lang="en-US"/>
            </a:p>
          </p:txBody>
        </p:sp>
        <p:sp>
          <p:nvSpPr>
            <p:cNvPr id="423985" name="Freeform 49"/>
            <p:cNvSpPr/>
            <p:nvPr/>
          </p:nvSpPr>
          <p:spPr bwMode="auto">
            <a:xfrm>
              <a:off x="4220" y="2892"/>
              <a:ext cx="168" cy="318"/>
            </a:xfrm>
            <a:custGeom>
              <a:avLst/>
              <a:gdLst/>
              <a:ahLst/>
              <a:cxnLst>
                <a:cxn ang="0">
                  <a:pos x="25" y="621"/>
                </a:cxn>
                <a:cxn ang="0">
                  <a:pos x="42" y="623"/>
                </a:cxn>
                <a:cxn ang="0">
                  <a:pos x="74" y="628"/>
                </a:cxn>
                <a:cxn ang="0">
                  <a:pos x="116" y="633"/>
                </a:cxn>
                <a:cxn ang="0">
                  <a:pos x="166" y="635"/>
                </a:cxn>
                <a:cxn ang="0">
                  <a:pos x="219" y="635"/>
                </a:cxn>
                <a:cxn ang="0">
                  <a:pos x="269" y="630"/>
                </a:cxn>
                <a:cxn ang="0">
                  <a:pos x="315" y="619"/>
                </a:cxn>
                <a:cxn ang="0">
                  <a:pos x="335" y="419"/>
                </a:cxn>
                <a:cxn ang="0">
                  <a:pos x="252" y="37"/>
                </a:cxn>
                <a:cxn ang="0">
                  <a:pos x="248" y="32"/>
                </a:cxn>
                <a:cxn ang="0">
                  <a:pos x="239" y="24"/>
                </a:cxn>
                <a:cxn ang="0">
                  <a:pos x="223" y="15"/>
                </a:cxn>
                <a:cxn ang="0">
                  <a:pos x="201" y="7"/>
                </a:cxn>
                <a:cxn ang="0">
                  <a:pos x="172" y="0"/>
                </a:cxn>
                <a:cxn ang="0">
                  <a:pos x="136" y="0"/>
                </a:cxn>
                <a:cxn ang="0">
                  <a:pos x="97" y="9"/>
                </a:cxn>
                <a:cxn ang="0">
                  <a:pos x="52" y="31"/>
                </a:cxn>
                <a:cxn ang="0">
                  <a:pos x="85" y="260"/>
                </a:cxn>
                <a:cxn ang="0">
                  <a:pos x="85" y="41"/>
                </a:cxn>
                <a:cxn ang="0">
                  <a:pos x="92" y="37"/>
                </a:cxn>
                <a:cxn ang="0">
                  <a:pos x="106" y="33"/>
                </a:cxn>
                <a:cxn ang="0">
                  <a:pos x="125" y="29"/>
                </a:cxn>
                <a:cxn ang="0">
                  <a:pos x="148" y="27"/>
                </a:cxn>
                <a:cxn ang="0">
                  <a:pos x="171" y="26"/>
                </a:cxn>
                <a:cxn ang="0">
                  <a:pos x="192" y="31"/>
                </a:cxn>
                <a:cxn ang="0">
                  <a:pos x="211" y="39"/>
                </a:cxn>
                <a:cxn ang="0">
                  <a:pos x="221" y="270"/>
                </a:cxn>
                <a:cxn ang="0">
                  <a:pos x="317" y="591"/>
                </a:cxn>
                <a:cxn ang="0">
                  <a:pos x="255" y="604"/>
                </a:cxn>
                <a:cxn ang="0">
                  <a:pos x="169" y="604"/>
                </a:cxn>
                <a:cxn ang="0">
                  <a:pos x="92" y="599"/>
                </a:cxn>
                <a:cxn ang="0">
                  <a:pos x="0" y="584"/>
                </a:cxn>
                <a:cxn ang="0">
                  <a:pos x="23" y="621"/>
                </a:cxn>
              </a:cxnLst>
              <a:rect l="0" t="0" r="r" b="b"/>
              <a:pathLst>
                <a:path w="335" h="637">
                  <a:moveTo>
                    <a:pt x="23" y="621"/>
                  </a:moveTo>
                  <a:lnTo>
                    <a:pt x="25" y="621"/>
                  </a:lnTo>
                  <a:lnTo>
                    <a:pt x="31" y="621"/>
                  </a:lnTo>
                  <a:lnTo>
                    <a:pt x="42" y="623"/>
                  </a:lnTo>
                  <a:lnTo>
                    <a:pt x="57" y="627"/>
                  </a:lnTo>
                  <a:lnTo>
                    <a:pt x="74" y="628"/>
                  </a:lnTo>
                  <a:lnTo>
                    <a:pt x="95" y="630"/>
                  </a:lnTo>
                  <a:lnTo>
                    <a:pt x="116" y="633"/>
                  </a:lnTo>
                  <a:lnTo>
                    <a:pt x="142" y="635"/>
                  </a:lnTo>
                  <a:lnTo>
                    <a:pt x="166" y="635"/>
                  </a:lnTo>
                  <a:lnTo>
                    <a:pt x="192" y="637"/>
                  </a:lnTo>
                  <a:lnTo>
                    <a:pt x="219" y="635"/>
                  </a:lnTo>
                  <a:lnTo>
                    <a:pt x="245" y="634"/>
                  </a:lnTo>
                  <a:lnTo>
                    <a:pt x="269" y="630"/>
                  </a:lnTo>
                  <a:lnTo>
                    <a:pt x="293" y="627"/>
                  </a:lnTo>
                  <a:lnTo>
                    <a:pt x="315" y="619"/>
                  </a:lnTo>
                  <a:lnTo>
                    <a:pt x="335" y="610"/>
                  </a:lnTo>
                  <a:lnTo>
                    <a:pt x="335" y="419"/>
                  </a:lnTo>
                  <a:lnTo>
                    <a:pt x="247" y="257"/>
                  </a:lnTo>
                  <a:lnTo>
                    <a:pt x="252" y="37"/>
                  </a:lnTo>
                  <a:lnTo>
                    <a:pt x="250" y="34"/>
                  </a:lnTo>
                  <a:lnTo>
                    <a:pt x="248" y="32"/>
                  </a:lnTo>
                  <a:lnTo>
                    <a:pt x="244" y="28"/>
                  </a:lnTo>
                  <a:lnTo>
                    <a:pt x="239" y="24"/>
                  </a:lnTo>
                  <a:lnTo>
                    <a:pt x="231" y="19"/>
                  </a:lnTo>
                  <a:lnTo>
                    <a:pt x="223" y="15"/>
                  </a:lnTo>
                  <a:lnTo>
                    <a:pt x="212" y="10"/>
                  </a:lnTo>
                  <a:lnTo>
                    <a:pt x="201" y="7"/>
                  </a:lnTo>
                  <a:lnTo>
                    <a:pt x="186" y="3"/>
                  </a:lnTo>
                  <a:lnTo>
                    <a:pt x="172" y="0"/>
                  </a:lnTo>
                  <a:lnTo>
                    <a:pt x="154" y="0"/>
                  </a:lnTo>
                  <a:lnTo>
                    <a:pt x="136" y="0"/>
                  </a:lnTo>
                  <a:lnTo>
                    <a:pt x="116" y="3"/>
                  </a:lnTo>
                  <a:lnTo>
                    <a:pt x="97" y="9"/>
                  </a:lnTo>
                  <a:lnTo>
                    <a:pt x="74" y="18"/>
                  </a:lnTo>
                  <a:lnTo>
                    <a:pt x="52" y="31"/>
                  </a:lnTo>
                  <a:lnTo>
                    <a:pt x="52" y="270"/>
                  </a:lnTo>
                  <a:lnTo>
                    <a:pt x="85" y="260"/>
                  </a:lnTo>
                  <a:lnTo>
                    <a:pt x="85" y="42"/>
                  </a:lnTo>
                  <a:lnTo>
                    <a:pt x="85" y="41"/>
                  </a:lnTo>
                  <a:lnTo>
                    <a:pt x="87" y="39"/>
                  </a:lnTo>
                  <a:lnTo>
                    <a:pt x="92" y="37"/>
                  </a:lnTo>
                  <a:lnTo>
                    <a:pt x="99" y="37"/>
                  </a:lnTo>
                  <a:lnTo>
                    <a:pt x="106" y="33"/>
                  </a:lnTo>
                  <a:lnTo>
                    <a:pt x="116" y="31"/>
                  </a:lnTo>
                  <a:lnTo>
                    <a:pt x="125" y="29"/>
                  </a:lnTo>
                  <a:lnTo>
                    <a:pt x="136" y="29"/>
                  </a:lnTo>
                  <a:lnTo>
                    <a:pt x="148" y="27"/>
                  </a:lnTo>
                  <a:lnTo>
                    <a:pt x="159" y="27"/>
                  </a:lnTo>
                  <a:lnTo>
                    <a:pt x="171" y="26"/>
                  </a:lnTo>
                  <a:lnTo>
                    <a:pt x="182" y="28"/>
                  </a:lnTo>
                  <a:lnTo>
                    <a:pt x="192" y="31"/>
                  </a:lnTo>
                  <a:lnTo>
                    <a:pt x="202" y="34"/>
                  </a:lnTo>
                  <a:lnTo>
                    <a:pt x="211" y="39"/>
                  </a:lnTo>
                  <a:lnTo>
                    <a:pt x="221" y="47"/>
                  </a:lnTo>
                  <a:lnTo>
                    <a:pt x="221" y="270"/>
                  </a:lnTo>
                  <a:lnTo>
                    <a:pt x="317" y="442"/>
                  </a:lnTo>
                  <a:lnTo>
                    <a:pt x="317" y="591"/>
                  </a:lnTo>
                  <a:lnTo>
                    <a:pt x="286" y="554"/>
                  </a:lnTo>
                  <a:lnTo>
                    <a:pt x="255" y="604"/>
                  </a:lnTo>
                  <a:lnTo>
                    <a:pt x="209" y="561"/>
                  </a:lnTo>
                  <a:lnTo>
                    <a:pt x="169" y="604"/>
                  </a:lnTo>
                  <a:lnTo>
                    <a:pt x="128" y="559"/>
                  </a:lnTo>
                  <a:lnTo>
                    <a:pt x="92" y="599"/>
                  </a:lnTo>
                  <a:lnTo>
                    <a:pt x="55" y="542"/>
                  </a:lnTo>
                  <a:lnTo>
                    <a:pt x="0" y="584"/>
                  </a:lnTo>
                  <a:lnTo>
                    <a:pt x="23" y="621"/>
                  </a:lnTo>
                  <a:lnTo>
                    <a:pt x="23" y="621"/>
                  </a:lnTo>
                  <a:close/>
                </a:path>
              </a:pathLst>
            </a:custGeom>
            <a:solidFill>
              <a:srgbClr val="000000"/>
            </a:solidFill>
            <a:ln w="9525">
              <a:noFill/>
              <a:round/>
            </a:ln>
          </p:spPr>
          <p:txBody>
            <a:bodyPr/>
            <a:lstStyle/>
            <a:p>
              <a:endParaRPr lang="en-US"/>
            </a:p>
          </p:txBody>
        </p:sp>
        <p:sp>
          <p:nvSpPr>
            <p:cNvPr id="423986" name="Freeform 50"/>
            <p:cNvSpPr/>
            <p:nvPr/>
          </p:nvSpPr>
          <p:spPr bwMode="auto">
            <a:xfrm>
              <a:off x="4979" y="3486"/>
              <a:ext cx="157" cy="148"/>
            </a:xfrm>
            <a:custGeom>
              <a:avLst/>
              <a:gdLst/>
              <a:ahLst/>
              <a:cxnLst>
                <a:cxn ang="0">
                  <a:pos x="64" y="0"/>
                </a:cxn>
                <a:cxn ang="0">
                  <a:pos x="314" y="204"/>
                </a:cxn>
                <a:cxn ang="0">
                  <a:pos x="0" y="296"/>
                </a:cxn>
                <a:cxn ang="0">
                  <a:pos x="64" y="0"/>
                </a:cxn>
                <a:cxn ang="0">
                  <a:pos x="64" y="0"/>
                </a:cxn>
              </a:cxnLst>
              <a:rect l="0" t="0" r="r" b="b"/>
              <a:pathLst>
                <a:path w="314" h="296">
                  <a:moveTo>
                    <a:pt x="64" y="0"/>
                  </a:moveTo>
                  <a:lnTo>
                    <a:pt x="314" y="204"/>
                  </a:lnTo>
                  <a:lnTo>
                    <a:pt x="0" y="296"/>
                  </a:lnTo>
                  <a:lnTo>
                    <a:pt x="64" y="0"/>
                  </a:lnTo>
                  <a:lnTo>
                    <a:pt x="64" y="0"/>
                  </a:lnTo>
                  <a:close/>
                </a:path>
              </a:pathLst>
            </a:custGeom>
            <a:solidFill>
              <a:srgbClr val="008F38"/>
            </a:solidFill>
            <a:ln w="9525">
              <a:noFill/>
              <a:round/>
            </a:ln>
          </p:spPr>
          <p:txBody>
            <a:bodyPr/>
            <a:lstStyle/>
            <a:p>
              <a:endParaRPr lang="en-US"/>
            </a:p>
          </p:txBody>
        </p:sp>
        <p:sp>
          <p:nvSpPr>
            <p:cNvPr id="423987" name="Freeform 51"/>
            <p:cNvSpPr/>
            <p:nvPr/>
          </p:nvSpPr>
          <p:spPr bwMode="auto">
            <a:xfrm>
              <a:off x="5111" y="3378"/>
              <a:ext cx="110" cy="185"/>
            </a:xfrm>
            <a:custGeom>
              <a:avLst/>
              <a:gdLst/>
              <a:ahLst/>
              <a:cxnLst>
                <a:cxn ang="0">
                  <a:pos x="0" y="242"/>
                </a:cxn>
                <a:cxn ang="0">
                  <a:pos x="169" y="0"/>
                </a:cxn>
                <a:cxn ang="0">
                  <a:pos x="219" y="369"/>
                </a:cxn>
                <a:cxn ang="0">
                  <a:pos x="0" y="242"/>
                </a:cxn>
                <a:cxn ang="0">
                  <a:pos x="0" y="242"/>
                </a:cxn>
              </a:cxnLst>
              <a:rect l="0" t="0" r="r" b="b"/>
              <a:pathLst>
                <a:path w="219" h="369">
                  <a:moveTo>
                    <a:pt x="0" y="242"/>
                  </a:moveTo>
                  <a:lnTo>
                    <a:pt x="169" y="0"/>
                  </a:lnTo>
                  <a:lnTo>
                    <a:pt x="219" y="369"/>
                  </a:lnTo>
                  <a:lnTo>
                    <a:pt x="0" y="242"/>
                  </a:lnTo>
                  <a:lnTo>
                    <a:pt x="0" y="242"/>
                  </a:lnTo>
                  <a:close/>
                </a:path>
              </a:pathLst>
            </a:custGeom>
            <a:solidFill>
              <a:srgbClr val="664DCC"/>
            </a:solidFill>
            <a:ln w="9525">
              <a:noFill/>
              <a:round/>
            </a:ln>
          </p:spPr>
          <p:txBody>
            <a:bodyPr/>
            <a:lstStyle/>
            <a:p>
              <a:endParaRPr lang="en-US"/>
            </a:p>
          </p:txBody>
        </p:sp>
        <p:sp>
          <p:nvSpPr>
            <p:cNvPr id="423988" name="Freeform 52"/>
            <p:cNvSpPr/>
            <p:nvPr/>
          </p:nvSpPr>
          <p:spPr bwMode="auto">
            <a:xfrm>
              <a:off x="5101" y="3217"/>
              <a:ext cx="38" cy="38"/>
            </a:xfrm>
            <a:custGeom>
              <a:avLst/>
              <a:gdLst/>
              <a:ahLst/>
              <a:cxnLst>
                <a:cxn ang="0">
                  <a:pos x="0" y="40"/>
                </a:cxn>
                <a:cxn ang="0">
                  <a:pos x="2" y="40"/>
                </a:cxn>
                <a:cxn ang="0">
                  <a:pos x="5" y="45"/>
                </a:cxn>
                <a:cxn ang="0">
                  <a:pos x="10" y="50"/>
                </a:cxn>
                <a:cxn ang="0">
                  <a:pos x="17" y="56"/>
                </a:cxn>
                <a:cxn ang="0">
                  <a:pos x="22" y="62"/>
                </a:cxn>
                <a:cxn ang="0">
                  <a:pos x="28" y="68"/>
                </a:cxn>
                <a:cxn ang="0">
                  <a:pos x="33" y="70"/>
                </a:cxn>
                <a:cxn ang="0">
                  <a:pos x="34" y="74"/>
                </a:cxn>
                <a:cxn ang="0">
                  <a:pos x="76" y="20"/>
                </a:cxn>
                <a:cxn ang="0">
                  <a:pos x="33" y="0"/>
                </a:cxn>
                <a:cxn ang="0">
                  <a:pos x="0" y="40"/>
                </a:cxn>
                <a:cxn ang="0">
                  <a:pos x="0" y="40"/>
                </a:cxn>
              </a:cxnLst>
              <a:rect l="0" t="0" r="r" b="b"/>
              <a:pathLst>
                <a:path w="76" h="74">
                  <a:moveTo>
                    <a:pt x="0" y="40"/>
                  </a:moveTo>
                  <a:lnTo>
                    <a:pt x="2" y="40"/>
                  </a:lnTo>
                  <a:lnTo>
                    <a:pt x="5" y="45"/>
                  </a:lnTo>
                  <a:lnTo>
                    <a:pt x="10" y="50"/>
                  </a:lnTo>
                  <a:lnTo>
                    <a:pt x="17" y="56"/>
                  </a:lnTo>
                  <a:lnTo>
                    <a:pt x="22" y="62"/>
                  </a:lnTo>
                  <a:lnTo>
                    <a:pt x="28" y="68"/>
                  </a:lnTo>
                  <a:lnTo>
                    <a:pt x="33" y="70"/>
                  </a:lnTo>
                  <a:lnTo>
                    <a:pt x="34" y="74"/>
                  </a:lnTo>
                  <a:lnTo>
                    <a:pt x="76" y="20"/>
                  </a:lnTo>
                  <a:lnTo>
                    <a:pt x="33" y="0"/>
                  </a:lnTo>
                  <a:lnTo>
                    <a:pt x="0" y="40"/>
                  </a:lnTo>
                  <a:lnTo>
                    <a:pt x="0" y="40"/>
                  </a:lnTo>
                  <a:close/>
                </a:path>
              </a:pathLst>
            </a:custGeom>
            <a:solidFill>
              <a:srgbClr val="000000"/>
            </a:solidFill>
            <a:ln w="9525">
              <a:noFill/>
              <a:round/>
            </a:ln>
          </p:spPr>
          <p:txBody>
            <a:bodyPr/>
            <a:lstStyle/>
            <a:p>
              <a:endParaRPr lang="en-US"/>
            </a:p>
          </p:txBody>
        </p:sp>
        <p:sp>
          <p:nvSpPr>
            <p:cNvPr id="423989" name="Freeform 53"/>
            <p:cNvSpPr/>
            <p:nvPr/>
          </p:nvSpPr>
          <p:spPr bwMode="auto">
            <a:xfrm>
              <a:off x="4803" y="3163"/>
              <a:ext cx="45" cy="34"/>
            </a:xfrm>
            <a:custGeom>
              <a:avLst/>
              <a:gdLst/>
              <a:ahLst/>
              <a:cxnLst>
                <a:cxn ang="0">
                  <a:pos x="62" y="0"/>
                </a:cxn>
                <a:cxn ang="0">
                  <a:pos x="22" y="45"/>
                </a:cxn>
                <a:cxn ang="0">
                  <a:pos x="18" y="43"/>
                </a:cxn>
                <a:cxn ang="0">
                  <a:pos x="13" y="35"/>
                </a:cxn>
                <a:cxn ang="0">
                  <a:pos x="9" y="29"/>
                </a:cxn>
                <a:cxn ang="0">
                  <a:pos x="7" y="24"/>
                </a:cxn>
                <a:cxn ang="0">
                  <a:pos x="3" y="17"/>
                </a:cxn>
                <a:cxn ang="0">
                  <a:pos x="3" y="11"/>
                </a:cxn>
                <a:cxn ang="0">
                  <a:pos x="0" y="19"/>
                </a:cxn>
                <a:cxn ang="0">
                  <a:pos x="2" y="30"/>
                </a:cxn>
                <a:cxn ang="0">
                  <a:pos x="3" y="35"/>
                </a:cxn>
                <a:cxn ang="0">
                  <a:pos x="6" y="40"/>
                </a:cxn>
                <a:cxn ang="0">
                  <a:pos x="9" y="45"/>
                </a:cxn>
                <a:cxn ang="0">
                  <a:pos x="16" y="52"/>
                </a:cxn>
                <a:cxn ang="0">
                  <a:pos x="41" y="68"/>
                </a:cxn>
                <a:cxn ang="0">
                  <a:pos x="89" y="36"/>
                </a:cxn>
                <a:cxn ang="0">
                  <a:pos x="62" y="0"/>
                </a:cxn>
                <a:cxn ang="0">
                  <a:pos x="62" y="0"/>
                </a:cxn>
              </a:cxnLst>
              <a:rect l="0" t="0" r="r" b="b"/>
              <a:pathLst>
                <a:path w="89" h="68">
                  <a:moveTo>
                    <a:pt x="62" y="0"/>
                  </a:moveTo>
                  <a:lnTo>
                    <a:pt x="22" y="45"/>
                  </a:lnTo>
                  <a:lnTo>
                    <a:pt x="18" y="43"/>
                  </a:lnTo>
                  <a:lnTo>
                    <a:pt x="13" y="35"/>
                  </a:lnTo>
                  <a:lnTo>
                    <a:pt x="9" y="29"/>
                  </a:lnTo>
                  <a:lnTo>
                    <a:pt x="7" y="24"/>
                  </a:lnTo>
                  <a:lnTo>
                    <a:pt x="3" y="17"/>
                  </a:lnTo>
                  <a:lnTo>
                    <a:pt x="3" y="11"/>
                  </a:lnTo>
                  <a:lnTo>
                    <a:pt x="0" y="19"/>
                  </a:lnTo>
                  <a:lnTo>
                    <a:pt x="2" y="30"/>
                  </a:lnTo>
                  <a:lnTo>
                    <a:pt x="3" y="35"/>
                  </a:lnTo>
                  <a:lnTo>
                    <a:pt x="6" y="40"/>
                  </a:lnTo>
                  <a:lnTo>
                    <a:pt x="9" y="45"/>
                  </a:lnTo>
                  <a:lnTo>
                    <a:pt x="16" y="52"/>
                  </a:lnTo>
                  <a:lnTo>
                    <a:pt x="41" y="68"/>
                  </a:lnTo>
                  <a:lnTo>
                    <a:pt x="89" y="36"/>
                  </a:lnTo>
                  <a:lnTo>
                    <a:pt x="62" y="0"/>
                  </a:lnTo>
                  <a:lnTo>
                    <a:pt x="62" y="0"/>
                  </a:lnTo>
                  <a:close/>
                </a:path>
              </a:pathLst>
            </a:custGeom>
            <a:solidFill>
              <a:srgbClr val="000000"/>
            </a:solidFill>
            <a:ln w="9525">
              <a:noFill/>
              <a:round/>
            </a:ln>
          </p:spPr>
          <p:txBody>
            <a:bodyPr/>
            <a:lstStyle/>
            <a:p>
              <a:endParaRPr lang="en-US"/>
            </a:p>
          </p:txBody>
        </p:sp>
        <p:sp>
          <p:nvSpPr>
            <p:cNvPr id="423990" name="Freeform 54"/>
            <p:cNvSpPr/>
            <p:nvPr/>
          </p:nvSpPr>
          <p:spPr bwMode="auto">
            <a:xfrm>
              <a:off x="4301" y="3305"/>
              <a:ext cx="103" cy="28"/>
            </a:xfrm>
            <a:custGeom>
              <a:avLst/>
              <a:gdLst/>
              <a:ahLst/>
              <a:cxnLst>
                <a:cxn ang="0">
                  <a:pos x="0" y="37"/>
                </a:cxn>
                <a:cxn ang="0">
                  <a:pos x="45" y="57"/>
                </a:cxn>
                <a:cxn ang="0">
                  <a:pos x="124" y="24"/>
                </a:cxn>
                <a:cxn ang="0">
                  <a:pos x="178" y="48"/>
                </a:cxn>
                <a:cxn ang="0">
                  <a:pos x="206" y="31"/>
                </a:cxn>
                <a:cxn ang="0">
                  <a:pos x="139" y="0"/>
                </a:cxn>
                <a:cxn ang="0">
                  <a:pos x="36" y="34"/>
                </a:cxn>
                <a:cxn ang="0">
                  <a:pos x="11" y="0"/>
                </a:cxn>
                <a:cxn ang="0">
                  <a:pos x="0" y="37"/>
                </a:cxn>
                <a:cxn ang="0">
                  <a:pos x="0" y="37"/>
                </a:cxn>
              </a:cxnLst>
              <a:rect l="0" t="0" r="r" b="b"/>
              <a:pathLst>
                <a:path w="206" h="57">
                  <a:moveTo>
                    <a:pt x="0" y="37"/>
                  </a:moveTo>
                  <a:lnTo>
                    <a:pt x="45" y="57"/>
                  </a:lnTo>
                  <a:lnTo>
                    <a:pt x="124" y="24"/>
                  </a:lnTo>
                  <a:lnTo>
                    <a:pt x="178" y="48"/>
                  </a:lnTo>
                  <a:lnTo>
                    <a:pt x="206" y="31"/>
                  </a:lnTo>
                  <a:lnTo>
                    <a:pt x="139" y="0"/>
                  </a:lnTo>
                  <a:lnTo>
                    <a:pt x="36" y="34"/>
                  </a:lnTo>
                  <a:lnTo>
                    <a:pt x="11" y="0"/>
                  </a:lnTo>
                  <a:lnTo>
                    <a:pt x="0" y="37"/>
                  </a:lnTo>
                  <a:lnTo>
                    <a:pt x="0" y="37"/>
                  </a:lnTo>
                  <a:close/>
                </a:path>
              </a:pathLst>
            </a:custGeom>
            <a:solidFill>
              <a:srgbClr val="000000"/>
            </a:solidFill>
            <a:ln w="9525">
              <a:noFill/>
              <a:round/>
            </a:ln>
          </p:spPr>
          <p:txBody>
            <a:bodyPr/>
            <a:lstStyle/>
            <a:p>
              <a:endParaRPr lang="en-US"/>
            </a:p>
          </p:txBody>
        </p:sp>
        <p:sp>
          <p:nvSpPr>
            <p:cNvPr id="423991" name="Freeform 55"/>
            <p:cNvSpPr/>
            <p:nvPr/>
          </p:nvSpPr>
          <p:spPr bwMode="auto">
            <a:xfrm>
              <a:off x="4300" y="3336"/>
              <a:ext cx="105" cy="34"/>
            </a:xfrm>
            <a:custGeom>
              <a:avLst/>
              <a:gdLst/>
              <a:ahLst/>
              <a:cxnLst>
                <a:cxn ang="0">
                  <a:pos x="0" y="33"/>
                </a:cxn>
                <a:cxn ang="0">
                  <a:pos x="23" y="68"/>
                </a:cxn>
                <a:cxn ang="0">
                  <a:pos x="50" y="38"/>
                </a:cxn>
                <a:cxn ang="0">
                  <a:pos x="94" y="62"/>
                </a:cxn>
                <a:cxn ang="0">
                  <a:pos x="165" y="22"/>
                </a:cxn>
                <a:cxn ang="0">
                  <a:pos x="186" y="41"/>
                </a:cxn>
                <a:cxn ang="0">
                  <a:pos x="209" y="14"/>
                </a:cxn>
                <a:cxn ang="0">
                  <a:pos x="170" y="0"/>
                </a:cxn>
                <a:cxn ang="0">
                  <a:pos x="139" y="12"/>
                </a:cxn>
                <a:cxn ang="0">
                  <a:pos x="99" y="49"/>
                </a:cxn>
                <a:cxn ang="0">
                  <a:pos x="56" y="18"/>
                </a:cxn>
                <a:cxn ang="0">
                  <a:pos x="0" y="33"/>
                </a:cxn>
                <a:cxn ang="0">
                  <a:pos x="0" y="33"/>
                </a:cxn>
              </a:cxnLst>
              <a:rect l="0" t="0" r="r" b="b"/>
              <a:pathLst>
                <a:path w="209" h="68">
                  <a:moveTo>
                    <a:pt x="0" y="33"/>
                  </a:moveTo>
                  <a:lnTo>
                    <a:pt x="23" y="68"/>
                  </a:lnTo>
                  <a:lnTo>
                    <a:pt x="50" y="38"/>
                  </a:lnTo>
                  <a:lnTo>
                    <a:pt x="94" y="62"/>
                  </a:lnTo>
                  <a:lnTo>
                    <a:pt x="165" y="22"/>
                  </a:lnTo>
                  <a:lnTo>
                    <a:pt x="186" y="41"/>
                  </a:lnTo>
                  <a:lnTo>
                    <a:pt x="209" y="14"/>
                  </a:lnTo>
                  <a:lnTo>
                    <a:pt x="170" y="0"/>
                  </a:lnTo>
                  <a:lnTo>
                    <a:pt x="139" y="12"/>
                  </a:lnTo>
                  <a:lnTo>
                    <a:pt x="99" y="49"/>
                  </a:lnTo>
                  <a:lnTo>
                    <a:pt x="56" y="18"/>
                  </a:lnTo>
                  <a:lnTo>
                    <a:pt x="0" y="33"/>
                  </a:lnTo>
                  <a:lnTo>
                    <a:pt x="0" y="33"/>
                  </a:lnTo>
                  <a:close/>
                </a:path>
              </a:pathLst>
            </a:custGeom>
            <a:solidFill>
              <a:srgbClr val="000000"/>
            </a:solidFill>
            <a:ln w="9525">
              <a:noFill/>
              <a:round/>
            </a:ln>
          </p:spPr>
          <p:txBody>
            <a:bodyPr/>
            <a:lstStyle/>
            <a:p>
              <a:endParaRPr lang="en-US"/>
            </a:p>
          </p:txBody>
        </p:sp>
        <p:sp>
          <p:nvSpPr>
            <p:cNvPr id="423992" name="Freeform 56"/>
            <p:cNvSpPr/>
            <p:nvPr/>
          </p:nvSpPr>
          <p:spPr bwMode="auto">
            <a:xfrm>
              <a:off x="4301" y="3371"/>
              <a:ext cx="108" cy="26"/>
            </a:xfrm>
            <a:custGeom>
              <a:avLst/>
              <a:gdLst/>
              <a:ahLst/>
              <a:cxnLst>
                <a:cxn ang="0">
                  <a:pos x="13" y="11"/>
                </a:cxn>
                <a:cxn ang="0">
                  <a:pos x="0" y="25"/>
                </a:cxn>
                <a:cxn ang="0">
                  <a:pos x="40" y="52"/>
                </a:cxn>
                <a:cxn ang="0">
                  <a:pos x="78" y="22"/>
                </a:cxn>
                <a:cxn ang="0">
                  <a:pos x="113" y="49"/>
                </a:cxn>
                <a:cxn ang="0">
                  <a:pos x="168" y="14"/>
                </a:cxn>
                <a:cxn ang="0">
                  <a:pos x="197" y="39"/>
                </a:cxn>
                <a:cxn ang="0">
                  <a:pos x="216" y="10"/>
                </a:cxn>
                <a:cxn ang="0">
                  <a:pos x="165" y="0"/>
                </a:cxn>
                <a:cxn ang="0">
                  <a:pos x="108" y="22"/>
                </a:cxn>
                <a:cxn ang="0">
                  <a:pos x="83" y="3"/>
                </a:cxn>
                <a:cxn ang="0">
                  <a:pos x="45" y="24"/>
                </a:cxn>
                <a:cxn ang="0">
                  <a:pos x="13" y="11"/>
                </a:cxn>
                <a:cxn ang="0">
                  <a:pos x="13" y="11"/>
                </a:cxn>
              </a:cxnLst>
              <a:rect l="0" t="0" r="r" b="b"/>
              <a:pathLst>
                <a:path w="216" h="52">
                  <a:moveTo>
                    <a:pt x="13" y="11"/>
                  </a:moveTo>
                  <a:lnTo>
                    <a:pt x="0" y="25"/>
                  </a:lnTo>
                  <a:lnTo>
                    <a:pt x="40" y="52"/>
                  </a:lnTo>
                  <a:lnTo>
                    <a:pt x="78" y="22"/>
                  </a:lnTo>
                  <a:lnTo>
                    <a:pt x="113" y="49"/>
                  </a:lnTo>
                  <a:lnTo>
                    <a:pt x="168" y="14"/>
                  </a:lnTo>
                  <a:lnTo>
                    <a:pt x="197" y="39"/>
                  </a:lnTo>
                  <a:lnTo>
                    <a:pt x="216" y="10"/>
                  </a:lnTo>
                  <a:lnTo>
                    <a:pt x="165" y="0"/>
                  </a:lnTo>
                  <a:lnTo>
                    <a:pt x="108" y="22"/>
                  </a:lnTo>
                  <a:lnTo>
                    <a:pt x="83" y="3"/>
                  </a:lnTo>
                  <a:lnTo>
                    <a:pt x="45" y="24"/>
                  </a:lnTo>
                  <a:lnTo>
                    <a:pt x="13" y="11"/>
                  </a:lnTo>
                  <a:lnTo>
                    <a:pt x="13" y="11"/>
                  </a:lnTo>
                  <a:close/>
                </a:path>
              </a:pathLst>
            </a:custGeom>
            <a:solidFill>
              <a:srgbClr val="000000"/>
            </a:solidFill>
            <a:ln w="9525">
              <a:noFill/>
              <a:round/>
            </a:ln>
          </p:spPr>
          <p:txBody>
            <a:bodyPr/>
            <a:lstStyle/>
            <a:p>
              <a:endParaRPr lang="en-US"/>
            </a:p>
          </p:txBody>
        </p:sp>
        <p:sp>
          <p:nvSpPr>
            <p:cNvPr id="423993" name="Freeform 57"/>
            <p:cNvSpPr/>
            <p:nvPr/>
          </p:nvSpPr>
          <p:spPr bwMode="auto">
            <a:xfrm>
              <a:off x="4950" y="3231"/>
              <a:ext cx="189" cy="205"/>
            </a:xfrm>
            <a:custGeom>
              <a:avLst/>
              <a:gdLst/>
              <a:ahLst/>
              <a:cxnLst>
                <a:cxn ang="0">
                  <a:pos x="66" y="111"/>
                </a:cxn>
                <a:cxn ang="0">
                  <a:pos x="75" y="106"/>
                </a:cxn>
                <a:cxn ang="0">
                  <a:pos x="73" y="111"/>
                </a:cxn>
                <a:cxn ang="0">
                  <a:pos x="72" y="115"/>
                </a:cxn>
                <a:cxn ang="0">
                  <a:pos x="72" y="123"/>
                </a:cxn>
                <a:cxn ang="0">
                  <a:pos x="71" y="130"/>
                </a:cxn>
                <a:cxn ang="0">
                  <a:pos x="71" y="141"/>
                </a:cxn>
                <a:cxn ang="0">
                  <a:pos x="71" y="152"/>
                </a:cxn>
                <a:cxn ang="0">
                  <a:pos x="72" y="165"/>
                </a:cxn>
                <a:cxn ang="0">
                  <a:pos x="73" y="176"/>
                </a:cxn>
                <a:cxn ang="0">
                  <a:pos x="76" y="189"/>
                </a:cxn>
                <a:cxn ang="0">
                  <a:pos x="81" y="203"/>
                </a:cxn>
                <a:cxn ang="0">
                  <a:pos x="89" y="215"/>
                </a:cxn>
                <a:cxn ang="0">
                  <a:pos x="95" y="228"/>
                </a:cxn>
                <a:cxn ang="0">
                  <a:pos x="106" y="241"/>
                </a:cxn>
                <a:cxn ang="0">
                  <a:pos x="118" y="253"/>
                </a:cxn>
                <a:cxn ang="0">
                  <a:pos x="133" y="265"/>
                </a:cxn>
                <a:cxn ang="0">
                  <a:pos x="141" y="268"/>
                </a:cxn>
                <a:cxn ang="0">
                  <a:pos x="152" y="273"/>
                </a:cxn>
                <a:cxn ang="0">
                  <a:pos x="158" y="276"/>
                </a:cxn>
                <a:cxn ang="0">
                  <a:pos x="165" y="278"/>
                </a:cxn>
                <a:cxn ang="0">
                  <a:pos x="171" y="281"/>
                </a:cxn>
                <a:cxn ang="0">
                  <a:pos x="179" y="284"/>
                </a:cxn>
                <a:cxn ang="0">
                  <a:pos x="184" y="285"/>
                </a:cxn>
                <a:cxn ang="0">
                  <a:pos x="190" y="287"/>
                </a:cxn>
                <a:cxn ang="0">
                  <a:pos x="195" y="290"/>
                </a:cxn>
                <a:cxn ang="0">
                  <a:pos x="200" y="291"/>
                </a:cxn>
                <a:cxn ang="0">
                  <a:pos x="208" y="294"/>
                </a:cxn>
                <a:cxn ang="0">
                  <a:pos x="211" y="295"/>
                </a:cxn>
                <a:cxn ang="0">
                  <a:pos x="308" y="271"/>
                </a:cxn>
                <a:cxn ang="0">
                  <a:pos x="335" y="170"/>
                </a:cxn>
                <a:cxn ang="0">
                  <a:pos x="199" y="30"/>
                </a:cxn>
                <a:cxn ang="0">
                  <a:pos x="86" y="66"/>
                </a:cxn>
                <a:cxn ang="0">
                  <a:pos x="53" y="18"/>
                </a:cxn>
                <a:cxn ang="0">
                  <a:pos x="239" y="0"/>
                </a:cxn>
                <a:cxn ang="0">
                  <a:pos x="377" y="179"/>
                </a:cxn>
                <a:cxn ang="0">
                  <a:pos x="377" y="191"/>
                </a:cxn>
                <a:cxn ang="0">
                  <a:pos x="377" y="205"/>
                </a:cxn>
                <a:cxn ang="0">
                  <a:pos x="376" y="219"/>
                </a:cxn>
                <a:cxn ang="0">
                  <a:pos x="375" y="234"/>
                </a:cxn>
                <a:cxn ang="0">
                  <a:pos x="371" y="247"/>
                </a:cxn>
                <a:cxn ang="0">
                  <a:pos x="370" y="262"/>
                </a:cxn>
                <a:cxn ang="0">
                  <a:pos x="366" y="277"/>
                </a:cxn>
                <a:cxn ang="0">
                  <a:pos x="363" y="291"/>
                </a:cxn>
                <a:cxn ang="0">
                  <a:pos x="358" y="304"/>
                </a:cxn>
                <a:cxn ang="0">
                  <a:pos x="353" y="318"/>
                </a:cxn>
                <a:cxn ang="0">
                  <a:pos x="347" y="329"/>
                </a:cxn>
                <a:cxn ang="0">
                  <a:pos x="342" y="342"/>
                </a:cxn>
                <a:cxn ang="0">
                  <a:pos x="334" y="352"/>
                </a:cxn>
                <a:cxn ang="0">
                  <a:pos x="328" y="363"/>
                </a:cxn>
                <a:cxn ang="0">
                  <a:pos x="319" y="372"/>
                </a:cxn>
                <a:cxn ang="0">
                  <a:pos x="311" y="382"/>
                </a:cxn>
                <a:cxn ang="0">
                  <a:pos x="166" y="411"/>
                </a:cxn>
                <a:cxn ang="0">
                  <a:pos x="22" y="305"/>
                </a:cxn>
                <a:cxn ang="0">
                  <a:pos x="0" y="146"/>
                </a:cxn>
                <a:cxn ang="0">
                  <a:pos x="66" y="111"/>
                </a:cxn>
                <a:cxn ang="0">
                  <a:pos x="66" y="111"/>
                </a:cxn>
              </a:cxnLst>
              <a:rect l="0" t="0" r="r" b="b"/>
              <a:pathLst>
                <a:path w="377" h="411">
                  <a:moveTo>
                    <a:pt x="66" y="111"/>
                  </a:moveTo>
                  <a:lnTo>
                    <a:pt x="75" y="106"/>
                  </a:lnTo>
                  <a:lnTo>
                    <a:pt x="73" y="111"/>
                  </a:lnTo>
                  <a:lnTo>
                    <a:pt x="72" y="115"/>
                  </a:lnTo>
                  <a:lnTo>
                    <a:pt x="72" y="123"/>
                  </a:lnTo>
                  <a:lnTo>
                    <a:pt x="71" y="130"/>
                  </a:lnTo>
                  <a:lnTo>
                    <a:pt x="71" y="141"/>
                  </a:lnTo>
                  <a:lnTo>
                    <a:pt x="71" y="152"/>
                  </a:lnTo>
                  <a:lnTo>
                    <a:pt x="72" y="165"/>
                  </a:lnTo>
                  <a:lnTo>
                    <a:pt x="73" y="176"/>
                  </a:lnTo>
                  <a:lnTo>
                    <a:pt x="76" y="189"/>
                  </a:lnTo>
                  <a:lnTo>
                    <a:pt x="81" y="203"/>
                  </a:lnTo>
                  <a:lnTo>
                    <a:pt x="89" y="215"/>
                  </a:lnTo>
                  <a:lnTo>
                    <a:pt x="95" y="228"/>
                  </a:lnTo>
                  <a:lnTo>
                    <a:pt x="106" y="241"/>
                  </a:lnTo>
                  <a:lnTo>
                    <a:pt x="118" y="253"/>
                  </a:lnTo>
                  <a:lnTo>
                    <a:pt x="133" y="265"/>
                  </a:lnTo>
                  <a:lnTo>
                    <a:pt x="141" y="268"/>
                  </a:lnTo>
                  <a:lnTo>
                    <a:pt x="152" y="273"/>
                  </a:lnTo>
                  <a:lnTo>
                    <a:pt x="158" y="276"/>
                  </a:lnTo>
                  <a:lnTo>
                    <a:pt x="165" y="278"/>
                  </a:lnTo>
                  <a:lnTo>
                    <a:pt x="171" y="281"/>
                  </a:lnTo>
                  <a:lnTo>
                    <a:pt x="179" y="284"/>
                  </a:lnTo>
                  <a:lnTo>
                    <a:pt x="184" y="285"/>
                  </a:lnTo>
                  <a:lnTo>
                    <a:pt x="190" y="287"/>
                  </a:lnTo>
                  <a:lnTo>
                    <a:pt x="195" y="290"/>
                  </a:lnTo>
                  <a:lnTo>
                    <a:pt x="200" y="291"/>
                  </a:lnTo>
                  <a:lnTo>
                    <a:pt x="208" y="294"/>
                  </a:lnTo>
                  <a:lnTo>
                    <a:pt x="211" y="295"/>
                  </a:lnTo>
                  <a:lnTo>
                    <a:pt x="308" y="271"/>
                  </a:lnTo>
                  <a:lnTo>
                    <a:pt x="335" y="170"/>
                  </a:lnTo>
                  <a:lnTo>
                    <a:pt x="199" y="30"/>
                  </a:lnTo>
                  <a:lnTo>
                    <a:pt x="86" y="66"/>
                  </a:lnTo>
                  <a:lnTo>
                    <a:pt x="53" y="18"/>
                  </a:lnTo>
                  <a:lnTo>
                    <a:pt x="239" y="0"/>
                  </a:lnTo>
                  <a:lnTo>
                    <a:pt x="377" y="179"/>
                  </a:lnTo>
                  <a:lnTo>
                    <a:pt x="377" y="191"/>
                  </a:lnTo>
                  <a:lnTo>
                    <a:pt x="377" y="205"/>
                  </a:lnTo>
                  <a:lnTo>
                    <a:pt x="376" y="219"/>
                  </a:lnTo>
                  <a:lnTo>
                    <a:pt x="375" y="234"/>
                  </a:lnTo>
                  <a:lnTo>
                    <a:pt x="371" y="247"/>
                  </a:lnTo>
                  <a:lnTo>
                    <a:pt x="370" y="262"/>
                  </a:lnTo>
                  <a:lnTo>
                    <a:pt x="366" y="277"/>
                  </a:lnTo>
                  <a:lnTo>
                    <a:pt x="363" y="291"/>
                  </a:lnTo>
                  <a:lnTo>
                    <a:pt x="358" y="304"/>
                  </a:lnTo>
                  <a:lnTo>
                    <a:pt x="353" y="318"/>
                  </a:lnTo>
                  <a:lnTo>
                    <a:pt x="347" y="329"/>
                  </a:lnTo>
                  <a:lnTo>
                    <a:pt x="342" y="342"/>
                  </a:lnTo>
                  <a:lnTo>
                    <a:pt x="334" y="352"/>
                  </a:lnTo>
                  <a:lnTo>
                    <a:pt x="328" y="363"/>
                  </a:lnTo>
                  <a:lnTo>
                    <a:pt x="319" y="372"/>
                  </a:lnTo>
                  <a:lnTo>
                    <a:pt x="311" y="382"/>
                  </a:lnTo>
                  <a:lnTo>
                    <a:pt x="166" y="411"/>
                  </a:lnTo>
                  <a:lnTo>
                    <a:pt x="22" y="305"/>
                  </a:lnTo>
                  <a:lnTo>
                    <a:pt x="0" y="146"/>
                  </a:lnTo>
                  <a:lnTo>
                    <a:pt x="66" y="111"/>
                  </a:lnTo>
                  <a:lnTo>
                    <a:pt x="66" y="111"/>
                  </a:lnTo>
                  <a:close/>
                </a:path>
              </a:pathLst>
            </a:custGeom>
            <a:solidFill>
              <a:srgbClr val="ADB8FF"/>
            </a:solidFill>
            <a:ln w="9525">
              <a:noFill/>
              <a:round/>
            </a:ln>
          </p:spPr>
          <p:txBody>
            <a:bodyPr/>
            <a:lstStyle/>
            <a:p>
              <a:endParaRPr lang="en-US"/>
            </a:p>
          </p:txBody>
        </p:sp>
        <p:sp>
          <p:nvSpPr>
            <p:cNvPr id="423994" name="Freeform 58"/>
            <p:cNvSpPr/>
            <p:nvPr/>
          </p:nvSpPr>
          <p:spPr bwMode="auto">
            <a:xfrm>
              <a:off x="4583" y="2833"/>
              <a:ext cx="428" cy="535"/>
            </a:xfrm>
            <a:custGeom>
              <a:avLst/>
              <a:gdLst/>
              <a:ahLst/>
              <a:cxnLst>
                <a:cxn ang="0">
                  <a:pos x="848" y="843"/>
                </a:cxn>
                <a:cxn ang="0">
                  <a:pos x="835" y="856"/>
                </a:cxn>
                <a:cxn ang="0">
                  <a:pos x="826" y="870"/>
                </a:cxn>
                <a:cxn ang="0">
                  <a:pos x="821" y="880"/>
                </a:cxn>
                <a:cxn ang="0">
                  <a:pos x="602" y="687"/>
                </a:cxn>
                <a:cxn ang="0">
                  <a:pos x="644" y="1064"/>
                </a:cxn>
                <a:cxn ang="0">
                  <a:pos x="559" y="824"/>
                </a:cxn>
                <a:cxn ang="0">
                  <a:pos x="199" y="552"/>
                </a:cxn>
                <a:cxn ang="0">
                  <a:pos x="16" y="0"/>
                </a:cxn>
                <a:cxn ang="0">
                  <a:pos x="16" y="11"/>
                </a:cxn>
                <a:cxn ang="0">
                  <a:pos x="22" y="44"/>
                </a:cxn>
                <a:cxn ang="0">
                  <a:pos x="30" y="96"/>
                </a:cxn>
                <a:cxn ang="0">
                  <a:pos x="47" y="162"/>
                </a:cxn>
                <a:cxn ang="0">
                  <a:pos x="72" y="236"/>
                </a:cxn>
                <a:cxn ang="0">
                  <a:pos x="108" y="317"/>
                </a:cxn>
                <a:cxn ang="0">
                  <a:pos x="156" y="399"/>
                </a:cxn>
                <a:cxn ang="0">
                  <a:pos x="220" y="480"/>
                </a:cxn>
                <a:cxn ang="0">
                  <a:pos x="284" y="549"/>
                </a:cxn>
                <a:cxn ang="0">
                  <a:pos x="337" y="607"/>
                </a:cxn>
                <a:cxn ang="0">
                  <a:pos x="380" y="652"/>
                </a:cxn>
                <a:cxn ang="0">
                  <a:pos x="414" y="688"/>
                </a:cxn>
                <a:cxn ang="0">
                  <a:pos x="438" y="712"/>
                </a:cxn>
                <a:cxn ang="0">
                  <a:pos x="454" y="728"/>
                </a:cxn>
                <a:cxn ang="0">
                  <a:pos x="463" y="738"/>
                </a:cxn>
                <a:cxn ang="0">
                  <a:pos x="467" y="741"/>
                </a:cxn>
                <a:cxn ang="0">
                  <a:pos x="457" y="711"/>
                </a:cxn>
                <a:cxn ang="0">
                  <a:pos x="467" y="714"/>
                </a:cxn>
                <a:cxn ang="0">
                  <a:pos x="481" y="716"/>
                </a:cxn>
                <a:cxn ang="0">
                  <a:pos x="499" y="713"/>
                </a:cxn>
                <a:cxn ang="0">
                  <a:pos x="509" y="702"/>
                </a:cxn>
                <a:cxn ang="0">
                  <a:pos x="510" y="685"/>
                </a:cxn>
                <a:cxn ang="0">
                  <a:pos x="506" y="671"/>
                </a:cxn>
                <a:cxn ang="0">
                  <a:pos x="502" y="661"/>
                </a:cxn>
                <a:cxn ang="0">
                  <a:pos x="856" y="837"/>
                </a:cxn>
              </a:cxnLst>
              <a:rect l="0" t="0" r="r" b="b"/>
              <a:pathLst>
                <a:path w="856" h="1070">
                  <a:moveTo>
                    <a:pt x="856" y="837"/>
                  </a:moveTo>
                  <a:lnTo>
                    <a:pt x="848" y="843"/>
                  </a:lnTo>
                  <a:lnTo>
                    <a:pt x="842" y="850"/>
                  </a:lnTo>
                  <a:lnTo>
                    <a:pt x="835" y="856"/>
                  </a:lnTo>
                  <a:lnTo>
                    <a:pt x="832" y="864"/>
                  </a:lnTo>
                  <a:lnTo>
                    <a:pt x="826" y="870"/>
                  </a:lnTo>
                  <a:lnTo>
                    <a:pt x="824" y="876"/>
                  </a:lnTo>
                  <a:lnTo>
                    <a:pt x="821" y="880"/>
                  </a:lnTo>
                  <a:lnTo>
                    <a:pt x="821" y="885"/>
                  </a:lnTo>
                  <a:lnTo>
                    <a:pt x="602" y="687"/>
                  </a:lnTo>
                  <a:lnTo>
                    <a:pt x="611" y="813"/>
                  </a:lnTo>
                  <a:lnTo>
                    <a:pt x="644" y="1064"/>
                  </a:lnTo>
                  <a:lnTo>
                    <a:pt x="611" y="1070"/>
                  </a:lnTo>
                  <a:lnTo>
                    <a:pt x="559" y="824"/>
                  </a:lnTo>
                  <a:lnTo>
                    <a:pt x="481" y="818"/>
                  </a:lnTo>
                  <a:lnTo>
                    <a:pt x="199" y="552"/>
                  </a:lnTo>
                  <a:lnTo>
                    <a:pt x="0" y="254"/>
                  </a:lnTo>
                  <a:lnTo>
                    <a:pt x="16" y="0"/>
                  </a:lnTo>
                  <a:lnTo>
                    <a:pt x="16" y="1"/>
                  </a:lnTo>
                  <a:lnTo>
                    <a:pt x="16" y="11"/>
                  </a:lnTo>
                  <a:lnTo>
                    <a:pt x="18" y="25"/>
                  </a:lnTo>
                  <a:lnTo>
                    <a:pt x="22" y="44"/>
                  </a:lnTo>
                  <a:lnTo>
                    <a:pt x="24" y="68"/>
                  </a:lnTo>
                  <a:lnTo>
                    <a:pt x="30" y="96"/>
                  </a:lnTo>
                  <a:lnTo>
                    <a:pt x="37" y="127"/>
                  </a:lnTo>
                  <a:lnTo>
                    <a:pt x="47" y="162"/>
                  </a:lnTo>
                  <a:lnTo>
                    <a:pt x="58" y="197"/>
                  </a:lnTo>
                  <a:lnTo>
                    <a:pt x="72" y="236"/>
                  </a:lnTo>
                  <a:lnTo>
                    <a:pt x="89" y="277"/>
                  </a:lnTo>
                  <a:lnTo>
                    <a:pt x="108" y="317"/>
                  </a:lnTo>
                  <a:lnTo>
                    <a:pt x="130" y="358"/>
                  </a:lnTo>
                  <a:lnTo>
                    <a:pt x="156" y="399"/>
                  </a:lnTo>
                  <a:lnTo>
                    <a:pt x="186" y="439"/>
                  </a:lnTo>
                  <a:lnTo>
                    <a:pt x="220" y="480"/>
                  </a:lnTo>
                  <a:lnTo>
                    <a:pt x="253" y="516"/>
                  </a:lnTo>
                  <a:lnTo>
                    <a:pt x="284" y="549"/>
                  </a:lnTo>
                  <a:lnTo>
                    <a:pt x="311" y="579"/>
                  </a:lnTo>
                  <a:lnTo>
                    <a:pt x="337" y="607"/>
                  </a:lnTo>
                  <a:lnTo>
                    <a:pt x="358" y="631"/>
                  </a:lnTo>
                  <a:lnTo>
                    <a:pt x="380" y="652"/>
                  </a:lnTo>
                  <a:lnTo>
                    <a:pt x="397" y="671"/>
                  </a:lnTo>
                  <a:lnTo>
                    <a:pt x="414" y="688"/>
                  </a:lnTo>
                  <a:lnTo>
                    <a:pt x="425" y="701"/>
                  </a:lnTo>
                  <a:lnTo>
                    <a:pt x="438" y="712"/>
                  </a:lnTo>
                  <a:lnTo>
                    <a:pt x="446" y="721"/>
                  </a:lnTo>
                  <a:lnTo>
                    <a:pt x="454" y="728"/>
                  </a:lnTo>
                  <a:lnTo>
                    <a:pt x="459" y="733"/>
                  </a:lnTo>
                  <a:lnTo>
                    <a:pt x="463" y="738"/>
                  </a:lnTo>
                  <a:lnTo>
                    <a:pt x="466" y="740"/>
                  </a:lnTo>
                  <a:lnTo>
                    <a:pt x="467" y="741"/>
                  </a:lnTo>
                  <a:lnTo>
                    <a:pt x="456" y="711"/>
                  </a:lnTo>
                  <a:lnTo>
                    <a:pt x="457" y="711"/>
                  </a:lnTo>
                  <a:lnTo>
                    <a:pt x="462" y="712"/>
                  </a:lnTo>
                  <a:lnTo>
                    <a:pt x="467" y="714"/>
                  </a:lnTo>
                  <a:lnTo>
                    <a:pt x="475" y="716"/>
                  </a:lnTo>
                  <a:lnTo>
                    <a:pt x="481" y="716"/>
                  </a:lnTo>
                  <a:lnTo>
                    <a:pt x="490" y="716"/>
                  </a:lnTo>
                  <a:lnTo>
                    <a:pt x="499" y="713"/>
                  </a:lnTo>
                  <a:lnTo>
                    <a:pt x="505" y="708"/>
                  </a:lnTo>
                  <a:lnTo>
                    <a:pt x="509" y="702"/>
                  </a:lnTo>
                  <a:lnTo>
                    <a:pt x="511" y="694"/>
                  </a:lnTo>
                  <a:lnTo>
                    <a:pt x="510" y="685"/>
                  </a:lnTo>
                  <a:lnTo>
                    <a:pt x="510" y="679"/>
                  </a:lnTo>
                  <a:lnTo>
                    <a:pt x="506" y="671"/>
                  </a:lnTo>
                  <a:lnTo>
                    <a:pt x="505" y="665"/>
                  </a:lnTo>
                  <a:lnTo>
                    <a:pt x="502" y="661"/>
                  </a:lnTo>
                  <a:lnTo>
                    <a:pt x="628" y="659"/>
                  </a:lnTo>
                  <a:lnTo>
                    <a:pt x="856" y="837"/>
                  </a:lnTo>
                  <a:lnTo>
                    <a:pt x="856" y="837"/>
                  </a:lnTo>
                  <a:close/>
                </a:path>
              </a:pathLst>
            </a:custGeom>
            <a:solidFill>
              <a:srgbClr val="EDF2FF"/>
            </a:solidFill>
            <a:ln w="9525">
              <a:noFill/>
              <a:round/>
            </a:ln>
          </p:spPr>
          <p:txBody>
            <a:bodyPr/>
            <a:lstStyle/>
            <a:p>
              <a:endParaRPr lang="en-US"/>
            </a:p>
          </p:txBody>
        </p:sp>
        <p:sp>
          <p:nvSpPr>
            <p:cNvPr id="423995" name="Freeform 59"/>
            <p:cNvSpPr/>
            <p:nvPr/>
          </p:nvSpPr>
          <p:spPr bwMode="auto">
            <a:xfrm>
              <a:off x="4994" y="3269"/>
              <a:ext cx="88" cy="103"/>
            </a:xfrm>
            <a:custGeom>
              <a:avLst/>
              <a:gdLst/>
              <a:ahLst/>
              <a:cxnLst>
                <a:cxn ang="0">
                  <a:pos x="137" y="41"/>
                </a:cxn>
                <a:cxn ang="0">
                  <a:pos x="111" y="18"/>
                </a:cxn>
                <a:cxn ang="0">
                  <a:pos x="85" y="4"/>
                </a:cxn>
                <a:cxn ang="0">
                  <a:pos x="60" y="0"/>
                </a:cxn>
                <a:cxn ang="0">
                  <a:pos x="38" y="0"/>
                </a:cxn>
                <a:cxn ang="0">
                  <a:pos x="21" y="3"/>
                </a:cxn>
                <a:cxn ang="0">
                  <a:pos x="7" y="9"/>
                </a:cxn>
                <a:cxn ang="0">
                  <a:pos x="0" y="12"/>
                </a:cxn>
                <a:cxn ang="0">
                  <a:pos x="3" y="13"/>
                </a:cxn>
                <a:cxn ang="0">
                  <a:pos x="12" y="15"/>
                </a:cxn>
                <a:cxn ang="0">
                  <a:pos x="24" y="18"/>
                </a:cxn>
                <a:cxn ang="0">
                  <a:pos x="38" y="23"/>
                </a:cxn>
                <a:cxn ang="0">
                  <a:pos x="52" y="29"/>
                </a:cxn>
                <a:cxn ang="0">
                  <a:pos x="70" y="38"/>
                </a:cxn>
                <a:cxn ang="0">
                  <a:pos x="88" y="50"/>
                </a:cxn>
                <a:cxn ang="0">
                  <a:pos x="21" y="155"/>
                </a:cxn>
                <a:cxn ang="0">
                  <a:pos x="36" y="171"/>
                </a:cxn>
                <a:cxn ang="0">
                  <a:pos x="46" y="180"/>
                </a:cxn>
                <a:cxn ang="0">
                  <a:pos x="57" y="185"/>
                </a:cxn>
                <a:cxn ang="0">
                  <a:pos x="131" y="95"/>
                </a:cxn>
                <a:cxn ang="0">
                  <a:pos x="137" y="114"/>
                </a:cxn>
                <a:cxn ang="0">
                  <a:pos x="141" y="132"/>
                </a:cxn>
                <a:cxn ang="0">
                  <a:pos x="141" y="151"/>
                </a:cxn>
                <a:cxn ang="0">
                  <a:pos x="137" y="167"/>
                </a:cxn>
                <a:cxn ang="0">
                  <a:pos x="133" y="182"/>
                </a:cxn>
                <a:cxn ang="0">
                  <a:pos x="128" y="194"/>
                </a:cxn>
                <a:cxn ang="0">
                  <a:pos x="123" y="201"/>
                </a:cxn>
                <a:cxn ang="0">
                  <a:pos x="124" y="205"/>
                </a:cxn>
                <a:cxn ang="0">
                  <a:pos x="137" y="200"/>
                </a:cxn>
                <a:cxn ang="0">
                  <a:pos x="148" y="190"/>
                </a:cxn>
                <a:cxn ang="0">
                  <a:pos x="161" y="176"/>
                </a:cxn>
                <a:cxn ang="0">
                  <a:pos x="171" y="156"/>
                </a:cxn>
                <a:cxn ang="0">
                  <a:pos x="176" y="132"/>
                </a:cxn>
                <a:cxn ang="0">
                  <a:pos x="174" y="104"/>
                </a:cxn>
                <a:cxn ang="0">
                  <a:pos x="161" y="72"/>
                </a:cxn>
                <a:cxn ang="0">
                  <a:pos x="151" y="57"/>
                </a:cxn>
              </a:cxnLst>
              <a:rect l="0" t="0" r="r" b="b"/>
              <a:pathLst>
                <a:path w="176" h="207">
                  <a:moveTo>
                    <a:pt x="151" y="57"/>
                  </a:moveTo>
                  <a:lnTo>
                    <a:pt x="137" y="41"/>
                  </a:lnTo>
                  <a:lnTo>
                    <a:pt x="124" y="28"/>
                  </a:lnTo>
                  <a:lnTo>
                    <a:pt x="111" y="18"/>
                  </a:lnTo>
                  <a:lnTo>
                    <a:pt x="98" y="10"/>
                  </a:lnTo>
                  <a:lnTo>
                    <a:pt x="85" y="4"/>
                  </a:lnTo>
                  <a:lnTo>
                    <a:pt x="73" y="3"/>
                  </a:lnTo>
                  <a:lnTo>
                    <a:pt x="60" y="0"/>
                  </a:lnTo>
                  <a:lnTo>
                    <a:pt x="50" y="0"/>
                  </a:lnTo>
                  <a:lnTo>
                    <a:pt x="38" y="0"/>
                  </a:lnTo>
                  <a:lnTo>
                    <a:pt x="28" y="2"/>
                  </a:lnTo>
                  <a:lnTo>
                    <a:pt x="21" y="3"/>
                  </a:lnTo>
                  <a:lnTo>
                    <a:pt x="14" y="7"/>
                  </a:lnTo>
                  <a:lnTo>
                    <a:pt x="7" y="9"/>
                  </a:lnTo>
                  <a:lnTo>
                    <a:pt x="3" y="10"/>
                  </a:lnTo>
                  <a:lnTo>
                    <a:pt x="0" y="12"/>
                  </a:lnTo>
                  <a:lnTo>
                    <a:pt x="0" y="13"/>
                  </a:lnTo>
                  <a:lnTo>
                    <a:pt x="3" y="13"/>
                  </a:lnTo>
                  <a:lnTo>
                    <a:pt x="8" y="14"/>
                  </a:lnTo>
                  <a:lnTo>
                    <a:pt x="12" y="15"/>
                  </a:lnTo>
                  <a:lnTo>
                    <a:pt x="18" y="17"/>
                  </a:lnTo>
                  <a:lnTo>
                    <a:pt x="24" y="18"/>
                  </a:lnTo>
                  <a:lnTo>
                    <a:pt x="32" y="22"/>
                  </a:lnTo>
                  <a:lnTo>
                    <a:pt x="38" y="23"/>
                  </a:lnTo>
                  <a:lnTo>
                    <a:pt x="45" y="27"/>
                  </a:lnTo>
                  <a:lnTo>
                    <a:pt x="52" y="29"/>
                  </a:lnTo>
                  <a:lnTo>
                    <a:pt x="62" y="34"/>
                  </a:lnTo>
                  <a:lnTo>
                    <a:pt x="70" y="38"/>
                  </a:lnTo>
                  <a:lnTo>
                    <a:pt x="80" y="45"/>
                  </a:lnTo>
                  <a:lnTo>
                    <a:pt x="88" y="50"/>
                  </a:lnTo>
                  <a:lnTo>
                    <a:pt x="98" y="57"/>
                  </a:lnTo>
                  <a:lnTo>
                    <a:pt x="21" y="155"/>
                  </a:lnTo>
                  <a:lnTo>
                    <a:pt x="26" y="162"/>
                  </a:lnTo>
                  <a:lnTo>
                    <a:pt x="36" y="171"/>
                  </a:lnTo>
                  <a:lnTo>
                    <a:pt x="41" y="176"/>
                  </a:lnTo>
                  <a:lnTo>
                    <a:pt x="46" y="180"/>
                  </a:lnTo>
                  <a:lnTo>
                    <a:pt x="51" y="182"/>
                  </a:lnTo>
                  <a:lnTo>
                    <a:pt x="57" y="185"/>
                  </a:lnTo>
                  <a:lnTo>
                    <a:pt x="124" y="86"/>
                  </a:lnTo>
                  <a:lnTo>
                    <a:pt x="131" y="95"/>
                  </a:lnTo>
                  <a:lnTo>
                    <a:pt x="136" y="104"/>
                  </a:lnTo>
                  <a:lnTo>
                    <a:pt x="137" y="114"/>
                  </a:lnTo>
                  <a:lnTo>
                    <a:pt x="141" y="123"/>
                  </a:lnTo>
                  <a:lnTo>
                    <a:pt x="141" y="132"/>
                  </a:lnTo>
                  <a:lnTo>
                    <a:pt x="142" y="141"/>
                  </a:lnTo>
                  <a:lnTo>
                    <a:pt x="141" y="151"/>
                  </a:lnTo>
                  <a:lnTo>
                    <a:pt x="141" y="160"/>
                  </a:lnTo>
                  <a:lnTo>
                    <a:pt x="137" y="167"/>
                  </a:lnTo>
                  <a:lnTo>
                    <a:pt x="136" y="176"/>
                  </a:lnTo>
                  <a:lnTo>
                    <a:pt x="133" y="182"/>
                  </a:lnTo>
                  <a:lnTo>
                    <a:pt x="131" y="189"/>
                  </a:lnTo>
                  <a:lnTo>
                    <a:pt x="128" y="194"/>
                  </a:lnTo>
                  <a:lnTo>
                    <a:pt x="126" y="199"/>
                  </a:lnTo>
                  <a:lnTo>
                    <a:pt x="123" y="201"/>
                  </a:lnTo>
                  <a:lnTo>
                    <a:pt x="122" y="207"/>
                  </a:lnTo>
                  <a:lnTo>
                    <a:pt x="124" y="205"/>
                  </a:lnTo>
                  <a:lnTo>
                    <a:pt x="131" y="204"/>
                  </a:lnTo>
                  <a:lnTo>
                    <a:pt x="137" y="200"/>
                  </a:lnTo>
                  <a:lnTo>
                    <a:pt x="142" y="198"/>
                  </a:lnTo>
                  <a:lnTo>
                    <a:pt x="148" y="190"/>
                  </a:lnTo>
                  <a:lnTo>
                    <a:pt x="155" y="184"/>
                  </a:lnTo>
                  <a:lnTo>
                    <a:pt x="161" y="176"/>
                  </a:lnTo>
                  <a:lnTo>
                    <a:pt x="167" y="167"/>
                  </a:lnTo>
                  <a:lnTo>
                    <a:pt x="171" y="156"/>
                  </a:lnTo>
                  <a:lnTo>
                    <a:pt x="175" y="145"/>
                  </a:lnTo>
                  <a:lnTo>
                    <a:pt x="176" y="132"/>
                  </a:lnTo>
                  <a:lnTo>
                    <a:pt x="176" y="119"/>
                  </a:lnTo>
                  <a:lnTo>
                    <a:pt x="174" y="104"/>
                  </a:lnTo>
                  <a:lnTo>
                    <a:pt x="167" y="90"/>
                  </a:lnTo>
                  <a:lnTo>
                    <a:pt x="161" y="72"/>
                  </a:lnTo>
                  <a:lnTo>
                    <a:pt x="151" y="57"/>
                  </a:lnTo>
                  <a:lnTo>
                    <a:pt x="151" y="57"/>
                  </a:lnTo>
                  <a:close/>
                </a:path>
              </a:pathLst>
            </a:custGeom>
            <a:solidFill>
              <a:srgbClr val="000000"/>
            </a:solidFill>
            <a:ln w="9525">
              <a:noFill/>
              <a:round/>
            </a:ln>
          </p:spPr>
          <p:txBody>
            <a:bodyPr/>
            <a:lstStyle/>
            <a:p>
              <a:endParaRPr lang="en-US"/>
            </a:p>
          </p:txBody>
        </p:sp>
        <p:sp>
          <p:nvSpPr>
            <p:cNvPr id="423996" name="Freeform 60"/>
            <p:cNvSpPr/>
            <p:nvPr/>
          </p:nvSpPr>
          <p:spPr bwMode="auto">
            <a:xfrm>
              <a:off x="4830" y="3361"/>
              <a:ext cx="175" cy="135"/>
            </a:xfrm>
            <a:custGeom>
              <a:avLst/>
              <a:gdLst/>
              <a:ahLst/>
              <a:cxnLst>
                <a:cxn ang="0">
                  <a:pos x="213" y="9"/>
                </a:cxn>
                <a:cxn ang="0">
                  <a:pos x="211" y="7"/>
                </a:cxn>
                <a:cxn ang="0">
                  <a:pos x="209" y="6"/>
                </a:cxn>
                <a:cxn ang="0">
                  <a:pos x="205" y="5"/>
                </a:cxn>
                <a:cxn ang="0">
                  <a:pos x="200" y="5"/>
                </a:cxn>
                <a:cxn ang="0">
                  <a:pos x="192" y="2"/>
                </a:cxn>
                <a:cxn ang="0">
                  <a:pos x="186" y="2"/>
                </a:cxn>
                <a:cxn ang="0">
                  <a:pos x="177" y="1"/>
                </a:cxn>
                <a:cxn ang="0">
                  <a:pos x="169" y="1"/>
                </a:cxn>
                <a:cxn ang="0">
                  <a:pos x="158" y="0"/>
                </a:cxn>
                <a:cxn ang="0">
                  <a:pos x="148" y="0"/>
                </a:cxn>
                <a:cxn ang="0">
                  <a:pos x="137" y="0"/>
                </a:cxn>
                <a:cxn ang="0">
                  <a:pos x="125" y="4"/>
                </a:cxn>
                <a:cxn ang="0">
                  <a:pos x="111" y="5"/>
                </a:cxn>
                <a:cxn ang="0">
                  <a:pos x="99" y="10"/>
                </a:cxn>
                <a:cxn ang="0">
                  <a:pos x="85" y="15"/>
                </a:cxn>
                <a:cxn ang="0">
                  <a:pos x="72" y="23"/>
                </a:cxn>
                <a:cxn ang="0">
                  <a:pos x="0" y="119"/>
                </a:cxn>
                <a:cxn ang="0">
                  <a:pos x="26" y="226"/>
                </a:cxn>
                <a:cxn ang="0">
                  <a:pos x="133" y="271"/>
                </a:cxn>
                <a:cxn ang="0">
                  <a:pos x="261" y="268"/>
                </a:cxn>
                <a:cxn ang="0">
                  <a:pos x="329" y="207"/>
                </a:cxn>
                <a:cxn ang="0">
                  <a:pos x="349" y="121"/>
                </a:cxn>
                <a:cxn ang="0">
                  <a:pos x="249" y="23"/>
                </a:cxn>
                <a:cxn ang="0">
                  <a:pos x="213" y="9"/>
                </a:cxn>
                <a:cxn ang="0">
                  <a:pos x="213" y="9"/>
                </a:cxn>
              </a:cxnLst>
              <a:rect l="0" t="0" r="r" b="b"/>
              <a:pathLst>
                <a:path w="349" h="271">
                  <a:moveTo>
                    <a:pt x="213" y="9"/>
                  </a:moveTo>
                  <a:lnTo>
                    <a:pt x="211" y="7"/>
                  </a:lnTo>
                  <a:lnTo>
                    <a:pt x="209" y="6"/>
                  </a:lnTo>
                  <a:lnTo>
                    <a:pt x="205" y="5"/>
                  </a:lnTo>
                  <a:lnTo>
                    <a:pt x="200" y="5"/>
                  </a:lnTo>
                  <a:lnTo>
                    <a:pt x="192" y="2"/>
                  </a:lnTo>
                  <a:lnTo>
                    <a:pt x="186" y="2"/>
                  </a:lnTo>
                  <a:lnTo>
                    <a:pt x="177" y="1"/>
                  </a:lnTo>
                  <a:lnTo>
                    <a:pt x="169" y="1"/>
                  </a:lnTo>
                  <a:lnTo>
                    <a:pt x="158" y="0"/>
                  </a:lnTo>
                  <a:lnTo>
                    <a:pt x="148" y="0"/>
                  </a:lnTo>
                  <a:lnTo>
                    <a:pt x="137" y="0"/>
                  </a:lnTo>
                  <a:lnTo>
                    <a:pt x="125" y="4"/>
                  </a:lnTo>
                  <a:lnTo>
                    <a:pt x="111" y="5"/>
                  </a:lnTo>
                  <a:lnTo>
                    <a:pt x="99" y="10"/>
                  </a:lnTo>
                  <a:lnTo>
                    <a:pt x="85" y="15"/>
                  </a:lnTo>
                  <a:lnTo>
                    <a:pt x="72" y="23"/>
                  </a:lnTo>
                  <a:lnTo>
                    <a:pt x="0" y="119"/>
                  </a:lnTo>
                  <a:lnTo>
                    <a:pt x="26" y="226"/>
                  </a:lnTo>
                  <a:lnTo>
                    <a:pt x="133" y="271"/>
                  </a:lnTo>
                  <a:lnTo>
                    <a:pt x="261" y="268"/>
                  </a:lnTo>
                  <a:lnTo>
                    <a:pt x="329" y="207"/>
                  </a:lnTo>
                  <a:lnTo>
                    <a:pt x="349" y="121"/>
                  </a:lnTo>
                  <a:lnTo>
                    <a:pt x="249" y="23"/>
                  </a:lnTo>
                  <a:lnTo>
                    <a:pt x="213" y="9"/>
                  </a:lnTo>
                  <a:lnTo>
                    <a:pt x="213" y="9"/>
                  </a:lnTo>
                  <a:close/>
                </a:path>
              </a:pathLst>
            </a:custGeom>
            <a:solidFill>
              <a:srgbClr val="FF8C59"/>
            </a:solidFill>
            <a:ln w="9525">
              <a:noFill/>
              <a:round/>
            </a:ln>
          </p:spPr>
          <p:txBody>
            <a:bodyPr/>
            <a:lstStyle/>
            <a:p>
              <a:endParaRPr lang="en-US"/>
            </a:p>
          </p:txBody>
        </p:sp>
        <p:sp>
          <p:nvSpPr>
            <p:cNvPr id="423997" name="Freeform 61"/>
            <p:cNvSpPr/>
            <p:nvPr/>
          </p:nvSpPr>
          <p:spPr bwMode="auto">
            <a:xfrm>
              <a:off x="4383" y="2840"/>
              <a:ext cx="766" cy="754"/>
            </a:xfrm>
            <a:custGeom>
              <a:avLst/>
              <a:gdLst/>
              <a:ahLst/>
              <a:cxnLst>
                <a:cxn ang="0">
                  <a:pos x="721" y="829"/>
                </a:cxn>
                <a:cxn ang="0">
                  <a:pos x="919" y="1053"/>
                </a:cxn>
                <a:cxn ang="0">
                  <a:pos x="890" y="1105"/>
                </a:cxn>
                <a:cxn ang="0">
                  <a:pos x="871" y="1179"/>
                </a:cxn>
                <a:cxn ang="0">
                  <a:pos x="896" y="1258"/>
                </a:cxn>
                <a:cxn ang="0">
                  <a:pos x="977" y="1317"/>
                </a:cxn>
                <a:cxn ang="0">
                  <a:pos x="1078" y="1332"/>
                </a:cxn>
                <a:cxn ang="0">
                  <a:pos x="1175" y="1303"/>
                </a:cxn>
                <a:cxn ang="0">
                  <a:pos x="1239" y="1231"/>
                </a:cxn>
                <a:cxn ang="0">
                  <a:pos x="1259" y="1211"/>
                </a:cxn>
                <a:cxn ang="0">
                  <a:pos x="1285" y="1216"/>
                </a:cxn>
                <a:cxn ang="0">
                  <a:pos x="1313" y="1217"/>
                </a:cxn>
                <a:cxn ang="0">
                  <a:pos x="1342" y="1214"/>
                </a:cxn>
                <a:cxn ang="0">
                  <a:pos x="1373" y="1207"/>
                </a:cxn>
                <a:cxn ang="0">
                  <a:pos x="1405" y="1200"/>
                </a:cxn>
                <a:cxn ang="0">
                  <a:pos x="1435" y="1188"/>
                </a:cxn>
                <a:cxn ang="0">
                  <a:pos x="1467" y="1171"/>
                </a:cxn>
                <a:cxn ang="0">
                  <a:pos x="1494" y="1147"/>
                </a:cxn>
                <a:cxn ang="0">
                  <a:pos x="1507" y="1128"/>
                </a:cxn>
                <a:cxn ang="0">
                  <a:pos x="1520" y="1100"/>
                </a:cxn>
                <a:cxn ang="0">
                  <a:pos x="1529" y="1067"/>
                </a:cxn>
                <a:cxn ang="0">
                  <a:pos x="1533" y="1033"/>
                </a:cxn>
                <a:cxn ang="0">
                  <a:pos x="1528" y="1002"/>
                </a:cxn>
                <a:cxn ang="0">
                  <a:pos x="1518" y="968"/>
                </a:cxn>
                <a:cxn ang="0">
                  <a:pos x="1513" y="988"/>
                </a:cxn>
                <a:cxn ang="0">
                  <a:pos x="1509" y="1019"/>
                </a:cxn>
                <a:cxn ang="0">
                  <a:pos x="1505" y="1043"/>
                </a:cxn>
                <a:cxn ang="0">
                  <a:pos x="1497" y="1067"/>
                </a:cxn>
                <a:cxn ang="0">
                  <a:pos x="1475" y="1100"/>
                </a:cxn>
                <a:cxn ang="0">
                  <a:pos x="1444" y="1128"/>
                </a:cxn>
                <a:cxn ang="0">
                  <a:pos x="1406" y="1143"/>
                </a:cxn>
                <a:cxn ang="0">
                  <a:pos x="1363" y="1152"/>
                </a:cxn>
                <a:cxn ang="0">
                  <a:pos x="1324" y="1154"/>
                </a:cxn>
                <a:cxn ang="0">
                  <a:pos x="1259" y="1140"/>
                </a:cxn>
                <a:cxn ang="0">
                  <a:pos x="1191" y="1085"/>
                </a:cxn>
                <a:cxn ang="0">
                  <a:pos x="1149" y="964"/>
                </a:cxn>
                <a:cxn ang="0">
                  <a:pos x="1106" y="978"/>
                </a:cxn>
                <a:cxn ang="0">
                  <a:pos x="1121" y="1057"/>
                </a:cxn>
                <a:cxn ang="0">
                  <a:pos x="1170" y="1102"/>
                </a:cxn>
                <a:cxn ang="0">
                  <a:pos x="1201" y="1172"/>
                </a:cxn>
                <a:cxn ang="0">
                  <a:pos x="1181" y="1257"/>
                </a:cxn>
                <a:cxn ang="0">
                  <a:pos x="1083" y="1308"/>
                </a:cxn>
                <a:cxn ang="0">
                  <a:pos x="978" y="1283"/>
                </a:cxn>
                <a:cxn ang="0">
                  <a:pos x="920" y="1202"/>
                </a:cxn>
                <a:cxn ang="0">
                  <a:pos x="951" y="1088"/>
                </a:cxn>
                <a:cxn ang="0">
                  <a:pos x="882" y="799"/>
                </a:cxn>
                <a:cxn ang="0">
                  <a:pos x="768" y="689"/>
                </a:cxn>
                <a:cxn ang="0">
                  <a:pos x="587" y="475"/>
                </a:cxn>
                <a:cxn ang="0">
                  <a:pos x="443" y="205"/>
                </a:cxn>
                <a:cxn ang="0">
                  <a:pos x="413" y="3"/>
                </a:cxn>
                <a:cxn ang="0">
                  <a:pos x="389" y="48"/>
                </a:cxn>
                <a:cxn ang="0">
                  <a:pos x="381" y="136"/>
                </a:cxn>
                <a:cxn ang="0">
                  <a:pos x="404" y="257"/>
                </a:cxn>
                <a:cxn ang="0">
                  <a:pos x="471" y="404"/>
                </a:cxn>
                <a:cxn ang="0">
                  <a:pos x="556" y="538"/>
                </a:cxn>
                <a:cxn ang="0">
                  <a:pos x="632" y="640"/>
                </a:cxn>
                <a:cxn ang="0">
                  <a:pos x="685" y="702"/>
                </a:cxn>
                <a:cxn ang="0">
                  <a:pos x="482" y="1312"/>
                </a:cxn>
              </a:cxnLst>
              <a:rect l="0" t="0" r="r" b="b"/>
              <a:pathLst>
                <a:path w="1533" h="1508">
                  <a:moveTo>
                    <a:pt x="63" y="446"/>
                  </a:moveTo>
                  <a:lnTo>
                    <a:pt x="0" y="475"/>
                  </a:lnTo>
                  <a:lnTo>
                    <a:pt x="495" y="1508"/>
                  </a:lnTo>
                  <a:lnTo>
                    <a:pt x="721" y="829"/>
                  </a:lnTo>
                  <a:lnTo>
                    <a:pt x="930" y="1041"/>
                  </a:lnTo>
                  <a:lnTo>
                    <a:pt x="929" y="1041"/>
                  </a:lnTo>
                  <a:lnTo>
                    <a:pt x="925" y="1047"/>
                  </a:lnTo>
                  <a:lnTo>
                    <a:pt x="919" y="1053"/>
                  </a:lnTo>
                  <a:lnTo>
                    <a:pt x="913" y="1064"/>
                  </a:lnTo>
                  <a:lnTo>
                    <a:pt x="905" y="1076"/>
                  </a:lnTo>
                  <a:lnTo>
                    <a:pt x="897" y="1090"/>
                  </a:lnTo>
                  <a:lnTo>
                    <a:pt x="890" y="1105"/>
                  </a:lnTo>
                  <a:lnTo>
                    <a:pt x="883" y="1122"/>
                  </a:lnTo>
                  <a:lnTo>
                    <a:pt x="877" y="1140"/>
                  </a:lnTo>
                  <a:lnTo>
                    <a:pt x="873" y="1159"/>
                  </a:lnTo>
                  <a:lnTo>
                    <a:pt x="871" y="1179"/>
                  </a:lnTo>
                  <a:lnTo>
                    <a:pt x="873" y="1201"/>
                  </a:lnTo>
                  <a:lnTo>
                    <a:pt x="876" y="1220"/>
                  </a:lnTo>
                  <a:lnTo>
                    <a:pt x="885" y="1239"/>
                  </a:lnTo>
                  <a:lnTo>
                    <a:pt x="896" y="1258"/>
                  </a:lnTo>
                  <a:lnTo>
                    <a:pt x="913" y="1278"/>
                  </a:lnTo>
                  <a:lnTo>
                    <a:pt x="932" y="1293"/>
                  </a:lnTo>
                  <a:lnTo>
                    <a:pt x="954" y="1306"/>
                  </a:lnTo>
                  <a:lnTo>
                    <a:pt x="977" y="1317"/>
                  </a:lnTo>
                  <a:lnTo>
                    <a:pt x="1002" y="1326"/>
                  </a:lnTo>
                  <a:lnTo>
                    <a:pt x="1028" y="1330"/>
                  </a:lnTo>
                  <a:lnTo>
                    <a:pt x="1053" y="1332"/>
                  </a:lnTo>
                  <a:lnTo>
                    <a:pt x="1078" y="1332"/>
                  </a:lnTo>
                  <a:lnTo>
                    <a:pt x="1105" y="1330"/>
                  </a:lnTo>
                  <a:lnTo>
                    <a:pt x="1129" y="1324"/>
                  </a:lnTo>
                  <a:lnTo>
                    <a:pt x="1153" y="1315"/>
                  </a:lnTo>
                  <a:lnTo>
                    <a:pt x="1175" y="1303"/>
                  </a:lnTo>
                  <a:lnTo>
                    <a:pt x="1195" y="1289"/>
                  </a:lnTo>
                  <a:lnTo>
                    <a:pt x="1213" y="1273"/>
                  </a:lnTo>
                  <a:lnTo>
                    <a:pt x="1228" y="1254"/>
                  </a:lnTo>
                  <a:lnTo>
                    <a:pt x="1239" y="1231"/>
                  </a:lnTo>
                  <a:lnTo>
                    <a:pt x="1248" y="1207"/>
                  </a:lnTo>
                  <a:lnTo>
                    <a:pt x="1249" y="1207"/>
                  </a:lnTo>
                  <a:lnTo>
                    <a:pt x="1253" y="1208"/>
                  </a:lnTo>
                  <a:lnTo>
                    <a:pt x="1259" y="1211"/>
                  </a:lnTo>
                  <a:lnTo>
                    <a:pt x="1270" y="1214"/>
                  </a:lnTo>
                  <a:lnTo>
                    <a:pt x="1273" y="1214"/>
                  </a:lnTo>
                  <a:lnTo>
                    <a:pt x="1278" y="1215"/>
                  </a:lnTo>
                  <a:lnTo>
                    <a:pt x="1285" y="1216"/>
                  </a:lnTo>
                  <a:lnTo>
                    <a:pt x="1291" y="1217"/>
                  </a:lnTo>
                  <a:lnTo>
                    <a:pt x="1297" y="1217"/>
                  </a:lnTo>
                  <a:lnTo>
                    <a:pt x="1305" y="1217"/>
                  </a:lnTo>
                  <a:lnTo>
                    <a:pt x="1313" y="1217"/>
                  </a:lnTo>
                  <a:lnTo>
                    <a:pt x="1321" y="1219"/>
                  </a:lnTo>
                  <a:lnTo>
                    <a:pt x="1326" y="1216"/>
                  </a:lnTo>
                  <a:lnTo>
                    <a:pt x="1334" y="1215"/>
                  </a:lnTo>
                  <a:lnTo>
                    <a:pt x="1342" y="1214"/>
                  </a:lnTo>
                  <a:lnTo>
                    <a:pt x="1351" y="1214"/>
                  </a:lnTo>
                  <a:lnTo>
                    <a:pt x="1358" y="1211"/>
                  </a:lnTo>
                  <a:lnTo>
                    <a:pt x="1366" y="1210"/>
                  </a:lnTo>
                  <a:lnTo>
                    <a:pt x="1373" y="1207"/>
                  </a:lnTo>
                  <a:lnTo>
                    <a:pt x="1382" y="1207"/>
                  </a:lnTo>
                  <a:lnTo>
                    <a:pt x="1388" y="1203"/>
                  </a:lnTo>
                  <a:lnTo>
                    <a:pt x="1397" y="1201"/>
                  </a:lnTo>
                  <a:lnTo>
                    <a:pt x="1405" y="1200"/>
                  </a:lnTo>
                  <a:lnTo>
                    <a:pt x="1413" y="1197"/>
                  </a:lnTo>
                  <a:lnTo>
                    <a:pt x="1420" y="1195"/>
                  </a:lnTo>
                  <a:lnTo>
                    <a:pt x="1428" y="1191"/>
                  </a:lnTo>
                  <a:lnTo>
                    <a:pt x="1435" y="1188"/>
                  </a:lnTo>
                  <a:lnTo>
                    <a:pt x="1443" y="1184"/>
                  </a:lnTo>
                  <a:lnTo>
                    <a:pt x="1450" y="1179"/>
                  </a:lnTo>
                  <a:lnTo>
                    <a:pt x="1459" y="1176"/>
                  </a:lnTo>
                  <a:lnTo>
                    <a:pt x="1467" y="1171"/>
                  </a:lnTo>
                  <a:lnTo>
                    <a:pt x="1475" y="1164"/>
                  </a:lnTo>
                  <a:lnTo>
                    <a:pt x="1481" y="1158"/>
                  </a:lnTo>
                  <a:lnTo>
                    <a:pt x="1487" y="1152"/>
                  </a:lnTo>
                  <a:lnTo>
                    <a:pt x="1494" y="1147"/>
                  </a:lnTo>
                  <a:lnTo>
                    <a:pt x="1500" y="1140"/>
                  </a:lnTo>
                  <a:lnTo>
                    <a:pt x="1501" y="1135"/>
                  </a:lnTo>
                  <a:lnTo>
                    <a:pt x="1505" y="1133"/>
                  </a:lnTo>
                  <a:lnTo>
                    <a:pt x="1507" y="1128"/>
                  </a:lnTo>
                  <a:lnTo>
                    <a:pt x="1511" y="1121"/>
                  </a:lnTo>
                  <a:lnTo>
                    <a:pt x="1514" y="1115"/>
                  </a:lnTo>
                  <a:lnTo>
                    <a:pt x="1516" y="1109"/>
                  </a:lnTo>
                  <a:lnTo>
                    <a:pt x="1520" y="1100"/>
                  </a:lnTo>
                  <a:lnTo>
                    <a:pt x="1524" y="1092"/>
                  </a:lnTo>
                  <a:lnTo>
                    <a:pt x="1525" y="1085"/>
                  </a:lnTo>
                  <a:lnTo>
                    <a:pt x="1528" y="1076"/>
                  </a:lnTo>
                  <a:lnTo>
                    <a:pt x="1529" y="1067"/>
                  </a:lnTo>
                  <a:lnTo>
                    <a:pt x="1531" y="1059"/>
                  </a:lnTo>
                  <a:lnTo>
                    <a:pt x="1531" y="1049"/>
                  </a:lnTo>
                  <a:lnTo>
                    <a:pt x="1533" y="1041"/>
                  </a:lnTo>
                  <a:lnTo>
                    <a:pt x="1533" y="1033"/>
                  </a:lnTo>
                  <a:lnTo>
                    <a:pt x="1533" y="1025"/>
                  </a:lnTo>
                  <a:lnTo>
                    <a:pt x="1530" y="1019"/>
                  </a:lnTo>
                  <a:lnTo>
                    <a:pt x="1529" y="1011"/>
                  </a:lnTo>
                  <a:lnTo>
                    <a:pt x="1528" y="1002"/>
                  </a:lnTo>
                  <a:lnTo>
                    <a:pt x="1525" y="993"/>
                  </a:lnTo>
                  <a:lnTo>
                    <a:pt x="1523" y="985"/>
                  </a:lnTo>
                  <a:lnTo>
                    <a:pt x="1520" y="976"/>
                  </a:lnTo>
                  <a:lnTo>
                    <a:pt x="1518" y="968"/>
                  </a:lnTo>
                  <a:lnTo>
                    <a:pt x="1516" y="964"/>
                  </a:lnTo>
                  <a:lnTo>
                    <a:pt x="1515" y="972"/>
                  </a:lnTo>
                  <a:lnTo>
                    <a:pt x="1514" y="979"/>
                  </a:lnTo>
                  <a:lnTo>
                    <a:pt x="1513" y="988"/>
                  </a:lnTo>
                  <a:lnTo>
                    <a:pt x="1513" y="997"/>
                  </a:lnTo>
                  <a:lnTo>
                    <a:pt x="1511" y="1004"/>
                  </a:lnTo>
                  <a:lnTo>
                    <a:pt x="1511" y="1011"/>
                  </a:lnTo>
                  <a:lnTo>
                    <a:pt x="1509" y="1019"/>
                  </a:lnTo>
                  <a:lnTo>
                    <a:pt x="1509" y="1026"/>
                  </a:lnTo>
                  <a:lnTo>
                    <a:pt x="1506" y="1031"/>
                  </a:lnTo>
                  <a:lnTo>
                    <a:pt x="1505" y="1038"/>
                  </a:lnTo>
                  <a:lnTo>
                    <a:pt x="1505" y="1043"/>
                  </a:lnTo>
                  <a:lnTo>
                    <a:pt x="1504" y="1049"/>
                  </a:lnTo>
                  <a:lnTo>
                    <a:pt x="1500" y="1058"/>
                  </a:lnTo>
                  <a:lnTo>
                    <a:pt x="1499" y="1066"/>
                  </a:lnTo>
                  <a:lnTo>
                    <a:pt x="1497" y="1067"/>
                  </a:lnTo>
                  <a:lnTo>
                    <a:pt x="1494" y="1072"/>
                  </a:lnTo>
                  <a:lnTo>
                    <a:pt x="1490" y="1079"/>
                  </a:lnTo>
                  <a:lnTo>
                    <a:pt x="1483" y="1090"/>
                  </a:lnTo>
                  <a:lnTo>
                    <a:pt x="1475" y="1100"/>
                  </a:lnTo>
                  <a:lnTo>
                    <a:pt x="1464" y="1111"/>
                  </a:lnTo>
                  <a:lnTo>
                    <a:pt x="1458" y="1116"/>
                  </a:lnTo>
                  <a:lnTo>
                    <a:pt x="1452" y="1122"/>
                  </a:lnTo>
                  <a:lnTo>
                    <a:pt x="1444" y="1128"/>
                  </a:lnTo>
                  <a:lnTo>
                    <a:pt x="1437" y="1133"/>
                  </a:lnTo>
                  <a:lnTo>
                    <a:pt x="1426" y="1136"/>
                  </a:lnTo>
                  <a:lnTo>
                    <a:pt x="1418" y="1140"/>
                  </a:lnTo>
                  <a:lnTo>
                    <a:pt x="1406" y="1143"/>
                  </a:lnTo>
                  <a:lnTo>
                    <a:pt x="1397" y="1147"/>
                  </a:lnTo>
                  <a:lnTo>
                    <a:pt x="1386" y="1148"/>
                  </a:lnTo>
                  <a:lnTo>
                    <a:pt x="1376" y="1150"/>
                  </a:lnTo>
                  <a:lnTo>
                    <a:pt x="1363" y="1152"/>
                  </a:lnTo>
                  <a:lnTo>
                    <a:pt x="1354" y="1155"/>
                  </a:lnTo>
                  <a:lnTo>
                    <a:pt x="1347" y="1155"/>
                  </a:lnTo>
                  <a:lnTo>
                    <a:pt x="1337" y="1155"/>
                  </a:lnTo>
                  <a:lnTo>
                    <a:pt x="1324" y="1154"/>
                  </a:lnTo>
                  <a:lnTo>
                    <a:pt x="1310" y="1154"/>
                  </a:lnTo>
                  <a:lnTo>
                    <a:pt x="1294" y="1150"/>
                  </a:lnTo>
                  <a:lnTo>
                    <a:pt x="1278" y="1147"/>
                  </a:lnTo>
                  <a:lnTo>
                    <a:pt x="1259" y="1140"/>
                  </a:lnTo>
                  <a:lnTo>
                    <a:pt x="1242" y="1133"/>
                  </a:lnTo>
                  <a:lnTo>
                    <a:pt x="1224" y="1120"/>
                  </a:lnTo>
                  <a:lnTo>
                    <a:pt x="1206" y="1103"/>
                  </a:lnTo>
                  <a:lnTo>
                    <a:pt x="1191" y="1085"/>
                  </a:lnTo>
                  <a:lnTo>
                    <a:pt x="1177" y="1062"/>
                  </a:lnTo>
                  <a:lnTo>
                    <a:pt x="1164" y="1034"/>
                  </a:lnTo>
                  <a:lnTo>
                    <a:pt x="1156" y="1002"/>
                  </a:lnTo>
                  <a:lnTo>
                    <a:pt x="1149" y="964"/>
                  </a:lnTo>
                  <a:lnTo>
                    <a:pt x="1147" y="921"/>
                  </a:lnTo>
                  <a:lnTo>
                    <a:pt x="1011" y="799"/>
                  </a:lnTo>
                  <a:lnTo>
                    <a:pt x="1028" y="924"/>
                  </a:lnTo>
                  <a:lnTo>
                    <a:pt x="1106" y="978"/>
                  </a:lnTo>
                  <a:lnTo>
                    <a:pt x="1095" y="1049"/>
                  </a:lnTo>
                  <a:lnTo>
                    <a:pt x="1101" y="1048"/>
                  </a:lnTo>
                  <a:lnTo>
                    <a:pt x="1111" y="1052"/>
                  </a:lnTo>
                  <a:lnTo>
                    <a:pt x="1121" y="1057"/>
                  </a:lnTo>
                  <a:lnTo>
                    <a:pt x="1134" y="1066"/>
                  </a:lnTo>
                  <a:lnTo>
                    <a:pt x="1145" y="1074"/>
                  </a:lnTo>
                  <a:lnTo>
                    <a:pt x="1158" y="1088"/>
                  </a:lnTo>
                  <a:lnTo>
                    <a:pt x="1170" y="1102"/>
                  </a:lnTo>
                  <a:lnTo>
                    <a:pt x="1182" y="1119"/>
                  </a:lnTo>
                  <a:lnTo>
                    <a:pt x="1191" y="1134"/>
                  </a:lnTo>
                  <a:lnTo>
                    <a:pt x="1199" y="1153"/>
                  </a:lnTo>
                  <a:lnTo>
                    <a:pt x="1201" y="1172"/>
                  </a:lnTo>
                  <a:lnTo>
                    <a:pt x="1204" y="1193"/>
                  </a:lnTo>
                  <a:lnTo>
                    <a:pt x="1199" y="1214"/>
                  </a:lnTo>
                  <a:lnTo>
                    <a:pt x="1192" y="1235"/>
                  </a:lnTo>
                  <a:lnTo>
                    <a:pt x="1181" y="1257"/>
                  </a:lnTo>
                  <a:lnTo>
                    <a:pt x="1163" y="1278"/>
                  </a:lnTo>
                  <a:lnTo>
                    <a:pt x="1138" y="1293"/>
                  </a:lnTo>
                  <a:lnTo>
                    <a:pt x="1111" y="1303"/>
                  </a:lnTo>
                  <a:lnTo>
                    <a:pt x="1083" y="1308"/>
                  </a:lnTo>
                  <a:lnTo>
                    <a:pt x="1057" y="1310"/>
                  </a:lnTo>
                  <a:lnTo>
                    <a:pt x="1028" y="1305"/>
                  </a:lnTo>
                  <a:lnTo>
                    <a:pt x="1002" y="1296"/>
                  </a:lnTo>
                  <a:lnTo>
                    <a:pt x="978" y="1283"/>
                  </a:lnTo>
                  <a:lnTo>
                    <a:pt x="959" y="1269"/>
                  </a:lnTo>
                  <a:lnTo>
                    <a:pt x="942" y="1249"/>
                  </a:lnTo>
                  <a:lnTo>
                    <a:pt x="929" y="1227"/>
                  </a:lnTo>
                  <a:lnTo>
                    <a:pt x="920" y="1202"/>
                  </a:lnTo>
                  <a:lnTo>
                    <a:pt x="918" y="1177"/>
                  </a:lnTo>
                  <a:lnTo>
                    <a:pt x="921" y="1148"/>
                  </a:lnTo>
                  <a:lnTo>
                    <a:pt x="932" y="1119"/>
                  </a:lnTo>
                  <a:lnTo>
                    <a:pt x="951" y="1088"/>
                  </a:lnTo>
                  <a:lnTo>
                    <a:pt x="978" y="1058"/>
                  </a:lnTo>
                  <a:lnTo>
                    <a:pt x="933" y="810"/>
                  </a:lnTo>
                  <a:lnTo>
                    <a:pt x="889" y="805"/>
                  </a:lnTo>
                  <a:lnTo>
                    <a:pt x="882" y="799"/>
                  </a:lnTo>
                  <a:lnTo>
                    <a:pt x="866" y="783"/>
                  </a:lnTo>
                  <a:lnTo>
                    <a:pt x="840" y="759"/>
                  </a:lnTo>
                  <a:lnTo>
                    <a:pt x="808" y="728"/>
                  </a:lnTo>
                  <a:lnTo>
                    <a:pt x="768" y="689"/>
                  </a:lnTo>
                  <a:lnTo>
                    <a:pt x="727" y="643"/>
                  </a:lnTo>
                  <a:lnTo>
                    <a:pt x="680" y="591"/>
                  </a:lnTo>
                  <a:lnTo>
                    <a:pt x="635" y="535"/>
                  </a:lnTo>
                  <a:lnTo>
                    <a:pt x="587" y="475"/>
                  </a:lnTo>
                  <a:lnTo>
                    <a:pt x="544" y="410"/>
                  </a:lnTo>
                  <a:lnTo>
                    <a:pt x="505" y="344"/>
                  </a:lnTo>
                  <a:lnTo>
                    <a:pt x="471" y="276"/>
                  </a:lnTo>
                  <a:lnTo>
                    <a:pt x="443" y="205"/>
                  </a:lnTo>
                  <a:lnTo>
                    <a:pt x="425" y="136"/>
                  </a:lnTo>
                  <a:lnTo>
                    <a:pt x="416" y="67"/>
                  </a:lnTo>
                  <a:lnTo>
                    <a:pt x="420" y="0"/>
                  </a:lnTo>
                  <a:lnTo>
                    <a:pt x="413" y="3"/>
                  </a:lnTo>
                  <a:lnTo>
                    <a:pt x="406" y="10"/>
                  </a:lnTo>
                  <a:lnTo>
                    <a:pt x="400" y="19"/>
                  </a:lnTo>
                  <a:lnTo>
                    <a:pt x="395" y="33"/>
                  </a:lnTo>
                  <a:lnTo>
                    <a:pt x="389" y="48"/>
                  </a:lnTo>
                  <a:lnTo>
                    <a:pt x="385" y="67"/>
                  </a:lnTo>
                  <a:lnTo>
                    <a:pt x="382" y="86"/>
                  </a:lnTo>
                  <a:lnTo>
                    <a:pt x="382" y="110"/>
                  </a:lnTo>
                  <a:lnTo>
                    <a:pt x="381" y="136"/>
                  </a:lnTo>
                  <a:lnTo>
                    <a:pt x="385" y="163"/>
                  </a:lnTo>
                  <a:lnTo>
                    <a:pt x="389" y="191"/>
                  </a:lnTo>
                  <a:lnTo>
                    <a:pt x="396" y="224"/>
                  </a:lnTo>
                  <a:lnTo>
                    <a:pt x="404" y="257"/>
                  </a:lnTo>
                  <a:lnTo>
                    <a:pt x="416" y="292"/>
                  </a:lnTo>
                  <a:lnTo>
                    <a:pt x="433" y="328"/>
                  </a:lnTo>
                  <a:lnTo>
                    <a:pt x="452" y="367"/>
                  </a:lnTo>
                  <a:lnTo>
                    <a:pt x="471" y="404"/>
                  </a:lnTo>
                  <a:lnTo>
                    <a:pt x="491" y="441"/>
                  </a:lnTo>
                  <a:lnTo>
                    <a:pt x="513" y="475"/>
                  </a:lnTo>
                  <a:lnTo>
                    <a:pt x="534" y="508"/>
                  </a:lnTo>
                  <a:lnTo>
                    <a:pt x="556" y="538"/>
                  </a:lnTo>
                  <a:lnTo>
                    <a:pt x="576" y="567"/>
                  </a:lnTo>
                  <a:lnTo>
                    <a:pt x="595" y="594"/>
                  </a:lnTo>
                  <a:lnTo>
                    <a:pt x="615" y="619"/>
                  </a:lnTo>
                  <a:lnTo>
                    <a:pt x="632" y="640"/>
                  </a:lnTo>
                  <a:lnTo>
                    <a:pt x="648" y="659"/>
                  </a:lnTo>
                  <a:lnTo>
                    <a:pt x="663" y="677"/>
                  </a:lnTo>
                  <a:lnTo>
                    <a:pt x="676" y="691"/>
                  </a:lnTo>
                  <a:lnTo>
                    <a:pt x="685" y="702"/>
                  </a:lnTo>
                  <a:lnTo>
                    <a:pt x="694" y="710"/>
                  </a:lnTo>
                  <a:lnTo>
                    <a:pt x="699" y="715"/>
                  </a:lnTo>
                  <a:lnTo>
                    <a:pt x="701" y="718"/>
                  </a:lnTo>
                  <a:lnTo>
                    <a:pt x="482" y="1312"/>
                  </a:lnTo>
                  <a:lnTo>
                    <a:pt x="63" y="446"/>
                  </a:lnTo>
                  <a:lnTo>
                    <a:pt x="63" y="446"/>
                  </a:lnTo>
                  <a:close/>
                </a:path>
              </a:pathLst>
            </a:custGeom>
            <a:solidFill>
              <a:srgbClr val="000000"/>
            </a:solidFill>
            <a:ln w="9525">
              <a:noFill/>
              <a:round/>
            </a:ln>
          </p:spPr>
          <p:txBody>
            <a:bodyPr/>
            <a:lstStyle/>
            <a:p>
              <a:endParaRPr lang="en-US"/>
            </a:p>
          </p:txBody>
        </p:sp>
        <p:sp>
          <p:nvSpPr>
            <p:cNvPr id="423998" name="Freeform 62"/>
            <p:cNvSpPr/>
            <p:nvPr/>
          </p:nvSpPr>
          <p:spPr bwMode="auto">
            <a:xfrm>
              <a:off x="4887" y="3394"/>
              <a:ext cx="50" cy="64"/>
            </a:xfrm>
            <a:custGeom>
              <a:avLst/>
              <a:gdLst/>
              <a:ahLst/>
              <a:cxnLst>
                <a:cxn ang="0">
                  <a:pos x="28" y="0"/>
                </a:cxn>
                <a:cxn ang="0">
                  <a:pos x="25" y="1"/>
                </a:cxn>
                <a:cxn ang="0">
                  <a:pos x="20" y="6"/>
                </a:cxn>
                <a:cxn ang="0">
                  <a:pos x="16" y="8"/>
                </a:cxn>
                <a:cxn ang="0">
                  <a:pos x="12" y="12"/>
                </a:cxn>
                <a:cxn ang="0">
                  <a:pos x="10" y="19"/>
                </a:cxn>
                <a:cxn ang="0">
                  <a:pos x="7" y="24"/>
                </a:cxn>
                <a:cxn ang="0">
                  <a:pos x="5" y="30"/>
                </a:cxn>
                <a:cxn ang="0">
                  <a:pos x="2" y="38"/>
                </a:cxn>
                <a:cxn ang="0">
                  <a:pos x="0" y="45"/>
                </a:cxn>
                <a:cxn ang="0">
                  <a:pos x="0" y="55"/>
                </a:cxn>
                <a:cxn ang="0">
                  <a:pos x="0" y="63"/>
                </a:cxn>
                <a:cxn ang="0">
                  <a:pos x="4" y="74"/>
                </a:cxn>
                <a:cxn ang="0">
                  <a:pos x="6" y="86"/>
                </a:cxn>
                <a:cxn ang="0">
                  <a:pos x="12" y="98"/>
                </a:cxn>
                <a:cxn ang="0">
                  <a:pos x="15" y="102"/>
                </a:cxn>
                <a:cxn ang="0">
                  <a:pos x="25" y="112"/>
                </a:cxn>
                <a:cxn ang="0">
                  <a:pos x="30" y="116"/>
                </a:cxn>
                <a:cxn ang="0">
                  <a:pos x="40" y="122"/>
                </a:cxn>
                <a:cxn ang="0">
                  <a:pos x="44" y="122"/>
                </a:cxn>
                <a:cxn ang="0">
                  <a:pos x="49" y="125"/>
                </a:cxn>
                <a:cxn ang="0">
                  <a:pos x="55" y="126"/>
                </a:cxn>
                <a:cxn ang="0">
                  <a:pos x="62" y="127"/>
                </a:cxn>
                <a:cxn ang="0">
                  <a:pos x="95" y="98"/>
                </a:cxn>
                <a:cxn ang="0">
                  <a:pos x="95" y="93"/>
                </a:cxn>
                <a:cxn ang="0">
                  <a:pos x="96" y="86"/>
                </a:cxn>
                <a:cxn ang="0">
                  <a:pos x="96" y="79"/>
                </a:cxn>
                <a:cxn ang="0">
                  <a:pos x="96" y="74"/>
                </a:cxn>
                <a:cxn ang="0">
                  <a:pos x="96" y="68"/>
                </a:cxn>
                <a:cxn ang="0">
                  <a:pos x="97" y="62"/>
                </a:cxn>
                <a:cxn ang="0">
                  <a:pos x="97" y="55"/>
                </a:cxn>
                <a:cxn ang="0">
                  <a:pos x="97" y="49"/>
                </a:cxn>
                <a:cxn ang="0">
                  <a:pos x="97" y="43"/>
                </a:cxn>
                <a:cxn ang="0">
                  <a:pos x="97" y="39"/>
                </a:cxn>
                <a:cxn ang="0">
                  <a:pos x="97" y="31"/>
                </a:cxn>
                <a:cxn ang="0">
                  <a:pos x="99" y="30"/>
                </a:cxn>
                <a:cxn ang="0">
                  <a:pos x="28" y="0"/>
                </a:cxn>
                <a:cxn ang="0">
                  <a:pos x="28" y="0"/>
                </a:cxn>
              </a:cxnLst>
              <a:rect l="0" t="0" r="r" b="b"/>
              <a:pathLst>
                <a:path w="99" h="127">
                  <a:moveTo>
                    <a:pt x="28" y="0"/>
                  </a:moveTo>
                  <a:lnTo>
                    <a:pt x="25" y="1"/>
                  </a:lnTo>
                  <a:lnTo>
                    <a:pt x="20" y="6"/>
                  </a:lnTo>
                  <a:lnTo>
                    <a:pt x="16" y="8"/>
                  </a:lnTo>
                  <a:lnTo>
                    <a:pt x="12" y="12"/>
                  </a:lnTo>
                  <a:lnTo>
                    <a:pt x="10" y="19"/>
                  </a:lnTo>
                  <a:lnTo>
                    <a:pt x="7" y="24"/>
                  </a:lnTo>
                  <a:lnTo>
                    <a:pt x="5" y="30"/>
                  </a:lnTo>
                  <a:lnTo>
                    <a:pt x="2" y="38"/>
                  </a:lnTo>
                  <a:lnTo>
                    <a:pt x="0" y="45"/>
                  </a:lnTo>
                  <a:lnTo>
                    <a:pt x="0" y="55"/>
                  </a:lnTo>
                  <a:lnTo>
                    <a:pt x="0" y="63"/>
                  </a:lnTo>
                  <a:lnTo>
                    <a:pt x="4" y="74"/>
                  </a:lnTo>
                  <a:lnTo>
                    <a:pt x="6" y="86"/>
                  </a:lnTo>
                  <a:lnTo>
                    <a:pt x="12" y="98"/>
                  </a:lnTo>
                  <a:lnTo>
                    <a:pt x="15" y="102"/>
                  </a:lnTo>
                  <a:lnTo>
                    <a:pt x="25" y="112"/>
                  </a:lnTo>
                  <a:lnTo>
                    <a:pt x="30" y="116"/>
                  </a:lnTo>
                  <a:lnTo>
                    <a:pt x="40" y="122"/>
                  </a:lnTo>
                  <a:lnTo>
                    <a:pt x="44" y="122"/>
                  </a:lnTo>
                  <a:lnTo>
                    <a:pt x="49" y="125"/>
                  </a:lnTo>
                  <a:lnTo>
                    <a:pt x="55" y="126"/>
                  </a:lnTo>
                  <a:lnTo>
                    <a:pt x="62" y="127"/>
                  </a:lnTo>
                  <a:lnTo>
                    <a:pt x="95" y="98"/>
                  </a:lnTo>
                  <a:lnTo>
                    <a:pt x="95" y="93"/>
                  </a:lnTo>
                  <a:lnTo>
                    <a:pt x="96" y="86"/>
                  </a:lnTo>
                  <a:lnTo>
                    <a:pt x="96" y="79"/>
                  </a:lnTo>
                  <a:lnTo>
                    <a:pt x="96" y="74"/>
                  </a:lnTo>
                  <a:lnTo>
                    <a:pt x="96" y="68"/>
                  </a:lnTo>
                  <a:lnTo>
                    <a:pt x="97" y="62"/>
                  </a:lnTo>
                  <a:lnTo>
                    <a:pt x="97" y="55"/>
                  </a:lnTo>
                  <a:lnTo>
                    <a:pt x="97" y="49"/>
                  </a:lnTo>
                  <a:lnTo>
                    <a:pt x="97" y="43"/>
                  </a:lnTo>
                  <a:lnTo>
                    <a:pt x="97" y="39"/>
                  </a:lnTo>
                  <a:lnTo>
                    <a:pt x="97" y="31"/>
                  </a:lnTo>
                  <a:lnTo>
                    <a:pt x="99" y="30"/>
                  </a:lnTo>
                  <a:lnTo>
                    <a:pt x="28" y="0"/>
                  </a:lnTo>
                  <a:lnTo>
                    <a:pt x="28" y="0"/>
                  </a:lnTo>
                  <a:close/>
                </a:path>
              </a:pathLst>
            </a:custGeom>
            <a:solidFill>
              <a:srgbClr val="ABDBC2"/>
            </a:solidFill>
            <a:ln w="9525">
              <a:noFill/>
              <a:round/>
            </a:ln>
          </p:spPr>
          <p:txBody>
            <a:bodyPr/>
            <a:lstStyle/>
            <a:p>
              <a:endParaRPr lang="en-US"/>
            </a:p>
          </p:txBody>
        </p:sp>
        <p:sp>
          <p:nvSpPr>
            <p:cNvPr id="423999" name="Freeform 63"/>
            <p:cNvSpPr/>
            <p:nvPr/>
          </p:nvSpPr>
          <p:spPr bwMode="auto">
            <a:xfrm>
              <a:off x="4900" y="3387"/>
              <a:ext cx="56" cy="70"/>
            </a:xfrm>
            <a:custGeom>
              <a:avLst/>
              <a:gdLst/>
              <a:ahLst/>
              <a:cxnLst>
                <a:cxn ang="0">
                  <a:pos x="0" y="15"/>
                </a:cxn>
                <a:cxn ang="0">
                  <a:pos x="3" y="16"/>
                </a:cxn>
                <a:cxn ang="0">
                  <a:pos x="6" y="18"/>
                </a:cxn>
                <a:cxn ang="0">
                  <a:pos x="13" y="20"/>
                </a:cxn>
                <a:cxn ang="0">
                  <a:pos x="19" y="24"/>
                </a:cxn>
                <a:cxn ang="0">
                  <a:pos x="27" y="28"/>
                </a:cxn>
                <a:cxn ang="0">
                  <a:pos x="34" y="32"/>
                </a:cxn>
                <a:cxn ang="0">
                  <a:pos x="42" y="39"/>
                </a:cxn>
                <a:cxn ang="0">
                  <a:pos x="48" y="45"/>
                </a:cxn>
                <a:cxn ang="0">
                  <a:pos x="53" y="54"/>
                </a:cxn>
                <a:cxn ang="0">
                  <a:pos x="56" y="63"/>
                </a:cxn>
                <a:cxn ang="0">
                  <a:pos x="58" y="76"/>
                </a:cxn>
                <a:cxn ang="0">
                  <a:pos x="56" y="88"/>
                </a:cxn>
                <a:cxn ang="0">
                  <a:pos x="52" y="105"/>
                </a:cxn>
                <a:cxn ang="0">
                  <a:pos x="43" y="120"/>
                </a:cxn>
                <a:cxn ang="0">
                  <a:pos x="37" y="130"/>
                </a:cxn>
                <a:cxn ang="0">
                  <a:pos x="32" y="139"/>
                </a:cxn>
                <a:cxn ang="0">
                  <a:pos x="36" y="139"/>
                </a:cxn>
                <a:cxn ang="0">
                  <a:pos x="39" y="138"/>
                </a:cxn>
                <a:cxn ang="0">
                  <a:pos x="47" y="137"/>
                </a:cxn>
                <a:cxn ang="0">
                  <a:pos x="53" y="134"/>
                </a:cxn>
                <a:cxn ang="0">
                  <a:pos x="61" y="131"/>
                </a:cxn>
                <a:cxn ang="0">
                  <a:pos x="70" y="128"/>
                </a:cxn>
                <a:cxn ang="0">
                  <a:pos x="79" y="124"/>
                </a:cxn>
                <a:cxn ang="0">
                  <a:pos x="86" y="118"/>
                </a:cxn>
                <a:cxn ang="0">
                  <a:pos x="94" y="111"/>
                </a:cxn>
                <a:cxn ang="0">
                  <a:pos x="100" y="104"/>
                </a:cxn>
                <a:cxn ang="0">
                  <a:pos x="106" y="95"/>
                </a:cxn>
                <a:cxn ang="0">
                  <a:pos x="110" y="85"/>
                </a:cxn>
                <a:cxn ang="0">
                  <a:pos x="111" y="75"/>
                </a:cxn>
                <a:cxn ang="0">
                  <a:pos x="110" y="62"/>
                </a:cxn>
                <a:cxn ang="0">
                  <a:pos x="108" y="49"/>
                </a:cxn>
                <a:cxn ang="0">
                  <a:pos x="100" y="35"/>
                </a:cxn>
                <a:cxn ang="0">
                  <a:pos x="94" y="25"/>
                </a:cxn>
                <a:cxn ang="0">
                  <a:pos x="86" y="15"/>
                </a:cxn>
                <a:cxn ang="0">
                  <a:pos x="79" y="10"/>
                </a:cxn>
                <a:cxn ang="0">
                  <a:pos x="70" y="5"/>
                </a:cxn>
                <a:cxn ang="0">
                  <a:pos x="61" y="1"/>
                </a:cxn>
                <a:cxn ang="0">
                  <a:pos x="53" y="0"/>
                </a:cxn>
                <a:cxn ang="0">
                  <a:pos x="44" y="0"/>
                </a:cxn>
                <a:cxn ang="0">
                  <a:pos x="36" y="0"/>
                </a:cxn>
                <a:cxn ang="0">
                  <a:pos x="28" y="1"/>
                </a:cxn>
                <a:cxn ang="0">
                  <a:pos x="20" y="2"/>
                </a:cxn>
                <a:cxn ang="0">
                  <a:pos x="14" y="6"/>
                </a:cxn>
                <a:cxn ang="0">
                  <a:pos x="4" y="10"/>
                </a:cxn>
                <a:cxn ang="0">
                  <a:pos x="0" y="15"/>
                </a:cxn>
                <a:cxn ang="0">
                  <a:pos x="0" y="15"/>
                </a:cxn>
              </a:cxnLst>
              <a:rect l="0" t="0" r="r" b="b"/>
              <a:pathLst>
                <a:path w="111" h="139">
                  <a:moveTo>
                    <a:pt x="0" y="15"/>
                  </a:moveTo>
                  <a:lnTo>
                    <a:pt x="3" y="16"/>
                  </a:lnTo>
                  <a:lnTo>
                    <a:pt x="6" y="18"/>
                  </a:lnTo>
                  <a:lnTo>
                    <a:pt x="13" y="20"/>
                  </a:lnTo>
                  <a:lnTo>
                    <a:pt x="19" y="24"/>
                  </a:lnTo>
                  <a:lnTo>
                    <a:pt x="27" y="28"/>
                  </a:lnTo>
                  <a:lnTo>
                    <a:pt x="34" y="32"/>
                  </a:lnTo>
                  <a:lnTo>
                    <a:pt x="42" y="39"/>
                  </a:lnTo>
                  <a:lnTo>
                    <a:pt x="48" y="45"/>
                  </a:lnTo>
                  <a:lnTo>
                    <a:pt x="53" y="54"/>
                  </a:lnTo>
                  <a:lnTo>
                    <a:pt x="56" y="63"/>
                  </a:lnTo>
                  <a:lnTo>
                    <a:pt x="58" y="76"/>
                  </a:lnTo>
                  <a:lnTo>
                    <a:pt x="56" y="88"/>
                  </a:lnTo>
                  <a:lnTo>
                    <a:pt x="52" y="105"/>
                  </a:lnTo>
                  <a:lnTo>
                    <a:pt x="43" y="120"/>
                  </a:lnTo>
                  <a:lnTo>
                    <a:pt x="37" y="130"/>
                  </a:lnTo>
                  <a:lnTo>
                    <a:pt x="32" y="139"/>
                  </a:lnTo>
                  <a:lnTo>
                    <a:pt x="36" y="139"/>
                  </a:lnTo>
                  <a:lnTo>
                    <a:pt x="39" y="138"/>
                  </a:lnTo>
                  <a:lnTo>
                    <a:pt x="47" y="137"/>
                  </a:lnTo>
                  <a:lnTo>
                    <a:pt x="53" y="134"/>
                  </a:lnTo>
                  <a:lnTo>
                    <a:pt x="61" y="131"/>
                  </a:lnTo>
                  <a:lnTo>
                    <a:pt x="70" y="128"/>
                  </a:lnTo>
                  <a:lnTo>
                    <a:pt x="79" y="124"/>
                  </a:lnTo>
                  <a:lnTo>
                    <a:pt x="86" y="118"/>
                  </a:lnTo>
                  <a:lnTo>
                    <a:pt x="94" y="111"/>
                  </a:lnTo>
                  <a:lnTo>
                    <a:pt x="100" y="104"/>
                  </a:lnTo>
                  <a:lnTo>
                    <a:pt x="106" y="95"/>
                  </a:lnTo>
                  <a:lnTo>
                    <a:pt x="110" y="85"/>
                  </a:lnTo>
                  <a:lnTo>
                    <a:pt x="111" y="75"/>
                  </a:lnTo>
                  <a:lnTo>
                    <a:pt x="110" y="62"/>
                  </a:lnTo>
                  <a:lnTo>
                    <a:pt x="108" y="49"/>
                  </a:lnTo>
                  <a:lnTo>
                    <a:pt x="100" y="35"/>
                  </a:lnTo>
                  <a:lnTo>
                    <a:pt x="94" y="25"/>
                  </a:lnTo>
                  <a:lnTo>
                    <a:pt x="86" y="15"/>
                  </a:lnTo>
                  <a:lnTo>
                    <a:pt x="79" y="10"/>
                  </a:lnTo>
                  <a:lnTo>
                    <a:pt x="70" y="5"/>
                  </a:lnTo>
                  <a:lnTo>
                    <a:pt x="61" y="1"/>
                  </a:lnTo>
                  <a:lnTo>
                    <a:pt x="53" y="0"/>
                  </a:lnTo>
                  <a:lnTo>
                    <a:pt x="44" y="0"/>
                  </a:lnTo>
                  <a:lnTo>
                    <a:pt x="36" y="0"/>
                  </a:lnTo>
                  <a:lnTo>
                    <a:pt x="28" y="1"/>
                  </a:lnTo>
                  <a:lnTo>
                    <a:pt x="20" y="2"/>
                  </a:lnTo>
                  <a:lnTo>
                    <a:pt x="14" y="6"/>
                  </a:lnTo>
                  <a:lnTo>
                    <a:pt x="4" y="10"/>
                  </a:lnTo>
                  <a:lnTo>
                    <a:pt x="0" y="15"/>
                  </a:lnTo>
                  <a:lnTo>
                    <a:pt x="0" y="15"/>
                  </a:lnTo>
                  <a:close/>
                </a:path>
              </a:pathLst>
            </a:custGeom>
            <a:solidFill>
              <a:srgbClr val="000000"/>
            </a:solidFill>
            <a:ln w="9525">
              <a:noFill/>
              <a:round/>
            </a:ln>
          </p:spPr>
          <p:txBody>
            <a:bodyPr/>
            <a:lstStyle/>
            <a:p>
              <a:endParaRPr lang="en-US"/>
            </a:p>
          </p:txBody>
        </p:sp>
        <p:sp>
          <p:nvSpPr>
            <p:cNvPr id="424000" name="Freeform 64"/>
            <p:cNvSpPr/>
            <p:nvPr/>
          </p:nvSpPr>
          <p:spPr bwMode="auto">
            <a:xfrm>
              <a:off x="4961" y="3221"/>
              <a:ext cx="178" cy="185"/>
            </a:xfrm>
            <a:custGeom>
              <a:avLst/>
              <a:gdLst/>
              <a:ahLst/>
              <a:cxnLst>
                <a:cxn ang="0">
                  <a:pos x="65" y="106"/>
                </a:cxn>
                <a:cxn ang="0">
                  <a:pos x="59" y="148"/>
                </a:cxn>
                <a:cxn ang="0">
                  <a:pos x="60" y="186"/>
                </a:cxn>
                <a:cxn ang="0">
                  <a:pos x="68" y="218"/>
                </a:cxn>
                <a:cxn ang="0">
                  <a:pos x="82" y="247"/>
                </a:cxn>
                <a:cxn ang="0">
                  <a:pos x="103" y="267"/>
                </a:cxn>
                <a:cxn ang="0">
                  <a:pos x="130" y="285"/>
                </a:cxn>
                <a:cxn ang="0">
                  <a:pos x="163" y="296"/>
                </a:cxn>
                <a:cxn ang="0">
                  <a:pos x="202" y="303"/>
                </a:cxn>
                <a:cxn ang="0">
                  <a:pos x="212" y="303"/>
                </a:cxn>
                <a:cxn ang="0">
                  <a:pos x="221" y="300"/>
                </a:cxn>
                <a:cxn ang="0">
                  <a:pos x="234" y="296"/>
                </a:cxn>
                <a:cxn ang="0">
                  <a:pos x="246" y="286"/>
                </a:cxn>
                <a:cxn ang="0">
                  <a:pos x="259" y="272"/>
                </a:cxn>
                <a:cxn ang="0">
                  <a:pos x="270" y="252"/>
                </a:cxn>
                <a:cxn ang="0">
                  <a:pos x="279" y="224"/>
                </a:cxn>
                <a:cxn ang="0">
                  <a:pos x="278" y="209"/>
                </a:cxn>
                <a:cxn ang="0">
                  <a:pos x="274" y="184"/>
                </a:cxn>
                <a:cxn ang="0">
                  <a:pos x="263" y="153"/>
                </a:cxn>
                <a:cxn ang="0">
                  <a:pos x="246" y="124"/>
                </a:cxn>
                <a:cxn ang="0">
                  <a:pos x="220" y="98"/>
                </a:cxn>
                <a:cxn ang="0">
                  <a:pos x="183" y="80"/>
                </a:cxn>
                <a:cxn ang="0">
                  <a:pos x="134" y="75"/>
                </a:cxn>
                <a:cxn ang="0">
                  <a:pos x="73" y="90"/>
                </a:cxn>
                <a:cxn ang="0">
                  <a:pos x="58" y="81"/>
                </a:cxn>
                <a:cxn ang="0">
                  <a:pos x="50" y="71"/>
                </a:cxn>
                <a:cxn ang="0">
                  <a:pos x="45" y="60"/>
                </a:cxn>
                <a:cxn ang="0">
                  <a:pos x="39" y="46"/>
                </a:cxn>
                <a:cxn ang="0">
                  <a:pos x="36" y="36"/>
                </a:cxn>
                <a:cxn ang="0">
                  <a:pos x="33" y="25"/>
                </a:cxn>
                <a:cxn ang="0">
                  <a:pos x="38" y="22"/>
                </a:cxn>
                <a:cxn ang="0">
                  <a:pos x="55" y="15"/>
                </a:cxn>
                <a:cxn ang="0">
                  <a:pos x="83" y="8"/>
                </a:cxn>
                <a:cxn ang="0">
                  <a:pos x="117" y="4"/>
                </a:cxn>
                <a:cxn ang="0">
                  <a:pos x="158" y="0"/>
                </a:cxn>
                <a:cxn ang="0">
                  <a:pos x="201" y="5"/>
                </a:cxn>
                <a:cxn ang="0">
                  <a:pos x="244" y="15"/>
                </a:cxn>
                <a:cxn ang="0">
                  <a:pos x="287" y="38"/>
                </a:cxn>
                <a:cxn ang="0">
                  <a:pos x="294" y="44"/>
                </a:cxn>
                <a:cxn ang="0">
                  <a:pos x="307" y="62"/>
                </a:cxn>
                <a:cxn ang="0">
                  <a:pos x="322" y="84"/>
                </a:cxn>
                <a:cxn ang="0">
                  <a:pos x="338" y="114"/>
                </a:cxn>
                <a:cxn ang="0">
                  <a:pos x="349" y="148"/>
                </a:cxn>
                <a:cxn ang="0">
                  <a:pos x="355" y="187"/>
                </a:cxn>
                <a:cxn ang="0">
                  <a:pos x="354" y="229"/>
                </a:cxn>
                <a:cxn ang="0">
                  <a:pos x="343" y="276"/>
                </a:cxn>
                <a:cxn ang="0">
                  <a:pos x="317" y="309"/>
                </a:cxn>
                <a:cxn ang="0">
                  <a:pos x="278" y="339"/>
                </a:cxn>
                <a:cxn ang="0">
                  <a:pos x="227" y="361"/>
                </a:cxn>
                <a:cxn ang="0">
                  <a:pos x="173" y="370"/>
                </a:cxn>
                <a:cxn ang="0">
                  <a:pos x="116" y="361"/>
                </a:cxn>
                <a:cxn ang="0">
                  <a:pos x="67" y="329"/>
                </a:cxn>
                <a:cxn ang="0">
                  <a:pos x="25" y="271"/>
                </a:cxn>
                <a:cxn ang="0">
                  <a:pos x="0" y="182"/>
                </a:cxn>
                <a:cxn ang="0">
                  <a:pos x="0" y="167"/>
                </a:cxn>
                <a:cxn ang="0">
                  <a:pos x="2" y="148"/>
                </a:cxn>
                <a:cxn ang="0">
                  <a:pos x="6" y="130"/>
                </a:cxn>
                <a:cxn ang="0">
                  <a:pos x="12" y="111"/>
                </a:cxn>
                <a:cxn ang="0">
                  <a:pos x="16" y="95"/>
                </a:cxn>
                <a:cxn ang="0">
                  <a:pos x="20" y="82"/>
                </a:cxn>
                <a:cxn ang="0">
                  <a:pos x="25" y="71"/>
                </a:cxn>
              </a:cxnLst>
              <a:rect l="0" t="0" r="r" b="b"/>
              <a:pathLst>
                <a:path w="355" h="370">
                  <a:moveTo>
                    <a:pt x="25" y="71"/>
                  </a:moveTo>
                  <a:lnTo>
                    <a:pt x="65" y="106"/>
                  </a:lnTo>
                  <a:lnTo>
                    <a:pt x="62" y="128"/>
                  </a:lnTo>
                  <a:lnTo>
                    <a:pt x="59" y="148"/>
                  </a:lnTo>
                  <a:lnTo>
                    <a:pt x="58" y="167"/>
                  </a:lnTo>
                  <a:lnTo>
                    <a:pt x="60" y="186"/>
                  </a:lnTo>
                  <a:lnTo>
                    <a:pt x="62" y="203"/>
                  </a:lnTo>
                  <a:lnTo>
                    <a:pt x="68" y="218"/>
                  </a:lnTo>
                  <a:lnTo>
                    <a:pt x="73" y="233"/>
                  </a:lnTo>
                  <a:lnTo>
                    <a:pt x="82" y="247"/>
                  </a:lnTo>
                  <a:lnTo>
                    <a:pt x="91" y="257"/>
                  </a:lnTo>
                  <a:lnTo>
                    <a:pt x="103" y="267"/>
                  </a:lnTo>
                  <a:lnTo>
                    <a:pt x="115" y="276"/>
                  </a:lnTo>
                  <a:lnTo>
                    <a:pt x="130" y="285"/>
                  </a:lnTo>
                  <a:lnTo>
                    <a:pt x="145" y="290"/>
                  </a:lnTo>
                  <a:lnTo>
                    <a:pt x="163" y="296"/>
                  </a:lnTo>
                  <a:lnTo>
                    <a:pt x="182" y="299"/>
                  </a:lnTo>
                  <a:lnTo>
                    <a:pt x="202" y="303"/>
                  </a:lnTo>
                  <a:lnTo>
                    <a:pt x="205" y="303"/>
                  </a:lnTo>
                  <a:lnTo>
                    <a:pt x="212" y="303"/>
                  </a:lnTo>
                  <a:lnTo>
                    <a:pt x="215" y="301"/>
                  </a:lnTo>
                  <a:lnTo>
                    <a:pt x="221" y="300"/>
                  </a:lnTo>
                  <a:lnTo>
                    <a:pt x="227" y="297"/>
                  </a:lnTo>
                  <a:lnTo>
                    <a:pt x="234" y="296"/>
                  </a:lnTo>
                  <a:lnTo>
                    <a:pt x="240" y="291"/>
                  </a:lnTo>
                  <a:lnTo>
                    <a:pt x="246" y="286"/>
                  </a:lnTo>
                  <a:lnTo>
                    <a:pt x="253" y="280"/>
                  </a:lnTo>
                  <a:lnTo>
                    <a:pt x="259" y="272"/>
                  </a:lnTo>
                  <a:lnTo>
                    <a:pt x="264" y="262"/>
                  </a:lnTo>
                  <a:lnTo>
                    <a:pt x="270" y="252"/>
                  </a:lnTo>
                  <a:lnTo>
                    <a:pt x="276" y="238"/>
                  </a:lnTo>
                  <a:lnTo>
                    <a:pt x="279" y="224"/>
                  </a:lnTo>
                  <a:lnTo>
                    <a:pt x="278" y="216"/>
                  </a:lnTo>
                  <a:lnTo>
                    <a:pt x="278" y="209"/>
                  </a:lnTo>
                  <a:lnTo>
                    <a:pt x="276" y="196"/>
                  </a:lnTo>
                  <a:lnTo>
                    <a:pt x="274" y="184"/>
                  </a:lnTo>
                  <a:lnTo>
                    <a:pt x="269" y="167"/>
                  </a:lnTo>
                  <a:lnTo>
                    <a:pt x="263" y="153"/>
                  </a:lnTo>
                  <a:lnTo>
                    <a:pt x="257" y="137"/>
                  </a:lnTo>
                  <a:lnTo>
                    <a:pt x="246" y="124"/>
                  </a:lnTo>
                  <a:lnTo>
                    <a:pt x="234" y="109"/>
                  </a:lnTo>
                  <a:lnTo>
                    <a:pt x="220" y="98"/>
                  </a:lnTo>
                  <a:lnTo>
                    <a:pt x="202" y="87"/>
                  </a:lnTo>
                  <a:lnTo>
                    <a:pt x="183" y="80"/>
                  </a:lnTo>
                  <a:lnTo>
                    <a:pt x="159" y="75"/>
                  </a:lnTo>
                  <a:lnTo>
                    <a:pt x="134" y="75"/>
                  </a:lnTo>
                  <a:lnTo>
                    <a:pt x="103" y="80"/>
                  </a:lnTo>
                  <a:lnTo>
                    <a:pt x="73" y="90"/>
                  </a:lnTo>
                  <a:lnTo>
                    <a:pt x="64" y="87"/>
                  </a:lnTo>
                  <a:lnTo>
                    <a:pt x="58" y="81"/>
                  </a:lnTo>
                  <a:lnTo>
                    <a:pt x="54" y="76"/>
                  </a:lnTo>
                  <a:lnTo>
                    <a:pt x="50" y="71"/>
                  </a:lnTo>
                  <a:lnTo>
                    <a:pt x="48" y="65"/>
                  </a:lnTo>
                  <a:lnTo>
                    <a:pt x="45" y="60"/>
                  </a:lnTo>
                  <a:lnTo>
                    <a:pt x="43" y="52"/>
                  </a:lnTo>
                  <a:lnTo>
                    <a:pt x="39" y="46"/>
                  </a:lnTo>
                  <a:lnTo>
                    <a:pt x="36" y="39"/>
                  </a:lnTo>
                  <a:lnTo>
                    <a:pt x="36" y="36"/>
                  </a:lnTo>
                  <a:lnTo>
                    <a:pt x="33" y="27"/>
                  </a:lnTo>
                  <a:lnTo>
                    <a:pt x="33" y="25"/>
                  </a:lnTo>
                  <a:lnTo>
                    <a:pt x="34" y="24"/>
                  </a:lnTo>
                  <a:lnTo>
                    <a:pt x="38" y="22"/>
                  </a:lnTo>
                  <a:lnTo>
                    <a:pt x="45" y="19"/>
                  </a:lnTo>
                  <a:lnTo>
                    <a:pt x="55" y="15"/>
                  </a:lnTo>
                  <a:lnTo>
                    <a:pt x="68" y="12"/>
                  </a:lnTo>
                  <a:lnTo>
                    <a:pt x="83" y="8"/>
                  </a:lnTo>
                  <a:lnTo>
                    <a:pt x="98" y="5"/>
                  </a:lnTo>
                  <a:lnTo>
                    <a:pt x="117" y="4"/>
                  </a:lnTo>
                  <a:lnTo>
                    <a:pt x="136" y="0"/>
                  </a:lnTo>
                  <a:lnTo>
                    <a:pt x="158" y="0"/>
                  </a:lnTo>
                  <a:lnTo>
                    <a:pt x="178" y="0"/>
                  </a:lnTo>
                  <a:lnTo>
                    <a:pt x="201" y="5"/>
                  </a:lnTo>
                  <a:lnTo>
                    <a:pt x="221" y="8"/>
                  </a:lnTo>
                  <a:lnTo>
                    <a:pt x="244" y="15"/>
                  </a:lnTo>
                  <a:lnTo>
                    <a:pt x="265" y="25"/>
                  </a:lnTo>
                  <a:lnTo>
                    <a:pt x="287" y="38"/>
                  </a:lnTo>
                  <a:lnTo>
                    <a:pt x="289" y="41"/>
                  </a:lnTo>
                  <a:lnTo>
                    <a:pt x="294" y="44"/>
                  </a:lnTo>
                  <a:lnTo>
                    <a:pt x="300" y="51"/>
                  </a:lnTo>
                  <a:lnTo>
                    <a:pt x="307" y="62"/>
                  </a:lnTo>
                  <a:lnTo>
                    <a:pt x="313" y="71"/>
                  </a:lnTo>
                  <a:lnTo>
                    <a:pt x="322" y="84"/>
                  </a:lnTo>
                  <a:lnTo>
                    <a:pt x="330" y="98"/>
                  </a:lnTo>
                  <a:lnTo>
                    <a:pt x="338" y="114"/>
                  </a:lnTo>
                  <a:lnTo>
                    <a:pt x="343" y="130"/>
                  </a:lnTo>
                  <a:lnTo>
                    <a:pt x="349" y="148"/>
                  </a:lnTo>
                  <a:lnTo>
                    <a:pt x="353" y="167"/>
                  </a:lnTo>
                  <a:lnTo>
                    <a:pt x="355" y="187"/>
                  </a:lnTo>
                  <a:lnTo>
                    <a:pt x="355" y="208"/>
                  </a:lnTo>
                  <a:lnTo>
                    <a:pt x="354" y="229"/>
                  </a:lnTo>
                  <a:lnTo>
                    <a:pt x="349" y="252"/>
                  </a:lnTo>
                  <a:lnTo>
                    <a:pt x="343" y="276"/>
                  </a:lnTo>
                  <a:lnTo>
                    <a:pt x="331" y="292"/>
                  </a:lnTo>
                  <a:lnTo>
                    <a:pt x="317" y="309"/>
                  </a:lnTo>
                  <a:lnTo>
                    <a:pt x="300" y="325"/>
                  </a:lnTo>
                  <a:lnTo>
                    <a:pt x="278" y="339"/>
                  </a:lnTo>
                  <a:lnTo>
                    <a:pt x="253" y="352"/>
                  </a:lnTo>
                  <a:lnTo>
                    <a:pt x="227" y="361"/>
                  </a:lnTo>
                  <a:lnTo>
                    <a:pt x="201" y="367"/>
                  </a:lnTo>
                  <a:lnTo>
                    <a:pt x="173" y="370"/>
                  </a:lnTo>
                  <a:lnTo>
                    <a:pt x="145" y="367"/>
                  </a:lnTo>
                  <a:lnTo>
                    <a:pt x="116" y="361"/>
                  </a:lnTo>
                  <a:lnTo>
                    <a:pt x="91" y="347"/>
                  </a:lnTo>
                  <a:lnTo>
                    <a:pt x="67" y="329"/>
                  </a:lnTo>
                  <a:lnTo>
                    <a:pt x="43" y="303"/>
                  </a:lnTo>
                  <a:lnTo>
                    <a:pt x="25" y="271"/>
                  </a:lnTo>
                  <a:lnTo>
                    <a:pt x="10" y="229"/>
                  </a:lnTo>
                  <a:lnTo>
                    <a:pt x="0" y="182"/>
                  </a:lnTo>
                  <a:lnTo>
                    <a:pt x="0" y="173"/>
                  </a:lnTo>
                  <a:lnTo>
                    <a:pt x="0" y="167"/>
                  </a:lnTo>
                  <a:lnTo>
                    <a:pt x="0" y="157"/>
                  </a:lnTo>
                  <a:lnTo>
                    <a:pt x="2" y="148"/>
                  </a:lnTo>
                  <a:lnTo>
                    <a:pt x="5" y="139"/>
                  </a:lnTo>
                  <a:lnTo>
                    <a:pt x="6" y="130"/>
                  </a:lnTo>
                  <a:lnTo>
                    <a:pt x="8" y="120"/>
                  </a:lnTo>
                  <a:lnTo>
                    <a:pt x="12" y="111"/>
                  </a:lnTo>
                  <a:lnTo>
                    <a:pt x="14" y="103"/>
                  </a:lnTo>
                  <a:lnTo>
                    <a:pt x="16" y="95"/>
                  </a:lnTo>
                  <a:lnTo>
                    <a:pt x="19" y="87"/>
                  </a:lnTo>
                  <a:lnTo>
                    <a:pt x="20" y="82"/>
                  </a:lnTo>
                  <a:lnTo>
                    <a:pt x="22" y="74"/>
                  </a:lnTo>
                  <a:lnTo>
                    <a:pt x="25" y="71"/>
                  </a:lnTo>
                  <a:lnTo>
                    <a:pt x="25" y="71"/>
                  </a:lnTo>
                  <a:close/>
                </a:path>
              </a:pathLst>
            </a:custGeom>
            <a:solidFill>
              <a:srgbClr val="EDF2FF"/>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087" name="Rectangle 103"/>
          <p:cNvSpPr>
            <a:spLocks noGrp="1" noChangeArrowheads="1"/>
          </p:cNvSpPr>
          <p:nvPr>
            <p:ph type="title"/>
          </p:nvPr>
        </p:nvSpPr>
        <p:spPr>
          <a:xfrm>
            <a:off x="500034" y="-171400"/>
            <a:ext cx="8186766" cy="1426464"/>
          </a:xfrm>
        </p:spPr>
        <p:txBody>
          <a:bodyPr/>
          <a:lstStyle/>
          <a:p>
            <a:r>
              <a:rPr lang="en-US" altLang="zh-CN" sz="3200" dirty="0">
                <a:ea typeface="宋体" panose="02010600030101010101" pitchFamily="2" charset="-122"/>
              </a:rPr>
              <a:t>Review: What is a Use-Case Realization?</a:t>
            </a:r>
            <a:endParaRPr lang="en-US" altLang="zh-CN" sz="3200" dirty="0">
              <a:ea typeface="宋体" panose="02010600030101010101" pitchFamily="2" charset="-122"/>
            </a:endParaRPr>
          </a:p>
        </p:txBody>
      </p:sp>
      <p:sp>
        <p:nvSpPr>
          <p:cNvPr id="426546" name="Oval 562"/>
          <p:cNvSpPr>
            <a:spLocks noChangeArrowheads="1"/>
          </p:cNvSpPr>
          <p:nvPr/>
        </p:nvSpPr>
        <p:spPr bwMode="auto">
          <a:xfrm>
            <a:off x="3429000" y="2890838"/>
            <a:ext cx="5338763" cy="2933700"/>
          </a:xfrm>
          <a:prstGeom prst="ellipse">
            <a:avLst/>
          </a:prstGeom>
          <a:noFill/>
          <a:ln w="28575">
            <a:solidFill>
              <a:schemeClr val="folHlink"/>
            </a:solidFill>
            <a:prstDash val="dash"/>
            <a:round/>
            <a:headEnd type="none" w="sm" len="sm"/>
            <a:tailEnd type="none" w="lg" len="lg"/>
          </a:ln>
          <a:effectLst/>
        </p:spPr>
        <p:txBody>
          <a:bodyPr wrap="none" anchor="ctr"/>
          <a:lstStyle/>
          <a:p>
            <a:endParaRPr lang="en-US"/>
          </a:p>
        </p:txBody>
      </p:sp>
      <p:grpSp>
        <p:nvGrpSpPr>
          <p:cNvPr id="2" name="Group 563"/>
          <p:cNvGrpSpPr/>
          <p:nvPr/>
        </p:nvGrpSpPr>
        <p:grpSpPr bwMode="auto">
          <a:xfrm>
            <a:off x="5224463" y="4664075"/>
            <a:ext cx="1797050" cy="1195388"/>
            <a:chOff x="3231" y="2968"/>
            <a:chExt cx="1132" cy="753"/>
          </a:xfrm>
        </p:grpSpPr>
        <p:grpSp>
          <p:nvGrpSpPr>
            <p:cNvPr id="3" name="Group 564"/>
            <p:cNvGrpSpPr/>
            <p:nvPr/>
          </p:nvGrpSpPr>
          <p:grpSpPr bwMode="auto">
            <a:xfrm>
              <a:off x="3393" y="2968"/>
              <a:ext cx="808" cy="511"/>
              <a:chOff x="1309" y="1072"/>
              <a:chExt cx="1245" cy="766"/>
            </a:xfrm>
          </p:grpSpPr>
          <p:grpSp>
            <p:nvGrpSpPr>
              <p:cNvPr id="4" name="Group 565"/>
              <p:cNvGrpSpPr/>
              <p:nvPr/>
            </p:nvGrpSpPr>
            <p:grpSpPr bwMode="auto">
              <a:xfrm>
                <a:off x="1309" y="1231"/>
                <a:ext cx="302" cy="175"/>
                <a:chOff x="144" y="1440"/>
                <a:chExt cx="881" cy="510"/>
              </a:xfrm>
            </p:grpSpPr>
            <p:sp>
              <p:nvSpPr>
                <p:cNvPr id="426550" name="Rectangle 56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26551" name="Line 56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26552" name="Line 56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5" name="Group 569"/>
              <p:cNvGrpSpPr/>
              <p:nvPr/>
            </p:nvGrpSpPr>
            <p:grpSpPr bwMode="auto">
              <a:xfrm>
                <a:off x="1950" y="1072"/>
                <a:ext cx="302" cy="175"/>
                <a:chOff x="144" y="1440"/>
                <a:chExt cx="881" cy="510"/>
              </a:xfrm>
            </p:grpSpPr>
            <p:sp>
              <p:nvSpPr>
                <p:cNvPr id="426554" name="Rectangle 57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26555" name="Line 57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26556" name="Line 57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6" name="Group 573"/>
              <p:cNvGrpSpPr/>
              <p:nvPr/>
            </p:nvGrpSpPr>
            <p:grpSpPr bwMode="auto">
              <a:xfrm>
                <a:off x="1648" y="1663"/>
                <a:ext cx="302" cy="175"/>
                <a:chOff x="144" y="1440"/>
                <a:chExt cx="881" cy="510"/>
              </a:xfrm>
            </p:grpSpPr>
            <p:sp>
              <p:nvSpPr>
                <p:cNvPr id="426558" name="Rectangle 57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26559" name="Line 57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26560" name="Line 57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7" name="Group 577"/>
              <p:cNvGrpSpPr/>
              <p:nvPr/>
            </p:nvGrpSpPr>
            <p:grpSpPr bwMode="auto">
              <a:xfrm>
                <a:off x="2252" y="1581"/>
                <a:ext cx="302" cy="175"/>
                <a:chOff x="144" y="1440"/>
                <a:chExt cx="881" cy="510"/>
              </a:xfrm>
            </p:grpSpPr>
            <p:sp>
              <p:nvSpPr>
                <p:cNvPr id="426562" name="Rectangle 57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26563" name="Line 57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26564" name="Line 58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426565" name="Line 581"/>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66" name="Line 582"/>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67" name="Line 583"/>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68" name="Line 584"/>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426569" name="Text Box 585"/>
            <p:cNvSpPr txBox="1">
              <a:spLocks noChangeArrowheads="1"/>
            </p:cNvSpPr>
            <p:nvPr/>
          </p:nvSpPr>
          <p:spPr bwMode="auto">
            <a:xfrm>
              <a:off x="3231" y="3490"/>
              <a:ext cx="1132"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Class Diagrams</a:t>
              </a:r>
              <a:endParaRPr lang="en-US" altLang="zh-CN" sz="1800">
                <a:ea typeface="宋体" panose="02010600030101010101" pitchFamily="2" charset="-122"/>
              </a:endParaRPr>
            </a:p>
          </p:txBody>
        </p:sp>
      </p:grpSp>
      <p:sp>
        <p:nvSpPr>
          <p:cNvPr id="426570" name="Oval 586"/>
          <p:cNvSpPr>
            <a:spLocks noChangeArrowheads="1"/>
          </p:cNvSpPr>
          <p:nvPr/>
        </p:nvSpPr>
        <p:spPr bwMode="auto">
          <a:xfrm>
            <a:off x="695325" y="3238500"/>
            <a:ext cx="1222375" cy="584200"/>
          </a:xfrm>
          <a:prstGeom prst="ellipse">
            <a:avLst/>
          </a:prstGeom>
          <a:noFill/>
          <a:ln w="28575">
            <a:solidFill>
              <a:schemeClr val="folHlink"/>
            </a:solidFill>
            <a:round/>
            <a:headEnd type="none" w="sm" len="sm"/>
            <a:tailEnd type="none" w="lg" len="lg"/>
          </a:ln>
          <a:effectLst/>
        </p:spPr>
        <p:txBody>
          <a:bodyPr wrap="none" anchor="ctr"/>
          <a:lstStyle/>
          <a:p>
            <a:endParaRPr lang="en-US"/>
          </a:p>
        </p:txBody>
      </p:sp>
      <p:grpSp>
        <p:nvGrpSpPr>
          <p:cNvPr id="8" name="Group 587"/>
          <p:cNvGrpSpPr/>
          <p:nvPr/>
        </p:nvGrpSpPr>
        <p:grpSpPr bwMode="auto">
          <a:xfrm>
            <a:off x="1325563" y="3822700"/>
            <a:ext cx="846137" cy="1460500"/>
            <a:chOff x="835" y="2408"/>
            <a:chExt cx="533" cy="920"/>
          </a:xfrm>
        </p:grpSpPr>
        <p:sp>
          <p:nvSpPr>
            <p:cNvPr id="426572" name="Rectangle 588"/>
            <p:cNvSpPr>
              <a:spLocks noChangeArrowheads="1"/>
            </p:cNvSpPr>
            <p:nvPr/>
          </p:nvSpPr>
          <p:spPr bwMode="auto">
            <a:xfrm>
              <a:off x="835" y="2408"/>
              <a:ext cx="533" cy="9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426573" name="Line 589"/>
            <p:cNvSpPr>
              <a:spLocks noChangeShapeType="1"/>
            </p:cNvSpPr>
            <p:nvPr/>
          </p:nvSpPr>
          <p:spPr bwMode="auto">
            <a:xfrm>
              <a:off x="1190" y="2408"/>
              <a:ext cx="178" cy="18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74" name="Line 590"/>
            <p:cNvSpPr>
              <a:spLocks noChangeShapeType="1"/>
            </p:cNvSpPr>
            <p:nvPr/>
          </p:nvSpPr>
          <p:spPr bwMode="auto">
            <a:xfrm>
              <a:off x="1190" y="2408"/>
              <a:ext cx="0" cy="18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75" name="Line 591"/>
            <p:cNvSpPr>
              <a:spLocks noChangeShapeType="1"/>
            </p:cNvSpPr>
            <p:nvPr/>
          </p:nvSpPr>
          <p:spPr bwMode="auto">
            <a:xfrm flipH="1">
              <a:off x="1190" y="2592"/>
              <a:ext cx="17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76" name="Line 592"/>
            <p:cNvSpPr>
              <a:spLocks noChangeShapeType="1"/>
            </p:cNvSpPr>
            <p:nvPr/>
          </p:nvSpPr>
          <p:spPr bwMode="auto">
            <a:xfrm>
              <a:off x="894" y="2715"/>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77" name="Line 593"/>
            <p:cNvSpPr>
              <a:spLocks noChangeShapeType="1"/>
            </p:cNvSpPr>
            <p:nvPr/>
          </p:nvSpPr>
          <p:spPr bwMode="auto">
            <a:xfrm>
              <a:off x="894" y="2776"/>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78" name="Line 594"/>
            <p:cNvSpPr>
              <a:spLocks noChangeShapeType="1"/>
            </p:cNvSpPr>
            <p:nvPr/>
          </p:nvSpPr>
          <p:spPr bwMode="auto">
            <a:xfrm>
              <a:off x="894" y="2837"/>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79" name="Line 595"/>
            <p:cNvSpPr>
              <a:spLocks noChangeShapeType="1"/>
            </p:cNvSpPr>
            <p:nvPr/>
          </p:nvSpPr>
          <p:spPr bwMode="auto">
            <a:xfrm>
              <a:off x="894" y="2960"/>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0" name="Line 596"/>
            <p:cNvSpPr>
              <a:spLocks noChangeShapeType="1"/>
            </p:cNvSpPr>
            <p:nvPr/>
          </p:nvSpPr>
          <p:spPr bwMode="auto">
            <a:xfrm>
              <a:off x="894" y="2899"/>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1" name="Line 597"/>
            <p:cNvSpPr>
              <a:spLocks noChangeShapeType="1"/>
            </p:cNvSpPr>
            <p:nvPr/>
          </p:nvSpPr>
          <p:spPr bwMode="auto">
            <a:xfrm>
              <a:off x="894" y="3021"/>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2" name="Line 598"/>
            <p:cNvSpPr>
              <a:spLocks noChangeShapeType="1"/>
            </p:cNvSpPr>
            <p:nvPr/>
          </p:nvSpPr>
          <p:spPr bwMode="auto">
            <a:xfrm>
              <a:off x="894" y="3083"/>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3" name="Line 599"/>
            <p:cNvSpPr>
              <a:spLocks noChangeShapeType="1"/>
            </p:cNvSpPr>
            <p:nvPr/>
          </p:nvSpPr>
          <p:spPr bwMode="auto">
            <a:xfrm>
              <a:off x="894" y="3144"/>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4" name="Line 600"/>
            <p:cNvSpPr>
              <a:spLocks noChangeShapeType="1"/>
            </p:cNvSpPr>
            <p:nvPr/>
          </p:nvSpPr>
          <p:spPr bwMode="auto">
            <a:xfrm>
              <a:off x="894" y="3205"/>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5" name="Line 601"/>
            <p:cNvSpPr>
              <a:spLocks noChangeShapeType="1"/>
            </p:cNvSpPr>
            <p:nvPr/>
          </p:nvSpPr>
          <p:spPr bwMode="auto">
            <a:xfrm>
              <a:off x="894" y="3267"/>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6" name="Line 602"/>
            <p:cNvSpPr>
              <a:spLocks noChangeShapeType="1"/>
            </p:cNvSpPr>
            <p:nvPr/>
          </p:nvSpPr>
          <p:spPr bwMode="auto">
            <a:xfrm>
              <a:off x="894" y="2653"/>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7" name="Line 603"/>
            <p:cNvSpPr>
              <a:spLocks noChangeShapeType="1"/>
            </p:cNvSpPr>
            <p:nvPr/>
          </p:nvSpPr>
          <p:spPr bwMode="auto">
            <a:xfrm>
              <a:off x="894" y="2531"/>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8" name="Line 604"/>
            <p:cNvSpPr>
              <a:spLocks noChangeShapeType="1"/>
            </p:cNvSpPr>
            <p:nvPr/>
          </p:nvSpPr>
          <p:spPr bwMode="auto">
            <a:xfrm>
              <a:off x="894" y="2469"/>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26589" name="Line 605"/>
            <p:cNvSpPr>
              <a:spLocks noChangeShapeType="1"/>
            </p:cNvSpPr>
            <p:nvPr/>
          </p:nvSpPr>
          <p:spPr bwMode="auto">
            <a:xfrm>
              <a:off x="894" y="2592"/>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426590" name="Text Box 606"/>
          <p:cNvSpPr txBox="1">
            <a:spLocks noChangeArrowheads="1"/>
          </p:cNvSpPr>
          <p:nvPr/>
        </p:nvSpPr>
        <p:spPr bwMode="auto">
          <a:xfrm>
            <a:off x="987425" y="5372100"/>
            <a:ext cx="15494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426609" name="Text Box 625"/>
          <p:cNvSpPr txBox="1">
            <a:spLocks noChangeArrowheads="1"/>
          </p:cNvSpPr>
          <p:nvPr/>
        </p:nvSpPr>
        <p:spPr bwMode="auto">
          <a:xfrm>
            <a:off x="6029325" y="4100513"/>
            <a:ext cx="2582863" cy="574675"/>
          </a:xfrm>
          <a:prstGeom prst="rect">
            <a:avLst/>
          </a:prstGeom>
          <a:noFill/>
          <a:ln w="12700">
            <a:noFill/>
            <a:miter lim="800000"/>
            <a:headEnd type="none" w="sm" len="sm"/>
            <a:tailEnd type="none" w="lg" len="lg"/>
          </a:ln>
          <a:effectLst/>
        </p:spPr>
        <p:txBody>
          <a:bodyPr>
            <a:spAutoFit/>
          </a:bodyPr>
          <a:lstStyle/>
          <a:p>
            <a:pPr algn="ctr">
              <a:lnSpc>
                <a:spcPts val="1900"/>
              </a:lnSpc>
              <a:spcBef>
                <a:spcPct val="50000"/>
              </a:spcBef>
            </a:pPr>
            <a:r>
              <a:rPr lang="en-US" altLang="zh-CN" sz="1800">
                <a:ea typeface="宋体" panose="02010600030101010101" pitchFamily="2" charset="-122"/>
              </a:rPr>
              <a:t>Communication Diagrams</a:t>
            </a:r>
            <a:endParaRPr lang="en-US" altLang="zh-CN" sz="1800">
              <a:ea typeface="宋体" panose="02010600030101010101" pitchFamily="2" charset="-122"/>
            </a:endParaRPr>
          </a:p>
        </p:txBody>
      </p:sp>
      <p:grpSp>
        <p:nvGrpSpPr>
          <p:cNvPr id="9" name="Group 670"/>
          <p:cNvGrpSpPr/>
          <p:nvPr/>
        </p:nvGrpSpPr>
        <p:grpSpPr bwMode="auto">
          <a:xfrm>
            <a:off x="6343650" y="3124200"/>
            <a:ext cx="1474788" cy="981075"/>
            <a:chOff x="3996" y="1914"/>
            <a:chExt cx="929" cy="618"/>
          </a:xfrm>
        </p:grpSpPr>
        <p:grpSp>
          <p:nvGrpSpPr>
            <p:cNvPr id="10" name="Group 608"/>
            <p:cNvGrpSpPr/>
            <p:nvPr/>
          </p:nvGrpSpPr>
          <p:grpSpPr bwMode="auto">
            <a:xfrm>
              <a:off x="3996" y="1914"/>
              <a:ext cx="99" cy="148"/>
              <a:chOff x="7654" y="3380"/>
              <a:chExt cx="554" cy="754"/>
            </a:xfrm>
          </p:grpSpPr>
          <p:sp>
            <p:nvSpPr>
              <p:cNvPr id="426593" name="Oval 609"/>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426594" name="Line 610"/>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426595" name="Line 611"/>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426596" name="Freeform 612"/>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426597" name="Line 613"/>
            <p:cNvSpPr>
              <a:spLocks noChangeShapeType="1"/>
            </p:cNvSpPr>
            <p:nvPr/>
          </p:nvSpPr>
          <p:spPr bwMode="auto">
            <a:xfrm>
              <a:off x="4061" y="2081"/>
              <a:ext cx="226" cy="261"/>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426598" name="Line 614"/>
            <p:cNvSpPr>
              <a:spLocks noChangeShapeType="1"/>
            </p:cNvSpPr>
            <p:nvPr/>
          </p:nvSpPr>
          <p:spPr bwMode="auto">
            <a:xfrm flipV="1">
              <a:off x="4107" y="1974"/>
              <a:ext cx="280" cy="3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426599" name="Line 615"/>
            <p:cNvSpPr>
              <a:spLocks noChangeShapeType="1"/>
            </p:cNvSpPr>
            <p:nvPr/>
          </p:nvSpPr>
          <p:spPr bwMode="auto">
            <a:xfrm>
              <a:off x="4357" y="2416"/>
              <a:ext cx="309" cy="6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426600" name="Line 616"/>
            <p:cNvSpPr>
              <a:spLocks noChangeShapeType="1"/>
            </p:cNvSpPr>
            <p:nvPr/>
          </p:nvSpPr>
          <p:spPr bwMode="auto">
            <a:xfrm flipV="1">
              <a:off x="4357" y="2285"/>
              <a:ext cx="346" cy="107"/>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426601" name="Line 617"/>
            <p:cNvSpPr>
              <a:spLocks noChangeShapeType="1"/>
            </p:cNvSpPr>
            <p:nvPr/>
          </p:nvSpPr>
          <p:spPr bwMode="auto">
            <a:xfrm flipV="1">
              <a:off x="4783" y="2016"/>
              <a:ext cx="80" cy="203"/>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426602" name="Line 618"/>
            <p:cNvSpPr>
              <a:spLocks noChangeShapeType="1"/>
            </p:cNvSpPr>
            <p:nvPr/>
          </p:nvSpPr>
          <p:spPr bwMode="auto">
            <a:xfrm flipH="1">
              <a:off x="4327" y="2026"/>
              <a:ext cx="148" cy="318"/>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426610" name="Rectangle 626"/>
            <p:cNvSpPr>
              <a:spLocks noChangeArrowheads="1"/>
            </p:cNvSpPr>
            <p:nvPr/>
          </p:nvSpPr>
          <p:spPr bwMode="auto">
            <a:xfrm>
              <a:off x="4384" y="1929"/>
              <a:ext cx="121" cy="97"/>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426611" name="Rectangle 627"/>
            <p:cNvSpPr>
              <a:spLocks noChangeArrowheads="1"/>
            </p:cNvSpPr>
            <p:nvPr/>
          </p:nvSpPr>
          <p:spPr bwMode="auto">
            <a:xfrm>
              <a:off x="4233" y="2352"/>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426612" name="Rectangle 628"/>
            <p:cNvSpPr>
              <a:spLocks noChangeArrowheads="1"/>
            </p:cNvSpPr>
            <p:nvPr/>
          </p:nvSpPr>
          <p:spPr bwMode="auto">
            <a:xfrm>
              <a:off x="4677" y="2434"/>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426613" name="Rectangle 629"/>
            <p:cNvSpPr>
              <a:spLocks noChangeArrowheads="1"/>
            </p:cNvSpPr>
            <p:nvPr/>
          </p:nvSpPr>
          <p:spPr bwMode="auto">
            <a:xfrm>
              <a:off x="4713" y="2219"/>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426614" name="Rectangle 630"/>
            <p:cNvSpPr>
              <a:spLocks noChangeArrowheads="1"/>
            </p:cNvSpPr>
            <p:nvPr/>
          </p:nvSpPr>
          <p:spPr bwMode="auto">
            <a:xfrm>
              <a:off x="4804" y="1926"/>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grpSp>
      <p:sp>
        <p:nvSpPr>
          <p:cNvPr id="426616" name="Text Box 632"/>
          <p:cNvSpPr txBox="1">
            <a:spLocks noChangeArrowheads="1"/>
          </p:cNvSpPr>
          <p:nvPr/>
        </p:nvSpPr>
        <p:spPr bwMode="auto">
          <a:xfrm>
            <a:off x="595313" y="854075"/>
            <a:ext cx="210185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000" i="1">
                <a:solidFill>
                  <a:srgbClr val="00CCFF"/>
                </a:solidFill>
                <a:ea typeface="宋体" panose="02010600030101010101" pitchFamily="2" charset="-122"/>
              </a:rPr>
              <a:t>Use-Case Model</a:t>
            </a:r>
            <a:endParaRPr lang="en-US" altLang="zh-CN" sz="2000" i="1">
              <a:solidFill>
                <a:srgbClr val="00CCFF"/>
              </a:solidFill>
              <a:ea typeface="宋体" panose="02010600030101010101" pitchFamily="2" charset="-122"/>
            </a:endParaRPr>
          </a:p>
        </p:txBody>
      </p:sp>
      <p:sp>
        <p:nvSpPr>
          <p:cNvPr id="426617" name="Text Box 633"/>
          <p:cNvSpPr txBox="1">
            <a:spLocks noChangeArrowheads="1"/>
          </p:cNvSpPr>
          <p:nvPr/>
        </p:nvSpPr>
        <p:spPr bwMode="auto">
          <a:xfrm>
            <a:off x="5027613" y="854075"/>
            <a:ext cx="1871662" cy="39687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000" i="1">
                <a:solidFill>
                  <a:srgbClr val="00CCFF"/>
                </a:solidFill>
                <a:ea typeface="宋体" panose="02010600030101010101" pitchFamily="2" charset="-122"/>
              </a:rPr>
              <a:t>Design Model</a:t>
            </a:r>
            <a:endParaRPr lang="en-US" altLang="zh-CN" sz="2000" i="1">
              <a:solidFill>
                <a:srgbClr val="00CCFF"/>
              </a:solidFill>
              <a:ea typeface="宋体" panose="02010600030101010101" pitchFamily="2" charset="-122"/>
            </a:endParaRPr>
          </a:p>
        </p:txBody>
      </p:sp>
      <p:sp>
        <p:nvSpPr>
          <p:cNvPr id="426618" name="Oval 634"/>
          <p:cNvSpPr>
            <a:spLocks noChangeArrowheads="1"/>
          </p:cNvSpPr>
          <p:nvPr/>
        </p:nvSpPr>
        <p:spPr bwMode="auto">
          <a:xfrm>
            <a:off x="1069975" y="1447800"/>
            <a:ext cx="990600" cy="457200"/>
          </a:xfrm>
          <a:prstGeom prst="ellipse">
            <a:avLst/>
          </a:prstGeom>
          <a:noFill/>
          <a:ln w="28575">
            <a:solidFill>
              <a:schemeClr val="folHlink"/>
            </a:solidFill>
            <a:round/>
            <a:headEnd type="none" w="sm" len="sm"/>
            <a:tailEnd type="none" w="lg" len="lg"/>
          </a:ln>
          <a:effectLst/>
        </p:spPr>
        <p:txBody>
          <a:bodyPr wrap="none" anchor="ctr"/>
          <a:lstStyle/>
          <a:p>
            <a:endParaRPr lang="en-US"/>
          </a:p>
        </p:txBody>
      </p:sp>
      <p:sp>
        <p:nvSpPr>
          <p:cNvPr id="426619" name="Text Box 635"/>
          <p:cNvSpPr txBox="1">
            <a:spLocks noChangeArrowheads="1"/>
          </p:cNvSpPr>
          <p:nvPr/>
        </p:nvSpPr>
        <p:spPr bwMode="auto">
          <a:xfrm>
            <a:off x="973138" y="1938338"/>
            <a:ext cx="1187450" cy="366712"/>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426620" name="Oval 636"/>
          <p:cNvSpPr>
            <a:spLocks noChangeArrowheads="1"/>
          </p:cNvSpPr>
          <p:nvPr/>
        </p:nvSpPr>
        <p:spPr bwMode="auto">
          <a:xfrm>
            <a:off x="5503863" y="1447800"/>
            <a:ext cx="990600" cy="457200"/>
          </a:xfrm>
          <a:prstGeom prst="ellipse">
            <a:avLst/>
          </a:prstGeom>
          <a:noFill/>
          <a:ln w="28575">
            <a:solidFill>
              <a:srgbClr val="969696"/>
            </a:solidFill>
            <a:prstDash val="dash"/>
            <a:round/>
            <a:headEnd type="none" w="sm" len="sm"/>
            <a:tailEnd type="none" w="lg" len="lg"/>
          </a:ln>
          <a:effectLst/>
        </p:spPr>
        <p:txBody>
          <a:bodyPr wrap="none" anchor="ctr"/>
          <a:lstStyle/>
          <a:p>
            <a:endParaRPr lang="en-US"/>
          </a:p>
        </p:txBody>
      </p:sp>
      <p:sp>
        <p:nvSpPr>
          <p:cNvPr id="426621" name="Text Box 637"/>
          <p:cNvSpPr txBox="1">
            <a:spLocks noChangeArrowheads="1"/>
          </p:cNvSpPr>
          <p:nvPr/>
        </p:nvSpPr>
        <p:spPr bwMode="auto">
          <a:xfrm>
            <a:off x="4803775" y="1938338"/>
            <a:ext cx="2393950" cy="366712"/>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Use-Case Realization</a:t>
            </a:r>
            <a:endParaRPr lang="en-US" altLang="zh-CN" sz="1800">
              <a:ea typeface="宋体" panose="02010600030101010101" pitchFamily="2" charset="-122"/>
            </a:endParaRPr>
          </a:p>
        </p:txBody>
      </p:sp>
      <p:sp>
        <p:nvSpPr>
          <p:cNvPr id="426623" name="Text Box 639"/>
          <p:cNvSpPr txBox="1">
            <a:spLocks noChangeArrowheads="1"/>
          </p:cNvSpPr>
          <p:nvPr/>
        </p:nvSpPr>
        <p:spPr bwMode="auto">
          <a:xfrm>
            <a:off x="4057650" y="4300538"/>
            <a:ext cx="1401763" cy="574675"/>
          </a:xfrm>
          <a:prstGeom prst="rect">
            <a:avLst/>
          </a:prstGeom>
          <a:noFill/>
          <a:ln w="12700">
            <a:noFill/>
            <a:miter lim="800000"/>
            <a:headEnd type="none" w="sm" len="sm"/>
            <a:tailEnd type="none" w="lg" len="lg"/>
          </a:ln>
          <a:effectLst/>
        </p:spPr>
        <p:txBody>
          <a:bodyPr>
            <a:spAutoFit/>
          </a:bodyPr>
          <a:lstStyle/>
          <a:p>
            <a:pPr algn="ctr">
              <a:lnSpc>
                <a:spcPts val="1900"/>
              </a:lnSpc>
              <a:spcBef>
                <a:spcPct val="50000"/>
              </a:spcBef>
            </a:pPr>
            <a:r>
              <a:rPr lang="en-US" altLang="zh-CN" sz="1800">
                <a:ea typeface="宋体" panose="02010600030101010101" pitchFamily="2" charset="-122"/>
              </a:rPr>
              <a:t>Sequence </a:t>
            </a:r>
            <a:br>
              <a:rPr lang="en-US" altLang="zh-CN" sz="1800">
                <a:ea typeface="宋体" panose="02010600030101010101" pitchFamily="2" charset="-122"/>
              </a:rPr>
            </a:br>
            <a:r>
              <a:rPr lang="en-US" altLang="zh-CN" sz="1800">
                <a:ea typeface="宋体" panose="02010600030101010101" pitchFamily="2" charset="-122"/>
              </a:rPr>
              <a:t>Diagrams</a:t>
            </a:r>
            <a:endParaRPr lang="en-US" altLang="zh-CN" sz="1800">
              <a:ea typeface="宋体" panose="02010600030101010101" pitchFamily="2" charset="-122"/>
            </a:endParaRPr>
          </a:p>
        </p:txBody>
      </p:sp>
      <p:grpSp>
        <p:nvGrpSpPr>
          <p:cNvPr id="11" name="Group 671"/>
          <p:cNvGrpSpPr/>
          <p:nvPr/>
        </p:nvGrpSpPr>
        <p:grpSpPr bwMode="auto">
          <a:xfrm>
            <a:off x="4000500" y="3252788"/>
            <a:ext cx="1665288" cy="1125537"/>
            <a:chOff x="2520" y="2049"/>
            <a:chExt cx="1049" cy="709"/>
          </a:xfrm>
        </p:grpSpPr>
        <p:grpSp>
          <p:nvGrpSpPr>
            <p:cNvPr id="12" name="Group 641"/>
            <p:cNvGrpSpPr/>
            <p:nvPr/>
          </p:nvGrpSpPr>
          <p:grpSpPr bwMode="auto">
            <a:xfrm>
              <a:off x="2520" y="2049"/>
              <a:ext cx="121" cy="162"/>
              <a:chOff x="7654" y="3380"/>
              <a:chExt cx="554" cy="754"/>
            </a:xfrm>
          </p:grpSpPr>
          <p:sp>
            <p:nvSpPr>
              <p:cNvPr id="426626" name="Oval 642"/>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426627" name="Line 643"/>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426628" name="Line 644"/>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426629" name="Freeform 645"/>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426630" name="Line 646"/>
            <p:cNvSpPr>
              <a:spLocks noChangeShapeType="1"/>
            </p:cNvSpPr>
            <p:nvPr/>
          </p:nvSpPr>
          <p:spPr bwMode="auto">
            <a:xfrm>
              <a:off x="2576" y="2283"/>
              <a:ext cx="305"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426631" name="Line 647"/>
            <p:cNvSpPr>
              <a:spLocks noChangeShapeType="1"/>
            </p:cNvSpPr>
            <p:nvPr/>
          </p:nvSpPr>
          <p:spPr bwMode="auto">
            <a:xfrm>
              <a:off x="3195" y="2488"/>
              <a:ext cx="240"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426632" name="Line 648"/>
            <p:cNvSpPr>
              <a:spLocks noChangeShapeType="1"/>
            </p:cNvSpPr>
            <p:nvPr/>
          </p:nvSpPr>
          <p:spPr bwMode="auto">
            <a:xfrm>
              <a:off x="2902" y="2380"/>
              <a:ext cx="257"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426633" name="Line 649"/>
            <p:cNvSpPr>
              <a:spLocks noChangeShapeType="1"/>
            </p:cNvSpPr>
            <p:nvPr/>
          </p:nvSpPr>
          <p:spPr bwMode="auto">
            <a:xfrm>
              <a:off x="2578" y="2669"/>
              <a:ext cx="0" cy="89"/>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26634" name="Line 650"/>
            <p:cNvSpPr>
              <a:spLocks noChangeShapeType="1"/>
            </p:cNvSpPr>
            <p:nvPr/>
          </p:nvSpPr>
          <p:spPr bwMode="auto">
            <a:xfrm>
              <a:off x="2885" y="2231"/>
              <a:ext cx="0" cy="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26635" name="Line 651"/>
            <p:cNvSpPr>
              <a:spLocks noChangeShapeType="1"/>
            </p:cNvSpPr>
            <p:nvPr/>
          </p:nvSpPr>
          <p:spPr bwMode="auto">
            <a:xfrm>
              <a:off x="3168" y="2231"/>
              <a:ext cx="0" cy="15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26636" name="Line 652"/>
            <p:cNvSpPr>
              <a:spLocks noChangeShapeType="1"/>
            </p:cNvSpPr>
            <p:nvPr/>
          </p:nvSpPr>
          <p:spPr bwMode="auto">
            <a:xfrm>
              <a:off x="3445" y="2565"/>
              <a:ext cx="0" cy="191"/>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26638" name="Rectangle 654"/>
            <p:cNvSpPr>
              <a:spLocks noChangeArrowheads="1"/>
            </p:cNvSpPr>
            <p:nvPr/>
          </p:nvSpPr>
          <p:spPr bwMode="auto">
            <a:xfrm rot="16200000">
              <a:off x="2388" y="2454"/>
              <a:ext cx="380" cy="38"/>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26639" name="Line 655"/>
            <p:cNvSpPr>
              <a:spLocks noChangeShapeType="1"/>
            </p:cNvSpPr>
            <p:nvPr/>
          </p:nvSpPr>
          <p:spPr bwMode="auto">
            <a:xfrm>
              <a:off x="2578" y="2230"/>
              <a:ext cx="0" cy="5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26640" name="Rectangle 656"/>
            <p:cNvSpPr>
              <a:spLocks noChangeArrowheads="1"/>
            </p:cNvSpPr>
            <p:nvPr/>
          </p:nvSpPr>
          <p:spPr bwMode="auto">
            <a:xfrm rot="16200000">
              <a:off x="2731" y="2421"/>
              <a:ext cx="306"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26641" name="Line 657"/>
            <p:cNvSpPr>
              <a:spLocks noChangeShapeType="1"/>
            </p:cNvSpPr>
            <p:nvPr/>
          </p:nvSpPr>
          <p:spPr bwMode="auto">
            <a:xfrm>
              <a:off x="2885" y="2599"/>
              <a:ext cx="0" cy="1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26642" name="Rectangle 658"/>
            <p:cNvSpPr>
              <a:spLocks noChangeArrowheads="1"/>
            </p:cNvSpPr>
            <p:nvPr/>
          </p:nvSpPr>
          <p:spPr bwMode="auto">
            <a:xfrm rot="16200000">
              <a:off x="3082" y="2450"/>
              <a:ext cx="170"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26643" name="Line 659"/>
            <p:cNvSpPr>
              <a:spLocks noChangeShapeType="1"/>
            </p:cNvSpPr>
            <p:nvPr/>
          </p:nvSpPr>
          <p:spPr bwMode="auto">
            <a:xfrm>
              <a:off x="3167" y="2555"/>
              <a:ext cx="1" cy="2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26644" name="Rectangle 660"/>
            <p:cNvSpPr>
              <a:spLocks noChangeArrowheads="1"/>
            </p:cNvSpPr>
            <p:nvPr/>
          </p:nvSpPr>
          <p:spPr bwMode="auto">
            <a:xfrm rot="16200000">
              <a:off x="3411" y="2508"/>
              <a:ext cx="64" cy="36"/>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26645" name="Line 661"/>
            <p:cNvSpPr>
              <a:spLocks noChangeShapeType="1"/>
            </p:cNvSpPr>
            <p:nvPr/>
          </p:nvSpPr>
          <p:spPr bwMode="auto">
            <a:xfrm>
              <a:off x="3445" y="2231"/>
              <a:ext cx="0" cy="26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26646" name="Rectangle 662"/>
            <p:cNvSpPr>
              <a:spLocks noChangeArrowheads="1"/>
            </p:cNvSpPr>
            <p:nvPr/>
          </p:nvSpPr>
          <p:spPr bwMode="auto">
            <a:xfrm>
              <a:off x="3040" y="2086"/>
              <a:ext cx="21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26648" name="Rectangle 664"/>
            <p:cNvSpPr>
              <a:spLocks noChangeArrowheads="1"/>
            </p:cNvSpPr>
            <p:nvPr/>
          </p:nvSpPr>
          <p:spPr bwMode="auto">
            <a:xfrm>
              <a:off x="3290" y="2086"/>
              <a:ext cx="27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26649" name="Rectangle 665"/>
            <p:cNvSpPr>
              <a:spLocks noChangeArrowheads="1"/>
            </p:cNvSpPr>
            <p:nvPr/>
          </p:nvSpPr>
          <p:spPr bwMode="auto">
            <a:xfrm>
              <a:off x="2786" y="2086"/>
              <a:ext cx="220"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grpSp>
      <p:sp>
        <p:nvSpPr>
          <p:cNvPr id="426652" name="Line 668"/>
          <p:cNvSpPr>
            <a:spLocks noChangeShapeType="1"/>
          </p:cNvSpPr>
          <p:nvPr/>
        </p:nvSpPr>
        <p:spPr bwMode="auto">
          <a:xfrm flipH="1">
            <a:off x="2266950" y="1676400"/>
            <a:ext cx="3171825" cy="0"/>
          </a:xfrm>
          <a:prstGeom prst="line">
            <a:avLst/>
          </a:prstGeom>
          <a:noFill/>
          <a:ln w="28575">
            <a:solidFill>
              <a:schemeClr val="tx1"/>
            </a:solidFill>
            <a:prstDash val="dash"/>
            <a:round/>
            <a:tailEnd type="none" w="lg" len="med"/>
          </a:ln>
          <a:effectLst/>
        </p:spPr>
        <p:txBody>
          <a:bodyPr lIns="107950" tIns="53975" rIns="107950" bIns="53975"/>
          <a:lstStyle/>
          <a:p>
            <a:endParaRPr lang="en-US"/>
          </a:p>
        </p:txBody>
      </p:sp>
      <p:sp>
        <p:nvSpPr>
          <p:cNvPr id="426656" name="Line 672"/>
          <p:cNvSpPr>
            <a:spLocks noChangeShapeType="1"/>
          </p:cNvSpPr>
          <p:nvPr/>
        </p:nvSpPr>
        <p:spPr bwMode="auto">
          <a:xfrm flipH="1">
            <a:off x="2327275" y="4495800"/>
            <a:ext cx="1082675" cy="0"/>
          </a:xfrm>
          <a:prstGeom prst="line">
            <a:avLst/>
          </a:prstGeom>
          <a:noFill/>
          <a:ln w="28575">
            <a:solidFill>
              <a:schemeClr val="tx1"/>
            </a:solidFill>
            <a:prstDash val="dash"/>
            <a:round/>
            <a:tailEnd type="none" w="lg" len="med"/>
          </a:ln>
          <a:effectLst/>
        </p:spPr>
        <p:txBody>
          <a:bodyPr lIns="107950" tIns="53975" rIns="107950" bIns="53975"/>
          <a:lstStyle/>
          <a:p>
            <a:endParaRPr lang="en-US"/>
          </a:p>
        </p:txBody>
      </p:sp>
      <p:sp>
        <p:nvSpPr>
          <p:cNvPr id="426657" name="AutoShape 673"/>
          <p:cNvSpPr>
            <a:spLocks noChangeArrowheads="1"/>
          </p:cNvSpPr>
          <p:nvPr/>
        </p:nvSpPr>
        <p:spPr bwMode="auto">
          <a:xfrm rot="-5400000">
            <a:off x="2101057" y="1599406"/>
            <a:ext cx="157162" cy="161925"/>
          </a:xfrm>
          <a:prstGeom prst="triangle">
            <a:avLst>
              <a:gd name="adj" fmla="val 50000"/>
            </a:avLst>
          </a:prstGeom>
          <a:noFill/>
          <a:ln w="28575">
            <a:solidFill>
              <a:schemeClr val="tx1"/>
            </a:solidFill>
            <a:miter lim="800000"/>
            <a:headEnd type="none" w="sm" len="sm"/>
          </a:ln>
          <a:effectLst/>
        </p:spPr>
        <p:txBody>
          <a:bodyPr vert="eaVert" wrap="none" lIns="107950" tIns="53975" rIns="107950" bIns="53975" anchor="ctr"/>
          <a:lstStyle/>
          <a:p>
            <a:pPr algn="ctr"/>
            <a:endParaRPr lang="zh-CN" altLang="en-US">
              <a:ea typeface="宋体" panose="02010600030101010101" pitchFamily="2" charset="-122"/>
            </a:endParaRPr>
          </a:p>
        </p:txBody>
      </p:sp>
      <p:sp>
        <p:nvSpPr>
          <p:cNvPr id="426658" name="AutoShape 674"/>
          <p:cNvSpPr>
            <a:spLocks noChangeArrowheads="1"/>
          </p:cNvSpPr>
          <p:nvPr/>
        </p:nvSpPr>
        <p:spPr bwMode="auto">
          <a:xfrm rot="-5400000">
            <a:off x="2177257" y="4406106"/>
            <a:ext cx="157162" cy="161925"/>
          </a:xfrm>
          <a:prstGeom prst="triangle">
            <a:avLst>
              <a:gd name="adj" fmla="val 50000"/>
            </a:avLst>
          </a:prstGeom>
          <a:noFill/>
          <a:ln w="28575">
            <a:solidFill>
              <a:schemeClr val="tx1"/>
            </a:solidFill>
            <a:miter lim="800000"/>
            <a:headEnd type="none" w="sm" len="sm"/>
          </a:ln>
          <a:effectLst/>
        </p:spPr>
        <p:txBody>
          <a:bodyPr vert="eaVert" wrap="none" lIns="107950" tIns="53975" rIns="107950" bIns="53975" anchor="ctr"/>
          <a:lstStyle/>
          <a:p>
            <a:pPr algn="ct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idx="1"/>
          </p:nvPr>
        </p:nvSpPr>
        <p:spPr>
          <a:xfrm>
            <a:off x="304800" y="1123944"/>
            <a:ext cx="8489950" cy="1447800"/>
          </a:xfrm>
        </p:spPr>
        <p:txBody>
          <a:bodyPr>
            <a:normAutofit fontScale="92500"/>
          </a:bodyPr>
          <a:lstStyle/>
          <a:p>
            <a:r>
              <a:rPr lang="en-US" altLang="zh-CN" sz="2800" dirty="0">
                <a:ea typeface="宋体" panose="02010600030101010101" pitchFamily="2" charset="-122"/>
              </a:rPr>
              <a:t>Provides traceability from Analysis and Design back to Requirements</a:t>
            </a:r>
            <a:endParaRPr lang="en-US" altLang="zh-CN" sz="2800" dirty="0">
              <a:ea typeface="宋体" panose="02010600030101010101" pitchFamily="2" charset="-122"/>
            </a:endParaRPr>
          </a:p>
          <a:p>
            <a:r>
              <a:rPr lang="en-US" altLang="zh-CN" sz="2800" dirty="0">
                <a:ea typeface="宋体" panose="02010600030101010101" pitchFamily="2" charset="-122"/>
              </a:rPr>
              <a:t>The Architect creates the Use-Case Realization</a:t>
            </a:r>
            <a:endParaRPr lang="en-US" altLang="zh-CN" sz="2800" dirty="0">
              <a:ea typeface="宋体" panose="02010600030101010101" pitchFamily="2" charset="-122"/>
            </a:endParaRPr>
          </a:p>
        </p:txBody>
      </p:sp>
      <p:sp>
        <p:nvSpPr>
          <p:cNvPr id="436226" name="Rectangle 2"/>
          <p:cNvSpPr>
            <a:spLocks noGrp="1" noChangeArrowheads="1"/>
          </p:cNvSpPr>
          <p:nvPr>
            <p:ph type="title"/>
          </p:nvPr>
        </p:nvSpPr>
        <p:spPr>
          <a:xfrm>
            <a:off x="285720" y="138336"/>
            <a:ext cx="8858280" cy="914400"/>
          </a:xfrm>
        </p:spPr>
        <p:txBody>
          <a:bodyPr>
            <a:normAutofit fontScale="90000"/>
          </a:bodyPr>
          <a:lstStyle/>
          <a:p>
            <a:r>
              <a:rPr lang="en-US" altLang="zh-CN" dirty="0">
                <a:ea typeface="宋体" panose="02010600030101010101" pitchFamily="2" charset="-122"/>
              </a:rPr>
              <a:t>The Value of Use-Case Realizations</a:t>
            </a:r>
            <a:endParaRPr lang="en-US" altLang="zh-CN" dirty="0">
              <a:ea typeface="宋体" panose="02010600030101010101" pitchFamily="2" charset="-122"/>
            </a:endParaRPr>
          </a:p>
        </p:txBody>
      </p:sp>
      <p:grpSp>
        <p:nvGrpSpPr>
          <p:cNvPr id="2" name="Group 5"/>
          <p:cNvGrpSpPr/>
          <p:nvPr/>
        </p:nvGrpSpPr>
        <p:grpSpPr bwMode="auto">
          <a:xfrm>
            <a:off x="1028700" y="3727450"/>
            <a:ext cx="1187450" cy="857250"/>
            <a:chOff x="2840" y="3541"/>
            <a:chExt cx="748" cy="540"/>
          </a:xfrm>
        </p:grpSpPr>
        <p:sp>
          <p:nvSpPr>
            <p:cNvPr id="436230" name="Oval 6"/>
            <p:cNvSpPr>
              <a:spLocks noChangeArrowheads="1"/>
            </p:cNvSpPr>
            <p:nvPr/>
          </p:nvSpPr>
          <p:spPr bwMode="auto">
            <a:xfrm>
              <a:off x="2901" y="3541"/>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436231" name="Text Box 7"/>
            <p:cNvSpPr txBox="1">
              <a:spLocks noChangeArrowheads="1"/>
            </p:cNvSpPr>
            <p:nvPr/>
          </p:nvSpPr>
          <p:spPr bwMode="auto">
            <a:xfrm>
              <a:off x="2840" y="3850"/>
              <a:ext cx="748"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 Case</a:t>
              </a:r>
              <a:endParaRPr lang="en-US" altLang="zh-CN" sz="1800">
                <a:ea typeface="宋体" panose="02010600030101010101" pitchFamily="2" charset="-122"/>
              </a:endParaRPr>
            </a:p>
          </p:txBody>
        </p:sp>
      </p:grpSp>
      <p:sp>
        <p:nvSpPr>
          <p:cNvPr id="436232" name="Text Box 8"/>
          <p:cNvSpPr txBox="1">
            <a:spLocks noChangeArrowheads="1"/>
          </p:cNvSpPr>
          <p:nvPr/>
        </p:nvSpPr>
        <p:spPr bwMode="auto">
          <a:xfrm>
            <a:off x="5570538" y="2616200"/>
            <a:ext cx="2265362" cy="717550"/>
          </a:xfrm>
          <a:prstGeom prst="rect">
            <a:avLst/>
          </a:prstGeom>
          <a:noFill/>
          <a:ln w="9525">
            <a:noFill/>
            <a:miter lim="800000"/>
          </a:ln>
          <a:effectLst/>
        </p:spPr>
        <p:txBody>
          <a:bodyPr wrap="none" lIns="107950" tIns="53975" rIns="107950" bIns="53975">
            <a:spAutoFit/>
          </a:bodyPr>
          <a:lstStyle/>
          <a:p>
            <a:pPr algn="ctr"/>
            <a:r>
              <a:rPr lang="en-US" altLang="zh-CN" sz="2000" i="1">
                <a:solidFill>
                  <a:srgbClr val="00CCFF"/>
                </a:solidFill>
                <a:ea typeface="宋体" panose="02010600030101010101" pitchFamily="2" charset="-122"/>
              </a:rPr>
              <a:t>Analysis &amp; Design</a:t>
            </a:r>
            <a:endParaRPr lang="en-US" altLang="zh-CN" sz="2000" i="1">
              <a:solidFill>
                <a:srgbClr val="00CCFF"/>
              </a:solidFill>
              <a:ea typeface="宋体" panose="02010600030101010101" pitchFamily="2" charset="-122"/>
            </a:endParaRPr>
          </a:p>
          <a:p>
            <a:pPr algn="ctr"/>
            <a:r>
              <a:rPr lang="en-US" altLang="zh-CN" sz="2000" i="1">
                <a:solidFill>
                  <a:srgbClr val="00CCFF"/>
                </a:solidFill>
                <a:ea typeface="宋体" panose="02010600030101010101" pitchFamily="2" charset="-122"/>
              </a:rPr>
              <a:t>(Design Model)</a:t>
            </a:r>
            <a:endParaRPr lang="en-US" altLang="zh-CN" sz="2000" i="1">
              <a:solidFill>
                <a:srgbClr val="00CCFF"/>
              </a:solidFill>
              <a:ea typeface="宋体" panose="02010600030101010101" pitchFamily="2" charset="-122"/>
            </a:endParaRPr>
          </a:p>
        </p:txBody>
      </p:sp>
      <p:sp>
        <p:nvSpPr>
          <p:cNvPr id="436233" name="Text Box 9"/>
          <p:cNvSpPr txBox="1">
            <a:spLocks noChangeArrowheads="1"/>
          </p:cNvSpPr>
          <p:nvPr/>
        </p:nvSpPr>
        <p:spPr bwMode="auto">
          <a:xfrm>
            <a:off x="622300" y="2616200"/>
            <a:ext cx="2276475" cy="717550"/>
          </a:xfrm>
          <a:prstGeom prst="rect">
            <a:avLst/>
          </a:prstGeom>
          <a:noFill/>
          <a:ln w="9525">
            <a:noFill/>
            <a:miter lim="800000"/>
          </a:ln>
          <a:effectLst/>
        </p:spPr>
        <p:txBody>
          <a:bodyPr wrap="none" lIns="107950" tIns="53975" rIns="107950" bIns="53975">
            <a:spAutoFit/>
          </a:bodyPr>
          <a:lstStyle/>
          <a:p>
            <a:pPr algn="ctr"/>
            <a:r>
              <a:rPr lang="en-US" altLang="zh-CN" sz="2000" i="1">
                <a:solidFill>
                  <a:srgbClr val="00CCFF"/>
                </a:solidFill>
                <a:ea typeface="宋体" panose="02010600030101010101" pitchFamily="2" charset="-122"/>
              </a:rPr>
              <a:t>Requirements</a:t>
            </a:r>
            <a:endParaRPr lang="en-US" altLang="zh-CN" sz="2000" i="1">
              <a:solidFill>
                <a:srgbClr val="00CCFF"/>
              </a:solidFill>
              <a:ea typeface="宋体" panose="02010600030101010101" pitchFamily="2" charset="-122"/>
            </a:endParaRPr>
          </a:p>
          <a:p>
            <a:pPr algn="ctr"/>
            <a:r>
              <a:rPr lang="en-US" altLang="zh-CN" sz="2000" i="1">
                <a:solidFill>
                  <a:srgbClr val="00CCFF"/>
                </a:solidFill>
                <a:ea typeface="宋体" panose="02010600030101010101" pitchFamily="2" charset="-122"/>
              </a:rPr>
              <a:t>(Use-Case Model)</a:t>
            </a:r>
            <a:endParaRPr lang="en-US" altLang="zh-CN" sz="2000" i="1">
              <a:solidFill>
                <a:srgbClr val="00CCFF"/>
              </a:solidFill>
              <a:ea typeface="宋体" panose="02010600030101010101" pitchFamily="2" charset="-122"/>
            </a:endParaRPr>
          </a:p>
        </p:txBody>
      </p:sp>
      <p:sp>
        <p:nvSpPr>
          <p:cNvPr id="436235" name="Oval 11"/>
          <p:cNvSpPr>
            <a:spLocks noChangeArrowheads="1"/>
          </p:cNvSpPr>
          <p:nvPr/>
        </p:nvSpPr>
        <p:spPr bwMode="auto">
          <a:xfrm>
            <a:off x="6186488" y="3752850"/>
            <a:ext cx="990600" cy="457200"/>
          </a:xfrm>
          <a:prstGeom prst="ellips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436236" name="Text Box 12"/>
          <p:cNvSpPr txBox="1">
            <a:spLocks noChangeArrowheads="1"/>
          </p:cNvSpPr>
          <p:nvPr/>
        </p:nvSpPr>
        <p:spPr bwMode="auto">
          <a:xfrm>
            <a:off x="6070600" y="4243388"/>
            <a:ext cx="1225550" cy="641350"/>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Use-Case</a:t>
            </a:r>
            <a:br>
              <a:rPr lang="en-US" altLang="zh-CN" sz="1800">
                <a:ea typeface="宋体" panose="02010600030101010101" pitchFamily="2" charset="-122"/>
              </a:rPr>
            </a:br>
            <a:r>
              <a:rPr lang="en-US" altLang="zh-CN" sz="1800">
                <a:ea typeface="宋体" panose="02010600030101010101" pitchFamily="2" charset="-122"/>
              </a:rPr>
              <a:t>realization</a:t>
            </a:r>
            <a:endParaRPr lang="en-US" altLang="zh-CN" sz="1800">
              <a:ea typeface="宋体" panose="02010600030101010101" pitchFamily="2" charset="-122"/>
            </a:endParaRPr>
          </a:p>
        </p:txBody>
      </p:sp>
      <p:grpSp>
        <p:nvGrpSpPr>
          <p:cNvPr id="3" name="Group 48"/>
          <p:cNvGrpSpPr/>
          <p:nvPr/>
        </p:nvGrpSpPr>
        <p:grpSpPr bwMode="auto">
          <a:xfrm flipH="1">
            <a:off x="2159000" y="3779838"/>
            <a:ext cx="298450" cy="339725"/>
            <a:chOff x="3796" y="1772"/>
            <a:chExt cx="224" cy="256"/>
          </a:xfrm>
        </p:grpSpPr>
        <p:sp>
          <p:nvSpPr>
            <p:cNvPr id="436269" name="Line 45"/>
            <p:cNvSpPr>
              <a:spLocks noChangeShapeType="1"/>
            </p:cNvSpPr>
            <p:nvPr/>
          </p:nvSpPr>
          <p:spPr bwMode="auto">
            <a:xfrm>
              <a:off x="3796" y="1776"/>
              <a:ext cx="224" cy="136"/>
            </a:xfrm>
            <a:prstGeom prst="line">
              <a:avLst/>
            </a:prstGeom>
            <a:noFill/>
            <a:ln w="28575">
              <a:solidFill>
                <a:schemeClr val="tx1"/>
              </a:solidFill>
              <a:round/>
            </a:ln>
            <a:effectLst/>
          </p:spPr>
          <p:txBody>
            <a:bodyPr lIns="107950" tIns="53975" rIns="107950" bIns="53975"/>
            <a:lstStyle/>
            <a:p>
              <a:endParaRPr lang="en-US"/>
            </a:p>
          </p:txBody>
        </p:sp>
        <p:sp>
          <p:nvSpPr>
            <p:cNvPr id="436270" name="Line 46"/>
            <p:cNvSpPr>
              <a:spLocks noChangeShapeType="1"/>
            </p:cNvSpPr>
            <p:nvPr/>
          </p:nvSpPr>
          <p:spPr bwMode="auto">
            <a:xfrm>
              <a:off x="3800" y="1772"/>
              <a:ext cx="0" cy="256"/>
            </a:xfrm>
            <a:prstGeom prst="line">
              <a:avLst/>
            </a:prstGeom>
            <a:noFill/>
            <a:ln w="28575">
              <a:solidFill>
                <a:schemeClr val="tx1"/>
              </a:solidFill>
              <a:round/>
            </a:ln>
            <a:effectLst/>
          </p:spPr>
          <p:txBody>
            <a:bodyPr lIns="107950" tIns="53975" rIns="107950" bIns="53975"/>
            <a:lstStyle/>
            <a:p>
              <a:endParaRPr lang="en-US"/>
            </a:p>
          </p:txBody>
        </p:sp>
        <p:sp>
          <p:nvSpPr>
            <p:cNvPr id="436271" name="Line 47"/>
            <p:cNvSpPr>
              <a:spLocks noChangeShapeType="1"/>
            </p:cNvSpPr>
            <p:nvPr/>
          </p:nvSpPr>
          <p:spPr bwMode="auto">
            <a:xfrm flipV="1">
              <a:off x="3796" y="1912"/>
              <a:ext cx="220" cy="112"/>
            </a:xfrm>
            <a:prstGeom prst="line">
              <a:avLst/>
            </a:prstGeom>
            <a:noFill/>
            <a:ln w="28575">
              <a:solidFill>
                <a:schemeClr val="tx1"/>
              </a:solidFill>
              <a:round/>
            </a:ln>
            <a:effectLst/>
          </p:spPr>
          <p:txBody>
            <a:bodyPr lIns="107950" tIns="53975" rIns="107950" bIns="53975"/>
            <a:lstStyle/>
            <a:p>
              <a:endParaRPr lang="en-US"/>
            </a:p>
          </p:txBody>
        </p:sp>
      </p:grpSp>
      <p:sp>
        <p:nvSpPr>
          <p:cNvPr id="436278" name="Line 54"/>
          <p:cNvSpPr>
            <a:spLocks noChangeShapeType="1"/>
          </p:cNvSpPr>
          <p:nvPr/>
        </p:nvSpPr>
        <p:spPr bwMode="auto">
          <a:xfrm>
            <a:off x="2489200" y="3956050"/>
            <a:ext cx="3670300" cy="15875"/>
          </a:xfrm>
          <a:prstGeom prst="line">
            <a:avLst/>
          </a:prstGeom>
          <a:noFill/>
          <a:ln w="25400">
            <a:solidFill>
              <a:schemeClr val="tx1"/>
            </a:solidFill>
            <a:prstDash val="dash"/>
            <a:roun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p:cNvSpPr>
            <a:spLocks noGrp="1" noChangeArrowheads="1"/>
          </p:cNvSpPr>
          <p:nvPr>
            <p:ph idx="1"/>
          </p:nvPr>
        </p:nvSpPr>
        <p:spPr>
          <a:xfrm>
            <a:off x="361950" y="1265833"/>
            <a:ext cx="6572250" cy="5043487"/>
          </a:xfrm>
        </p:spPr>
        <p:txBody>
          <a:bodyPr/>
          <a:lstStyle/>
          <a:p>
            <a:r>
              <a:rPr lang="en-US" altLang="zh-CN" dirty="0">
                <a:ea typeface="宋体" panose="02010600030101010101" pitchFamily="2" charset="-122"/>
              </a:rPr>
              <a:t>General</a:t>
            </a:r>
            <a:endParaRPr lang="en-US" altLang="zh-CN" dirty="0">
              <a:ea typeface="宋体" panose="02010600030101010101" pitchFamily="2" charset="-122"/>
            </a:endParaRPr>
          </a:p>
          <a:p>
            <a:pPr lvl="1"/>
            <a:r>
              <a:rPr lang="en-US" altLang="zh-CN" dirty="0">
                <a:ea typeface="宋体" panose="02010600030101010101" pitchFamily="2" charset="-122"/>
              </a:rPr>
              <a:t>Is the package partitioning and layering done in a logically consistent way? </a:t>
            </a:r>
            <a:endParaRPr lang="en-US" altLang="zh-CN" dirty="0">
              <a:ea typeface="宋体" panose="02010600030101010101" pitchFamily="2" charset="-122"/>
            </a:endParaRPr>
          </a:p>
          <a:p>
            <a:pPr lvl="1"/>
            <a:r>
              <a:rPr lang="en-US" altLang="zh-CN" dirty="0">
                <a:ea typeface="宋体" panose="02010600030101010101" pitchFamily="2" charset="-122"/>
              </a:rPr>
              <a:t>Have the necessary analysis mechanisms been identified? </a:t>
            </a:r>
            <a:endParaRPr lang="en-US" altLang="zh-CN" dirty="0">
              <a:ea typeface="宋体" panose="02010600030101010101" pitchFamily="2" charset="-122"/>
            </a:endParaRPr>
          </a:p>
          <a:p>
            <a:r>
              <a:rPr lang="en-US" altLang="zh-CN" dirty="0">
                <a:ea typeface="宋体" panose="02010600030101010101" pitchFamily="2" charset="-122"/>
              </a:rPr>
              <a:t>Packages</a:t>
            </a:r>
            <a:endParaRPr lang="en-US" altLang="zh-CN" dirty="0">
              <a:ea typeface="宋体" panose="02010600030101010101" pitchFamily="2" charset="-122"/>
            </a:endParaRPr>
          </a:p>
          <a:p>
            <a:pPr lvl="1"/>
            <a:r>
              <a:rPr lang="en-US" altLang="zh-CN" dirty="0">
                <a:ea typeface="宋体" panose="02010600030101010101" pitchFamily="2" charset="-122"/>
              </a:rPr>
              <a:t>Have we provided a comprehensive picture of the services of the packages in upper-level layers?</a:t>
            </a:r>
            <a:endParaRPr lang="en-US" altLang="zh-CN" dirty="0">
              <a:ea typeface="宋体" panose="02010600030101010101" pitchFamily="2" charset="-122"/>
            </a:endParaRPr>
          </a:p>
        </p:txBody>
      </p:sp>
      <p:sp>
        <p:nvSpPr>
          <p:cNvPr id="401410" name="Rectangle 2"/>
          <p:cNvSpPr>
            <a:spLocks noGrp="1" noChangeArrowheads="1"/>
          </p:cNvSpPr>
          <p:nvPr>
            <p:ph type="title"/>
          </p:nvPr>
        </p:nvSpPr>
        <p:spPr/>
        <p:txBody>
          <a:bodyPr/>
          <a:lstStyle/>
          <a:p>
            <a:r>
              <a:rPr lang="en-US" altLang="zh-CN" dirty="0">
                <a:ea typeface="宋体" panose="02010600030101010101" pitchFamily="2" charset="-122"/>
              </a:rPr>
              <a:t>Checkpoints</a:t>
            </a:r>
            <a:endParaRPr lang="en-US" altLang="zh-CN" dirty="0">
              <a:ea typeface="宋体" panose="02010600030101010101" pitchFamily="2" charset="-122"/>
            </a:endParaRPr>
          </a:p>
        </p:txBody>
      </p:sp>
      <p:pic>
        <p:nvPicPr>
          <p:cNvPr id="401413" name="Picture 5" descr="clipboard2"/>
          <p:cNvPicPr>
            <a:picLocks noChangeAspect="1" noChangeArrowheads="1"/>
          </p:cNvPicPr>
          <p:nvPr/>
        </p:nvPicPr>
        <p:blipFill>
          <a:blip r:embed="rId1" cstate="print"/>
          <a:srcRect/>
          <a:stretch>
            <a:fillRect/>
          </a:stretch>
        </p:blipFill>
        <p:spPr bwMode="auto">
          <a:xfrm>
            <a:off x="7048500" y="1408113"/>
            <a:ext cx="1636713" cy="180657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3"/>
          <p:cNvSpPr>
            <a:spLocks noGrp="1" noChangeArrowheads="1"/>
          </p:cNvSpPr>
          <p:nvPr>
            <p:ph idx="1"/>
          </p:nvPr>
        </p:nvSpPr>
        <p:spPr>
          <a:xfrm>
            <a:off x="361950" y="1193825"/>
            <a:ext cx="6648450" cy="5043487"/>
          </a:xfrm>
        </p:spPr>
        <p:txBody>
          <a:bodyPr>
            <a:normAutofit lnSpcReduction="10000"/>
          </a:bodyPr>
          <a:lstStyle/>
          <a:p>
            <a:r>
              <a:rPr lang="en-US" altLang="zh-CN" sz="3200" dirty="0">
                <a:ea typeface="宋体" panose="02010600030101010101" pitchFamily="2" charset="-122"/>
              </a:rPr>
              <a:t>Classes</a:t>
            </a:r>
            <a:endParaRPr lang="en-US" altLang="zh-CN" sz="3200" dirty="0">
              <a:ea typeface="宋体" panose="02010600030101010101" pitchFamily="2" charset="-122"/>
            </a:endParaRPr>
          </a:p>
          <a:p>
            <a:pPr lvl="1"/>
            <a:r>
              <a:rPr lang="en-US" altLang="zh-CN" sz="2800" dirty="0">
                <a:ea typeface="宋体" panose="02010600030101010101" pitchFamily="2" charset="-122"/>
              </a:rPr>
              <a:t>Have the key entity classes and their relationships been identified and accurately modeled?  </a:t>
            </a:r>
            <a:endParaRPr lang="en-US" altLang="zh-CN" sz="2800" dirty="0">
              <a:ea typeface="宋体" panose="02010600030101010101" pitchFamily="2" charset="-122"/>
            </a:endParaRPr>
          </a:p>
          <a:p>
            <a:pPr lvl="1"/>
            <a:r>
              <a:rPr lang="en-US" altLang="zh-CN" sz="2800" dirty="0">
                <a:ea typeface="宋体" panose="02010600030101010101" pitchFamily="2" charset="-122"/>
              </a:rPr>
              <a:t>Does the name of each class clearly reflect the role it plays? </a:t>
            </a:r>
            <a:endParaRPr lang="en-US" altLang="zh-CN" sz="2800" dirty="0">
              <a:ea typeface="宋体" panose="02010600030101010101" pitchFamily="2" charset="-122"/>
            </a:endParaRPr>
          </a:p>
          <a:p>
            <a:pPr lvl="1"/>
            <a:r>
              <a:rPr lang="en-US" altLang="zh-CN" sz="2800" dirty="0">
                <a:ea typeface="宋体" panose="02010600030101010101" pitchFamily="2" charset="-122"/>
              </a:rPr>
              <a:t>Are the key abstractions/classes and their relationships consistent with the Business Model, Domain Model, Requirements, Glossary, etc.?</a:t>
            </a:r>
            <a:endParaRPr lang="en-US" altLang="zh-CN" sz="2800" dirty="0">
              <a:ea typeface="宋体" panose="02010600030101010101" pitchFamily="2" charset="-122"/>
            </a:endParaRPr>
          </a:p>
        </p:txBody>
      </p:sp>
      <p:sp>
        <p:nvSpPr>
          <p:cNvPr id="403458" name="Rectangle 2"/>
          <p:cNvSpPr>
            <a:spLocks noGrp="1" noChangeArrowheads="1"/>
          </p:cNvSpPr>
          <p:nvPr>
            <p:ph type="title"/>
          </p:nvPr>
        </p:nvSpPr>
        <p:spPr/>
        <p:txBody>
          <a:bodyPr/>
          <a:lstStyle/>
          <a:p>
            <a:r>
              <a:rPr lang="en-US" altLang="zh-CN" dirty="0">
                <a:ea typeface="宋体" panose="02010600030101010101" pitchFamily="2" charset="-122"/>
              </a:rPr>
              <a:t>Checkpoints (continued)</a:t>
            </a:r>
            <a:endParaRPr lang="en-US" altLang="zh-CN" dirty="0">
              <a:ea typeface="宋体" panose="02010600030101010101" pitchFamily="2" charset="-122"/>
            </a:endParaRPr>
          </a:p>
        </p:txBody>
      </p:sp>
      <p:pic>
        <p:nvPicPr>
          <p:cNvPr id="403461" name="Picture 5" descr="clipboard2"/>
          <p:cNvPicPr>
            <a:picLocks noChangeAspect="1" noChangeArrowheads="1"/>
          </p:cNvPicPr>
          <p:nvPr/>
        </p:nvPicPr>
        <p:blipFill>
          <a:blip r:embed="rId1" cstate="print"/>
          <a:srcRect/>
          <a:stretch>
            <a:fillRect/>
          </a:stretch>
        </p:blipFill>
        <p:spPr bwMode="auto">
          <a:xfrm>
            <a:off x="7048500" y="1408113"/>
            <a:ext cx="1636713" cy="1806575"/>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idx="1"/>
          </p:nvPr>
        </p:nvSpPr>
        <p:spPr/>
        <p:txBody>
          <a:bodyPr>
            <a:normAutofit lnSpcReduction="10000"/>
          </a:bodyPr>
          <a:lstStyle/>
          <a:p>
            <a:r>
              <a:rPr lang="en-US" altLang="zh-CN" sz="2800">
                <a:ea typeface="宋体" panose="02010600030101010101" pitchFamily="2" charset="-122"/>
              </a:rPr>
              <a:t>What is the purpose of Architectural Analysis?</a:t>
            </a:r>
            <a:endParaRPr lang="en-US" altLang="zh-CN" sz="2800">
              <a:ea typeface="宋体" panose="02010600030101010101" pitchFamily="2" charset="-122"/>
            </a:endParaRPr>
          </a:p>
          <a:p>
            <a:r>
              <a:rPr lang="en-US" altLang="zh-CN" sz="2800">
                <a:ea typeface="宋体" panose="02010600030101010101" pitchFamily="2" charset="-122"/>
              </a:rPr>
              <a:t>What is a package?  </a:t>
            </a:r>
            <a:endParaRPr lang="en-US" altLang="zh-CN" sz="2800">
              <a:ea typeface="宋体" panose="02010600030101010101" pitchFamily="2" charset="-122"/>
            </a:endParaRPr>
          </a:p>
          <a:p>
            <a:r>
              <a:rPr lang="en-US" altLang="zh-CN" sz="2800">
                <a:ea typeface="宋体" panose="02010600030101010101" pitchFamily="2" charset="-122"/>
              </a:rPr>
              <a:t>What is a layered architecture? Give examples of typical layers.</a:t>
            </a:r>
            <a:endParaRPr lang="en-US" altLang="zh-CN" sz="2800">
              <a:ea typeface="宋体" panose="02010600030101010101" pitchFamily="2" charset="-122"/>
            </a:endParaRPr>
          </a:p>
          <a:p>
            <a:r>
              <a:rPr lang="en-US" altLang="zh-CN" sz="2800">
                <a:ea typeface="宋体" panose="02010600030101010101" pitchFamily="2" charset="-122"/>
              </a:rPr>
              <a:t>What are analysis mechanisms? Give examples.</a:t>
            </a:r>
            <a:endParaRPr lang="en-US" altLang="zh-CN" sz="2800">
              <a:ea typeface="宋体" panose="02010600030101010101" pitchFamily="2" charset="-122"/>
            </a:endParaRPr>
          </a:p>
          <a:p>
            <a:r>
              <a:rPr lang="en-US" altLang="zh-CN" sz="2800">
                <a:ea typeface="宋体" panose="02010600030101010101" pitchFamily="2" charset="-122"/>
              </a:rPr>
              <a:t>What key abstractions are identified during Architectural Analysis?  Why are they identified here?</a:t>
            </a:r>
            <a:endParaRPr lang="en-US" altLang="zh-CN" sz="2800">
              <a:ea typeface="宋体" panose="02010600030101010101" pitchFamily="2" charset="-122"/>
            </a:endParaRPr>
          </a:p>
        </p:txBody>
      </p:sp>
      <p:sp>
        <p:nvSpPr>
          <p:cNvPr id="405506" name="Rectangle 2"/>
          <p:cNvSpPr>
            <a:spLocks noGrp="1" noChangeArrowheads="1"/>
          </p:cNvSpPr>
          <p:nvPr>
            <p:ph type="title"/>
          </p:nvPr>
        </p:nvSpPr>
        <p:spPr/>
        <p:txBody>
          <a:bodyPr/>
          <a:lstStyle/>
          <a:p>
            <a:r>
              <a:rPr lang="en-US" altLang="zh-CN">
                <a:ea typeface="宋体" panose="02010600030101010101" pitchFamily="2" charset="-122"/>
              </a:rPr>
              <a:t>Review: Architectural Analysis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%courseware%/2.labs/Architecture_Analysis_Exercise.pptx</a:t>
            </a:r>
            <a:endParaRPr lang="en-US" dirty="0"/>
          </a:p>
        </p:txBody>
      </p:sp>
      <p:sp>
        <p:nvSpPr>
          <p:cNvPr id="2" name="Title 1"/>
          <p:cNvSpPr>
            <a:spLocks noGrp="1"/>
          </p:cNvSpPr>
          <p:nvPr>
            <p:ph type="title"/>
          </p:nvPr>
        </p:nvSpPr>
        <p:spPr/>
        <p:txBody>
          <a:bodyPr/>
          <a:lstStyle/>
          <a:p>
            <a:r>
              <a:rPr lang="en-US" dirty="0" smtClean="0"/>
              <a:t>Architectural Analysis Exercise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17" name="Line 153"/>
          <p:cNvSpPr>
            <a:spLocks noChangeShapeType="1"/>
          </p:cNvSpPr>
          <p:nvPr/>
        </p:nvSpPr>
        <p:spPr bwMode="auto">
          <a:xfrm flipH="1" flipV="1">
            <a:off x="5451475" y="5051425"/>
            <a:ext cx="523875" cy="28416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8" name="Line 154"/>
          <p:cNvSpPr>
            <a:spLocks noChangeShapeType="1"/>
          </p:cNvSpPr>
          <p:nvPr/>
        </p:nvSpPr>
        <p:spPr bwMode="auto">
          <a:xfrm flipV="1">
            <a:off x="5745163" y="4660900"/>
            <a:ext cx="479425" cy="192088"/>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9" name="Line 155"/>
          <p:cNvSpPr>
            <a:spLocks noChangeShapeType="1"/>
          </p:cNvSpPr>
          <p:nvPr/>
        </p:nvSpPr>
        <p:spPr bwMode="auto">
          <a:xfrm flipV="1">
            <a:off x="6224588" y="5459413"/>
            <a:ext cx="479425" cy="130175"/>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0" name="Line 156"/>
          <p:cNvSpPr>
            <a:spLocks noChangeShapeType="1"/>
          </p:cNvSpPr>
          <p:nvPr/>
        </p:nvSpPr>
        <p:spPr bwMode="auto">
          <a:xfrm flipV="1">
            <a:off x="5984875" y="4799013"/>
            <a:ext cx="484188" cy="536575"/>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66" name="Rectangle 2"/>
          <p:cNvSpPr>
            <a:spLocks noGrp="1" noChangeArrowheads="1"/>
          </p:cNvSpPr>
          <p:nvPr>
            <p:ph type="title"/>
          </p:nvPr>
        </p:nvSpPr>
        <p:spPr>
          <a:xfrm>
            <a:off x="500034" y="0"/>
            <a:ext cx="7772400" cy="914400"/>
          </a:xfrm>
        </p:spPr>
        <p:txBody>
          <a:bodyPr/>
          <a:lstStyle/>
          <a:p>
            <a:r>
              <a:rPr lang="en-US" altLang="zh-CN" sz="3600" dirty="0">
                <a:ea typeface="宋体" panose="02010600030101010101" pitchFamily="2" charset="-122"/>
              </a:rPr>
              <a:t>Architectural Analysis Overview</a:t>
            </a:r>
            <a:endParaRPr lang="en-US" altLang="zh-CN" sz="3600" dirty="0">
              <a:ea typeface="宋体" panose="02010600030101010101" pitchFamily="2" charset="-122"/>
            </a:endParaRPr>
          </a:p>
        </p:txBody>
      </p:sp>
      <p:grpSp>
        <p:nvGrpSpPr>
          <p:cNvPr id="2" name="Group 3"/>
          <p:cNvGrpSpPr/>
          <p:nvPr/>
        </p:nvGrpSpPr>
        <p:grpSpPr bwMode="auto">
          <a:xfrm>
            <a:off x="279401" y="838200"/>
            <a:ext cx="1720850" cy="1860550"/>
            <a:chOff x="4083" y="1776"/>
            <a:chExt cx="1084" cy="1172"/>
          </a:xfrm>
        </p:grpSpPr>
        <p:grpSp>
          <p:nvGrpSpPr>
            <p:cNvPr id="3" name="Group 4"/>
            <p:cNvGrpSpPr/>
            <p:nvPr/>
          </p:nvGrpSpPr>
          <p:grpSpPr bwMode="auto">
            <a:xfrm>
              <a:off x="4297" y="1776"/>
              <a:ext cx="432" cy="720"/>
              <a:chOff x="1249" y="2496"/>
              <a:chExt cx="432" cy="720"/>
            </a:xfrm>
          </p:grpSpPr>
          <p:sp>
            <p:nvSpPr>
              <p:cNvPr id="344069" name="Rectangle 5"/>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070" name="Line 6"/>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1" name="Line 7"/>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2" name="Line 8"/>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3" name="Line 9"/>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4" name="Line 10"/>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5" name="Line 11"/>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6" name="Line 12"/>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7" name="Line 13"/>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8" name="Line 14"/>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9" name="Line 15"/>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0" name="Line 16"/>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1" name="Line 17"/>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2" name="Line 18"/>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3" name="Line 19"/>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4" name="Line 20"/>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5" name="Line 21"/>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6" name="Line 22"/>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087" name="Text Box 23"/>
            <p:cNvSpPr txBox="1">
              <a:spLocks noChangeArrowheads="1"/>
            </p:cNvSpPr>
            <p:nvPr/>
          </p:nvSpPr>
          <p:spPr bwMode="auto">
            <a:xfrm>
              <a:off x="4083" y="2544"/>
              <a:ext cx="1084" cy="404"/>
            </a:xfrm>
            <a:prstGeom prst="rect">
              <a:avLst/>
            </a:prstGeom>
            <a:noFill/>
            <a:ln w="28575">
              <a:noFill/>
              <a:miter lim="800000"/>
              <a:headEnd type="none" w="sm" len="sm"/>
              <a:tailEnd type="none" w="lg" len="lg"/>
            </a:ln>
            <a:effectLst/>
          </p:spPr>
          <p:txBody>
            <a:bodyPr wrap="none">
              <a:spAutoFit/>
            </a:bodyPr>
            <a:lstStyle/>
            <a:p>
              <a:pPr algn="ctr"/>
              <a:r>
                <a:rPr lang="en-US" altLang="zh-CN" sz="1800" dirty="0">
                  <a:ea typeface="宋体" panose="02010600030101010101" pitchFamily="2" charset="-122"/>
                </a:rPr>
                <a:t>Supplementary</a:t>
              </a:r>
              <a:endParaRPr lang="en-US" altLang="zh-CN" sz="1800" dirty="0">
                <a:ea typeface="宋体" panose="02010600030101010101" pitchFamily="2" charset="-122"/>
              </a:endParaRPr>
            </a:p>
            <a:p>
              <a:pPr algn="ctr"/>
              <a:r>
                <a:rPr lang="en-US" altLang="zh-CN" sz="1800" dirty="0">
                  <a:ea typeface="宋体" panose="02010600030101010101" pitchFamily="2" charset="-122"/>
                </a:rPr>
                <a:t>Specification</a:t>
              </a:r>
              <a:endParaRPr lang="en-US" altLang="zh-CN" sz="1800" dirty="0">
                <a:ea typeface="宋体" panose="02010600030101010101" pitchFamily="2" charset="-122"/>
              </a:endParaRPr>
            </a:p>
          </p:txBody>
        </p:sp>
      </p:grpSp>
      <p:grpSp>
        <p:nvGrpSpPr>
          <p:cNvPr id="4" name="Group 24"/>
          <p:cNvGrpSpPr/>
          <p:nvPr/>
        </p:nvGrpSpPr>
        <p:grpSpPr bwMode="auto">
          <a:xfrm>
            <a:off x="2184400" y="850900"/>
            <a:ext cx="1085850" cy="1585913"/>
            <a:chOff x="4171" y="1776"/>
            <a:chExt cx="684" cy="999"/>
          </a:xfrm>
        </p:grpSpPr>
        <p:grpSp>
          <p:nvGrpSpPr>
            <p:cNvPr id="5" name="Group 25"/>
            <p:cNvGrpSpPr/>
            <p:nvPr/>
          </p:nvGrpSpPr>
          <p:grpSpPr bwMode="auto">
            <a:xfrm>
              <a:off x="4297" y="1776"/>
              <a:ext cx="432" cy="720"/>
              <a:chOff x="1249" y="2496"/>
              <a:chExt cx="432" cy="720"/>
            </a:xfrm>
          </p:grpSpPr>
          <p:sp>
            <p:nvSpPr>
              <p:cNvPr id="344090" name="Rectangle 26"/>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091" name="Line 27"/>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2" name="Line 28"/>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3" name="Line 29"/>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4" name="Line 30"/>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5" name="Line 31"/>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6" name="Line 32"/>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7" name="Line 33"/>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8" name="Line 34"/>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9" name="Line 35"/>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0" name="Line 36"/>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1" name="Line 37"/>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2" name="Line 38"/>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3" name="Line 39"/>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4" name="Line 40"/>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5" name="Line 41"/>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6" name="Line 42"/>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7" name="Line 43"/>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08" name="Text Box 44"/>
            <p:cNvSpPr txBox="1">
              <a:spLocks noChangeArrowheads="1"/>
            </p:cNvSpPr>
            <p:nvPr/>
          </p:nvSpPr>
          <p:spPr bwMode="auto">
            <a:xfrm>
              <a:off x="4171" y="2544"/>
              <a:ext cx="684"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Glossary</a:t>
              </a:r>
              <a:endParaRPr lang="en-US" altLang="zh-CN" sz="1800">
                <a:ea typeface="宋体" panose="02010600030101010101" pitchFamily="2" charset="-122"/>
              </a:endParaRPr>
            </a:p>
          </p:txBody>
        </p:sp>
      </p:grpSp>
      <p:grpSp>
        <p:nvGrpSpPr>
          <p:cNvPr id="6" name="Group 45"/>
          <p:cNvGrpSpPr/>
          <p:nvPr/>
        </p:nvGrpSpPr>
        <p:grpSpPr bwMode="auto">
          <a:xfrm>
            <a:off x="2260600" y="4533900"/>
            <a:ext cx="2522538" cy="1544638"/>
            <a:chOff x="3464" y="2976"/>
            <a:chExt cx="1589" cy="973"/>
          </a:xfrm>
        </p:grpSpPr>
        <p:grpSp>
          <p:nvGrpSpPr>
            <p:cNvPr id="7" name="Group 46"/>
            <p:cNvGrpSpPr/>
            <p:nvPr/>
          </p:nvGrpSpPr>
          <p:grpSpPr bwMode="auto">
            <a:xfrm>
              <a:off x="3464" y="2976"/>
              <a:ext cx="1589" cy="681"/>
              <a:chOff x="3464" y="2976"/>
              <a:chExt cx="1589" cy="681"/>
            </a:xfrm>
          </p:grpSpPr>
          <p:grpSp>
            <p:nvGrpSpPr>
              <p:cNvPr id="8" name="Group 47"/>
              <p:cNvGrpSpPr/>
              <p:nvPr/>
            </p:nvGrpSpPr>
            <p:grpSpPr bwMode="auto">
              <a:xfrm>
                <a:off x="3464" y="2976"/>
                <a:ext cx="320" cy="403"/>
                <a:chOff x="7654" y="3380"/>
                <a:chExt cx="554" cy="754"/>
              </a:xfrm>
            </p:grpSpPr>
            <p:sp>
              <p:nvSpPr>
                <p:cNvPr id="344112" name="Oval 48"/>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44113" name="Line 49"/>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44114" name="Line 50"/>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44115" name="Freeform 51"/>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44116" name="Oval 52"/>
              <p:cNvSpPr>
                <a:spLocks noChangeArrowheads="1"/>
              </p:cNvSpPr>
              <p:nvPr/>
            </p:nvSpPr>
            <p:spPr bwMode="auto">
              <a:xfrm>
                <a:off x="4198" y="3062"/>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117" name="Oval 53"/>
              <p:cNvSpPr>
                <a:spLocks noChangeArrowheads="1"/>
              </p:cNvSpPr>
              <p:nvPr/>
            </p:nvSpPr>
            <p:spPr bwMode="auto">
              <a:xfrm>
                <a:off x="3885" y="3427"/>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118" name="Oval 54"/>
              <p:cNvSpPr>
                <a:spLocks noChangeArrowheads="1"/>
              </p:cNvSpPr>
              <p:nvPr/>
            </p:nvSpPr>
            <p:spPr bwMode="auto">
              <a:xfrm>
                <a:off x="4554" y="3427"/>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119" name="Line 55"/>
              <p:cNvSpPr>
                <a:spLocks noChangeShapeType="1"/>
              </p:cNvSpPr>
              <p:nvPr/>
            </p:nvSpPr>
            <p:spPr bwMode="auto">
              <a:xfrm>
                <a:off x="3729" y="3177"/>
                <a:ext cx="469" cy="0"/>
              </a:xfrm>
              <a:prstGeom prst="line">
                <a:avLst/>
              </a:prstGeom>
              <a:noFill/>
              <a:ln w="28575">
                <a:solidFill>
                  <a:schemeClr val="tx1"/>
                </a:solidFill>
                <a:round/>
                <a:tailEnd type="arrow" w="med" len="med"/>
              </a:ln>
              <a:effectLst/>
            </p:spPr>
            <p:txBody>
              <a:bodyPr wrap="none" anchor="ctr"/>
              <a:lstStyle/>
              <a:p>
                <a:endParaRPr lang="en-US"/>
              </a:p>
            </p:txBody>
          </p:sp>
          <p:sp>
            <p:nvSpPr>
              <p:cNvPr id="344120" name="Line 56"/>
              <p:cNvSpPr>
                <a:spLocks noChangeShapeType="1"/>
              </p:cNvSpPr>
              <p:nvPr/>
            </p:nvSpPr>
            <p:spPr bwMode="auto">
              <a:xfrm flipV="1">
                <a:off x="4240" y="3292"/>
                <a:ext cx="144" cy="135"/>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44121" name="Line 57"/>
              <p:cNvSpPr>
                <a:spLocks noChangeShapeType="1"/>
              </p:cNvSpPr>
              <p:nvPr/>
            </p:nvSpPr>
            <p:spPr bwMode="auto">
              <a:xfrm flipH="1" flipV="1">
                <a:off x="4554" y="3292"/>
                <a:ext cx="143" cy="135"/>
              </a:xfrm>
              <a:prstGeom prst="line">
                <a:avLst/>
              </a:prstGeom>
              <a:noFill/>
              <a:ln w="28575">
                <a:solidFill>
                  <a:schemeClr val="tx1"/>
                </a:solidFill>
                <a:round/>
                <a:headEnd type="none" w="sm" len="sm"/>
                <a:tailEnd type="triangle" w="med" len="med"/>
              </a:ln>
              <a:effectLst/>
            </p:spPr>
            <p:txBody>
              <a:bodyPr wrap="none" anchor="ctr"/>
              <a:lstStyle/>
              <a:p>
                <a:endParaRPr lang="en-US"/>
              </a:p>
            </p:txBody>
          </p:sp>
        </p:grpSp>
        <p:sp>
          <p:nvSpPr>
            <p:cNvPr id="344122" name="Text Box 58"/>
            <p:cNvSpPr txBox="1">
              <a:spLocks noChangeArrowheads="1"/>
            </p:cNvSpPr>
            <p:nvPr/>
          </p:nvSpPr>
          <p:spPr bwMode="auto">
            <a:xfrm>
              <a:off x="3665" y="3718"/>
              <a:ext cx="1188"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Use-Case Model</a:t>
              </a:r>
              <a:endParaRPr lang="en-US" altLang="zh-CN" sz="1800">
                <a:ea typeface="宋体" panose="02010600030101010101" pitchFamily="2" charset="-122"/>
              </a:endParaRPr>
            </a:p>
          </p:txBody>
        </p:sp>
      </p:grpSp>
      <p:sp>
        <p:nvSpPr>
          <p:cNvPr id="344123" name="AutoShape 59"/>
          <p:cNvSpPr>
            <a:spLocks noChangeArrowheads="1"/>
          </p:cNvSpPr>
          <p:nvPr/>
        </p:nvSpPr>
        <p:spPr bwMode="auto">
          <a:xfrm>
            <a:off x="4114800" y="3262313"/>
            <a:ext cx="1803400" cy="1042987"/>
          </a:xfrm>
          <a:prstGeom prst="homePlate">
            <a:avLst>
              <a:gd name="adj" fmla="val 52465"/>
            </a:avLst>
          </a:prstGeom>
          <a:solidFill>
            <a:srgbClr val="00CCFF"/>
          </a:solidFill>
          <a:ln w="28575">
            <a:solidFill>
              <a:schemeClr val="bg2"/>
            </a:solidFill>
            <a:miter lim="800000"/>
            <a:headEnd type="none" w="sm" len="sm"/>
            <a:tailEnd type="none" w="lg" len="lg"/>
          </a:ln>
          <a:effectLst/>
        </p:spPr>
        <p:txBody>
          <a:bodyPr wrap="none" anchor="ctr"/>
          <a:lstStyle/>
          <a:p>
            <a:pPr algn="ctr"/>
            <a:r>
              <a:rPr lang="en-US" altLang="zh-CN" sz="1800" b="1">
                <a:solidFill>
                  <a:schemeClr val="bg2"/>
                </a:solidFill>
                <a:ea typeface="宋体" panose="02010600030101010101" pitchFamily="2" charset="-122"/>
              </a:rPr>
              <a:t>Architectural</a:t>
            </a:r>
            <a:endParaRPr lang="en-US" altLang="zh-CN" sz="1800" b="1">
              <a:solidFill>
                <a:schemeClr val="bg2"/>
              </a:solidFill>
              <a:ea typeface="宋体" panose="02010600030101010101" pitchFamily="2" charset="-122"/>
            </a:endParaRPr>
          </a:p>
          <a:p>
            <a:pPr algn="ctr"/>
            <a:r>
              <a:rPr lang="en-US" altLang="zh-CN" sz="1800" b="1">
                <a:solidFill>
                  <a:schemeClr val="bg2"/>
                </a:solidFill>
                <a:ea typeface="宋体" panose="02010600030101010101" pitchFamily="2" charset="-122"/>
              </a:rPr>
              <a:t>Analysis</a:t>
            </a:r>
            <a:endParaRPr lang="en-US" altLang="zh-CN" sz="1800">
              <a:solidFill>
                <a:schemeClr val="bg2"/>
              </a:solidFill>
              <a:ea typeface="宋体" panose="02010600030101010101" pitchFamily="2" charset="-122"/>
            </a:endParaRPr>
          </a:p>
        </p:txBody>
      </p:sp>
      <p:grpSp>
        <p:nvGrpSpPr>
          <p:cNvPr id="9" name="Group 64"/>
          <p:cNvGrpSpPr/>
          <p:nvPr/>
        </p:nvGrpSpPr>
        <p:grpSpPr bwMode="auto">
          <a:xfrm>
            <a:off x="6896100" y="3073400"/>
            <a:ext cx="1976438" cy="1724025"/>
            <a:chOff x="1309" y="1072"/>
            <a:chExt cx="1245" cy="1086"/>
          </a:xfrm>
        </p:grpSpPr>
        <p:grpSp>
          <p:nvGrpSpPr>
            <p:cNvPr id="10" name="Group 65"/>
            <p:cNvGrpSpPr/>
            <p:nvPr/>
          </p:nvGrpSpPr>
          <p:grpSpPr bwMode="auto">
            <a:xfrm>
              <a:off x="1309" y="1072"/>
              <a:ext cx="1245" cy="766"/>
              <a:chOff x="1309" y="1072"/>
              <a:chExt cx="1245" cy="766"/>
            </a:xfrm>
          </p:grpSpPr>
          <p:grpSp>
            <p:nvGrpSpPr>
              <p:cNvPr id="11" name="Group 66"/>
              <p:cNvGrpSpPr/>
              <p:nvPr/>
            </p:nvGrpSpPr>
            <p:grpSpPr bwMode="auto">
              <a:xfrm>
                <a:off x="1309" y="1231"/>
                <a:ext cx="302" cy="175"/>
                <a:chOff x="144" y="1440"/>
                <a:chExt cx="881" cy="510"/>
              </a:xfrm>
            </p:grpSpPr>
            <p:sp>
              <p:nvSpPr>
                <p:cNvPr id="344131" name="Rectangle 6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32" name="Line 6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33" name="Line 6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2" name="Group 70"/>
              <p:cNvGrpSpPr/>
              <p:nvPr/>
            </p:nvGrpSpPr>
            <p:grpSpPr bwMode="auto">
              <a:xfrm>
                <a:off x="1950" y="1072"/>
                <a:ext cx="302" cy="175"/>
                <a:chOff x="144" y="1440"/>
                <a:chExt cx="881" cy="510"/>
              </a:xfrm>
            </p:grpSpPr>
            <p:sp>
              <p:nvSpPr>
                <p:cNvPr id="344135" name="Rectangle 7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36" name="Line 7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37" name="Line 7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3" name="Group 74"/>
              <p:cNvGrpSpPr/>
              <p:nvPr/>
            </p:nvGrpSpPr>
            <p:grpSpPr bwMode="auto">
              <a:xfrm>
                <a:off x="1648" y="1663"/>
                <a:ext cx="302" cy="175"/>
                <a:chOff x="144" y="1440"/>
                <a:chExt cx="881" cy="510"/>
              </a:xfrm>
            </p:grpSpPr>
            <p:sp>
              <p:nvSpPr>
                <p:cNvPr id="344139" name="Rectangle 7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40" name="Line 7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41" name="Line 7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4" name="Group 78"/>
              <p:cNvGrpSpPr/>
              <p:nvPr/>
            </p:nvGrpSpPr>
            <p:grpSpPr bwMode="auto">
              <a:xfrm>
                <a:off x="2252" y="1581"/>
                <a:ext cx="302" cy="175"/>
                <a:chOff x="144" y="1440"/>
                <a:chExt cx="881" cy="510"/>
              </a:xfrm>
            </p:grpSpPr>
            <p:sp>
              <p:nvSpPr>
                <p:cNvPr id="344143" name="Rectangle 7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44" name="Line 8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45" name="Line 8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146" name="Line 82"/>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7" name="Line 83"/>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8" name="Line 84"/>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9" name="Line 85"/>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50" name="Text Box 86"/>
            <p:cNvSpPr txBox="1">
              <a:spLocks noChangeArrowheads="1"/>
            </p:cNvSpPr>
            <p:nvPr/>
          </p:nvSpPr>
          <p:spPr bwMode="auto">
            <a:xfrm>
              <a:off x="1434" y="1927"/>
              <a:ext cx="996"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Design Model</a:t>
              </a:r>
              <a:endParaRPr lang="en-US" altLang="zh-CN" sz="1800">
                <a:ea typeface="宋体" panose="02010600030101010101" pitchFamily="2" charset="-122"/>
              </a:endParaRPr>
            </a:p>
          </p:txBody>
        </p:sp>
      </p:grpSp>
      <p:sp>
        <p:nvSpPr>
          <p:cNvPr id="344172" name="Line 108"/>
          <p:cNvSpPr>
            <a:spLocks noChangeShapeType="1"/>
          </p:cNvSpPr>
          <p:nvPr/>
        </p:nvSpPr>
        <p:spPr bwMode="auto">
          <a:xfrm>
            <a:off x="4457700" y="2667000"/>
            <a:ext cx="0" cy="558800"/>
          </a:xfrm>
          <a:prstGeom prst="line">
            <a:avLst/>
          </a:prstGeom>
          <a:noFill/>
          <a:ln w="28575">
            <a:solidFill>
              <a:schemeClr val="hlink"/>
            </a:solidFill>
            <a:round/>
            <a:headEnd type="triangle" w="med" len="med"/>
            <a:tailEnd type="triangle" w="med" len="med"/>
          </a:ln>
          <a:effectLst/>
        </p:spPr>
        <p:txBody>
          <a:bodyPr wrap="none" lIns="107950" tIns="53975" rIns="107950" bIns="53975" anchor="ctr"/>
          <a:lstStyle/>
          <a:p>
            <a:endParaRPr lang="en-US"/>
          </a:p>
        </p:txBody>
      </p:sp>
      <p:sp>
        <p:nvSpPr>
          <p:cNvPr id="344173" name="Line 109"/>
          <p:cNvSpPr>
            <a:spLocks noChangeShapeType="1"/>
          </p:cNvSpPr>
          <p:nvPr/>
        </p:nvSpPr>
        <p:spPr bwMode="auto">
          <a:xfrm>
            <a:off x="2832100" y="2413000"/>
            <a:ext cx="1219200" cy="849313"/>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44174" name="Line 110"/>
          <p:cNvSpPr>
            <a:spLocks noChangeShapeType="1"/>
          </p:cNvSpPr>
          <p:nvPr/>
        </p:nvSpPr>
        <p:spPr bwMode="auto">
          <a:xfrm flipV="1">
            <a:off x="3302000" y="4013200"/>
            <a:ext cx="749300" cy="5334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44175" name="Line 111"/>
          <p:cNvSpPr>
            <a:spLocks noChangeShapeType="1"/>
          </p:cNvSpPr>
          <p:nvPr/>
        </p:nvSpPr>
        <p:spPr bwMode="auto">
          <a:xfrm>
            <a:off x="5486400" y="4330700"/>
            <a:ext cx="292100" cy="292100"/>
          </a:xfrm>
          <a:prstGeom prst="line">
            <a:avLst/>
          </a:prstGeom>
          <a:noFill/>
          <a:ln w="28575">
            <a:solidFill>
              <a:schemeClr val="hlink"/>
            </a:solidFill>
            <a:round/>
            <a:tailEnd type="triangle" w="med" len="med"/>
          </a:ln>
          <a:effectLst/>
        </p:spPr>
        <p:txBody>
          <a:bodyPr wrap="none" anchor="ctr"/>
          <a:lstStyle/>
          <a:p>
            <a:endParaRPr lang="en-US"/>
          </a:p>
        </p:txBody>
      </p:sp>
      <p:sp>
        <p:nvSpPr>
          <p:cNvPr id="344176" name="Line 112"/>
          <p:cNvSpPr>
            <a:spLocks noChangeShapeType="1"/>
          </p:cNvSpPr>
          <p:nvPr/>
        </p:nvSpPr>
        <p:spPr bwMode="auto">
          <a:xfrm flipV="1">
            <a:off x="5994400" y="3771900"/>
            <a:ext cx="901700" cy="0"/>
          </a:xfrm>
          <a:prstGeom prst="line">
            <a:avLst/>
          </a:prstGeom>
          <a:noFill/>
          <a:ln w="28575">
            <a:solidFill>
              <a:schemeClr val="hlink"/>
            </a:solidFill>
            <a:round/>
            <a:headEnd type="triangle" w="med" len="med"/>
            <a:tailEnd type="triangle" w="med" len="med"/>
          </a:ln>
          <a:effectLst/>
        </p:spPr>
        <p:txBody>
          <a:bodyPr wrap="none" lIns="107950" tIns="53975" rIns="107950" bIns="53975" anchor="ctr"/>
          <a:lstStyle/>
          <a:p>
            <a:endParaRPr lang="en-US"/>
          </a:p>
        </p:txBody>
      </p:sp>
      <p:sp>
        <p:nvSpPr>
          <p:cNvPr id="344177" name="Line 113"/>
          <p:cNvSpPr>
            <a:spLocks noChangeShapeType="1"/>
          </p:cNvSpPr>
          <p:nvPr/>
        </p:nvSpPr>
        <p:spPr bwMode="auto">
          <a:xfrm>
            <a:off x="1689100" y="2413000"/>
            <a:ext cx="2349500" cy="13081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grpSp>
        <p:nvGrpSpPr>
          <p:cNvPr id="15" name="Group 114"/>
          <p:cNvGrpSpPr/>
          <p:nvPr/>
        </p:nvGrpSpPr>
        <p:grpSpPr bwMode="auto">
          <a:xfrm>
            <a:off x="5753100" y="812800"/>
            <a:ext cx="1403350" cy="1846263"/>
            <a:chOff x="2796" y="585"/>
            <a:chExt cx="884" cy="1163"/>
          </a:xfrm>
        </p:grpSpPr>
        <p:grpSp>
          <p:nvGrpSpPr>
            <p:cNvPr id="16" name="Group 115"/>
            <p:cNvGrpSpPr/>
            <p:nvPr/>
          </p:nvGrpSpPr>
          <p:grpSpPr bwMode="auto">
            <a:xfrm>
              <a:off x="3022" y="585"/>
              <a:ext cx="432" cy="720"/>
              <a:chOff x="1249" y="2496"/>
              <a:chExt cx="432" cy="720"/>
            </a:xfrm>
          </p:grpSpPr>
          <p:sp>
            <p:nvSpPr>
              <p:cNvPr id="344180" name="Rectangle 116"/>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181" name="Line 117"/>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82" name="Line 118"/>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83" name="Line 119"/>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84" name="Line 120"/>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85" name="Line 121"/>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86" name="Line 122"/>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87" name="Line 123"/>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88" name="Line 124"/>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89" name="Line 125"/>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0" name="Line 126"/>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1" name="Line 127"/>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2" name="Line 128"/>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3" name="Line 129"/>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4" name="Line 130"/>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5" name="Line 131"/>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6" name="Line 132"/>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7" name="Line 133"/>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98" name="Text Box 134"/>
            <p:cNvSpPr txBox="1">
              <a:spLocks noChangeArrowheads="1"/>
            </p:cNvSpPr>
            <p:nvPr/>
          </p:nvSpPr>
          <p:spPr bwMode="auto">
            <a:xfrm>
              <a:off x="2796" y="1344"/>
              <a:ext cx="884"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Reference </a:t>
              </a:r>
              <a:endParaRPr lang="en-US" altLang="zh-CN" sz="1800">
                <a:ea typeface="宋体" panose="02010600030101010101" pitchFamily="2" charset="-122"/>
              </a:endParaRPr>
            </a:p>
            <a:p>
              <a:pPr algn="ctr"/>
              <a:r>
                <a:rPr lang="en-US" altLang="zh-CN" sz="1800">
                  <a:ea typeface="宋体" panose="02010600030101010101" pitchFamily="2" charset="-122"/>
                </a:rPr>
                <a:t>Architecture</a:t>
              </a:r>
              <a:endParaRPr lang="en-US" altLang="zh-CN" sz="1800">
                <a:ea typeface="宋体" panose="02010600030101010101" pitchFamily="2" charset="-122"/>
              </a:endParaRPr>
            </a:p>
          </p:txBody>
        </p:sp>
      </p:grpSp>
      <p:sp>
        <p:nvSpPr>
          <p:cNvPr id="344221" name="Text Box 157"/>
          <p:cNvSpPr txBox="1">
            <a:spLocks noChangeArrowheads="1"/>
          </p:cNvSpPr>
          <p:nvPr/>
        </p:nvSpPr>
        <p:spPr bwMode="auto">
          <a:xfrm>
            <a:off x="5189538" y="5713413"/>
            <a:ext cx="2089150" cy="366712"/>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Deployment Model</a:t>
            </a:r>
            <a:endParaRPr lang="en-US" altLang="zh-CN" sz="1800">
              <a:ea typeface="宋体" panose="02010600030101010101" pitchFamily="2" charset="-122"/>
            </a:endParaRPr>
          </a:p>
        </p:txBody>
      </p:sp>
      <p:grpSp>
        <p:nvGrpSpPr>
          <p:cNvPr id="17" name="Group 160"/>
          <p:cNvGrpSpPr/>
          <p:nvPr/>
        </p:nvGrpSpPr>
        <p:grpSpPr bwMode="auto">
          <a:xfrm>
            <a:off x="7543800" y="812800"/>
            <a:ext cx="1225550" cy="1846263"/>
            <a:chOff x="2852" y="585"/>
            <a:chExt cx="772" cy="1163"/>
          </a:xfrm>
        </p:grpSpPr>
        <p:grpSp>
          <p:nvGrpSpPr>
            <p:cNvPr id="18" name="Group 161"/>
            <p:cNvGrpSpPr/>
            <p:nvPr/>
          </p:nvGrpSpPr>
          <p:grpSpPr bwMode="auto">
            <a:xfrm>
              <a:off x="3022" y="585"/>
              <a:ext cx="432" cy="720"/>
              <a:chOff x="1249" y="2496"/>
              <a:chExt cx="432" cy="720"/>
            </a:xfrm>
          </p:grpSpPr>
          <p:sp>
            <p:nvSpPr>
              <p:cNvPr id="344226" name="Rectangle 162"/>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227" name="Line 163"/>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8" name="Line 164"/>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9" name="Line 165"/>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0" name="Line 166"/>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1" name="Line 167"/>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2" name="Line 168"/>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3" name="Line 169"/>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4" name="Line 170"/>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5" name="Line 171"/>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6" name="Line 172"/>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7" name="Line 173"/>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8" name="Line 174"/>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9" name="Line 175"/>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40" name="Line 176"/>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41" name="Line 177"/>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42" name="Line 178"/>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43" name="Line 179"/>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44" name="Text Box 180"/>
            <p:cNvSpPr txBox="1">
              <a:spLocks noChangeArrowheads="1"/>
            </p:cNvSpPr>
            <p:nvPr/>
          </p:nvSpPr>
          <p:spPr bwMode="auto">
            <a:xfrm>
              <a:off x="2852" y="1344"/>
              <a:ext cx="772"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Vision</a:t>
              </a:r>
              <a:endParaRPr lang="en-US" altLang="zh-CN" sz="1800">
                <a:ea typeface="宋体" panose="02010600030101010101" pitchFamily="2" charset="-122"/>
              </a:endParaRPr>
            </a:p>
            <a:p>
              <a:pPr algn="ctr"/>
              <a:r>
                <a:rPr lang="en-US" altLang="zh-CN" sz="1800">
                  <a:ea typeface="宋体" panose="02010600030101010101" pitchFamily="2" charset="-122"/>
                </a:rPr>
                <a:t>Document</a:t>
              </a:r>
              <a:endParaRPr lang="en-US" altLang="zh-CN" sz="1800">
                <a:ea typeface="宋体" panose="02010600030101010101" pitchFamily="2" charset="-122"/>
              </a:endParaRPr>
            </a:p>
          </p:txBody>
        </p:sp>
      </p:grpSp>
      <p:sp>
        <p:nvSpPr>
          <p:cNvPr id="344266" name="Line 202"/>
          <p:cNvSpPr>
            <a:spLocks noChangeShapeType="1"/>
          </p:cNvSpPr>
          <p:nvPr/>
        </p:nvSpPr>
        <p:spPr bwMode="auto">
          <a:xfrm flipH="1">
            <a:off x="5745163" y="2501900"/>
            <a:ext cx="1773237" cy="927100"/>
          </a:xfrm>
          <a:prstGeom prst="line">
            <a:avLst/>
          </a:prstGeom>
          <a:noFill/>
          <a:ln w="28575">
            <a:solidFill>
              <a:schemeClr val="hlink"/>
            </a:solidFill>
            <a:round/>
            <a:tailEnd type="triangle" w="med" len="med"/>
          </a:ln>
          <a:effectLst/>
        </p:spPr>
        <p:txBody>
          <a:bodyPr wrap="none" anchor="ctr"/>
          <a:lstStyle/>
          <a:p>
            <a:endParaRPr lang="en-US"/>
          </a:p>
        </p:txBody>
      </p:sp>
      <p:sp>
        <p:nvSpPr>
          <p:cNvPr id="344268" name="Line 204"/>
          <p:cNvSpPr>
            <a:spLocks noChangeShapeType="1"/>
          </p:cNvSpPr>
          <p:nvPr/>
        </p:nvSpPr>
        <p:spPr bwMode="auto">
          <a:xfrm flipH="1">
            <a:off x="5486400" y="2654300"/>
            <a:ext cx="431800" cy="622300"/>
          </a:xfrm>
          <a:prstGeom prst="line">
            <a:avLst/>
          </a:prstGeom>
          <a:noFill/>
          <a:ln w="28575">
            <a:solidFill>
              <a:schemeClr val="hlink"/>
            </a:solidFill>
            <a:round/>
            <a:tailEnd type="triangle" w="med" len="med"/>
          </a:ln>
          <a:effectLst/>
        </p:spPr>
        <p:txBody>
          <a:bodyPr wrap="none" anchor="ctr"/>
          <a:lstStyle/>
          <a:p>
            <a:endParaRPr lang="en-US"/>
          </a:p>
        </p:txBody>
      </p:sp>
      <p:grpSp>
        <p:nvGrpSpPr>
          <p:cNvPr id="19" name="Group 205"/>
          <p:cNvGrpSpPr/>
          <p:nvPr/>
        </p:nvGrpSpPr>
        <p:grpSpPr bwMode="auto">
          <a:xfrm>
            <a:off x="3600450" y="838200"/>
            <a:ext cx="1873250" cy="1846263"/>
            <a:chOff x="2648" y="585"/>
            <a:chExt cx="1180" cy="1163"/>
          </a:xfrm>
        </p:grpSpPr>
        <p:grpSp>
          <p:nvGrpSpPr>
            <p:cNvPr id="20" name="Group 206"/>
            <p:cNvGrpSpPr/>
            <p:nvPr/>
          </p:nvGrpSpPr>
          <p:grpSpPr bwMode="auto">
            <a:xfrm>
              <a:off x="3022" y="585"/>
              <a:ext cx="432" cy="720"/>
              <a:chOff x="1249" y="2496"/>
              <a:chExt cx="432" cy="720"/>
            </a:xfrm>
          </p:grpSpPr>
          <p:sp>
            <p:nvSpPr>
              <p:cNvPr id="344271" name="Rectangle 207"/>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272" name="Line 208"/>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3" name="Line 209"/>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4" name="Line 210"/>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5" name="Line 211"/>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6" name="Line 212"/>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7" name="Line 213"/>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8" name="Line 214"/>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9" name="Line 215"/>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0" name="Line 216"/>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1" name="Line 217"/>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2" name="Line 218"/>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3" name="Line 219"/>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4" name="Line 220"/>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5" name="Line 221"/>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6" name="Line 222"/>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7" name="Line 223"/>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8" name="Line 224"/>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89" name="Text Box 225"/>
            <p:cNvSpPr txBox="1">
              <a:spLocks noChangeArrowheads="1"/>
            </p:cNvSpPr>
            <p:nvPr/>
          </p:nvSpPr>
          <p:spPr bwMode="auto">
            <a:xfrm>
              <a:off x="2648" y="1344"/>
              <a:ext cx="1180"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Software </a:t>
              </a:r>
              <a:endParaRPr lang="en-US" altLang="zh-CN" sz="1800">
                <a:ea typeface="宋体" panose="02010600030101010101" pitchFamily="2" charset="-122"/>
              </a:endParaRPr>
            </a:p>
            <a:p>
              <a:pPr algn="ctr"/>
              <a:r>
                <a:rPr lang="en-US" altLang="zh-CN" sz="1800">
                  <a:ea typeface="宋体" panose="02010600030101010101" pitchFamily="2" charset="-122"/>
                </a:rPr>
                <a:t>Architecture Doc</a:t>
              </a:r>
              <a:endParaRPr lang="en-US" altLang="zh-CN" sz="1800">
                <a:ea typeface="宋体" panose="02010600030101010101" pitchFamily="2" charset="-122"/>
              </a:endParaRPr>
            </a:p>
          </p:txBody>
        </p:sp>
      </p:grpSp>
      <p:grpSp>
        <p:nvGrpSpPr>
          <p:cNvPr id="21" name="Group 251"/>
          <p:cNvGrpSpPr/>
          <p:nvPr/>
        </p:nvGrpSpPr>
        <p:grpSpPr bwMode="auto">
          <a:xfrm>
            <a:off x="300039" y="3149600"/>
            <a:ext cx="1771650" cy="1860550"/>
            <a:chOff x="4072" y="1776"/>
            <a:chExt cx="1116" cy="1172"/>
          </a:xfrm>
        </p:grpSpPr>
        <p:grpSp>
          <p:nvGrpSpPr>
            <p:cNvPr id="22" name="Group 252"/>
            <p:cNvGrpSpPr/>
            <p:nvPr/>
          </p:nvGrpSpPr>
          <p:grpSpPr bwMode="auto">
            <a:xfrm>
              <a:off x="4297" y="1776"/>
              <a:ext cx="432" cy="720"/>
              <a:chOff x="1249" y="2496"/>
              <a:chExt cx="432" cy="720"/>
            </a:xfrm>
          </p:grpSpPr>
          <p:sp>
            <p:nvSpPr>
              <p:cNvPr id="344317" name="Rectangle 253"/>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318" name="Line 254"/>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9" name="Line 255"/>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0" name="Line 256"/>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1" name="Line 257"/>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2" name="Line 258"/>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3" name="Line 259"/>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4" name="Line 260"/>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5" name="Line 261"/>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6" name="Line 262"/>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7" name="Line 263"/>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8" name="Line 264"/>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9" name="Line 265"/>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30" name="Line 266"/>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31" name="Line 267"/>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32" name="Line 268"/>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33" name="Line 269"/>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34" name="Line 270"/>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335" name="Text Box 271"/>
            <p:cNvSpPr txBox="1">
              <a:spLocks noChangeArrowheads="1"/>
            </p:cNvSpPr>
            <p:nvPr/>
          </p:nvSpPr>
          <p:spPr bwMode="auto">
            <a:xfrm>
              <a:off x="4072" y="2544"/>
              <a:ext cx="1116" cy="404"/>
            </a:xfrm>
            <a:prstGeom prst="rect">
              <a:avLst/>
            </a:prstGeom>
            <a:noFill/>
            <a:ln w="28575">
              <a:noFill/>
              <a:miter lim="800000"/>
              <a:headEnd type="none" w="sm" len="sm"/>
              <a:tailEnd type="none" w="lg" len="lg"/>
            </a:ln>
            <a:effectLst/>
          </p:spPr>
          <p:txBody>
            <a:bodyPr wrap="none">
              <a:spAutoFit/>
            </a:bodyPr>
            <a:lstStyle/>
            <a:p>
              <a:pPr algn="ctr"/>
              <a:r>
                <a:rPr lang="en-US" altLang="zh-CN" sz="1800" dirty="0">
                  <a:ea typeface="宋体" panose="02010600030101010101" pitchFamily="2" charset="-122"/>
                </a:rPr>
                <a:t>Project-Specific</a:t>
              </a:r>
              <a:endParaRPr lang="en-US" altLang="zh-CN" sz="1800" dirty="0">
                <a:ea typeface="宋体" panose="02010600030101010101" pitchFamily="2" charset="-122"/>
              </a:endParaRPr>
            </a:p>
            <a:p>
              <a:pPr algn="ctr"/>
              <a:r>
                <a:rPr lang="en-US" altLang="zh-CN" sz="1800" dirty="0">
                  <a:ea typeface="宋体" panose="02010600030101010101" pitchFamily="2" charset="-122"/>
                </a:rPr>
                <a:t>Guidelines</a:t>
              </a:r>
              <a:endParaRPr lang="en-US" altLang="zh-CN" sz="1800" dirty="0">
                <a:ea typeface="宋体" panose="02010600030101010101" pitchFamily="2" charset="-122"/>
              </a:endParaRPr>
            </a:p>
          </p:txBody>
        </p:sp>
      </p:grpSp>
      <p:sp>
        <p:nvSpPr>
          <p:cNvPr id="344337" name="Line 273"/>
          <p:cNvSpPr>
            <a:spLocks noChangeShapeType="1"/>
          </p:cNvSpPr>
          <p:nvPr/>
        </p:nvSpPr>
        <p:spPr bwMode="auto">
          <a:xfrm flipV="1">
            <a:off x="1651000" y="3810000"/>
            <a:ext cx="2374900" cy="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44352" name="AutoShape 288"/>
          <p:cNvSpPr>
            <a:spLocks noChangeArrowheads="1"/>
          </p:cNvSpPr>
          <p:nvPr/>
        </p:nvSpPr>
        <p:spPr bwMode="auto">
          <a:xfrm>
            <a:off x="5189538" y="4694238"/>
            <a:ext cx="555625" cy="357187"/>
          </a:xfrm>
          <a:prstGeom prst="cube">
            <a:avLst>
              <a:gd name="adj" fmla="val 25000"/>
            </a:avLst>
          </a:prstGeom>
          <a:noFill/>
          <a:ln w="28575">
            <a:solidFill>
              <a:schemeClr val="tx1"/>
            </a:solidFill>
            <a:miter lim="800000"/>
          </a:ln>
          <a:effectLst/>
        </p:spPr>
        <p:txBody>
          <a:bodyPr wrap="none" lIns="107950" tIns="53975" rIns="107950" bIns="53975" anchor="ctr"/>
          <a:lstStyle/>
          <a:p>
            <a:endParaRPr lang="en-US"/>
          </a:p>
        </p:txBody>
      </p:sp>
      <p:sp>
        <p:nvSpPr>
          <p:cNvPr id="344353" name="AutoShape 289"/>
          <p:cNvSpPr>
            <a:spLocks noChangeArrowheads="1"/>
          </p:cNvSpPr>
          <p:nvPr/>
        </p:nvSpPr>
        <p:spPr bwMode="auto">
          <a:xfrm>
            <a:off x="6224588" y="4440238"/>
            <a:ext cx="555625" cy="357187"/>
          </a:xfrm>
          <a:prstGeom prst="cube">
            <a:avLst>
              <a:gd name="adj" fmla="val 25000"/>
            </a:avLst>
          </a:prstGeom>
          <a:noFill/>
          <a:ln w="28575">
            <a:solidFill>
              <a:schemeClr val="tx1"/>
            </a:solidFill>
            <a:miter lim="800000"/>
          </a:ln>
          <a:effectLst/>
        </p:spPr>
        <p:txBody>
          <a:bodyPr wrap="none" lIns="107950" tIns="53975" rIns="107950" bIns="53975" anchor="ctr"/>
          <a:lstStyle/>
          <a:p>
            <a:endParaRPr lang="en-US"/>
          </a:p>
        </p:txBody>
      </p:sp>
      <p:sp>
        <p:nvSpPr>
          <p:cNvPr id="344354" name="AutoShape 290"/>
          <p:cNvSpPr>
            <a:spLocks noChangeArrowheads="1"/>
          </p:cNvSpPr>
          <p:nvPr/>
        </p:nvSpPr>
        <p:spPr bwMode="auto">
          <a:xfrm>
            <a:off x="5668963" y="5356225"/>
            <a:ext cx="555625" cy="357188"/>
          </a:xfrm>
          <a:prstGeom prst="cube">
            <a:avLst>
              <a:gd name="adj" fmla="val 25000"/>
            </a:avLst>
          </a:prstGeom>
          <a:noFill/>
          <a:ln w="28575">
            <a:solidFill>
              <a:schemeClr val="tx1"/>
            </a:solidFill>
            <a:miter lim="800000"/>
          </a:ln>
          <a:effectLst/>
        </p:spPr>
        <p:txBody>
          <a:bodyPr wrap="none" lIns="107950" tIns="53975" rIns="107950" bIns="53975" anchor="ctr"/>
          <a:lstStyle/>
          <a:p>
            <a:endParaRPr lang="en-US"/>
          </a:p>
        </p:txBody>
      </p:sp>
      <p:sp>
        <p:nvSpPr>
          <p:cNvPr id="344355" name="AutoShape 291"/>
          <p:cNvSpPr>
            <a:spLocks noChangeArrowheads="1"/>
          </p:cNvSpPr>
          <p:nvPr/>
        </p:nvSpPr>
        <p:spPr bwMode="auto">
          <a:xfrm>
            <a:off x="6704013" y="5165725"/>
            <a:ext cx="555625" cy="357188"/>
          </a:xfrm>
          <a:prstGeom prst="cube">
            <a:avLst>
              <a:gd name="adj" fmla="val 25000"/>
            </a:avLst>
          </a:prstGeom>
          <a:noFill/>
          <a:ln w="28575">
            <a:solidFill>
              <a:schemeClr val="tx1"/>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Grp="1" noChangeArrowheads="1"/>
          </p:cNvSpPr>
          <p:nvPr>
            <p:ph idx="1"/>
          </p:nvPr>
        </p:nvSpPr>
        <p:spPr/>
        <p:txBody>
          <a:bodyPr/>
          <a:lstStyle/>
          <a:p>
            <a:r>
              <a:rPr lang="en-US" altLang="zh-CN">
                <a:ea typeface="宋体" panose="02010600030101010101" pitchFamily="2" charset="-122"/>
              </a:rPr>
              <a:t>Key Concepts</a:t>
            </a:r>
            <a:endParaRPr lang="en-US" altLang="zh-CN">
              <a:ea typeface="宋体" panose="02010600030101010101" pitchFamily="2" charset="-122"/>
            </a:endParaRPr>
          </a:p>
          <a:p>
            <a:r>
              <a:rPr lang="en-US" altLang="zh-CN">
                <a:solidFill>
                  <a:schemeClr val="folHlink"/>
                </a:solidFill>
                <a:ea typeface="宋体" panose="02010600030101010101" pitchFamily="2" charset="-122"/>
              </a:rPr>
              <a:t>Define the High-Level Organization of the model</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Identify Analysis mechanisms</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Identify Key Abstractions</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Create Use-Case Realizations</a:t>
            </a:r>
            <a:endParaRPr lang="en-US" altLang="zh-CN">
              <a:solidFill>
                <a:schemeClr val="folHlink"/>
              </a:solidFill>
              <a:ea typeface="宋体" panose="02010600030101010101" pitchFamily="2" charset="-122"/>
            </a:endParaRPr>
          </a:p>
          <a:p>
            <a:r>
              <a:rPr lang="en-US" altLang="zh-CN">
                <a:solidFill>
                  <a:schemeClr val="folHlink"/>
                </a:solidFill>
                <a:ea typeface="宋体" panose="02010600030101010101" pitchFamily="2" charset="-122"/>
              </a:rPr>
              <a:t>Checkpoints</a:t>
            </a:r>
            <a:endParaRPr lang="en-US" altLang="zh-CN">
              <a:solidFill>
                <a:schemeClr val="folHlink"/>
              </a:solidFill>
              <a:ea typeface="宋体" panose="02010600030101010101" pitchFamily="2" charset="-122"/>
            </a:endParaRPr>
          </a:p>
        </p:txBody>
      </p:sp>
      <p:sp>
        <p:nvSpPr>
          <p:cNvPr id="346115" name="Rectangle 3"/>
          <p:cNvSpPr>
            <a:spLocks noGrp="1" noChangeArrowheads="1"/>
          </p:cNvSpPr>
          <p:nvPr>
            <p:ph type="title"/>
          </p:nvPr>
        </p:nvSpPr>
        <p:spPr/>
        <p:txBody>
          <a:bodyPr/>
          <a:lstStyle/>
          <a:p>
            <a:r>
              <a:rPr lang="en-US" altLang="zh-CN">
                <a:ea typeface="宋体" panose="02010600030101010101" pitchFamily="2" charset="-122"/>
              </a:rPr>
              <a:t>Architectural Analysis Steps</a:t>
            </a:r>
            <a:endParaRPr lang="en-US" altLang="zh-CN">
              <a:ea typeface="宋体" panose="02010600030101010101" pitchFamily="2" charset="-122"/>
            </a:endParaRPr>
          </a:p>
        </p:txBody>
      </p:sp>
      <p:sp>
        <p:nvSpPr>
          <p:cNvPr id="346117" name="AutoShape 5"/>
          <p:cNvSpPr>
            <a:spLocks noChangeArrowheads="1"/>
          </p:cNvSpPr>
          <p:nvPr/>
        </p:nvSpPr>
        <p:spPr bwMode="auto">
          <a:xfrm>
            <a:off x="187751" y="1584026"/>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pic>
        <p:nvPicPr>
          <p:cNvPr id="346290" name="Picture 178" descr="bd04976_"/>
          <p:cNvPicPr>
            <a:picLocks noChangeAspect="1" noChangeArrowheads="1"/>
          </p:cNvPicPr>
          <p:nvPr/>
        </p:nvPicPr>
        <p:blipFill>
          <a:blip r:embed="rId1" cstate="print"/>
          <a:srcRect/>
          <a:stretch>
            <a:fillRect/>
          </a:stretch>
        </p:blipFill>
        <p:spPr bwMode="auto">
          <a:xfrm>
            <a:off x="6611938" y="2997200"/>
            <a:ext cx="1812925" cy="2667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normAutofit fontScale="90000"/>
          </a:bodyPr>
          <a:lstStyle/>
          <a:p>
            <a:r>
              <a:rPr lang="en-US" altLang="ko-KR">
                <a:ea typeface="Gulim" panose="020B0600000101010101" charset="-127"/>
              </a:rPr>
              <a:t>Review: What Is Architecture: The “4+1 View” Model</a:t>
            </a:r>
            <a:endParaRPr lang="en-US" altLang="ko-KR">
              <a:ea typeface="Gulim" panose="020B0600000101010101" charset="-127"/>
            </a:endParaRPr>
          </a:p>
        </p:txBody>
      </p:sp>
      <p:grpSp>
        <p:nvGrpSpPr>
          <p:cNvPr id="2" name="Group 54"/>
          <p:cNvGrpSpPr/>
          <p:nvPr/>
        </p:nvGrpSpPr>
        <p:grpSpPr bwMode="auto">
          <a:xfrm>
            <a:off x="1155700" y="4096023"/>
            <a:ext cx="3217863" cy="1992312"/>
            <a:chOff x="2832" y="1944"/>
            <a:chExt cx="1632" cy="1011"/>
          </a:xfrm>
        </p:grpSpPr>
        <p:sp>
          <p:nvSpPr>
            <p:cNvPr id="348215" name="Rectangle 55"/>
            <p:cNvSpPr>
              <a:spLocks noChangeArrowheads="1"/>
            </p:cNvSpPr>
            <p:nvPr/>
          </p:nvSpPr>
          <p:spPr bwMode="auto">
            <a:xfrm>
              <a:off x="2832" y="1944"/>
              <a:ext cx="1632" cy="1011"/>
            </a:xfrm>
            <a:prstGeom prst="rect">
              <a:avLst/>
            </a:prstGeom>
            <a:solidFill>
              <a:srgbClr val="FFFFFF"/>
            </a:solidFill>
            <a:ln w="9525">
              <a:noFill/>
              <a:miter lim="800000"/>
            </a:ln>
          </p:spPr>
          <p:txBody>
            <a:bodyPr/>
            <a:lstStyle/>
            <a:p>
              <a:endParaRPr lang="en-US"/>
            </a:p>
          </p:txBody>
        </p:sp>
        <p:sp>
          <p:nvSpPr>
            <p:cNvPr id="348216" name="Rectangle 56"/>
            <p:cNvSpPr>
              <a:spLocks noChangeArrowheads="1"/>
            </p:cNvSpPr>
            <p:nvPr/>
          </p:nvSpPr>
          <p:spPr bwMode="auto">
            <a:xfrm>
              <a:off x="2832" y="1944"/>
              <a:ext cx="1632" cy="1011"/>
            </a:xfrm>
            <a:prstGeom prst="rect">
              <a:avLst/>
            </a:prstGeom>
            <a:noFill/>
            <a:ln w="12700">
              <a:solidFill>
                <a:srgbClr val="5F5F5F"/>
              </a:solidFill>
              <a:miter lim="800000"/>
            </a:ln>
          </p:spPr>
          <p:txBody>
            <a:bodyPr/>
            <a:lstStyle/>
            <a:p>
              <a:endParaRPr lang="en-US"/>
            </a:p>
          </p:txBody>
        </p:sp>
      </p:grpSp>
      <p:grpSp>
        <p:nvGrpSpPr>
          <p:cNvPr id="3" name="Group 51"/>
          <p:cNvGrpSpPr/>
          <p:nvPr/>
        </p:nvGrpSpPr>
        <p:grpSpPr bwMode="auto">
          <a:xfrm>
            <a:off x="1155700" y="2060848"/>
            <a:ext cx="3217863" cy="1992312"/>
            <a:chOff x="2832" y="1944"/>
            <a:chExt cx="1632" cy="1011"/>
          </a:xfrm>
        </p:grpSpPr>
        <p:sp>
          <p:nvSpPr>
            <p:cNvPr id="348212" name="Rectangle 52"/>
            <p:cNvSpPr>
              <a:spLocks noChangeArrowheads="1"/>
            </p:cNvSpPr>
            <p:nvPr/>
          </p:nvSpPr>
          <p:spPr bwMode="auto">
            <a:xfrm>
              <a:off x="2832" y="1944"/>
              <a:ext cx="1632" cy="1011"/>
            </a:xfrm>
            <a:prstGeom prst="rect">
              <a:avLst/>
            </a:prstGeom>
            <a:solidFill>
              <a:schemeClr val="accent2"/>
            </a:solidFill>
            <a:ln w="57150">
              <a:solidFill>
                <a:schemeClr val="hlink"/>
              </a:solidFill>
              <a:miter lim="800000"/>
            </a:ln>
          </p:spPr>
          <p:txBody>
            <a:bodyPr/>
            <a:lstStyle/>
            <a:p>
              <a:endParaRPr lang="zh-CN" altLang="en-US">
                <a:solidFill>
                  <a:schemeClr val="hlink"/>
                </a:solidFill>
                <a:ea typeface="宋体" panose="02010600030101010101" pitchFamily="2" charset="-122"/>
              </a:endParaRPr>
            </a:p>
          </p:txBody>
        </p:sp>
        <p:sp>
          <p:nvSpPr>
            <p:cNvPr id="348213" name="Rectangle 53"/>
            <p:cNvSpPr>
              <a:spLocks noChangeArrowheads="1"/>
            </p:cNvSpPr>
            <p:nvPr/>
          </p:nvSpPr>
          <p:spPr bwMode="auto">
            <a:xfrm>
              <a:off x="2832" y="1944"/>
              <a:ext cx="1632" cy="1011"/>
            </a:xfrm>
            <a:prstGeom prst="rect">
              <a:avLst/>
            </a:prstGeom>
            <a:noFill/>
            <a:ln w="12700">
              <a:solidFill>
                <a:srgbClr val="5F5F5F"/>
              </a:solidFill>
              <a:miter lim="800000"/>
            </a:ln>
          </p:spPr>
          <p:txBody>
            <a:bodyPr/>
            <a:lstStyle/>
            <a:p>
              <a:endParaRPr lang="zh-CN" altLang="en-US">
                <a:ea typeface="宋体" panose="02010600030101010101" pitchFamily="2" charset="-122"/>
              </a:endParaRPr>
            </a:p>
          </p:txBody>
        </p:sp>
      </p:grpSp>
      <p:grpSp>
        <p:nvGrpSpPr>
          <p:cNvPr id="4" name="Group 57"/>
          <p:cNvGrpSpPr/>
          <p:nvPr/>
        </p:nvGrpSpPr>
        <p:grpSpPr bwMode="auto">
          <a:xfrm>
            <a:off x="4414838" y="4096023"/>
            <a:ext cx="3217862" cy="1992312"/>
            <a:chOff x="2832" y="1944"/>
            <a:chExt cx="1632" cy="1011"/>
          </a:xfrm>
        </p:grpSpPr>
        <p:sp>
          <p:nvSpPr>
            <p:cNvPr id="348218" name="Rectangle 58"/>
            <p:cNvSpPr>
              <a:spLocks noChangeArrowheads="1"/>
            </p:cNvSpPr>
            <p:nvPr/>
          </p:nvSpPr>
          <p:spPr bwMode="auto">
            <a:xfrm>
              <a:off x="2832" y="1944"/>
              <a:ext cx="1632" cy="1011"/>
            </a:xfrm>
            <a:prstGeom prst="rect">
              <a:avLst/>
            </a:prstGeom>
            <a:solidFill>
              <a:srgbClr val="FFFFFF"/>
            </a:solidFill>
            <a:ln w="9525">
              <a:noFill/>
              <a:miter lim="800000"/>
            </a:ln>
          </p:spPr>
          <p:txBody>
            <a:bodyPr/>
            <a:lstStyle/>
            <a:p>
              <a:endParaRPr lang="en-US"/>
            </a:p>
          </p:txBody>
        </p:sp>
        <p:sp>
          <p:nvSpPr>
            <p:cNvPr id="348219" name="Rectangle 59"/>
            <p:cNvSpPr>
              <a:spLocks noChangeArrowheads="1"/>
            </p:cNvSpPr>
            <p:nvPr/>
          </p:nvSpPr>
          <p:spPr bwMode="auto">
            <a:xfrm>
              <a:off x="2832" y="1944"/>
              <a:ext cx="1632" cy="1011"/>
            </a:xfrm>
            <a:prstGeom prst="rect">
              <a:avLst/>
            </a:prstGeom>
            <a:noFill/>
            <a:ln w="12700">
              <a:solidFill>
                <a:srgbClr val="5F5F5F"/>
              </a:solidFill>
              <a:miter lim="800000"/>
            </a:ln>
          </p:spPr>
          <p:txBody>
            <a:bodyPr/>
            <a:lstStyle/>
            <a:p>
              <a:endParaRPr lang="en-US"/>
            </a:p>
          </p:txBody>
        </p:sp>
      </p:grpSp>
      <p:grpSp>
        <p:nvGrpSpPr>
          <p:cNvPr id="5" name="Group 60"/>
          <p:cNvGrpSpPr/>
          <p:nvPr/>
        </p:nvGrpSpPr>
        <p:grpSpPr bwMode="auto">
          <a:xfrm>
            <a:off x="4414838" y="2060848"/>
            <a:ext cx="3217862" cy="1992312"/>
            <a:chOff x="2832" y="1944"/>
            <a:chExt cx="1632" cy="1011"/>
          </a:xfrm>
        </p:grpSpPr>
        <p:sp>
          <p:nvSpPr>
            <p:cNvPr id="348221" name="Rectangle 61"/>
            <p:cNvSpPr>
              <a:spLocks noChangeArrowheads="1"/>
            </p:cNvSpPr>
            <p:nvPr/>
          </p:nvSpPr>
          <p:spPr bwMode="auto">
            <a:xfrm>
              <a:off x="2832" y="1944"/>
              <a:ext cx="1632" cy="1011"/>
            </a:xfrm>
            <a:prstGeom prst="rect">
              <a:avLst/>
            </a:prstGeom>
            <a:solidFill>
              <a:srgbClr val="FFFFFF"/>
            </a:solidFill>
            <a:ln w="9525">
              <a:noFill/>
              <a:miter lim="800000"/>
            </a:ln>
          </p:spPr>
          <p:txBody>
            <a:bodyPr/>
            <a:lstStyle/>
            <a:p>
              <a:endParaRPr lang="en-US"/>
            </a:p>
          </p:txBody>
        </p:sp>
        <p:sp>
          <p:nvSpPr>
            <p:cNvPr id="348222" name="Rectangle 62"/>
            <p:cNvSpPr>
              <a:spLocks noChangeArrowheads="1"/>
            </p:cNvSpPr>
            <p:nvPr/>
          </p:nvSpPr>
          <p:spPr bwMode="auto">
            <a:xfrm>
              <a:off x="2832" y="1944"/>
              <a:ext cx="1632" cy="1011"/>
            </a:xfrm>
            <a:prstGeom prst="rect">
              <a:avLst/>
            </a:prstGeom>
            <a:noFill/>
            <a:ln w="12700">
              <a:solidFill>
                <a:srgbClr val="5F5F5F"/>
              </a:solidFill>
              <a:miter lim="800000"/>
            </a:ln>
          </p:spPr>
          <p:txBody>
            <a:bodyPr/>
            <a:lstStyle/>
            <a:p>
              <a:endParaRPr lang="en-US"/>
            </a:p>
          </p:txBody>
        </p:sp>
      </p:grpSp>
      <p:sp>
        <p:nvSpPr>
          <p:cNvPr id="348223" name="Rectangle 63"/>
          <p:cNvSpPr>
            <a:spLocks noChangeArrowheads="1"/>
          </p:cNvSpPr>
          <p:nvPr/>
        </p:nvSpPr>
        <p:spPr bwMode="auto">
          <a:xfrm>
            <a:off x="2555875" y="4835798"/>
            <a:ext cx="1144588" cy="214312"/>
          </a:xfrm>
          <a:prstGeom prst="rect">
            <a:avLst/>
          </a:prstGeom>
          <a:noFill/>
          <a:ln w="9525">
            <a:noFill/>
            <a:miter lim="800000"/>
          </a:ln>
        </p:spPr>
        <p:txBody>
          <a:bodyPr wrap="none" lIns="0" tIns="0" rIns="0" bIns="0">
            <a:spAutoFit/>
          </a:bodyPr>
          <a:lstStyle/>
          <a:p>
            <a:r>
              <a:rPr lang="en-US" altLang="zh-CN" sz="1400" b="1">
                <a:solidFill>
                  <a:srgbClr val="000000"/>
                </a:solidFill>
                <a:ea typeface="宋体" panose="02010600030101010101" pitchFamily="2" charset="-122"/>
              </a:rPr>
              <a:t>Process View</a:t>
            </a:r>
            <a:endParaRPr lang="en-US" altLang="zh-CN">
              <a:ea typeface="宋体" panose="02010600030101010101" pitchFamily="2" charset="-122"/>
            </a:endParaRPr>
          </a:p>
        </p:txBody>
      </p:sp>
      <p:sp>
        <p:nvSpPr>
          <p:cNvPr id="348224" name="Rectangle 64"/>
          <p:cNvSpPr>
            <a:spLocks noChangeArrowheads="1"/>
          </p:cNvSpPr>
          <p:nvPr/>
        </p:nvSpPr>
        <p:spPr bwMode="auto">
          <a:xfrm>
            <a:off x="4773613" y="4835798"/>
            <a:ext cx="1468437" cy="214312"/>
          </a:xfrm>
          <a:prstGeom prst="rect">
            <a:avLst/>
          </a:prstGeom>
          <a:noFill/>
          <a:ln w="9525">
            <a:noFill/>
            <a:miter lim="800000"/>
          </a:ln>
        </p:spPr>
        <p:txBody>
          <a:bodyPr wrap="none" lIns="0" tIns="0" rIns="0" bIns="0">
            <a:spAutoFit/>
          </a:bodyPr>
          <a:lstStyle/>
          <a:p>
            <a:r>
              <a:rPr lang="en-US" altLang="zh-CN" sz="1400" b="1">
                <a:solidFill>
                  <a:srgbClr val="000000"/>
                </a:solidFill>
                <a:ea typeface="宋体" panose="02010600030101010101" pitchFamily="2" charset="-122"/>
              </a:rPr>
              <a:t>Deployment View</a:t>
            </a:r>
            <a:endParaRPr lang="en-US" altLang="zh-CN">
              <a:ea typeface="宋体" panose="02010600030101010101" pitchFamily="2" charset="-122"/>
            </a:endParaRPr>
          </a:p>
        </p:txBody>
      </p:sp>
      <p:sp>
        <p:nvSpPr>
          <p:cNvPr id="348225" name="Rectangle 65"/>
          <p:cNvSpPr>
            <a:spLocks noChangeArrowheads="1"/>
          </p:cNvSpPr>
          <p:nvPr/>
        </p:nvSpPr>
        <p:spPr bwMode="auto">
          <a:xfrm>
            <a:off x="2555875" y="2832373"/>
            <a:ext cx="1071563" cy="212725"/>
          </a:xfrm>
          <a:prstGeom prst="rect">
            <a:avLst/>
          </a:prstGeom>
          <a:noFill/>
          <a:ln w="9525">
            <a:noFill/>
            <a:miter lim="800000"/>
          </a:ln>
        </p:spPr>
        <p:txBody>
          <a:bodyPr wrap="none" lIns="0" tIns="0" rIns="0" bIns="0">
            <a:spAutoFit/>
          </a:bodyPr>
          <a:lstStyle/>
          <a:p>
            <a:r>
              <a:rPr lang="en-US" altLang="zh-CN" sz="1400" b="1">
                <a:solidFill>
                  <a:srgbClr val="000000"/>
                </a:solidFill>
                <a:ea typeface="宋体" panose="02010600030101010101" pitchFamily="2" charset="-122"/>
              </a:rPr>
              <a:t>Logical View</a:t>
            </a:r>
            <a:endParaRPr lang="en-US" altLang="zh-CN">
              <a:ea typeface="宋体" panose="02010600030101010101" pitchFamily="2" charset="-122"/>
            </a:endParaRPr>
          </a:p>
        </p:txBody>
      </p:sp>
      <p:sp>
        <p:nvSpPr>
          <p:cNvPr id="348226" name="Freeform 66"/>
          <p:cNvSpPr/>
          <p:nvPr/>
        </p:nvSpPr>
        <p:spPr bwMode="auto">
          <a:xfrm>
            <a:off x="3143250" y="3314973"/>
            <a:ext cx="2498725" cy="1474787"/>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w="9525">
            <a:noFill/>
            <a:round/>
          </a:ln>
        </p:spPr>
        <p:txBody>
          <a:bodyPr/>
          <a:lstStyle/>
          <a:p>
            <a:endParaRPr lang="en-US"/>
          </a:p>
        </p:txBody>
      </p:sp>
      <p:sp>
        <p:nvSpPr>
          <p:cNvPr id="348227" name="Freeform 67"/>
          <p:cNvSpPr/>
          <p:nvPr/>
        </p:nvSpPr>
        <p:spPr bwMode="auto">
          <a:xfrm>
            <a:off x="3160713" y="3308623"/>
            <a:ext cx="2498725" cy="1474787"/>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ln>
        </p:spPr>
        <p:txBody>
          <a:bodyPr/>
          <a:lstStyle/>
          <a:p>
            <a:endParaRPr lang="en-US"/>
          </a:p>
        </p:txBody>
      </p:sp>
      <p:sp>
        <p:nvSpPr>
          <p:cNvPr id="348228" name="Rectangle 68"/>
          <p:cNvSpPr>
            <a:spLocks noChangeArrowheads="1"/>
          </p:cNvSpPr>
          <p:nvPr/>
        </p:nvSpPr>
        <p:spPr bwMode="auto">
          <a:xfrm>
            <a:off x="3609975" y="3916635"/>
            <a:ext cx="1262063" cy="212725"/>
          </a:xfrm>
          <a:prstGeom prst="rect">
            <a:avLst/>
          </a:prstGeom>
          <a:noFill/>
          <a:ln w="9525">
            <a:noFill/>
            <a:miter lim="800000"/>
          </a:ln>
        </p:spPr>
        <p:txBody>
          <a:bodyPr wrap="none" lIns="0" tIns="0" rIns="0" bIns="0">
            <a:spAutoFit/>
          </a:bodyPr>
          <a:lstStyle/>
          <a:p>
            <a:r>
              <a:rPr lang="en-US" altLang="zh-CN" sz="1400" b="1">
                <a:solidFill>
                  <a:srgbClr val="000000"/>
                </a:solidFill>
                <a:ea typeface="宋体" panose="02010600030101010101" pitchFamily="2" charset="-122"/>
              </a:rPr>
              <a:t>Use-Case View</a:t>
            </a:r>
            <a:endParaRPr lang="en-US" altLang="zh-CN">
              <a:ea typeface="宋体" panose="02010600030101010101" pitchFamily="2" charset="-122"/>
            </a:endParaRPr>
          </a:p>
        </p:txBody>
      </p:sp>
      <p:sp>
        <p:nvSpPr>
          <p:cNvPr id="348229" name="Freeform 69"/>
          <p:cNvSpPr/>
          <p:nvPr/>
        </p:nvSpPr>
        <p:spPr bwMode="auto">
          <a:xfrm>
            <a:off x="3805238" y="3551510"/>
            <a:ext cx="79375" cy="85725"/>
          </a:xfrm>
          <a:custGeom>
            <a:avLst/>
            <a:gdLst/>
            <a:ahLst/>
            <a:cxnLst>
              <a:cxn ang="0">
                <a:pos x="21" y="0"/>
              </a:cxn>
              <a:cxn ang="0">
                <a:pos x="28" y="2"/>
              </a:cxn>
              <a:cxn ang="0">
                <a:pos x="34" y="8"/>
              </a:cxn>
              <a:cxn ang="0">
                <a:pos x="38" y="14"/>
              </a:cxn>
              <a:cxn ang="0">
                <a:pos x="40" y="23"/>
              </a:cxn>
              <a:cxn ang="0">
                <a:pos x="38" y="31"/>
              </a:cxn>
              <a:cxn ang="0">
                <a:pos x="34" y="38"/>
              </a:cxn>
              <a:cxn ang="0">
                <a:pos x="28" y="42"/>
              </a:cxn>
              <a:cxn ang="0">
                <a:pos x="21" y="44"/>
              </a:cxn>
              <a:cxn ang="0">
                <a:pos x="13" y="42"/>
              </a:cxn>
              <a:cxn ang="0">
                <a:pos x="5" y="38"/>
              </a:cxn>
              <a:cxn ang="0">
                <a:pos x="2" y="31"/>
              </a:cxn>
              <a:cxn ang="0">
                <a:pos x="0" y="23"/>
              </a:cxn>
              <a:cxn ang="0">
                <a:pos x="2" y="14"/>
              </a:cxn>
              <a:cxn ang="0">
                <a:pos x="5" y="8"/>
              </a:cxn>
              <a:cxn ang="0">
                <a:pos x="13" y="2"/>
              </a:cxn>
              <a:cxn ang="0">
                <a:pos x="21" y="0"/>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ln>
        </p:spPr>
        <p:txBody>
          <a:bodyPr/>
          <a:lstStyle/>
          <a:p>
            <a:endParaRPr lang="en-US"/>
          </a:p>
        </p:txBody>
      </p:sp>
      <p:sp>
        <p:nvSpPr>
          <p:cNvPr id="348230" name="Freeform 70"/>
          <p:cNvSpPr/>
          <p:nvPr/>
        </p:nvSpPr>
        <p:spPr bwMode="auto">
          <a:xfrm>
            <a:off x="3770313" y="3645173"/>
            <a:ext cx="79375" cy="168275"/>
          </a:xfrm>
          <a:custGeom>
            <a:avLst/>
            <a:gdLst/>
            <a:ahLst/>
            <a:cxnLst>
              <a:cxn ang="0">
                <a:pos x="40" y="0"/>
              </a:cxn>
              <a:cxn ang="0">
                <a:pos x="40" y="40"/>
              </a:cxn>
              <a:cxn ang="0">
                <a:pos x="0" y="85"/>
              </a:cxn>
            </a:cxnLst>
            <a:rect l="0" t="0" r="r" b="b"/>
            <a:pathLst>
              <a:path w="40" h="85">
                <a:moveTo>
                  <a:pt x="40" y="0"/>
                </a:moveTo>
                <a:lnTo>
                  <a:pt x="40" y="40"/>
                </a:lnTo>
                <a:lnTo>
                  <a:pt x="0" y="85"/>
                </a:lnTo>
              </a:path>
            </a:pathLst>
          </a:custGeom>
          <a:noFill/>
          <a:ln w="3175">
            <a:solidFill>
              <a:srgbClr val="000000"/>
            </a:solidFill>
            <a:prstDash val="solid"/>
            <a:round/>
          </a:ln>
        </p:spPr>
        <p:txBody>
          <a:bodyPr/>
          <a:lstStyle/>
          <a:p>
            <a:endParaRPr lang="en-US"/>
          </a:p>
        </p:txBody>
      </p:sp>
      <p:sp>
        <p:nvSpPr>
          <p:cNvPr id="348231" name="Line 71"/>
          <p:cNvSpPr>
            <a:spLocks noChangeShapeType="1"/>
          </p:cNvSpPr>
          <p:nvPr/>
        </p:nvSpPr>
        <p:spPr bwMode="auto">
          <a:xfrm>
            <a:off x="3865563" y="3740423"/>
            <a:ext cx="77787" cy="92075"/>
          </a:xfrm>
          <a:prstGeom prst="line">
            <a:avLst/>
          </a:prstGeom>
          <a:noFill/>
          <a:ln w="3175">
            <a:solidFill>
              <a:srgbClr val="000000"/>
            </a:solidFill>
            <a:round/>
          </a:ln>
        </p:spPr>
        <p:txBody>
          <a:bodyPr/>
          <a:lstStyle/>
          <a:p>
            <a:endParaRPr lang="en-US"/>
          </a:p>
        </p:txBody>
      </p:sp>
      <p:grpSp>
        <p:nvGrpSpPr>
          <p:cNvPr id="6" name="Group 72"/>
          <p:cNvGrpSpPr/>
          <p:nvPr/>
        </p:nvGrpSpPr>
        <p:grpSpPr bwMode="auto">
          <a:xfrm>
            <a:off x="4167188" y="3340373"/>
            <a:ext cx="831850" cy="530225"/>
            <a:chOff x="2736" y="2410"/>
            <a:chExt cx="422" cy="269"/>
          </a:xfrm>
        </p:grpSpPr>
        <p:sp>
          <p:nvSpPr>
            <p:cNvPr id="348233" name="Line 73"/>
            <p:cNvSpPr>
              <a:spLocks noChangeShapeType="1"/>
            </p:cNvSpPr>
            <p:nvPr/>
          </p:nvSpPr>
          <p:spPr bwMode="auto">
            <a:xfrm>
              <a:off x="2883" y="2520"/>
              <a:ext cx="31" cy="27"/>
            </a:xfrm>
            <a:prstGeom prst="line">
              <a:avLst/>
            </a:prstGeom>
            <a:noFill/>
            <a:ln w="3175">
              <a:solidFill>
                <a:srgbClr val="CCCCCC"/>
              </a:solidFill>
              <a:round/>
            </a:ln>
          </p:spPr>
          <p:txBody>
            <a:bodyPr/>
            <a:lstStyle/>
            <a:p>
              <a:endParaRPr lang="en-US"/>
            </a:p>
          </p:txBody>
        </p:sp>
        <p:sp>
          <p:nvSpPr>
            <p:cNvPr id="348234" name="Line 74"/>
            <p:cNvSpPr>
              <a:spLocks noChangeShapeType="1"/>
            </p:cNvSpPr>
            <p:nvPr/>
          </p:nvSpPr>
          <p:spPr bwMode="auto">
            <a:xfrm flipH="1">
              <a:off x="2991" y="2518"/>
              <a:ext cx="29" cy="29"/>
            </a:xfrm>
            <a:prstGeom prst="line">
              <a:avLst/>
            </a:prstGeom>
            <a:noFill/>
            <a:ln w="3175">
              <a:solidFill>
                <a:srgbClr val="CCCCCC"/>
              </a:solidFill>
              <a:round/>
            </a:ln>
          </p:spPr>
          <p:txBody>
            <a:bodyPr/>
            <a:lstStyle/>
            <a:p>
              <a:endParaRPr lang="en-US"/>
            </a:p>
          </p:txBody>
        </p:sp>
        <p:sp>
          <p:nvSpPr>
            <p:cNvPr id="348235" name="Freeform 75"/>
            <p:cNvSpPr/>
            <p:nvPr/>
          </p:nvSpPr>
          <p:spPr bwMode="auto">
            <a:xfrm>
              <a:off x="2862" y="2425"/>
              <a:ext cx="177" cy="80"/>
            </a:xfrm>
            <a:custGeom>
              <a:avLst/>
              <a:gdLst/>
              <a:ahLst/>
              <a:cxnLst>
                <a:cxn ang="0">
                  <a:pos x="96" y="0"/>
                </a:cxn>
                <a:cxn ang="0">
                  <a:pos x="110" y="2"/>
                </a:cxn>
                <a:cxn ang="0">
                  <a:pos x="123" y="4"/>
                </a:cxn>
                <a:cxn ang="0">
                  <a:pos x="133" y="6"/>
                </a:cxn>
                <a:cxn ang="0">
                  <a:pos x="144" y="10"/>
                </a:cxn>
                <a:cxn ang="0">
                  <a:pos x="154" y="14"/>
                </a:cxn>
                <a:cxn ang="0">
                  <a:pos x="162" y="19"/>
                </a:cxn>
                <a:cxn ang="0">
                  <a:pos x="167" y="23"/>
                </a:cxn>
                <a:cxn ang="0">
                  <a:pos x="173" y="29"/>
                </a:cxn>
                <a:cxn ang="0">
                  <a:pos x="175" y="33"/>
                </a:cxn>
                <a:cxn ang="0">
                  <a:pos x="177" y="40"/>
                </a:cxn>
                <a:cxn ang="0">
                  <a:pos x="175" y="46"/>
                </a:cxn>
                <a:cxn ang="0">
                  <a:pos x="173" y="53"/>
                </a:cxn>
                <a:cxn ang="0">
                  <a:pos x="167" y="57"/>
                </a:cxn>
                <a:cxn ang="0">
                  <a:pos x="162" y="63"/>
                </a:cxn>
                <a:cxn ang="0">
                  <a:pos x="154" y="67"/>
                </a:cxn>
                <a:cxn ang="0">
                  <a:pos x="144" y="72"/>
                </a:cxn>
                <a:cxn ang="0">
                  <a:pos x="133" y="74"/>
                </a:cxn>
                <a:cxn ang="0">
                  <a:pos x="123" y="78"/>
                </a:cxn>
                <a:cxn ang="0">
                  <a:pos x="110" y="80"/>
                </a:cxn>
                <a:cxn ang="0">
                  <a:pos x="96" y="80"/>
                </a:cxn>
                <a:cxn ang="0">
                  <a:pos x="83" y="80"/>
                </a:cxn>
                <a:cxn ang="0">
                  <a:pos x="69" y="80"/>
                </a:cxn>
                <a:cxn ang="0">
                  <a:pos x="58" y="78"/>
                </a:cxn>
                <a:cxn ang="0">
                  <a:pos x="46" y="76"/>
                </a:cxn>
                <a:cxn ang="0">
                  <a:pos x="35" y="72"/>
                </a:cxn>
                <a:cxn ang="0">
                  <a:pos x="25" y="69"/>
                </a:cxn>
                <a:cxn ang="0">
                  <a:pos x="18" y="65"/>
                </a:cxn>
                <a:cxn ang="0">
                  <a:pos x="10" y="59"/>
                </a:cxn>
                <a:cxn ang="0">
                  <a:pos x="4" y="55"/>
                </a:cxn>
                <a:cxn ang="0">
                  <a:pos x="2" y="48"/>
                </a:cxn>
                <a:cxn ang="0">
                  <a:pos x="0" y="42"/>
                </a:cxn>
                <a:cxn ang="0">
                  <a:pos x="0" y="36"/>
                </a:cxn>
                <a:cxn ang="0">
                  <a:pos x="4" y="29"/>
                </a:cxn>
                <a:cxn ang="0">
                  <a:pos x="8" y="23"/>
                </a:cxn>
                <a:cxn ang="0">
                  <a:pos x="16" y="19"/>
                </a:cxn>
                <a:cxn ang="0">
                  <a:pos x="23" y="14"/>
                </a:cxn>
                <a:cxn ang="0">
                  <a:pos x="31" y="10"/>
                </a:cxn>
                <a:cxn ang="0">
                  <a:pos x="43" y="6"/>
                </a:cxn>
                <a:cxn ang="0">
                  <a:pos x="54" y="4"/>
                </a:cxn>
                <a:cxn ang="0">
                  <a:pos x="66" y="2"/>
                </a:cxn>
                <a:cxn ang="0">
                  <a:pos x="79" y="0"/>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w="9525">
              <a:noFill/>
              <a:round/>
            </a:ln>
          </p:spPr>
          <p:txBody>
            <a:bodyPr/>
            <a:lstStyle/>
            <a:p>
              <a:endParaRPr lang="en-US"/>
            </a:p>
          </p:txBody>
        </p:sp>
        <p:sp>
          <p:nvSpPr>
            <p:cNvPr id="348236" name="Freeform 76"/>
            <p:cNvSpPr/>
            <p:nvPr/>
          </p:nvSpPr>
          <p:spPr bwMode="auto">
            <a:xfrm>
              <a:off x="2862" y="2425"/>
              <a:ext cx="177" cy="80"/>
            </a:xfrm>
            <a:custGeom>
              <a:avLst/>
              <a:gdLst/>
              <a:ahLst/>
              <a:cxnLst>
                <a:cxn ang="0">
                  <a:pos x="89" y="0"/>
                </a:cxn>
                <a:cxn ang="0">
                  <a:pos x="106" y="2"/>
                </a:cxn>
                <a:cxn ang="0">
                  <a:pos x="123" y="4"/>
                </a:cxn>
                <a:cxn ang="0">
                  <a:pos x="137" y="8"/>
                </a:cxn>
                <a:cxn ang="0">
                  <a:pos x="150" y="12"/>
                </a:cxn>
                <a:cxn ang="0">
                  <a:pos x="162" y="19"/>
                </a:cxn>
                <a:cxn ang="0">
                  <a:pos x="169" y="25"/>
                </a:cxn>
                <a:cxn ang="0">
                  <a:pos x="175" y="31"/>
                </a:cxn>
                <a:cxn ang="0">
                  <a:pos x="177" y="40"/>
                </a:cxn>
                <a:cxn ang="0">
                  <a:pos x="175" y="48"/>
                </a:cxn>
                <a:cxn ang="0">
                  <a:pos x="169" y="57"/>
                </a:cxn>
                <a:cxn ang="0">
                  <a:pos x="162" y="63"/>
                </a:cxn>
                <a:cxn ang="0">
                  <a:pos x="150" y="69"/>
                </a:cxn>
                <a:cxn ang="0">
                  <a:pos x="137" y="74"/>
                </a:cxn>
                <a:cxn ang="0">
                  <a:pos x="123" y="78"/>
                </a:cxn>
                <a:cxn ang="0">
                  <a:pos x="106" y="80"/>
                </a:cxn>
                <a:cxn ang="0">
                  <a:pos x="89" y="80"/>
                </a:cxn>
                <a:cxn ang="0">
                  <a:pos x="69" y="80"/>
                </a:cxn>
                <a:cxn ang="0">
                  <a:pos x="54" y="78"/>
                </a:cxn>
                <a:cxn ang="0">
                  <a:pos x="39" y="74"/>
                </a:cxn>
                <a:cxn ang="0">
                  <a:pos x="25" y="69"/>
                </a:cxn>
                <a:cxn ang="0">
                  <a:pos x="16" y="63"/>
                </a:cxn>
                <a:cxn ang="0">
                  <a:pos x="6" y="57"/>
                </a:cxn>
                <a:cxn ang="0">
                  <a:pos x="2" y="48"/>
                </a:cxn>
                <a:cxn ang="0">
                  <a:pos x="0" y="40"/>
                </a:cxn>
                <a:cxn ang="0">
                  <a:pos x="2" y="31"/>
                </a:cxn>
                <a:cxn ang="0">
                  <a:pos x="6" y="25"/>
                </a:cxn>
                <a:cxn ang="0">
                  <a:pos x="16" y="19"/>
                </a:cxn>
                <a:cxn ang="0">
                  <a:pos x="25" y="12"/>
                </a:cxn>
                <a:cxn ang="0">
                  <a:pos x="39" y="8"/>
                </a:cxn>
                <a:cxn ang="0">
                  <a:pos x="54" y="4"/>
                </a:cxn>
                <a:cxn ang="0">
                  <a:pos x="69" y="2"/>
                </a:cxn>
                <a:cxn ang="0">
                  <a:pos x="89" y="0"/>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ln>
          </p:spPr>
          <p:txBody>
            <a:bodyPr/>
            <a:lstStyle/>
            <a:p>
              <a:endParaRPr lang="en-US"/>
            </a:p>
          </p:txBody>
        </p:sp>
        <p:sp>
          <p:nvSpPr>
            <p:cNvPr id="348237" name="Freeform 77"/>
            <p:cNvSpPr/>
            <p:nvPr/>
          </p:nvSpPr>
          <p:spPr bwMode="auto">
            <a:xfrm>
              <a:off x="2883" y="2507"/>
              <a:ext cx="37" cy="43"/>
            </a:xfrm>
            <a:custGeom>
              <a:avLst/>
              <a:gdLst/>
              <a:ahLst/>
              <a:cxnLst>
                <a:cxn ang="0">
                  <a:pos x="0" y="13"/>
                </a:cxn>
                <a:cxn ang="0">
                  <a:pos x="37" y="0"/>
                </a:cxn>
                <a:cxn ang="0">
                  <a:pos x="31" y="43"/>
                </a:cxn>
              </a:cxnLst>
              <a:rect l="0" t="0" r="r" b="b"/>
              <a:pathLst>
                <a:path w="37" h="43">
                  <a:moveTo>
                    <a:pt x="0" y="13"/>
                  </a:moveTo>
                  <a:lnTo>
                    <a:pt x="37" y="0"/>
                  </a:lnTo>
                  <a:lnTo>
                    <a:pt x="31" y="43"/>
                  </a:lnTo>
                </a:path>
              </a:pathLst>
            </a:custGeom>
            <a:noFill/>
            <a:ln w="3175">
              <a:solidFill>
                <a:srgbClr val="CCCCCC"/>
              </a:solidFill>
              <a:prstDash val="solid"/>
              <a:round/>
            </a:ln>
          </p:spPr>
          <p:txBody>
            <a:bodyPr/>
            <a:lstStyle/>
            <a:p>
              <a:endParaRPr lang="en-US"/>
            </a:p>
          </p:txBody>
        </p:sp>
        <p:sp>
          <p:nvSpPr>
            <p:cNvPr id="348238" name="Line 78"/>
            <p:cNvSpPr>
              <a:spLocks noChangeShapeType="1"/>
            </p:cNvSpPr>
            <p:nvPr/>
          </p:nvSpPr>
          <p:spPr bwMode="auto">
            <a:xfrm flipH="1" flipV="1">
              <a:off x="2987" y="2514"/>
              <a:ext cx="94" cy="112"/>
            </a:xfrm>
            <a:prstGeom prst="line">
              <a:avLst/>
            </a:prstGeom>
            <a:noFill/>
            <a:ln w="3175">
              <a:solidFill>
                <a:srgbClr val="CCCCCC"/>
              </a:solidFill>
              <a:round/>
            </a:ln>
          </p:spPr>
          <p:txBody>
            <a:bodyPr/>
            <a:lstStyle/>
            <a:p>
              <a:endParaRPr lang="en-US"/>
            </a:p>
          </p:txBody>
        </p:sp>
        <p:sp>
          <p:nvSpPr>
            <p:cNvPr id="348239" name="Freeform 79"/>
            <p:cNvSpPr/>
            <p:nvPr/>
          </p:nvSpPr>
          <p:spPr bwMode="auto">
            <a:xfrm>
              <a:off x="2983" y="2507"/>
              <a:ext cx="37" cy="43"/>
            </a:xfrm>
            <a:custGeom>
              <a:avLst/>
              <a:gdLst/>
              <a:ahLst/>
              <a:cxnLst>
                <a:cxn ang="0">
                  <a:pos x="6" y="43"/>
                </a:cxn>
                <a:cxn ang="0">
                  <a:pos x="0" y="0"/>
                </a:cxn>
                <a:cxn ang="0">
                  <a:pos x="37" y="11"/>
                </a:cxn>
              </a:cxnLst>
              <a:rect l="0" t="0" r="r" b="b"/>
              <a:pathLst>
                <a:path w="37" h="43">
                  <a:moveTo>
                    <a:pt x="6" y="43"/>
                  </a:moveTo>
                  <a:lnTo>
                    <a:pt x="0" y="0"/>
                  </a:lnTo>
                  <a:lnTo>
                    <a:pt x="37" y="11"/>
                  </a:lnTo>
                </a:path>
              </a:pathLst>
            </a:custGeom>
            <a:noFill/>
            <a:ln w="3175">
              <a:solidFill>
                <a:srgbClr val="CCCCCC"/>
              </a:solidFill>
              <a:prstDash val="solid"/>
              <a:round/>
            </a:ln>
          </p:spPr>
          <p:txBody>
            <a:bodyPr/>
            <a:lstStyle/>
            <a:p>
              <a:endParaRPr lang="en-US"/>
            </a:p>
          </p:txBody>
        </p:sp>
        <p:sp>
          <p:nvSpPr>
            <p:cNvPr id="348240" name="Freeform 80"/>
            <p:cNvSpPr/>
            <p:nvPr/>
          </p:nvSpPr>
          <p:spPr bwMode="auto">
            <a:xfrm>
              <a:off x="2983" y="2594"/>
              <a:ext cx="175" cy="81"/>
            </a:xfrm>
            <a:custGeom>
              <a:avLst/>
              <a:gdLst/>
              <a:ahLst/>
              <a:cxnLst>
                <a:cxn ang="0">
                  <a:pos x="92" y="0"/>
                </a:cxn>
                <a:cxn ang="0">
                  <a:pos x="102" y="0"/>
                </a:cxn>
                <a:cxn ang="0">
                  <a:pos x="110" y="0"/>
                </a:cxn>
                <a:cxn ang="0">
                  <a:pos x="117" y="2"/>
                </a:cxn>
                <a:cxn ang="0">
                  <a:pos x="125" y="4"/>
                </a:cxn>
                <a:cxn ang="0">
                  <a:pos x="133" y="4"/>
                </a:cxn>
                <a:cxn ang="0">
                  <a:pos x="140" y="6"/>
                </a:cxn>
                <a:cxn ang="0">
                  <a:pos x="146" y="11"/>
                </a:cxn>
                <a:cxn ang="0">
                  <a:pos x="154" y="13"/>
                </a:cxn>
                <a:cxn ang="0">
                  <a:pos x="158" y="15"/>
                </a:cxn>
                <a:cxn ang="0">
                  <a:pos x="163" y="19"/>
                </a:cxn>
                <a:cxn ang="0">
                  <a:pos x="167" y="21"/>
                </a:cxn>
                <a:cxn ang="0">
                  <a:pos x="171" y="26"/>
                </a:cxn>
                <a:cxn ang="0">
                  <a:pos x="173" y="30"/>
                </a:cxn>
                <a:cxn ang="0">
                  <a:pos x="175" y="34"/>
                </a:cxn>
                <a:cxn ang="0">
                  <a:pos x="175" y="38"/>
                </a:cxn>
                <a:cxn ang="0">
                  <a:pos x="175" y="43"/>
                </a:cxn>
                <a:cxn ang="0">
                  <a:pos x="175" y="47"/>
                </a:cxn>
                <a:cxn ang="0">
                  <a:pos x="171" y="51"/>
                </a:cxn>
                <a:cxn ang="0">
                  <a:pos x="169" y="55"/>
                </a:cxn>
                <a:cxn ang="0">
                  <a:pos x="165" y="59"/>
                </a:cxn>
                <a:cxn ang="0">
                  <a:pos x="161" y="62"/>
                </a:cxn>
                <a:cxn ang="0">
                  <a:pos x="156" y="66"/>
                </a:cxn>
                <a:cxn ang="0">
                  <a:pos x="150" y="68"/>
                </a:cxn>
                <a:cxn ang="0">
                  <a:pos x="144" y="70"/>
                </a:cxn>
                <a:cxn ang="0">
                  <a:pos x="137" y="72"/>
                </a:cxn>
                <a:cxn ang="0">
                  <a:pos x="129" y="74"/>
                </a:cxn>
                <a:cxn ang="0">
                  <a:pos x="121" y="76"/>
                </a:cxn>
                <a:cxn ang="0">
                  <a:pos x="113" y="79"/>
                </a:cxn>
                <a:cxn ang="0">
                  <a:pos x="106" y="79"/>
                </a:cxn>
                <a:cxn ang="0">
                  <a:pos x="96" y="79"/>
                </a:cxn>
                <a:cxn ang="0">
                  <a:pos x="89" y="81"/>
                </a:cxn>
                <a:cxn ang="0">
                  <a:pos x="79" y="79"/>
                </a:cxn>
                <a:cxn ang="0">
                  <a:pos x="69" y="79"/>
                </a:cxn>
                <a:cxn ang="0">
                  <a:pos x="62" y="79"/>
                </a:cxn>
                <a:cxn ang="0">
                  <a:pos x="54" y="76"/>
                </a:cxn>
                <a:cxn ang="0">
                  <a:pos x="46" y="74"/>
                </a:cxn>
                <a:cxn ang="0">
                  <a:pos x="39" y="72"/>
                </a:cxn>
                <a:cxn ang="0">
                  <a:pos x="31" y="70"/>
                </a:cxn>
                <a:cxn ang="0">
                  <a:pos x="25" y="68"/>
                </a:cxn>
                <a:cxn ang="0">
                  <a:pos x="19" y="66"/>
                </a:cxn>
                <a:cxn ang="0">
                  <a:pos x="14" y="62"/>
                </a:cxn>
                <a:cxn ang="0">
                  <a:pos x="10" y="59"/>
                </a:cxn>
                <a:cxn ang="0">
                  <a:pos x="6" y="55"/>
                </a:cxn>
                <a:cxn ang="0">
                  <a:pos x="4" y="51"/>
                </a:cxn>
                <a:cxn ang="0">
                  <a:pos x="2" y="47"/>
                </a:cxn>
                <a:cxn ang="0">
                  <a:pos x="0" y="43"/>
                </a:cxn>
                <a:cxn ang="0">
                  <a:pos x="0" y="38"/>
                </a:cxn>
                <a:cxn ang="0">
                  <a:pos x="0" y="34"/>
                </a:cxn>
                <a:cxn ang="0">
                  <a:pos x="2" y="30"/>
                </a:cxn>
                <a:cxn ang="0">
                  <a:pos x="4" y="26"/>
                </a:cxn>
                <a:cxn ang="0">
                  <a:pos x="8" y="21"/>
                </a:cxn>
                <a:cxn ang="0">
                  <a:pos x="12" y="19"/>
                </a:cxn>
                <a:cxn ang="0">
                  <a:pos x="18" y="15"/>
                </a:cxn>
                <a:cxn ang="0">
                  <a:pos x="23" y="13"/>
                </a:cxn>
                <a:cxn ang="0">
                  <a:pos x="29" y="11"/>
                </a:cxn>
                <a:cxn ang="0">
                  <a:pos x="35" y="6"/>
                </a:cxn>
                <a:cxn ang="0">
                  <a:pos x="42" y="4"/>
                </a:cxn>
                <a:cxn ang="0">
                  <a:pos x="50" y="4"/>
                </a:cxn>
                <a:cxn ang="0">
                  <a:pos x="58" y="2"/>
                </a:cxn>
                <a:cxn ang="0">
                  <a:pos x="65" y="0"/>
                </a:cxn>
                <a:cxn ang="0">
                  <a:pos x="75" y="0"/>
                </a:cxn>
                <a:cxn ang="0">
                  <a:pos x="83" y="0"/>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w="9525">
              <a:noFill/>
              <a:round/>
            </a:ln>
          </p:spPr>
          <p:txBody>
            <a:bodyPr/>
            <a:lstStyle/>
            <a:p>
              <a:endParaRPr lang="en-US"/>
            </a:p>
          </p:txBody>
        </p:sp>
        <p:sp>
          <p:nvSpPr>
            <p:cNvPr id="348241" name="Freeform 81"/>
            <p:cNvSpPr/>
            <p:nvPr/>
          </p:nvSpPr>
          <p:spPr bwMode="auto">
            <a:xfrm>
              <a:off x="2983" y="2594"/>
              <a:ext cx="175" cy="81"/>
            </a:xfrm>
            <a:custGeom>
              <a:avLst/>
              <a:gdLst/>
              <a:ahLst/>
              <a:cxnLst>
                <a:cxn ang="0">
                  <a:pos x="89" y="0"/>
                </a:cxn>
                <a:cxn ang="0">
                  <a:pos x="106" y="0"/>
                </a:cxn>
                <a:cxn ang="0">
                  <a:pos x="121" y="2"/>
                </a:cxn>
                <a:cxn ang="0">
                  <a:pos x="137" y="6"/>
                </a:cxn>
                <a:cxn ang="0">
                  <a:pos x="150" y="11"/>
                </a:cxn>
                <a:cxn ang="0">
                  <a:pos x="161" y="17"/>
                </a:cxn>
                <a:cxn ang="0">
                  <a:pos x="169" y="23"/>
                </a:cxn>
                <a:cxn ang="0">
                  <a:pos x="175" y="32"/>
                </a:cxn>
                <a:cxn ang="0">
                  <a:pos x="175" y="40"/>
                </a:cxn>
                <a:cxn ang="0">
                  <a:pos x="175" y="47"/>
                </a:cxn>
                <a:cxn ang="0">
                  <a:pos x="169" y="55"/>
                </a:cxn>
                <a:cxn ang="0">
                  <a:pos x="161" y="62"/>
                </a:cxn>
                <a:cxn ang="0">
                  <a:pos x="150" y="68"/>
                </a:cxn>
                <a:cxn ang="0">
                  <a:pos x="137" y="72"/>
                </a:cxn>
                <a:cxn ang="0">
                  <a:pos x="121" y="76"/>
                </a:cxn>
                <a:cxn ang="0">
                  <a:pos x="106" y="79"/>
                </a:cxn>
                <a:cxn ang="0">
                  <a:pos x="89" y="81"/>
                </a:cxn>
                <a:cxn ang="0">
                  <a:pos x="69" y="79"/>
                </a:cxn>
                <a:cxn ang="0">
                  <a:pos x="54" y="76"/>
                </a:cxn>
                <a:cxn ang="0">
                  <a:pos x="39" y="72"/>
                </a:cxn>
                <a:cxn ang="0">
                  <a:pos x="25" y="68"/>
                </a:cxn>
                <a:cxn ang="0">
                  <a:pos x="14" y="62"/>
                </a:cxn>
                <a:cxn ang="0">
                  <a:pos x="6" y="55"/>
                </a:cxn>
                <a:cxn ang="0">
                  <a:pos x="2" y="47"/>
                </a:cxn>
                <a:cxn ang="0">
                  <a:pos x="0" y="40"/>
                </a:cxn>
                <a:cxn ang="0">
                  <a:pos x="2" y="32"/>
                </a:cxn>
                <a:cxn ang="0">
                  <a:pos x="6" y="23"/>
                </a:cxn>
                <a:cxn ang="0">
                  <a:pos x="14" y="17"/>
                </a:cxn>
                <a:cxn ang="0">
                  <a:pos x="25" y="11"/>
                </a:cxn>
                <a:cxn ang="0">
                  <a:pos x="39" y="6"/>
                </a:cxn>
                <a:cxn ang="0">
                  <a:pos x="54" y="2"/>
                </a:cxn>
                <a:cxn ang="0">
                  <a:pos x="69" y="0"/>
                </a:cxn>
                <a:cxn ang="0">
                  <a:pos x="89" y="0"/>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ln>
          </p:spPr>
          <p:txBody>
            <a:bodyPr/>
            <a:lstStyle/>
            <a:p>
              <a:endParaRPr lang="en-US"/>
            </a:p>
          </p:txBody>
        </p:sp>
        <p:sp>
          <p:nvSpPr>
            <p:cNvPr id="348242" name="Freeform 82"/>
            <p:cNvSpPr/>
            <p:nvPr/>
          </p:nvSpPr>
          <p:spPr bwMode="auto">
            <a:xfrm>
              <a:off x="2741" y="2594"/>
              <a:ext cx="177" cy="81"/>
            </a:xfrm>
            <a:custGeom>
              <a:avLst/>
              <a:gdLst/>
              <a:ahLst/>
              <a:cxnLst>
                <a:cxn ang="0">
                  <a:pos x="96" y="0"/>
                </a:cxn>
                <a:cxn ang="0">
                  <a:pos x="110" y="0"/>
                </a:cxn>
                <a:cxn ang="0">
                  <a:pos x="123" y="2"/>
                </a:cxn>
                <a:cxn ang="0">
                  <a:pos x="135" y="4"/>
                </a:cxn>
                <a:cxn ang="0">
                  <a:pos x="144" y="9"/>
                </a:cxn>
                <a:cxn ang="0">
                  <a:pos x="154" y="13"/>
                </a:cxn>
                <a:cxn ang="0">
                  <a:pos x="162" y="17"/>
                </a:cxn>
                <a:cxn ang="0">
                  <a:pos x="167" y="21"/>
                </a:cxn>
                <a:cxn ang="0">
                  <a:pos x="173" y="28"/>
                </a:cxn>
                <a:cxn ang="0">
                  <a:pos x="175" y="34"/>
                </a:cxn>
                <a:cxn ang="0">
                  <a:pos x="177" y="40"/>
                </a:cxn>
                <a:cxn ang="0">
                  <a:pos x="175" y="45"/>
                </a:cxn>
                <a:cxn ang="0">
                  <a:pos x="173" y="51"/>
                </a:cxn>
                <a:cxn ang="0">
                  <a:pos x="167" y="57"/>
                </a:cxn>
                <a:cxn ang="0">
                  <a:pos x="162" y="62"/>
                </a:cxn>
                <a:cxn ang="0">
                  <a:pos x="154" y="66"/>
                </a:cxn>
                <a:cxn ang="0">
                  <a:pos x="144" y="70"/>
                </a:cxn>
                <a:cxn ang="0">
                  <a:pos x="135" y="74"/>
                </a:cxn>
                <a:cxn ang="0">
                  <a:pos x="123" y="76"/>
                </a:cxn>
                <a:cxn ang="0">
                  <a:pos x="110" y="79"/>
                </a:cxn>
                <a:cxn ang="0">
                  <a:pos x="96" y="79"/>
                </a:cxn>
                <a:cxn ang="0">
                  <a:pos x="83" y="79"/>
                </a:cxn>
                <a:cxn ang="0">
                  <a:pos x="71" y="79"/>
                </a:cxn>
                <a:cxn ang="0">
                  <a:pos x="58" y="76"/>
                </a:cxn>
                <a:cxn ang="0">
                  <a:pos x="46" y="74"/>
                </a:cxn>
                <a:cxn ang="0">
                  <a:pos x="35" y="72"/>
                </a:cxn>
                <a:cxn ang="0">
                  <a:pos x="25" y="68"/>
                </a:cxn>
                <a:cxn ang="0">
                  <a:pos x="18" y="64"/>
                </a:cxn>
                <a:cxn ang="0">
                  <a:pos x="10" y="59"/>
                </a:cxn>
                <a:cxn ang="0">
                  <a:pos x="6" y="53"/>
                </a:cxn>
                <a:cxn ang="0">
                  <a:pos x="2" y="47"/>
                </a:cxn>
                <a:cxn ang="0">
                  <a:pos x="0" y="40"/>
                </a:cxn>
                <a:cxn ang="0">
                  <a:pos x="0" y="34"/>
                </a:cxn>
                <a:cxn ang="0">
                  <a:pos x="4" y="28"/>
                </a:cxn>
                <a:cxn ang="0">
                  <a:pos x="8" y="21"/>
                </a:cxn>
                <a:cxn ang="0">
                  <a:pos x="16" y="17"/>
                </a:cxn>
                <a:cxn ang="0">
                  <a:pos x="23" y="13"/>
                </a:cxn>
                <a:cxn ang="0">
                  <a:pos x="33" y="9"/>
                </a:cxn>
                <a:cxn ang="0">
                  <a:pos x="43" y="4"/>
                </a:cxn>
                <a:cxn ang="0">
                  <a:pos x="54" y="2"/>
                </a:cxn>
                <a:cxn ang="0">
                  <a:pos x="66" y="0"/>
                </a:cxn>
                <a:cxn ang="0">
                  <a:pos x="79" y="0"/>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w="9525">
              <a:noFill/>
              <a:round/>
            </a:ln>
          </p:spPr>
          <p:txBody>
            <a:bodyPr/>
            <a:lstStyle/>
            <a:p>
              <a:endParaRPr lang="en-US"/>
            </a:p>
          </p:txBody>
        </p:sp>
        <p:sp>
          <p:nvSpPr>
            <p:cNvPr id="348243" name="Freeform 83"/>
            <p:cNvSpPr/>
            <p:nvPr/>
          </p:nvSpPr>
          <p:spPr bwMode="auto">
            <a:xfrm>
              <a:off x="2741" y="2594"/>
              <a:ext cx="177" cy="81"/>
            </a:xfrm>
            <a:custGeom>
              <a:avLst/>
              <a:gdLst/>
              <a:ahLst/>
              <a:cxnLst>
                <a:cxn ang="0">
                  <a:pos x="89" y="0"/>
                </a:cxn>
                <a:cxn ang="0">
                  <a:pos x="106" y="0"/>
                </a:cxn>
                <a:cxn ang="0">
                  <a:pos x="123" y="2"/>
                </a:cxn>
                <a:cxn ang="0">
                  <a:pos x="137" y="6"/>
                </a:cxn>
                <a:cxn ang="0">
                  <a:pos x="150" y="11"/>
                </a:cxn>
                <a:cxn ang="0">
                  <a:pos x="162" y="17"/>
                </a:cxn>
                <a:cxn ang="0">
                  <a:pos x="169" y="23"/>
                </a:cxn>
                <a:cxn ang="0">
                  <a:pos x="175" y="32"/>
                </a:cxn>
                <a:cxn ang="0">
                  <a:pos x="177" y="40"/>
                </a:cxn>
                <a:cxn ang="0">
                  <a:pos x="175" y="47"/>
                </a:cxn>
                <a:cxn ang="0">
                  <a:pos x="169" y="55"/>
                </a:cxn>
                <a:cxn ang="0">
                  <a:pos x="162" y="62"/>
                </a:cxn>
                <a:cxn ang="0">
                  <a:pos x="150" y="68"/>
                </a:cxn>
                <a:cxn ang="0">
                  <a:pos x="137" y="72"/>
                </a:cxn>
                <a:cxn ang="0">
                  <a:pos x="123" y="76"/>
                </a:cxn>
                <a:cxn ang="0">
                  <a:pos x="106" y="79"/>
                </a:cxn>
                <a:cxn ang="0">
                  <a:pos x="89" y="81"/>
                </a:cxn>
                <a:cxn ang="0">
                  <a:pos x="71" y="79"/>
                </a:cxn>
                <a:cxn ang="0">
                  <a:pos x="54" y="76"/>
                </a:cxn>
                <a:cxn ang="0">
                  <a:pos x="39" y="72"/>
                </a:cxn>
                <a:cxn ang="0">
                  <a:pos x="25" y="68"/>
                </a:cxn>
                <a:cxn ang="0">
                  <a:pos x="16" y="62"/>
                </a:cxn>
                <a:cxn ang="0">
                  <a:pos x="6" y="55"/>
                </a:cxn>
                <a:cxn ang="0">
                  <a:pos x="2" y="47"/>
                </a:cxn>
                <a:cxn ang="0">
                  <a:pos x="0" y="40"/>
                </a:cxn>
                <a:cxn ang="0">
                  <a:pos x="2" y="32"/>
                </a:cxn>
                <a:cxn ang="0">
                  <a:pos x="6" y="23"/>
                </a:cxn>
                <a:cxn ang="0">
                  <a:pos x="16" y="17"/>
                </a:cxn>
                <a:cxn ang="0">
                  <a:pos x="25" y="11"/>
                </a:cxn>
                <a:cxn ang="0">
                  <a:pos x="39" y="6"/>
                </a:cxn>
                <a:cxn ang="0">
                  <a:pos x="54" y="2"/>
                </a:cxn>
                <a:cxn ang="0">
                  <a:pos x="71" y="0"/>
                </a:cxn>
                <a:cxn ang="0">
                  <a:pos x="89" y="0"/>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ln>
          </p:spPr>
          <p:txBody>
            <a:bodyPr/>
            <a:lstStyle/>
            <a:p>
              <a:endParaRPr lang="en-US"/>
            </a:p>
          </p:txBody>
        </p:sp>
        <p:sp>
          <p:nvSpPr>
            <p:cNvPr id="348244" name="Freeform 84"/>
            <p:cNvSpPr/>
            <p:nvPr/>
          </p:nvSpPr>
          <p:spPr bwMode="auto">
            <a:xfrm>
              <a:off x="2850" y="2412"/>
              <a:ext cx="177" cy="80"/>
            </a:xfrm>
            <a:custGeom>
              <a:avLst/>
              <a:gdLst/>
              <a:ahLst/>
              <a:cxnLst>
                <a:cxn ang="0">
                  <a:pos x="92" y="0"/>
                </a:cxn>
                <a:cxn ang="0">
                  <a:pos x="102" y="0"/>
                </a:cxn>
                <a:cxn ang="0">
                  <a:pos x="111" y="0"/>
                </a:cxn>
                <a:cxn ang="0">
                  <a:pos x="119" y="2"/>
                </a:cxn>
                <a:cxn ang="0">
                  <a:pos x="127" y="4"/>
                </a:cxn>
                <a:cxn ang="0">
                  <a:pos x="134" y="6"/>
                </a:cxn>
                <a:cxn ang="0">
                  <a:pos x="142" y="8"/>
                </a:cxn>
                <a:cxn ang="0">
                  <a:pos x="148" y="10"/>
                </a:cxn>
                <a:cxn ang="0">
                  <a:pos x="154" y="12"/>
                </a:cxn>
                <a:cxn ang="0">
                  <a:pos x="159" y="15"/>
                </a:cxn>
                <a:cxn ang="0">
                  <a:pos x="163" y="19"/>
                </a:cxn>
                <a:cxn ang="0">
                  <a:pos x="169" y="23"/>
                </a:cxn>
                <a:cxn ang="0">
                  <a:pos x="173" y="27"/>
                </a:cxn>
                <a:cxn ang="0">
                  <a:pos x="175" y="31"/>
                </a:cxn>
                <a:cxn ang="0">
                  <a:pos x="177" y="36"/>
                </a:cxn>
                <a:cxn ang="0">
                  <a:pos x="177" y="40"/>
                </a:cxn>
                <a:cxn ang="0">
                  <a:pos x="177" y="44"/>
                </a:cxn>
                <a:cxn ang="0">
                  <a:pos x="175" y="48"/>
                </a:cxn>
                <a:cxn ang="0">
                  <a:pos x="171" y="53"/>
                </a:cxn>
                <a:cxn ang="0">
                  <a:pos x="169" y="57"/>
                </a:cxn>
                <a:cxn ang="0">
                  <a:pos x="163" y="61"/>
                </a:cxn>
                <a:cxn ang="0">
                  <a:pos x="159" y="63"/>
                </a:cxn>
                <a:cxn ang="0">
                  <a:pos x="154" y="65"/>
                </a:cxn>
                <a:cxn ang="0">
                  <a:pos x="148" y="70"/>
                </a:cxn>
                <a:cxn ang="0">
                  <a:pos x="142" y="72"/>
                </a:cxn>
                <a:cxn ang="0">
                  <a:pos x="134" y="74"/>
                </a:cxn>
                <a:cxn ang="0">
                  <a:pos x="127" y="76"/>
                </a:cxn>
                <a:cxn ang="0">
                  <a:pos x="119" y="78"/>
                </a:cxn>
                <a:cxn ang="0">
                  <a:pos x="111" y="78"/>
                </a:cxn>
                <a:cxn ang="0">
                  <a:pos x="102" y="78"/>
                </a:cxn>
                <a:cxn ang="0">
                  <a:pos x="92" y="80"/>
                </a:cxn>
                <a:cxn ang="0">
                  <a:pos x="84" y="80"/>
                </a:cxn>
                <a:cxn ang="0">
                  <a:pos x="75" y="78"/>
                </a:cxn>
                <a:cxn ang="0">
                  <a:pos x="67" y="78"/>
                </a:cxn>
                <a:cxn ang="0">
                  <a:pos x="58" y="78"/>
                </a:cxn>
                <a:cxn ang="0">
                  <a:pos x="50" y="76"/>
                </a:cxn>
                <a:cxn ang="0">
                  <a:pos x="42" y="74"/>
                </a:cxn>
                <a:cxn ang="0">
                  <a:pos x="36" y="72"/>
                </a:cxn>
                <a:cxn ang="0">
                  <a:pos x="29" y="70"/>
                </a:cxn>
                <a:cxn ang="0">
                  <a:pos x="23" y="65"/>
                </a:cxn>
                <a:cxn ang="0">
                  <a:pos x="17" y="63"/>
                </a:cxn>
                <a:cxn ang="0">
                  <a:pos x="13" y="61"/>
                </a:cxn>
                <a:cxn ang="0">
                  <a:pos x="10" y="57"/>
                </a:cxn>
                <a:cxn ang="0">
                  <a:pos x="6" y="53"/>
                </a:cxn>
                <a:cxn ang="0">
                  <a:pos x="4" y="48"/>
                </a:cxn>
                <a:cxn ang="0">
                  <a:pos x="2" y="46"/>
                </a:cxn>
                <a:cxn ang="0">
                  <a:pos x="0" y="42"/>
                </a:cxn>
                <a:cxn ang="0">
                  <a:pos x="0" y="38"/>
                </a:cxn>
                <a:cxn ang="0">
                  <a:pos x="2" y="34"/>
                </a:cxn>
                <a:cxn ang="0">
                  <a:pos x="4" y="29"/>
                </a:cxn>
                <a:cxn ang="0">
                  <a:pos x="6" y="25"/>
                </a:cxn>
                <a:cxn ang="0">
                  <a:pos x="10" y="23"/>
                </a:cxn>
                <a:cxn ang="0">
                  <a:pos x="13" y="19"/>
                </a:cxn>
                <a:cxn ang="0">
                  <a:pos x="17" y="15"/>
                </a:cxn>
                <a:cxn ang="0">
                  <a:pos x="23" y="12"/>
                </a:cxn>
                <a:cxn ang="0">
                  <a:pos x="29" y="10"/>
                </a:cxn>
                <a:cxn ang="0">
                  <a:pos x="36" y="8"/>
                </a:cxn>
                <a:cxn ang="0">
                  <a:pos x="42" y="6"/>
                </a:cxn>
                <a:cxn ang="0">
                  <a:pos x="50" y="4"/>
                </a:cxn>
                <a:cxn ang="0">
                  <a:pos x="58" y="2"/>
                </a:cxn>
                <a:cxn ang="0">
                  <a:pos x="67" y="0"/>
                </a:cxn>
                <a:cxn ang="0">
                  <a:pos x="75" y="0"/>
                </a:cxn>
                <a:cxn ang="0">
                  <a:pos x="84" y="0"/>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w="9525">
              <a:noFill/>
              <a:round/>
            </a:ln>
          </p:spPr>
          <p:txBody>
            <a:bodyPr/>
            <a:lstStyle/>
            <a:p>
              <a:endParaRPr lang="en-US"/>
            </a:p>
          </p:txBody>
        </p:sp>
        <p:sp>
          <p:nvSpPr>
            <p:cNvPr id="348245" name="Freeform 85"/>
            <p:cNvSpPr/>
            <p:nvPr/>
          </p:nvSpPr>
          <p:spPr bwMode="auto">
            <a:xfrm>
              <a:off x="2847" y="2410"/>
              <a:ext cx="177" cy="80"/>
            </a:xfrm>
            <a:custGeom>
              <a:avLst/>
              <a:gdLst/>
              <a:ahLst/>
              <a:cxnLst>
                <a:cxn ang="0">
                  <a:pos x="88" y="0"/>
                </a:cxn>
                <a:cxn ang="0">
                  <a:pos x="106" y="0"/>
                </a:cxn>
                <a:cxn ang="0">
                  <a:pos x="123" y="2"/>
                </a:cxn>
                <a:cxn ang="0">
                  <a:pos x="138" y="6"/>
                </a:cxn>
                <a:cxn ang="0">
                  <a:pos x="152" y="10"/>
                </a:cxn>
                <a:cxn ang="0">
                  <a:pos x="161" y="17"/>
                </a:cxn>
                <a:cxn ang="0">
                  <a:pos x="169" y="23"/>
                </a:cxn>
                <a:cxn ang="0">
                  <a:pos x="175" y="31"/>
                </a:cxn>
                <a:cxn ang="0">
                  <a:pos x="177" y="40"/>
                </a:cxn>
                <a:cxn ang="0">
                  <a:pos x="175" y="48"/>
                </a:cxn>
                <a:cxn ang="0">
                  <a:pos x="169" y="55"/>
                </a:cxn>
                <a:cxn ang="0">
                  <a:pos x="161" y="61"/>
                </a:cxn>
                <a:cxn ang="0">
                  <a:pos x="152" y="68"/>
                </a:cxn>
                <a:cxn ang="0">
                  <a:pos x="138" y="72"/>
                </a:cxn>
                <a:cxn ang="0">
                  <a:pos x="123" y="76"/>
                </a:cxn>
                <a:cxn ang="0">
                  <a:pos x="106" y="78"/>
                </a:cxn>
                <a:cxn ang="0">
                  <a:pos x="88" y="80"/>
                </a:cxn>
                <a:cxn ang="0">
                  <a:pos x="71" y="78"/>
                </a:cxn>
                <a:cxn ang="0">
                  <a:pos x="54" y="76"/>
                </a:cxn>
                <a:cxn ang="0">
                  <a:pos x="38" y="72"/>
                </a:cxn>
                <a:cxn ang="0">
                  <a:pos x="27" y="68"/>
                </a:cxn>
                <a:cxn ang="0">
                  <a:pos x="15" y="61"/>
                </a:cxn>
                <a:cxn ang="0">
                  <a:pos x="8" y="55"/>
                </a:cxn>
                <a:cxn ang="0">
                  <a:pos x="2" y="48"/>
                </a:cxn>
                <a:cxn ang="0">
                  <a:pos x="0" y="40"/>
                </a:cxn>
                <a:cxn ang="0">
                  <a:pos x="2" y="31"/>
                </a:cxn>
                <a:cxn ang="0">
                  <a:pos x="8" y="23"/>
                </a:cxn>
                <a:cxn ang="0">
                  <a:pos x="15" y="17"/>
                </a:cxn>
                <a:cxn ang="0">
                  <a:pos x="27" y="10"/>
                </a:cxn>
                <a:cxn ang="0">
                  <a:pos x="38" y="6"/>
                </a:cxn>
                <a:cxn ang="0">
                  <a:pos x="54" y="2"/>
                </a:cxn>
                <a:cxn ang="0">
                  <a:pos x="71" y="0"/>
                </a:cxn>
                <a:cxn ang="0">
                  <a:pos x="88" y="0"/>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ln>
          </p:spPr>
          <p:txBody>
            <a:bodyPr/>
            <a:lstStyle/>
            <a:p>
              <a:endParaRPr lang="en-US"/>
            </a:p>
          </p:txBody>
        </p:sp>
        <p:sp>
          <p:nvSpPr>
            <p:cNvPr id="348246" name="Line 86"/>
            <p:cNvSpPr>
              <a:spLocks noChangeShapeType="1"/>
            </p:cNvSpPr>
            <p:nvPr/>
          </p:nvSpPr>
          <p:spPr bwMode="auto">
            <a:xfrm flipV="1">
              <a:off x="2816" y="2497"/>
              <a:ext cx="85" cy="108"/>
            </a:xfrm>
            <a:prstGeom prst="line">
              <a:avLst/>
            </a:prstGeom>
            <a:noFill/>
            <a:ln w="3175">
              <a:solidFill>
                <a:srgbClr val="000000"/>
              </a:solidFill>
              <a:round/>
            </a:ln>
          </p:spPr>
          <p:txBody>
            <a:bodyPr/>
            <a:lstStyle/>
            <a:p>
              <a:endParaRPr lang="en-US"/>
            </a:p>
          </p:txBody>
        </p:sp>
        <p:sp>
          <p:nvSpPr>
            <p:cNvPr id="348247" name="Freeform 87"/>
            <p:cNvSpPr/>
            <p:nvPr/>
          </p:nvSpPr>
          <p:spPr bwMode="auto">
            <a:xfrm>
              <a:off x="2868" y="2492"/>
              <a:ext cx="37" cy="41"/>
            </a:xfrm>
            <a:custGeom>
              <a:avLst/>
              <a:gdLst/>
              <a:ahLst/>
              <a:cxnLst>
                <a:cxn ang="0">
                  <a:pos x="0" y="11"/>
                </a:cxn>
                <a:cxn ang="0">
                  <a:pos x="37" y="0"/>
                </a:cxn>
                <a:cxn ang="0">
                  <a:pos x="31" y="41"/>
                </a:cxn>
              </a:cxnLst>
              <a:rect l="0" t="0" r="r" b="b"/>
              <a:pathLst>
                <a:path w="37" h="41">
                  <a:moveTo>
                    <a:pt x="0" y="11"/>
                  </a:moveTo>
                  <a:lnTo>
                    <a:pt x="37" y="0"/>
                  </a:lnTo>
                  <a:lnTo>
                    <a:pt x="31" y="41"/>
                  </a:lnTo>
                </a:path>
              </a:pathLst>
            </a:custGeom>
            <a:noFill/>
            <a:ln w="3175">
              <a:solidFill>
                <a:srgbClr val="000000"/>
              </a:solidFill>
              <a:prstDash val="solid"/>
              <a:round/>
            </a:ln>
          </p:spPr>
          <p:txBody>
            <a:bodyPr/>
            <a:lstStyle/>
            <a:p>
              <a:endParaRPr lang="en-US"/>
            </a:p>
          </p:txBody>
        </p:sp>
        <p:sp>
          <p:nvSpPr>
            <p:cNvPr id="348248" name="Freeform 88"/>
            <p:cNvSpPr/>
            <p:nvPr/>
          </p:nvSpPr>
          <p:spPr bwMode="auto">
            <a:xfrm>
              <a:off x="2980" y="2589"/>
              <a:ext cx="176" cy="81"/>
            </a:xfrm>
            <a:custGeom>
              <a:avLst/>
              <a:gdLst/>
              <a:ahLst/>
              <a:cxnLst>
                <a:cxn ang="0">
                  <a:pos x="98" y="0"/>
                </a:cxn>
                <a:cxn ang="0">
                  <a:pos x="109" y="2"/>
                </a:cxn>
                <a:cxn ang="0">
                  <a:pos x="123" y="4"/>
                </a:cxn>
                <a:cxn ang="0">
                  <a:pos x="134" y="7"/>
                </a:cxn>
                <a:cxn ang="0">
                  <a:pos x="144" y="9"/>
                </a:cxn>
                <a:cxn ang="0">
                  <a:pos x="153" y="13"/>
                </a:cxn>
                <a:cxn ang="0">
                  <a:pos x="161" y="17"/>
                </a:cxn>
                <a:cxn ang="0">
                  <a:pos x="167" y="23"/>
                </a:cxn>
                <a:cxn ang="0">
                  <a:pos x="173" y="28"/>
                </a:cxn>
                <a:cxn ang="0">
                  <a:pos x="175" y="34"/>
                </a:cxn>
                <a:cxn ang="0">
                  <a:pos x="176" y="40"/>
                </a:cxn>
                <a:cxn ang="0">
                  <a:pos x="175" y="47"/>
                </a:cxn>
                <a:cxn ang="0">
                  <a:pos x="173" y="53"/>
                </a:cxn>
                <a:cxn ang="0">
                  <a:pos x="167" y="57"/>
                </a:cxn>
                <a:cxn ang="0">
                  <a:pos x="161" y="64"/>
                </a:cxn>
                <a:cxn ang="0">
                  <a:pos x="153" y="68"/>
                </a:cxn>
                <a:cxn ang="0">
                  <a:pos x="144" y="72"/>
                </a:cxn>
                <a:cxn ang="0">
                  <a:pos x="134" y="74"/>
                </a:cxn>
                <a:cxn ang="0">
                  <a:pos x="123" y="76"/>
                </a:cxn>
                <a:cxn ang="0">
                  <a:pos x="109" y="79"/>
                </a:cxn>
                <a:cxn ang="0">
                  <a:pos x="98" y="81"/>
                </a:cxn>
                <a:cxn ang="0">
                  <a:pos x="84" y="81"/>
                </a:cxn>
                <a:cxn ang="0">
                  <a:pos x="71" y="81"/>
                </a:cxn>
                <a:cxn ang="0">
                  <a:pos x="57" y="79"/>
                </a:cxn>
                <a:cxn ang="0">
                  <a:pos x="46" y="76"/>
                </a:cxn>
                <a:cxn ang="0">
                  <a:pos x="36" y="72"/>
                </a:cxn>
                <a:cxn ang="0">
                  <a:pos x="27" y="68"/>
                </a:cxn>
                <a:cxn ang="0">
                  <a:pos x="17" y="64"/>
                </a:cxn>
                <a:cxn ang="0">
                  <a:pos x="11" y="60"/>
                </a:cxn>
                <a:cxn ang="0">
                  <a:pos x="6" y="55"/>
                </a:cxn>
                <a:cxn ang="0">
                  <a:pos x="2" y="49"/>
                </a:cxn>
                <a:cxn ang="0">
                  <a:pos x="0" y="43"/>
                </a:cxn>
                <a:cxn ang="0">
                  <a:pos x="0" y="36"/>
                </a:cxn>
                <a:cxn ang="0">
                  <a:pos x="2" y="30"/>
                </a:cxn>
                <a:cxn ang="0">
                  <a:pos x="8" y="26"/>
                </a:cxn>
                <a:cxn ang="0">
                  <a:pos x="13" y="19"/>
                </a:cxn>
                <a:cxn ang="0">
                  <a:pos x="21" y="15"/>
                </a:cxn>
                <a:cxn ang="0">
                  <a:pos x="29" y="11"/>
                </a:cxn>
                <a:cxn ang="0">
                  <a:pos x="38" y="7"/>
                </a:cxn>
                <a:cxn ang="0">
                  <a:pos x="50" y="4"/>
                </a:cxn>
                <a:cxn ang="0">
                  <a:pos x="61" y="2"/>
                </a:cxn>
                <a:cxn ang="0">
                  <a:pos x="75" y="0"/>
                </a:cxn>
                <a:cxn ang="0">
                  <a:pos x="88" y="0"/>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w="9525">
              <a:noFill/>
              <a:round/>
            </a:ln>
          </p:spPr>
          <p:txBody>
            <a:bodyPr/>
            <a:lstStyle/>
            <a:p>
              <a:endParaRPr lang="en-US"/>
            </a:p>
          </p:txBody>
        </p:sp>
        <p:sp>
          <p:nvSpPr>
            <p:cNvPr id="348249" name="Freeform 89"/>
            <p:cNvSpPr/>
            <p:nvPr/>
          </p:nvSpPr>
          <p:spPr bwMode="auto">
            <a:xfrm>
              <a:off x="2974" y="2583"/>
              <a:ext cx="176" cy="81"/>
            </a:xfrm>
            <a:custGeom>
              <a:avLst/>
              <a:gdLst/>
              <a:ahLst/>
              <a:cxnLst>
                <a:cxn ang="0">
                  <a:pos x="88" y="0"/>
                </a:cxn>
                <a:cxn ang="0">
                  <a:pos x="105" y="2"/>
                </a:cxn>
                <a:cxn ang="0">
                  <a:pos x="123" y="4"/>
                </a:cxn>
                <a:cxn ang="0">
                  <a:pos x="138" y="7"/>
                </a:cxn>
                <a:cxn ang="0">
                  <a:pos x="150" y="13"/>
                </a:cxn>
                <a:cxn ang="0">
                  <a:pos x="161" y="17"/>
                </a:cxn>
                <a:cxn ang="0">
                  <a:pos x="169" y="26"/>
                </a:cxn>
                <a:cxn ang="0">
                  <a:pos x="175" y="32"/>
                </a:cxn>
                <a:cxn ang="0">
                  <a:pos x="176" y="40"/>
                </a:cxn>
                <a:cxn ang="0">
                  <a:pos x="175" y="49"/>
                </a:cxn>
                <a:cxn ang="0">
                  <a:pos x="169" y="55"/>
                </a:cxn>
                <a:cxn ang="0">
                  <a:pos x="161" y="64"/>
                </a:cxn>
                <a:cxn ang="0">
                  <a:pos x="150" y="68"/>
                </a:cxn>
                <a:cxn ang="0">
                  <a:pos x="138" y="74"/>
                </a:cxn>
                <a:cxn ang="0">
                  <a:pos x="123" y="76"/>
                </a:cxn>
                <a:cxn ang="0">
                  <a:pos x="105" y="81"/>
                </a:cxn>
                <a:cxn ang="0">
                  <a:pos x="88" y="81"/>
                </a:cxn>
                <a:cxn ang="0">
                  <a:pos x="71" y="81"/>
                </a:cxn>
                <a:cxn ang="0">
                  <a:pos x="54" y="76"/>
                </a:cxn>
                <a:cxn ang="0">
                  <a:pos x="38" y="74"/>
                </a:cxn>
                <a:cxn ang="0">
                  <a:pos x="27" y="68"/>
                </a:cxn>
                <a:cxn ang="0">
                  <a:pos x="15" y="64"/>
                </a:cxn>
                <a:cxn ang="0">
                  <a:pos x="8" y="55"/>
                </a:cxn>
                <a:cxn ang="0">
                  <a:pos x="2" y="49"/>
                </a:cxn>
                <a:cxn ang="0">
                  <a:pos x="0" y="40"/>
                </a:cxn>
                <a:cxn ang="0">
                  <a:pos x="2" y="32"/>
                </a:cxn>
                <a:cxn ang="0">
                  <a:pos x="8" y="26"/>
                </a:cxn>
                <a:cxn ang="0">
                  <a:pos x="15" y="17"/>
                </a:cxn>
                <a:cxn ang="0">
                  <a:pos x="27" y="13"/>
                </a:cxn>
                <a:cxn ang="0">
                  <a:pos x="38" y="7"/>
                </a:cxn>
                <a:cxn ang="0">
                  <a:pos x="54" y="4"/>
                </a:cxn>
                <a:cxn ang="0">
                  <a:pos x="71" y="2"/>
                </a:cxn>
                <a:cxn ang="0">
                  <a:pos x="88" y="0"/>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ln>
          </p:spPr>
          <p:txBody>
            <a:bodyPr/>
            <a:lstStyle/>
            <a:p>
              <a:endParaRPr lang="en-US"/>
            </a:p>
          </p:txBody>
        </p:sp>
        <p:sp>
          <p:nvSpPr>
            <p:cNvPr id="348250" name="Freeform 90"/>
            <p:cNvSpPr/>
            <p:nvPr/>
          </p:nvSpPr>
          <p:spPr bwMode="auto">
            <a:xfrm>
              <a:off x="2748" y="2598"/>
              <a:ext cx="177" cy="81"/>
            </a:xfrm>
            <a:custGeom>
              <a:avLst/>
              <a:gdLst/>
              <a:ahLst/>
              <a:cxnLst>
                <a:cxn ang="0">
                  <a:pos x="98" y="0"/>
                </a:cxn>
                <a:cxn ang="0">
                  <a:pos x="111" y="2"/>
                </a:cxn>
                <a:cxn ang="0">
                  <a:pos x="123" y="4"/>
                </a:cxn>
                <a:cxn ang="0">
                  <a:pos x="134" y="7"/>
                </a:cxn>
                <a:cxn ang="0">
                  <a:pos x="144" y="9"/>
                </a:cxn>
                <a:cxn ang="0">
                  <a:pos x="154" y="13"/>
                </a:cxn>
                <a:cxn ang="0">
                  <a:pos x="161" y="17"/>
                </a:cxn>
                <a:cxn ang="0">
                  <a:pos x="169" y="23"/>
                </a:cxn>
                <a:cxn ang="0">
                  <a:pos x="173" y="28"/>
                </a:cxn>
                <a:cxn ang="0">
                  <a:pos x="177" y="34"/>
                </a:cxn>
                <a:cxn ang="0">
                  <a:pos x="177" y="40"/>
                </a:cxn>
                <a:cxn ang="0">
                  <a:pos x="177" y="47"/>
                </a:cxn>
                <a:cxn ang="0">
                  <a:pos x="173" y="53"/>
                </a:cxn>
                <a:cxn ang="0">
                  <a:pos x="167" y="60"/>
                </a:cxn>
                <a:cxn ang="0">
                  <a:pos x="159" y="64"/>
                </a:cxn>
                <a:cxn ang="0">
                  <a:pos x="152" y="68"/>
                </a:cxn>
                <a:cxn ang="0">
                  <a:pos x="142" y="72"/>
                </a:cxn>
                <a:cxn ang="0">
                  <a:pos x="131" y="76"/>
                </a:cxn>
                <a:cxn ang="0">
                  <a:pos x="119" y="79"/>
                </a:cxn>
                <a:cxn ang="0">
                  <a:pos x="106" y="81"/>
                </a:cxn>
                <a:cxn ang="0">
                  <a:pos x="94" y="81"/>
                </a:cxn>
                <a:cxn ang="0">
                  <a:pos x="81" y="81"/>
                </a:cxn>
                <a:cxn ang="0">
                  <a:pos x="67" y="79"/>
                </a:cxn>
                <a:cxn ang="0">
                  <a:pos x="54" y="76"/>
                </a:cxn>
                <a:cxn ang="0">
                  <a:pos x="42" y="74"/>
                </a:cxn>
                <a:cxn ang="0">
                  <a:pos x="33" y="72"/>
                </a:cxn>
                <a:cxn ang="0">
                  <a:pos x="23" y="68"/>
                </a:cxn>
                <a:cxn ang="0">
                  <a:pos x="15" y="64"/>
                </a:cxn>
                <a:cxn ang="0">
                  <a:pos x="10" y="57"/>
                </a:cxn>
                <a:cxn ang="0">
                  <a:pos x="4" y="53"/>
                </a:cxn>
                <a:cxn ang="0">
                  <a:pos x="2" y="47"/>
                </a:cxn>
                <a:cxn ang="0">
                  <a:pos x="0" y="40"/>
                </a:cxn>
                <a:cxn ang="0">
                  <a:pos x="2" y="34"/>
                </a:cxn>
                <a:cxn ang="0">
                  <a:pos x="4" y="28"/>
                </a:cxn>
                <a:cxn ang="0">
                  <a:pos x="10" y="23"/>
                </a:cxn>
                <a:cxn ang="0">
                  <a:pos x="15" y="17"/>
                </a:cxn>
                <a:cxn ang="0">
                  <a:pos x="23" y="13"/>
                </a:cxn>
                <a:cxn ang="0">
                  <a:pos x="33" y="9"/>
                </a:cxn>
                <a:cxn ang="0">
                  <a:pos x="42" y="7"/>
                </a:cxn>
                <a:cxn ang="0">
                  <a:pos x="54" y="4"/>
                </a:cxn>
                <a:cxn ang="0">
                  <a:pos x="67" y="2"/>
                </a:cxn>
                <a:cxn ang="0">
                  <a:pos x="81" y="0"/>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w="9525">
              <a:noFill/>
              <a:round/>
            </a:ln>
          </p:spPr>
          <p:txBody>
            <a:bodyPr/>
            <a:lstStyle/>
            <a:p>
              <a:endParaRPr lang="en-US"/>
            </a:p>
          </p:txBody>
        </p:sp>
        <p:sp>
          <p:nvSpPr>
            <p:cNvPr id="348251" name="Freeform 91"/>
            <p:cNvSpPr/>
            <p:nvPr/>
          </p:nvSpPr>
          <p:spPr bwMode="auto">
            <a:xfrm>
              <a:off x="2736" y="2592"/>
              <a:ext cx="177" cy="81"/>
            </a:xfrm>
            <a:custGeom>
              <a:avLst/>
              <a:gdLst/>
              <a:ahLst/>
              <a:cxnLst>
                <a:cxn ang="0">
                  <a:pos x="88" y="0"/>
                </a:cxn>
                <a:cxn ang="0">
                  <a:pos x="106" y="2"/>
                </a:cxn>
                <a:cxn ang="0">
                  <a:pos x="123" y="4"/>
                </a:cxn>
                <a:cxn ang="0">
                  <a:pos x="138" y="7"/>
                </a:cxn>
                <a:cxn ang="0">
                  <a:pos x="152" y="13"/>
                </a:cxn>
                <a:cxn ang="0">
                  <a:pos x="161" y="17"/>
                </a:cxn>
                <a:cxn ang="0">
                  <a:pos x="171" y="26"/>
                </a:cxn>
                <a:cxn ang="0">
                  <a:pos x="175" y="32"/>
                </a:cxn>
                <a:cxn ang="0">
                  <a:pos x="177" y="40"/>
                </a:cxn>
                <a:cxn ang="0">
                  <a:pos x="175" y="49"/>
                </a:cxn>
                <a:cxn ang="0">
                  <a:pos x="171" y="55"/>
                </a:cxn>
                <a:cxn ang="0">
                  <a:pos x="161" y="64"/>
                </a:cxn>
                <a:cxn ang="0">
                  <a:pos x="152" y="68"/>
                </a:cxn>
                <a:cxn ang="0">
                  <a:pos x="138" y="74"/>
                </a:cxn>
                <a:cxn ang="0">
                  <a:pos x="123" y="76"/>
                </a:cxn>
                <a:cxn ang="0">
                  <a:pos x="106" y="81"/>
                </a:cxn>
                <a:cxn ang="0">
                  <a:pos x="88" y="81"/>
                </a:cxn>
                <a:cxn ang="0">
                  <a:pos x="71" y="81"/>
                </a:cxn>
                <a:cxn ang="0">
                  <a:pos x="54" y="76"/>
                </a:cxn>
                <a:cxn ang="0">
                  <a:pos x="40" y="74"/>
                </a:cxn>
                <a:cxn ang="0">
                  <a:pos x="27" y="68"/>
                </a:cxn>
                <a:cxn ang="0">
                  <a:pos x="15" y="64"/>
                </a:cxn>
                <a:cxn ang="0">
                  <a:pos x="8" y="55"/>
                </a:cxn>
                <a:cxn ang="0">
                  <a:pos x="2" y="49"/>
                </a:cxn>
                <a:cxn ang="0">
                  <a:pos x="0" y="40"/>
                </a:cxn>
                <a:cxn ang="0">
                  <a:pos x="2" y="32"/>
                </a:cxn>
                <a:cxn ang="0">
                  <a:pos x="8" y="26"/>
                </a:cxn>
                <a:cxn ang="0">
                  <a:pos x="15" y="17"/>
                </a:cxn>
                <a:cxn ang="0">
                  <a:pos x="27" y="13"/>
                </a:cxn>
                <a:cxn ang="0">
                  <a:pos x="40" y="7"/>
                </a:cxn>
                <a:cxn ang="0">
                  <a:pos x="54" y="4"/>
                </a:cxn>
                <a:cxn ang="0">
                  <a:pos x="71" y="2"/>
                </a:cxn>
                <a:cxn ang="0">
                  <a:pos x="88" y="0"/>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ln>
          </p:spPr>
          <p:txBody>
            <a:bodyPr/>
            <a:lstStyle/>
            <a:p>
              <a:endParaRPr lang="en-US"/>
            </a:p>
          </p:txBody>
        </p:sp>
        <p:sp>
          <p:nvSpPr>
            <p:cNvPr id="348252" name="Line 92"/>
            <p:cNvSpPr>
              <a:spLocks noChangeShapeType="1"/>
            </p:cNvSpPr>
            <p:nvPr/>
          </p:nvSpPr>
          <p:spPr bwMode="auto">
            <a:xfrm>
              <a:off x="2870" y="2503"/>
              <a:ext cx="29" cy="30"/>
            </a:xfrm>
            <a:prstGeom prst="line">
              <a:avLst/>
            </a:prstGeom>
            <a:noFill/>
            <a:ln w="3175">
              <a:solidFill>
                <a:srgbClr val="000000"/>
              </a:solidFill>
              <a:round/>
            </a:ln>
          </p:spPr>
          <p:txBody>
            <a:bodyPr/>
            <a:lstStyle/>
            <a:p>
              <a:endParaRPr lang="en-US"/>
            </a:p>
          </p:txBody>
        </p:sp>
        <p:sp>
          <p:nvSpPr>
            <p:cNvPr id="348253" name="Line 93"/>
            <p:cNvSpPr>
              <a:spLocks noChangeShapeType="1"/>
            </p:cNvSpPr>
            <p:nvPr/>
          </p:nvSpPr>
          <p:spPr bwMode="auto">
            <a:xfrm flipH="1">
              <a:off x="2974" y="2501"/>
              <a:ext cx="30" cy="30"/>
            </a:xfrm>
            <a:prstGeom prst="line">
              <a:avLst/>
            </a:prstGeom>
            <a:noFill/>
            <a:ln w="3175">
              <a:solidFill>
                <a:srgbClr val="000000"/>
              </a:solidFill>
              <a:round/>
            </a:ln>
          </p:spPr>
          <p:txBody>
            <a:bodyPr/>
            <a:lstStyle/>
            <a:p>
              <a:endParaRPr lang="en-US"/>
            </a:p>
          </p:txBody>
        </p:sp>
        <p:sp>
          <p:nvSpPr>
            <p:cNvPr id="348254" name="Freeform 94"/>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close/>
                </a:path>
              </a:pathLst>
            </a:custGeom>
            <a:solidFill>
              <a:srgbClr val="FFFFFF"/>
            </a:solidFill>
            <a:ln w="9525">
              <a:noFill/>
              <a:round/>
            </a:ln>
          </p:spPr>
          <p:txBody>
            <a:bodyPr/>
            <a:lstStyle/>
            <a:p>
              <a:endParaRPr lang="en-US"/>
            </a:p>
          </p:txBody>
        </p:sp>
        <p:sp>
          <p:nvSpPr>
            <p:cNvPr id="348255" name="Freeform 95"/>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path>
              </a:pathLst>
            </a:custGeom>
            <a:noFill/>
            <a:ln w="3175">
              <a:solidFill>
                <a:srgbClr val="FFFFFF"/>
              </a:solidFill>
              <a:prstDash val="solid"/>
              <a:round/>
            </a:ln>
          </p:spPr>
          <p:txBody>
            <a:bodyPr/>
            <a:lstStyle/>
            <a:p>
              <a:endParaRPr lang="en-US"/>
            </a:p>
          </p:txBody>
        </p:sp>
        <p:sp>
          <p:nvSpPr>
            <p:cNvPr id="348256" name="Freeform 96"/>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close/>
                </a:path>
              </a:pathLst>
            </a:custGeom>
            <a:solidFill>
              <a:srgbClr val="CCCCCC"/>
            </a:solidFill>
            <a:ln w="9525">
              <a:noFill/>
              <a:round/>
            </a:ln>
          </p:spPr>
          <p:txBody>
            <a:bodyPr/>
            <a:lstStyle/>
            <a:p>
              <a:endParaRPr lang="en-US"/>
            </a:p>
          </p:txBody>
        </p:sp>
        <p:sp>
          <p:nvSpPr>
            <p:cNvPr id="348257" name="Freeform 97"/>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ln>
          </p:spPr>
          <p:txBody>
            <a:bodyPr/>
            <a:lstStyle/>
            <a:p>
              <a:endParaRPr lang="en-US"/>
            </a:p>
          </p:txBody>
        </p:sp>
        <p:sp>
          <p:nvSpPr>
            <p:cNvPr id="348258" name="Freeform 98"/>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close/>
                </a:path>
              </a:pathLst>
            </a:custGeom>
            <a:solidFill>
              <a:srgbClr val="CCCCCC"/>
            </a:solidFill>
            <a:ln w="9525">
              <a:noFill/>
              <a:round/>
            </a:ln>
          </p:spPr>
          <p:txBody>
            <a:bodyPr/>
            <a:lstStyle/>
            <a:p>
              <a:endParaRPr lang="en-US"/>
            </a:p>
          </p:txBody>
        </p:sp>
        <p:sp>
          <p:nvSpPr>
            <p:cNvPr id="348259" name="Freeform 99"/>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ln>
          </p:spPr>
          <p:txBody>
            <a:bodyPr/>
            <a:lstStyle/>
            <a:p>
              <a:endParaRPr lang="en-US"/>
            </a:p>
          </p:txBody>
        </p:sp>
        <p:sp>
          <p:nvSpPr>
            <p:cNvPr id="348260" name="Line 100"/>
            <p:cNvSpPr>
              <a:spLocks noChangeShapeType="1"/>
            </p:cNvSpPr>
            <p:nvPr/>
          </p:nvSpPr>
          <p:spPr bwMode="auto">
            <a:xfrm flipH="1" flipV="1">
              <a:off x="2974" y="2497"/>
              <a:ext cx="63" cy="80"/>
            </a:xfrm>
            <a:prstGeom prst="line">
              <a:avLst/>
            </a:prstGeom>
            <a:noFill/>
            <a:ln w="3175">
              <a:solidFill>
                <a:srgbClr val="000000"/>
              </a:solidFill>
              <a:round/>
            </a:ln>
          </p:spPr>
          <p:txBody>
            <a:bodyPr/>
            <a:lstStyle/>
            <a:p>
              <a:endParaRPr lang="en-US"/>
            </a:p>
          </p:txBody>
        </p:sp>
        <p:sp>
          <p:nvSpPr>
            <p:cNvPr id="348261" name="Freeform 101"/>
            <p:cNvSpPr/>
            <p:nvPr/>
          </p:nvSpPr>
          <p:spPr bwMode="auto">
            <a:xfrm>
              <a:off x="2970" y="2492"/>
              <a:ext cx="36" cy="41"/>
            </a:xfrm>
            <a:custGeom>
              <a:avLst/>
              <a:gdLst/>
              <a:ahLst/>
              <a:cxnLst>
                <a:cxn ang="0">
                  <a:pos x="6" y="41"/>
                </a:cxn>
                <a:cxn ang="0">
                  <a:pos x="0" y="0"/>
                </a:cxn>
                <a:cxn ang="0">
                  <a:pos x="36" y="11"/>
                </a:cxn>
              </a:cxnLst>
              <a:rect l="0" t="0" r="r" b="b"/>
              <a:pathLst>
                <a:path w="36" h="41">
                  <a:moveTo>
                    <a:pt x="6" y="41"/>
                  </a:moveTo>
                  <a:lnTo>
                    <a:pt x="0" y="0"/>
                  </a:lnTo>
                  <a:lnTo>
                    <a:pt x="36" y="11"/>
                  </a:lnTo>
                </a:path>
              </a:pathLst>
            </a:custGeom>
            <a:noFill/>
            <a:ln w="3175">
              <a:solidFill>
                <a:srgbClr val="000000"/>
              </a:solidFill>
              <a:prstDash val="solid"/>
              <a:round/>
            </a:ln>
          </p:spPr>
          <p:txBody>
            <a:bodyPr/>
            <a:lstStyle/>
            <a:p>
              <a:endParaRPr lang="en-US"/>
            </a:p>
          </p:txBody>
        </p:sp>
        <p:sp>
          <p:nvSpPr>
            <p:cNvPr id="348262" name="Freeform 102"/>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close/>
                </a:path>
              </a:pathLst>
            </a:custGeom>
            <a:solidFill>
              <a:srgbClr val="FFFFFF"/>
            </a:solidFill>
            <a:ln w="9525">
              <a:noFill/>
              <a:round/>
            </a:ln>
          </p:spPr>
          <p:txBody>
            <a:bodyPr/>
            <a:lstStyle/>
            <a:p>
              <a:endParaRPr lang="en-US"/>
            </a:p>
          </p:txBody>
        </p:sp>
        <p:sp>
          <p:nvSpPr>
            <p:cNvPr id="348263" name="Freeform 103"/>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path>
              </a:pathLst>
            </a:custGeom>
            <a:noFill/>
            <a:ln w="3175">
              <a:solidFill>
                <a:srgbClr val="FFFFFF"/>
              </a:solidFill>
              <a:prstDash val="solid"/>
              <a:round/>
            </a:ln>
          </p:spPr>
          <p:txBody>
            <a:bodyPr/>
            <a:lstStyle/>
            <a:p>
              <a:endParaRPr lang="en-US"/>
            </a:p>
          </p:txBody>
        </p:sp>
      </p:grpSp>
      <p:sp>
        <p:nvSpPr>
          <p:cNvPr id="348264" name="Rectangle 104"/>
          <p:cNvSpPr>
            <a:spLocks noChangeArrowheads="1"/>
          </p:cNvSpPr>
          <p:nvPr/>
        </p:nvSpPr>
        <p:spPr bwMode="auto">
          <a:xfrm>
            <a:off x="4773613" y="2832373"/>
            <a:ext cx="1762125" cy="212725"/>
          </a:xfrm>
          <a:prstGeom prst="rect">
            <a:avLst/>
          </a:prstGeom>
          <a:noFill/>
          <a:ln w="9525">
            <a:noFill/>
            <a:miter lim="800000"/>
          </a:ln>
        </p:spPr>
        <p:txBody>
          <a:bodyPr wrap="none" lIns="0" tIns="0" rIns="0" bIns="0">
            <a:spAutoFit/>
          </a:bodyPr>
          <a:lstStyle/>
          <a:p>
            <a:r>
              <a:rPr lang="en-US" altLang="zh-CN" sz="1400" b="1">
                <a:solidFill>
                  <a:srgbClr val="000000"/>
                </a:solidFill>
                <a:ea typeface="宋体" panose="02010600030101010101" pitchFamily="2" charset="-122"/>
              </a:rPr>
              <a:t>Implementation View</a:t>
            </a:r>
            <a:endParaRPr lang="en-US" altLang="zh-CN">
              <a:ea typeface="宋体" panose="02010600030101010101" pitchFamily="2" charset="-122"/>
            </a:endParaRPr>
          </a:p>
        </p:txBody>
      </p:sp>
      <p:sp>
        <p:nvSpPr>
          <p:cNvPr id="348265" name="Rectangle 105"/>
          <p:cNvSpPr>
            <a:spLocks noChangeArrowheads="1"/>
          </p:cNvSpPr>
          <p:nvPr/>
        </p:nvSpPr>
        <p:spPr bwMode="auto">
          <a:xfrm>
            <a:off x="4056063" y="4246835"/>
            <a:ext cx="608012" cy="168275"/>
          </a:xfrm>
          <a:prstGeom prst="rect">
            <a:avLst/>
          </a:prstGeom>
          <a:noFill/>
          <a:ln w="9525">
            <a:noFill/>
            <a:miter lim="800000"/>
          </a:ln>
        </p:spPr>
        <p:txBody>
          <a:bodyPr wrap="none" lIns="0" tIns="0" rIns="0" bIns="0">
            <a:spAutoFit/>
          </a:bodyPr>
          <a:lstStyle/>
          <a:p>
            <a:r>
              <a:rPr lang="en-US" altLang="zh-CN" sz="1100" b="1">
                <a:solidFill>
                  <a:srgbClr val="FF3300"/>
                </a:solidFill>
                <a:ea typeface="宋体" panose="02010600030101010101" pitchFamily="2" charset="-122"/>
              </a:rPr>
              <a:t>End-user</a:t>
            </a:r>
            <a:endParaRPr lang="en-US" altLang="zh-CN">
              <a:ea typeface="宋体" panose="02010600030101010101" pitchFamily="2" charset="-122"/>
            </a:endParaRPr>
          </a:p>
        </p:txBody>
      </p:sp>
      <p:sp>
        <p:nvSpPr>
          <p:cNvPr id="348266" name="Rectangle 106"/>
          <p:cNvSpPr>
            <a:spLocks noChangeArrowheads="1"/>
          </p:cNvSpPr>
          <p:nvPr/>
        </p:nvSpPr>
        <p:spPr bwMode="auto">
          <a:xfrm>
            <a:off x="3894138" y="4456385"/>
            <a:ext cx="868362" cy="169863"/>
          </a:xfrm>
          <a:prstGeom prst="rect">
            <a:avLst/>
          </a:prstGeom>
          <a:noFill/>
          <a:ln w="9525">
            <a:noFill/>
            <a:miter lim="800000"/>
          </a:ln>
        </p:spPr>
        <p:txBody>
          <a:bodyPr wrap="none" lIns="0" tIns="0" rIns="0" bIns="0">
            <a:spAutoFit/>
          </a:bodyPr>
          <a:lstStyle/>
          <a:p>
            <a:r>
              <a:rPr lang="en-US" altLang="zh-CN" sz="1100" b="1" i="1">
                <a:solidFill>
                  <a:srgbClr val="000000"/>
                </a:solidFill>
                <a:ea typeface="宋体" panose="02010600030101010101" pitchFamily="2" charset="-122"/>
              </a:rPr>
              <a:t>Functionality</a:t>
            </a:r>
            <a:endParaRPr lang="en-US" altLang="zh-CN">
              <a:ea typeface="宋体" panose="02010600030101010101" pitchFamily="2" charset="-122"/>
            </a:endParaRPr>
          </a:p>
        </p:txBody>
      </p:sp>
      <p:sp>
        <p:nvSpPr>
          <p:cNvPr id="348267" name="Rectangle 107"/>
          <p:cNvSpPr>
            <a:spLocks noChangeArrowheads="1"/>
          </p:cNvSpPr>
          <p:nvPr/>
        </p:nvSpPr>
        <p:spPr bwMode="auto">
          <a:xfrm>
            <a:off x="6564313" y="3432448"/>
            <a:ext cx="909637" cy="168275"/>
          </a:xfrm>
          <a:prstGeom prst="rect">
            <a:avLst/>
          </a:prstGeom>
          <a:noFill/>
          <a:ln w="9525">
            <a:noFill/>
            <a:miter lim="800000"/>
          </a:ln>
        </p:spPr>
        <p:txBody>
          <a:bodyPr wrap="none" lIns="0" tIns="0" rIns="0" bIns="0">
            <a:spAutoFit/>
          </a:bodyPr>
          <a:lstStyle/>
          <a:p>
            <a:r>
              <a:rPr lang="en-US" altLang="zh-CN" sz="1100" b="1">
                <a:solidFill>
                  <a:srgbClr val="FF3300"/>
                </a:solidFill>
                <a:ea typeface="宋体" panose="02010600030101010101" pitchFamily="2" charset="-122"/>
              </a:rPr>
              <a:t>Programmers</a:t>
            </a:r>
            <a:endParaRPr lang="en-US" altLang="zh-CN">
              <a:ea typeface="宋体" panose="02010600030101010101" pitchFamily="2" charset="-122"/>
            </a:endParaRPr>
          </a:p>
        </p:txBody>
      </p:sp>
      <p:sp>
        <p:nvSpPr>
          <p:cNvPr id="348268" name="Rectangle 108"/>
          <p:cNvSpPr>
            <a:spLocks noChangeArrowheads="1"/>
          </p:cNvSpPr>
          <p:nvPr/>
        </p:nvSpPr>
        <p:spPr bwMode="auto">
          <a:xfrm>
            <a:off x="6122988" y="3676923"/>
            <a:ext cx="1350962" cy="152400"/>
          </a:xfrm>
          <a:prstGeom prst="rect">
            <a:avLst/>
          </a:prstGeom>
          <a:noFill/>
          <a:ln w="9525">
            <a:noFill/>
            <a:miter lim="800000"/>
          </a:ln>
        </p:spPr>
        <p:txBody>
          <a:bodyPr wrap="none" lIns="0" tIns="0" rIns="0" bIns="0">
            <a:spAutoFit/>
          </a:bodyPr>
          <a:lstStyle/>
          <a:p>
            <a:r>
              <a:rPr lang="en-US" altLang="zh-CN" b="1" i="1">
                <a:solidFill>
                  <a:srgbClr val="000000"/>
                </a:solidFill>
                <a:ea typeface="宋体" panose="02010600030101010101" pitchFamily="2" charset="-122"/>
              </a:rPr>
              <a:t>Software management</a:t>
            </a:r>
            <a:endParaRPr lang="en-US" altLang="zh-CN">
              <a:ea typeface="宋体" panose="02010600030101010101" pitchFamily="2" charset="-122"/>
            </a:endParaRPr>
          </a:p>
        </p:txBody>
      </p:sp>
      <p:sp>
        <p:nvSpPr>
          <p:cNvPr id="348269" name="Rectangle 109"/>
          <p:cNvSpPr>
            <a:spLocks noChangeArrowheads="1"/>
          </p:cNvSpPr>
          <p:nvPr/>
        </p:nvSpPr>
        <p:spPr bwMode="auto">
          <a:xfrm>
            <a:off x="1268413" y="5721623"/>
            <a:ext cx="2774221" cy="553998"/>
          </a:xfrm>
          <a:prstGeom prst="rect">
            <a:avLst/>
          </a:prstGeom>
          <a:noFill/>
          <a:ln w="9525">
            <a:noFill/>
            <a:miter lim="800000"/>
          </a:ln>
        </p:spPr>
        <p:txBody>
          <a:bodyPr wrap="none" lIns="0" tIns="0" rIns="0" bIns="0">
            <a:spAutoFit/>
          </a:bodyPr>
          <a:lstStyle/>
          <a:p>
            <a:r>
              <a:rPr lang="en-US" altLang="zh-CN" b="1" i="1" dirty="0">
                <a:solidFill>
                  <a:srgbClr val="000000"/>
                </a:solidFill>
                <a:ea typeface="宋体" panose="02010600030101010101" pitchFamily="2" charset="-122"/>
              </a:rPr>
              <a:t>Performance, scalability, </a:t>
            </a:r>
            <a:endParaRPr lang="en-US" altLang="zh-CN" b="1" i="1" dirty="0" smtClean="0">
              <a:solidFill>
                <a:srgbClr val="000000"/>
              </a:solidFill>
              <a:ea typeface="宋体" panose="02010600030101010101" pitchFamily="2" charset="-122"/>
            </a:endParaRPr>
          </a:p>
          <a:p>
            <a:r>
              <a:rPr lang="en-US" altLang="zh-CN" b="1" i="1" dirty="0" smtClean="0">
                <a:solidFill>
                  <a:srgbClr val="000000"/>
                </a:solidFill>
                <a:ea typeface="宋体" panose="02010600030101010101" pitchFamily="2" charset="-122"/>
              </a:rPr>
              <a:t>throughput</a:t>
            </a:r>
            <a:endParaRPr lang="en-US" altLang="zh-CN" b="1" i="1" dirty="0">
              <a:solidFill>
                <a:srgbClr val="000000"/>
              </a:solidFill>
              <a:ea typeface="宋体" panose="02010600030101010101" pitchFamily="2" charset="-122"/>
            </a:endParaRPr>
          </a:p>
        </p:txBody>
      </p:sp>
      <p:sp>
        <p:nvSpPr>
          <p:cNvPr id="348270" name="Rectangle 110"/>
          <p:cNvSpPr>
            <a:spLocks noChangeArrowheads="1"/>
          </p:cNvSpPr>
          <p:nvPr/>
        </p:nvSpPr>
        <p:spPr bwMode="auto">
          <a:xfrm>
            <a:off x="1268413" y="5491435"/>
            <a:ext cx="1263650" cy="169863"/>
          </a:xfrm>
          <a:prstGeom prst="rect">
            <a:avLst/>
          </a:prstGeom>
          <a:noFill/>
          <a:ln w="9525">
            <a:noFill/>
            <a:miter lim="800000"/>
          </a:ln>
        </p:spPr>
        <p:txBody>
          <a:bodyPr wrap="none" lIns="0" tIns="0" rIns="0" bIns="0">
            <a:spAutoFit/>
          </a:bodyPr>
          <a:lstStyle/>
          <a:p>
            <a:r>
              <a:rPr lang="en-US" altLang="zh-CN" sz="1100" b="1">
                <a:solidFill>
                  <a:srgbClr val="FF3300"/>
                </a:solidFill>
                <a:ea typeface="宋体" panose="02010600030101010101" pitchFamily="2" charset="-122"/>
              </a:rPr>
              <a:t>System integrators</a:t>
            </a:r>
            <a:endParaRPr lang="en-US" altLang="zh-CN">
              <a:ea typeface="宋体" panose="02010600030101010101" pitchFamily="2" charset="-122"/>
            </a:endParaRPr>
          </a:p>
        </p:txBody>
      </p:sp>
      <p:sp>
        <p:nvSpPr>
          <p:cNvPr id="348271" name="Rectangle 111"/>
          <p:cNvSpPr>
            <a:spLocks noChangeArrowheads="1"/>
          </p:cNvSpPr>
          <p:nvPr/>
        </p:nvSpPr>
        <p:spPr bwMode="auto">
          <a:xfrm>
            <a:off x="4530725" y="5532710"/>
            <a:ext cx="2943225" cy="304800"/>
          </a:xfrm>
          <a:prstGeom prst="rect">
            <a:avLst/>
          </a:prstGeom>
          <a:noFill/>
          <a:ln w="9525">
            <a:noFill/>
            <a:miter lim="800000"/>
          </a:ln>
        </p:spPr>
        <p:txBody>
          <a:bodyPr lIns="0" tIns="0" rIns="0" bIns="0">
            <a:spAutoFit/>
          </a:bodyPr>
          <a:lstStyle/>
          <a:p>
            <a:pPr algn="r"/>
            <a:r>
              <a:rPr lang="en-US" altLang="zh-CN" b="1" i="1">
                <a:solidFill>
                  <a:srgbClr val="000000"/>
                </a:solidFill>
                <a:ea typeface="宋体" panose="02010600030101010101" pitchFamily="2" charset="-122"/>
              </a:rPr>
              <a:t>System topology, delivery, </a:t>
            </a:r>
            <a:endParaRPr lang="en-US" altLang="zh-CN" b="1" i="1">
              <a:solidFill>
                <a:srgbClr val="000000"/>
              </a:solidFill>
              <a:ea typeface="宋体" panose="02010600030101010101" pitchFamily="2" charset="-122"/>
            </a:endParaRPr>
          </a:p>
          <a:p>
            <a:pPr algn="r"/>
            <a:r>
              <a:rPr lang="en-US" altLang="zh-CN" b="1" i="1">
                <a:solidFill>
                  <a:srgbClr val="000000"/>
                </a:solidFill>
                <a:ea typeface="宋体" panose="02010600030101010101" pitchFamily="2" charset="-122"/>
              </a:rPr>
              <a:t>installation, communication</a:t>
            </a:r>
            <a:endParaRPr lang="en-US" altLang="zh-CN">
              <a:ea typeface="宋体" panose="02010600030101010101" pitchFamily="2" charset="-122"/>
            </a:endParaRPr>
          </a:p>
        </p:txBody>
      </p:sp>
      <p:sp>
        <p:nvSpPr>
          <p:cNvPr id="348272" name="Rectangle 112"/>
          <p:cNvSpPr>
            <a:spLocks noChangeArrowheads="1"/>
          </p:cNvSpPr>
          <p:nvPr/>
        </p:nvSpPr>
        <p:spPr bwMode="auto">
          <a:xfrm>
            <a:off x="6146800" y="5315223"/>
            <a:ext cx="1327150" cy="168275"/>
          </a:xfrm>
          <a:prstGeom prst="rect">
            <a:avLst/>
          </a:prstGeom>
          <a:noFill/>
          <a:ln w="9525">
            <a:noFill/>
            <a:miter lim="800000"/>
          </a:ln>
        </p:spPr>
        <p:txBody>
          <a:bodyPr wrap="none" lIns="0" tIns="0" rIns="0" bIns="0">
            <a:spAutoFit/>
          </a:bodyPr>
          <a:lstStyle/>
          <a:p>
            <a:r>
              <a:rPr lang="en-US" altLang="zh-CN" sz="1100" b="1">
                <a:solidFill>
                  <a:srgbClr val="FF3300"/>
                </a:solidFill>
                <a:ea typeface="宋体" panose="02010600030101010101" pitchFamily="2" charset="-122"/>
              </a:rPr>
              <a:t>System engineering</a:t>
            </a:r>
            <a:endParaRPr lang="en-US" altLang="zh-CN">
              <a:ea typeface="宋体" panose="02010600030101010101" pitchFamily="2" charset="-122"/>
            </a:endParaRPr>
          </a:p>
        </p:txBody>
      </p:sp>
      <p:sp>
        <p:nvSpPr>
          <p:cNvPr id="348340" name="Rectangle 180"/>
          <p:cNvSpPr>
            <a:spLocks noChangeArrowheads="1"/>
          </p:cNvSpPr>
          <p:nvPr/>
        </p:nvSpPr>
        <p:spPr bwMode="auto">
          <a:xfrm>
            <a:off x="1292225" y="3432448"/>
            <a:ext cx="1296988" cy="168275"/>
          </a:xfrm>
          <a:prstGeom prst="rect">
            <a:avLst/>
          </a:prstGeom>
          <a:noFill/>
          <a:ln w="9525">
            <a:noFill/>
            <a:miter lim="800000"/>
          </a:ln>
        </p:spPr>
        <p:txBody>
          <a:bodyPr wrap="none" lIns="0" tIns="0" rIns="0" bIns="0">
            <a:spAutoFit/>
          </a:bodyPr>
          <a:lstStyle/>
          <a:p>
            <a:r>
              <a:rPr lang="en-US" altLang="zh-CN" sz="1100" b="1" dirty="0">
                <a:solidFill>
                  <a:schemeClr val="bg1"/>
                </a:solidFill>
                <a:ea typeface="宋体" panose="02010600030101010101" pitchFamily="2" charset="-122"/>
              </a:rPr>
              <a:t>Analysts/Designe</a:t>
            </a:r>
            <a:r>
              <a:rPr lang="en-US" altLang="zh-CN" sz="1100" b="1" dirty="0">
                <a:solidFill>
                  <a:srgbClr val="FF0033"/>
                </a:solidFill>
                <a:ea typeface="宋体" panose="02010600030101010101" pitchFamily="2" charset="-122"/>
              </a:rPr>
              <a:t>rs</a:t>
            </a:r>
            <a:endParaRPr lang="en-US" altLang="zh-CN" dirty="0">
              <a:ea typeface="宋体" panose="02010600030101010101" pitchFamily="2" charset="-122"/>
            </a:endParaRPr>
          </a:p>
        </p:txBody>
      </p:sp>
      <p:sp>
        <p:nvSpPr>
          <p:cNvPr id="348341" name="Rectangle 181"/>
          <p:cNvSpPr>
            <a:spLocks noChangeArrowheads="1"/>
          </p:cNvSpPr>
          <p:nvPr/>
        </p:nvSpPr>
        <p:spPr bwMode="auto">
          <a:xfrm>
            <a:off x="1255713" y="3675335"/>
            <a:ext cx="565150" cy="152400"/>
          </a:xfrm>
          <a:prstGeom prst="rect">
            <a:avLst/>
          </a:prstGeom>
          <a:noFill/>
          <a:ln w="9525">
            <a:noFill/>
            <a:miter lim="800000"/>
          </a:ln>
        </p:spPr>
        <p:txBody>
          <a:bodyPr wrap="none" lIns="0" tIns="0" rIns="0" bIns="0">
            <a:spAutoFit/>
          </a:bodyPr>
          <a:lstStyle/>
          <a:p>
            <a:r>
              <a:rPr lang="en-US" altLang="zh-CN" b="1" i="1">
                <a:solidFill>
                  <a:srgbClr val="000000"/>
                </a:solidFill>
                <a:ea typeface="宋体" panose="02010600030101010101" pitchFamily="2" charset="-122"/>
              </a:rPr>
              <a:t>Structure</a:t>
            </a:r>
            <a:endParaRPr lang="en-US" altLang="zh-CN">
              <a:ea typeface="宋体" panose="02010600030101010101" pitchFamily="2" charset="-122"/>
            </a:endParaRPr>
          </a:p>
        </p:txBody>
      </p:sp>
      <p:sp>
        <p:nvSpPr>
          <p:cNvPr id="348342" name="Line 182"/>
          <p:cNvSpPr>
            <a:spLocks noChangeShapeType="1"/>
          </p:cNvSpPr>
          <p:nvPr/>
        </p:nvSpPr>
        <p:spPr bwMode="auto">
          <a:xfrm>
            <a:off x="3770313" y="3692798"/>
            <a:ext cx="188912" cy="0"/>
          </a:xfrm>
          <a:prstGeom prst="line">
            <a:avLst/>
          </a:prstGeom>
          <a:noFill/>
          <a:ln w="9525">
            <a:solidFill>
              <a:schemeClr val="bg2"/>
            </a:solidFill>
            <a:round/>
          </a:ln>
          <a:effectLst/>
        </p:spPr>
        <p:txBody>
          <a:bodyPr lIns="107950" tIns="53975" rIns="107950" bIns="53975"/>
          <a:lstStyle/>
          <a:p>
            <a:endParaRPr lang="en-US"/>
          </a:p>
        </p:txBody>
      </p:sp>
      <p:grpSp>
        <p:nvGrpSpPr>
          <p:cNvPr id="7" name="Group 328"/>
          <p:cNvGrpSpPr/>
          <p:nvPr/>
        </p:nvGrpSpPr>
        <p:grpSpPr bwMode="auto">
          <a:xfrm>
            <a:off x="1466850" y="4507185"/>
            <a:ext cx="808038" cy="563563"/>
            <a:chOff x="924" y="2546"/>
            <a:chExt cx="509" cy="355"/>
          </a:xfrm>
        </p:grpSpPr>
        <p:sp>
          <p:nvSpPr>
            <p:cNvPr id="348364" name="Line 204"/>
            <p:cNvSpPr>
              <a:spLocks noChangeShapeType="1"/>
            </p:cNvSpPr>
            <p:nvPr/>
          </p:nvSpPr>
          <p:spPr bwMode="auto">
            <a:xfrm flipV="1">
              <a:off x="1026" y="2587"/>
              <a:ext cx="139" cy="57"/>
            </a:xfrm>
            <a:prstGeom prst="line">
              <a:avLst/>
            </a:prstGeom>
            <a:noFill/>
            <a:ln w="3175">
              <a:solidFill>
                <a:srgbClr val="000000"/>
              </a:solidFill>
              <a:round/>
            </a:ln>
          </p:spPr>
          <p:txBody>
            <a:bodyPr/>
            <a:lstStyle/>
            <a:p>
              <a:endParaRPr lang="en-US"/>
            </a:p>
          </p:txBody>
        </p:sp>
        <p:sp>
          <p:nvSpPr>
            <p:cNvPr id="348365" name="Line 205"/>
            <p:cNvSpPr>
              <a:spLocks noChangeShapeType="1"/>
            </p:cNvSpPr>
            <p:nvPr/>
          </p:nvSpPr>
          <p:spPr bwMode="auto">
            <a:xfrm flipH="1">
              <a:off x="1184" y="2644"/>
              <a:ext cx="32" cy="159"/>
            </a:xfrm>
            <a:prstGeom prst="line">
              <a:avLst/>
            </a:prstGeom>
            <a:noFill/>
            <a:ln w="3175">
              <a:solidFill>
                <a:srgbClr val="000000"/>
              </a:solidFill>
              <a:round/>
            </a:ln>
          </p:spPr>
          <p:txBody>
            <a:bodyPr/>
            <a:lstStyle/>
            <a:p>
              <a:endParaRPr lang="en-US"/>
            </a:p>
          </p:txBody>
        </p:sp>
        <p:sp>
          <p:nvSpPr>
            <p:cNvPr id="348366" name="Line 206"/>
            <p:cNvSpPr>
              <a:spLocks noChangeShapeType="1"/>
            </p:cNvSpPr>
            <p:nvPr/>
          </p:nvSpPr>
          <p:spPr bwMode="auto">
            <a:xfrm>
              <a:off x="984" y="2708"/>
              <a:ext cx="123" cy="99"/>
            </a:xfrm>
            <a:prstGeom prst="line">
              <a:avLst/>
            </a:prstGeom>
            <a:noFill/>
            <a:ln w="3175">
              <a:solidFill>
                <a:srgbClr val="000000"/>
              </a:solidFill>
              <a:round/>
            </a:ln>
          </p:spPr>
          <p:txBody>
            <a:bodyPr/>
            <a:lstStyle/>
            <a:p>
              <a:endParaRPr lang="en-US"/>
            </a:p>
          </p:txBody>
        </p:sp>
        <p:sp>
          <p:nvSpPr>
            <p:cNvPr id="348367" name="Line 207"/>
            <p:cNvSpPr>
              <a:spLocks noChangeShapeType="1"/>
            </p:cNvSpPr>
            <p:nvPr/>
          </p:nvSpPr>
          <p:spPr bwMode="auto">
            <a:xfrm flipV="1">
              <a:off x="1219" y="2814"/>
              <a:ext cx="120" cy="59"/>
            </a:xfrm>
            <a:prstGeom prst="line">
              <a:avLst/>
            </a:prstGeom>
            <a:noFill/>
            <a:ln w="3175">
              <a:solidFill>
                <a:srgbClr val="000000"/>
              </a:solidFill>
              <a:round/>
            </a:ln>
          </p:spPr>
          <p:txBody>
            <a:bodyPr/>
            <a:lstStyle/>
            <a:p>
              <a:endParaRPr lang="en-US"/>
            </a:p>
          </p:txBody>
        </p:sp>
        <p:sp>
          <p:nvSpPr>
            <p:cNvPr id="348368" name="Rectangle 208"/>
            <p:cNvSpPr>
              <a:spLocks noChangeArrowheads="1"/>
            </p:cNvSpPr>
            <p:nvPr/>
          </p:nvSpPr>
          <p:spPr bwMode="auto">
            <a:xfrm>
              <a:off x="924" y="2614"/>
              <a:ext cx="78" cy="76"/>
            </a:xfrm>
            <a:prstGeom prst="rect">
              <a:avLst/>
            </a:prstGeom>
            <a:solidFill>
              <a:srgbClr val="669999"/>
            </a:solidFill>
            <a:ln w="9525">
              <a:noFill/>
              <a:miter lim="800000"/>
            </a:ln>
          </p:spPr>
          <p:txBody>
            <a:bodyPr/>
            <a:lstStyle/>
            <a:p>
              <a:endParaRPr lang="en-US"/>
            </a:p>
          </p:txBody>
        </p:sp>
        <p:sp>
          <p:nvSpPr>
            <p:cNvPr id="348369" name="Rectangle 209"/>
            <p:cNvSpPr>
              <a:spLocks noChangeArrowheads="1"/>
            </p:cNvSpPr>
            <p:nvPr/>
          </p:nvSpPr>
          <p:spPr bwMode="auto">
            <a:xfrm>
              <a:off x="924" y="2614"/>
              <a:ext cx="78" cy="76"/>
            </a:xfrm>
            <a:prstGeom prst="rect">
              <a:avLst/>
            </a:prstGeom>
            <a:noFill/>
            <a:ln w="3175">
              <a:solidFill>
                <a:srgbClr val="000000"/>
              </a:solidFill>
              <a:miter lim="800000"/>
            </a:ln>
          </p:spPr>
          <p:txBody>
            <a:bodyPr/>
            <a:lstStyle/>
            <a:p>
              <a:endParaRPr lang="en-US"/>
            </a:p>
          </p:txBody>
        </p:sp>
        <p:sp>
          <p:nvSpPr>
            <p:cNvPr id="348370" name="Line 210"/>
            <p:cNvSpPr>
              <a:spLocks noChangeShapeType="1"/>
            </p:cNvSpPr>
            <p:nvPr/>
          </p:nvSpPr>
          <p:spPr bwMode="auto">
            <a:xfrm>
              <a:off x="924" y="2643"/>
              <a:ext cx="78" cy="1"/>
            </a:xfrm>
            <a:prstGeom prst="line">
              <a:avLst/>
            </a:prstGeom>
            <a:noFill/>
            <a:ln w="3175">
              <a:solidFill>
                <a:srgbClr val="000000"/>
              </a:solidFill>
              <a:round/>
            </a:ln>
          </p:spPr>
          <p:txBody>
            <a:bodyPr/>
            <a:lstStyle/>
            <a:p>
              <a:endParaRPr lang="en-US"/>
            </a:p>
          </p:txBody>
        </p:sp>
        <p:sp>
          <p:nvSpPr>
            <p:cNvPr id="348371" name="Line 211"/>
            <p:cNvSpPr>
              <a:spLocks noChangeShapeType="1"/>
            </p:cNvSpPr>
            <p:nvPr/>
          </p:nvSpPr>
          <p:spPr bwMode="auto">
            <a:xfrm>
              <a:off x="924" y="2662"/>
              <a:ext cx="78" cy="1"/>
            </a:xfrm>
            <a:prstGeom prst="line">
              <a:avLst/>
            </a:prstGeom>
            <a:noFill/>
            <a:ln w="3175">
              <a:solidFill>
                <a:srgbClr val="000000"/>
              </a:solidFill>
              <a:round/>
            </a:ln>
          </p:spPr>
          <p:txBody>
            <a:bodyPr/>
            <a:lstStyle/>
            <a:p>
              <a:endParaRPr lang="en-US"/>
            </a:p>
          </p:txBody>
        </p:sp>
        <p:sp>
          <p:nvSpPr>
            <p:cNvPr id="348372" name="Rectangle 212"/>
            <p:cNvSpPr>
              <a:spLocks noChangeArrowheads="1"/>
            </p:cNvSpPr>
            <p:nvPr/>
          </p:nvSpPr>
          <p:spPr bwMode="auto">
            <a:xfrm>
              <a:off x="1350" y="2767"/>
              <a:ext cx="83" cy="76"/>
            </a:xfrm>
            <a:prstGeom prst="rect">
              <a:avLst/>
            </a:prstGeom>
            <a:solidFill>
              <a:srgbClr val="669999"/>
            </a:solidFill>
            <a:ln w="9525">
              <a:noFill/>
              <a:miter lim="800000"/>
            </a:ln>
          </p:spPr>
          <p:txBody>
            <a:bodyPr/>
            <a:lstStyle/>
            <a:p>
              <a:endParaRPr lang="en-US"/>
            </a:p>
          </p:txBody>
        </p:sp>
        <p:sp>
          <p:nvSpPr>
            <p:cNvPr id="348373" name="Rectangle 213"/>
            <p:cNvSpPr>
              <a:spLocks noChangeArrowheads="1"/>
            </p:cNvSpPr>
            <p:nvPr/>
          </p:nvSpPr>
          <p:spPr bwMode="auto">
            <a:xfrm>
              <a:off x="1350" y="2767"/>
              <a:ext cx="83" cy="76"/>
            </a:xfrm>
            <a:prstGeom prst="rect">
              <a:avLst/>
            </a:prstGeom>
            <a:noFill/>
            <a:ln w="3175">
              <a:solidFill>
                <a:srgbClr val="000000"/>
              </a:solidFill>
              <a:miter lim="800000"/>
            </a:ln>
          </p:spPr>
          <p:txBody>
            <a:bodyPr/>
            <a:lstStyle/>
            <a:p>
              <a:endParaRPr lang="en-US"/>
            </a:p>
          </p:txBody>
        </p:sp>
        <p:sp>
          <p:nvSpPr>
            <p:cNvPr id="348374" name="Line 214"/>
            <p:cNvSpPr>
              <a:spLocks noChangeShapeType="1"/>
            </p:cNvSpPr>
            <p:nvPr/>
          </p:nvSpPr>
          <p:spPr bwMode="auto">
            <a:xfrm>
              <a:off x="1350" y="2798"/>
              <a:ext cx="83" cy="1"/>
            </a:xfrm>
            <a:prstGeom prst="line">
              <a:avLst/>
            </a:prstGeom>
            <a:noFill/>
            <a:ln w="3175">
              <a:solidFill>
                <a:srgbClr val="000000"/>
              </a:solidFill>
              <a:round/>
            </a:ln>
          </p:spPr>
          <p:txBody>
            <a:bodyPr/>
            <a:lstStyle/>
            <a:p>
              <a:endParaRPr lang="en-US"/>
            </a:p>
          </p:txBody>
        </p:sp>
        <p:sp>
          <p:nvSpPr>
            <p:cNvPr id="348375" name="Line 215"/>
            <p:cNvSpPr>
              <a:spLocks noChangeShapeType="1"/>
            </p:cNvSpPr>
            <p:nvPr/>
          </p:nvSpPr>
          <p:spPr bwMode="auto">
            <a:xfrm>
              <a:off x="1350" y="2814"/>
              <a:ext cx="83" cy="2"/>
            </a:xfrm>
            <a:prstGeom prst="line">
              <a:avLst/>
            </a:prstGeom>
            <a:noFill/>
            <a:ln w="3175">
              <a:solidFill>
                <a:srgbClr val="000000"/>
              </a:solidFill>
              <a:round/>
            </a:ln>
          </p:spPr>
          <p:txBody>
            <a:bodyPr/>
            <a:lstStyle/>
            <a:p>
              <a:endParaRPr lang="en-US"/>
            </a:p>
          </p:txBody>
        </p:sp>
        <p:sp>
          <p:nvSpPr>
            <p:cNvPr id="348376" name="Rectangle 216"/>
            <p:cNvSpPr>
              <a:spLocks noChangeArrowheads="1"/>
            </p:cNvSpPr>
            <p:nvPr/>
          </p:nvSpPr>
          <p:spPr bwMode="auto">
            <a:xfrm>
              <a:off x="1121" y="2822"/>
              <a:ext cx="81" cy="79"/>
            </a:xfrm>
            <a:prstGeom prst="rect">
              <a:avLst/>
            </a:prstGeom>
            <a:solidFill>
              <a:srgbClr val="669999"/>
            </a:solidFill>
            <a:ln w="9525">
              <a:noFill/>
              <a:miter lim="800000"/>
            </a:ln>
          </p:spPr>
          <p:txBody>
            <a:bodyPr/>
            <a:lstStyle/>
            <a:p>
              <a:endParaRPr lang="en-US"/>
            </a:p>
          </p:txBody>
        </p:sp>
        <p:sp>
          <p:nvSpPr>
            <p:cNvPr id="348377" name="Rectangle 217"/>
            <p:cNvSpPr>
              <a:spLocks noChangeArrowheads="1"/>
            </p:cNvSpPr>
            <p:nvPr/>
          </p:nvSpPr>
          <p:spPr bwMode="auto">
            <a:xfrm>
              <a:off x="1121" y="2822"/>
              <a:ext cx="81" cy="79"/>
            </a:xfrm>
            <a:prstGeom prst="rect">
              <a:avLst/>
            </a:prstGeom>
            <a:noFill/>
            <a:ln w="3175">
              <a:solidFill>
                <a:srgbClr val="000000"/>
              </a:solidFill>
              <a:miter lim="800000"/>
            </a:ln>
          </p:spPr>
          <p:txBody>
            <a:bodyPr/>
            <a:lstStyle/>
            <a:p>
              <a:endParaRPr lang="en-US"/>
            </a:p>
          </p:txBody>
        </p:sp>
        <p:sp>
          <p:nvSpPr>
            <p:cNvPr id="348378" name="Line 218"/>
            <p:cNvSpPr>
              <a:spLocks noChangeShapeType="1"/>
            </p:cNvSpPr>
            <p:nvPr/>
          </p:nvSpPr>
          <p:spPr bwMode="auto">
            <a:xfrm>
              <a:off x="1121" y="2850"/>
              <a:ext cx="81" cy="2"/>
            </a:xfrm>
            <a:prstGeom prst="line">
              <a:avLst/>
            </a:prstGeom>
            <a:noFill/>
            <a:ln w="3175">
              <a:solidFill>
                <a:srgbClr val="000000"/>
              </a:solidFill>
              <a:round/>
            </a:ln>
          </p:spPr>
          <p:txBody>
            <a:bodyPr/>
            <a:lstStyle/>
            <a:p>
              <a:endParaRPr lang="en-US"/>
            </a:p>
          </p:txBody>
        </p:sp>
        <p:sp>
          <p:nvSpPr>
            <p:cNvPr id="348379" name="Line 219"/>
            <p:cNvSpPr>
              <a:spLocks noChangeShapeType="1"/>
            </p:cNvSpPr>
            <p:nvPr/>
          </p:nvSpPr>
          <p:spPr bwMode="auto">
            <a:xfrm>
              <a:off x="1121" y="2869"/>
              <a:ext cx="81" cy="1"/>
            </a:xfrm>
            <a:prstGeom prst="line">
              <a:avLst/>
            </a:prstGeom>
            <a:noFill/>
            <a:ln w="3175">
              <a:solidFill>
                <a:srgbClr val="000000"/>
              </a:solidFill>
              <a:round/>
            </a:ln>
          </p:spPr>
          <p:txBody>
            <a:bodyPr/>
            <a:lstStyle/>
            <a:p>
              <a:endParaRPr lang="en-US"/>
            </a:p>
          </p:txBody>
        </p:sp>
        <p:sp>
          <p:nvSpPr>
            <p:cNvPr id="348380" name="Rectangle 220"/>
            <p:cNvSpPr>
              <a:spLocks noChangeArrowheads="1"/>
            </p:cNvSpPr>
            <p:nvPr/>
          </p:nvSpPr>
          <p:spPr bwMode="auto">
            <a:xfrm>
              <a:off x="1181" y="2546"/>
              <a:ext cx="81" cy="78"/>
            </a:xfrm>
            <a:prstGeom prst="rect">
              <a:avLst/>
            </a:prstGeom>
            <a:solidFill>
              <a:srgbClr val="669999"/>
            </a:solidFill>
            <a:ln w="9525">
              <a:noFill/>
              <a:miter lim="800000"/>
            </a:ln>
          </p:spPr>
          <p:txBody>
            <a:bodyPr/>
            <a:lstStyle/>
            <a:p>
              <a:endParaRPr lang="en-US"/>
            </a:p>
          </p:txBody>
        </p:sp>
        <p:sp>
          <p:nvSpPr>
            <p:cNvPr id="348381" name="Rectangle 221"/>
            <p:cNvSpPr>
              <a:spLocks noChangeArrowheads="1"/>
            </p:cNvSpPr>
            <p:nvPr/>
          </p:nvSpPr>
          <p:spPr bwMode="auto">
            <a:xfrm>
              <a:off x="1181" y="2546"/>
              <a:ext cx="81" cy="78"/>
            </a:xfrm>
            <a:prstGeom prst="rect">
              <a:avLst/>
            </a:prstGeom>
            <a:noFill/>
            <a:ln w="3175">
              <a:solidFill>
                <a:srgbClr val="000000"/>
              </a:solidFill>
              <a:miter lim="800000"/>
            </a:ln>
          </p:spPr>
          <p:txBody>
            <a:bodyPr/>
            <a:lstStyle/>
            <a:p>
              <a:endParaRPr lang="en-US"/>
            </a:p>
          </p:txBody>
        </p:sp>
        <p:sp>
          <p:nvSpPr>
            <p:cNvPr id="348382" name="Line 222"/>
            <p:cNvSpPr>
              <a:spLocks noChangeShapeType="1"/>
            </p:cNvSpPr>
            <p:nvPr/>
          </p:nvSpPr>
          <p:spPr bwMode="auto">
            <a:xfrm>
              <a:off x="1181" y="2577"/>
              <a:ext cx="81" cy="1"/>
            </a:xfrm>
            <a:prstGeom prst="line">
              <a:avLst/>
            </a:prstGeom>
            <a:noFill/>
            <a:ln w="3175">
              <a:solidFill>
                <a:srgbClr val="000000"/>
              </a:solidFill>
              <a:round/>
            </a:ln>
          </p:spPr>
          <p:txBody>
            <a:bodyPr/>
            <a:lstStyle/>
            <a:p>
              <a:endParaRPr lang="en-US"/>
            </a:p>
          </p:txBody>
        </p:sp>
        <p:sp>
          <p:nvSpPr>
            <p:cNvPr id="348383" name="Line 223"/>
            <p:cNvSpPr>
              <a:spLocks noChangeShapeType="1"/>
            </p:cNvSpPr>
            <p:nvPr/>
          </p:nvSpPr>
          <p:spPr bwMode="auto">
            <a:xfrm>
              <a:off x="1181" y="2596"/>
              <a:ext cx="81" cy="1"/>
            </a:xfrm>
            <a:prstGeom prst="line">
              <a:avLst/>
            </a:prstGeom>
            <a:noFill/>
            <a:ln w="3175">
              <a:solidFill>
                <a:srgbClr val="000000"/>
              </a:solidFill>
              <a:round/>
            </a:ln>
          </p:spPr>
          <p:txBody>
            <a:bodyPr/>
            <a:lstStyle/>
            <a:p>
              <a:endParaRPr lang="en-US"/>
            </a:p>
          </p:txBody>
        </p:sp>
      </p:grpSp>
      <p:grpSp>
        <p:nvGrpSpPr>
          <p:cNvPr id="8" name="Group 329"/>
          <p:cNvGrpSpPr/>
          <p:nvPr/>
        </p:nvGrpSpPr>
        <p:grpSpPr bwMode="auto">
          <a:xfrm>
            <a:off x="1466850" y="2392635"/>
            <a:ext cx="808038" cy="561975"/>
            <a:chOff x="924" y="1214"/>
            <a:chExt cx="509" cy="354"/>
          </a:xfrm>
        </p:grpSpPr>
        <p:sp>
          <p:nvSpPr>
            <p:cNvPr id="348446" name="Line 286"/>
            <p:cNvSpPr>
              <a:spLocks noChangeShapeType="1"/>
            </p:cNvSpPr>
            <p:nvPr/>
          </p:nvSpPr>
          <p:spPr bwMode="auto">
            <a:xfrm flipV="1">
              <a:off x="1026" y="1255"/>
              <a:ext cx="139" cy="57"/>
            </a:xfrm>
            <a:prstGeom prst="line">
              <a:avLst/>
            </a:prstGeom>
            <a:noFill/>
            <a:ln w="3175">
              <a:solidFill>
                <a:srgbClr val="000000"/>
              </a:solidFill>
              <a:round/>
            </a:ln>
          </p:spPr>
          <p:txBody>
            <a:bodyPr/>
            <a:lstStyle/>
            <a:p>
              <a:endParaRPr lang="en-US"/>
            </a:p>
          </p:txBody>
        </p:sp>
        <p:sp>
          <p:nvSpPr>
            <p:cNvPr id="348447" name="Line 287"/>
            <p:cNvSpPr>
              <a:spLocks noChangeShapeType="1"/>
            </p:cNvSpPr>
            <p:nvPr/>
          </p:nvSpPr>
          <p:spPr bwMode="auto">
            <a:xfrm flipH="1">
              <a:off x="1184" y="1308"/>
              <a:ext cx="32" cy="163"/>
            </a:xfrm>
            <a:prstGeom prst="line">
              <a:avLst/>
            </a:prstGeom>
            <a:noFill/>
            <a:ln w="3175">
              <a:solidFill>
                <a:srgbClr val="000000"/>
              </a:solidFill>
              <a:round/>
            </a:ln>
          </p:spPr>
          <p:txBody>
            <a:bodyPr/>
            <a:lstStyle/>
            <a:p>
              <a:endParaRPr lang="en-US"/>
            </a:p>
          </p:txBody>
        </p:sp>
        <p:sp>
          <p:nvSpPr>
            <p:cNvPr id="348448" name="Line 288"/>
            <p:cNvSpPr>
              <a:spLocks noChangeShapeType="1"/>
            </p:cNvSpPr>
            <p:nvPr/>
          </p:nvSpPr>
          <p:spPr bwMode="auto">
            <a:xfrm>
              <a:off x="987" y="1376"/>
              <a:ext cx="120" cy="98"/>
            </a:xfrm>
            <a:prstGeom prst="line">
              <a:avLst/>
            </a:prstGeom>
            <a:noFill/>
            <a:ln w="3175">
              <a:solidFill>
                <a:srgbClr val="000000"/>
              </a:solidFill>
              <a:round/>
            </a:ln>
          </p:spPr>
          <p:txBody>
            <a:bodyPr/>
            <a:lstStyle/>
            <a:p>
              <a:endParaRPr lang="en-US"/>
            </a:p>
          </p:txBody>
        </p:sp>
        <p:sp>
          <p:nvSpPr>
            <p:cNvPr id="348449" name="Line 289"/>
            <p:cNvSpPr>
              <a:spLocks noChangeShapeType="1"/>
            </p:cNvSpPr>
            <p:nvPr/>
          </p:nvSpPr>
          <p:spPr bwMode="auto">
            <a:xfrm flipV="1">
              <a:off x="1218" y="1482"/>
              <a:ext cx="121" cy="55"/>
            </a:xfrm>
            <a:prstGeom prst="line">
              <a:avLst/>
            </a:prstGeom>
            <a:noFill/>
            <a:ln w="3175">
              <a:solidFill>
                <a:srgbClr val="000000"/>
              </a:solidFill>
              <a:round/>
            </a:ln>
          </p:spPr>
          <p:txBody>
            <a:bodyPr/>
            <a:lstStyle/>
            <a:p>
              <a:endParaRPr lang="en-US"/>
            </a:p>
          </p:txBody>
        </p:sp>
        <p:sp>
          <p:nvSpPr>
            <p:cNvPr id="348450" name="Rectangle 290"/>
            <p:cNvSpPr>
              <a:spLocks noChangeArrowheads="1"/>
            </p:cNvSpPr>
            <p:nvPr/>
          </p:nvSpPr>
          <p:spPr bwMode="auto">
            <a:xfrm>
              <a:off x="924" y="1282"/>
              <a:ext cx="78" cy="76"/>
            </a:xfrm>
            <a:prstGeom prst="rect">
              <a:avLst/>
            </a:prstGeom>
            <a:solidFill>
              <a:srgbClr val="669999"/>
            </a:solidFill>
            <a:ln w="9525">
              <a:noFill/>
              <a:miter lim="800000"/>
            </a:ln>
          </p:spPr>
          <p:txBody>
            <a:bodyPr/>
            <a:lstStyle/>
            <a:p>
              <a:endParaRPr lang="en-US"/>
            </a:p>
          </p:txBody>
        </p:sp>
        <p:sp>
          <p:nvSpPr>
            <p:cNvPr id="348451" name="Rectangle 291"/>
            <p:cNvSpPr>
              <a:spLocks noChangeArrowheads="1"/>
            </p:cNvSpPr>
            <p:nvPr/>
          </p:nvSpPr>
          <p:spPr bwMode="auto">
            <a:xfrm>
              <a:off x="924" y="1282"/>
              <a:ext cx="78" cy="76"/>
            </a:xfrm>
            <a:prstGeom prst="rect">
              <a:avLst/>
            </a:prstGeom>
            <a:noFill/>
            <a:ln w="3175">
              <a:solidFill>
                <a:srgbClr val="000000"/>
              </a:solidFill>
              <a:miter lim="800000"/>
            </a:ln>
          </p:spPr>
          <p:txBody>
            <a:bodyPr/>
            <a:lstStyle/>
            <a:p>
              <a:endParaRPr lang="en-US"/>
            </a:p>
          </p:txBody>
        </p:sp>
        <p:sp>
          <p:nvSpPr>
            <p:cNvPr id="348452" name="Line 292"/>
            <p:cNvSpPr>
              <a:spLocks noChangeShapeType="1"/>
            </p:cNvSpPr>
            <p:nvPr/>
          </p:nvSpPr>
          <p:spPr bwMode="auto">
            <a:xfrm>
              <a:off x="924" y="1311"/>
              <a:ext cx="78" cy="1"/>
            </a:xfrm>
            <a:prstGeom prst="line">
              <a:avLst/>
            </a:prstGeom>
            <a:noFill/>
            <a:ln w="3175">
              <a:solidFill>
                <a:srgbClr val="000000"/>
              </a:solidFill>
              <a:round/>
            </a:ln>
          </p:spPr>
          <p:txBody>
            <a:bodyPr/>
            <a:lstStyle/>
            <a:p>
              <a:endParaRPr lang="en-US"/>
            </a:p>
          </p:txBody>
        </p:sp>
        <p:sp>
          <p:nvSpPr>
            <p:cNvPr id="348453" name="Line 293"/>
            <p:cNvSpPr>
              <a:spLocks noChangeShapeType="1"/>
            </p:cNvSpPr>
            <p:nvPr/>
          </p:nvSpPr>
          <p:spPr bwMode="auto">
            <a:xfrm>
              <a:off x="924" y="1329"/>
              <a:ext cx="78" cy="1"/>
            </a:xfrm>
            <a:prstGeom prst="line">
              <a:avLst/>
            </a:prstGeom>
            <a:noFill/>
            <a:ln w="3175">
              <a:solidFill>
                <a:srgbClr val="000000"/>
              </a:solidFill>
              <a:round/>
            </a:ln>
          </p:spPr>
          <p:txBody>
            <a:bodyPr/>
            <a:lstStyle/>
            <a:p>
              <a:endParaRPr lang="en-US"/>
            </a:p>
          </p:txBody>
        </p:sp>
        <p:sp>
          <p:nvSpPr>
            <p:cNvPr id="348454" name="Rectangle 294"/>
            <p:cNvSpPr>
              <a:spLocks noChangeArrowheads="1"/>
            </p:cNvSpPr>
            <p:nvPr/>
          </p:nvSpPr>
          <p:spPr bwMode="auto">
            <a:xfrm>
              <a:off x="1350" y="1435"/>
              <a:ext cx="83" cy="75"/>
            </a:xfrm>
            <a:prstGeom prst="rect">
              <a:avLst/>
            </a:prstGeom>
            <a:solidFill>
              <a:srgbClr val="669999"/>
            </a:solidFill>
            <a:ln w="9525">
              <a:noFill/>
              <a:miter lim="800000"/>
            </a:ln>
          </p:spPr>
          <p:txBody>
            <a:bodyPr/>
            <a:lstStyle/>
            <a:p>
              <a:endParaRPr lang="en-US"/>
            </a:p>
          </p:txBody>
        </p:sp>
        <p:sp>
          <p:nvSpPr>
            <p:cNvPr id="348455" name="Rectangle 295"/>
            <p:cNvSpPr>
              <a:spLocks noChangeArrowheads="1"/>
            </p:cNvSpPr>
            <p:nvPr/>
          </p:nvSpPr>
          <p:spPr bwMode="auto">
            <a:xfrm>
              <a:off x="1350" y="1435"/>
              <a:ext cx="83" cy="75"/>
            </a:xfrm>
            <a:prstGeom prst="rect">
              <a:avLst/>
            </a:prstGeom>
            <a:noFill/>
            <a:ln w="3175">
              <a:solidFill>
                <a:srgbClr val="000000"/>
              </a:solidFill>
              <a:miter lim="800000"/>
            </a:ln>
          </p:spPr>
          <p:txBody>
            <a:bodyPr/>
            <a:lstStyle/>
            <a:p>
              <a:endParaRPr lang="en-US"/>
            </a:p>
          </p:txBody>
        </p:sp>
        <p:sp>
          <p:nvSpPr>
            <p:cNvPr id="348456" name="Line 296"/>
            <p:cNvSpPr>
              <a:spLocks noChangeShapeType="1"/>
            </p:cNvSpPr>
            <p:nvPr/>
          </p:nvSpPr>
          <p:spPr bwMode="auto">
            <a:xfrm>
              <a:off x="1350" y="1466"/>
              <a:ext cx="83" cy="1"/>
            </a:xfrm>
            <a:prstGeom prst="line">
              <a:avLst/>
            </a:prstGeom>
            <a:noFill/>
            <a:ln w="3175">
              <a:solidFill>
                <a:srgbClr val="000000"/>
              </a:solidFill>
              <a:round/>
            </a:ln>
          </p:spPr>
          <p:txBody>
            <a:bodyPr/>
            <a:lstStyle/>
            <a:p>
              <a:endParaRPr lang="en-US"/>
            </a:p>
          </p:txBody>
        </p:sp>
        <p:sp>
          <p:nvSpPr>
            <p:cNvPr id="348457" name="Line 297"/>
            <p:cNvSpPr>
              <a:spLocks noChangeShapeType="1"/>
            </p:cNvSpPr>
            <p:nvPr/>
          </p:nvSpPr>
          <p:spPr bwMode="auto">
            <a:xfrm>
              <a:off x="1350" y="1482"/>
              <a:ext cx="83" cy="1"/>
            </a:xfrm>
            <a:prstGeom prst="line">
              <a:avLst/>
            </a:prstGeom>
            <a:noFill/>
            <a:ln w="3175">
              <a:solidFill>
                <a:srgbClr val="000000"/>
              </a:solidFill>
              <a:round/>
            </a:ln>
          </p:spPr>
          <p:txBody>
            <a:bodyPr/>
            <a:lstStyle/>
            <a:p>
              <a:endParaRPr lang="en-US"/>
            </a:p>
          </p:txBody>
        </p:sp>
        <p:sp>
          <p:nvSpPr>
            <p:cNvPr id="348458" name="Rectangle 298"/>
            <p:cNvSpPr>
              <a:spLocks noChangeArrowheads="1"/>
            </p:cNvSpPr>
            <p:nvPr/>
          </p:nvSpPr>
          <p:spPr bwMode="auto">
            <a:xfrm>
              <a:off x="1121" y="1489"/>
              <a:ext cx="81" cy="79"/>
            </a:xfrm>
            <a:prstGeom prst="rect">
              <a:avLst/>
            </a:prstGeom>
            <a:solidFill>
              <a:srgbClr val="669999"/>
            </a:solidFill>
            <a:ln w="9525">
              <a:noFill/>
              <a:miter lim="800000"/>
            </a:ln>
          </p:spPr>
          <p:txBody>
            <a:bodyPr/>
            <a:lstStyle/>
            <a:p>
              <a:endParaRPr lang="en-US"/>
            </a:p>
          </p:txBody>
        </p:sp>
        <p:sp>
          <p:nvSpPr>
            <p:cNvPr id="348459" name="Rectangle 299"/>
            <p:cNvSpPr>
              <a:spLocks noChangeArrowheads="1"/>
            </p:cNvSpPr>
            <p:nvPr/>
          </p:nvSpPr>
          <p:spPr bwMode="auto">
            <a:xfrm>
              <a:off x="1121" y="1489"/>
              <a:ext cx="81" cy="79"/>
            </a:xfrm>
            <a:prstGeom prst="rect">
              <a:avLst/>
            </a:prstGeom>
            <a:noFill/>
            <a:ln w="3175">
              <a:solidFill>
                <a:srgbClr val="000000"/>
              </a:solidFill>
              <a:miter lim="800000"/>
            </a:ln>
          </p:spPr>
          <p:txBody>
            <a:bodyPr/>
            <a:lstStyle/>
            <a:p>
              <a:endParaRPr lang="en-US"/>
            </a:p>
          </p:txBody>
        </p:sp>
        <p:sp>
          <p:nvSpPr>
            <p:cNvPr id="348460" name="Line 300"/>
            <p:cNvSpPr>
              <a:spLocks noChangeShapeType="1"/>
            </p:cNvSpPr>
            <p:nvPr/>
          </p:nvSpPr>
          <p:spPr bwMode="auto">
            <a:xfrm>
              <a:off x="1121" y="1518"/>
              <a:ext cx="81" cy="1"/>
            </a:xfrm>
            <a:prstGeom prst="line">
              <a:avLst/>
            </a:prstGeom>
            <a:noFill/>
            <a:ln w="3175">
              <a:solidFill>
                <a:srgbClr val="000000"/>
              </a:solidFill>
              <a:round/>
            </a:ln>
          </p:spPr>
          <p:txBody>
            <a:bodyPr/>
            <a:lstStyle/>
            <a:p>
              <a:endParaRPr lang="en-US"/>
            </a:p>
          </p:txBody>
        </p:sp>
        <p:sp>
          <p:nvSpPr>
            <p:cNvPr id="348461" name="Line 301"/>
            <p:cNvSpPr>
              <a:spLocks noChangeShapeType="1"/>
            </p:cNvSpPr>
            <p:nvPr/>
          </p:nvSpPr>
          <p:spPr bwMode="auto">
            <a:xfrm>
              <a:off x="1121" y="1536"/>
              <a:ext cx="81" cy="1"/>
            </a:xfrm>
            <a:prstGeom prst="line">
              <a:avLst/>
            </a:prstGeom>
            <a:noFill/>
            <a:ln w="3175">
              <a:solidFill>
                <a:srgbClr val="000000"/>
              </a:solidFill>
              <a:round/>
            </a:ln>
          </p:spPr>
          <p:txBody>
            <a:bodyPr/>
            <a:lstStyle/>
            <a:p>
              <a:endParaRPr lang="en-US"/>
            </a:p>
          </p:txBody>
        </p:sp>
        <p:sp>
          <p:nvSpPr>
            <p:cNvPr id="348462" name="Rectangle 302"/>
            <p:cNvSpPr>
              <a:spLocks noChangeArrowheads="1"/>
            </p:cNvSpPr>
            <p:nvPr/>
          </p:nvSpPr>
          <p:spPr bwMode="auto">
            <a:xfrm>
              <a:off x="1181" y="1214"/>
              <a:ext cx="81" cy="78"/>
            </a:xfrm>
            <a:prstGeom prst="rect">
              <a:avLst/>
            </a:prstGeom>
            <a:solidFill>
              <a:srgbClr val="669999"/>
            </a:solidFill>
            <a:ln w="9525">
              <a:noFill/>
              <a:miter lim="800000"/>
            </a:ln>
          </p:spPr>
          <p:txBody>
            <a:bodyPr/>
            <a:lstStyle/>
            <a:p>
              <a:endParaRPr lang="en-US"/>
            </a:p>
          </p:txBody>
        </p:sp>
        <p:sp>
          <p:nvSpPr>
            <p:cNvPr id="348463" name="Rectangle 303"/>
            <p:cNvSpPr>
              <a:spLocks noChangeArrowheads="1"/>
            </p:cNvSpPr>
            <p:nvPr/>
          </p:nvSpPr>
          <p:spPr bwMode="auto">
            <a:xfrm>
              <a:off x="1181" y="1214"/>
              <a:ext cx="81" cy="78"/>
            </a:xfrm>
            <a:prstGeom prst="rect">
              <a:avLst/>
            </a:prstGeom>
            <a:noFill/>
            <a:ln w="3175">
              <a:solidFill>
                <a:srgbClr val="000000"/>
              </a:solidFill>
              <a:miter lim="800000"/>
            </a:ln>
          </p:spPr>
          <p:txBody>
            <a:bodyPr/>
            <a:lstStyle/>
            <a:p>
              <a:endParaRPr lang="en-US"/>
            </a:p>
          </p:txBody>
        </p:sp>
        <p:sp>
          <p:nvSpPr>
            <p:cNvPr id="348464" name="Line 304"/>
            <p:cNvSpPr>
              <a:spLocks noChangeShapeType="1"/>
            </p:cNvSpPr>
            <p:nvPr/>
          </p:nvSpPr>
          <p:spPr bwMode="auto">
            <a:xfrm>
              <a:off x="1181" y="1245"/>
              <a:ext cx="81" cy="1"/>
            </a:xfrm>
            <a:prstGeom prst="line">
              <a:avLst/>
            </a:prstGeom>
            <a:noFill/>
            <a:ln w="3175">
              <a:solidFill>
                <a:srgbClr val="000000"/>
              </a:solidFill>
              <a:round/>
            </a:ln>
          </p:spPr>
          <p:txBody>
            <a:bodyPr/>
            <a:lstStyle/>
            <a:p>
              <a:endParaRPr lang="en-US"/>
            </a:p>
          </p:txBody>
        </p:sp>
        <p:sp>
          <p:nvSpPr>
            <p:cNvPr id="348465" name="Line 305"/>
            <p:cNvSpPr>
              <a:spLocks noChangeShapeType="1"/>
            </p:cNvSpPr>
            <p:nvPr/>
          </p:nvSpPr>
          <p:spPr bwMode="auto">
            <a:xfrm>
              <a:off x="1181" y="1264"/>
              <a:ext cx="81" cy="1"/>
            </a:xfrm>
            <a:prstGeom prst="line">
              <a:avLst/>
            </a:prstGeom>
            <a:noFill/>
            <a:ln w="3175">
              <a:solidFill>
                <a:srgbClr val="000000"/>
              </a:solidFill>
              <a:round/>
            </a:ln>
          </p:spPr>
          <p:txBody>
            <a:bodyPr/>
            <a:lstStyle/>
            <a:p>
              <a:endParaRPr lang="en-US"/>
            </a:p>
          </p:txBody>
        </p:sp>
      </p:grpSp>
      <p:grpSp>
        <p:nvGrpSpPr>
          <p:cNvPr id="9" name="Group 306"/>
          <p:cNvGrpSpPr/>
          <p:nvPr/>
        </p:nvGrpSpPr>
        <p:grpSpPr bwMode="auto">
          <a:xfrm>
            <a:off x="6592888" y="4403998"/>
            <a:ext cx="785812" cy="615950"/>
            <a:chOff x="4255" y="2481"/>
            <a:chExt cx="495" cy="388"/>
          </a:xfrm>
        </p:grpSpPr>
        <p:sp>
          <p:nvSpPr>
            <p:cNvPr id="348467" name="Line 307"/>
            <p:cNvSpPr>
              <a:spLocks noChangeShapeType="1"/>
            </p:cNvSpPr>
            <p:nvPr/>
          </p:nvSpPr>
          <p:spPr bwMode="auto">
            <a:xfrm flipV="1">
              <a:off x="4397" y="2527"/>
              <a:ext cx="106" cy="42"/>
            </a:xfrm>
            <a:prstGeom prst="line">
              <a:avLst/>
            </a:prstGeom>
            <a:noFill/>
            <a:ln w="3175">
              <a:solidFill>
                <a:srgbClr val="000000"/>
              </a:solidFill>
              <a:round/>
            </a:ln>
          </p:spPr>
          <p:txBody>
            <a:bodyPr/>
            <a:lstStyle/>
            <a:p>
              <a:endParaRPr lang="en-US"/>
            </a:p>
          </p:txBody>
        </p:sp>
        <p:sp>
          <p:nvSpPr>
            <p:cNvPr id="348468" name="Line 308"/>
            <p:cNvSpPr>
              <a:spLocks noChangeShapeType="1"/>
            </p:cNvSpPr>
            <p:nvPr/>
          </p:nvSpPr>
          <p:spPr bwMode="auto">
            <a:xfrm flipH="1">
              <a:off x="4522" y="2593"/>
              <a:ext cx="30" cy="150"/>
            </a:xfrm>
            <a:prstGeom prst="line">
              <a:avLst/>
            </a:prstGeom>
            <a:noFill/>
            <a:ln w="3175">
              <a:solidFill>
                <a:srgbClr val="000000"/>
              </a:solidFill>
              <a:round/>
            </a:ln>
          </p:spPr>
          <p:txBody>
            <a:bodyPr/>
            <a:lstStyle/>
            <a:p>
              <a:endParaRPr lang="en-US"/>
            </a:p>
          </p:txBody>
        </p:sp>
        <p:sp>
          <p:nvSpPr>
            <p:cNvPr id="348469" name="Line 309"/>
            <p:cNvSpPr>
              <a:spLocks noChangeShapeType="1"/>
            </p:cNvSpPr>
            <p:nvPr/>
          </p:nvSpPr>
          <p:spPr bwMode="auto">
            <a:xfrm>
              <a:off x="4355" y="2673"/>
              <a:ext cx="90" cy="74"/>
            </a:xfrm>
            <a:prstGeom prst="line">
              <a:avLst/>
            </a:prstGeom>
            <a:noFill/>
            <a:ln w="3175">
              <a:solidFill>
                <a:srgbClr val="000000"/>
              </a:solidFill>
              <a:round/>
            </a:ln>
          </p:spPr>
          <p:txBody>
            <a:bodyPr/>
            <a:lstStyle/>
            <a:p>
              <a:endParaRPr lang="en-US"/>
            </a:p>
          </p:txBody>
        </p:sp>
        <p:sp>
          <p:nvSpPr>
            <p:cNvPr id="348470" name="Line 310"/>
            <p:cNvSpPr>
              <a:spLocks noChangeShapeType="1"/>
            </p:cNvSpPr>
            <p:nvPr/>
          </p:nvSpPr>
          <p:spPr bwMode="auto">
            <a:xfrm flipV="1">
              <a:off x="4567" y="2762"/>
              <a:ext cx="92" cy="45"/>
            </a:xfrm>
            <a:prstGeom prst="line">
              <a:avLst/>
            </a:prstGeom>
            <a:noFill/>
            <a:ln w="3175">
              <a:solidFill>
                <a:srgbClr val="000000"/>
              </a:solidFill>
              <a:round/>
            </a:ln>
          </p:spPr>
          <p:txBody>
            <a:bodyPr/>
            <a:lstStyle/>
            <a:p>
              <a:endParaRPr lang="en-US"/>
            </a:p>
          </p:txBody>
        </p:sp>
        <p:sp>
          <p:nvSpPr>
            <p:cNvPr id="348471" name="Rectangle 311"/>
            <p:cNvSpPr>
              <a:spLocks noChangeArrowheads="1"/>
            </p:cNvSpPr>
            <p:nvPr/>
          </p:nvSpPr>
          <p:spPr bwMode="auto">
            <a:xfrm>
              <a:off x="4255" y="2573"/>
              <a:ext cx="81" cy="94"/>
            </a:xfrm>
            <a:prstGeom prst="rect">
              <a:avLst/>
            </a:prstGeom>
            <a:solidFill>
              <a:srgbClr val="000000"/>
            </a:solidFill>
            <a:ln w="9525">
              <a:noFill/>
              <a:miter lim="800000"/>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348472" name="Rectangle 312"/>
            <p:cNvSpPr>
              <a:spLocks noChangeArrowheads="1"/>
            </p:cNvSpPr>
            <p:nvPr/>
          </p:nvSpPr>
          <p:spPr bwMode="auto">
            <a:xfrm>
              <a:off x="4429" y="2775"/>
              <a:ext cx="81" cy="94"/>
            </a:xfrm>
            <a:prstGeom prst="rect">
              <a:avLst/>
            </a:prstGeom>
            <a:solidFill>
              <a:srgbClr val="000000"/>
            </a:solidFill>
            <a:ln w="9525">
              <a:noFill/>
              <a:miter lim="800000"/>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348473" name="Rectangle 313"/>
            <p:cNvSpPr>
              <a:spLocks noChangeArrowheads="1"/>
            </p:cNvSpPr>
            <p:nvPr/>
          </p:nvSpPr>
          <p:spPr bwMode="auto">
            <a:xfrm>
              <a:off x="4519" y="2481"/>
              <a:ext cx="81" cy="94"/>
            </a:xfrm>
            <a:prstGeom prst="rect">
              <a:avLst/>
            </a:prstGeom>
            <a:solidFill>
              <a:srgbClr val="000000"/>
            </a:solidFill>
            <a:ln w="9525">
              <a:noFill/>
              <a:miter lim="800000"/>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348474" name="Rectangle 314"/>
            <p:cNvSpPr>
              <a:spLocks noChangeArrowheads="1"/>
            </p:cNvSpPr>
            <p:nvPr/>
          </p:nvSpPr>
          <p:spPr bwMode="auto">
            <a:xfrm>
              <a:off x="4669" y="2663"/>
              <a:ext cx="81" cy="94"/>
            </a:xfrm>
            <a:prstGeom prst="rect">
              <a:avLst/>
            </a:prstGeom>
            <a:solidFill>
              <a:srgbClr val="000000"/>
            </a:solidFill>
            <a:ln w="9525">
              <a:noFill/>
              <a:miter lim="800000"/>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grpSp>
      <p:grpSp>
        <p:nvGrpSpPr>
          <p:cNvPr id="10" name="Group 315"/>
          <p:cNvGrpSpPr/>
          <p:nvPr/>
        </p:nvGrpSpPr>
        <p:grpSpPr bwMode="auto">
          <a:xfrm>
            <a:off x="6581775" y="2330723"/>
            <a:ext cx="808038" cy="563562"/>
            <a:chOff x="4248" y="1194"/>
            <a:chExt cx="509" cy="355"/>
          </a:xfrm>
        </p:grpSpPr>
        <p:sp>
          <p:nvSpPr>
            <p:cNvPr id="348476" name="Line 316"/>
            <p:cNvSpPr>
              <a:spLocks noChangeShapeType="1"/>
            </p:cNvSpPr>
            <p:nvPr/>
          </p:nvSpPr>
          <p:spPr bwMode="auto">
            <a:xfrm flipV="1">
              <a:off x="4343" y="1235"/>
              <a:ext cx="146" cy="58"/>
            </a:xfrm>
            <a:prstGeom prst="line">
              <a:avLst/>
            </a:prstGeom>
            <a:noFill/>
            <a:ln w="3175">
              <a:solidFill>
                <a:srgbClr val="000000"/>
              </a:solidFill>
              <a:round/>
            </a:ln>
          </p:spPr>
          <p:txBody>
            <a:bodyPr/>
            <a:lstStyle/>
            <a:p>
              <a:endParaRPr lang="en-US"/>
            </a:p>
          </p:txBody>
        </p:sp>
        <p:sp>
          <p:nvSpPr>
            <p:cNvPr id="348477" name="Line 317"/>
            <p:cNvSpPr>
              <a:spLocks noChangeShapeType="1"/>
            </p:cNvSpPr>
            <p:nvPr/>
          </p:nvSpPr>
          <p:spPr bwMode="auto">
            <a:xfrm flipH="1">
              <a:off x="4508" y="1289"/>
              <a:ext cx="32" cy="162"/>
            </a:xfrm>
            <a:prstGeom prst="line">
              <a:avLst/>
            </a:prstGeom>
            <a:noFill/>
            <a:ln w="3175">
              <a:solidFill>
                <a:srgbClr val="000000"/>
              </a:solidFill>
              <a:round/>
            </a:ln>
          </p:spPr>
          <p:txBody>
            <a:bodyPr/>
            <a:lstStyle/>
            <a:p>
              <a:endParaRPr lang="en-US"/>
            </a:p>
          </p:txBody>
        </p:sp>
        <p:sp>
          <p:nvSpPr>
            <p:cNvPr id="348478" name="Line 318"/>
            <p:cNvSpPr>
              <a:spLocks noChangeShapeType="1"/>
            </p:cNvSpPr>
            <p:nvPr/>
          </p:nvSpPr>
          <p:spPr bwMode="auto">
            <a:xfrm>
              <a:off x="4307" y="1353"/>
              <a:ext cx="124" cy="102"/>
            </a:xfrm>
            <a:prstGeom prst="line">
              <a:avLst/>
            </a:prstGeom>
            <a:noFill/>
            <a:ln w="3175">
              <a:solidFill>
                <a:srgbClr val="000000"/>
              </a:solidFill>
              <a:round/>
            </a:ln>
          </p:spPr>
          <p:txBody>
            <a:bodyPr/>
            <a:lstStyle/>
            <a:p>
              <a:endParaRPr lang="en-US"/>
            </a:p>
          </p:txBody>
        </p:sp>
        <p:sp>
          <p:nvSpPr>
            <p:cNvPr id="348479" name="Line 319"/>
            <p:cNvSpPr>
              <a:spLocks noChangeShapeType="1"/>
            </p:cNvSpPr>
            <p:nvPr/>
          </p:nvSpPr>
          <p:spPr bwMode="auto">
            <a:xfrm flipV="1">
              <a:off x="4543" y="1462"/>
              <a:ext cx="120" cy="57"/>
            </a:xfrm>
            <a:prstGeom prst="line">
              <a:avLst/>
            </a:prstGeom>
            <a:noFill/>
            <a:ln w="3175">
              <a:solidFill>
                <a:srgbClr val="000000"/>
              </a:solidFill>
              <a:round/>
            </a:ln>
          </p:spPr>
          <p:txBody>
            <a:bodyPr/>
            <a:lstStyle/>
            <a:p>
              <a:endParaRPr lang="en-US"/>
            </a:p>
          </p:txBody>
        </p:sp>
        <p:sp>
          <p:nvSpPr>
            <p:cNvPr id="348480" name="Rectangle 320"/>
            <p:cNvSpPr>
              <a:spLocks noChangeArrowheads="1"/>
            </p:cNvSpPr>
            <p:nvPr/>
          </p:nvSpPr>
          <p:spPr bwMode="auto">
            <a:xfrm>
              <a:off x="4248" y="1262"/>
              <a:ext cx="78" cy="76"/>
            </a:xfrm>
            <a:prstGeom prst="rect">
              <a:avLst/>
            </a:prstGeom>
            <a:solidFill>
              <a:srgbClr val="669999"/>
            </a:solidFill>
            <a:ln w="9525">
              <a:noFill/>
              <a:miter lim="800000"/>
            </a:ln>
          </p:spPr>
          <p:txBody>
            <a:bodyPr/>
            <a:lstStyle/>
            <a:p>
              <a:endParaRPr lang="en-US"/>
            </a:p>
          </p:txBody>
        </p:sp>
        <p:sp>
          <p:nvSpPr>
            <p:cNvPr id="348481" name="Rectangle 321"/>
            <p:cNvSpPr>
              <a:spLocks noChangeArrowheads="1"/>
            </p:cNvSpPr>
            <p:nvPr/>
          </p:nvSpPr>
          <p:spPr bwMode="auto">
            <a:xfrm>
              <a:off x="4248" y="1262"/>
              <a:ext cx="78" cy="76"/>
            </a:xfrm>
            <a:prstGeom prst="rect">
              <a:avLst/>
            </a:prstGeom>
            <a:noFill/>
            <a:ln w="3175">
              <a:solidFill>
                <a:srgbClr val="000000"/>
              </a:solidFill>
              <a:miter lim="800000"/>
            </a:ln>
          </p:spPr>
          <p:txBody>
            <a:bodyPr/>
            <a:lstStyle/>
            <a:p>
              <a:endParaRPr lang="en-US"/>
            </a:p>
          </p:txBody>
        </p:sp>
        <p:sp>
          <p:nvSpPr>
            <p:cNvPr id="348482" name="Rectangle 322"/>
            <p:cNvSpPr>
              <a:spLocks noChangeArrowheads="1"/>
            </p:cNvSpPr>
            <p:nvPr/>
          </p:nvSpPr>
          <p:spPr bwMode="auto">
            <a:xfrm>
              <a:off x="4674" y="1415"/>
              <a:ext cx="83" cy="76"/>
            </a:xfrm>
            <a:prstGeom prst="rect">
              <a:avLst/>
            </a:prstGeom>
            <a:solidFill>
              <a:srgbClr val="669999"/>
            </a:solidFill>
            <a:ln w="9525">
              <a:noFill/>
              <a:miter lim="800000"/>
            </a:ln>
          </p:spPr>
          <p:txBody>
            <a:bodyPr/>
            <a:lstStyle/>
            <a:p>
              <a:endParaRPr lang="en-US"/>
            </a:p>
          </p:txBody>
        </p:sp>
        <p:sp>
          <p:nvSpPr>
            <p:cNvPr id="348483" name="Rectangle 323"/>
            <p:cNvSpPr>
              <a:spLocks noChangeArrowheads="1"/>
            </p:cNvSpPr>
            <p:nvPr/>
          </p:nvSpPr>
          <p:spPr bwMode="auto">
            <a:xfrm>
              <a:off x="4674" y="1415"/>
              <a:ext cx="83" cy="76"/>
            </a:xfrm>
            <a:prstGeom prst="rect">
              <a:avLst/>
            </a:prstGeom>
            <a:noFill/>
            <a:ln w="3175">
              <a:solidFill>
                <a:srgbClr val="000000"/>
              </a:solidFill>
              <a:miter lim="800000"/>
            </a:ln>
          </p:spPr>
          <p:txBody>
            <a:bodyPr/>
            <a:lstStyle/>
            <a:p>
              <a:endParaRPr lang="en-US"/>
            </a:p>
          </p:txBody>
        </p:sp>
        <p:sp>
          <p:nvSpPr>
            <p:cNvPr id="348484" name="Rectangle 324"/>
            <p:cNvSpPr>
              <a:spLocks noChangeArrowheads="1"/>
            </p:cNvSpPr>
            <p:nvPr/>
          </p:nvSpPr>
          <p:spPr bwMode="auto">
            <a:xfrm>
              <a:off x="4445" y="1470"/>
              <a:ext cx="81" cy="79"/>
            </a:xfrm>
            <a:prstGeom prst="rect">
              <a:avLst/>
            </a:prstGeom>
            <a:solidFill>
              <a:srgbClr val="669999"/>
            </a:solidFill>
            <a:ln w="9525">
              <a:noFill/>
              <a:miter lim="800000"/>
            </a:ln>
          </p:spPr>
          <p:txBody>
            <a:bodyPr/>
            <a:lstStyle/>
            <a:p>
              <a:endParaRPr lang="en-US"/>
            </a:p>
          </p:txBody>
        </p:sp>
        <p:sp>
          <p:nvSpPr>
            <p:cNvPr id="348485" name="Rectangle 325"/>
            <p:cNvSpPr>
              <a:spLocks noChangeArrowheads="1"/>
            </p:cNvSpPr>
            <p:nvPr/>
          </p:nvSpPr>
          <p:spPr bwMode="auto">
            <a:xfrm>
              <a:off x="4445" y="1470"/>
              <a:ext cx="81" cy="79"/>
            </a:xfrm>
            <a:prstGeom prst="rect">
              <a:avLst/>
            </a:prstGeom>
            <a:noFill/>
            <a:ln w="3175">
              <a:solidFill>
                <a:srgbClr val="000000"/>
              </a:solidFill>
              <a:miter lim="800000"/>
            </a:ln>
          </p:spPr>
          <p:txBody>
            <a:bodyPr/>
            <a:lstStyle/>
            <a:p>
              <a:endParaRPr lang="en-US"/>
            </a:p>
          </p:txBody>
        </p:sp>
        <p:sp>
          <p:nvSpPr>
            <p:cNvPr id="348486" name="Rectangle 326"/>
            <p:cNvSpPr>
              <a:spLocks noChangeArrowheads="1"/>
            </p:cNvSpPr>
            <p:nvPr/>
          </p:nvSpPr>
          <p:spPr bwMode="auto">
            <a:xfrm>
              <a:off x="4505" y="1194"/>
              <a:ext cx="81" cy="78"/>
            </a:xfrm>
            <a:prstGeom prst="rect">
              <a:avLst/>
            </a:prstGeom>
            <a:solidFill>
              <a:srgbClr val="669999"/>
            </a:solidFill>
            <a:ln w="9525">
              <a:noFill/>
              <a:miter lim="800000"/>
            </a:ln>
          </p:spPr>
          <p:txBody>
            <a:bodyPr/>
            <a:lstStyle/>
            <a:p>
              <a:endParaRPr lang="en-US"/>
            </a:p>
          </p:txBody>
        </p:sp>
        <p:sp>
          <p:nvSpPr>
            <p:cNvPr id="348487" name="Rectangle 327"/>
            <p:cNvSpPr>
              <a:spLocks noChangeArrowheads="1"/>
            </p:cNvSpPr>
            <p:nvPr/>
          </p:nvSpPr>
          <p:spPr bwMode="auto">
            <a:xfrm>
              <a:off x="4505" y="1194"/>
              <a:ext cx="81" cy="78"/>
            </a:xfrm>
            <a:prstGeom prst="rect">
              <a:avLst/>
            </a:prstGeom>
            <a:noFill/>
            <a:ln w="3175">
              <a:solidFill>
                <a:srgbClr val="000000"/>
              </a:solidFill>
              <a:miter lim="800000"/>
            </a:ln>
          </p:spPr>
          <p:txBody>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1026"/>
          <p:cNvSpPr>
            <a:spLocks noGrp="1" noChangeArrowheads="1"/>
          </p:cNvSpPr>
          <p:nvPr>
            <p:ph idx="1"/>
          </p:nvPr>
        </p:nvSpPr>
        <p:spPr/>
        <p:txBody>
          <a:bodyPr>
            <a:normAutofit lnSpcReduction="10000"/>
          </a:bodyPr>
          <a:lstStyle/>
          <a:p>
            <a:r>
              <a:rPr lang="en-US" altLang="zh-CN" dirty="0">
                <a:ea typeface="宋体" panose="02010600030101010101" pitchFamily="2" charset="-122"/>
              </a:rPr>
              <a:t>A package is a general-purpose mechanism for organizing elements into groups.</a:t>
            </a:r>
            <a:endParaRPr lang="en-US" altLang="zh-CN" dirty="0">
              <a:ea typeface="宋体" panose="02010600030101010101" pitchFamily="2" charset="-122"/>
            </a:endParaRPr>
          </a:p>
          <a:p>
            <a:r>
              <a:rPr lang="en-US" altLang="zh-CN" dirty="0">
                <a:ea typeface="宋体" panose="02010600030101010101" pitchFamily="2" charset="-122"/>
              </a:rPr>
              <a:t>It is a model element that can contain other model elements.</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A package can be used</a:t>
            </a:r>
            <a:endParaRPr lang="en-US" altLang="zh-CN" dirty="0">
              <a:ea typeface="宋体" panose="02010600030101010101" pitchFamily="2" charset="-122"/>
            </a:endParaRPr>
          </a:p>
          <a:p>
            <a:pPr lvl="1"/>
            <a:r>
              <a:rPr lang="en-US" altLang="zh-CN" dirty="0">
                <a:ea typeface="宋体" panose="02010600030101010101" pitchFamily="2" charset="-122"/>
              </a:rPr>
              <a:t>To organize the model under development.</a:t>
            </a:r>
            <a:endParaRPr lang="en-US" altLang="zh-CN" dirty="0">
              <a:ea typeface="宋体" panose="02010600030101010101" pitchFamily="2" charset="-122"/>
            </a:endParaRPr>
          </a:p>
          <a:p>
            <a:pPr lvl="1"/>
            <a:r>
              <a:rPr lang="en-US" altLang="zh-CN" dirty="0">
                <a:ea typeface="宋体" panose="02010600030101010101" pitchFamily="2" charset="-122"/>
              </a:rPr>
              <a:t>As a unit of configuration management.</a:t>
            </a:r>
            <a:endParaRPr lang="en-US" altLang="zh-CN" dirty="0">
              <a:ea typeface="宋体" panose="02010600030101010101" pitchFamily="2" charset="-122"/>
            </a:endParaRPr>
          </a:p>
        </p:txBody>
      </p:sp>
      <p:sp>
        <p:nvSpPr>
          <p:cNvPr id="411651" name="Rectangle 1027"/>
          <p:cNvSpPr>
            <a:spLocks noGrp="1" noChangeArrowheads="1"/>
          </p:cNvSpPr>
          <p:nvPr>
            <p:ph type="title"/>
          </p:nvPr>
        </p:nvSpPr>
        <p:spPr/>
        <p:txBody>
          <a:bodyPr/>
          <a:lstStyle/>
          <a:p>
            <a:r>
              <a:rPr lang="en-US" altLang="zh-CN" dirty="0" smtClean="0">
                <a:ea typeface="宋体" panose="02010600030101010101" pitchFamily="2" charset="-122"/>
              </a:rPr>
              <a:t>What </a:t>
            </a:r>
            <a:r>
              <a:rPr lang="en-US" altLang="zh-CN" dirty="0">
                <a:ea typeface="宋体" panose="02010600030101010101" pitchFamily="2" charset="-122"/>
              </a:rPr>
              <a:t>Is a Package?</a:t>
            </a:r>
            <a:endParaRPr lang="en-US" altLang="zh-CN" dirty="0">
              <a:ea typeface="宋体" panose="02010600030101010101" pitchFamily="2" charset="-122"/>
            </a:endParaRPr>
          </a:p>
        </p:txBody>
      </p:sp>
      <p:grpSp>
        <p:nvGrpSpPr>
          <p:cNvPr id="2" name="Group 1042"/>
          <p:cNvGrpSpPr/>
          <p:nvPr/>
        </p:nvGrpSpPr>
        <p:grpSpPr bwMode="auto">
          <a:xfrm>
            <a:off x="5834791" y="2820041"/>
            <a:ext cx="2117725" cy="1679575"/>
            <a:chOff x="2206" y="1770"/>
            <a:chExt cx="1334" cy="1058"/>
          </a:xfrm>
        </p:grpSpPr>
        <p:sp>
          <p:nvSpPr>
            <p:cNvPr id="411653" name="Rectangle 1029"/>
            <p:cNvSpPr>
              <a:spLocks noChangeArrowheads="1"/>
            </p:cNvSpPr>
            <p:nvPr/>
          </p:nvSpPr>
          <p:spPr bwMode="auto">
            <a:xfrm>
              <a:off x="2206" y="2024"/>
              <a:ext cx="1334" cy="804"/>
            </a:xfrm>
            <a:prstGeom prst="rect">
              <a:avLst/>
            </a:prstGeom>
            <a:solidFill>
              <a:srgbClr val="FFFFCC"/>
            </a:solidFill>
            <a:ln w="12700">
              <a:solidFill>
                <a:srgbClr val="990033"/>
              </a:solidFill>
              <a:miter lim="800000"/>
            </a:ln>
          </p:spPr>
          <p:txBody>
            <a:bodyPr/>
            <a:lstStyle/>
            <a:p>
              <a:endParaRPr lang="en-US"/>
            </a:p>
          </p:txBody>
        </p:sp>
        <p:sp>
          <p:nvSpPr>
            <p:cNvPr id="411654" name="Rectangle 1030"/>
            <p:cNvSpPr>
              <a:spLocks noChangeArrowheads="1"/>
            </p:cNvSpPr>
            <p:nvPr/>
          </p:nvSpPr>
          <p:spPr bwMode="auto">
            <a:xfrm>
              <a:off x="2206" y="1770"/>
              <a:ext cx="534" cy="254"/>
            </a:xfrm>
            <a:prstGeom prst="rect">
              <a:avLst/>
            </a:prstGeom>
            <a:solidFill>
              <a:srgbClr val="FFFFCC"/>
            </a:solidFill>
            <a:ln w="12700">
              <a:solidFill>
                <a:srgbClr val="990033"/>
              </a:solidFill>
              <a:miter lim="800000"/>
            </a:ln>
          </p:spPr>
          <p:txBody>
            <a:bodyPr/>
            <a:lstStyle/>
            <a:p>
              <a:endParaRPr lang="en-US"/>
            </a:p>
          </p:txBody>
        </p:sp>
        <p:sp>
          <p:nvSpPr>
            <p:cNvPr id="411655" name="Rectangle 1031"/>
            <p:cNvSpPr>
              <a:spLocks noChangeArrowheads="1"/>
            </p:cNvSpPr>
            <p:nvPr/>
          </p:nvSpPr>
          <p:spPr bwMode="auto">
            <a:xfrm>
              <a:off x="2206" y="1770"/>
              <a:ext cx="534" cy="254"/>
            </a:xfrm>
            <a:prstGeom prst="rect">
              <a:avLst/>
            </a:prstGeom>
            <a:noFill/>
            <a:ln w="0">
              <a:solidFill>
                <a:srgbClr val="000000"/>
              </a:solidFill>
              <a:miter lim="800000"/>
            </a:ln>
          </p:spPr>
          <p:txBody>
            <a:bodyPr/>
            <a:lstStyle/>
            <a:p>
              <a:endParaRPr lang="en-US"/>
            </a:p>
          </p:txBody>
        </p:sp>
        <p:sp>
          <p:nvSpPr>
            <p:cNvPr id="411656" name="Rectangle 1032"/>
            <p:cNvSpPr>
              <a:spLocks noChangeArrowheads="1"/>
            </p:cNvSpPr>
            <p:nvPr/>
          </p:nvSpPr>
          <p:spPr bwMode="auto">
            <a:xfrm>
              <a:off x="2241" y="2128"/>
              <a:ext cx="1272" cy="404"/>
            </a:xfrm>
            <a:prstGeom prst="rect">
              <a:avLst/>
            </a:prstGeom>
            <a:noFill/>
            <a:ln w="9525">
              <a:noFill/>
              <a:miter lim="800000"/>
            </a:ln>
          </p:spPr>
          <p:txBody>
            <a:bodyPr lIns="0" tIns="0" rIns="0" bIns="0">
              <a:spAutoFit/>
            </a:bodyPr>
            <a:lstStyle/>
            <a:p>
              <a:pPr algn="ctr"/>
              <a:r>
                <a:rPr lang="en-US" altLang="zh-CN" sz="2100">
                  <a:solidFill>
                    <a:srgbClr val="000000"/>
                  </a:solidFill>
                  <a:ea typeface="宋体" panose="02010600030101010101" pitchFamily="2" charset="-122"/>
                </a:rPr>
                <a:t>University Artifacts </a:t>
              </a:r>
              <a:endParaRPr lang="en-US" altLang="zh-CN">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p:txBody>
          <a:bodyPr>
            <a:normAutofit fontScale="92500" lnSpcReduction="20000"/>
          </a:bodyPr>
          <a:lstStyle/>
          <a:p>
            <a:pPr>
              <a:lnSpc>
                <a:spcPct val="110000"/>
              </a:lnSpc>
            </a:pPr>
            <a:r>
              <a:rPr lang="en-US" altLang="zh-CN" sz="2800" dirty="0">
                <a:ea typeface="宋体" panose="02010600030101010101" pitchFamily="2" charset="-122"/>
              </a:rPr>
              <a:t>Packages can be related to one another using a dependency relationship.</a:t>
            </a:r>
            <a:endParaRPr lang="en-US" altLang="zh-CN" sz="2800" dirty="0">
              <a:ea typeface="宋体" panose="02010600030101010101" pitchFamily="2" charset="-122"/>
            </a:endParaRPr>
          </a:p>
          <a:p>
            <a:pPr>
              <a:lnSpc>
                <a:spcPct val="110000"/>
              </a:lnSpc>
              <a:buFont typeface="Wingdings" panose="05000000000000000000" pitchFamily="2" charset="2"/>
              <a:buNone/>
            </a:pPr>
            <a:endParaRPr lang="en-US" altLang="zh-CN" sz="2800" dirty="0">
              <a:ea typeface="宋体" panose="02010600030101010101" pitchFamily="2" charset="-122"/>
            </a:endParaRPr>
          </a:p>
          <a:p>
            <a:pPr>
              <a:lnSpc>
                <a:spcPct val="110000"/>
              </a:lnSpc>
            </a:pPr>
            <a:endParaRPr lang="en-US" altLang="zh-CN" sz="2800" dirty="0">
              <a:ea typeface="宋体" panose="02010600030101010101" pitchFamily="2" charset="-122"/>
            </a:endParaRPr>
          </a:p>
          <a:p>
            <a:pPr>
              <a:lnSpc>
                <a:spcPct val="110000"/>
              </a:lnSpc>
            </a:pPr>
            <a:endParaRPr lang="en-US" altLang="zh-CN" sz="2800" dirty="0">
              <a:ea typeface="宋体" panose="02010600030101010101" pitchFamily="2" charset="-122"/>
            </a:endParaRPr>
          </a:p>
          <a:p>
            <a:pPr>
              <a:lnSpc>
                <a:spcPct val="110000"/>
              </a:lnSpc>
            </a:pPr>
            <a:endParaRPr lang="en-US" altLang="zh-CN" sz="2800" dirty="0">
              <a:ea typeface="宋体" panose="02010600030101010101" pitchFamily="2" charset="-122"/>
            </a:endParaRPr>
          </a:p>
          <a:p>
            <a:pPr>
              <a:lnSpc>
                <a:spcPct val="110000"/>
              </a:lnSpc>
            </a:pPr>
            <a:r>
              <a:rPr lang="en-US" altLang="zh-CN" sz="2800" dirty="0">
                <a:ea typeface="宋体" panose="02010600030101010101" pitchFamily="2" charset="-122"/>
              </a:rPr>
              <a:t>Dependency Implications</a:t>
            </a:r>
            <a:endParaRPr lang="en-US" altLang="zh-CN" sz="2800" dirty="0">
              <a:ea typeface="宋体" panose="02010600030101010101" pitchFamily="2" charset="-122"/>
            </a:endParaRPr>
          </a:p>
          <a:p>
            <a:pPr lvl="2">
              <a:lnSpc>
                <a:spcPct val="110000"/>
              </a:lnSpc>
            </a:pPr>
            <a:r>
              <a:rPr lang="en-US" altLang="zh-CN" sz="2400" dirty="0">
                <a:ea typeface="宋体" panose="02010600030101010101" pitchFamily="2" charset="-122"/>
              </a:rPr>
              <a:t>Changes to the Supplier package may affect the Client package.</a:t>
            </a:r>
            <a:endParaRPr lang="en-US" altLang="zh-CN" sz="2400" dirty="0">
              <a:ea typeface="宋体" panose="02010600030101010101" pitchFamily="2" charset="-122"/>
            </a:endParaRPr>
          </a:p>
          <a:p>
            <a:pPr lvl="2">
              <a:lnSpc>
                <a:spcPct val="110000"/>
              </a:lnSpc>
            </a:pPr>
            <a:r>
              <a:rPr lang="en-US" altLang="zh-CN" sz="2400" dirty="0">
                <a:ea typeface="宋体" panose="02010600030101010101" pitchFamily="2" charset="-122"/>
              </a:rPr>
              <a:t>The Client package cannot be reused independently because it depends on the Supplier package.</a:t>
            </a:r>
            <a:endParaRPr lang="en-US" altLang="zh-CN" sz="2400" dirty="0">
              <a:ea typeface="宋体" panose="02010600030101010101" pitchFamily="2" charset="-122"/>
            </a:endParaRPr>
          </a:p>
        </p:txBody>
      </p:sp>
      <p:sp>
        <p:nvSpPr>
          <p:cNvPr id="352258" name="Rectangle 2"/>
          <p:cNvSpPr>
            <a:spLocks noGrp="1" noChangeArrowheads="1"/>
          </p:cNvSpPr>
          <p:nvPr>
            <p:ph type="title"/>
          </p:nvPr>
        </p:nvSpPr>
        <p:spPr>
          <a:xfrm>
            <a:off x="467544" y="116632"/>
            <a:ext cx="8472518" cy="1426464"/>
          </a:xfrm>
        </p:spPr>
        <p:txBody>
          <a:bodyPr/>
          <a:lstStyle/>
          <a:p>
            <a:r>
              <a:rPr lang="en-US" altLang="zh-CN" dirty="0">
                <a:ea typeface="宋体" panose="02010600030101010101" pitchFamily="2" charset="-122"/>
              </a:rPr>
              <a:t>Package Relationships: Dependency</a:t>
            </a:r>
            <a:endParaRPr lang="en-US" altLang="zh-CN" dirty="0">
              <a:ea typeface="宋体" panose="02010600030101010101" pitchFamily="2" charset="-122"/>
            </a:endParaRPr>
          </a:p>
        </p:txBody>
      </p:sp>
      <p:grpSp>
        <p:nvGrpSpPr>
          <p:cNvPr id="2" name="Group 29"/>
          <p:cNvGrpSpPr/>
          <p:nvPr/>
        </p:nvGrpSpPr>
        <p:grpSpPr bwMode="auto">
          <a:xfrm>
            <a:off x="920750" y="2320032"/>
            <a:ext cx="1789113" cy="1397000"/>
            <a:chOff x="1180" y="1355"/>
            <a:chExt cx="1127" cy="880"/>
          </a:xfrm>
        </p:grpSpPr>
        <p:sp>
          <p:nvSpPr>
            <p:cNvPr id="352272" name="Rectangle 16"/>
            <p:cNvSpPr>
              <a:spLocks noChangeArrowheads="1"/>
            </p:cNvSpPr>
            <p:nvPr/>
          </p:nvSpPr>
          <p:spPr bwMode="auto">
            <a:xfrm>
              <a:off x="1180" y="1566"/>
              <a:ext cx="1127" cy="669"/>
            </a:xfrm>
            <a:prstGeom prst="rect">
              <a:avLst/>
            </a:prstGeom>
            <a:solidFill>
              <a:srgbClr val="FFFFCC"/>
            </a:solidFill>
            <a:ln w="12700">
              <a:solidFill>
                <a:srgbClr val="990033"/>
              </a:solidFill>
              <a:miter lim="800000"/>
            </a:ln>
          </p:spPr>
          <p:txBody>
            <a:bodyPr/>
            <a:lstStyle/>
            <a:p>
              <a:endParaRPr lang="en-US"/>
            </a:p>
          </p:txBody>
        </p:sp>
        <p:sp>
          <p:nvSpPr>
            <p:cNvPr id="352273" name="Rectangle 17"/>
            <p:cNvSpPr>
              <a:spLocks noChangeArrowheads="1"/>
            </p:cNvSpPr>
            <p:nvPr/>
          </p:nvSpPr>
          <p:spPr bwMode="auto">
            <a:xfrm>
              <a:off x="1180" y="1355"/>
              <a:ext cx="458" cy="211"/>
            </a:xfrm>
            <a:prstGeom prst="rect">
              <a:avLst/>
            </a:prstGeom>
            <a:solidFill>
              <a:srgbClr val="FFFFCC"/>
            </a:solidFill>
            <a:ln w="12700">
              <a:solidFill>
                <a:srgbClr val="000000"/>
              </a:solidFill>
              <a:miter lim="800000"/>
            </a:ln>
          </p:spPr>
          <p:txBody>
            <a:bodyPr/>
            <a:lstStyle/>
            <a:p>
              <a:endParaRPr lang="en-US"/>
            </a:p>
          </p:txBody>
        </p:sp>
        <p:sp>
          <p:nvSpPr>
            <p:cNvPr id="352274" name="Rectangle 18"/>
            <p:cNvSpPr>
              <a:spLocks noChangeArrowheads="1"/>
            </p:cNvSpPr>
            <p:nvPr/>
          </p:nvSpPr>
          <p:spPr bwMode="auto">
            <a:xfrm>
              <a:off x="1180" y="1355"/>
              <a:ext cx="458" cy="211"/>
            </a:xfrm>
            <a:prstGeom prst="rect">
              <a:avLst/>
            </a:prstGeom>
            <a:noFill/>
            <a:ln w="0">
              <a:solidFill>
                <a:srgbClr val="990033"/>
              </a:solidFill>
              <a:miter lim="800000"/>
            </a:ln>
          </p:spPr>
          <p:txBody>
            <a:bodyPr/>
            <a:lstStyle/>
            <a:p>
              <a:endParaRPr lang="en-US"/>
            </a:p>
          </p:txBody>
        </p:sp>
        <p:sp>
          <p:nvSpPr>
            <p:cNvPr id="352275" name="Rectangle 19"/>
            <p:cNvSpPr>
              <a:spLocks noChangeArrowheads="1"/>
            </p:cNvSpPr>
            <p:nvPr/>
          </p:nvSpPr>
          <p:spPr bwMode="auto">
            <a:xfrm>
              <a:off x="1262" y="1578"/>
              <a:ext cx="968" cy="173"/>
            </a:xfrm>
            <a:prstGeom prst="rect">
              <a:avLst/>
            </a:prstGeom>
            <a:noFill/>
            <a:ln w="9525">
              <a:noFill/>
              <a:miter lim="800000"/>
            </a:ln>
          </p:spPr>
          <p:txBody>
            <a:bodyPr wrap="none" lIns="0" tIns="0" rIns="0" bIns="0">
              <a:spAutoFit/>
            </a:bodyPr>
            <a:lstStyle/>
            <a:p>
              <a:r>
                <a:rPr lang="en-US" altLang="zh-CN" sz="1800">
                  <a:solidFill>
                    <a:srgbClr val="000000"/>
                  </a:solidFill>
                  <a:ea typeface="宋体" panose="02010600030101010101" pitchFamily="2" charset="-122"/>
                </a:rPr>
                <a:t>Client Package</a:t>
              </a:r>
              <a:endParaRPr lang="en-US" altLang="zh-CN">
                <a:ea typeface="宋体" panose="02010600030101010101" pitchFamily="2" charset="-122"/>
              </a:endParaRPr>
            </a:p>
          </p:txBody>
        </p:sp>
      </p:grpSp>
      <p:grpSp>
        <p:nvGrpSpPr>
          <p:cNvPr id="3" name="Group 30"/>
          <p:cNvGrpSpPr/>
          <p:nvPr/>
        </p:nvGrpSpPr>
        <p:grpSpPr bwMode="auto">
          <a:xfrm>
            <a:off x="6421438" y="2320032"/>
            <a:ext cx="1789112" cy="1397000"/>
            <a:chOff x="3469" y="1355"/>
            <a:chExt cx="1127" cy="880"/>
          </a:xfrm>
        </p:grpSpPr>
        <p:sp>
          <p:nvSpPr>
            <p:cNvPr id="352276" name="Rectangle 20"/>
            <p:cNvSpPr>
              <a:spLocks noChangeArrowheads="1"/>
            </p:cNvSpPr>
            <p:nvPr/>
          </p:nvSpPr>
          <p:spPr bwMode="auto">
            <a:xfrm>
              <a:off x="3469" y="1566"/>
              <a:ext cx="1127" cy="669"/>
            </a:xfrm>
            <a:prstGeom prst="rect">
              <a:avLst/>
            </a:prstGeom>
            <a:solidFill>
              <a:srgbClr val="FFFFCC"/>
            </a:solidFill>
            <a:ln w="12700">
              <a:solidFill>
                <a:srgbClr val="990033"/>
              </a:solidFill>
              <a:miter lim="800000"/>
            </a:ln>
          </p:spPr>
          <p:txBody>
            <a:bodyPr/>
            <a:lstStyle/>
            <a:p>
              <a:endParaRPr lang="en-US"/>
            </a:p>
          </p:txBody>
        </p:sp>
        <p:sp>
          <p:nvSpPr>
            <p:cNvPr id="352277" name="Rectangle 21"/>
            <p:cNvSpPr>
              <a:spLocks noChangeArrowheads="1"/>
            </p:cNvSpPr>
            <p:nvPr/>
          </p:nvSpPr>
          <p:spPr bwMode="auto">
            <a:xfrm>
              <a:off x="3469" y="1355"/>
              <a:ext cx="446" cy="211"/>
            </a:xfrm>
            <a:prstGeom prst="rect">
              <a:avLst/>
            </a:prstGeom>
            <a:solidFill>
              <a:srgbClr val="FFFFCC"/>
            </a:solidFill>
            <a:ln w="12700">
              <a:solidFill>
                <a:srgbClr val="000000"/>
              </a:solidFill>
              <a:miter lim="800000"/>
            </a:ln>
          </p:spPr>
          <p:txBody>
            <a:bodyPr/>
            <a:lstStyle/>
            <a:p>
              <a:endParaRPr lang="en-US"/>
            </a:p>
          </p:txBody>
        </p:sp>
        <p:sp>
          <p:nvSpPr>
            <p:cNvPr id="352278" name="Rectangle 22"/>
            <p:cNvSpPr>
              <a:spLocks noChangeArrowheads="1"/>
            </p:cNvSpPr>
            <p:nvPr/>
          </p:nvSpPr>
          <p:spPr bwMode="auto">
            <a:xfrm>
              <a:off x="3469" y="1355"/>
              <a:ext cx="446" cy="211"/>
            </a:xfrm>
            <a:prstGeom prst="rect">
              <a:avLst/>
            </a:prstGeom>
            <a:noFill/>
            <a:ln w="0">
              <a:solidFill>
                <a:srgbClr val="990033"/>
              </a:solidFill>
              <a:miter lim="800000"/>
            </a:ln>
          </p:spPr>
          <p:txBody>
            <a:bodyPr/>
            <a:lstStyle/>
            <a:p>
              <a:endParaRPr lang="en-US"/>
            </a:p>
          </p:txBody>
        </p:sp>
        <p:sp>
          <p:nvSpPr>
            <p:cNvPr id="352279" name="Rectangle 23"/>
            <p:cNvSpPr>
              <a:spLocks noChangeArrowheads="1"/>
            </p:cNvSpPr>
            <p:nvPr/>
          </p:nvSpPr>
          <p:spPr bwMode="auto">
            <a:xfrm>
              <a:off x="3739" y="1578"/>
              <a:ext cx="568" cy="173"/>
            </a:xfrm>
            <a:prstGeom prst="rect">
              <a:avLst/>
            </a:prstGeom>
            <a:noFill/>
            <a:ln w="9525">
              <a:noFill/>
              <a:miter lim="800000"/>
            </a:ln>
          </p:spPr>
          <p:txBody>
            <a:bodyPr wrap="none" lIns="0" tIns="0" rIns="0" bIns="0">
              <a:spAutoFit/>
            </a:bodyPr>
            <a:lstStyle/>
            <a:p>
              <a:r>
                <a:rPr lang="en-US" altLang="zh-CN" sz="1800">
                  <a:solidFill>
                    <a:srgbClr val="000000"/>
                  </a:solidFill>
                  <a:ea typeface="宋体" panose="02010600030101010101" pitchFamily="2" charset="-122"/>
                </a:rPr>
                <a:t>Supplier </a:t>
              </a:r>
              <a:endParaRPr lang="en-US" altLang="zh-CN">
                <a:ea typeface="宋体" panose="02010600030101010101" pitchFamily="2" charset="-122"/>
              </a:endParaRPr>
            </a:p>
          </p:txBody>
        </p:sp>
        <p:sp>
          <p:nvSpPr>
            <p:cNvPr id="352280" name="Rectangle 24"/>
            <p:cNvSpPr>
              <a:spLocks noChangeArrowheads="1"/>
            </p:cNvSpPr>
            <p:nvPr/>
          </p:nvSpPr>
          <p:spPr bwMode="auto">
            <a:xfrm>
              <a:off x="3751" y="1754"/>
              <a:ext cx="560" cy="173"/>
            </a:xfrm>
            <a:prstGeom prst="rect">
              <a:avLst/>
            </a:prstGeom>
            <a:noFill/>
            <a:ln w="9525">
              <a:noFill/>
              <a:miter lim="800000"/>
            </a:ln>
          </p:spPr>
          <p:txBody>
            <a:bodyPr wrap="none" lIns="0" tIns="0" rIns="0" bIns="0">
              <a:spAutoFit/>
            </a:bodyPr>
            <a:lstStyle/>
            <a:p>
              <a:r>
                <a:rPr lang="en-US" altLang="zh-CN" sz="1800">
                  <a:solidFill>
                    <a:srgbClr val="000000"/>
                  </a:solidFill>
                  <a:ea typeface="宋体" panose="02010600030101010101" pitchFamily="2" charset="-122"/>
                </a:rPr>
                <a:t>Package</a:t>
              </a:r>
              <a:endParaRPr lang="en-US" altLang="zh-CN">
                <a:ea typeface="宋体" panose="02010600030101010101" pitchFamily="2" charset="-122"/>
              </a:endParaRPr>
            </a:p>
          </p:txBody>
        </p:sp>
      </p:grpSp>
      <p:sp>
        <p:nvSpPr>
          <p:cNvPr id="352281" name="Line 25"/>
          <p:cNvSpPr>
            <a:spLocks noChangeShapeType="1"/>
          </p:cNvSpPr>
          <p:nvPr/>
        </p:nvSpPr>
        <p:spPr bwMode="auto">
          <a:xfrm>
            <a:off x="2690813" y="3175694"/>
            <a:ext cx="3740150" cy="4763"/>
          </a:xfrm>
          <a:prstGeom prst="line">
            <a:avLst/>
          </a:prstGeom>
          <a:noFill/>
          <a:ln w="25400">
            <a:solidFill>
              <a:schemeClr val="tx1"/>
            </a:solidFill>
            <a:prstDash val="lgDash"/>
            <a:round/>
            <a:tailEnd type="arrow" w="lg" len="lg"/>
          </a:ln>
        </p:spPr>
        <p:txBody>
          <a:bodyPr/>
          <a:lstStyle/>
          <a:p>
            <a:endParaRPr lang="en-US"/>
          </a:p>
        </p:txBody>
      </p:sp>
      <p:sp>
        <p:nvSpPr>
          <p:cNvPr id="352269" name="Text Box 13"/>
          <p:cNvSpPr txBox="1">
            <a:spLocks noChangeArrowheads="1"/>
          </p:cNvSpPr>
          <p:nvPr/>
        </p:nvSpPr>
        <p:spPr bwMode="auto">
          <a:xfrm>
            <a:off x="3117850" y="2264469"/>
            <a:ext cx="2514600"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a:solidFill>
                  <a:srgbClr val="00CCFF"/>
                </a:solidFill>
                <a:ea typeface="宋体" panose="02010600030101010101" pitchFamily="2" charset="-122"/>
              </a:rPr>
              <a:t>Dependency relationship</a:t>
            </a:r>
            <a:endParaRPr lang="en-US" altLang="zh-CN" sz="1600">
              <a:solidFill>
                <a:srgbClr val="00CCFF"/>
              </a:solidFill>
              <a:ea typeface="宋体" panose="02010600030101010101" pitchFamily="2" charset="-122"/>
            </a:endParaRPr>
          </a:p>
        </p:txBody>
      </p:sp>
      <p:sp>
        <p:nvSpPr>
          <p:cNvPr id="352270" name="Line 14"/>
          <p:cNvSpPr>
            <a:spLocks noChangeShapeType="1"/>
          </p:cNvSpPr>
          <p:nvPr/>
        </p:nvSpPr>
        <p:spPr bwMode="auto">
          <a:xfrm>
            <a:off x="4356100" y="2569269"/>
            <a:ext cx="0" cy="533400"/>
          </a:xfrm>
          <a:prstGeom prst="line">
            <a:avLst/>
          </a:prstGeom>
          <a:noFill/>
          <a:ln w="28575">
            <a:solidFill>
              <a:schemeClr val="hlink"/>
            </a:solidFill>
            <a:round/>
            <a:headEnd type="none" w="sm" len="sm"/>
            <a:tailEnd type="triangle"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3124200" y="6248400"/>
            <a:ext cx="2895600" cy="457200"/>
          </a:xfrm>
          <a:prstGeom prst="rect">
            <a:avLst/>
          </a:prstGeom>
          <a:noFill/>
          <a:ln w="9525">
            <a:noFill/>
            <a:miter lim="800000"/>
          </a:ln>
          <a:effectLst/>
        </p:spPr>
        <p:txBody>
          <a:bodyPr wrap="none" anchor="ctr"/>
          <a:lstStyle/>
          <a:p>
            <a:endParaRPr lang="en-US"/>
          </a:p>
        </p:txBody>
      </p:sp>
      <p:sp>
        <p:nvSpPr>
          <p:cNvPr id="354318" name="Rectangle 14"/>
          <p:cNvSpPr>
            <a:spLocks noChangeArrowheads="1"/>
          </p:cNvSpPr>
          <p:nvPr/>
        </p:nvSpPr>
        <p:spPr bwMode="auto">
          <a:xfrm>
            <a:off x="768350" y="5657870"/>
            <a:ext cx="938213" cy="557212"/>
          </a:xfrm>
          <a:prstGeom prst="rect">
            <a:avLst/>
          </a:prstGeom>
          <a:noFill/>
          <a:ln w="28575">
            <a:solidFill>
              <a:schemeClr val="tx1"/>
            </a:solidFill>
            <a:miter lim="800000"/>
          </a:ln>
        </p:spPr>
        <p:txBody>
          <a:bodyPr/>
          <a:lstStyle/>
          <a:p>
            <a:endParaRPr lang="en-US"/>
          </a:p>
        </p:txBody>
      </p:sp>
      <p:sp>
        <p:nvSpPr>
          <p:cNvPr id="354319" name="Rectangle 15"/>
          <p:cNvSpPr>
            <a:spLocks noChangeArrowheads="1"/>
          </p:cNvSpPr>
          <p:nvPr/>
        </p:nvSpPr>
        <p:spPr bwMode="auto">
          <a:xfrm>
            <a:off x="768350" y="5481657"/>
            <a:ext cx="374650" cy="176213"/>
          </a:xfrm>
          <a:prstGeom prst="rect">
            <a:avLst/>
          </a:prstGeom>
          <a:noFill/>
          <a:ln w="28575">
            <a:solidFill>
              <a:schemeClr val="tx1"/>
            </a:solidFill>
            <a:miter lim="800000"/>
          </a:ln>
        </p:spPr>
        <p:txBody>
          <a:bodyPr/>
          <a:lstStyle/>
          <a:p>
            <a:endParaRPr lang="en-US"/>
          </a:p>
        </p:txBody>
      </p:sp>
      <p:sp>
        <p:nvSpPr>
          <p:cNvPr id="354320" name="Rectangle 16"/>
          <p:cNvSpPr>
            <a:spLocks noChangeArrowheads="1"/>
          </p:cNvSpPr>
          <p:nvPr/>
        </p:nvSpPr>
        <p:spPr bwMode="auto">
          <a:xfrm>
            <a:off x="1157288" y="5786457"/>
            <a:ext cx="184150" cy="304800"/>
          </a:xfrm>
          <a:prstGeom prst="rect">
            <a:avLst/>
          </a:prstGeom>
          <a:noFill/>
          <a:ln w="9525">
            <a:noFill/>
            <a:miter lim="800000"/>
          </a:ln>
        </p:spPr>
        <p:txBody>
          <a:bodyPr wrap="none" lIns="0" tIns="0" rIns="0" bIns="0">
            <a:spAutoFit/>
          </a:bodyPr>
          <a:lstStyle/>
          <a:p>
            <a:r>
              <a:rPr lang="en-US" altLang="zh-CN" sz="2000">
                <a:ea typeface="宋体" panose="02010600030101010101" pitchFamily="2" charset="-122"/>
              </a:rPr>
              <a:t>C</a:t>
            </a:r>
            <a:endParaRPr lang="en-US" altLang="zh-CN" sz="2000">
              <a:ea typeface="宋体" panose="02010600030101010101" pitchFamily="2" charset="-122"/>
            </a:endParaRPr>
          </a:p>
        </p:txBody>
      </p:sp>
      <p:sp>
        <p:nvSpPr>
          <p:cNvPr id="354321" name="Rectangle 17"/>
          <p:cNvSpPr>
            <a:spLocks noChangeArrowheads="1"/>
          </p:cNvSpPr>
          <p:nvPr/>
        </p:nvSpPr>
        <p:spPr bwMode="auto">
          <a:xfrm>
            <a:off x="768350" y="3732232"/>
            <a:ext cx="938213" cy="566738"/>
          </a:xfrm>
          <a:prstGeom prst="rect">
            <a:avLst/>
          </a:prstGeom>
          <a:noFill/>
          <a:ln w="28575">
            <a:solidFill>
              <a:schemeClr val="tx1"/>
            </a:solidFill>
            <a:miter lim="800000"/>
          </a:ln>
        </p:spPr>
        <p:txBody>
          <a:bodyPr/>
          <a:lstStyle/>
          <a:p>
            <a:endParaRPr lang="en-US"/>
          </a:p>
        </p:txBody>
      </p:sp>
      <p:sp>
        <p:nvSpPr>
          <p:cNvPr id="354322" name="Rectangle 18"/>
          <p:cNvSpPr>
            <a:spLocks noChangeArrowheads="1"/>
          </p:cNvSpPr>
          <p:nvPr/>
        </p:nvSpPr>
        <p:spPr bwMode="auto">
          <a:xfrm>
            <a:off x="768350" y="3565545"/>
            <a:ext cx="374650" cy="166687"/>
          </a:xfrm>
          <a:prstGeom prst="rect">
            <a:avLst/>
          </a:prstGeom>
          <a:noFill/>
          <a:ln w="28575">
            <a:solidFill>
              <a:schemeClr val="tx1"/>
            </a:solidFill>
            <a:miter lim="800000"/>
          </a:ln>
        </p:spPr>
        <p:txBody>
          <a:bodyPr/>
          <a:lstStyle/>
          <a:p>
            <a:endParaRPr lang="en-US"/>
          </a:p>
        </p:txBody>
      </p:sp>
      <p:sp>
        <p:nvSpPr>
          <p:cNvPr id="354323" name="Rectangle 19"/>
          <p:cNvSpPr>
            <a:spLocks noChangeArrowheads="1"/>
          </p:cNvSpPr>
          <p:nvPr/>
        </p:nvSpPr>
        <p:spPr bwMode="auto">
          <a:xfrm>
            <a:off x="1157288" y="3859232"/>
            <a:ext cx="169862" cy="304800"/>
          </a:xfrm>
          <a:prstGeom prst="rect">
            <a:avLst/>
          </a:prstGeom>
          <a:noFill/>
          <a:ln w="9525">
            <a:noFill/>
            <a:miter lim="800000"/>
          </a:ln>
        </p:spPr>
        <p:txBody>
          <a:bodyPr wrap="none" lIns="0" tIns="0" rIns="0" bIns="0">
            <a:spAutoFit/>
          </a:bodyPr>
          <a:lstStyle/>
          <a:p>
            <a:r>
              <a:rPr lang="en-US" altLang="zh-CN" sz="2000">
                <a:ea typeface="宋体" panose="02010600030101010101" pitchFamily="2" charset="-122"/>
              </a:rPr>
              <a:t>A</a:t>
            </a:r>
            <a:endParaRPr lang="en-US" altLang="zh-CN" sz="2000">
              <a:ea typeface="宋体" panose="02010600030101010101" pitchFamily="2" charset="-122"/>
            </a:endParaRPr>
          </a:p>
        </p:txBody>
      </p:sp>
      <p:sp>
        <p:nvSpPr>
          <p:cNvPr id="354324" name="Rectangle 20"/>
          <p:cNvSpPr>
            <a:spLocks noChangeArrowheads="1"/>
          </p:cNvSpPr>
          <p:nvPr/>
        </p:nvSpPr>
        <p:spPr bwMode="auto">
          <a:xfrm>
            <a:off x="768350" y="4689495"/>
            <a:ext cx="938213" cy="566737"/>
          </a:xfrm>
          <a:prstGeom prst="rect">
            <a:avLst/>
          </a:prstGeom>
          <a:noFill/>
          <a:ln w="28575">
            <a:solidFill>
              <a:schemeClr val="tx1"/>
            </a:solidFill>
            <a:miter lim="800000"/>
          </a:ln>
        </p:spPr>
        <p:txBody>
          <a:bodyPr/>
          <a:lstStyle/>
          <a:p>
            <a:endParaRPr lang="en-US"/>
          </a:p>
        </p:txBody>
      </p:sp>
      <p:sp>
        <p:nvSpPr>
          <p:cNvPr id="354325" name="Rectangle 21"/>
          <p:cNvSpPr>
            <a:spLocks noChangeArrowheads="1"/>
          </p:cNvSpPr>
          <p:nvPr/>
        </p:nvSpPr>
        <p:spPr bwMode="auto">
          <a:xfrm>
            <a:off x="768350" y="4513282"/>
            <a:ext cx="374650" cy="176213"/>
          </a:xfrm>
          <a:prstGeom prst="rect">
            <a:avLst/>
          </a:prstGeom>
          <a:noFill/>
          <a:ln w="28575">
            <a:solidFill>
              <a:schemeClr val="tx1"/>
            </a:solidFill>
            <a:miter lim="800000"/>
          </a:ln>
        </p:spPr>
        <p:txBody>
          <a:bodyPr/>
          <a:lstStyle/>
          <a:p>
            <a:endParaRPr lang="en-US"/>
          </a:p>
        </p:txBody>
      </p:sp>
      <p:sp>
        <p:nvSpPr>
          <p:cNvPr id="354326" name="Rectangle 22"/>
          <p:cNvSpPr>
            <a:spLocks noChangeArrowheads="1"/>
          </p:cNvSpPr>
          <p:nvPr/>
        </p:nvSpPr>
        <p:spPr bwMode="auto">
          <a:xfrm>
            <a:off x="1157288" y="4818082"/>
            <a:ext cx="169862" cy="304800"/>
          </a:xfrm>
          <a:prstGeom prst="rect">
            <a:avLst/>
          </a:prstGeom>
          <a:noFill/>
          <a:ln w="9525">
            <a:noFill/>
            <a:miter lim="800000"/>
          </a:ln>
        </p:spPr>
        <p:txBody>
          <a:bodyPr wrap="none" lIns="0" tIns="0" rIns="0" bIns="0">
            <a:spAutoFit/>
          </a:bodyPr>
          <a:lstStyle/>
          <a:p>
            <a:r>
              <a:rPr lang="en-US" altLang="zh-CN" sz="2000">
                <a:ea typeface="宋体" panose="02010600030101010101" pitchFamily="2" charset="-122"/>
              </a:rPr>
              <a:t>B</a:t>
            </a:r>
            <a:endParaRPr lang="en-US" altLang="zh-CN" sz="2000">
              <a:ea typeface="宋体" panose="02010600030101010101" pitchFamily="2" charset="-122"/>
            </a:endParaRPr>
          </a:p>
        </p:txBody>
      </p:sp>
      <p:sp>
        <p:nvSpPr>
          <p:cNvPr id="354329" name="Line 25"/>
          <p:cNvSpPr>
            <a:spLocks noChangeShapeType="1"/>
          </p:cNvSpPr>
          <p:nvPr/>
        </p:nvSpPr>
        <p:spPr bwMode="auto">
          <a:xfrm flipV="1">
            <a:off x="1706563" y="4778395"/>
            <a:ext cx="1138237" cy="1169987"/>
          </a:xfrm>
          <a:prstGeom prst="line">
            <a:avLst/>
          </a:prstGeom>
          <a:noFill/>
          <a:ln w="12700">
            <a:solidFill>
              <a:schemeClr val="tx1"/>
            </a:solidFill>
            <a:prstDash val="lgDash"/>
            <a:round/>
            <a:headEnd type="none" w="sm" len="sm"/>
            <a:tailEnd type="none" w="lg" len="lg"/>
          </a:ln>
          <a:effectLst/>
        </p:spPr>
        <p:txBody>
          <a:bodyPr wrap="none" anchor="ctr"/>
          <a:lstStyle/>
          <a:p>
            <a:endParaRPr lang="en-US"/>
          </a:p>
        </p:txBody>
      </p:sp>
      <p:sp>
        <p:nvSpPr>
          <p:cNvPr id="354330" name="Line 26"/>
          <p:cNvSpPr>
            <a:spLocks noChangeShapeType="1"/>
          </p:cNvSpPr>
          <p:nvPr/>
        </p:nvSpPr>
        <p:spPr bwMode="auto">
          <a:xfrm flipH="1" flipV="1">
            <a:off x="1706563" y="3949720"/>
            <a:ext cx="1138237" cy="828675"/>
          </a:xfrm>
          <a:prstGeom prst="line">
            <a:avLst/>
          </a:prstGeom>
          <a:noFill/>
          <a:ln w="12700">
            <a:solidFill>
              <a:schemeClr val="tx1"/>
            </a:solidFill>
            <a:prstDash val="lgDash"/>
            <a:round/>
            <a:headEnd type="none" w="sm" len="sm"/>
            <a:tailEnd type="arrow" w="med" len="med"/>
          </a:ln>
          <a:effectLst/>
        </p:spPr>
        <p:txBody>
          <a:bodyPr wrap="none" anchor="ctr"/>
          <a:lstStyle/>
          <a:p>
            <a:endParaRPr lang="en-US"/>
          </a:p>
        </p:txBody>
      </p:sp>
      <p:sp>
        <p:nvSpPr>
          <p:cNvPr id="354331" name="Text Box 27"/>
          <p:cNvSpPr txBox="1">
            <a:spLocks noChangeArrowheads="1"/>
          </p:cNvSpPr>
          <p:nvPr/>
        </p:nvSpPr>
        <p:spPr bwMode="auto">
          <a:xfrm>
            <a:off x="3454400" y="2657495"/>
            <a:ext cx="1595438" cy="10064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000" i="1">
                <a:solidFill>
                  <a:srgbClr val="00CCFF"/>
                </a:solidFill>
                <a:ea typeface="宋体" panose="02010600030101010101" pitchFamily="2" charset="-122"/>
              </a:rPr>
              <a:t>Hierarchy should be acyclic</a:t>
            </a:r>
            <a:endParaRPr lang="en-US" altLang="zh-CN" sz="2000" i="1">
              <a:solidFill>
                <a:srgbClr val="00CCFF"/>
              </a:solidFill>
              <a:ea typeface="宋体" panose="02010600030101010101" pitchFamily="2" charset="-122"/>
            </a:endParaRPr>
          </a:p>
        </p:txBody>
      </p:sp>
      <p:sp>
        <p:nvSpPr>
          <p:cNvPr id="354333" name="Rectangle 29"/>
          <p:cNvSpPr>
            <a:spLocks noChangeArrowheads="1"/>
          </p:cNvSpPr>
          <p:nvPr/>
        </p:nvSpPr>
        <p:spPr bwMode="auto">
          <a:xfrm>
            <a:off x="5324475" y="1614507"/>
            <a:ext cx="1069975" cy="660400"/>
          </a:xfrm>
          <a:prstGeom prst="rect">
            <a:avLst/>
          </a:prstGeom>
          <a:noFill/>
          <a:ln w="28575">
            <a:solidFill>
              <a:schemeClr val="tx1"/>
            </a:solidFill>
            <a:miter lim="800000"/>
          </a:ln>
        </p:spPr>
        <p:txBody>
          <a:bodyPr/>
          <a:lstStyle/>
          <a:p>
            <a:endParaRPr lang="en-US"/>
          </a:p>
        </p:txBody>
      </p:sp>
      <p:sp>
        <p:nvSpPr>
          <p:cNvPr id="354334" name="Rectangle 30"/>
          <p:cNvSpPr>
            <a:spLocks noChangeArrowheads="1"/>
          </p:cNvSpPr>
          <p:nvPr/>
        </p:nvSpPr>
        <p:spPr bwMode="auto">
          <a:xfrm>
            <a:off x="5324475" y="1420832"/>
            <a:ext cx="423863" cy="193675"/>
          </a:xfrm>
          <a:prstGeom prst="rect">
            <a:avLst/>
          </a:prstGeom>
          <a:noFill/>
          <a:ln w="28575">
            <a:solidFill>
              <a:schemeClr val="tx1"/>
            </a:solidFill>
            <a:miter lim="800000"/>
          </a:ln>
        </p:spPr>
        <p:txBody>
          <a:bodyPr/>
          <a:lstStyle/>
          <a:p>
            <a:endParaRPr lang="en-US"/>
          </a:p>
        </p:txBody>
      </p:sp>
      <p:sp>
        <p:nvSpPr>
          <p:cNvPr id="354335" name="Rectangle 31"/>
          <p:cNvSpPr>
            <a:spLocks noChangeArrowheads="1"/>
          </p:cNvSpPr>
          <p:nvPr/>
        </p:nvSpPr>
        <p:spPr bwMode="auto">
          <a:xfrm>
            <a:off x="5792788" y="1793895"/>
            <a:ext cx="169862" cy="304800"/>
          </a:xfrm>
          <a:prstGeom prst="rect">
            <a:avLst/>
          </a:prstGeom>
          <a:noFill/>
          <a:ln w="9525">
            <a:noFill/>
            <a:miter lim="800000"/>
          </a:ln>
        </p:spPr>
        <p:txBody>
          <a:bodyPr wrap="none" lIns="0" tIns="0" rIns="0" bIns="0">
            <a:spAutoFit/>
          </a:bodyPr>
          <a:lstStyle/>
          <a:p>
            <a:r>
              <a:rPr lang="en-US" altLang="zh-CN" sz="2000">
                <a:ea typeface="宋体" panose="02010600030101010101" pitchFamily="2" charset="-122"/>
              </a:rPr>
              <a:t>A</a:t>
            </a:r>
            <a:endParaRPr lang="en-US" altLang="zh-CN" sz="2000">
              <a:ea typeface="宋体" panose="02010600030101010101" pitchFamily="2" charset="-122"/>
            </a:endParaRPr>
          </a:p>
        </p:txBody>
      </p:sp>
      <p:sp>
        <p:nvSpPr>
          <p:cNvPr id="354336" name="Rectangle 32"/>
          <p:cNvSpPr>
            <a:spLocks noChangeArrowheads="1"/>
          </p:cNvSpPr>
          <p:nvPr/>
        </p:nvSpPr>
        <p:spPr bwMode="auto">
          <a:xfrm>
            <a:off x="6462713" y="2898795"/>
            <a:ext cx="1069975" cy="649287"/>
          </a:xfrm>
          <a:prstGeom prst="rect">
            <a:avLst/>
          </a:prstGeom>
          <a:noFill/>
          <a:ln w="28575">
            <a:solidFill>
              <a:schemeClr val="tx1"/>
            </a:solidFill>
            <a:miter lim="800000"/>
          </a:ln>
        </p:spPr>
        <p:txBody>
          <a:bodyPr/>
          <a:lstStyle/>
          <a:p>
            <a:endParaRPr lang="en-US"/>
          </a:p>
        </p:txBody>
      </p:sp>
      <p:sp>
        <p:nvSpPr>
          <p:cNvPr id="354337" name="Rectangle 33"/>
          <p:cNvSpPr>
            <a:spLocks noChangeArrowheads="1"/>
          </p:cNvSpPr>
          <p:nvPr/>
        </p:nvSpPr>
        <p:spPr bwMode="auto">
          <a:xfrm>
            <a:off x="6462713" y="2694007"/>
            <a:ext cx="422275" cy="204788"/>
          </a:xfrm>
          <a:prstGeom prst="rect">
            <a:avLst/>
          </a:prstGeom>
          <a:noFill/>
          <a:ln w="28575">
            <a:solidFill>
              <a:schemeClr val="tx1"/>
            </a:solidFill>
            <a:miter lim="800000"/>
          </a:ln>
        </p:spPr>
        <p:txBody>
          <a:bodyPr/>
          <a:lstStyle/>
          <a:p>
            <a:endParaRPr lang="en-US"/>
          </a:p>
        </p:txBody>
      </p:sp>
      <p:sp>
        <p:nvSpPr>
          <p:cNvPr id="354338" name="Rectangle 34"/>
          <p:cNvSpPr>
            <a:spLocks noChangeArrowheads="1"/>
          </p:cNvSpPr>
          <p:nvPr/>
        </p:nvSpPr>
        <p:spPr bwMode="auto">
          <a:xfrm>
            <a:off x="6940550" y="3078182"/>
            <a:ext cx="169863" cy="304800"/>
          </a:xfrm>
          <a:prstGeom prst="rect">
            <a:avLst/>
          </a:prstGeom>
          <a:noFill/>
          <a:ln w="9525">
            <a:noFill/>
            <a:miter lim="800000"/>
          </a:ln>
        </p:spPr>
        <p:txBody>
          <a:bodyPr wrap="none" lIns="0" tIns="0" rIns="0" bIns="0">
            <a:spAutoFit/>
          </a:bodyPr>
          <a:lstStyle/>
          <a:p>
            <a:r>
              <a:rPr lang="en-US" altLang="zh-CN" sz="2000">
                <a:ea typeface="宋体" panose="02010600030101010101" pitchFamily="2" charset="-122"/>
              </a:rPr>
              <a:t>B</a:t>
            </a:r>
            <a:endParaRPr lang="en-US" altLang="zh-CN" sz="2000">
              <a:ea typeface="宋体" panose="02010600030101010101" pitchFamily="2" charset="-122"/>
            </a:endParaRPr>
          </a:p>
        </p:txBody>
      </p:sp>
      <p:sp>
        <p:nvSpPr>
          <p:cNvPr id="354339" name="Rectangle 35"/>
          <p:cNvSpPr>
            <a:spLocks noChangeArrowheads="1"/>
          </p:cNvSpPr>
          <p:nvPr/>
        </p:nvSpPr>
        <p:spPr bwMode="auto">
          <a:xfrm>
            <a:off x="7543800" y="4171970"/>
            <a:ext cx="1069975" cy="660400"/>
          </a:xfrm>
          <a:prstGeom prst="rect">
            <a:avLst/>
          </a:prstGeom>
          <a:noFill/>
          <a:ln w="28575">
            <a:solidFill>
              <a:schemeClr val="tx1"/>
            </a:solidFill>
            <a:miter lim="800000"/>
          </a:ln>
        </p:spPr>
        <p:txBody>
          <a:bodyPr/>
          <a:lstStyle/>
          <a:p>
            <a:endParaRPr lang="en-US"/>
          </a:p>
        </p:txBody>
      </p:sp>
      <p:sp>
        <p:nvSpPr>
          <p:cNvPr id="354340" name="Rectangle 36"/>
          <p:cNvSpPr>
            <a:spLocks noChangeArrowheads="1"/>
          </p:cNvSpPr>
          <p:nvPr/>
        </p:nvSpPr>
        <p:spPr bwMode="auto">
          <a:xfrm>
            <a:off x="7543800" y="3979882"/>
            <a:ext cx="434975" cy="192088"/>
          </a:xfrm>
          <a:prstGeom prst="rect">
            <a:avLst/>
          </a:prstGeom>
          <a:noFill/>
          <a:ln w="28575">
            <a:solidFill>
              <a:schemeClr val="tx1"/>
            </a:solidFill>
            <a:miter lim="800000"/>
          </a:ln>
        </p:spPr>
        <p:txBody>
          <a:bodyPr/>
          <a:lstStyle/>
          <a:p>
            <a:endParaRPr lang="en-US"/>
          </a:p>
        </p:txBody>
      </p:sp>
      <p:sp>
        <p:nvSpPr>
          <p:cNvPr id="354341" name="Rectangle 37"/>
          <p:cNvSpPr>
            <a:spLocks noChangeArrowheads="1"/>
          </p:cNvSpPr>
          <p:nvPr/>
        </p:nvSpPr>
        <p:spPr bwMode="auto">
          <a:xfrm>
            <a:off x="8021638" y="4352945"/>
            <a:ext cx="184150" cy="304800"/>
          </a:xfrm>
          <a:prstGeom prst="rect">
            <a:avLst/>
          </a:prstGeom>
          <a:noFill/>
          <a:ln w="9525">
            <a:noFill/>
            <a:miter lim="800000"/>
          </a:ln>
        </p:spPr>
        <p:txBody>
          <a:bodyPr wrap="none" lIns="0" tIns="0" rIns="0" bIns="0">
            <a:spAutoFit/>
          </a:bodyPr>
          <a:lstStyle/>
          <a:p>
            <a:r>
              <a:rPr lang="en-US" altLang="zh-CN" sz="2000">
                <a:ea typeface="宋体" panose="02010600030101010101" pitchFamily="2" charset="-122"/>
              </a:rPr>
              <a:t>C</a:t>
            </a:r>
            <a:endParaRPr lang="en-US" altLang="zh-CN" sz="2000">
              <a:ea typeface="宋体" panose="02010600030101010101" pitchFamily="2" charset="-122"/>
            </a:endParaRPr>
          </a:p>
        </p:txBody>
      </p:sp>
      <p:sp>
        <p:nvSpPr>
          <p:cNvPr id="354342" name="Rectangle 38"/>
          <p:cNvSpPr>
            <a:spLocks noChangeArrowheads="1"/>
          </p:cNvSpPr>
          <p:nvPr/>
        </p:nvSpPr>
        <p:spPr bwMode="auto">
          <a:xfrm>
            <a:off x="5324475" y="5286395"/>
            <a:ext cx="1069975" cy="649287"/>
          </a:xfrm>
          <a:prstGeom prst="rect">
            <a:avLst/>
          </a:prstGeom>
          <a:noFill/>
          <a:ln w="28575">
            <a:solidFill>
              <a:schemeClr val="tx1"/>
            </a:solidFill>
            <a:miter lim="800000"/>
          </a:ln>
        </p:spPr>
        <p:txBody>
          <a:bodyPr/>
          <a:lstStyle/>
          <a:p>
            <a:endParaRPr lang="en-US"/>
          </a:p>
        </p:txBody>
      </p:sp>
      <p:sp>
        <p:nvSpPr>
          <p:cNvPr id="354343" name="Rectangle 39"/>
          <p:cNvSpPr>
            <a:spLocks noChangeArrowheads="1"/>
          </p:cNvSpPr>
          <p:nvPr/>
        </p:nvSpPr>
        <p:spPr bwMode="auto">
          <a:xfrm>
            <a:off x="5324475" y="5081607"/>
            <a:ext cx="423863" cy="204788"/>
          </a:xfrm>
          <a:prstGeom prst="rect">
            <a:avLst/>
          </a:prstGeom>
          <a:noFill/>
          <a:ln w="28575">
            <a:solidFill>
              <a:schemeClr val="tx1"/>
            </a:solidFill>
            <a:miter lim="800000"/>
          </a:ln>
        </p:spPr>
        <p:txBody>
          <a:bodyPr/>
          <a:lstStyle/>
          <a:p>
            <a:endParaRPr lang="en-US"/>
          </a:p>
        </p:txBody>
      </p:sp>
      <p:sp>
        <p:nvSpPr>
          <p:cNvPr id="354344" name="Rectangle 40"/>
          <p:cNvSpPr>
            <a:spLocks noChangeArrowheads="1"/>
          </p:cNvSpPr>
          <p:nvPr/>
        </p:nvSpPr>
        <p:spPr bwMode="auto">
          <a:xfrm>
            <a:off x="5781675" y="5467370"/>
            <a:ext cx="219075" cy="304800"/>
          </a:xfrm>
          <a:prstGeom prst="rect">
            <a:avLst/>
          </a:prstGeom>
          <a:noFill/>
          <a:ln w="9525">
            <a:noFill/>
            <a:miter lim="800000"/>
          </a:ln>
        </p:spPr>
        <p:txBody>
          <a:bodyPr wrap="none" lIns="0" tIns="0" rIns="0" bIns="0">
            <a:spAutoFit/>
          </a:bodyPr>
          <a:lstStyle/>
          <a:p>
            <a:r>
              <a:rPr lang="en-US" altLang="zh-CN" sz="2000">
                <a:ea typeface="宋体" panose="02010600030101010101" pitchFamily="2" charset="-122"/>
              </a:rPr>
              <a:t>A'</a:t>
            </a:r>
            <a:endParaRPr lang="en-US" altLang="zh-CN" sz="2000">
              <a:ea typeface="宋体" panose="02010600030101010101" pitchFamily="2" charset="-122"/>
            </a:endParaRPr>
          </a:p>
        </p:txBody>
      </p:sp>
      <p:sp>
        <p:nvSpPr>
          <p:cNvPr id="354345" name="Line 41"/>
          <p:cNvSpPr>
            <a:spLocks noChangeShapeType="1"/>
          </p:cNvSpPr>
          <p:nvPr/>
        </p:nvSpPr>
        <p:spPr bwMode="auto">
          <a:xfrm>
            <a:off x="5972175" y="2274907"/>
            <a:ext cx="1588" cy="2981325"/>
          </a:xfrm>
          <a:prstGeom prst="line">
            <a:avLst/>
          </a:prstGeom>
          <a:noFill/>
          <a:ln w="12700">
            <a:solidFill>
              <a:schemeClr val="tx1"/>
            </a:solidFill>
            <a:prstDash val="lgDash"/>
            <a:round/>
            <a:headEnd type="none" w="sm" len="sm"/>
            <a:tailEnd type="arrow" w="med" len="med"/>
          </a:ln>
          <a:effectLst/>
        </p:spPr>
        <p:txBody>
          <a:bodyPr wrap="none" anchor="ctr"/>
          <a:lstStyle/>
          <a:p>
            <a:endParaRPr lang="en-US"/>
          </a:p>
        </p:txBody>
      </p:sp>
      <p:sp>
        <p:nvSpPr>
          <p:cNvPr id="354346" name="Line 42"/>
          <p:cNvSpPr>
            <a:spLocks noChangeShapeType="1"/>
          </p:cNvSpPr>
          <p:nvPr/>
        </p:nvSpPr>
        <p:spPr bwMode="auto">
          <a:xfrm>
            <a:off x="6138863" y="2274907"/>
            <a:ext cx="301625" cy="396875"/>
          </a:xfrm>
          <a:prstGeom prst="line">
            <a:avLst/>
          </a:prstGeom>
          <a:noFill/>
          <a:ln w="12700">
            <a:solidFill>
              <a:schemeClr val="tx1"/>
            </a:solidFill>
            <a:prstDash val="lgDash"/>
            <a:round/>
            <a:headEnd type="none" w="sm" len="sm"/>
            <a:tailEnd type="arrow" w="med" len="med"/>
          </a:ln>
          <a:effectLst/>
        </p:spPr>
        <p:txBody>
          <a:bodyPr wrap="none" anchor="ctr"/>
          <a:lstStyle/>
          <a:p>
            <a:endParaRPr lang="en-US"/>
          </a:p>
        </p:txBody>
      </p:sp>
      <p:sp>
        <p:nvSpPr>
          <p:cNvPr id="354348" name="Line 44"/>
          <p:cNvSpPr>
            <a:spLocks noChangeShapeType="1"/>
          </p:cNvSpPr>
          <p:nvPr/>
        </p:nvSpPr>
        <p:spPr bwMode="auto">
          <a:xfrm flipH="1">
            <a:off x="6421438" y="4654570"/>
            <a:ext cx="1125537" cy="612775"/>
          </a:xfrm>
          <a:prstGeom prst="line">
            <a:avLst/>
          </a:prstGeom>
          <a:noFill/>
          <a:ln w="12700">
            <a:solidFill>
              <a:schemeClr val="tx1"/>
            </a:solidFill>
            <a:prstDash val="lgDash"/>
            <a:round/>
            <a:headEnd type="none" w="sm" len="sm"/>
            <a:tailEnd type="arrow" w="med" len="med"/>
          </a:ln>
          <a:effectLst/>
        </p:spPr>
        <p:txBody>
          <a:bodyPr wrap="none" anchor="ctr"/>
          <a:lstStyle/>
          <a:p>
            <a:endParaRPr lang="en-US"/>
          </a:p>
        </p:txBody>
      </p:sp>
      <p:sp>
        <p:nvSpPr>
          <p:cNvPr id="354350" name="AutoShape 46"/>
          <p:cNvSpPr>
            <a:spLocks noChangeArrowheads="1"/>
          </p:cNvSpPr>
          <p:nvPr/>
        </p:nvSpPr>
        <p:spPr bwMode="auto">
          <a:xfrm>
            <a:off x="3683000" y="4037032"/>
            <a:ext cx="1003300" cy="741363"/>
          </a:xfrm>
          <a:prstGeom prst="rightArrow">
            <a:avLst>
              <a:gd name="adj1" fmla="val 53750"/>
              <a:gd name="adj2" fmla="val 49465"/>
            </a:avLst>
          </a:prstGeom>
          <a:solidFill>
            <a:schemeClr val="hlink"/>
          </a:solidFill>
          <a:ln w="12700">
            <a:noFill/>
            <a:miter lim="800000"/>
            <a:headEnd type="none" w="sm" len="sm"/>
            <a:tailEnd type="none" w="lg" len="lg"/>
          </a:ln>
          <a:effectLst/>
        </p:spPr>
        <p:txBody>
          <a:bodyPr wrap="none" anchor="ctr"/>
          <a:lstStyle/>
          <a:p>
            <a:endParaRPr lang="en-US"/>
          </a:p>
        </p:txBody>
      </p:sp>
      <p:sp>
        <p:nvSpPr>
          <p:cNvPr id="354351" name="Rectangle 47"/>
          <p:cNvSpPr>
            <a:spLocks noChangeArrowheads="1"/>
          </p:cNvSpPr>
          <p:nvPr/>
        </p:nvSpPr>
        <p:spPr bwMode="auto">
          <a:xfrm>
            <a:off x="1730375" y="5892823"/>
            <a:ext cx="5927725" cy="822325"/>
          </a:xfrm>
          <a:prstGeom prst="rect">
            <a:avLst/>
          </a:prstGeom>
          <a:noFill/>
          <a:ln w="12700">
            <a:noFill/>
            <a:miter lim="800000"/>
            <a:headEnd type="none" w="sm" len="sm"/>
            <a:tailEnd type="none" w="lg" len="lg"/>
          </a:ln>
          <a:effectLst/>
        </p:spPr>
        <p:txBody>
          <a:bodyPr>
            <a:spAutoFit/>
          </a:bodyPr>
          <a:lstStyle/>
          <a:p>
            <a:pPr algn="ctr"/>
            <a:r>
              <a:rPr lang="en-US" altLang="zh-CN" sz="2400" dirty="0">
                <a:solidFill>
                  <a:srgbClr val="00CCFF"/>
                </a:solidFill>
                <a:ea typeface="宋体" panose="02010600030101010101" pitchFamily="2" charset="-122"/>
              </a:rPr>
              <a:t>Circular dependencies make it impossible                             to reuse one package without the other.</a:t>
            </a:r>
            <a:endParaRPr lang="en-US" altLang="zh-CN" sz="2400" dirty="0">
              <a:solidFill>
                <a:srgbClr val="00CCFF"/>
              </a:solidFill>
              <a:ea typeface="宋体" panose="02010600030101010101" pitchFamily="2" charset="-122"/>
            </a:endParaRPr>
          </a:p>
        </p:txBody>
      </p:sp>
      <p:sp>
        <p:nvSpPr>
          <p:cNvPr id="354352" name="Rectangle 48"/>
          <p:cNvSpPr>
            <a:spLocks noGrp="1" noChangeArrowheads="1"/>
          </p:cNvSpPr>
          <p:nvPr>
            <p:ph type="title"/>
          </p:nvPr>
        </p:nvSpPr>
        <p:spPr>
          <a:xfrm>
            <a:off x="433388" y="188640"/>
            <a:ext cx="7772400" cy="914400"/>
          </a:xfrm>
        </p:spPr>
        <p:txBody>
          <a:bodyPr>
            <a:normAutofit fontScale="90000"/>
          </a:bodyPr>
          <a:lstStyle/>
          <a:p>
            <a:r>
              <a:rPr lang="en-US" altLang="zh-CN" dirty="0">
                <a:ea typeface="宋体" panose="02010600030101010101" pitchFamily="2" charset="-122"/>
              </a:rPr>
              <a:t>Avoiding Circular Dependencies</a:t>
            </a:r>
            <a:endParaRPr lang="en-US" altLang="zh-CN" dirty="0">
              <a:ea typeface="宋体" panose="02010600030101010101" pitchFamily="2" charset="-122"/>
            </a:endParaRPr>
          </a:p>
        </p:txBody>
      </p:sp>
      <p:sp>
        <p:nvSpPr>
          <p:cNvPr id="354354" name="Rectangle 50"/>
          <p:cNvSpPr>
            <a:spLocks noChangeArrowheads="1"/>
          </p:cNvSpPr>
          <p:nvPr/>
        </p:nvSpPr>
        <p:spPr bwMode="auto">
          <a:xfrm>
            <a:off x="1706563" y="1474807"/>
            <a:ext cx="982662" cy="542925"/>
          </a:xfrm>
          <a:prstGeom prst="rect">
            <a:avLst/>
          </a:prstGeom>
          <a:noFill/>
          <a:ln w="28575">
            <a:solidFill>
              <a:schemeClr val="tx1"/>
            </a:solidFill>
            <a:miter lim="800000"/>
          </a:ln>
        </p:spPr>
        <p:txBody>
          <a:bodyPr/>
          <a:lstStyle/>
          <a:p>
            <a:endParaRPr lang="en-US"/>
          </a:p>
        </p:txBody>
      </p:sp>
      <p:sp>
        <p:nvSpPr>
          <p:cNvPr id="354355" name="Rectangle 51"/>
          <p:cNvSpPr>
            <a:spLocks noChangeArrowheads="1"/>
          </p:cNvSpPr>
          <p:nvPr/>
        </p:nvSpPr>
        <p:spPr bwMode="auto">
          <a:xfrm>
            <a:off x="1706563" y="1316057"/>
            <a:ext cx="393700" cy="158750"/>
          </a:xfrm>
          <a:prstGeom prst="rect">
            <a:avLst/>
          </a:prstGeom>
          <a:noFill/>
          <a:ln w="28575">
            <a:solidFill>
              <a:schemeClr val="tx1"/>
            </a:solidFill>
            <a:miter lim="800000"/>
          </a:ln>
        </p:spPr>
        <p:txBody>
          <a:bodyPr/>
          <a:lstStyle/>
          <a:p>
            <a:endParaRPr lang="en-US"/>
          </a:p>
        </p:txBody>
      </p:sp>
      <p:sp>
        <p:nvSpPr>
          <p:cNvPr id="354356" name="Rectangle 52"/>
          <p:cNvSpPr>
            <a:spLocks noChangeArrowheads="1"/>
          </p:cNvSpPr>
          <p:nvPr/>
        </p:nvSpPr>
        <p:spPr bwMode="auto">
          <a:xfrm>
            <a:off x="2163763" y="1614507"/>
            <a:ext cx="169862" cy="304800"/>
          </a:xfrm>
          <a:prstGeom prst="rect">
            <a:avLst/>
          </a:prstGeom>
          <a:noFill/>
          <a:ln w="9525">
            <a:noFill/>
            <a:miter lim="800000"/>
          </a:ln>
        </p:spPr>
        <p:txBody>
          <a:bodyPr wrap="none" lIns="0" tIns="0" rIns="0" bIns="0">
            <a:spAutoFit/>
          </a:bodyPr>
          <a:lstStyle/>
          <a:p>
            <a:r>
              <a:rPr lang="en-US" altLang="zh-CN" sz="2000">
                <a:ea typeface="宋体" panose="02010600030101010101" pitchFamily="2" charset="-122"/>
              </a:rPr>
              <a:t>A</a:t>
            </a:r>
            <a:endParaRPr lang="en-US" altLang="zh-CN" sz="2000">
              <a:ea typeface="宋体" panose="02010600030101010101" pitchFamily="2" charset="-122"/>
            </a:endParaRPr>
          </a:p>
        </p:txBody>
      </p:sp>
      <p:sp>
        <p:nvSpPr>
          <p:cNvPr id="354357" name="Rectangle 53"/>
          <p:cNvSpPr>
            <a:spLocks noChangeArrowheads="1"/>
          </p:cNvSpPr>
          <p:nvPr/>
        </p:nvSpPr>
        <p:spPr bwMode="auto">
          <a:xfrm>
            <a:off x="1757363" y="2868632"/>
            <a:ext cx="984250" cy="533400"/>
          </a:xfrm>
          <a:prstGeom prst="rect">
            <a:avLst/>
          </a:prstGeom>
          <a:noFill/>
          <a:ln w="28575">
            <a:solidFill>
              <a:schemeClr val="tx1"/>
            </a:solidFill>
            <a:miter lim="800000"/>
          </a:ln>
        </p:spPr>
        <p:txBody>
          <a:bodyPr/>
          <a:lstStyle/>
          <a:p>
            <a:endParaRPr lang="en-US"/>
          </a:p>
        </p:txBody>
      </p:sp>
      <p:sp>
        <p:nvSpPr>
          <p:cNvPr id="354358" name="Rectangle 54"/>
          <p:cNvSpPr>
            <a:spLocks noChangeArrowheads="1"/>
          </p:cNvSpPr>
          <p:nvPr/>
        </p:nvSpPr>
        <p:spPr bwMode="auto">
          <a:xfrm>
            <a:off x="1757363" y="2700357"/>
            <a:ext cx="393700" cy="168275"/>
          </a:xfrm>
          <a:prstGeom prst="rect">
            <a:avLst/>
          </a:prstGeom>
          <a:noFill/>
          <a:ln w="28575">
            <a:solidFill>
              <a:schemeClr val="tx1"/>
            </a:solidFill>
            <a:miter lim="800000"/>
          </a:ln>
        </p:spPr>
        <p:txBody>
          <a:bodyPr/>
          <a:lstStyle/>
          <a:p>
            <a:endParaRPr lang="en-US"/>
          </a:p>
        </p:txBody>
      </p:sp>
      <p:sp>
        <p:nvSpPr>
          <p:cNvPr id="354359" name="Rectangle 55"/>
          <p:cNvSpPr>
            <a:spLocks noChangeArrowheads="1"/>
          </p:cNvSpPr>
          <p:nvPr/>
        </p:nvSpPr>
        <p:spPr bwMode="auto">
          <a:xfrm>
            <a:off x="2214563" y="3000395"/>
            <a:ext cx="169862" cy="304800"/>
          </a:xfrm>
          <a:prstGeom prst="rect">
            <a:avLst/>
          </a:prstGeom>
          <a:noFill/>
          <a:ln w="9525">
            <a:noFill/>
            <a:miter lim="800000"/>
          </a:ln>
        </p:spPr>
        <p:txBody>
          <a:bodyPr wrap="none" lIns="0" tIns="0" rIns="0" bIns="0">
            <a:spAutoFit/>
          </a:bodyPr>
          <a:lstStyle/>
          <a:p>
            <a:r>
              <a:rPr lang="en-US" altLang="zh-CN" sz="2000">
                <a:ea typeface="宋体" panose="02010600030101010101" pitchFamily="2" charset="-122"/>
              </a:rPr>
              <a:t>B</a:t>
            </a:r>
            <a:endParaRPr lang="en-US" altLang="zh-CN" sz="2000">
              <a:ea typeface="宋体" panose="02010600030101010101" pitchFamily="2" charset="-122"/>
            </a:endParaRPr>
          </a:p>
        </p:txBody>
      </p:sp>
      <p:sp>
        <p:nvSpPr>
          <p:cNvPr id="354360" name="Line 56"/>
          <p:cNvSpPr>
            <a:spLocks noChangeShapeType="1"/>
          </p:cNvSpPr>
          <p:nvPr/>
        </p:nvSpPr>
        <p:spPr bwMode="auto">
          <a:xfrm flipH="1">
            <a:off x="1808163" y="2038370"/>
            <a:ext cx="203200" cy="274637"/>
          </a:xfrm>
          <a:prstGeom prst="line">
            <a:avLst/>
          </a:prstGeom>
          <a:noFill/>
          <a:ln w="12700">
            <a:solidFill>
              <a:schemeClr val="tx1"/>
            </a:solidFill>
            <a:prstDash val="lgDash"/>
            <a:round/>
            <a:headEnd type="none" w="sm" len="sm"/>
          </a:ln>
          <a:effectLst/>
        </p:spPr>
        <p:txBody>
          <a:bodyPr wrap="none" anchor="ctr"/>
          <a:lstStyle/>
          <a:p>
            <a:endParaRPr lang="en-US"/>
          </a:p>
        </p:txBody>
      </p:sp>
      <p:sp>
        <p:nvSpPr>
          <p:cNvPr id="354361" name="Line 57"/>
          <p:cNvSpPr>
            <a:spLocks noChangeShapeType="1"/>
          </p:cNvSpPr>
          <p:nvPr/>
        </p:nvSpPr>
        <p:spPr bwMode="auto">
          <a:xfrm>
            <a:off x="1808163" y="2313007"/>
            <a:ext cx="203200" cy="366713"/>
          </a:xfrm>
          <a:prstGeom prst="line">
            <a:avLst/>
          </a:prstGeom>
          <a:noFill/>
          <a:ln w="12700">
            <a:solidFill>
              <a:schemeClr val="tx1"/>
            </a:solidFill>
            <a:prstDash val="lgDash"/>
            <a:round/>
            <a:headEnd type="none" w="sm" len="sm"/>
            <a:tailEnd type="arrow" w="med" len="med"/>
          </a:ln>
          <a:effectLst/>
        </p:spPr>
        <p:txBody>
          <a:bodyPr wrap="none" anchor="ctr"/>
          <a:lstStyle/>
          <a:p>
            <a:endParaRPr lang="en-US"/>
          </a:p>
        </p:txBody>
      </p:sp>
      <p:sp>
        <p:nvSpPr>
          <p:cNvPr id="354362" name="Line 58"/>
          <p:cNvSpPr>
            <a:spLocks noChangeShapeType="1"/>
          </p:cNvSpPr>
          <p:nvPr/>
        </p:nvSpPr>
        <p:spPr bwMode="auto">
          <a:xfrm>
            <a:off x="2368550" y="2038370"/>
            <a:ext cx="204788" cy="274637"/>
          </a:xfrm>
          <a:prstGeom prst="line">
            <a:avLst/>
          </a:prstGeom>
          <a:noFill/>
          <a:ln w="12700">
            <a:solidFill>
              <a:schemeClr val="tx1"/>
            </a:solidFill>
            <a:prstDash val="lgDash"/>
            <a:round/>
            <a:headEnd type="arrow" w="med" len="med"/>
          </a:ln>
          <a:effectLst/>
        </p:spPr>
        <p:txBody>
          <a:bodyPr wrap="none" anchor="ctr"/>
          <a:lstStyle/>
          <a:p>
            <a:endParaRPr lang="en-US"/>
          </a:p>
        </p:txBody>
      </p:sp>
      <p:sp>
        <p:nvSpPr>
          <p:cNvPr id="354363" name="Line 59"/>
          <p:cNvSpPr>
            <a:spLocks noChangeShapeType="1"/>
          </p:cNvSpPr>
          <p:nvPr/>
        </p:nvSpPr>
        <p:spPr bwMode="auto">
          <a:xfrm flipH="1">
            <a:off x="2266950" y="2313007"/>
            <a:ext cx="306388" cy="550863"/>
          </a:xfrm>
          <a:prstGeom prst="line">
            <a:avLst/>
          </a:prstGeom>
          <a:noFill/>
          <a:ln w="12700">
            <a:solidFill>
              <a:schemeClr val="tx1"/>
            </a:solidFill>
            <a:prstDash val="lgDash"/>
            <a:round/>
            <a:headEnd type="none" w="sm" len="sm"/>
          </a:ln>
          <a:effectLst/>
        </p:spPr>
        <p:txBody>
          <a:bodyPr wrap="none" anchor="ctr"/>
          <a:lstStyle/>
          <a:p>
            <a:endParaRPr lang="en-US"/>
          </a:p>
        </p:txBody>
      </p:sp>
      <p:sp>
        <p:nvSpPr>
          <p:cNvPr id="354364" name="Line 60"/>
          <p:cNvSpPr>
            <a:spLocks noChangeShapeType="1"/>
          </p:cNvSpPr>
          <p:nvPr/>
        </p:nvSpPr>
        <p:spPr bwMode="auto">
          <a:xfrm>
            <a:off x="1322388" y="5264170"/>
            <a:ext cx="0" cy="327025"/>
          </a:xfrm>
          <a:prstGeom prst="line">
            <a:avLst/>
          </a:prstGeom>
          <a:noFill/>
          <a:ln w="12700">
            <a:solidFill>
              <a:schemeClr val="tx1"/>
            </a:solidFill>
            <a:prstDash val="lgDash"/>
            <a:round/>
            <a:headEnd type="none" w="sm" len="sm"/>
            <a:tailEnd type="arrow" w="med" len="med"/>
          </a:ln>
          <a:effectLst/>
        </p:spPr>
        <p:txBody>
          <a:bodyPr wrap="none" anchor="ctr"/>
          <a:lstStyle/>
          <a:p>
            <a:endParaRPr lang="en-US"/>
          </a:p>
        </p:txBody>
      </p:sp>
      <p:sp>
        <p:nvSpPr>
          <p:cNvPr id="354365" name="Line 61"/>
          <p:cNvSpPr>
            <a:spLocks noChangeShapeType="1"/>
          </p:cNvSpPr>
          <p:nvPr/>
        </p:nvSpPr>
        <p:spPr bwMode="auto">
          <a:xfrm>
            <a:off x="7205663" y="3557607"/>
            <a:ext cx="301625" cy="396875"/>
          </a:xfrm>
          <a:prstGeom prst="line">
            <a:avLst/>
          </a:prstGeom>
          <a:noFill/>
          <a:ln w="12700">
            <a:solidFill>
              <a:schemeClr val="tx1"/>
            </a:solidFill>
            <a:prstDash val="lgDash"/>
            <a:round/>
            <a:headEnd type="none" w="sm" len="sm"/>
            <a:tailEnd type="arrow" w="med" len="med"/>
          </a:ln>
          <a:effectLst/>
        </p:spPr>
        <p:txBody>
          <a:bodyPr wrap="none" anchor="ctr"/>
          <a:lstStyle/>
          <a:p>
            <a:endParaRPr lang="en-US"/>
          </a:p>
        </p:txBody>
      </p:sp>
      <p:sp>
        <p:nvSpPr>
          <p:cNvPr id="354367" name="Line 63"/>
          <p:cNvSpPr>
            <a:spLocks noChangeShapeType="1"/>
          </p:cNvSpPr>
          <p:nvPr/>
        </p:nvSpPr>
        <p:spPr bwMode="auto">
          <a:xfrm>
            <a:off x="1322388" y="4286270"/>
            <a:ext cx="0" cy="327025"/>
          </a:xfrm>
          <a:prstGeom prst="line">
            <a:avLst/>
          </a:prstGeom>
          <a:noFill/>
          <a:ln w="12700">
            <a:solidFill>
              <a:schemeClr val="tx1"/>
            </a:solidFill>
            <a:prstDash val="lgDash"/>
            <a:round/>
            <a:headEnd type="none" w="sm" len="sm"/>
            <a:tailEnd type="arrow" w="med" len="me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10174</Words>
  <Application>WPS 演示</Application>
  <PresentationFormat>全屏显示(4:3)</PresentationFormat>
  <Paragraphs>580</Paragraphs>
  <Slides>39</Slides>
  <Notes>37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宋体</vt:lpstr>
      <vt:lpstr>Wingdings</vt:lpstr>
      <vt:lpstr>Wingdings 3</vt:lpstr>
      <vt:lpstr>Verdana</vt:lpstr>
      <vt:lpstr>Wingdings 2</vt:lpstr>
      <vt:lpstr>Gungsuh</vt:lpstr>
      <vt:lpstr>ZapfHumnst BT</vt:lpstr>
      <vt:lpstr>Gulim</vt:lpstr>
      <vt:lpstr>Lucida Sans Unicode</vt:lpstr>
      <vt:lpstr>微软雅黑</vt:lpstr>
      <vt:lpstr>黑体</vt:lpstr>
      <vt:lpstr>Symbol</vt:lpstr>
      <vt:lpstr>Segoe Print</vt:lpstr>
      <vt:lpstr>聚合</vt:lpstr>
      <vt:lpstr>Object-Oriented Analysis and Design with UML </vt:lpstr>
      <vt:lpstr>Objectives:  Architectural Analysis</vt:lpstr>
      <vt:lpstr>Architectural Analysis in Context</vt:lpstr>
      <vt:lpstr>Architectural Analysis Overview</vt:lpstr>
      <vt:lpstr>Architectural Analysis Steps</vt:lpstr>
      <vt:lpstr>Review: What Is Architecture: The “4+1 View” Model</vt:lpstr>
      <vt:lpstr>What Is a Package?</vt:lpstr>
      <vt:lpstr>Package Relationships: Dependency</vt:lpstr>
      <vt:lpstr>Avoiding Circular Dependencies</vt:lpstr>
      <vt:lpstr>Architectural Analysis Steps</vt:lpstr>
      <vt:lpstr>Patterns and Frameworks</vt:lpstr>
      <vt:lpstr>What Is a Design Pattern?</vt:lpstr>
      <vt:lpstr>What Is an Architectural Pattern?</vt:lpstr>
      <vt:lpstr>Typical Layering Approach</vt:lpstr>
      <vt:lpstr>Example: Layers</vt:lpstr>
      <vt:lpstr>Layering Considerations</vt:lpstr>
      <vt:lpstr>Modeling Architectural Layers</vt:lpstr>
      <vt:lpstr>What Are Stereotypes?</vt:lpstr>
      <vt:lpstr>Example: High-Level Organization of the Model</vt:lpstr>
      <vt:lpstr>Architectural Analysis Steps</vt:lpstr>
      <vt:lpstr>What Are Architectural Mechanisms?</vt:lpstr>
      <vt:lpstr>Architectural Mechanisms: Three Categories</vt:lpstr>
      <vt:lpstr>Why Use Analysis Mechanisms?</vt:lpstr>
      <vt:lpstr>Sample Analysis Mechanisms</vt:lpstr>
      <vt:lpstr>Examples of Analysis Mechanism Characteristics</vt:lpstr>
      <vt:lpstr>Example: Analysis Mechanism Characteristics (continued)</vt:lpstr>
      <vt:lpstr>Describing Analysis Mechanisms</vt:lpstr>
      <vt:lpstr>Example: Course Registration Analysis Mechanisms</vt:lpstr>
      <vt:lpstr>Architectural Analysis Steps</vt:lpstr>
      <vt:lpstr>What Are Key Abstractions?</vt:lpstr>
      <vt:lpstr>Defining Key Abstractions</vt:lpstr>
      <vt:lpstr>Example: Key Abstractions</vt:lpstr>
      <vt:lpstr>PowerPoint 演示文稿</vt:lpstr>
      <vt:lpstr>Review: What is a Use-Case Realization?</vt:lpstr>
      <vt:lpstr>The Value of Use-Case Realizations</vt:lpstr>
      <vt:lpstr>Checkpoints</vt:lpstr>
      <vt:lpstr>Checkpoints (continued)</vt:lpstr>
      <vt:lpstr>Review: Architectural Analysis</vt:lpstr>
      <vt:lpstr>Architectural Analysis Exercise</vt:lpstr>
    </vt:vector>
  </TitlesOfParts>
  <Company>rabbit factory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rachel liu</dc:creator>
  <cp:lastModifiedBy>deii66</cp:lastModifiedBy>
  <cp:revision>140</cp:revision>
  <dcterms:created xsi:type="dcterms:W3CDTF">2003-09-20T07:01:00Z</dcterms:created>
  <dcterms:modified xsi:type="dcterms:W3CDTF">2017-05-12T11:49:44Z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